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7"/>
  </p:notesMasterIdLst>
  <p:handoutMasterIdLst>
    <p:handoutMasterId r:id="rId28"/>
  </p:handoutMasterIdLst>
  <p:sldIdLst>
    <p:sldId id="399" r:id="rId2"/>
    <p:sldId id="400" r:id="rId3"/>
    <p:sldId id="461" r:id="rId4"/>
    <p:sldId id="462" r:id="rId5"/>
    <p:sldId id="463" r:id="rId6"/>
    <p:sldId id="464" r:id="rId7"/>
    <p:sldId id="465" r:id="rId8"/>
    <p:sldId id="466" r:id="rId9"/>
    <p:sldId id="467" r:id="rId10"/>
    <p:sldId id="468" r:id="rId11"/>
    <p:sldId id="469" r:id="rId12"/>
    <p:sldId id="470" r:id="rId13"/>
    <p:sldId id="471" r:id="rId14"/>
    <p:sldId id="472" r:id="rId15"/>
    <p:sldId id="473" r:id="rId16"/>
    <p:sldId id="474" r:id="rId17"/>
    <p:sldId id="475" r:id="rId18"/>
    <p:sldId id="476" r:id="rId19"/>
    <p:sldId id="478" r:id="rId20"/>
    <p:sldId id="479" r:id="rId21"/>
    <p:sldId id="477" r:id="rId22"/>
    <p:sldId id="480" r:id="rId23"/>
    <p:sldId id="481" r:id="rId24"/>
    <p:sldId id="482" r:id="rId25"/>
    <p:sldId id="48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BA00"/>
    <a:srgbClr val="ED5326"/>
    <a:srgbClr val="FF8C00"/>
    <a:srgbClr val="FFC000"/>
    <a:srgbClr val="7F7F7F"/>
    <a:srgbClr val="88E70F"/>
    <a:srgbClr val="EB7227"/>
    <a:srgbClr val="0072C6"/>
    <a:srgbClr val="7C7C7C"/>
    <a:srgbClr val="FF11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p:scale>
          <a:sx n="80" d="100"/>
          <a:sy n="80" d="100"/>
        </p:scale>
        <p:origin x="100" y="-508"/>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7" d="100"/>
          <a:sy n="57" d="100"/>
        </p:scale>
        <p:origin x="2022" y="3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11/13/2020</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11/13/2020</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bg>
      <p:bgPr>
        <a:blipFill dpi="0" rotWithShape="1">
          <a:blip r:embed="rId2" cstate="screen">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12" name="TextBox 15"/>
          <p:cNvSpPr txBox="1"/>
          <p:nvPr userDrawn="1"/>
        </p:nvSpPr>
        <p:spPr>
          <a:xfrm>
            <a:off x="11088403" y="6330806"/>
            <a:ext cx="982705" cy="338554"/>
          </a:xfrm>
          <a:prstGeom prst="rect">
            <a:avLst/>
          </a:prstGeom>
          <a:noFill/>
        </p:spPr>
        <p:txBody>
          <a:bodyPr wrap="none" rtlCol="0">
            <a:spAutoFit/>
          </a:bodyPr>
          <a:lstStyle/>
          <a:p>
            <a:r>
              <a:rPr lang="en-US" altLang="zh-CN" sz="1600" dirty="0">
                <a:solidFill>
                  <a:schemeClr val="bg1"/>
                </a:solidFill>
              </a:rPr>
              <a:t>—  </a:t>
            </a:r>
            <a:fld id="{2EEF1883-7A0E-4F66-9932-E581691AD397}" type="slidenum">
              <a:rPr lang="zh-CN" altLang="en-US" sz="1600" smtClean="0">
                <a:solidFill>
                  <a:schemeClr val="bg1"/>
                </a:solidFill>
              </a:rPr>
              <a:pPr/>
              <a:t>‹#›</a:t>
            </a:fld>
            <a:r>
              <a:rPr lang="zh-CN" altLang="en-US" sz="1600" dirty="0">
                <a:solidFill>
                  <a:schemeClr val="bg1"/>
                </a:solidFill>
              </a:rPr>
              <a:t> </a:t>
            </a:r>
            <a:r>
              <a:rPr lang="en-US" altLang="zh-CN" sz="1600" dirty="0">
                <a:solidFill>
                  <a:schemeClr val="bg1"/>
                </a:solidFill>
              </a:rPr>
              <a:t>—</a:t>
            </a:r>
            <a:r>
              <a:rPr lang="zh-CN" altLang="en-US" sz="1600" dirty="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15" name="TextBox 1"/>
          <p:cNvSpPr txBox="1"/>
          <p:nvPr userDrawn="1"/>
        </p:nvSpPr>
        <p:spPr>
          <a:xfrm>
            <a:off x="1056752" y="511951"/>
            <a:ext cx="1727742" cy="769441"/>
          </a:xfrm>
          <a:prstGeom prst="rect">
            <a:avLst/>
          </a:prstGeom>
          <a:noFill/>
        </p:spPr>
        <p:txBody>
          <a:bodyPr wrap="square" rtlCol="0">
            <a:spAutoFit/>
          </a:bodyPr>
          <a:lstStyle/>
          <a:p>
            <a:r>
              <a:rPr lang="en-US" altLang="zh-CN" sz="4400" dirty="0">
                <a:solidFill>
                  <a:schemeClr val="bg1"/>
                </a:solidFill>
                <a:latin typeface="Microsoft New Tai Lue" pitchFamily="34" charset="0"/>
                <a:ea typeface="微软雅黑" pitchFamily="34" charset="-122"/>
                <a:cs typeface="Microsoft New Tai Lue" pitchFamily="34" charset="0"/>
              </a:rPr>
              <a:t>Start</a:t>
            </a:r>
            <a:endParaRPr lang="zh-CN" altLang="en-US" sz="4400" dirty="0">
              <a:solidFill>
                <a:schemeClr val="bg1"/>
              </a:solidFill>
              <a:latin typeface="Microsoft New Tai Lue" pitchFamily="34" charset="0"/>
              <a:ea typeface="微软雅黑" pitchFamily="34" charset="-122"/>
              <a:cs typeface="Microsoft New Tai Lue" pitchFamily="34" charset="0"/>
            </a:endParaRPr>
          </a:p>
        </p:txBody>
      </p:sp>
    </p:spTree>
    <p:extLst>
      <p:ext uri="{BB962C8B-B14F-4D97-AF65-F5344CB8AC3E}">
        <p14:creationId xmlns:p14="http://schemas.microsoft.com/office/powerpoint/2010/main" val="167951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1">
    <p:bg>
      <p:bgPr>
        <a:blipFill dpi="0" rotWithShape="1">
          <a:blip r:embed="rId2" cstate="screen">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10" name="TextBox 15"/>
          <p:cNvSpPr txBox="1"/>
          <p:nvPr userDrawn="1"/>
        </p:nvSpPr>
        <p:spPr>
          <a:xfrm>
            <a:off x="11088403" y="6330806"/>
            <a:ext cx="982705" cy="338554"/>
          </a:xfrm>
          <a:prstGeom prst="rect">
            <a:avLst/>
          </a:prstGeom>
          <a:noFill/>
        </p:spPr>
        <p:txBody>
          <a:bodyPr wrap="none" rtlCol="0">
            <a:spAutoFit/>
          </a:bodyPr>
          <a:lstStyle/>
          <a:p>
            <a:r>
              <a:rPr lang="en-US" altLang="zh-CN" sz="1600" dirty="0">
                <a:solidFill>
                  <a:schemeClr val="bg1"/>
                </a:solidFill>
              </a:rPr>
              <a:t>—  </a:t>
            </a:r>
            <a:fld id="{2EEF1883-7A0E-4F66-9932-E581691AD397}" type="slidenum">
              <a:rPr lang="zh-CN" altLang="en-US" sz="1600" smtClean="0">
                <a:solidFill>
                  <a:schemeClr val="bg1"/>
                </a:solidFill>
              </a:rPr>
              <a:pPr/>
              <a:t>‹#›</a:t>
            </a:fld>
            <a:r>
              <a:rPr lang="zh-CN" altLang="en-US" sz="1600" dirty="0">
                <a:solidFill>
                  <a:schemeClr val="bg1"/>
                </a:solidFill>
              </a:rPr>
              <a:t> </a:t>
            </a:r>
            <a:r>
              <a:rPr lang="en-US" altLang="zh-CN" sz="1600" dirty="0">
                <a:solidFill>
                  <a:schemeClr val="bg1"/>
                </a:solidFill>
              </a:rPr>
              <a:t>—</a:t>
            </a:r>
            <a:r>
              <a:rPr lang="zh-CN" altLang="en-US" sz="1600" dirty="0">
                <a:solidFill>
                  <a:schemeClr val="bg1"/>
                </a:solidFill>
              </a:rPr>
              <a:t> </a:t>
            </a:r>
            <a:endParaRPr lang="zh-CN" altLang="en-US" sz="16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36250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两栏内容">
    <p:bg>
      <p:bgPr>
        <a:blipFill dpi="0" rotWithShape="1">
          <a:blip r:embed="rId2" cstate="screen">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8741" y="-12344"/>
            <a:ext cx="1871721"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chemeClr val="tx1"/>
                  </a:gs>
                  <a:gs pos="100000">
                    <a:schemeClr val="tx1"/>
                  </a:gs>
                </a:gsLst>
                <a:lin ang="5400000" scaled="0"/>
              </a:gradFill>
            </a:endParaRPr>
          </a:p>
        </p:txBody>
      </p:sp>
      <p:sp>
        <p:nvSpPr>
          <p:cNvPr id="22" name="TextBox 15"/>
          <p:cNvSpPr txBox="1"/>
          <p:nvPr userDrawn="1"/>
        </p:nvSpPr>
        <p:spPr>
          <a:xfrm>
            <a:off x="11088403" y="6330806"/>
            <a:ext cx="982705" cy="338554"/>
          </a:xfrm>
          <a:prstGeom prst="rect">
            <a:avLst/>
          </a:prstGeom>
          <a:noFill/>
        </p:spPr>
        <p:txBody>
          <a:bodyPr wrap="none" rtlCol="0">
            <a:spAutoFit/>
          </a:bodyPr>
          <a:lstStyle/>
          <a:p>
            <a:r>
              <a:rPr lang="en-US" altLang="zh-CN" sz="1600" dirty="0">
                <a:solidFill>
                  <a:schemeClr val="bg1">
                    <a:lumMod val="75000"/>
                  </a:schemeClr>
                </a:solidFill>
              </a:rPr>
              <a:t>—  </a:t>
            </a:r>
            <a:fld id="{2EEF1883-7A0E-4F66-9932-E581691AD397}" type="slidenum">
              <a:rPr lang="zh-CN" altLang="en-US" sz="1600" smtClean="0">
                <a:solidFill>
                  <a:schemeClr val="bg1">
                    <a:lumMod val="75000"/>
                  </a:schemeClr>
                </a:solidFill>
              </a:rPr>
              <a:pPr/>
              <a:t>‹#›</a:t>
            </a:fld>
            <a:r>
              <a:rPr lang="zh-CN" altLang="en-US" sz="1600" dirty="0">
                <a:solidFill>
                  <a:schemeClr val="bg1">
                    <a:lumMod val="75000"/>
                  </a:schemeClr>
                </a:solidFill>
              </a:rPr>
              <a:t> </a:t>
            </a:r>
            <a:r>
              <a:rPr lang="en-US" altLang="zh-CN" sz="1600" dirty="0">
                <a:solidFill>
                  <a:schemeClr val="bg1">
                    <a:lumMod val="75000"/>
                  </a:schemeClr>
                </a:solidFill>
              </a:rPr>
              <a:t>—</a:t>
            </a:r>
            <a:r>
              <a:rPr lang="zh-CN" altLang="en-US" sz="1600" dirty="0">
                <a:solidFill>
                  <a:schemeClr val="bg1">
                    <a:lumMod val="75000"/>
                  </a:schemeClr>
                </a:solidFill>
              </a:rPr>
              <a:t> </a:t>
            </a:r>
            <a:endParaRPr lang="zh-CN" altLang="en-US" sz="1600" b="0" dirty="0">
              <a:solidFill>
                <a:schemeClr val="bg1">
                  <a:lumMod val="75000"/>
                </a:schemeClr>
              </a:solidFill>
              <a:latin typeface="微软雅黑" pitchFamily="34" charset="-122"/>
              <a:ea typeface="微软雅黑" pitchFamily="34" charset="-122"/>
            </a:endParaRPr>
          </a:p>
        </p:txBody>
      </p:sp>
      <p:sp>
        <p:nvSpPr>
          <p:cNvPr id="23" name="TextBox 12"/>
          <p:cNvSpPr txBox="1"/>
          <p:nvPr userDrawn="1"/>
        </p:nvSpPr>
        <p:spPr>
          <a:xfrm>
            <a:off x="11102911" y="476672"/>
            <a:ext cx="89620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4" name="TextBox 3"/>
          <p:cNvSpPr txBox="1"/>
          <p:nvPr userDrawn="1"/>
        </p:nvSpPr>
        <p:spPr>
          <a:xfrm>
            <a:off x="1128741" y="395954"/>
            <a:ext cx="1871721" cy="584775"/>
          </a:xfrm>
          <a:prstGeom prst="rect">
            <a:avLst/>
          </a:prstGeom>
          <a:noFill/>
        </p:spPr>
        <p:txBody>
          <a:bodyPr wrap="square">
            <a:spAutoFit/>
          </a:bodyPr>
          <a:lstStyle/>
          <a:p>
            <a:pPr algn="ctr">
              <a:defRPr/>
            </a:pPr>
            <a:r>
              <a:rPr lang="zh-CN" altLang="en-US" sz="3200" b="1" dirty="0">
                <a:solidFill>
                  <a:schemeClr val="bg1"/>
                </a:solidFill>
                <a:latin typeface="微软雅黑" pitchFamily="34" charset="-122"/>
                <a:ea typeface="微软雅黑" pitchFamily="34" charset="-122"/>
              </a:rPr>
              <a:t>标准化</a:t>
            </a: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r="-1076" b="-1851"/>
          <a:stretch/>
        </p:blipFill>
        <p:spPr bwMode="auto">
          <a:xfrm rot="10800000">
            <a:off x="151303" y="80877"/>
            <a:ext cx="785776"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4" cstate="screen">
            <a:extLst>
              <a:ext uri="{28A0092B-C50C-407E-A947-70E740481C1C}">
                <a14:useLocalDpi xmlns:a14="http://schemas.microsoft.com/office/drawing/2010/main"/>
              </a:ext>
            </a:extLst>
          </a:blip>
          <a:srcRect r="-1076"/>
          <a:stretch/>
        </p:blipFill>
        <p:spPr bwMode="auto">
          <a:xfrm>
            <a:off x="274261" y="6201360"/>
            <a:ext cx="467878"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8741" y="116632"/>
            <a:ext cx="187172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第二章</a:t>
            </a:r>
          </a:p>
        </p:txBody>
      </p:sp>
      <p:sp>
        <p:nvSpPr>
          <p:cNvPr id="28" name="矩形 27"/>
          <p:cNvSpPr/>
          <p:nvPr userDrawn="1"/>
        </p:nvSpPr>
        <p:spPr>
          <a:xfrm>
            <a:off x="1128296" y="1052736"/>
            <a:ext cx="11063259"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endParaRPr lang="zh-CN" altLang="en-US" sz="2200" noProof="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1730455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两栏内容">
    <p:bg>
      <p:bgPr>
        <a:blipFill dpi="0" rotWithShape="1">
          <a:blip r:embed="rId2" cstate="screen">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8741" y="-12344"/>
            <a:ext cx="1871721"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chemeClr val="tx1"/>
                  </a:gs>
                  <a:gs pos="100000">
                    <a:schemeClr val="tx1"/>
                  </a:gs>
                </a:gsLst>
                <a:lin ang="5400000" scaled="0"/>
              </a:gradFill>
            </a:endParaRPr>
          </a:p>
        </p:txBody>
      </p:sp>
      <p:sp>
        <p:nvSpPr>
          <p:cNvPr id="22" name="TextBox 15"/>
          <p:cNvSpPr txBox="1"/>
          <p:nvPr userDrawn="1"/>
        </p:nvSpPr>
        <p:spPr>
          <a:xfrm>
            <a:off x="11088403" y="6330806"/>
            <a:ext cx="982705" cy="338554"/>
          </a:xfrm>
          <a:prstGeom prst="rect">
            <a:avLst/>
          </a:prstGeom>
          <a:noFill/>
        </p:spPr>
        <p:txBody>
          <a:bodyPr wrap="none" rtlCol="0">
            <a:spAutoFit/>
          </a:bodyPr>
          <a:lstStyle/>
          <a:p>
            <a:r>
              <a:rPr lang="en-US" altLang="zh-CN" sz="1600" dirty="0">
                <a:solidFill>
                  <a:schemeClr val="bg1">
                    <a:lumMod val="75000"/>
                  </a:schemeClr>
                </a:solidFill>
              </a:rPr>
              <a:t>—  </a:t>
            </a:r>
            <a:fld id="{2EEF1883-7A0E-4F66-9932-E581691AD397}" type="slidenum">
              <a:rPr lang="zh-CN" altLang="en-US" sz="1600" smtClean="0">
                <a:solidFill>
                  <a:schemeClr val="bg1">
                    <a:lumMod val="75000"/>
                  </a:schemeClr>
                </a:solidFill>
              </a:rPr>
              <a:pPr/>
              <a:t>‹#›</a:t>
            </a:fld>
            <a:r>
              <a:rPr lang="zh-CN" altLang="en-US" sz="1600" dirty="0">
                <a:solidFill>
                  <a:schemeClr val="bg1">
                    <a:lumMod val="75000"/>
                  </a:schemeClr>
                </a:solidFill>
              </a:rPr>
              <a:t> </a:t>
            </a:r>
            <a:r>
              <a:rPr lang="en-US" altLang="zh-CN" sz="1600" dirty="0">
                <a:solidFill>
                  <a:schemeClr val="bg1">
                    <a:lumMod val="75000"/>
                  </a:schemeClr>
                </a:solidFill>
              </a:rPr>
              <a:t>—</a:t>
            </a:r>
            <a:r>
              <a:rPr lang="zh-CN" altLang="en-US" sz="1600" dirty="0">
                <a:solidFill>
                  <a:schemeClr val="bg1">
                    <a:lumMod val="75000"/>
                  </a:schemeClr>
                </a:solidFill>
              </a:rPr>
              <a:t> </a:t>
            </a:r>
            <a:endParaRPr lang="zh-CN" altLang="en-US" sz="1600" b="0" dirty="0">
              <a:solidFill>
                <a:schemeClr val="bg1">
                  <a:lumMod val="75000"/>
                </a:schemeClr>
              </a:solidFill>
              <a:latin typeface="微软雅黑" pitchFamily="34" charset="-122"/>
              <a:ea typeface="微软雅黑" pitchFamily="34" charset="-122"/>
            </a:endParaRPr>
          </a:p>
        </p:txBody>
      </p:sp>
      <p:sp>
        <p:nvSpPr>
          <p:cNvPr id="23" name="TextBox 12"/>
          <p:cNvSpPr txBox="1"/>
          <p:nvPr userDrawn="1"/>
        </p:nvSpPr>
        <p:spPr>
          <a:xfrm>
            <a:off x="11102911" y="476672"/>
            <a:ext cx="89620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4" name="TextBox 3"/>
          <p:cNvSpPr txBox="1"/>
          <p:nvPr userDrawn="1"/>
        </p:nvSpPr>
        <p:spPr>
          <a:xfrm>
            <a:off x="1128741" y="395954"/>
            <a:ext cx="1871721" cy="584775"/>
          </a:xfrm>
          <a:prstGeom prst="rect">
            <a:avLst/>
          </a:prstGeom>
          <a:noFill/>
        </p:spPr>
        <p:txBody>
          <a:bodyPr wrap="square">
            <a:spAutoFit/>
          </a:bodyPr>
          <a:lstStyle/>
          <a:p>
            <a:pPr algn="ctr">
              <a:defRPr/>
            </a:pPr>
            <a:r>
              <a:rPr lang="zh-CN" altLang="en-US" sz="3200" b="1" dirty="0">
                <a:solidFill>
                  <a:schemeClr val="bg1"/>
                </a:solidFill>
                <a:latin typeface="微软雅黑" pitchFamily="34" charset="-122"/>
                <a:ea typeface="微软雅黑" pitchFamily="34" charset="-122"/>
              </a:rPr>
              <a:t>标准化</a:t>
            </a: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r="-1076" b="-1851"/>
          <a:stretch/>
        </p:blipFill>
        <p:spPr bwMode="auto">
          <a:xfrm rot="10800000">
            <a:off x="151303" y="80877"/>
            <a:ext cx="785776"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4" cstate="screen">
            <a:extLst>
              <a:ext uri="{28A0092B-C50C-407E-A947-70E740481C1C}">
                <a14:useLocalDpi xmlns:a14="http://schemas.microsoft.com/office/drawing/2010/main"/>
              </a:ext>
            </a:extLst>
          </a:blip>
          <a:srcRect r="-1076"/>
          <a:stretch/>
        </p:blipFill>
        <p:spPr bwMode="auto">
          <a:xfrm>
            <a:off x="274261" y="6201360"/>
            <a:ext cx="467878"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8741" y="116632"/>
            <a:ext cx="187172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第二章</a:t>
            </a:r>
          </a:p>
        </p:txBody>
      </p:sp>
      <p:sp>
        <p:nvSpPr>
          <p:cNvPr id="28" name="矩形 27"/>
          <p:cNvSpPr/>
          <p:nvPr userDrawn="1"/>
        </p:nvSpPr>
        <p:spPr>
          <a:xfrm>
            <a:off x="1128296" y="1052736"/>
            <a:ext cx="11063259"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endParaRPr lang="zh-CN" altLang="en-US" sz="2200" noProof="0">
              <a:gradFill>
                <a:gsLst>
                  <a:gs pos="0">
                    <a:schemeClr val="tx1"/>
                  </a:gs>
                  <a:gs pos="100000">
                    <a:schemeClr val="tx1"/>
                  </a:gs>
                </a:gsLst>
                <a:lin ang="5400000" scaled="0"/>
              </a:gradFill>
            </a:endParaRPr>
          </a:p>
        </p:txBody>
      </p:sp>
      <p:sp>
        <p:nvSpPr>
          <p:cNvPr id="10" name="矩形 9"/>
          <p:cNvSpPr/>
          <p:nvPr userDrawn="1"/>
        </p:nvSpPr>
        <p:spPr>
          <a:xfrm>
            <a:off x="3504387" y="620688"/>
            <a:ext cx="3478066" cy="349702"/>
          </a:xfrm>
          <a:prstGeom prst="rect">
            <a:avLst/>
          </a:prstGeom>
        </p:spPr>
        <p:txBody>
          <a:bodyPr wrap="square" tIns="36000" bIns="36000">
            <a:spAutoFit/>
          </a:bodyPr>
          <a:lstStyle/>
          <a:p>
            <a:r>
              <a:rPr lang="zh-CN" altLang="en-US" sz="1800" dirty="0">
                <a:solidFill>
                  <a:schemeClr val="bg1"/>
                </a:solidFill>
                <a:latin typeface="微软雅黑" pitchFamily="34" charset="-122"/>
                <a:ea typeface="微软雅黑" pitchFamily="34" charset="-122"/>
              </a:rPr>
              <a:t> 第二节   标准化的作用</a:t>
            </a:r>
            <a:endParaRPr lang="en-US" altLang="zh-CN" sz="18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63200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两栏内容">
    <p:bg>
      <p:bgPr>
        <a:blipFill dpi="0" rotWithShape="1">
          <a:blip r:embed="rId2" cstate="screen">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8741" y="-12344"/>
            <a:ext cx="1871721"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chemeClr val="tx1"/>
                  </a:gs>
                  <a:gs pos="100000">
                    <a:schemeClr val="tx1"/>
                  </a:gs>
                </a:gsLst>
                <a:lin ang="5400000" scaled="0"/>
              </a:gradFill>
            </a:endParaRPr>
          </a:p>
        </p:txBody>
      </p:sp>
      <p:sp>
        <p:nvSpPr>
          <p:cNvPr id="22" name="TextBox 15"/>
          <p:cNvSpPr txBox="1"/>
          <p:nvPr userDrawn="1"/>
        </p:nvSpPr>
        <p:spPr>
          <a:xfrm>
            <a:off x="11088403" y="6330806"/>
            <a:ext cx="982705" cy="338554"/>
          </a:xfrm>
          <a:prstGeom prst="rect">
            <a:avLst/>
          </a:prstGeom>
          <a:noFill/>
        </p:spPr>
        <p:txBody>
          <a:bodyPr wrap="none" rtlCol="0">
            <a:spAutoFit/>
          </a:bodyPr>
          <a:lstStyle/>
          <a:p>
            <a:r>
              <a:rPr lang="en-US" altLang="zh-CN" sz="1600" dirty="0">
                <a:solidFill>
                  <a:schemeClr val="bg1">
                    <a:lumMod val="75000"/>
                  </a:schemeClr>
                </a:solidFill>
              </a:rPr>
              <a:t>—  </a:t>
            </a:r>
            <a:fld id="{2EEF1883-7A0E-4F66-9932-E581691AD397}" type="slidenum">
              <a:rPr lang="zh-CN" altLang="en-US" sz="1600" smtClean="0">
                <a:solidFill>
                  <a:schemeClr val="bg1">
                    <a:lumMod val="75000"/>
                  </a:schemeClr>
                </a:solidFill>
              </a:rPr>
              <a:pPr/>
              <a:t>‹#›</a:t>
            </a:fld>
            <a:r>
              <a:rPr lang="zh-CN" altLang="en-US" sz="1600" dirty="0">
                <a:solidFill>
                  <a:schemeClr val="bg1">
                    <a:lumMod val="75000"/>
                  </a:schemeClr>
                </a:solidFill>
              </a:rPr>
              <a:t> </a:t>
            </a:r>
            <a:r>
              <a:rPr lang="en-US" altLang="zh-CN" sz="1600" dirty="0">
                <a:solidFill>
                  <a:schemeClr val="bg1">
                    <a:lumMod val="75000"/>
                  </a:schemeClr>
                </a:solidFill>
              </a:rPr>
              <a:t>—</a:t>
            </a:r>
            <a:r>
              <a:rPr lang="zh-CN" altLang="en-US" sz="1600" dirty="0">
                <a:solidFill>
                  <a:schemeClr val="bg1">
                    <a:lumMod val="75000"/>
                  </a:schemeClr>
                </a:solidFill>
              </a:rPr>
              <a:t> </a:t>
            </a:r>
            <a:endParaRPr lang="zh-CN" altLang="en-US" sz="1600" b="0" dirty="0">
              <a:solidFill>
                <a:schemeClr val="bg1">
                  <a:lumMod val="75000"/>
                </a:schemeClr>
              </a:solidFill>
              <a:latin typeface="微软雅黑" pitchFamily="34" charset="-122"/>
              <a:ea typeface="微软雅黑" pitchFamily="34" charset="-122"/>
            </a:endParaRPr>
          </a:p>
        </p:txBody>
      </p:sp>
      <p:sp>
        <p:nvSpPr>
          <p:cNvPr id="23" name="TextBox 12"/>
          <p:cNvSpPr txBox="1"/>
          <p:nvPr userDrawn="1"/>
        </p:nvSpPr>
        <p:spPr>
          <a:xfrm>
            <a:off x="11102911" y="476672"/>
            <a:ext cx="89620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4" name="TextBox 3"/>
          <p:cNvSpPr txBox="1"/>
          <p:nvPr userDrawn="1"/>
        </p:nvSpPr>
        <p:spPr>
          <a:xfrm>
            <a:off x="1128741" y="395954"/>
            <a:ext cx="1871721" cy="584775"/>
          </a:xfrm>
          <a:prstGeom prst="rect">
            <a:avLst/>
          </a:prstGeom>
          <a:noFill/>
        </p:spPr>
        <p:txBody>
          <a:bodyPr wrap="square">
            <a:spAutoFit/>
          </a:bodyPr>
          <a:lstStyle/>
          <a:p>
            <a:pPr algn="ctr">
              <a:defRPr/>
            </a:pPr>
            <a:r>
              <a:rPr lang="zh-CN" altLang="en-US" sz="3200" b="1" dirty="0">
                <a:solidFill>
                  <a:schemeClr val="bg1"/>
                </a:solidFill>
                <a:latin typeface="微软雅黑" pitchFamily="34" charset="-122"/>
                <a:ea typeface="微软雅黑" pitchFamily="34" charset="-122"/>
              </a:rPr>
              <a:t>标准化</a:t>
            </a: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r="-1076" b="-1851"/>
          <a:stretch/>
        </p:blipFill>
        <p:spPr bwMode="auto">
          <a:xfrm rot="10800000">
            <a:off x="151303" y="80877"/>
            <a:ext cx="785776"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4" cstate="screen">
            <a:extLst>
              <a:ext uri="{28A0092B-C50C-407E-A947-70E740481C1C}">
                <a14:useLocalDpi xmlns:a14="http://schemas.microsoft.com/office/drawing/2010/main"/>
              </a:ext>
            </a:extLst>
          </a:blip>
          <a:srcRect r="-1076"/>
          <a:stretch/>
        </p:blipFill>
        <p:spPr bwMode="auto">
          <a:xfrm>
            <a:off x="274261" y="6201360"/>
            <a:ext cx="467878"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8741" y="116632"/>
            <a:ext cx="187172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第二章</a:t>
            </a:r>
          </a:p>
        </p:txBody>
      </p:sp>
      <p:sp>
        <p:nvSpPr>
          <p:cNvPr id="28" name="矩形 27"/>
          <p:cNvSpPr/>
          <p:nvPr userDrawn="1"/>
        </p:nvSpPr>
        <p:spPr>
          <a:xfrm>
            <a:off x="1128296" y="1052736"/>
            <a:ext cx="11063259"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endParaRPr lang="zh-CN" altLang="en-US" sz="2200" noProof="0">
              <a:gradFill>
                <a:gsLst>
                  <a:gs pos="0">
                    <a:schemeClr val="tx1"/>
                  </a:gs>
                  <a:gs pos="100000">
                    <a:schemeClr val="tx1"/>
                  </a:gs>
                </a:gsLst>
                <a:lin ang="5400000" scaled="0"/>
              </a:gradFill>
            </a:endParaRPr>
          </a:p>
        </p:txBody>
      </p:sp>
      <p:sp>
        <p:nvSpPr>
          <p:cNvPr id="11" name="矩形 10"/>
          <p:cNvSpPr/>
          <p:nvPr userDrawn="1"/>
        </p:nvSpPr>
        <p:spPr>
          <a:xfrm>
            <a:off x="3504387" y="620688"/>
            <a:ext cx="3478066" cy="349702"/>
          </a:xfrm>
          <a:prstGeom prst="rect">
            <a:avLst/>
          </a:prstGeom>
        </p:spPr>
        <p:txBody>
          <a:bodyPr wrap="square" tIns="36000" bIns="36000">
            <a:spAutoFit/>
          </a:bodyPr>
          <a:lstStyle/>
          <a:p>
            <a:r>
              <a:rPr lang="zh-CN" altLang="en-US" sz="1800" dirty="0">
                <a:solidFill>
                  <a:schemeClr val="bg1"/>
                </a:solidFill>
                <a:latin typeface="微软雅黑" pitchFamily="34" charset="-122"/>
                <a:ea typeface="微软雅黑" pitchFamily="34" charset="-122"/>
              </a:rPr>
              <a:t> 第三节   标准化的实施</a:t>
            </a:r>
          </a:p>
        </p:txBody>
      </p:sp>
    </p:spTree>
    <p:extLst>
      <p:ext uri="{BB962C8B-B14F-4D97-AF65-F5344CB8AC3E}">
        <p14:creationId xmlns:p14="http://schemas.microsoft.com/office/powerpoint/2010/main" val="4162206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两栏内容">
    <p:bg>
      <p:bgPr>
        <a:blipFill dpi="0" rotWithShape="1">
          <a:blip r:embed="rId2" cstate="screen">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21" name="Rectangle 8"/>
          <p:cNvSpPr/>
          <p:nvPr userDrawn="1"/>
        </p:nvSpPr>
        <p:spPr bwMode="auto">
          <a:xfrm>
            <a:off x="1128741" y="-12344"/>
            <a:ext cx="1871721" cy="976276"/>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chemeClr val="tx1"/>
                  </a:gs>
                  <a:gs pos="100000">
                    <a:schemeClr val="tx1"/>
                  </a:gs>
                </a:gsLst>
                <a:lin ang="5400000" scaled="0"/>
              </a:gradFill>
            </a:endParaRPr>
          </a:p>
        </p:txBody>
      </p:sp>
      <p:sp>
        <p:nvSpPr>
          <p:cNvPr id="22" name="TextBox 15"/>
          <p:cNvSpPr txBox="1"/>
          <p:nvPr userDrawn="1"/>
        </p:nvSpPr>
        <p:spPr>
          <a:xfrm>
            <a:off x="11088403" y="6330806"/>
            <a:ext cx="982705" cy="338554"/>
          </a:xfrm>
          <a:prstGeom prst="rect">
            <a:avLst/>
          </a:prstGeom>
          <a:noFill/>
        </p:spPr>
        <p:txBody>
          <a:bodyPr wrap="none" rtlCol="0">
            <a:spAutoFit/>
          </a:bodyPr>
          <a:lstStyle/>
          <a:p>
            <a:r>
              <a:rPr lang="en-US" altLang="zh-CN" sz="1600" dirty="0">
                <a:solidFill>
                  <a:schemeClr val="bg1">
                    <a:lumMod val="75000"/>
                  </a:schemeClr>
                </a:solidFill>
              </a:rPr>
              <a:t>—  </a:t>
            </a:r>
            <a:fld id="{2EEF1883-7A0E-4F66-9932-E581691AD397}" type="slidenum">
              <a:rPr lang="zh-CN" altLang="en-US" sz="1600" smtClean="0">
                <a:solidFill>
                  <a:schemeClr val="bg1">
                    <a:lumMod val="75000"/>
                  </a:schemeClr>
                </a:solidFill>
              </a:rPr>
              <a:pPr/>
              <a:t>‹#›</a:t>
            </a:fld>
            <a:r>
              <a:rPr lang="zh-CN" altLang="en-US" sz="1600" dirty="0">
                <a:solidFill>
                  <a:schemeClr val="bg1">
                    <a:lumMod val="75000"/>
                  </a:schemeClr>
                </a:solidFill>
              </a:rPr>
              <a:t> </a:t>
            </a:r>
            <a:r>
              <a:rPr lang="en-US" altLang="zh-CN" sz="1600" dirty="0">
                <a:solidFill>
                  <a:schemeClr val="bg1">
                    <a:lumMod val="75000"/>
                  </a:schemeClr>
                </a:solidFill>
              </a:rPr>
              <a:t>—</a:t>
            </a:r>
            <a:r>
              <a:rPr lang="zh-CN" altLang="en-US" sz="1600" dirty="0">
                <a:solidFill>
                  <a:schemeClr val="bg1">
                    <a:lumMod val="75000"/>
                  </a:schemeClr>
                </a:solidFill>
              </a:rPr>
              <a:t> </a:t>
            </a:r>
            <a:endParaRPr lang="zh-CN" altLang="en-US" sz="1600" b="0" dirty="0">
              <a:solidFill>
                <a:schemeClr val="bg1">
                  <a:lumMod val="75000"/>
                </a:schemeClr>
              </a:solidFill>
              <a:latin typeface="微软雅黑" pitchFamily="34" charset="-122"/>
              <a:ea typeface="微软雅黑" pitchFamily="34" charset="-122"/>
            </a:endParaRPr>
          </a:p>
        </p:txBody>
      </p:sp>
      <p:sp>
        <p:nvSpPr>
          <p:cNvPr id="23" name="TextBox 12"/>
          <p:cNvSpPr txBox="1"/>
          <p:nvPr userDrawn="1"/>
        </p:nvSpPr>
        <p:spPr>
          <a:xfrm>
            <a:off x="11102911" y="476672"/>
            <a:ext cx="896208"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1">
                  <a:lumMod val="8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4" name="TextBox 3"/>
          <p:cNvSpPr txBox="1"/>
          <p:nvPr userDrawn="1"/>
        </p:nvSpPr>
        <p:spPr>
          <a:xfrm>
            <a:off x="1128741" y="395954"/>
            <a:ext cx="1871721" cy="584775"/>
          </a:xfrm>
          <a:prstGeom prst="rect">
            <a:avLst/>
          </a:prstGeom>
          <a:noFill/>
        </p:spPr>
        <p:txBody>
          <a:bodyPr wrap="square">
            <a:spAutoFit/>
          </a:bodyPr>
          <a:lstStyle/>
          <a:p>
            <a:pPr algn="ctr">
              <a:defRPr/>
            </a:pPr>
            <a:r>
              <a:rPr lang="zh-CN" altLang="en-US" sz="3200" b="1" dirty="0">
                <a:solidFill>
                  <a:schemeClr val="bg1"/>
                </a:solidFill>
                <a:latin typeface="微软雅黑" pitchFamily="34" charset="-122"/>
                <a:ea typeface="微软雅黑" pitchFamily="34" charset="-122"/>
              </a:rPr>
              <a:t>标准化</a:t>
            </a:r>
          </a:p>
        </p:txBody>
      </p:sp>
      <p:pic>
        <p:nvPicPr>
          <p:cNvPr id="25" name="Picture 8" descr="C:\Users\ShiYanch\Desktop\PNG\System\White\MB_0006_back.png">
            <a:hlinkClick r:id="" action="ppaction://hlinkshowjump?jump=nextslide"/>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r="-1076" b="-1851"/>
          <a:stretch/>
        </p:blipFill>
        <p:spPr bwMode="auto">
          <a:xfrm rot="10800000">
            <a:off x="151303" y="80877"/>
            <a:ext cx="785776" cy="792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Users\ShiYanch\Desktop\PNG\System\White\MB_0006_back.png">
            <a:hlinkClick r:id="" action="ppaction://hlinkshowjump?jump=previousslide"/>
          </p:cNvPr>
          <p:cNvPicPr>
            <a:picLocks noChangeArrowheads="1"/>
          </p:cNvPicPr>
          <p:nvPr userDrawn="1"/>
        </p:nvPicPr>
        <p:blipFill rotWithShape="1">
          <a:blip r:embed="rId4" cstate="screen">
            <a:extLst>
              <a:ext uri="{28A0092B-C50C-407E-A947-70E740481C1C}">
                <a14:useLocalDpi xmlns:a14="http://schemas.microsoft.com/office/drawing/2010/main"/>
              </a:ext>
            </a:extLst>
          </a:blip>
          <a:srcRect r="-1076"/>
          <a:stretch/>
        </p:blipFill>
        <p:spPr bwMode="auto">
          <a:xfrm>
            <a:off x="274261" y="6201360"/>
            <a:ext cx="467878" cy="468000"/>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p:cNvSpPr txBox="1"/>
          <p:nvPr userDrawn="1"/>
        </p:nvSpPr>
        <p:spPr>
          <a:xfrm>
            <a:off x="1128741" y="116632"/>
            <a:ext cx="1871721"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第二章</a:t>
            </a:r>
          </a:p>
        </p:txBody>
      </p:sp>
      <p:sp>
        <p:nvSpPr>
          <p:cNvPr id="28" name="矩形 27"/>
          <p:cNvSpPr/>
          <p:nvPr userDrawn="1"/>
        </p:nvSpPr>
        <p:spPr>
          <a:xfrm>
            <a:off x="1128296" y="1052736"/>
            <a:ext cx="11063259" cy="98618"/>
          </a:xfrm>
          <a:prstGeom prst="rect">
            <a:avLst/>
          </a:prstGeom>
          <a:solidFill>
            <a:srgbClr val="7FB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defTabSz="914099" fontAlgn="base">
              <a:spcBef>
                <a:spcPct val="0"/>
              </a:spcBef>
              <a:spcAft>
                <a:spcPct val="0"/>
              </a:spcAft>
            </a:pPr>
            <a:endParaRPr lang="zh-CN" altLang="en-US" sz="2200" noProof="0">
              <a:gradFill>
                <a:gsLst>
                  <a:gs pos="0">
                    <a:schemeClr val="tx1"/>
                  </a:gs>
                  <a:gs pos="100000">
                    <a:schemeClr val="tx1"/>
                  </a:gs>
                </a:gsLst>
                <a:lin ang="5400000" scaled="0"/>
              </a:gradFill>
            </a:endParaRPr>
          </a:p>
        </p:txBody>
      </p:sp>
      <p:sp>
        <p:nvSpPr>
          <p:cNvPr id="11" name="矩形 10"/>
          <p:cNvSpPr/>
          <p:nvPr userDrawn="1"/>
        </p:nvSpPr>
        <p:spPr>
          <a:xfrm>
            <a:off x="3504387" y="620688"/>
            <a:ext cx="3478066" cy="349702"/>
          </a:xfrm>
          <a:prstGeom prst="rect">
            <a:avLst/>
          </a:prstGeom>
        </p:spPr>
        <p:txBody>
          <a:bodyPr wrap="square" tIns="36000" bIns="36000">
            <a:spAutoFit/>
          </a:bodyPr>
          <a:lstStyle/>
          <a:p>
            <a:r>
              <a:rPr lang="zh-CN" altLang="en-US" sz="1800" dirty="0">
                <a:solidFill>
                  <a:schemeClr val="bg1"/>
                </a:solidFill>
                <a:latin typeface="微软雅黑" pitchFamily="34" charset="-122"/>
                <a:ea typeface="微软雅黑" pitchFamily="34" charset="-122"/>
              </a:rPr>
              <a:t> 第四节   岗位工作手册</a:t>
            </a:r>
          </a:p>
        </p:txBody>
      </p:sp>
    </p:spTree>
    <p:extLst>
      <p:ext uri="{BB962C8B-B14F-4D97-AF65-F5344CB8AC3E}">
        <p14:creationId xmlns:p14="http://schemas.microsoft.com/office/powerpoint/2010/main" val="8358187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6" r:id="rId2"/>
    <p:sldLayoutId id="2147483673" r:id="rId3"/>
    <p:sldLayoutId id="2147483677" r:id="rId4"/>
    <p:sldLayoutId id="2147483678" r:id="rId5"/>
    <p:sldLayoutId id="2147483679"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83432" y="1110737"/>
            <a:ext cx="1535484"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标准化</a:t>
            </a:r>
          </a:p>
        </p:txBody>
      </p:sp>
      <p:sp>
        <p:nvSpPr>
          <p:cNvPr id="22" name="矩形 48"/>
          <p:cNvSpPr>
            <a:spLocks noChangeArrowheads="1"/>
          </p:cNvSpPr>
          <p:nvPr/>
        </p:nvSpPr>
        <p:spPr bwMode="auto">
          <a:xfrm>
            <a:off x="1127448" y="1988840"/>
            <a:ext cx="2513357" cy="165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20000"/>
              </a:lnSpc>
              <a:spcBef>
                <a:spcPts val="600"/>
              </a:spcBef>
              <a:buFont typeface="Arial" panose="020B0604020202020204" pitchFamily="34" charset="0"/>
              <a:buChar char="•"/>
            </a:pPr>
            <a:r>
              <a:rPr lang="zh-CN" altLang="en-US" dirty="0">
                <a:solidFill>
                  <a:schemeClr val="bg1"/>
                </a:solidFill>
                <a:latin typeface="微软雅黑" pitchFamily="34" charset="-122"/>
                <a:ea typeface="微软雅黑" pitchFamily="34" charset="-122"/>
              </a:rPr>
              <a:t>标准化的定义</a:t>
            </a:r>
            <a:endParaRPr lang="en-US" altLang="zh-CN" dirty="0">
              <a:solidFill>
                <a:schemeClr val="bg1"/>
              </a:solidFill>
              <a:latin typeface="微软雅黑" pitchFamily="34" charset="-122"/>
              <a:ea typeface="微软雅黑" pitchFamily="34" charset="-122"/>
            </a:endParaRPr>
          </a:p>
          <a:p>
            <a:pPr marL="342900" indent="-342900">
              <a:lnSpc>
                <a:spcPct val="120000"/>
              </a:lnSpc>
              <a:spcBef>
                <a:spcPts val="600"/>
              </a:spcBef>
              <a:buFont typeface="Arial" panose="020B0604020202020204" pitchFamily="34" charset="0"/>
              <a:buChar char="•"/>
            </a:pPr>
            <a:r>
              <a:rPr lang="zh-CN" altLang="en-US" dirty="0">
                <a:solidFill>
                  <a:schemeClr val="bg1"/>
                </a:solidFill>
                <a:latin typeface="微软雅黑" pitchFamily="34" charset="-122"/>
                <a:ea typeface="微软雅黑" pitchFamily="34" charset="-122"/>
              </a:rPr>
              <a:t>标准化的作用</a:t>
            </a:r>
            <a:endParaRPr lang="en-US" altLang="zh-CN" dirty="0">
              <a:solidFill>
                <a:schemeClr val="bg1"/>
              </a:solidFill>
              <a:latin typeface="微软雅黑" pitchFamily="34" charset="-122"/>
              <a:ea typeface="微软雅黑" pitchFamily="34" charset="-122"/>
            </a:endParaRPr>
          </a:p>
          <a:p>
            <a:pPr marL="342900" indent="-342900">
              <a:lnSpc>
                <a:spcPct val="120000"/>
              </a:lnSpc>
              <a:spcBef>
                <a:spcPts val="600"/>
              </a:spcBef>
              <a:buFont typeface="Arial" panose="020B0604020202020204" pitchFamily="34" charset="0"/>
              <a:buChar char="•"/>
            </a:pPr>
            <a:r>
              <a:rPr lang="zh-CN" altLang="en-US" dirty="0">
                <a:solidFill>
                  <a:schemeClr val="bg1"/>
                </a:solidFill>
                <a:latin typeface="微软雅黑" pitchFamily="34" charset="-122"/>
                <a:ea typeface="微软雅黑" pitchFamily="34" charset="-122"/>
              </a:rPr>
              <a:t>标准化的实施</a:t>
            </a:r>
            <a:endParaRPr lang="en-US" altLang="zh-CN" dirty="0">
              <a:solidFill>
                <a:schemeClr val="bg1"/>
              </a:solidFill>
              <a:latin typeface="微软雅黑" pitchFamily="34" charset="-122"/>
              <a:ea typeface="微软雅黑" pitchFamily="34" charset="-122"/>
            </a:endParaRPr>
          </a:p>
          <a:p>
            <a:pPr marL="342900" indent="-342900">
              <a:lnSpc>
                <a:spcPct val="120000"/>
              </a:lnSpc>
              <a:spcBef>
                <a:spcPts val="600"/>
              </a:spcBef>
              <a:buFont typeface="Arial" panose="020B0604020202020204" pitchFamily="34" charset="0"/>
              <a:buChar char="•"/>
            </a:pPr>
            <a:r>
              <a:rPr lang="zh-CN" altLang="en-US" dirty="0">
                <a:solidFill>
                  <a:schemeClr val="bg1"/>
                </a:solidFill>
                <a:latin typeface="微软雅黑" pitchFamily="34" charset="-122"/>
                <a:ea typeface="微软雅黑" pitchFamily="34" charset="-122"/>
              </a:rPr>
              <a:t>岗位工作手册</a:t>
            </a:r>
            <a:endParaRPr 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71049251"/>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执行标准</a:t>
            </a:r>
          </a:p>
        </p:txBody>
      </p:sp>
      <p:sp>
        <p:nvSpPr>
          <p:cNvPr id="49" name="Title 1"/>
          <p:cNvSpPr txBox="1">
            <a:spLocks/>
          </p:cNvSpPr>
          <p:nvPr/>
        </p:nvSpPr>
        <p:spPr>
          <a:xfrm>
            <a:off x="1271464" y="2564904"/>
            <a:ext cx="4588657"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制定标准的目的就是为了执行的。同时，制定好的标准，要通过</a:t>
            </a:r>
            <a:r>
              <a:rPr lang="zh-CN" altLang="en-US" sz="1600" dirty="0">
                <a:solidFill>
                  <a:schemeClr val="bg1"/>
                </a:solidFill>
                <a:latin typeface="微软雅黑" panose="020B0503020204020204" pitchFamily="34" charset="-122"/>
                <a:ea typeface="微软雅黑" panose="020B0503020204020204" pitchFamily="34" charset="-122"/>
              </a:rPr>
              <a:t>实践来检验标准的合理性和可操作性</a:t>
            </a:r>
            <a:r>
              <a:rPr lang="zh-CN" altLang="en-US" sz="1600" b="0" dirty="0">
                <a:solidFill>
                  <a:schemeClr val="bg1"/>
                </a:solidFill>
                <a:latin typeface="微软雅黑" panose="020B0503020204020204" pitchFamily="34" charset="-122"/>
                <a:ea typeface="微软雅黑" panose="020B0503020204020204" pitchFamily="34" charset="-122"/>
              </a:rPr>
              <a:t>，并根据运行中发现的问题随时进行修订。</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Placeholder 6"/>
          <p:cNvSpPr txBox="1">
            <a:spLocks/>
          </p:cNvSpPr>
          <p:nvPr/>
        </p:nvSpPr>
        <p:spPr>
          <a:xfrm>
            <a:off x="1343473" y="1767888"/>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solidFill>
                <a:latin typeface="微软雅黑" panose="020B0503020204020204" pitchFamily="34" charset="-122"/>
                <a:ea typeface="微软雅黑" panose="020B0503020204020204" pitchFamily="34" charset="-122"/>
              </a:rPr>
              <a:t>第二步</a:t>
            </a:r>
            <a:endParaRPr lang="en-US"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7189807"/>
      </p:ext>
    </p:extLst>
  </p:cSld>
  <p:clrMapOvr>
    <a:masterClrMapping/>
  </p:clrMapOvr>
  <mc:AlternateContent xmlns:mc="http://schemas.openxmlformats.org/markup-compatibility/2006" xmlns:p14="http://schemas.microsoft.com/office/powerpoint/2010/main">
    <mc:Choice Requires="p14">
      <p:transition>
        <p14:prism isContent="1"/>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chemeClr val="bg1"/>
                </a:solidFill>
                <a:latin typeface="微软雅黑" panose="020B0503020204020204" pitchFamily="34" charset="-122"/>
                <a:ea typeface="微软雅黑" panose="020B0503020204020204" pitchFamily="34" charset="-122"/>
              </a:rPr>
              <a:t>监督标准</a:t>
            </a:r>
          </a:p>
        </p:txBody>
      </p:sp>
      <p:sp>
        <p:nvSpPr>
          <p:cNvPr id="49" name="Title 1"/>
          <p:cNvSpPr txBox="1">
            <a:spLocks/>
          </p:cNvSpPr>
          <p:nvPr/>
        </p:nvSpPr>
        <p:spPr>
          <a:xfrm>
            <a:off x="1271464" y="3068960"/>
            <a:ext cx="7560841" cy="910608"/>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肯德基的分店遍布全球近百个国家，超过</a:t>
            </a:r>
            <a:r>
              <a:rPr lang="en-US" altLang="zh-CN" sz="1600" b="0" dirty="0">
                <a:solidFill>
                  <a:schemeClr val="bg1"/>
                </a:solidFill>
                <a:latin typeface="微软雅黑" panose="020B0503020204020204" pitchFamily="34" charset="-122"/>
                <a:ea typeface="微软雅黑" panose="020B0503020204020204" pitchFamily="34" charset="-122"/>
              </a:rPr>
              <a:t>1</a:t>
            </a:r>
            <a:r>
              <a:rPr lang="zh-CN" altLang="en-US" sz="1600" b="0" dirty="0">
                <a:solidFill>
                  <a:schemeClr val="bg1"/>
                </a:solidFill>
                <a:latin typeface="微软雅黑" panose="020B0503020204020204" pitchFamily="34" charset="-122"/>
                <a:ea typeface="微软雅黑" panose="020B0503020204020204" pitchFamily="34" charset="-122"/>
              </a:rPr>
              <a:t>万个。然而，肯德基国际公司在万里之外，又怎么能相信他的下属们能循规蹈矩呢</a:t>
            </a:r>
            <a:r>
              <a:rPr lang="en-US" altLang="zh-CN" sz="1600" b="0" dirty="0">
                <a:solidFill>
                  <a:schemeClr val="bg1"/>
                </a:solidFill>
                <a:latin typeface="微软雅黑" panose="020B0503020204020204" pitchFamily="34" charset="-122"/>
                <a:ea typeface="微软雅黑" panose="020B0503020204020204" pitchFamily="34" charset="-122"/>
              </a:rPr>
              <a:t>?</a:t>
            </a:r>
            <a:r>
              <a:rPr lang="zh-CN" altLang="en-US" sz="1600" b="0" dirty="0">
                <a:solidFill>
                  <a:schemeClr val="bg1"/>
                </a:solidFill>
                <a:latin typeface="微软雅黑" panose="020B0503020204020204" pitchFamily="34" charset="-122"/>
                <a:ea typeface="微软雅黑" panose="020B0503020204020204" pitchFamily="34" charset="-122"/>
              </a:rPr>
              <a:t>一次，上海肯德基有限公司收到了</a:t>
            </a:r>
            <a:r>
              <a:rPr lang="en-US" altLang="zh-CN" sz="1600" b="0" dirty="0">
                <a:solidFill>
                  <a:schemeClr val="bg1"/>
                </a:solidFill>
                <a:latin typeface="微软雅黑" panose="020B0503020204020204" pitchFamily="34" charset="-122"/>
                <a:ea typeface="微软雅黑" panose="020B0503020204020204" pitchFamily="34" charset="-122"/>
              </a:rPr>
              <a:t>3</a:t>
            </a:r>
            <a:r>
              <a:rPr lang="zh-CN" altLang="en-US" sz="1600" b="0" dirty="0">
                <a:solidFill>
                  <a:schemeClr val="bg1"/>
                </a:solidFill>
                <a:latin typeface="微软雅黑" panose="020B0503020204020204" pitchFamily="34" charset="-122"/>
                <a:ea typeface="微软雅黑" panose="020B0503020204020204" pitchFamily="34" charset="-122"/>
              </a:rPr>
              <a:t>份总公司寄来的鉴定书，对他们外滩快餐厅的工作质量分</a:t>
            </a:r>
            <a:r>
              <a:rPr lang="en-US" altLang="zh-CN" sz="1600" b="0" dirty="0">
                <a:solidFill>
                  <a:schemeClr val="bg1"/>
                </a:solidFill>
                <a:latin typeface="微软雅黑" panose="020B0503020204020204" pitchFamily="34" charset="-122"/>
                <a:ea typeface="微软雅黑" panose="020B0503020204020204" pitchFamily="34" charset="-122"/>
              </a:rPr>
              <a:t>3</a:t>
            </a:r>
            <a:r>
              <a:rPr lang="zh-CN" altLang="en-US" sz="1600" b="0" dirty="0">
                <a:solidFill>
                  <a:schemeClr val="bg1"/>
                </a:solidFill>
                <a:latin typeface="微软雅黑" panose="020B0503020204020204" pitchFamily="34" charset="-122"/>
                <a:ea typeface="微软雅黑" panose="020B0503020204020204" pitchFamily="34" charset="-122"/>
              </a:rPr>
              <a:t>次鉴定评分，分别为</a:t>
            </a:r>
            <a:r>
              <a:rPr lang="en-US" altLang="zh-CN" sz="1600" b="0" dirty="0">
                <a:solidFill>
                  <a:schemeClr val="bg1"/>
                </a:solidFill>
                <a:latin typeface="微软雅黑" panose="020B0503020204020204" pitchFamily="34" charset="-122"/>
                <a:ea typeface="微软雅黑" panose="020B0503020204020204" pitchFamily="34" charset="-122"/>
              </a:rPr>
              <a:t>83</a:t>
            </a:r>
            <a:r>
              <a:rPr lang="zh-CN" altLang="en-US" sz="1600" b="0" dirty="0">
                <a:solidFill>
                  <a:schemeClr val="bg1"/>
                </a:solidFill>
                <a:latin typeface="微软雅黑" panose="020B0503020204020204" pitchFamily="34" charset="-122"/>
                <a:ea typeface="微软雅黑" panose="020B0503020204020204" pitchFamily="34" charset="-122"/>
              </a:rPr>
              <a:t>、</a:t>
            </a:r>
            <a:r>
              <a:rPr lang="en-US" altLang="zh-CN" sz="1600" b="0" dirty="0">
                <a:solidFill>
                  <a:schemeClr val="bg1"/>
                </a:solidFill>
                <a:latin typeface="微软雅黑" panose="020B0503020204020204" pitchFamily="34" charset="-122"/>
                <a:ea typeface="微软雅黑" panose="020B0503020204020204" pitchFamily="34" charset="-122"/>
              </a:rPr>
              <a:t>85</a:t>
            </a:r>
            <a:r>
              <a:rPr lang="zh-CN" altLang="en-US" sz="1600" b="0" dirty="0">
                <a:solidFill>
                  <a:schemeClr val="bg1"/>
                </a:solidFill>
                <a:latin typeface="微软雅黑" panose="020B0503020204020204" pitchFamily="34" charset="-122"/>
                <a:ea typeface="微软雅黑" panose="020B0503020204020204" pitchFamily="34" charset="-122"/>
              </a:rPr>
              <a:t>、</a:t>
            </a:r>
            <a:r>
              <a:rPr lang="en-US" altLang="zh-CN" sz="1600" b="0" dirty="0">
                <a:solidFill>
                  <a:schemeClr val="bg1"/>
                </a:solidFill>
                <a:latin typeface="微软雅黑" panose="020B0503020204020204" pitchFamily="34" charset="-122"/>
                <a:ea typeface="微软雅黑" panose="020B0503020204020204" pitchFamily="34" charset="-122"/>
              </a:rPr>
              <a:t>88</a:t>
            </a:r>
            <a:r>
              <a:rPr lang="zh-CN" altLang="en-US" sz="1600" b="0" dirty="0">
                <a:solidFill>
                  <a:schemeClr val="bg1"/>
                </a:solidFill>
                <a:latin typeface="微软雅黑" panose="020B0503020204020204" pitchFamily="34" charset="-122"/>
                <a:ea typeface="微软雅黑" panose="020B0503020204020204" pitchFamily="34" charset="-122"/>
              </a:rPr>
              <a:t>分。</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Placeholder 6"/>
          <p:cNvSpPr txBox="1">
            <a:spLocks/>
          </p:cNvSpPr>
          <p:nvPr/>
        </p:nvSpPr>
        <p:spPr>
          <a:xfrm>
            <a:off x="1343472" y="1754893"/>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solidFill>
                <a:latin typeface="微软雅黑" panose="020B0503020204020204" pitchFamily="34" charset="-122"/>
                <a:ea typeface="微软雅黑" panose="020B0503020204020204" pitchFamily="34" charset="-122"/>
              </a:rPr>
              <a:t>第三步</a:t>
            </a:r>
            <a:endParaRPr lang="en-US" sz="3600" dirty="0">
              <a:solidFill>
                <a:schemeClr val="bg1"/>
              </a:solidFill>
              <a:latin typeface="微软雅黑" panose="020B0503020204020204" pitchFamily="34" charset="-122"/>
              <a:ea typeface="微软雅黑" panose="020B0503020204020204" pitchFamily="34" charset="-122"/>
            </a:endParaRPr>
          </a:p>
        </p:txBody>
      </p:sp>
      <p:sp>
        <p:nvSpPr>
          <p:cNvPr id="17" name="Title 1"/>
          <p:cNvSpPr txBox="1">
            <a:spLocks/>
          </p:cNvSpPr>
          <p:nvPr/>
        </p:nvSpPr>
        <p:spPr>
          <a:xfrm>
            <a:off x="1271464" y="4195591"/>
            <a:ext cx="7560841" cy="1060220"/>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公司中外方经理都为之瞠目结舌，这三个分数是怎么评定的？原来，肯德基国际公司雇佣并培训了一批人，</a:t>
            </a:r>
            <a:r>
              <a:rPr lang="zh-CN" altLang="en-US" sz="1600" dirty="0">
                <a:solidFill>
                  <a:schemeClr val="bg1"/>
                </a:solidFill>
                <a:latin typeface="微软雅黑" panose="020B0503020204020204" pitchFamily="34" charset="-122"/>
                <a:ea typeface="微软雅黑" panose="020B0503020204020204" pitchFamily="34" charset="-122"/>
              </a:rPr>
              <a:t>让他们佯装顾客潜入店内进行检查评分。</a:t>
            </a:r>
            <a:r>
              <a:rPr lang="zh-CN" altLang="en-US" sz="1600" b="0" dirty="0">
                <a:solidFill>
                  <a:schemeClr val="bg1"/>
                </a:solidFill>
                <a:latin typeface="微软雅黑" panose="020B0503020204020204" pitchFamily="34" charset="-122"/>
                <a:ea typeface="微软雅黑" panose="020B0503020204020204" pitchFamily="34" charset="-122"/>
              </a:rPr>
              <a:t>这些“特殊顾客”来无影，去无踪，这就使快餐厅经理、雇员时时感到某种压力，丝毫不敢疏忽。</a:t>
            </a:r>
            <a:endParaRPr 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1079953"/>
      </p:ext>
    </p:extLst>
  </p:cSld>
  <p:clrMapOvr>
    <a:masterClrMapping/>
  </p:clrMapOvr>
  <mc:AlternateContent xmlns:mc="http://schemas.openxmlformats.org/markup-compatibility/2006" xmlns:p14="http://schemas.microsoft.com/office/powerpoint/2010/main">
    <mc:Choice Requires="p14">
      <p:transition>
        <p14:prism isContent="1"/>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Scale>
                                      <p:cBhvr>
                                        <p:cTn id="7"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9"/>
                                        </p:tgtEl>
                                        <p:attrNameLst>
                                          <p:attrName>ppt_x</p:attrName>
                                          <p:attrName>ppt_y</p:attrName>
                                        </p:attrNameLst>
                                      </p:cBhvr>
                                    </p:animMotion>
                                    <p:animEffect transition="in" filter="fade">
                                      <p:cBhvr>
                                        <p:cTn id="9" dur="1000"/>
                                        <p:tgtEl>
                                          <p:spTgt spid="4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7"/>
                                        </p:tgtEl>
                                        <p:attrNameLst>
                                          <p:attrName>style.visibility</p:attrName>
                                        </p:attrNameLst>
                                      </p:cBhvr>
                                      <p:to>
                                        <p:strVal val="visible"/>
                                      </p:to>
                                    </p:set>
                                    <p:animScale>
                                      <p:cBhvr>
                                        <p:cTn id="1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7"/>
                                        </p:tgtEl>
                                        <p:attrNameLst>
                                          <p:attrName>ppt_x</p:attrName>
                                          <p:attrName>ppt_y</p:attrName>
                                        </p:attrNameLst>
                                      </p:cBhvr>
                                    </p:animMotion>
                                    <p:animEffect transition="in" filter="fade">
                                      <p:cBhvr>
                                        <p:cTn id="1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chemeClr val="bg1"/>
                </a:solidFill>
                <a:latin typeface="微软雅黑" panose="020B0503020204020204" pitchFamily="34" charset="-122"/>
                <a:ea typeface="微软雅黑" panose="020B0503020204020204" pitchFamily="34" charset="-122"/>
              </a:rPr>
              <a:t>完善标准</a:t>
            </a:r>
          </a:p>
        </p:txBody>
      </p:sp>
      <p:sp>
        <p:nvSpPr>
          <p:cNvPr id="49" name="Title 1"/>
          <p:cNvSpPr txBox="1">
            <a:spLocks/>
          </p:cNvSpPr>
          <p:nvPr/>
        </p:nvSpPr>
        <p:spPr>
          <a:xfrm>
            <a:off x="1343473" y="2636912"/>
            <a:ext cx="4588657"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标准要能够经常保持同变化中的企业环境相适应，要不断的充实、更新、优化、细化，使标准更加</a:t>
            </a:r>
            <a:r>
              <a:rPr lang="zh-CN" altLang="en-US" sz="1600" dirty="0">
                <a:solidFill>
                  <a:schemeClr val="bg1"/>
                </a:solidFill>
                <a:latin typeface="微软雅黑" panose="020B0503020204020204" pitchFamily="34" charset="-122"/>
                <a:ea typeface="微软雅黑" panose="020B0503020204020204" pitchFamily="34" charset="-122"/>
              </a:rPr>
              <a:t>务实、有效。</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Placeholder 6"/>
          <p:cNvSpPr txBox="1">
            <a:spLocks/>
          </p:cNvSpPr>
          <p:nvPr/>
        </p:nvSpPr>
        <p:spPr>
          <a:xfrm>
            <a:off x="1343473" y="1767888"/>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solidFill>
                <a:latin typeface="微软雅黑" panose="020B0503020204020204" pitchFamily="34" charset="-122"/>
                <a:ea typeface="微软雅黑" panose="020B0503020204020204" pitchFamily="34" charset="-122"/>
              </a:rPr>
              <a:t>第四步</a:t>
            </a:r>
            <a:endParaRPr lang="en-US"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2413265"/>
      </p:ext>
    </p:extLst>
  </p:cSld>
  <p:clrMapOvr>
    <a:masterClrMapping/>
  </p:clrMapOvr>
  <mc:AlternateContent xmlns:mc="http://schemas.openxmlformats.org/markup-compatibility/2006" xmlns:p14="http://schemas.microsoft.com/office/powerpoint/2010/main">
    <mc:Choice Requires="p14">
      <p:transition>
        <p14:prism isContent="1"/>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 Placeholder 6"/>
          <p:cNvSpPr txBox="1">
            <a:spLocks/>
          </p:cNvSpPr>
          <p:nvPr/>
        </p:nvSpPr>
        <p:spPr>
          <a:xfrm>
            <a:off x="1233150" y="1212363"/>
            <a:ext cx="756084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nSpc>
                <a:spcPct val="130000"/>
              </a:lnSpc>
              <a:defRPr/>
            </a:pPr>
            <a:r>
              <a:rPr lang="zh-CN" altLang="en-US" sz="2000" b="0" dirty="0">
                <a:solidFill>
                  <a:srgbClr val="FFFFFF">
                    <a:alpha val="99000"/>
                  </a:srgbClr>
                </a:solidFill>
                <a:latin typeface="微软雅黑" panose="020B0503020204020204" pitchFamily="34" charset="-122"/>
                <a:ea typeface="微软雅黑" panose="020B0503020204020204" pitchFamily="34" charset="-122"/>
              </a:rPr>
              <a:t>岗位工作手册是指导岗位员工进行正确工作的规范性文件集合，一般包含以下几部分内容：</a:t>
            </a:r>
          </a:p>
        </p:txBody>
      </p:sp>
      <p:pic>
        <p:nvPicPr>
          <p:cNvPr id="6" name="图片 5">
            <a:extLst>
              <a:ext uri="{FF2B5EF4-FFF2-40B4-BE49-F238E27FC236}">
                <a16:creationId xmlns:a16="http://schemas.microsoft.com/office/drawing/2014/main" id="{858DCD2D-A1B8-4C14-B5B5-F1ECD44B047F}"/>
              </a:ext>
            </a:extLst>
          </p:cNvPr>
          <p:cNvPicPr>
            <a:picLocks noChangeAspect="1"/>
          </p:cNvPicPr>
          <p:nvPr/>
        </p:nvPicPr>
        <p:blipFill>
          <a:blip r:embed="rId3"/>
          <a:stretch>
            <a:fillRect/>
          </a:stretch>
        </p:blipFill>
        <p:spPr>
          <a:xfrm>
            <a:off x="1233150" y="2420888"/>
            <a:ext cx="10467739" cy="2450804"/>
          </a:xfrm>
          <a:prstGeom prst="rect">
            <a:avLst/>
          </a:prstGeom>
        </p:spPr>
      </p:pic>
    </p:spTree>
    <p:extLst>
      <p:ext uri="{BB962C8B-B14F-4D97-AF65-F5344CB8AC3E}">
        <p14:creationId xmlns:p14="http://schemas.microsoft.com/office/powerpoint/2010/main" val="3505747069"/>
      </p:ext>
    </p:extLst>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岗位概况</a:t>
            </a:r>
          </a:p>
        </p:txBody>
      </p:sp>
      <p:sp>
        <p:nvSpPr>
          <p:cNvPr id="49" name="Title 1"/>
          <p:cNvSpPr txBox="1">
            <a:spLocks/>
          </p:cNvSpPr>
          <p:nvPr/>
        </p:nvSpPr>
        <p:spPr>
          <a:xfrm>
            <a:off x="1343473" y="2810025"/>
            <a:ext cx="4588657"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岗位概况主要包括</a:t>
            </a:r>
            <a:r>
              <a:rPr lang="zh-CN" altLang="en-US" sz="1600" dirty="0">
                <a:solidFill>
                  <a:schemeClr val="bg1"/>
                </a:solidFill>
                <a:latin typeface="微软雅黑" panose="020B0503020204020204" pitchFamily="34" charset="-122"/>
                <a:ea typeface="微软雅黑" panose="020B0503020204020204" pitchFamily="34" charset="-122"/>
              </a:rPr>
              <a:t>岗位任职资格、岗位工作职责</a:t>
            </a:r>
            <a:r>
              <a:rPr lang="zh-CN" altLang="en-US" sz="1600" b="0" dirty="0">
                <a:solidFill>
                  <a:schemeClr val="bg1"/>
                </a:solidFill>
                <a:latin typeface="微软雅黑" panose="020B0503020204020204" pitchFamily="34" charset="-122"/>
                <a:ea typeface="微软雅黑" panose="020B0503020204020204" pitchFamily="34" charset="-122"/>
              </a:rPr>
              <a:t>两部分内容。这两部分内容来自于</a:t>
            </a:r>
            <a:r>
              <a:rPr lang="en-US" altLang="zh-CN" sz="1600" b="0" dirty="0">
                <a:solidFill>
                  <a:schemeClr val="bg1"/>
                </a:solidFill>
                <a:latin typeface="微软雅黑" panose="020B0503020204020204" pitchFamily="34" charset="-122"/>
                <a:ea typeface="微软雅黑" panose="020B0503020204020204" pitchFamily="34" charset="-122"/>
              </a:rPr>
              <a:t>《</a:t>
            </a:r>
            <a:r>
              <a:rPr lang="zh-CN" altLang="en-US" sz="1600" b="0" dirty="0">
                <a:solidFill>
                  <a:schemeClr val="bg1"/>
                </a:solidFill>
                <a:latin typeface="微软雅黑" panose="020B0503020204020204" pitchFamily="34" charset="-122"/>
                <a:ea typeface="微软雅黑" panose="020B0503020204020204" pitchFamily="34" charset="-122"/>
              </a:rPr>
              <a:t>岗位说明书</a:t>
            </a:r>
            <a:r>
              <a:rPr lang="en-US" altLang="zh-CN" sz="1600" b="0" dirty="0">
                <a:solidFill>
                  <a:schemeClr val="bg1"/>
                </a:solidFill>
                <a:latin typeface="微软雅黑" panose="020B0503020204020204" pitchFamily="34" charset="-122"/>
                <a:ea typeface="微软雅黑" panose="020B0503020204020204" pitchFamily="34" charset="-122"/>
              </a:rPr>
              <a:t>》</a:t>
            </a:r>
            <a:r>
              <a:rPr lang="zh-CN" altLang="en-US" sz="1600" b="0" dirty="0">
                <a:solidFill>
                  <a:schemeClr val="bg1"/>
                </a:solidFill>
                <a:latin typeface="微软雅黑" panose="020B0503020204020204" pitchFamily="34" charset="-122"/>
                <a:ea typeface="微软雅黑" panose="020B0503020204020204" pitchFamily="34" charset="-122"/>
              </a:rPr>
              <a:t>，因为它是岗位工作手册的纲领性文件，所以放在岗位工作手册的前面。</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Placeholder 6"/>
          <p:cNvSpPr txBox="1">
            <a:spLocks/>
          </p:cNvSpPr>
          <p:nvPr/>
        </p:nvSpPr>
        <p:spPr>
          <a:xfrm>
            <a:off x="1343473" y="1767888"/>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solidFill>
                <a:latin typeface="微软雅黑" panose="020B0503020204020204" pitchFamily="34" charset="-122"/>
                <a:ea typeface="微软雅黑" panose="020B0503020204020204" pitchFamily="34" charset="-122"/>
              </a:rPr>
              <a:t>内容一</a:t>
            </a:r>
            <a:endParaRPr lang="en-US"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9298562"/>
      </p:ext>
    </p:extLst>
  </p:cSld>
  <p:clrMapOvr>
    <a:masterClrMapping/>
  </p:clrMapOvr>
  <mc:AlternateContent xmlns:mc="http://schemas.openxmlformats.org/markup-compatibility/2006" xmlns:p14="http://schemas.microsoft.com/office/powerpoint/2010/main">
    <mc:Choice Requires="p14">
      <p:transition spd="slow">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chemeClr val="bg1"/>
                </a:solidFill>
                <a:latin typeface="微软雅黑" panose="020B0503020204020204" pitchFamily="34" charset="-122"/>
                <a:ea typeface="微软雅黑" panose="020B0503020204020204" pitchFamily="34" charset="-122"/>
              </a:rPr>
              <a:t>岗位任务</a:t>
            </a:r>
          </a:p>
        </p:txBody>
      </p:sp>
      <p:sp>
        <p:nvSpPr>
          <p:cNvPr id="49" name="Title 1"/>
          <p:cNvSpPr txBox="1">
            <a:spLocks/>
          </p:cNvSpPr>
          <p:nvPr/>
        </p:nvSpPr>
        <p:spPr>
          <a:xfrm>
            <a:off x="1376481" y="2852936"/>
            <a:ext cx="4588657"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岗位任务即岗位事项清单，是指通过罗列的清单方式，按照</a:t>
            </a:r>
            <a:r>
              <a:rPr lang="zh-CN" altLang="en-US" sz="1600" dirty="0">
                <a:solidFill>
                  <a:schemeClr val="bg1"/>
                </a:solidFill>
                <a:latin typeface="微软雅黑" panose="020B0503020204020204" pitchFamily="34" charset="-122"/>
                <a:ea typeface="微软雅黑" panose="020B0503020204020204" pitchFamily="34" charset="-122"/>
              </a:rPr>
              <a:t>每天、每周、每月、每季度、每年</a:t>
            </a:r>
            <a:r>
              <a:rPr lang="zh-CN" altLang="en-US" sz="1600" b="0" dirty="0">
                <a:solidFill>
                  <a:schemeClr val="bg1"/>
                </a:solidFill>
                <a:latin typeface="微软雅黑" panose="020B0503020204020204" pitchFamily="34" charset="-122"/>
                <a:ea typeface="微软雅黑" panose="020B0503020204020204" pitchFamily="34" charset="-122"/>
              </a:rPr>
              <a:t>等规律，将该岗位的事项以表格的形式罗列出来，以确保事项无遗漏。参考表格如下：</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Placeholder 6"/>
          <p:cNvSpPr txBox="1">
            <a:spLocks/>
          </p:cNvSpPr>
          <p:nvPr/>
        </p:nvSpPr>
        <p:spPr>
          <a:xfrm>
            <a:off x="1343473" y="1767888"/>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solidFill>
                <a:latin typeface="微软雅黑" panose="020B0503020204020204" pitchFamily="34" charset="-122"/>
                <a:ea typeface="微软雅黑" panose="020B0503020204020204" pitchFamily="34" charset="-122"/>
              </a:rPr>
              <a:t>内容二</a:t>
            </a:r>
            <a:endParaRPr lang="en-US"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8892477"/>
      </p:ext>
    </p:extLst>
  </p:cSld>
  <p:clrMapOvr>
    <a:masterClrMapping/>
  </p:clrMapOvr>
  <mc:AlternateContent xmlns:mc="http://schemas.openxmlformats.org/markup-compatibility/2006" xmlns:p14="http://schemas.microsoft.com/office/powerpoint/2010/main">
    <mc:Choice Requires="p14">
      <p:transition spd="slow">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1127450" y="1340768"/>
            <a:ext cx="1866418" cy="936104"/>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defRPr/>
            </a:pPr>
            <a:r>
              <a:rPr lang="zh-CN" altLang="en-US" sz="2800" dirty="0">
                <a:solidFill>
                  <a:srgbClr val="FFFFFF">
                    <a:alpha val="99000"/>
                  </a:srgbClr>
                </a:solidFill>
                <a:latin typeface="微软雅黑" panose="020B0503020204020204" pitchFamily="34" charset="-122"/>
                <a:ea typeface="微软雅黑" panose="020B0503020204020204" pitchFamily="34" charset="-122"/>
              </a:rPr>
              <a:t>岗位任务</a:t>
            </a:r>
          </a:p>
        </p:txBody>
      </p:sp>
      <p:graphicFrame>
        <p:nvGraphicFramePr>
          <p:cNvPr id="2" name="表格 1"/>
          <p:cNvGraphicFramePr>
            <a:graphicFrameLocks noGrp="1"/>
          </p:cNvGraphicFramePr>
          <p:nvPr>
            <p:extLst>
              <p:ext uri="{D42A27DB-BD31-4B8C-83A1-F6EECF244321}">
                <p14:modId xmlns:p14="http://schemas.microsoft.com/office/powerpoint/2010/main" val="2284039550"/>
              </p:ext>
            </p:extLst>
          </p:nvPr>
        </p:nvGraphicFramePr>
        <p:xfrm>
          <a:off x="1271464" y="2269488"/>
          <a:ext cx="7560841" cy="2952332"/>
        </p:xfrm>
        <a:graphic>
          <a:graphicData uri="http://schemas.openxmlformats.org/drawingml/2006/table">
            <a:tbl>
              <a:tblPr firstRow="1" firstCol="1" bandRow="1">
                <a:tableStyleId>{5940675A-B579-460E-94D1-54222C63F5DA}</a:tableStyleId>
              </a:tblPr>
              <a:tblGrid>
                <a:gridCol w="1296144">
                  <a:extLst>
                    <a:ext uri="{9D8B030D-6E8A-4147-A177-3AD203B41FA5}">
                      <a16:colId xmlns:a16="http://schemas.microsoft.com/office/drawing/2014/main" val="20000"/>
                    </a:ext>
                  </a:extLst>
                </a:gridCol>
                <a:gridCol w="850743">
                  <a:extLst>
                    <a:ext uri="{9D8B030D-6E8A-4147-A177-3AD203B41FA5}">
                      <a16:colId xmlns:a16="http://schemas.microsoft.com/office/drawing/2014/main" val="20001"/>
                    </a:ext>
                  </a:extLst>
                </a:gridCol>
                <a:gridCol w="4135660">
                  <a:extLst>
                    <a:ext uri="{9D8B030D-6E8A-4147-A177-3AD203B41FA5}">
                      <a16:colId xmlns:a16="http://schemas.microsoft.com/office/drawing/2014/main" val="20002"/>
                    </a:ext>
                  </a:extLst>
                </a:gridCol>
                <a:gridCol w="1278294">
                  <a:extLst>
                    <a:ext uri="{9D8B030D-6E8A-4147-A177-3AD203B41FA5}">
                      <a16:colId xmlns:a16="http://schemas.microsoft.com/office/drawing/2014/main" val="20003"/>
                    </a:ext>
                  </a:extLst>
                </a:gridCol>
              </a:tblGrid>
              <a:tr h="634612">
                <a:tc>
                  <a:txBody>
                    <a:bodyPr/>
                    <a:lstStyle/>
                    <a:p>
                      <a:pPr algn="ctr">
                        <a:spcAft>
                          <a:spcPts val="0"/>
                        </a:spcAft>
                      </a:pPr>
                      <a:r>
                        <a:rPr lang="zh-CN" sz="1800" b="0" kern="100" dirty="0">
                          <a:solidFill>
                            <a:schemeClr val="bg1"/>
                          </a:solidFill>
                          <a:effectLst/>
                        </a:rPr>
                        <a:t>时间类别</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zh-CN" sz="1800" b="0" kern="100" dirty="0">
                          <a:solidFill>
                            <a:schemeClr val="bg1"/>
                          </a:solidFill>
                          <a:effectLst/>
                        </a:rPr>
                        <a:t>序号</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zh-CN" sz="1800" b="0" kern="100" dirty="0">
                          <a:solidFill>
                            <a:schemeClr val="bg1"/>
                          </a:solidFill>
                          <a:effectLst/>
                        </a:rPr>
                        <a:t>工作名称</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spcAft>
                          <a:spcPts val="0"/>
                        </a:spcAft>
                      </a:pPr>
                      <a:r>
                        <a:rPr lang="zh-CN" sz="1800" b="0" kern="100" dirty="0">
                          <a:solidFill>
                            <a:schemeClr val="bg1"/>
                          </a:solidFill>
                          <a:effectLst/>
                        </a:rPr>
                        <a:t>备注</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0"/>
                  </a:ext>
                </a:extLst>
              </a:tr>
              <a:tr h="289715">
                <a:tc rowSpan="2">
                  <a:txBody>
                    <a:bodyPr/>
                    <a:lstStyle/>
                    <a:p>
                      <a:pPr algn="ctr">
                        <a:spcAft>
                          <a:spcPts val="0"/>
                        </a:spcAft>
                      </a:pPr>
                      <a:r>
                        <a:rPr lang="zh-CN" sz="1800" b="0" kern="100" dirty="0">
                          <a:solidFill>
                            <a:schemeClr val="bg1"/>
                          </a:solidFill>
                          <a:effectLst/>
                        </a:rPr>
                        <a:t>每天</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dirty="0">
                          <a:solidFill>
                            <a:schemeClr val="bg1"/>
                          </a:solidFill>
                          <a:effectLst/>
                        </a:rPr>
                        <a:t> </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1"/>
                  </a:ext>
                </a:extLst>
              </a:tr>
              <a:tr h="289715">
                <a:tc vMerge="1">
                  <a:txBody>
                    <a:bodyPr/>
                    <a:lstStyle/>
                    <a:p>
                      <a:endParaRPr lang="zh-CN" altLang="en-US"/>
                    </a:p>
                  </a:txBody>
                  <a:tcPr/>
                </a:tc>
                <a:tc>
                  <a:txBody>
                    <a:bodyPr/>
                    <a:lstStyle/>
                    <a:p>
                      <a:pPr algn="just">
                        <a:spcAft>
                          <a:spcPts val="0"/>
                        </a:spcAft>
                      </a:pPr>
                      <a:r>
                        <a:rPr lang="en-US" sz="1800" b="0" kern="100" dirty="0">
                          <a:solidFill>
                            <a:schemeClr val="bg1"/>
                          </a:solidFill>
                          <a:effectLst/>
                        </a:rPr>
                        <a:t> </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dirty="0">
                          <a:solidFill>
                            <a:schemeClr val="bg1"/>
                          </a:solidFill>
                          <a:effectLst/>
                        </a:rPr>
                        <a:t> </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2"/>
                  </a:ext>
                </a:extLst>
              </a:tr>
              <a:tr h="289715">
                <a:tc rowSpan="2">
                  <a:txBody>
                    <a:bodyPr/>
                    <a:lstStyle/>
                    <a:p>
                      <a:pPr algn="ctr">
                        <a:spcAft>
                          <a:spcPts val="0"/>
                        </a:spcAft>
                      </a:pPr>
                      <a:r>
                        <a:rPr lang="zh-CN" sz="1800" b="0" kern="100" dirty="0">
                          <a:solidFill>
                            <a:schemeClr val="bg1"/>
                          </a:solidFill>
                          <a:effectLst/>
                        </a:rPr>
                        <a:t>每周</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3"/>
                  </a:ext>
                </a:extLst>
              </a:tr>
              <a:tr h="289715">
                <a:tc vMerge="1">
                  <a:txBody>
                    <a:bodyPr/>
                    <a:lstStyle/>
                    <a:p>
                      <a:endParaRPr lang="zh-CN" altLang="en-US"/>
                    </a:p>
                  </a:txBody>
                  <a:tcPr/>
                </a:tc>
                <a:tc>
                  <a:txBody>
                    <a:bodyPr/>
                    <a:lstStyle/>
                    <a:p>
                      <a:pPr algn="just">
                        <a:spcAft>
                          <a:spcPts val="0"/>
                        </a:spcAft>
                      </a:pPr>
                      <a:r>
                        <a:rPr lang="en-US" sz="1800" b="0" kern="100" dirty="0">
                          <a:solidFill>
                            <a:schemeClr val="bg1"/>
                          </a:solidFill>
                          <a:effectLst/>
                        </a:rPr>
                        <a:t> </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dirty="0">
                          <a:solidFill>
                            <a:schemeClr val="bg1"/>
                          </a:solidFill>
                          <a:effectLst/>
                        </a:rPr>
                        <a:t> </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4"/>
                  </a:ext>
                </a:extLst>
              </a:tr>
              <a:tr h="289715">
                <a:tc rowSpan="2">
                  <a:txBody>
                    <a:bodyPr/>
                    <a:lstStyle/>
                    <a:p>
                      <a:pPr algn="ctr">
                        <a:spcAft>
                          <a:spcPts val="0"/>
                        </a:spcAft>
                      </a:pPr>
                      <a:r>
                        <a:rPr lang="zh-CN" sz="1800" b="0" kern="100" dirty="0">
                          <a:solidFill>
                            <a:schemeClr val="bg1"/>
                          </a:solidFill>
                          <a:effectLst/>
                        </a:rPr>
                        <a:t>每月</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dirty="0">
                          <a:solidFill>
                            <a:schemeClr val="bg1"/>
                          </a:solidFill>
                          <a:effectLst/>
                        </a:rPr>
                        <a:t> </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5"/>
                  </a:ext>
                </a:extLst>
              </a:tr>
              <a:tr h="289715">
                <a:tc vMerge="1">
                  <a:txBody>
                    <a:bodyPr/>
                    <a:lstStyle/>
                    <a:p>
                      <a:endParaRPr lang="zh-CN" altLang="en-US"/>
                    </a:p>
                  </a:txBody>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6"/>
                  </a:ext>
                </a:extLst>
              </a:tr>
              <a:tr h="289715">
                <a:tc>
                  <a:txBody>
                    <a:bodyPr/>
                    <a:lstStyle/>
                    <a:p>
                      <a:pPr algn="ctr">
                        <a:spcAft>
                          <a:spcPts val="0"/>
                        </a:spcAft>
                      </a:pPr>
                      <a:r>
                        <a:rPr lang="zh-CN" sz="1800" b="0" kern="100" dirty="0">
                          <a:solidFill>
                            <a:schemeClr val="bg1"/>
                          </a:solidFill>
                          <a:effectLst/>
                        </a:rPr>
                        <a:t>每季度</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dirty="0">
                          <a:solidFill>
                            <a:schemeClr val="bg1"/>
                          </a:solidFill>
                          <a:effectLst/>
                        </a:rPr>
                        <a:t> </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a:solidFill>
                            <a:schemeClr val="bg1"/>
                          </a:solidFill>
                          <a:effectLst/>
                        </a:rPr>
                        <a:t> </a:t>
                      </a:r>
                      <a:endParaRPr lang="zh-CN" sz="1800" b="0" kern="10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7"/>
                  </a:ext>
                </a:extLst>
              </a:tr>
              <a:tr h="289715">
                <a:tc>
                  <a:txBody>
                    <a:bodyPr/>
                    <a:lstStyle/>
                    <a:p>
                      <a:pPr algn="ctr">
                        <a:spcAft>
                          <a:spcPts val="0"/>
                        </a:spcAft>
                      </a:pPr>
                      <a:r>
                        <a:rPr lang="zh-CN" sz="1800" b="0" kern="100" dirty="0">
                          <a:solidFill>
                            <a:schemeClr val="bg1"/>
                          </a:solidFill>
                          <a:effectLst/>
                        </a:rPr>
                        <a:t>每年</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dirty="0">
                          <a:solidFill>
                            <a:schemeClr val="bg1"/>
                          </a:solidFill>
                          <a:effectLst/>
                        </a:rPr>
                        <a:t> </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dirty="0">
                          <a:solidFill>
                            <a:schemeClr val="bg1"/>
                          </a:solidFill>
                          <a:effectLst/>
                        </a:rPr>
                        <a:t> </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spcAft>
                          <a:spcPts val="0"/>
                        </a:spcAft>
                      </a:pPr>
                      <a:r>
                        <a:rPr lang="en-US" sz="1800" b="0" kern="100" dirty="0">
                          <a:solidFill>
                            <a:schemeClr val="bg1"/>
                          </a:solidFill>
                          <a:effectLst/>
                        </a:rPr>
                        <a:t> </a:t>
                      </a:r>
                      <a:endParaRPr lang="zh-CN" sz="1800" b="0" kern="100" dirty="0">
                        <a:solidFill>
                          <a:schemeClr val="bg1"/>
                        </a:solidFill>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937519913"/>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工作说明</a:t>
            </a:r>
          </a:p>
        </p:txBody>
      </p:sp>
      <p:sp>
        <p:nvSpPr>
          <p:cNvPr id="49" name="Title 1"/>
          <p:cNvSpPr txBox="1">
            <a:spLocks/>
          </p:cNvSpPr>
          <p:nvPr/>
        </p:nvSpPr>
        <p:spPr>
          <a:xfrm>
            <a:off x="1310275" y="2833879"/>
            <a:ext cx="4588657"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工作说明主要是由工作流程图及流程说明组成，对上述</a:t>
            </a:r>
            <a:r>
              <a:rPr lang="zh-CN" altLang="en-US" sz="1600" dirty="0">
                <a:solidFill>
                  <a:schemeClr val="bg1"/>
                </a:solidFill>
                <a:latin typeface="微软雅黑" panose="020B0503020204020204" pitchFamily="34" charset="-122"/>
                <a:ea typeface="微软雅黑" panose="020B0503020204020204" pitchFamily="34" charset="-122"/>
              </a:rPr>
              <a:t>每一个工作事项画出具体的流程图，并给予准确、简洁的流程说明</a:t>
            </a:r>
            <a:r>
              <a:rPr lang="zh-CN" altLang="en-US" sz="1600" b="0" dirty="0">
                <a:solidFill>
                  <a:schemeClr val="bg1"/>
                </a:solidFill>
                <a:latin typeface="微软雅黑" panose="020B0503020204020204" pitchFamily="34" charset="-122"/>
                <a:ea typeface="微软雅黑" panose="020B0503020204020204" pitchFamily="34" charset="-122"/>
              </a:rPr>
              <a:t>，以指导具体的工作开展。同时，该部分也是对工作进行督查的具体标准。</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Placeholder 6"/>
          <p:cNvSpPr txBox="1">
            <a:spLocks/>
          </p:cNvSpPr>
          <p:nvPr/>
        </p:nvSpPr>
        <p:spPr>
          <a:xfrm>
            <a:off x="1343473" y="1767888"/>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solidFill>
                <a:latin typeface="微软雅黑" panose="020B0503020204020204" pitchFamily="34" charset="-122"/>
                <a:ea typeface="微软雅黑" panose="020B0503020204020204" pitchFamily="34" charset="-122"/>
              </a:rPr>
              <a:t>内容三</a:t>
            </a:r>
            <a:endParaRPr lang="en-US"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9445390"/>
      </p:ext>
    </p:extLst>
  </p:cSld>
  <p:clrMapOvr>
    <a:masterClrMapping/>
  </p:clrMapOvr>
  <mc:AlternateContent xmlns:mc="http://schemas.openxmlformats.org/markup-compatibility/2006" xmlns:p14="http://schemas.microsoft.com/office/powerpoint/2010/main">
    <mc:Choice Requires="p14">
      <p:transition spd="slow">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44"/>
          <p:cNvSpPr txBox="1">
            <a:spLocks noChangeArrowheads="1"/>
          </p:cNvSpPr>
          <p:nvPr/>
        </p:nvSpPr>
        <p:spPr bwMode="auto">
          <a:xfrm>
            <a:off x="3125038" y="2636912"/>
            <a:ext cx="5488929"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流程即工作程序，是指为达到特定目标的一系列按步骤、按顺序执行的活动。流程图是流程的一种图像表示，使之更为清晰、明了。</a:t>
            </a:r>
            <a:endParaRPr lang="en-US" dirty="0">
              <a:solidFill>
                <a:schemeClr val="bg1"/>
              </a:solidFill>
            </a:endParaRPr>
          </a:p>
        </p:txBody>
      </p:sp>
      <p:sp>
        <p:nvSpPr>
          <p:cNvPr id="42" name="Text Placeholder 6"/>
          <p:cNvSpPr txBox="1">
            <a:spLocks/>
          </p:cNvSpPr>
          <p:nvPr/>
        </p:nvSpPr>
        <p:spPr>
          <a:xfrm>
            <a:off x="1127448" y="1484784"/>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流程知识</a:t>
            </a:r>
            <a:endParaRPr lang="en-US" altLang="zh-CN" sz="2400" b="0" dirty="0">
              <a:solidFill>
                <a:schemeClr val="bg1">
                  <a:alpha val="99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概述</a:t>
            </a:r>
            <a:endParaRPr lang="en-US" sz="2400" b="0" dirty="0">
              <a:solidFill>
                <a:schemeClr val="bg1">
                  <a:alpha val="99000"/>
                </a:schemeClr>
              </a:solidFill>
              <a:latin typeface="微软雅黑" panose="020B0503020204020204" pitchFamily="34" charset="-122"/>
              <a:ea typeface="微软雅黑" panose="020B0503020204020204" pitchFamily="34" charset="-122"/>
            </a:endParaRPr>
          </a:p>
        </p:txBody>
      </p:sp>
      <p:sp>
        <p:nvSpPr>
          <p:cNvPr id="43" name="Text Placeholder 6"/>
          <p:cNvSpPr txBox="1">
            <a:spLocks/>
          </p:cNvSpPr>
          <p:nvPr/>
        </p:nvSpPr>
        <p:spPr>
          <a:xfrm>
            <a:off x="3143672" y="1450504"/>
            <a:ext cx="238044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2800" dirty="0">
                <a:solidFill>
                  <a:srgbClr val="FFFFFF">
                    <a:alpha val="99000"/>
                  </a:srgbClr>
                </a:solidFill>
                <a:latin typeface="微软雅黑" panose="020B0503020204020204" pitchFamily="34" charset="-122"/>
                <a:ea typeface="微软雅黑" panose="020B0503020204020204" pitchFamily="34" charset="-122"/>
              </a:rPr>
              <a:t>流程与流程图</a:t>
            </a:r>
          </a:p>
        </p:txBody>
      </p:sp>
    </p:spTree>
    <p:extLst>
      <p:ext uri="{BB962C8B-B14F-4D97-AF65-F5344CB8AC3E}">
        <p14:creationId xmlns:p14="http://schemas.microsoft.com/office/powerpoint/2010/main" val="297087273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6"/>
          <p:cNvSpPr txBox="1">
            <a:spLocks/>
          </p:cNvSpPr>
          <p:nvPr/>
        </p:nvSpPr>
        <p:spPr>
          <a:xfrm>
            <a:off x="1067377" y="1598574"/>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流程知识</a:t>
            </a:r>
            <a:endParaRPr lang="en-US" altLang="zh-CN" sz="2400" b="0" dirty="0">
              <a:solidFill>
                <a:schemeClr val="bg1">
                  <a:alpha val="99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概述</a:t>
            </a:r>
            <a:endParaRPr lang="en-US" sz="2400" b="0" dirty="0">
              <a:solidFill>
                <a:schemeClr val="bg1">
                  <a:alpha val="99000"/>
                </a:schemeClr>
              </a:solidFill>
              <a:latin typeface="微软雅黑" panose="020B0503020204020204" pitchFamily="34" charset="-122"/>
              <a:ea typeface="微软雅黑" panose="020B0503020204020204" pitchFamily="34" charset="-122"/>
            </a:endParaRPr>
          </a:p>
        </p:txBody>
      </p:sp>
      <p:sp>
        <p:nvSpPr>
          <p:cNvPr id="43" name="Text Placeholder 6"/>
          <p:cNvSpPr txBox="1">
            <a:spLocks/>
          </p:cNvSpPr>
          <p:nvPr/>
        </p:nvSpPr>
        <p:spPr>
          <a:xfrm>
            <a:off x="969496" y="3025412"/>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defRPr/>
            </a:pPr>
            <a:r>
              <a:rPr lang="zh-CN" altLang="en-US" sz="2800" dirty="0">
                <a:solidFill>
                  <a:srgbClr val="FFFFFF">
                    <a:alpha val="99000"/>
                  </a:srgbClr>
                </a:solidFill>
                <a:latin typeface="微软雅黑" panose="020B0503020204020204" pitchFamily="34" charset="-122"/>
                <a:ea typeface="微软雅黑" panose="020B0503020204020204" pitchFamily="34" charset="-122"/>
              </a:rPr>
              <a:t>流程图的符号</a:t>
            </a:r>
          </a:p>
        </p:txBody>
      </p:sp>
      <p:pic>
        <p:nvPicPr>
          <p:cNvPr id="6" name="图片 5">
            <a:extLst>
              <a:ext uri="{FF2B5EF4-FFF2-40B4-BE49-F238E27FC236}">
                <a16:creationId xmlns:a16="http://schemas.microsoft.com/office/drawing/2014/main" id="{3F77A93D-DEB2-4294-925D-5C3E4B00F89B}"/>
              </a:ext>
            </a:extLst>
          </p:cNvPr>
          <p:cNvPicPr>
            <a:picLocks noChangeAspect="1"/>
          </p:cNvPicPr>
          <p:nvPr/>
        </p:nvPicPr>
        <p:blipFill>
          <a:blip r:embed="rId3"/>
          <a:stretch>
            <a:fillRect/>
          </a:stretch>
        </p:blipFill>
        <p:spPr>
          <a:xfrm>
            <a:off x="3143672" y="1598574"/>
            <a:ext cx="7297544" cy="3371380"/>
          </a:xfrm>
          <a:prstGeom prst="rect">
            <a:avLst/>
          </a:prstGeom>
        </p:spPr>
      </p:pic>
    </p:spTree>
    <p:extLst>
      <p:ext uri="{BB962C8B-B14F-4D97-AF65-F5344CB8AC3E}">
        <p14:creationId xmlns:p14="http://schemas.microsoft.com/office/powerpoint/2010/main" val="86865073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503712" y="620688"/>
            <a:ext cx="3478972" cy="349702"/>
          </a:xfrm>
          <a:prstGeom prst="rect">
            <a:avLst/>
          </a:prstGeom>
        </p:spPr>
        <p:txBody>
          <a:bodyPr wrap="square" tIns="36000" bIns="36000">
            <a:spAutoFit/>
          </a:bodyPr>
          <a:lstStyle/>
          <a:p>
            <a:r>
              <a:rPr lang="zh-CN" altLang="en-US" dirty="0">
                <a:solidFill>
                  <a:schemeClr val="bg1"/>
                </a:solidFill>
                <a:latin typeface="微软雅黑" pitchFamily="34" charset="-122"/>
                <a:ea typeface="微软雅黑" pitchFamily="34" charset="-122"/>
              </a:rPr>
              <a:t> 第一节   标准化的定义</a:t>
            </a:r>
            <a:endParaRPr lang="en-US" altLang="zh-CN" dirty="0">
              <a:solidFill>
                <a:schemeClr val="bg1"/>
              </a:solidFill>
              <a:latin typeface="微软雅黑" pitchFamily="34" charset="-122"/>
              <a:ea typeface="微软雅黑" pitchFamily="34" charset="-122"/>
            </a:endParaRPr>
          </a:p>
        </p:txBody>
      </p:sp>
      <p:sp>
        <p:nvSpPr>
          <p:cNvPr id="14" name="Text Placeholder 6"/>
          <p:cNvSpPr txBox="1">
            <a:spLocks/>
          </p:cNvSpPr>
          <p:nvPr/>
        </p:nvSpPr>
        <p:spPr>
          <a:xfrm>
            <a:off x="6096000" y="1124744"/>
            <a:ext cx="41633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dirty="0">
                <a:solidFill>
                  <a:srgbClr val="FFFFFF">
                    <a:alpha val="99000"/>
                  </a:srgbClr>
                </a:solidFill>
                <a:latin typeface="微软雅黑" panose="020B0503020204020204" pitchFamily="34" charset="-122"/>
                <a:ea typeface="微软雅黑" panose="020B0503020204020204" pitchFamily="34" charset="-122"/>
              </a:rPr>
              <a:t>案例</a:t>
            </a:r>
            <a:endParaRPr lang="en-US" dirty="0">
              <a:solidFill>
                <a:srgbClr val="FFFFFF">
                  <a:alpha val="99000"/>
                </a:srgbClr>
              </a:solidFill>
              <a:latin typeface="微软雅黑" panose="020B0503020204020204" pitchFamily="34" charset="-122"/>
              <a:ea typeface="微软雅黑" panose="020B0503020204020204" pitchFamily="34" charset="-122"/>
            </a:endParaRPr>
          </a:p>
        </p:txBody>
      </p:sp>
      <p:sp>
        <p:nvSpPr>
          <p:cNvPr id="17" name="Title 1"/>
          <p:cNvSpPr txBox="1">
            <a:spLocks/>
          </p:cNvSpPr>
          <p:nvPr/>
        </p:nvSpPr>
        <p:spPr>
          <a:xfrm>
            <a:off x="6096000" y="2060848"/>
            <a:ext cx="5102681"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某企业生产部有一位设备维修工，经常违反纪律，但有些设备只有他会修理。请问是否该处分他？其实国内不少企业都会出现类似这样让管理者头疼的问题。在一个企业里，如果出现像这样不可缺少的人，那对企业来说是十分危险的。避免或减少这种危险的法宝就是</a:t>
            </a:r>
            <a:r>
              <a:rPr lang="en-US" altLang="zh-CN" sz="1600" b="0" dirty="0">
                <a:solidFill>
                  <a:schemeClr val="bg1"/>
                </a:solidFill>
                <a:latin typeface="微软雅黑" panose="020B0503020204020204" pitchFamily="34" charset="-122"/>
                <a:ea typeface="微软雅黑" panose="020B0503020204020204" pitchFamily="34" charset="-122"/>
              </a:rPr>
              <a:t>——</a:t>
            </a:r>
            <a:r>
              <a:rPr lang="zh-CN" altLang="en-US" sz="1600" b="0" dirty="0">
                <a:solidFill>
                  <a:schemeClr val="bg1"/>
                </a:solidFill>
                <a:latin typeface="微软雅黑" panose="020B0503020204020204" pitchFamily="34" charset="-122"/>
                <a:ea typeface="微软雅黑" panose="020B0503020204020204" pitchFamily="34" charset="-122"/>
              </a:rPr>
              <a:t>标准化。</a:t>
            </a:r>
            <a:endParaRPr lang="en-US" sz="1600" b="0" dirty="0">
              <a:solidFill>
                <a:schemeClr val="bg1"/>
              </a:solidFill>
              <a:latin typeface="微软雅黑" panose="020B0503020204020204" pitchFamily="34" charset="-122"/>
              <a:ea typeface="微软雅黑" panose="020B0503020204020204" pitchFamily="34" charset="-122"/>
            </a:endParaRPr>
          </a:p>
        </p:txBody>
      </p:sp>
      <p:sp>
        <p:nvSpPr>
          <p:cNvPr id="20" name="Title 1"/>
          <p:cNvSpPr txBox="1">
            <a:spLocks/>
          </p:cNvSpPr>
          <p:nvPr/>
        </p:nvSpPr>
        <p:spPr>
          <a:xfrm>
            <a:off x="1127448" y="2060847"/>
            <a:ext cx="4176463"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spcBef>
                <a:spcPts val="600"/>
              </a:spcBef>
              <a:spcAft>
                <a:spcPts val="600"/>
              </a:spcAft>
            </a:pPr>
            <a:r>
              <a:rPr lang="zh-CN" altLang="en-US" sz="1600" b="0" dirty="0">
                <a:solidFill>
                  <a:schemeClr val="bg1"/>
                </a:solidFill>
                <a:latin typeface="黑体" panose="02010609060101010101" pitchFamily="49" charset="-122"/>
                <a:ea typeface="黑体" panose="02010609060101010101" pitchFamily="49" charset="-122"/>
              </a:rPr>
              <a:t>为追求最佳秩序和最大效益，从制定标准、培训与实施标准到检查与完善标准的动态过程称之为标准化（</a:t>
            </a:r>
            <a:r>
              <a:rPr lang="en-US" altLang="zh-CN" sz="1600" b="0" dirty="0">
                <a:solidFill>
                  <a:schemeClr val="bg1"/>
                </a:solidFill>
                <a:latin typeface="黑体" panose="02010609060101010101" pitchFamily="49" charset="-122"/>
                <a:ea typeface="黑体" panose="02010609060101010101" pitchFamily="49" charset="-122"/>
              </a:rPr>
              <a:t>Standardization</a:t>
            </a:r>
            <a:r>
              <a:rPr lang="zh-CN" altLang="en-US" sz="1600" b="0" dirty="0">
                <a:solidFill>
                  <a:schemeClr val="bg1"/>
                </a:solidFill>
                <a:latin typeface="黑体" panose="02010609060101010101" pitchFamily="49" charset="-122"/>
                <a:ea typeface="黑体" panose="02010609060101010101" pitchFamily="49" charset="-122"/>
              </a:rPr>
              <a:t>）。</a:t>
            </a:r>
            <a:endParaRPr lang="en-US" altLang="zh-CN" sz="1600" b="0" dirty="0">
              <a:solidFill>
                <a:schemeClr val="bg1"/>
              </a:solidFill>
              <a:latin typeface="黑体" panose="02010609060101010101" pitchFamily="49" charset="-122"/>
              <a:ea typeface="黑体" panose="02010609060101010101" pitchFamily="49" charset="-122"/>
            </a:endParaRPr>
          </a:p>
          <a:p>
            <a:pPr>
              <a:lnSpc>
                <a:spcPct val="130000"/>
              </a:lnSpc>
              <a:spcBef>
                <a:spcPts val="600"/>
              </a:spcBef>
              <a:spcAft>
                <a:spcPts val="600"/>
              </a:spcAft>
            </a:pPr>
            <a:r>
              <a:rPr lang="zh-CN" altLang="en-US" sz="1800" b="0" dirty="0">
                <a:solidFill>
                  <a:schemeClr val="bg1"/>
                </a:solidFill>
                <a:latin typeface="黑体" panose="02010609060101010101" pitchFamily="49" charset="-122"/>
                <a:ea typeface="黑体" panose="02010609060101010101" pitchFamily="49" charset="-122"/>
              </a:rPr>
              <a:t>标准化也就是实施标准管理的过程。</a:t>
            </a:r>
            <a:endParaRPr lang="en-US" sz="1600" b="0" dirty="0">
              <a:solidFill>
                <a:schemeClr val="bg1"/>
              </a:solidFill>
              <a:latin typeface="黑体" panose="02010609060101010101" pitchFamily="49" charset="-122"/>
              <a:ea typeface="黑体" panose="02010609060101010101" pitchFamily="49" charset="-122"/>
            </a:endParaRPr>
          </a:p>
        </p:txBody>
      </p:sp>
      <p:sp>
        <p:nvSpPr>
          <p:cNvPr id="21" name="Text Placeholder 6"/>
          <p:cNvSpPr txBox="1">
            <a:spLocks/>
          </p:cNvSpPr>
          <p:nvPr/>
        </p:nvSpPr>
        <p:spPr>
          <a:xfrm>
            <a:off x="1127448" y="1333373"/>
            <a:ext cx="1224136" cy="55414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lgn="r">
              <a:defRPr/>
            </a:pPr>
            <a:r>
              <a:rPr lang="zh-CN" altLang="en-US">
                <a:solidFill>
                  <a:schemeClr val="bg1">
                    <a:alpha val="99000"/>
                  </a:schemeClr>
                </a:solidFill>
              </a:rPr>
              <a:t>定义</a:t>
            </a:r>
            <a:endParaRPr lang="en-US" dirty="0">
              <a:solidFill>
                <a:schemeClr val="bg1">
                  <a:alpha val="99000"/>
                </a:schemeClr>
              </a:solidFill>
            </a:endParaRPr>
          </a:p>
        </p:txBody>
      </p:sp>
    </p:spTree>
    <p:extLst>
      <p:ext uri="{BB962C8B-B14F-4D97-AF65-F5344CB8AC3E}">
        <p14:creationId xmlns:p14="http://schemas.microsoft.com/office/powerpoint/2010/main" val="580200224"/>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6"/>
          <p:cNvSpPr txBox="1">
            <a:spLocks/>
          </p:cNvSpPr>
          <p:nvPr/>
        </p:nvSpPr>
        <p:spPr>
          <a:xfrm>
            <a:off x="999651" y="1337744"/>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流程知识</a:t>
            </a:r>
            <a:endParaRPr lang="en-US" altLang="zh-CN" sz="2400" b="0" dirty="0">
              <a:solidFill>
                <a:schemeClr val="bg1">
                  <a:alpha val="99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概述</a:t>
            </a:r>
            <a:endParaRPr lang="en-US" sz="2400" b="0" dirty="0">
              <a:solidFill>
                <a:schemeClr val="bg1">
                  <a:alpha val="99000"/>
                </a:schemeClr>
              </a:solidFill>
              <a:latin typeface="微软雅黑" panose="020B0503020204020204" pitchFamily="34" charset="-122"/>
              <a:ea typeface="微软雅黑" panose="020B0503020204020204" pitchFamily="34" charset="-122"/>
            </a:endParaRPr>
          </a:p>
        </p:txBody>
      </p:sp>
      <p:sp>
        <p:nvSpPr>
          <p:cNvPr id="43" name="Text Placeholder 6"/>
          <p:cNvSpPr txBox="1">
            <a:spLocks/>
          </p:cNvSpPr>
          <p:nvPr/>
        </p:nvSpPr>
        <p:spPr>
          <a:xfrm>
            <a:off x="893458" y="2852937"/>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defRPr/>
            </a:pPr>
            <a:r>
              <a:rPr lang="zh-CN" altLang="en-US" sz="2800" dirty="0">
                <a:solidFill>
                  <a:srgbClr val="FFFFFF">
                    <a:alpha val="99000"/>
                  </a:srgbClr>
                </a:solidFill>
                <a:latin typeface="微软雅黑" panose="020B0503020204020204" pitchFamily="34" charset="-122"/>
                <a:ea typeface="微软雅黑" panose="020B0503020204020204" pitchFamily="34" charset="-122"/>
              </a:rPr>
              <a:t>流程图的</a:t>
            </a:r>
            <a:endParaRPr lang="en-US" altLang="zh-CN" sz="2800" dirty="0">
              <a:solidFill>
                <a:srgbClr val="FFFFFF">
                  <a:alpha val="99000"/>
                </a:srgbClr>
              </a:solidFill>
              <a:latin typeface="微软雅黑" panose="020B0503020204020204" pitchFamily="34" charset="-122"/>
              <a:ea typeface="微软雅黑" panose="020B0503020204020204" pitchFamily="34" charset="-122"/>
            </a:endParaRPr>
          </a:p>
          <a:p>
            <a:pPr lvl="0" algn="ctr">
              <a:defRPr/>
            </a:pPr>
            <a:r>
              <a:rPr lang="zh-CN" altLang="en-US" sz="2800" dirty="0">
                <a:solidFill>
                  <a:srgbClr val="FFFFFF">
                    <a:alpha val="99000"/>
                  </a:srgbClr>
                </a:solidFill>
                <a:latin typeface="微软雅黑" panose="020B0503020204020204" pitchFamily="34" charset="-122"/>
                <a:ea typeface="微软雅黑" panose="020B0503020204020204" pitchFamily="34" charset="-122"/>
              </a:rPr>
              <a:t>绘制</a:t>
            </a:r>
          </a:p>
        </p:txBody>
      </p:sp>
      <p:sp>
        <p:nvSpPr>
          <p:cNvPr id="54" name="Text Placeholder 6"/>
          <p:cNvSpPr txBox="1">
            <a:spLocks/>
          </p:cNvSpPr>
          <p:nvPr/>
        </p:nvSpPr>
        <p:spPr>
          <a:xfrm>
            <a:off x="2927648" y="1344044"/>
            <a:ext cx="1872208" cy="921224"/>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en-US" altLang="zh-CN" sz="2000" b="0" dirty="0">
                <a:solidFill>
                  <a:srgbClr val="FFFFFF">
                    <a:alpha val="99000"/>
                  </a:srgbClr>
                </a:solidFill>
                <a:latin typeface="微软雅黑" panose="020B0503020204020204" pitchFamily="34" charset="-122"/>
                <a:ea typeface="微软雅黑" panose="020B0503020204020204" pitchFamily="34" charset="-122"/>
              </a:rPr>
              <a:t>A</a:t>
            </a:r>
            <a:r>
              <a:rPr lang="zh-CN" altLang="en-US" sz="2000" b="0" dirty="0">
                <a:solidFill>
                  <a:srgbClr val="FFFFFF">
                    <a:alpha val="99000"/>
                  </a:srgbClr>
                </a:solidFill>
                <a:latin typeface="微软雅黑" panose="020B0503020204020204" pitchFamily="34" charset="-122"/>
                <a:ea typeface="微软雅黑" panose="020B0503020204020204" pitchFamily="34" charset="-122"/>
              </a:rPr>
              <a:t> 矩阵式流程图</a:t>
            </a:r>
          </a:p>
        </p:txBody>
      </p:sp>
      <p:sp>
        <p:nvSpPr>
          <p:cNvPr id="55" name="Text Box 44"/>
          <p:cNvSpPr txBox="1">
            <a:spLocks noChangeArrowheads="1"/>
          </p:cNvSpPr>
          <p:nvPr/>
        </p:nvSpPr>
        <p:spPr bwMode="auto">
          <a:xfrm>
            <a:off x="4831688" y="1402179"/>
            <a:ext cx="4784232"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横坐标表示流程参与部门和岗位的名称，纵坐标是按时间顺序描述的动作，即先做何事，后做何事。</a:t>
            </a:r>
            <a:endParaRPr lang="en-US" dirty="0">
              <a:solidFill>
                <a:schemeClr val="bg1"/>
              </a:solidFill>
            </a:endParaRPr>
          </a:p>
        </p:txBody>
      </p:sp>
      <p:pic>
        <p:nvPicPr>
          <p:cNvPr id="3" name="图片 2">
            <a:extLst>
              <a:ext uri="{FF2B5EF4-FFF2-40B4-BE49-F238E27FC236}">
                <a16:creationId xmlns:a16="http://schemas.microsoft.com/office/drawing/2014/main" id="{6A79907F-5760-488D-A677-8045E336DF7B}"/>
              </a:ext>
            </a:extLst>
          </p:cNvPr>
          <p:cNvPicPr>
            <a:picLocks noChangeAspect="1"/>
          </p:cNvPicPr>
          <p:nvPr/>
        </p:nvPicPr>
        <p:blipFill>
          <a:blip r:embed="rId3"/>
          <a:stretch>
            <a:fillRect/>
          </a:stretch>
        </p:blipFill>
        <p:spPr>
          <a:xfrm>
            <a:off x="2893639" y="2636912"/>
            <a:ext cx="7108552" cy="3182388"/>
          </a:xfrm>
          <a:prstGeom prst="rect">
            <a:avLst/>
          </a:prstGeom>
        </p:spPr>
      </p:pic>
    </p:spTree>
    <p:extLst>
      <p:ext uri="{BB962C8B-B14F-4D97-AF65-F5344CB8AC3E}">
        <p14:creationId xmlns:p14="http://schemas.microsoft.com/office/powerpoint/2010/main" val="805612689"/>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6"/>
          <p:cNvSpPr txBox="1">
            <a:spLocks/>
          </p:cNvSpPr>
          <p:nvPr/>
        </p:nvSpPr>
        <p:spPr>
          <a:xfrm>
            <a:off x="1051403" y="1577892"/>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流程知识</a:t>
            </a:r>
            <a:endParaRPr lang="en-US" altLang="zh-CN" sz="2400" b="0" dirty="0">
              <a:solidFill>
                <a:schemeClr val="bg1">
                  <a:alpha val="99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概述</a:t>
            </a:r>
            <a:endParaRPr lang="en-US" sz="2400" b="0" dirty="0">
              <a:solidFill>
                <a:schemeClr val="bg1">
                  <a:alpha val="99000"/>
                </a:schemeClr>
              </a:solidFill>
              <a:latin typeface="微软雅黑" panose="020B0503020204020204" pitchFamily="34" charset="-122"/>
              <a:ea typeface="微软雅黑" panose="020B0503020204020204" pitchFamily="34" charset="-122"/>
            </a:endParaRPr>
          </a:p>
        </p:txBody>
      </p:sp>
      <p:sp>
        <p:nvSpPr>
          <p:cNvPr id="24" name="Text Placeholder 6"/>
          <p:cNvSpPr txBox="1">
            <a:spLocks/>
          </p:cNvSpPr>
          <p:nvPr/>
        </p:nvSpPr>
        <p:spPr>
          <a:xfrm>
            <a:off x="896339" y="2977255"/>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defRPr/>
            </a:pPr>
            <a:r>
              <a:rPr lang="zh-CN" altLang="en-US" sz="2800" dirty="0">
                <a:solidFill>
                  <a:srgbClr val="FFFFFF">
                    <a:alpha val="99000"/>
                  </a:srgbClr>
                </a:solidFill>
                <a:latin typeface="微软雅黑" panose="020B0503020204020204" pitchFamily="34" charset="-122"/>
                <a:ea typeface="微软雅黑" panose="020B0503020204020204" pitchFamily="34" charset="-122"/>
              </a:rPr>
              <a:t>流程图的</a:t>
            </a:r>
            <a:endParaRPr lang="en-US" altLang="zh-CN" sz="2800" dirty="0">
              <a:solidFill>
                <a:srgbClr val="FFFFFF">
                  <a:alpha val="99000"/>
                </a:srgbClr>
              </a:solidFill>
              <a:latin typeface="微软雅黑" panose="020B0503020204020204" pitchFamily="34" charset="-122"/>
              <a:ea typeface="微软雅黑" panose="020B0503020204020204" pitchFamily="34" charset="-122"/>
            </a:endParaRPr>
          </a:p>
          <a:p>
            <a:pPr lvl="0" algn="ctr">
              <a:defRPr/>
            </a:pPr>
            <a:r>
              <a:rPr lang="zh-CN" altLang="en-US" sz="2800" dirty="0">
                <a:solidFill>
                  <a:srgbClr val="FFFFFF">
                    <a:alpha val="99000"/>
                  </a:srgbClr>
                </a:solidFill>
                <a:latin typeface="微软雅黑" panose="020B0503020204020204" pitchFamily="34" charset="-122"/>
                <a:ea typeface="微软雅黑" panose="020B0503020204020204" pitchFamily="34" charset="-122"/>
              </a:rPr>
              <a:t>绘制</a:t>
            </a:r>
          </a:p>
        </p:txBody>
      </p:sp>
      <p:sp>
        <p:nvSpPr>
          <p:cNvPr id="27" name="Text Placeholder 6"/>
          <p:cNvSpPr txBox="1">
            <a:spLocks/>
          </p:cNvSpPr>
          <p:nvPr/>
        </p:nvSpPr>
        <p:spPr>
          <a:xfrm>
            <a:off x="2927648" y="1700807"/>
            <a:ext cx="1872208" cy="921224"/>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en-US" altLang="zh-CN" sz="2000" b="0" dirty="0">
                <a:solidFill>
                  <a:srgbClr val="FFFFFF">
                    <a:alpha val="99000"/>
                  </a:srgbClr>
                </a:solidFill>
                <a:latin typeface="微软雅黑" panose="020B0503020204020204" pitchFamily="34" charset="-122"/>
                <a:ea typeface="微软雅黑" panose="020B0503020204020204" pitchFamily="34" charset="-122"/>
              </a:rPr>
              <a:t>B </a:t>
            </a:r>
            <a:r>
              <a:rPr lang="zh-CN" altLang="en-US" sz="2000" b="0" dirty="0">
                <a:solidFill>
                  <a:srgbClr val="FFFFFF">
                    <a:alpha val="99000"/>
                  </a:srgbClr>
                </a:solidFill>
                <a:latin typeface="微软雅黑" panose="020B0503020204020204" pitchFamily="34" charset="-122"/>
                <a:ea typeface="微软雅黑" panose="020B0503020204020204" pitchFamily="34" charset="-122"/>
              </a:rPr>
              <a:t>直线式流程图</a:t>
            </a:r>
          </a:p>
        </p:txBody>
      </p:sp>
      <p:sp>
        <p:nvSpPr>
          <p:cNvPr id="28" name="Text Box 44"/>
          <p:cNvSpPr txBox="1">
            <a:spLocks noChangeArrowheads="1"/>
          </p:cNvSpPr>
          <p:nvPr/>
        </p:nvSpPr>
        <p:spPr bwMode="auto">
          <a:xfrm>
            <a:off x="4840160" y="1772816"/>
            <a:ext cx="4784232"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直接按照动作的顺序完成的流程图。参与的部门和岗位可通过流程说明或标注的方式予以补充。</a:t>
            </a:r>
            <a:endParaRPr lang="en-US" dirty="0">
              <a:solidFill>
                <a:schemeClr val="bg1"/>
              </a:solidFill>
            </a:endParaRPr>
          </a:p>
        </p:txBody>
      </p:sp>
      <p:pic>
        <p:nvPicPr>
          <p:cNvPr id="3" name="图片 2">
            <a:extLst>
              <a:ext uri="{FF2B5EF4-FFF2-40B4-BE49-F238E27FC236}">
                <a16:creationId xmlns:a16="http://schemas.microsoft.com/office/drawing/2014/main" id="{838040FB-160C-4949-88A4-F465B227FE44}"/>
              </a:ext>
            </a:extLst>
          </p:cNvPr>
          <p:cNvPicPr>
            <a:picLocks noChangeAspect="1"/>
          </p:cNvPicPr>
          <p:nvPr/>
        </p:nvPicPr>
        <p:blipFill>
          <a:blip r:embed="rId3"/>
          <a:stretch>
            <a:fillRect/>
          </a:stretch>
        </p:blipFill>
        <p:spPr>
          <a:xfrm>
            <a:off x="2927648" y="2852936"/>
            <a:ext cx="7108552" cy="3182388"/>
          </a:xfrm>
          <a:prstGeom prst="rect">
            <a:avLst/>
          </a:prstGeom>
        </p:spPr>
      </p:pic>
    </p:spTree>
    <p:extLst>
      <p:ext uri="{BB962C8B-B14F-4D97-AF65-F5344CB8AC3E}">
        <p14:creationId xmlns:p14="http://schemas.microsoft.com/office/powerpoint/2010/main" val="390881827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6"/>
          <p:cNvSpPr txBox="1">
            <a:spLocks/>
          </p:cNvSpPr>
          <p:nvPr/>
        </p:nvSpPr>
        <p:spPr>
          <a:xfrm>
            <a:off x="1132742" y="1594971"/>
            <a:ext cx="1516205" cy="1192202"/>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流程知识</a:t>
            </a:r>
            <a:endParaRPr lang="en-US" altLang="zh-CN" sz="2400" b="0" dirty="0">
              <a:solidFill>
                <a:schemeClr val="bg1">
                  <a:alpha val="99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2400" b="0" dirty="0">
                <a:solidFill>
                  <a:schemeClr val="bg1">
                    <a:alpha val="99000"/>
                  </a:schemeClr>
                </a:solidFill>
                <a:latin typeface="微软雅黑" panose="020B0503020204020204" pitchFamily="34" charset="-122"/>
                <a:ea typeface="微软雅黑" panose="020B0503020204020204" pitchFamily="34" charset="-122"/>
              </a:rPr>
              <a:t>概述</a:t>
            </a:r>
            <a:endParaRPr lang="en-US" sz="2400" b="0" dirty="0">
              <a:solidFill>
                <a:schemeClr val="bg1">
                  <a:alpha val="99000"/>
                </a:schemeClr>
              </a:solidFill>
              <a:latin typeface="微软雅黑" panose="020B0503020204020204" pitchFamily="34" charset="-122"/>
              <a:ea typeface="微软雅黑" panose="020B0503020204020204" pitchFamily="34" charset="-122"/>
            </a:endParaRPr>
          </a:p>
        </p:txBody>
      </p:sp>
      <p:sp>
        <p:nvSpPr>
          <p:cNvPr id="24" name="Text Placeholder 6"/>
          <p:cNvSpPr txBox="1">
            <a:spLocks/>
          </p:cNvSpPr>
          <p:nvPr/>
        </p:nvSpPr>
        <p:spPr>
          <a:xfrm>
            <a:off x="1026549" y="3018502"/>
            <a:ext cx="1728590"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lgn="ctr">
              <a:defRPr/>
            </a:pPr>
            <a:r>
              <a:rPr lang="zh-CN" altLang="en-US" sz="2800" dirty="0">
                <a:solidFill>
                  <a:srgbClr val="FFFFFF">
                    <a:alpha val="99000"/>
                  </a:srgbClr>
                </a:solidFill>
                <a:latin typeface="微软雅黑" panose="020B0503020204020204" pitchFamily="34" charset="-122"/>
                <a:ea typeface="微软雅黑" panose="020B0503020204020204" pitchFamily="34" charset="-122"/>
              </a:rPr>
              <a:t>流程说明的撰写</a:t>
            </a:r>
          </a:p>
        </p:txBody>
      </p:sp>
      <p:sp>
        <p:nvSpPr>
          <p:cNvPr id="28" name="Text Box 44"/>
          <p:cNvSpPr txBox="1">
            <a:spLocks noChangeArrowheads="1"/>
          </p:cNvSpPr>
          <p:nvPr/>
        </p:nvSpPr>
        <p:spPr bwMode="auto">
          <a:xfrm>
            <a:off x="2927649" y="1772816"/>
            <a:ext cx="6736270"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对于简单的流程说明，可以以标注的方式直接标注在流程图的一侧。如果流程说明的内容较多，则将流程说明（</a:t>
            </a:r>
            <a:r>
              <a:rPr lang="en-US" altLang="zh-CN" dirty="0">
                <a:solidFill>
                  <a:schemeClr val="bg1"/>
                </a:solidFill>
              </a:rPr>
              <a:t>5W1H</a:t>
            </a:r>
            <a:r>
              <a:rPr lang="zh-CN" altLang="en-US" dirty="0">
                <a:solidFill>
                  <a:schemeClr val="bg1"/>
                </a:solidFill>
              </a:rPr>
              <a:t>）描述在流程的下方：</a:t>
            </a:r>
            <a:endParaRPr lang="en-US" dirty="0">
              <a:solidFill>
                <a:schemeClr val="bg1"/>
              </a:solidFill>
            </a:endParaRPr>
          </a:p>
        </p:txBody>
      </p:sp>
      <p:sp>
        <p:nvSpPr>
          <p:cNvPr id="20" name="Text Box 44"/>
          <p:cNvSpPr txBox="1">
            <a:spLocks noChangeArrowheads="1"/>
          </p:cNvSpPr>
          <p:nvPr/>
        </p:nvSpPr>
        <p:spPr bwMode="auto">
          <a:xfrm>
            <a:off x="2999656" y="2787822"/>
            <a:ext cx="5709646" cy="23083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50000"/>
              </a:lnSpc>
            </a:pPr>
            <a:r>
              <a:rPr lang="zh-CN" altLang="en-US" dirty="0">
                <a:solidFill>
                  <a:schemeClr val="bg1"/>
                </a:solidFill>
              </a:rPr>
              <a:t>目的（</a:t>
            </a:r>
            <a:r>
              <a:rPr lang="en-US" altLang="zh-CN" dirty="0">
                <a:solidFill>
                  <a:schemeClr val="bg1"/>
                </a:solidFill>
              </a:rPr>
              <a:t>why</a:t>
            </a:r>
            <a:r>
              <a:rPr lang="zh-CN" altLang="en-US" dirty="0">
                <a:solidFill>
                  <a:schemeClr val="bg1"/>
                </a:solidFill>
              </a:rPr>
              <a:t>）：为什么有该工作、是否必要，为什么？	</a:t>
            </a:r>
          </a:p>
          <a:p>
            <a:pPr indent="0">
              <a:lnSpc>
                <a:spcPct val="150000"/>
              </a:lnSpc>
            </a:pPr>
            <a:r>
              <a:rPr lang="zh-CN" altLang="en-US" dirty="0">
                <a:solidFill>
                  <a:schemeClr val="bg1"/>
                </a:solidFill>
              </a:rPr>
              <a:t>内容（</a:t>
            </a:r>
            <a:r>
              <a:rPr lang="en-US" altLang="zh-CN" dirty="0">
                <a:solidFill>
                  <a:schemeClr val="bg1"/>
                </a:solidFill>
              </a:rPr>
              <a:t>what</a:t>
            </a:r>
            <a:r>
              <a:rPr lang="zh-CN" altLang="en-US" dirty="0">
                <a:solidFill>
                  <a:schemeClr val="bg1"/>
                </a:solidFill>
              </a:rPr>
              <a:t>）：做什么？有必要吗？	</a:t>
            </a:r>
          </a:p>
          <a:p>
            <a:pPr indent="0">
              <a:lnSpc>
                <a:spcPct val="150000"/>
              </a:lnSpc>
            </a:pPr>
            <a:r>
              <a:rPr lang="zh-CN" altLang="en-US" dirty="0">
                <a:solidFill>
                  <a:schemeClr val="bg1"/>
                </a:solidFill>
              </a:rPr>
              <a:t>时间（</a:t>
            </a:r>
            <a:r>
              <a:rPr lang="en-US" altLang="zh-CN" dirty="0">
                <a:solidFill>
                  <a:schemeClr val="bg1"/>
                </a:solidFill>
              </a:rPr>
              <a:t>when</a:t>
            </a:r>
            <a:r>
              <a:rPr lang="zh-CN" altLang="en-US" dirty="0">
                <a:solidFill>
                  <a:schemeClr val="bg1"/>
                </a:solidFill>
              </a:rPr>
              <a:t>）：何时做？是否必须这时做？ </a:t>
            </a:r>
          </a:p>
          <a:p>
            <a:pPr indent="0">
              <a:lnSpc>
                <a:spcPct val="150000"/>
              </a:lnSpc>
            </a:pPr>
            <a:r>
              <a:rPr lang="zh-CN" altLang="en-US" dirty="0">
                <a:solidFill>
                  <a:schemeClr val="bg1"/>
                </a:solidFill>
              </a:rPr>
              <a:t>地点（</a:t>
            </a:r>
            <a:r>
              <a:rPr lang="en-US" altLang="zh-CN" dirty="0">
                <a:solidFill>
                  <a:schemeClr val="bg1"/>
                </a:solidFill>
              </a:rPr>
              <a:t>where</a:t>
            </a:r>
            <a:r>
              <a:rPr lang="zh-CN" altLang="en-US" dirty="0">
                <a:solidFill>
                  <a:schemeClr val="bg1"/>
                </a:solidFill>
              </a:rPr>
              <a:t>）：何处做？是否一定在此地做？</a:t>
            </a:r>
          </a:p>
          <a:p>
            <a:pPr indent="0">
              <a:lnSpc>
                <a:spcPct val="150000"/>
              </a:lnSpc>
            </a:pPr>
            <a:r>
              <a:rPr lang="zh-CN" altLang="en-US" dirty="0">
                <a:solidFill>
                  <a:schemeClr val="bg1"/>
                </a:solidFill>
              </a:rPr>
              <a:t>人员（</a:t>
            </a:r>
            <a:r>
              <a:rPr lang="en-US" altLang="zh-CN" dirty="0">
                <a:solidFill>
                  <a:schemeClr val="bg1"/>
                </a:solidFill>
              </a:rPr>
              <a:t>who</a:t>
            </a:r>
            <a:r>
              <a:rPr lang="zh-CN" altLang="en-US" dirty="0">
                <a:solidFill>
                  <a:schemeClr val="bg1"/>
                </a:solidFill>
              </a:rPr>
              <a:t>）：由谁做？别人能否做得更好？</a:t>
            </a:r>
          </a:p>
          <a:p>
            <a:pPr indent="0">
              <a:lnSpc>
                <a:spcPct val="150000"/>
              </a:lnSpc>
            </a:pPr>
            <a:r>
              <a:rPr lang="zh-CN" altLang="en-US" dirty="0">
                <a:solidFill>
                  <a:schemeClr val="bg1"/>
                </a:solidFill>
              </a:rPr>
              <a:t>方法（</a:t>
            </a:r>
            <a:r>
              <a:rPr lang="en-US" altLang="zh-CN" dirty="0">
                <a:solidFill>
                  <a:schemeClr val="bg1"/>
                </a:solidFill>
              </a:rPr>
              <a:t>how</a:t>
            </a:r>
            <a:r>
              <a:rPr lang="zh-CN" altLang="en-US" dirty="0">
                <a:solidFill>
                  <a:schemeClr val="bg1"/>
                </a:solidFill>
              </a:rPr>
              <a:t>）：怎样做？有无更好的手段？</a:t>
            </a:r>
          </a:p>
        </p:txBody>
      </p:sp>
    </p:spTree>
    <p:extLst>
      <p:ext uri="{BB962C8B-B14F-4D97-AF65-F5344CB8AC3E}">
        <p14:creationId xmlns:p14="http://schemas.microsoft.com/office/powerpoint/2010/main" val="40543721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2056528"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工作警示</a:t>
            </a:r>
          </a:p>
        </p:txBody>
      </p:sp>
      <p:sp>
        <p:nvSpPr>
          <p:cNvPr id="53" name="Text Placeholder 6"/>
          <p:cNvSpPr txBox="1">
            <a:spLocks/>
          </p:cNvSpPr>
          <p:nvPr/>
        </p:nvSpPr>
        <p:spPr>
          <a:xfrm>
            <a:off x="1343473" y="1767888"/>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rgbClr val="7FBA00">
                    <a:alpha val="99000"/>
                  </a:srgbClr>
                </a:solidFill>
                <a:latin typeface="微软雅黑" panose="020B0503020204020204" pitchFamily="34" charset="-122"/>
                <a:ea typeface="微软雅黑" panose="020B0503020204020204" pitchFamily="34" charset="-122"/>
              </a:rPr>
              <a:t>内容四</a:t>
            </a:r>
            <a:endParaRPr lang="en-US" sz="3600" dirty="0">
              <a:solidFill>
                <a:srgbClr val="7FBA00">
                  <a:alpha val="99000"/>
                </a:srgbClr>
              </a:solidFill>
              <a:latin typeface="微软雅黑" panose="020B0503020204020204" pitchFamily="34" charset="-122"/>
              <a:ea typeface="微软雅黑" panose="020B0503020204020204" pitchFamily="34" charset="-122"/>
            </a:endParaRPr>
          </a:p>
        </p:txBody>
      </p:sp>
      <p:sp>
        <p:nvSpPr>
          <p:cNvPr id="13" name="Text Box 44"/>
          <p:cNvSpPr txBox="1">
            <a:spLocks noChangeArrowheads="1"/>
          </p:cNvSpPr>
          <p:nvPr/>
        </p:nvSpPr>
        <p:spPr bwMode="auto">
          <a:xfrm>
            <a:off x="5416224" y="1878195"/>
            <a:ext cx="4784232"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工作警示录是指将该岗位往期所犯过的错误记录在案，以起到警示的作用。参考表格如下：</a:t>
            </a:r>
            <a:endParaRPr lang="en-US" dirty="0">
              <a:solidFill>
                <a:schemeClr val="bg1"/>
              </a:solidFill>
            </a:endParaRPr>
          </a:p>
        </p:txBody>
      </p:sp>
      <p:graphicFrame>
        <p:nvGraphicFramePr>
          <p:cNvPr id="17" name="表格 16"/>
          <p:cNvGraphicFramePr>
            <a:graphicFrameLocks noGrp="1"/>
          </p:cNvGraphicFramePr>
          <p:nvPr>
            <p:extLst>
              <p:ext uri="{D42A27DB-BD31-4B8C-83A1-F6EECF244321}">
                <p14:modId xmlns:p14="http://schemas.microsoft.com/office/powerpoint/2010/main" val="4165554180"/>
              </p:ext>
            </p:extLst>
          </p:nvPr>
        </p:nvGraphicFramePr>
        <p:xfrm>
          <a:off x="1322607" y="2925173"/>
          <a:ext cx="7560841" cy="1793472"/>
        </p:xfrm>
        <a:graphic>
          <a:graphicData uri="http://schemas.openxmlformats.org/drawingml/2006/table">
            <a:tbl>
              <a:tblPr firstRow="1" firstCol="1" bandRow="1">
                <a:tableStyleId>{F5AB1C69-6EDB-4FF4-983F-18BD219EF322}</a:tableStyleId>
              </a:tblPr>
              <a:tblGrid>
                <a:gridCol w="1296144">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3906283">
                  <a:extLst>
                    <a:ext uri="{9D8B030D-6E8A-4147-A177-3AD203B41FA5}">
                      <a16:colId xmlns:a16="http://schemas.microsoft.com/office/drawing/2014/main" val="20002"/>
                    </a:ext>
                  </a:extLst>
                </a:gridCol>
                <a:gridCol w="1278294">
                  <a:extLst>
                    <a:ext uri="{9D8B030D-6E8A-4147-A177-3AD203B41FA5}">
                      <a16:colId xmlns:a16="http://schemas.microsoft.com/office/drawing/2014/main" val="20003"/>
                    </a:ext>
                  </a:extLst>
                </a:gridCol>
              </a:tblGrid>
              <a:tr h="634612">
                <a:tc>
                  <a:txBody>
                    <a:bodyPr/>
                    <a:lstStyle/>
                    <a:p>
                      <a:pPr algn="ctr">
                        <a:spcAft>
                          <a:spcPts val="0"/>
                        </a:spcAft>
                      </a:pPr>
                      <a:r>
                        <a:rPr lang="zh-CN" altLang="en-US" sz="1800" b="0" kern="100" dirty="0">
                          <a:effectLst/>
                          <a:latin typeface="微软雅黑" panose="020B0503020204020204" pitchFamily="34" charset="-122"/>
                          <a:ea typeface="微软雅黑" panose="020B0503020204020204" pitchFamily="34" charset="-122"/>
                        </a:rPr>
                        <a:t>序号</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pPr>
                      <a:r>
                        <a:rPr lang="zh-CN" altLang="en-US" sz="1800" b="0" kern="100" dirty="0">
                          <a:effectLst/>
                          <a:latin typeface="微软雅黑" panose="020B0503020204020204" pitchFamily="34" charset="-122"/>
                          <a:ea typeface="微软雅黑" panose="020B0503020204020204" pitchFamily="34" charset="-122"/>
                        </a:rPr>
                        <a:t>责任人</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pPr>
                      <a:r>
                        <a:rPr lang="zh-CN" altLang="en-US" sz="1800" b="0" kern="100" dirty="0">
                          <a:effectLst/>
                          <a:latin typeface="微软雅黑" panose="020B0503020204020204" pitchFamily="34" charset="-122"/>
                          <a:ea typeface="微软雅黑" panose="020B0503020204020204" pitchFamily="34" charset="-122"/>
                        </a:rPr>
                        <a:t>发生时间及发生内容</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pPr>
                      <a:r>
                        <a:rPr lang="zh-CN" altLang="en-US" sz="1800" b="0" kern="100" dirty="0">
                          <a:effectLst/>
                          <a:latin typeface="微软雅黑" panose="020B0503020204020204" pitchFamily="34" charset="-122"/>
                          <a:ea typeface="微软雅黑" panose="020B0503020204020204" pitchFamily="34" charset="-122"/>
                        </a:rPr>
                        <a:t>规避措施</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0"/>
                  </a:ext>
                </a:extLst>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3"/>
                  </a:ext>
                </a:extLst>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051312116"/>
      </p:ext>
    </p:extLst>
  </p:cSld>
  <p:clrMapOvr>
    <a:masterClrMapping/>
  </p:clrMapOvr>
  <mc:AlternateContent xmlns:mc="http://schemas.openxmlformats.org/markup-compatibility/2006" xmlns:p14="http://schemas.microsoft.com/office/powerpoint/2010/main">
    <mc:Choice Requires="p14">
      <p:transition spd="slow">
        <p14:conveyor dir="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2056528"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督察要点</a:t>
            </a:r>
          </a:p>
        </p:txBody>
      </p:sp>
      <p:sp>
        <p:nvSpPr>
          <p:cNvPr id="53" name="Text Placeholder 6"/>
          <p:cNvSpPr txBox="1">
            <a:spLocks/>
          </p:cNvSpPr>
          <p:nvPr/>
        </p:nvSpPr>
        <p:spPr>
          <a:xfrm>
            <a:off x="1343472" y="1754893"/>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rgbClr val="7FBA00">
                    <a:alpha val="99000"/>
                  </a:srgbClr>
                </a:solidFill>
                <a:latin typeface="微软雅黑" panose="020B0503020204020204" pitchFamily="34" charset="-122"/>
                <a:ea typeface="微软雅黑" panose="020B0503020204020204" pitchFamily="34" charset="-122"/>
              </a:rPr>
              <a:t>内容五</a:t>
            </a:r>
            <a:endParaRPr lang="en-US" sz="3600" dirty="0">
              <a:solidFill>
                <a:srgbClr val="7FBA00">
                  <a:alpha val="99000"/>
                </a:srgbClr>
              </a:solidFill>
              <a:latin typeface="微软雅黑" panose="020B0503020204020204" pitchFamily="34" charset="-122"/>
              <a:ea typeface="微软雅黑" panose="020B0503020204020204" pitchFamily="34" charset="-122"/>
            </a:endParaRPr>
          </a:p>
        </p:txBody>
      </p:sp>
      <p:sp>
        <p:nvSpPr>
          <p:cNvPr id="13" name="Text Box 44"/>
          <p:cNvSpPr txBox="1">
            <a:spLocks noChangeArrowheads="1"/>
          </p:cNvSpPr>
          <p:nvPr/>
        </p:nvSpPr>
        <p:spPr bwMode="auto">
          <a:xfrm>
            <a:off x="5416224" y="1878195"/>
            <a:ext cx="4784232"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督查要点是对该岗位工作的需监督检查的重要部分提炼出具体的督查点。参考表格如下：</a:t>
            </a:r>
            <a:endParaRPr lang="en-US" dirty="0">
              <a:solidFill>
                <a:schemeClr val="bg1"/>
              </a:solidFill>
            </a:endParaRPr>
          </a:p>
        </p:txBody>
      </p:sp>
      <p:graphicFrame>
        <p:nvGraphicFramePr>
          <p:cNvPr id="17" name="表格 16"/>
          <p:cNvGraphicFramePr>
            <a:graphicFrameLocks noGrp="1"/>
          </p:cNvGraphicFramePr>
          <p:nvPr>
            <p:extLst>
              <p:ext uri="{D42A27DB-BD31-4B8C-83A1-F6EECF244321}">
                <p14:modId xmlns:p14="http://schemas.microsoft.com/office/powerpoint/2010/main" val="714777078"/>
              </p:ext>
            </p:extLst>
          </p:nvPr>
        </p:nvGraphicFramePr>
        <p:xfrm>
          <a:off x="1368529" y="2912178"/>
          <a:ext cx="7560841" cy="1793472"/>
        </p:xfrm>
        <a:graphic>
          <a:graphicData uri="http://schemas.openxmlformats.org/drawingml/2006/table">
            <a:tbl>
              <a:tblPr firstRow="1" firstCol="1" bandRow="1">
                <a:tableStyleId>{F5AB1C69-6EDB-4FF4-983F-18BD219EF322}</a:tableStyleId>
              </a:tblPr>
              <a:tblGrid>
                <a:gridCol w="1134126">
                  <a:extLst>
                    <a:ext uri="{9D8B030D-6E8A-4147-A177-3AD203B41FA5}">
                      <a16:colId xmlns:a16="http://schemas.microsoft.com/office/drawing/2014/main" val="20000"/>
                    </a:ext>
                  </a:extLst>
                </a:gridCol>
                <a:gridCol w="1386154">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2697918">
                  <a:extLst>
                    <a:ext uri="{9D8B030D-6E8A-4147-A177-3AD203B41FA5}">
                      <a16:colId xmlns:a16="http://schemas.microsoft.com/office/drawing/2014/main" val="20003"/>
                    </a:ext>
                  </a:extLst>
                </a:gridCol>
                <a:gridCol w="1118507">
                  <a:extLst>
                    <a:ext uri="{9D8B030D-6E8A-4147-A177-3AD203B41FA5}">
                      <a16:colId xmlns:a16="http://schemas.microsoft.com/office/drawing/2014/main" val="20004"/>
                    </a:ext>
                  </a:extLst>
                </a:gridCol>
              </a:tblGrid>
              <a:tr h="634612">
                <a:tc>
                  <a:txBody>
                    <a:bodyPr/>
                    <a:lstStyle/>
                    <a:p>
                      <a:pPr algn="ctr">
                        <a:spcAft>
                          <a:spcPts val="0"/>
                        </a:spcAft>
                      </a:pPr>
                      <a:r>
                        <a:rPr lang="zh-CN" altLang="en-US" sz="1800" b="0" kern="100" dirty="0">
                          <a:effectLst/>
                          <a:latin typeface="微软雅黑" panose="020B0503020204020204" pitchFamily="34" charset="-122"/>
                          <a:ea typeface="微软雅黑" panose="020B0503020204020204" pitchFamily="34" charset="-122"/>
                        </a:rPr>
                        <a:t>序号</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pPr>
                      <a:r>
                        <a:rPr lang="zh-CN" altLang="en-US" sz="1800" b="0" kern="100" dirty="0">
                          <a:effectLst/>
                          <a:latin typeface="微软雅黑" panose="020B0503020204020204" pitchFamily="34" charset="-122"/>
                          <a:ea typeface="微软雅黑" panose="020B0503020204020204" pitchFamily="34" charset="-122"/>
                        </a:rPr>
                        <a:t>督查要点</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pPr>
                      <a:r>
                        <a:rPr lang="zh-CN" altLang="en-US" sz="1800" b="0" kern="100" dirty="0">
                          <a:effectLst/>
                          <a:latin typeface="微软雅黑" panose="020B0503020204020204" pitchFamily="34" charset="-122"/>
                          <a:ea typeface="微软雅黑" panose="020B0503020204020204" pitchFamily="34" charset="-122"/>
                        </a:rPr>
                        <a:t>督查频率</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pPr>
                      <a:r>
                        <a:rPr lang="zh-CN" altLang="en-US" sz="1800" b="0" kern="100" dirty="0">
                          <a:effectLst/>
                          <a:latin typeface="微软雅黑" panose="020B0503020204020204" pitchFamily="34" charset="-122"/>
                          <a:ea typeface="微软雅黑" panose="020B0503020204020204" pitchFamily="34" charset="-122"/>
                        </a:rPr>
                        <a:t>要求工作标准</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spcAft>
                          <a:spcPts val="0"/>
                        </a:spcAft>
                      </a:pPr>
                      <a:r>
                        <a:rPr lang="zh-CN" altLang="en-US" sz="1800" b="0" kern="100" dirty="0">
                          <a:effectLst/>
                          <a:latin typeface="微软雅黑" panose="020B0503020204020204" pitchFamily="34" charset="-122"/>
                          <a:ea typeface="微软雅黑" panose="020B0503020204020204" pitchFamily="34" charset="-122"/>
                        </a:rPr>
                        <a:t>备注</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0"/>
                  </a:ext>
                </a:extLst>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a:effectLst/>
                          <a:latin typeface="微软雅黑" panose="020B0503020204020204" pitchFamily="34" charset="-122"/>
                          <a:ea typeface="微软雅黑" panose="020B0503020204020204" pitchFamily="34" charset="-122"/>
                        </a:rPr>
                        <a:t> </a:t>
                      </a:r>
                      <a:endParaRPr lang="zh-CN" sz="1800" b="0" kern="10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3"/>
                  </a:ext>
                </a:extLst>
              </a:tr>
              <a:tr h="289715">
                <a:tc>
                  <a:txBody>
                    <a:bodyPr/>
                    <a:lstStyle/>
                    <a:p>
                      <a:pPr algn="ctr">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just">
                        <a:spcAft>
                          <a:spcPts val="0"/>
                        </a:spcAft>
                      </a:pPr>
                      <a:r>
                        <a:rPr lang="en-US" sz="1800" b="0" kern="100" dirty="0">
                          <a:effectLst/>
                          <a:latin typeface="微软雅黑" panose="020B0503020204020204" pitchFamily="34" charset="-122"/>
                          <a:ea typeface="微软雅黑" panose="020B0503020204020204" pitchFamily="34" charset="-122"/>
                        </a:rPr>
                        <a:t> </a:t>
                      </a:r>
                      <a:endParaRPr lang="zh-CN" sz="1800" b="0" kern="100" dirty="0">
                        <a:effectLst/>
                        <a:latin typeface="微软雅黑" panose="020B0503020204020204" pitchFamily="34" charset="-122"/>
                        <a:ea typeface="微软雅黑" panose="020B0503020204020204" pitchFamily="34" charset="-122"/>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84521150"/>
      </p:ext>
    </p:extLst>
  </p:cSld>
  <p:clrMapOvr>
    <a:masterClrMapping/>
  </p:clrMapOvr>
  <mc:AlternateContent xmlns:mc="http://schemas.openxmlformats.org/markup-compatibility/2006" xmlns:p14="http://schemas.microsoft.com/office/powerpoint/2010/main">
    <mc:Choice Requires="p14">
      <p:transition spd="slow">
        <p14:conveyor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chemeClr val="bg1"/>
                </a:solidFill>
                <a:latin typeface="微软雅黑" panose="020B0503020204020204" pitchFamily="34" charset="-122"/>
                <a:ea typeface="微软雅黑" panose="020B0503020204020204" pitchFamily="34" charset="-122"/>
              </a:rPr>
              <a:t>附表附件</a:t>
            </a:r>
          </a:p>
        </p:txBody>
      </p:sp>
      <p:sp>
        <p:nvSpPr>
          <p:cNvPr id="53" name="Text Placeholder 6"/>
          <p:cNvSpPr txBox="1">
            <a:spLocks/>
          </p:cNvSpPr>
          <p:nvPr/>
        </p:nvSpPr>
        <p:spPr>
          <a:xfrm>
            <a:off x="1343473" y="1767888"/>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solidFill>
                <a:latin typeface="微软雅黑" panose="020B0503020204020204" pitchFamily="34" charset="-122"/>
                <a:ea typeface="微软雅黑" panose="020B0503020204020204" pitchFamily="34" charset="-122"/>
              </a:rPr>
              <a:t>内容六</a:t>
            </a:r>
            <a:endParaRPr lang="en-US" sz="3600" dirty="0">
              <a:solidFill>
                <a:schemeClr val="bg1"/>
              </a:solidFill>
              <a:latin typeface="微软雅黑" panose="020B0503020204020204" pitchFamily="34" charset="-122"/>
              <a:ea typeface="微软雅黑" panose="020B0503020204020204" pitchFamily="34" charset="-122"/>
            </a:endParaRPr>
          </a:p>
        </p:txBody>
      </p:sp>
      <p:sp>
        <p:nvSpPr>
          <p:cNvPr id="13" name="Text Box 44"/>
          <p:cNvSpPr txBox="1">
            <a:spLocks noChangeArrowheads="1"/>
          </p:cNvSpPr>
          <p:nvPr/>
        </p:nvSpPr>
        <p:spPr bwMode="auto">
          <a:xfrm>
            <a:off x="1415480" y="3050435"/>
            <a:ext cx="4320480"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对岗位说明书中所涉及的相关附件、附表集中放置在此，或另附文件。</a:t>
            </a:r>
            <a:endParaRPr lang="en-US" dirty="0">
              <a:solidFill>
                <a:schemeClr val="bg1"/>
              </a:solidFill>
            </a:endParaRPr>
          </a:p>
        </p:txBody>
      </p:sp>
    </p:spTree>
    <p:extLst>
      <p:ext uri="{BB962C8B-B14F-4D97-AF65-F5344CB8AC3E}">
        <p14:creationId xmlns:p14="http://schemas.microsoft.com/office/powerpoint/2010/main" val="683059067"/>
      </p:ext>
    </p:extLst>
  </p:cSld>
  <p:clrMapOvr>
    <a:masterClrMapping/>
  </p:clrMapOvr>
  <mc:AlternateContent xmlns:mc="http://schemas.openxmlformats.org/markup-compatibility/2006" xmlns:p14="http://schemas.microsoft.com/office/powerpoint/2010/main">
    <mc:Choice Requires="p14">
      <p:transition spd="slow">
        <p14:conveyor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503712" y="620688"/>
            <a:ext cx="3478972" cy="349702"/>
          </a:xfrm>
          <a:prstGeom prst="rect">
            <a:avLst/>
          </a:prstGeom>
        </p:spPr>
        <p:txBody>
          <a:bodyPr wrap="square" tIns="36000" bIns="36000">
            <a:spAutoFit/>
          </a:bodyPr>
          <a:lstStyle/>
          <a:p>
            <a:r>
              <a:rPr lang="zh-CN" altLang="en-US" dirty="0">
                <a:solidFill>
                  <a:schemeClr val="bg1"/>
                </a:solidFill>
                <a:latin typeface="微软雅黑" pitchFamily="34" charset="-122"/>
                <a:ea typeface="微软雅黑" pitchFamily="34" charset="-122"/>
              </a:rPr>
              <a:t> 第二节   标准化的作用</a:t>
            </a:r>
            <a:endParaRPr lang="en-US" altLang="zh-CN" dirty="0">
              <a:solidFill>
                <a:schemeClr val="bg1"/>
              </a:solidFill>
              <a:latin typeface="微软雅黑" pitchFamily="34" charset="-122"/>
              <a:ea typeface="微软雅黑" pitchFamily="34" charset="-122"/>
            </a:endParaRPr>
          </a:p>
        </p:txBody>
      </p:sp>
      <p:sp>
        <p:nvSpPr>
          <p:cNvPr id="27" name="Rectangle 12"/>
          <p:cNvSpPr/>
          <p:nvPr/>
        </p:nvSpPr>
        <p:spPr bwMode="auto">
          <a:xfrm>
            <a:off x="1075116" y="1323689"/>
            <a:ext cx="3048834" cy="628473"/>
          </a:xfrm>
          <a:prstGeom prst="rect">
            <a:avLst/>
          </a:prstGeom>
          <a:noFill/>
        </p:spPr>
        <p:txBody>
          <a:bodyPr vert="horz" wrap="square" lIns="68571" tIns="68571" rIns="68571" bIns="68571" rtlCol="0" anchor="ctr" anchorCtr="0">
            <a:noAutofit/>
          </a:bodyPr>
          <a:lstStyle/>
          <a:p>
            <a:pPr>
              <a:lnSpc>
                <a:spcPct val="90000"/>
              </a:lnSpc>
              <a:spcBef>
                <a:spcPct val="20000"/>
              </a:spcBef>
              <a:buSzPct val="90000"/>
            </a:pPr>
            <a:r>
              <a:rPr lang="zh-CN" altLang="en-US" dirty="0">
                <a:solidFill>
                  <a:schemeClr val="bg1"/>
                </a:solidFill>
              </a:rPr>
              <a:t>为什么需要</a:t>
            </a:r>
            <a:r>
              <a:rPr lang="zh-CN" altLang="en-US">
                <a:solidFill>
                  <a:schemeClr val="bg1"/>
                </a:solidFill>
              </a:rPr>
              <a:t>标准化？</a:t>
            </a:r>
            <a:endParaRPr lang="en-US" dirty="0">
              <a:solidFill>
                <a:schemeClr val="bg1"/>
              </a:solidFill>
            </a:endParaRPr>
          </a:p>
        </p:txBody>
      </p:sp>
      <p:sp>
        <p:nvSpPr>
          <p:cNvPr id="2" name="矩形 1"/>
          <p:cNvSpPr/>
          <p:nvPr/>
        </p:nvSpPr>
        <p:spPr>
          <a:xfrm>
            <a:off x="992868" y="2013988"/>
            <a:ext cx="3048000" cy="2653034"/>
          </a:xfrm>
          <a:prstGeom prst="rect">
            <a:avLst/>
          </a:prstGeom>
        </p:spPr>
        <p:txBody>
          <a:bodyPr wrap="square">
            <a:spAutoFit/>
          </a:bodyPr>
          <a:lstStyle/>
          <a:p>
            <a:pPr>
              <a:lnSpc>
                <a:spcPct val="130000"/>
              </a:lnSpc>
            </a:pPr>
            <a:r>
              <a:rPr lang="zh-CN"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客户需求的变化越来越快，一线员工流动率越来越高，随着人工成本的上升，动态用工和结构性用工又成为必然，在这样的市场环境和社会环境中，要保持</a:t>
            </a:r>
            <a:r>
              <a:rPr lang="zh-CN" altLang="zh-CN" sz="1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高质量、高效率、低成本和快速应变的竞争优势</a:t>
            </a:r>
            <a:r>
              <a:rPr lang="zh-CN"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，标准化管理是至关重要。</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4799856" y="1448572"/>
            <a:ext cx="3478972" cy="503590"/>
          </a:xfrm>
          <a:prstGeom prst="rect">
            <a:avLst/>
          </a:prstGeom>
        </p:spPr>
        <p:txBody>
          <a:bodyPr wrap="square" tIns="36000" bIns="36000">
            <a:spAutoFit/>
          </a:bodyPr>
          <a:lstStyle/>
          <a:p>
            <a:r>
              <a:rPr lang="zh-CN" altLang="en-US" sz="2800" dirty="0">
                <a:solidFill>
                  <a:schemeClr val="bg1"/>
                </a:solidFill>
                <a:latin typeface="微软雅黑" pitchFamily="34" charset="-122"/>
                <a:ea typeface="微软雅黑" pitchFamily="34" charset="-122"/>
              </a:rPr>
              <a:t>提高效率，节约成本</a:t>
            </a:r>
            <a:endParaRPr lang="en-US" altLang="zh-CN" sz="2800" dirty="0">
              <a:solidFill>
                <a:schemeClr val="bg1"/>
              </a:solidFill>
              <a:latin typeface="微软雅黑" pitchFamily="34" charset="-122"/>
              <a:ea typeface="微软雅黑" pitchFamily="34" charset="-122"/>
            </a:endParaRPr>
          </a:p>
        </p:txBody>
      </p:sp>
      <p:sp>
        <p:nvSpPr>
          <p:cNvPr id="44" name="矩形 43"/>
          <p:cNvSpPr/>
          <p:nvPr/>
        </p:nvSpPr>
        <p:spPr>
          <a:xfrm>
            <a:off x="4799856" y="2487515"/>
            <a:ext cx="3478972" cy="503590"/>
          </a:xfrm>
          <a:prstGeom prst="rect">
            <a:avLst/>
          </a:prstGeom>
        </p:spPr>
        <p:txBody>
          <a:bodyPr wrap="square" tIns="36000" bIns="36000">
            <a:spAutoFit/>
          </a:bodyPr>
          <a:lstStyle/>
          <a:p>
            <a:r>
              <a:rPr lang="zh-CN" altLang="en-US" sz="2800" dirty="0">
                <a:solidFill>
                  <a:schemeClr val="bg1"/>
                </a:solidFill>
                <a:latin typeface="微软雅黑" pitchFamily="34" charset="-122"/>
                <a:ea typeface="微软雅黑" pitchFamily="34" charset="-122"/>
              </a:rPr>
              <a:t>监督检查，明确责任</a:t>
            </a:r>
            <a:endParaRPr lang="en-US" altLang="zh-CN" sz="2800" dirty="0">
              <a:solidFill>
                <a:schemeClr val="bg1"/>
              </a:solidFill>
              <a:latin typeface="微软雅黑" pitchFamily="34" charset="-122"/>
              <a:ea typeface="微软雅黑" pitchFamily="34" charset="-122"/>
            </a:endParaRPr>
          </a:p>
        </p:txBody>
      </p:sp>
      <p:sp>
        <p:nvSpPr>
          <p:cNvPr id="45" name="矩形 44"/>
          <p:cNvSpPr/>
          <p:nvPr/>
        </p:nvSpPr>
        <p:spPr>
          <a:xfrm>
            <a:off x="4799856" y="3526458"/>
            <a:ext cx="3478972" cy="503590"/>
          </a:xfrm>
          <a:prstGeom prst="rect">
            <a:avLst/>
          </a:prstGeom>
        </p:spPr>
        <p:txBody>
          <a:bodyPr wrap="square" tIns="36000" bIns="36000">
            <a:spAutoFit/>
          </a:bodyPr>
          <a:lstStyle/>
          <a:p>
            <a:r>
              <a:rPr lang="zh-CN" altLang="en-US" sz="2800" dirty="0">
                <a:solidFill>
                  <a:schemeClr val="bg1"/>
                </a:solidFill>
                <a:latin typeface="微软雅黑" pitchFamily="34" charset="-122"/>
                <a:ea typeface="微软雅黑" pitchFamily="34" charset="-122"/>
              </a:rPr>
              <a:t>储备经验，持续改进</a:t>
            </a:r>
            <a:endParaRPr lang="en-US" altLang="zh-CN" sz="2800" dirty="0">
              <a:solidFill>
                <a:schemeClr val="bg1"/>
              </a:solidFill>
              <a:latin typeface="微软雅黑" pitchFamily="34" charset="-122"/>
              <a:ea typeface="微软雅黑" pitchFamily="34" charset="-122"/>
            </a:endParaRPr>
          </a:p>
        </p:txBody>
      </p:sp>
      <p:sp>
        <p:nvSpPr>
          <p:cNvPr id="46" name="矩形 45"/>
          <p:cNvSpPr/>
          <p:nvPr/>
        </p:nvSpPr>
        <p:spPr>
          <a:xfrm>
            <a:off x="4799856" y="4565401"/>
            <a:ext cx="3478972" cy="503590"/>
          </a:xfrm>
          <a:prstGeom prst="rect">
            <a:avLst/>
          </a:prstGeom>
        </p:spPr>
        <p:txBody>
          <a:bodyPr wrap="square" tIns="36000" bIns="36000">
            <a:spAutoFit/>
          </a:bodyPr>
          <a:lstStyle/>
          <a:p>
            <a:r>
              <a:rPr lang="zh-CN" altLang="en-US" sz="2800" dirty="0">
                <a:solidFill>
                  <a:schemeClr val="bg1"/>
                </a:solidFill>
                <a:latin typeface="微软雅黑" pitchFamily="34" charset="-122"/>
                <a:ea typeface="微软雅黑" pitchFamily="34" charset="-122"/>
              </a:rPr>
              <a:t>交接培训，大量复制</a:t>
            </a:r>
            <a:endParaRPr lang="en-US" altLang="zh-CN" sz="28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9671550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8" presetClass="emph" presetSubtype="0" fill="hold" grpId="1" nodeType="withEffect">
                                  <p:stCondLst>
                                    <p:cond delay="0"/>
                                  </p:stCondLst>
                                  <p:childTnLst>
                                    <p:animRot by="43200000">
                                      <p:cBhvr>
                                        <p:cTn id="13" dur="500" fill="hold"/>
                                        <p:tgtEl>
                                          <p:spTgt spid="2"/>
                                        </p:tgtEl>
                                        <p:attrNameLst>
                                          <p:attrName>r</p:attrName>
                                        </p:attrNameLst>
                                      </p:cBhvr>
                                    </p:animRot>
                                  </p:childTnLst>
                                </p:cTn>
                              </p:par>
                            </p:childTnLst>
                          </p:cTn>
                        </p:par>
                        <p:par>
                          <p:cTn id="14" fill="hold">
                            <p:stCondLst>
                              <p:cond delay="500"/>
                            </p:stCondLst>
                            <p:childTnLst>
                              <p:par>
                                <p:cTn id="15" presetID="2" presetClass="entr" presetSubtype="3"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1+#ppt_w/2"/>
                                          </p:val>
                                        </p:tav>
                                        <p:tav tm="100000">
                                          <p:val>
                                            <p:strVal val="#ppt_x"/>
                                          </p:val>
                                        </p:tav>
                                      </p:tavLst>
                                    </p:anim>
                                    <p:anim calcmode="lin" valueType="num">
                                      <p:cBhvr additive="base">
                                        <p:cTn id="18" dur="500" fill="hold"/>
                                        <p:tgtEl>
                                          <p:spTgt spid="40"/>
                                        </p:tgtEl>
                                        <p:attrNameLst>
                                          <p:attrName>ppt_y</p:attrName>
                                        </p:attrNameLst>
                                      </p:cBhvr>
                                      <p:tavLst>
                                        <p:tav tm="0">
                                          <p:val>
                                            <p:strVal val="0-#ppt_h/2"/>
                                          </p:val>
                                        </p:tav>
                                        <p:tav tm="100000">
                                          <p:val>
                                            <p:strVal val="#ppt_y"/>
                                          </p:val>
                                        </p:tav>
                                      </p:tavLst>
                                    </p:anim>
                                  </p:childTnLst>
                                </p:cTn>
                              </p:par>
                              <p:par>
                                <p:cTn id="19" presetID="2" presetClass="entr" presetSubtype="3" fill="hold" grpId="0" nodeType="withEffect">
                                  <p:stCondLst>
                                    <p:cond delay="15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1+#ppt_w/2"/>
                                          </p:val>
                                        </p:tav>
                                        <p:tav tm="100000">
                                          <p:val>
                                            <p:strVal val="#ppt_x"/>
                                          </p:val>
                                        </p:tav>
                                      </p:tavLst>
                                    </p:anim>
                                    <p:anim calcmode="lin" valueType="num">
                                      <p:cBhvr additive="base">
                                        <p:cTn id="22" dur="500" fill="hold"/>
                                        <p:tgtEl>
                                          <p:spTgt spid="44"/>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stCondLst>
                                    <p:cond delay="30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1+#ppt_w/2"/>
                                          </p:val>
                                        </p:tav>
                                        <p:tav tm="100000">
                                          <p:val>
                                            <p:strVal val="#ppt_x"/>
                                          </p:val>
                                        </p:tav>
                                      </p:tavLst>
                                    </p:anim>
                                    <p:anim calcmode="lin" valueType="num">
                                      <p:cBhvr additive="base">
                                        <p:cTn id="26" dur="500" fill="hold"/>
                                        <p:tgtEl>
                                          <p:spTgt spid="45"/>
                                        </p:tgtEl>
                                        <p:attrNameLst>
                                          <p:attrName>ppt_y</p:attrName>
                                        </p:attrNameLst>
                                      </p:cBhvr>
                                      <p:tavLst>
                                        <p:tav tm="0">
                                          <p:val>
                                            <p:strVal val="0-#ppt_h/2"/>
                                          </p:val>
                                        </p:tav>
                                        <p:tav tm="100000">
                                          <p:val>
                                            <p:strVal val="#ppt_y"/>
                                          </p:val>
                                        </p:tav>
                                      </p:tavLst>
                                    </p:anim>
                                  </p:childTnLst>
                                </p:cTn>
                              </p:par>
                              <p:par>
                                <p:cTn id="27" presetID="2" presetClass="entr" presetSubtype="3" fill="hold" grpId="0" nodeType="withEffect">
                                  <p:stCondLst>
                                    <p:cond delay="45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1+#ppt_w/2"/>
                                          </p:val>
                                        </p:tav>
                                        <p:tav tm="100000">
                                          <p:val>
                                            <p:strVal val="#ppt_x"/>
                                          </p:val>
                                        </p:tav>
                                      </p:tavLst>
                                    </p:anim>
                                    <p:anim calcmode="lin" valueType="num">
                                      <p:cBhvr additive="base">
                                        <p:cTn id="30"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0" grpId="0"/>
      <p:bldP spid="44" grpId="0"/>
      <p:bldP spid="45"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143672" y="1412776"/>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提高效率，节约成本</a:t>
            </a:r>
          </a:p>
        </p:txBody>
      </p:sp>
      <p:sp>
        <p:nvSpPr>
          <p:cNvPr id="49" name="Title 1"/>
          <p:cNvSpPr txBox="1">
            <a:spLocks/>
          </p:cNvSpPr>
          <p:nvPr/>
        </p:nvSpPr>
        <p:spPr>
          <a:xfrm>
            <a:off x="1343472" y="2276872"/>
            <a:ext cx="4588657"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标准是基于多数人的</a:t>
            </a:r>
            <a:r>
              <a:rPr lang="zh-CN" altLang="en-US" sz="1600" dirty="0">
                <a:solidFill>
                  <a:schemeClr val="bg1"/>
                </a:solidFill>
                <a:latin typeface="微软雅黑" panose="020B0503020204020204" pitchFamily="34" charset="-122"/>
                <a:ea typeface="微软雅黑" panose="020B0503020204020204" pitchFamily="34" charset="-122"/>
              </a:rPr>
              <a:t>经验教训得来最优现行方法</a:t>
            </a:r>
            <a:r>
              <a:rPr lang="zh-CN" altLang="en-US" sz="1600" b="0" dirty="0">
                <a:solidFill>
                  <a:schemeClr val="bg1"/>
                </a:solidFill>
                <a:latin typeface="微软雅黑" panose="020B0503020204020204" pitchFamily="34" charset="-122"/>
                <a:ea typeface="微软雅黑" panose="020B0503020204020204" pitchFamily="34" charset="-122"/>
              </a:rPr>
              <a:t>，标准的执行，必然能够有效地提高生产效率，标准的一致性、通用性，同样节约企业内部的协调成本。</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Placeholder 6"/>
          <p:cNvSpPr txBox="1">
            <a:spLocks/>
          </p:cNvSpPr>
          <p:nvPr/>
        </p:nvSpPr>
        <p:spPr>
          <a:xfrm>
            <a:off x="1271464" y="1412776"/>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alpha val="99000"/>
                  </a:schemeClr>
                </a:solidFill>
                <a:latin typeface="微软雅黑" panose="020B0503020204020204" pitchFamily="34" charset="-122"/>
                <a:ea typeface="微软雅黑" panose="020B0503020204020204" pitchFamily="34" charset="-122"/>
              </a:rPr>
              <a:t>作用一</a:t>
            </a:r>
            <a:endParaRPr lang="en-US" sz="3600" dirty="0">
              <a:solidFill>
                <a:schemeClr val="bg1">
                  <a:alpha val="99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7255812"/>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chemeClr val="bg1"/>
                </a:solidFill>
                <a:latin typeface="微软雅黑" panose="020B0503020204020204" pitchFamily="34" charset="-122"/>
                <a:ea typeface="微软雅黑" panose="020B0503020204020204" pitchFamily="34" charset="-122"/>
              </a:rPr>
              <a:t>监督检查，明确责任</a:t>
            </a:r>
          </a:p>
        </p:txBody>
      </p:sp>
      <p:sp>
        <p:nvSpPr>
          <p:cNvPr id="49" name="Title 1"/>
          <p:cNvSpPr txBox="1">
            <a:spLocks/>
          </p:cNvSpPr>
          <p:nvPr/>
        </p:nvSpPr>
        <p:spPr>
          <a:xfrm>
            <a:off x="1343473" y="2708920"/>
            <a:ext cx="4588657"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制定标准使工作井井有条，</a:t>
            </a:r>
            <a:r>
              <a:rPr lang="zh-CN" altLang="en-US" sz="1600" dirty="0">
                <a:solidFill>
                  <a:schemeClr val="bg1"/>
                </a:solidFill>
                <a:latin typeface="微软雅黑" panose="020B0503020204020204" pitchFamily="34" charset="-122"/>
                <a:ea typeface="微软雅黑" panose="020B0503020204020204" pitchFamily="34" charset="-122"/>
              </a:rPr>
              <a:t>非标准的东西就很容易暴露出来。</a:t>
            </a:r>
            <a:r>
              <a:rPr lang="zh-CN" altLang="en-US" sz="1600" b="0" dirty="0">
                <a:solidFill>
                  <a:schemeClr val="bg1"/>
                </a:solidFill>
                <a:latin typeface="微软雅黑" panose="020B0503020204020204" pitchFamily="34" charset="-122"/>
                <a:ea typeface="微软雅黑" panose="020B0503020204020204" pitchFamily="34" charset="-122"/>
              </a:rPr>
              <a:t>有了标准，有法可依，有章可循，有据可查，能够快速明确问题的责任所在，标准不对的完善标准，未按标准执行的严格要求杜绝违规。</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Placeholder 6"/>
          <p:cNvSpPr txBox="1">
            <a:spLocks/>
          </p:cNvSpPr>
          <p:nvPr/>
        </p:nvSpPr>
        <p:spPr>
          <a:xfrm>
            <a:off x="1343473" y="1767888"/>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solidFill>
                <a:latin typeface="微软雅黑" panose="020B0503020204020204" pitchFamily="34" charset="-122"/>
                <a:ea typeface="微软雅黑" panose="020B0503020204020204" pitchFamily="34" charset="-122"/>
              </a:rPr>
              <a:t>作用二</a:t>
            </a:r>
            <a:endParaRPr lang="en-US"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84832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585380"/>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chemeClr val="bg1"/>
                </a:solidFill>
                <a:latin typeface="微软雅黑" panose="020B0503020204020204" pitchFamily="34" charset="-122"/>
                <a:ea typeface="微软雅黑" panose="020B0503020204020204" pitchFamily="34" charset="-122"/>
              </a:rPr>
              <a:t>储备经验，持续改进</a:t>
            </a:r>
          </a:p>
        </p:txBody>
      </p:sp>
      <p:sp>
        <p:nvSpPr>
          <p:cNvPr id="49" name="Title 1"/>
          <p:cNvSpPr txBox="1">
            <a:spLocks/>
          </p:cNvSpPr>
          <p:nvPr/>
        </p:nvSpPr>
        <p:spPr>
          <a:xfrm>
            <a:off x="1351370" y="2708920"/>
            <a:ext cx="4968553"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每个人都有好主意，如果我们不能把最好方法文件化，则不可能充分利用团队的智慧，不但不能取得进步，甚至会越来越糟糕；</a:t>
            </a:r>
            <a:r>
              <a:rPr lang="zh-CN" altLang="en-US" sz="1600" dirty="0">
                <a:solidFill>
                  <a:schemeClr val="bg1"/>
                </a:solidFill>
                <a:latin typeface="微软雅黑" panose="020B0503020204020204" pitchFamily="34" charset="-122"/>
                <a:ea typeface="微软雅黑" panose="020B0503020204020204" pitchFamily="34" charset="-122"/>
              </a:rPr>
              <a:t>而且许多宝贵的经验和优秀的方法会伴随着员工的离职而带走</a:t>
            </a:r>
            <a:r>
              <a:rPr lang="zh-CN" altLang="en-US" sz="1600" b="0" dirty="0">
                <a:solidFill>
                  <a:schemeClr val="bg1"/>
                </a:solidFill>
                <a:latin typeface="微软雅黑" panose="020B0503020204020204" pitchFamily="34" charset="-122"/>
                <a:ea typeface="微软雅黑" panose="020B0503020204020204" pitchFamily="34" charset="-122"/>
              </a:rPr>
              <a:t>。因此，如果推进标准化就可以储备经验，并在原来标准的基础上持续改进。</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Placeholder 6"/>
          <p:cNvSpPr txBox="1">
            <a:spLocks/>
          </p:cNvSpPr>
          <p:nvPr/>
        </p:nvSpPr>
        <p:spPr>
          <a:xfrm>
            <a:off x="1343473" y="1598375"/>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solidFill>
                <a:latin typeface="微软雅黑" panose="020B0503020204020204" pitchFamily="34" charset="-122"/>
                <a:ea typeface="微软雅黑" panose="020B0503020204020204" pitchFamily="34" charset="-122"/>
              </a:rPr>
              <a:t>作用三</a:t>
            </a:r>
            <a:endParaRPr lang="en-US"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441052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chemeClr val="bg1"/>
                </a:solidFill>
                <a:latin typeface="微软雅黑" panose="020B0503020204020204" pitchFamily="34" charset="-122"/>
                <a:ea typeface="微软雅黑" panose="020B0503020204020204" pitchFamily="34" charset="-122"/>
              </a:rPr>
              <a:t>交接培训，大量复制</a:t>
            </a:r>
          </a:p>
        </p:txBody>
      </p:sp>
      <p:sp>
        <p:nvSpPr>
          <p:cNvPr id="49" name="Title 1"/>
          <p:cNvSpPr txBox="1">
            <a:spLocks/>
          </p:cNvSpPr>
          <p:nvPr/>
        </p:nvSpPr>
        <p:spPr>
          <a:xfrm>
            <a:off x="1487488" y="2809579"/>
            <a:ext cx="4536505"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有了标准，每一项工作即使换了不同的人来操作，也不会在效率与品质上出现太大的差异。标准化做的越好，</a:t>
            </a:r>
            <a:r>
              <a:rPr lang="zh-CN" altLang="en-US" sz="1600" dirty="0">
                <a:solidFill>
                  <a:schemeClr val="bg1"/>
                </a:solidFill>
                <a:latin typeface="微软雅黑" panose="020B0503020204020204" pitchFamily="34" charset="-122"/>
                <a:ea typeface="微软雅黑" panose="020B0503020204020204" pitchFamily="34" charset="-122"/>
              </a:rPr>
              <a:t>对员工技能的依赖越低，员工离职也不会造成太大影响</a:t>
            </a:r>
            <a:r>
              <a:rPr lang="zh-CN" altLang="en-US" sz="1600" b="0" dirty="0">
                <a:solidFill>
                  <a:schemeClr val="bg1"/>
                </a:solidFill>
                <a:latin typeface="微软雅黑" panose="020B0503020204020204" pitchFamily="34" charset="-122"/>
                <a:ea typeface="微软雅黑" panose="020B0503020204020204" pitchFamily="34" charset="-122"/>
              </a:rPr>
              <a:t>，随着企业规模的增加，统一的标准便于快速化的培训与复制。</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Placeholder 6"/>
          <p:cNvSpPr txBox="1">
            <a:spLocks/>
          </p:cNvSpPr>
          <p:nvPr/>
        </p:nvSpPr>
        <p:spPr>
          <a:xfrm>
            <a:off x="1343473" y="1767888"/>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solidFill>
                <a:latin typeface="微软雅黑" panose="020B0503020204020204" pitchFamily="34" charset="-122"/>
                <a:ea typeface="微软雅黑" panose="020B0503020204020204" pitchFamily="34" charset="-122"/>
              </a:rPr>
              <a:t>作用四</a:t>
            </a:r>
            <a:endParaRPr lang="en-US"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423996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 Placeholder 6"/>
          <p:cNvSpPr txBox="1">
            <a:spLocks/>
          </p:cNvSpPr>
          <p:nvPr/>
        </p:nvSpPr>
        <p:spPr>
          <a:xfrm>
            <a:off x="1163901" y="1221066"/>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rgbClr val="FFFFFF">
                    <a:alpha val="99000"/>
                  </a:srgbClr>
                </a:solidFill>
                <a:latin typeface="微软雅黑" panose="020B0503020204020204" pitchFamily="34" charset="-122"/>
                <a:ea typeface="微软雅黑" panose="020B0503020204020204" pitchFamily="34" charset="-122"/>
              </a:rPr>
              <a:t>标准化的实施过程为：</a:t>
            </a:r>
          </a:p>
        </p:txBody>
      </p:sp>
      <p:pic>
        <p:nvPicPr>
          <p:cNvPr id="3" name="图片 2">
            <a:extLst>
              <a:ext uri="{FF2B5EF4-FFF2-40B4-BE49-F238E27FC236}">
                <a16:creationId xmlns:a16="http://schemas.microsoft.com/office/drawing/2014/main" id="{5015FE18-CC7E-4E3B-8CD6-F462C8168A00}"/>
              </a:ext>
            </a:extLst>
          </p:cNvPr>
          <p:cNvPicPr>
            <a:picLocks noChangeAspect="1"/>
          </p:cNvPicPr>
          <p:nvPr/>
        </p:nvPicPr>
        <p:blipFill>
          <a:blip r:embed="rId3"/>
          <a:stretch>
            <a:fillRect/>
          </a:stretch>
        </p:blipFill>
        <p:spPr>
          <a:xfrm>
            <a:off x="1163901" y="2420888"/>
            <a:ext cx="10321423" cy="2523963"/>
          </a:xfrm>
          <a:prstGeom prst="rect">
            <a:avLst/>
          </a:prstGeom>
        </p:spPr>
      </p:pic>
    </p:spTree>
    <p:extLst>
      <p:ext uri="{BB962C8B-B14F-4D97-AF65-F5344CB8AC3E}">
        <p14:creationId xmlns:p14="http://schemas.microsoft.com/office/powerpoint/2010/main" val="1268970381"/>
      </p:ext>
    </p:extLst>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6"/>
          <p:cNvSpPr txBox="1">
            <a:spLocks/>
          </p:cNvSpPr>
          <p:nvPr/>
        </p:nvSpPr>
        <p:spPr>
          <a:xfrm>
            <a:off x="3359696" y="1754893"/>
            <a:ext cx="4328016"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0">
              <a:defRPr/>
            </a:pPr>
            <a:r>
              <a:rPr lang="zh-CN" altLang="en-US" sz="3600" dirty="0">
                <a:solidFill>
                  <a:schemeClr val="bg1"/>
                </a:solidFill>
                <a:latin typeface="微软雅黑" panose="020B0503020204020204" pitchFamily="34" charset="-122"/>
                <a:ea typeface="微软雅黑" panose="020B0503020204020204" pitchFamily="34" charset="-122"/>
              </a:rPr>
              <a:t>制定标准</a:t>
            </a:r>
          </a:p>
        </p:txBody>
      </p:sp>
      <p:sp>
        <p:nvSpPr>
          <p:cNvPr id="49" name="Title 1"/>
          <p:cNvSpPr txBox="1">
            <a:spLocks/>
          </p:cNvSpPr>
          <p:nvPr/>
        </p:nvSpPr>
        <p:spPr>
          <a:xfrm>
            <a:off x="1343473" y="2788876"/>
            <a:ext cx="4588657" cy="1909281"/>
          </a:xfrm>
          <a:prstGeom prst="rect">
            <a:avLst/>
          </a:prstGeom>
        </p:spPr>
        <p:txBody>
          <a:bodyPr vert="horz" wrap="square" lIns="0" tIns="0" rIns="0" bIns="0" rtlCol="0"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pPr>
              <a:lnSpc>
                <a:spcPct val="130000"/>
              </a:lnSpc>
            </a:pPr>
            <a:r>
              <a:rPr lang="zh-CN" altLang="en-US" sz="1600" b="0" dirty="0">
                <a:solidFill>
                  <a:schemeClr val="bg1"/>
                </a:solidFill>
                <a:latin typeface="微软雅黑" panose="020B0503020204020204" pitchFamily="34" charset="-122"/>
                <a:ea typeface="微软雅黑" panose="020B0503020204020204" pitchFamily="34" charset="-122"/>
              </a:rPr>
              <a:t>推进公司标准化管理的第一步，就是要制定标准。制定标准，要根据公司标准化管理的整体要求，选择</a:t>
            </a:r>
            <a:r>
              <a:rPr lang="zh-CN" altLang="en-US" sz="1600" dirty="0">
                <a:solidFill>
                  <a:schemeClr val="bg1"/>
                </a:solidFill>
                <a:latin typeface="微软雅黑" panose="020B0503020204020204" pitchFamily="34" charset="-122"/>
                <a:ea typeface="微软雅黑" panose="020B0503020204020204" pitchFamily="34" charset="-122"/>
              </a:rPr>
              <a:t>对各具体工作熟悉的员工，组建标准化编写小组</a:t>
            </a:r>
            <a:r>
              <a:rPr lang="zh-CN" altLang="en-US" sz="1600" b="0" dirty="0">
                <a:solidFill>
                  <a:schemeClr val="bg1"/>
                </a:solidFill>
                <a:latin typeface="微软雅黑" panose="020B0503020204020204" pitchFamily="34" charset="-122"/>
                <a:ea typeface="微软雅黑" panose="020B0503020204020204" pitchFamily="34" charset="-122"/>
              </a:rPr>
              <a:t>，进行编写。</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Placeholder 6"/>
          <p:cNvSpPr txBox="1">
            <a:spLocks/>
          </p:cNvSpPr>
          <p:nvPr/>
        </p:nvSpPr>
        <p:spPr>
          <a:xfrm>
            <a:off x="1343473" y="1767888"/>
            <a:ext cx="1539815" cy="1033983"/>
          </a:xfrm>
          <a:prstGeom prst="rect">
            <a:avLst/>
          </a:prstGeom>
        </p:spPr>
        <p:txBody>
          <a:bodyPr vert="horz" wrap="square" lIns="0" tIns="0" rIns="0" bIns="0" rtlCol="0" anchor="ctr" anchorCtr="0">
            <a:noAutofit/>
            <a:scene3d>
              <a:camera prst="orthographicFront"/>
              <a:lightRig rig="flat" dir="t"/>
            </a:scene3d>
            <a:sp3d>
              <a:contourClr>
                <a:schemeClr val="tx2"/>
              </a:contourClr>
            </a:sp3d>
          </a:bodyPr>
          <a:lstStyle>
            <a:lvl1pPr marL="0" indent="0" algn="l" defTabSz="685487" rtl="0" eaLnBrk="1" latinLnBrk="0" hangingPunct="1">
              <a:lnSpc>
                <a:spcPct val="90000"/>
              </a:lnSpc>
              <a:spcBef>
                <a:spcPct val="0"/>
              </a:spcBef>
              <a:buSzPct val="90000"/>
              <a:buFont typeface="Arial" pitchFamily="34" charset="0"/>
              <a:buNone/>
              <a:defRPr lang="en-US" sz="4100" b="1" kern="1200" cap="none" spc="-75"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vl2pPr marL="641477" indent="-296346" algn="l" defTabSz="685487" rtl="0" eaLnBrk="1" latinLnBrk="0" hangingPunct="1">
              <a:lnSpc>
                <a:spcPct val="90000"/>
              </a:lnSpc>
              <a:spcBef>
                <a:spcPct val="20000"/>
              </a:spcBef>
              <a:buSzPct val="90000"/>
              <a:buFontTx/>
              <a:buBlip>
                <a:blip r:embed="rId2"/>
              </a:buBlip>
              <a:defRPr sz="2100" kern="1200">
                <a:gradFill>
                  <a:gsLst>
                    <a:gs pos="0">
                      <a:schemeClr val="tx1"/>
                    </a:gs>
                    <a:gs pos="86000">
                      <a:schemeClr val="tx1"/>
                    </a:gs>
                  </a:gsLst>
                  <a:lin ang="5400000" scaled="0"/>
                </a:gradFill>
                <a:latin typeface="+mn-lt"/>
                <a:ea typeface="+mn-ea"/>
                <a:cs typeface="+mn-cs"/>
              </a:defRPr>
            </a:lvl2pPr>
            <a:lvl3pPr marL="943776" indent="-302299" algn="l" defTabSz="685487"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3pPr>
            <a:lvl4pPr marL="1203221" indent="-259446"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4pPr>
            <a:lvl5pPr marL="1455535" indent="-252308" algn="l" defTabSz="685487" rtl="0" eaLnBrk="1" latinLnBrk="0" hangingPunct="1">
              <a:lnSpc>
                <a:spcPct val="90000"/>
              </a:lnSpc>
              <a:spcBef>
                <a:spcPct val="20000"/>
              </a:spcBef>
              <a:buSzPct val="90000"/>
              <a:buFontTx/>
              <a:buBlip>
                <a:blip r:embed="rId2"/>
              </a:buBlip>
              <a:defRPr sz="1500" kern="1200">
                <a:gradFill>
                  <a:gsLst>
                    <a:gs pos="0">
                      <a:schemeClr val="tx1"/>
                    </a:gs>
                    <a:gs pos="86000">
                      <a:schemeClr val="tx1"/>
                    </a:gs>
                  </a:gsLst>
                  <a:lin ang="5400000" scaled="0"/>
                </a:gradFill>
                <a:latin typeface="+mn-lt"/>
                <a:ea typeface="+mn-ea"/>
                <a:cs typeface="+mn-cs"/>
              </a:defRPr>
            </a:lvl5pPr>
            <a:lvl6pPr marL="1885094"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831"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76"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319" indent="-171373" algn="l" defTabSz="68548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zh-CN" altLang="en-US" sz="3600" dirty="0">
                <a:solidFill>
                  <a:schemeClr val="bg1"/>
                </a:solidFill>
                <a:latin typeface="微软雅黑" panose="020B0503020204020204" pitchFamily="34" charset="-122"/>
                <a:ea typeface="微软雅黑" panose="020B0503020204020204" pitchFamily="34" charset="-122"/>
              </a:rPr>
              <a:t>第一步</a:t>
            </a:r>
            <a:endParaRPr lang="en-US"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1270299"/>
      </p:ext>
    </p:extLst>
  </p:cSld>
  <p:clrMapOvr>
    <a:masterClrMapping/>
  </p:clrMapOvr>
  <mc:AlternateContent xmlns:mc="http://schemas.openxmlformats.org/markup-compatibility/2006" xmlns:p14="http://schemas.microsoft.com/office/powerpoint/2010/main">
    <mc:Choice Requires="p14">
      <p:transition>
        <p14:window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布衣公子">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1358</Words>
  <Application>Microsoft Office PowerPoint</Application>
  <PresentationFormat>宽屏</PresentationFormat>
  <Paragraphs>159</Paragraphs>
  <Slides>25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黑体</vt:lpstr>
      <vt:lpstr>微软雅黑</vt:lpstr>
      <vt:lpstr>Arial</vt:lpstr>
      <vt:lpstr>Broadway</vt:lpstr>
      <vt:lpstr>Calibri</vt:lpstr>
      <vt:lpstr>Microsoft New Tai Lue</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2020-11-13T07:38:18Z</dcterms:created>
  <dcterms:modified xsi:type="dcterms:W3CDTF">2020-11-13T13:46:16Z</dcterms:modified>
</cp:coreProperties>
</file>