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15"/>
  </p:notesMasterIdLst>
  <p:sldIdLst>
    <p:sldId id="283" r:id="rId2"/>
    <p:sldId id="261" r:id="rId3"/>
    <p:sldId id="284" r:id="rId4"/>
    <p:sldId id="264" r:id="rId5"/>
    <p:sldId id="266" r:id="rId6"/>
    <p:sldId id="270" r:id="rId7"/>
    <p:sldId id="271" r:id="rId8"/>
    <p:sldId id="273" r:id="rId9"/>
    <p:sldId id="275" r:id="rId10"/>
    <p:sldId id="277" r:id="rId11"/>
    <p:sldId id="278" r:id="rId12"/>
    <p:sldId id="281" r:id="rId13"/>
    <p:sldId id="282" r:id="rId14"/>
  </p:sldIdLst>
  <p:sldSz cx="9144000" cy="6858000" type="screen4x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14F"/>
    <a:srgbClr val="CE1C19"/>
    <a:srgbClr val="AF7A34"/>
    <a:srgbClr val="A83432"/>
    <a:srgbClr val="C7ACAC"/>
    <a:srgbClr val="C17D21"/>
    <a:srgbClr val="E2870B"/>
    <a:srgbClr val="A5783C"/>
    <a:srgbClr val="FFFFFF"/>
    <a:srgbClr val="CEC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639" autoAdjust="0"/>
  </p:normalViewPr>
  <p:slideViewPr>
    <p:cSldViewPr>
      <p:cViewPr varScale="1">
        <p:scale>
          <a:sx n="73" d="100"/>
          <a:sy n="73" d="100"/>
        </p:scale>
        <p:origin x="1694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876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作为一个能够解决信任问题的分布式账本，区块链技术越来越受到关注。</a:t>
            </a:r>
          </a:p>
          <a:p>
            <a:r>
              <a:rPr lang="en-US" altLang="zh-CN"/>
              <a:t>2017</a:t>
            </a:r>
            <a:r>
              <a:rPr lang="zh-CN" altLang="en-US"/>
              <a:t>年初，区块链技术作为战略性前沿技术被列为“十三五规划”，区块链被认为是一项革命性的技术，</a:t>
            </a:r>
          </a:p>
          <a:p>
            <a:r>
              <a:rPr lang="zh-CN" altLang="en-US"/>
              <a:t>未来将带来新一轮的技术革命和产业变革。</a:t>
            </a:r>
          </a:p>
          <a:p>
            <a:r>
              <a:rPr lang="zh-CN" altLang="en-US"/>
              <a:t>据</a:t>
            </a:r>
            <a:r>
              <a:rPr lang="en-US" altLang="zh-CN"/>
              <a:t>2017</a:t>
            </a:r>
            <a:r>
              <a:rPr lang="zh-CN" altLang="en-US"/>
              <a:t>年</a:t>
            </a:r>
            <a:r>
              <a:rPr lang="en-US" altLang="zh-CN"/>
              <a:t>4</a:t>
            </a:r>
            <a:r>
              <a:rPr lang="zh-CN" altLang="en-US"/>
              <a:t>月发布的</a:t>
            </a:r>
            <a:r>
              <a:rPr lang="en-US" altLang="zh-CN"/>
              <a:t>《</a:t>
            </a:r>
            <a:r>
              <a:rPr lang="zh-CN" altLang="en-US"/>
              <a:t>中国区块链产业发展白皮书</a:t>
            </a:r>
            <a:r>
              <a:rPr lang="en-US" altLang="zh-CN"/>
              <a:t>》</a:t>
            </a:r>
            <a:r>
              <a:rPr lang="zh-CN" altLang="en-US"/>
              <a:t>显示，中国的区块链企业数量仅次于美国，位居全</a:t>
            </a:r>
          </a:p>
          <a:p>
            <a:r>
              <a:rPr lang="zh-CN" altLang="en-US"/>
              <a:t>球第二。</a:t>
            </a:r>
          </a:p>
          <a:p>
            <a:r>
              <a:rPr lang="en-US" altLang="zh-CN"/>
              <a:t>2018</a:t>
            </a:r>
            <a:r>
              <a:rPr lang="zh-CN" altLang="en-US"/>
              <a:t>年，人民日报财经周刊刊登了整版</a:t>
            </a:r>
            <a:r>
              <a:rPr lang="en-US" altLang="zh-CN"/>
              <a:t>3</a:t>
            </a:r>
            <a:r>
              <a:rPr lang="zh-CN" altLang="en-US"/>
              <a:t>篇关于区块链的专题报道，普及了区块链知识，明确了区块链 的发展目标。</a:t>
            </a:r>
          </a:p>
          <a:p>
            <a:r>
              <a:rPr lang="zh-CN" altLang="en-US"/>
              <a:t>但是，由于区块链应用市场还处在早期阶段，公众和企业对区块链技术尚缺乏足够的了解。那么，区块 链技术在中国发展的挑战与机遇是什么，公众与企业对区块链技术的认知程度如何？企业希望借助区块 链技术可以解决哪些问题？这些是我们开展这次“</a:t>
            </a:r>
            <a:r>
              <a:rPr lang="en-US" altLang="zh-CN"/>
              <a:t>2018</a:t>
            </a:r>
            <a:r>
              <a:rPr lang="zh-CN" altLang="en-US"/>
              <a:t>中国区块链技术</a:t>
            </a:r>
            <a:r>
              <a:rPr lang="en-US" altLang="zh-CN"/>
              <a:t>(</a:t>
            </a:r>
            <a:r>
              <a:rPr lang="zh-CN" altLang="en-US"/>
              <a:t>非金融领域</a:t>
            </a:r>
            <a:r>
              <a:rPr lang="en-US" altLang="zh-CN"/>
              <a:t>)</a:t>
            </a:r>
            <a:r>
              <a:rPr lang="zh-CN" altLang="en-US"/>
              <a:t>应用市场调研”所要 探索和回答的问题。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06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>
                <a:latin typeface="宋体"/>
                <a:cs typeface="宋体"/>
              </a:rPr>
              <a:t>我们调查了超过</a:t>
            </a:r>
            <a:r>
              <a:rPr lang="en-US" altLang="zh-CN" sz="1200">
                <a:latin typeface="宋体"/>
                <a:cs typeface="宋体"/>
              </a:rPr>
              <a:t>10</a:t>
            </a:r>
            <a:r>
              <a:rPr lang="zh-CN" altLang="en-US" sz="1200">
                <a:latin typeface="宋体"/>
                <a:cs typeface="宋体"/>
              </a:rPr>
              <a:t>个行</a:t>
            </a:r>
            <a:r>
              <a:rPr lang="zh-CN" altLang="en-US" sz="1200" spc="15">
                <a:latin typeface="宋体"/>
                <a:cs typeface="宋体"/>
              </a:rPr>
              <a:t>业</a:t>
            </a:r>
            <a:r>
              <a:rPr lang="zh-CN" altLang="en-US" sz="1200">
                <a:latin typeface="宋体"/>
                <a:cs typeface="宋体"/>
              </a:rPr>
              <a:t>发现，尽管不同</a:t>
            </a:r>
            <a:r>
              <a:rPr lang="zh-CN" altLang="en-US" sz="1200" spc="19">
                <a:latin typeface="宋体"/>
                <a:cs typeface="宋体"/>
              </a:rPr>
              <a:t>行</a:t>
            </a:r>
            <a:r>
              <a:rPr lang="zh-CN" altLang="en-US" sz="1200" spc="15">
                <a:latin typeface="宋体"/>
                <a:cs typeface="宋体"/>
              </a:rPr>
              <a:t>业</a:t>
            </a:r>
            <a:r>
              <a:rPr lang="zh-CN" altLang="en-US" sz="1200">
                <a:latin typeface="宋体"/>
                <a:cs typeface="宋体"/>
              </a:rPr>
              <a:t>的关注点并不完全相</a:t>
            </a:r>
            <a:r>
              <a:rPr lang="zh-CN" altLang="en-US" sz="1200" spc="-4">
                <a:latin typeface="宋体"/>
                <a:cs typeface="宋体"/>
              </a:rPr>
              <a:t>同</a:t>
            </a:r>
            <a:r>
              <a:rPr lang="zh-CN" altLang="en-US" sz="1200" spc="15">
                <a:latin typeface="宋体"/>
                <a:cs typeface="宋体"/>
              </a:rPr>
              <a:t>，</a:t>
            </a:r>
            <a:r>
              <a:rPr lang="zh-CN" altLang="en-US" sz="1200">
                <a:latin typeface="宋体"/>
                <a:cs typeface="宋体"/>
              </a:rPr>
              <a:t>但政策规范是所</a:t>
            </a:r>
            <a:r>
              <a:rPr lang="zh-CN" altLang="en-US" sz="1200" spc="15">
                <a:latin typeface="宋体"/>
                <a:cs typeface="宋体"/>
              </a:rPr>
              <a:t>有行</a:t>
            </a:r>
            <a:r>
              <a:rPr lang="zh-CN" altLang="en-US" sz="1200">
                <a:latin typeface="宋体"/>
                <a:cs typeface="宋体"/>
              </a:rPr>
              <a:t>业认为挑战区块链发展的 </a:t>
            </a:r>
            <a:r>
              <a:rPr lang="en-US" altLang="zh-CN" sz="1200">
                <a:latin typeface="宋体"/>
                <a:cs typeface="宋体"/>
              </a:rPr>
              <a:t>Top3</a:t>
            </a:r>
            <a:r>
              <a:rPr lang="zh-CN" altLang="en-US" sz="1200">
                <a:latin typeface="宋体"/>
                <a:cs typeface="宋体"/>
              </a:rPr>
              <a:t>因素。</a:t>
            </a:r>
          </a:p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zh-CN" altLang="en-US"/>
              <a:t>受访者中，</a:t>
            </a:r>
            <a:r>
              <a:rPr lang="en-US" altLang="zh-CN"/>
              <a:t>52.8%</a:t>
            </a:r>
            <a:r>
              <a:rPr lang="zh-CN" altLang="en-US"/>
              <a:t>的人认为区块链会对商业社会产生巨大的影响。值得一提的是，在我们的调研中， 大部分使用过区块链技术的从业人员肯定区块链技术的作用， 这对于区块链这个新兴技术来说是个 积极信号。</a:t>
            </a:r>
          </a:p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/>
              <a:t>•   </a:t>
            </a:r>
            <a:r>
              <a:rPr lang="zh-CN" altLang="en-US"/>
              <a:t>调研中对区块链技术持乐观态度的人，按职位划分乐观比例排序为：企业家</a:t>
            </a:r>
            <a:r>
              <a:rPr lang="en-US" altLang="zh-CN"/>
              <a:t>/</a:t>
            </a:r>
            <a:r>
              <a:rPr lang="zh-CN" altLang="en-US"/>
              <a:t>创始人</a:t>
            </a:r>
            <a:r>
              <a:rPr lang="en-US" altLang="zh-CN"/>
              <a:t>93.3%</a:t>
            </a:r>
            <a:r>
              <a:rPr lang="zh-CN" altLang="en-US"/>
              <a:t>、市场及销售部门</a:t>
            </a:r>
            <a:r>
              <a:rPr lang="en-US" altLang="zh-CN"/>
              <a:t>68.4%</a:t>
            </a:r>
            <a:r>
              <a:rPr lang="zh-CN" altLang="en-US"/>
              <a:t>、 教学及科研部门</a:t>
            </a:r>
            <a:r>
              <a:rPr lang="en-US" altLang="zh-CN"/>
              <a:t>66.7%</a:t>
            </a:r>
            <a:r>
              <a:rPr lang="zh-CN" altLang="en-US"/>
              <a:t>、媒体部门</a:t>
            </a:r>
            <a:r>
              <a:rPr lang="en-US" altLang="zh-CN"/>
              <a:t>42.9%</a:t>
            </a:r>
            <a:r>
              <a:rPr lang="zh-CN" altLang="en-US"/>
              <a:t>、</a:t>
            </a:r>
            <a:r>
              <a:rPr lang="en-US" altLang="zh-CN"/>
              <a:t>IT</a:t>
            </a:r>
            <a:r>
              <a:rPr lang="zh-CN" altLang="en-US"/>
              <a:t>及信息部门</a:t>
            </a:r>
            <a:r>
              <a:rPr lang="en-US" altLang="zh-CN"/>
              <a:t>41.9%</a:t>
            </a:r>
            <a:r>
              <a:rPr lang="zh-CN" altLang="en-US"/>
              <a:t>。</a:t>
            </a:r>
          </a:p>
          <a:p>
            <a:r>
              <a:rPr lang="en-US" altLang="zh-CN"/>
              <a:t>•   </a:t>
            </a:r>
            <a:r>
              <a:rPr lang="zh-CN" altLang="en-US"/>
              <a:t>结合各职位对区块链技术的不同态度，由于技术和支持等中台部门（如媒体、</a:t>
            </a:r>
            <a:r>
              <a:rPr lang="en-US" altLang="zh-CN"/>
              <a:t>IT</a:t>
            </a:r>
            <a:r>
              <a:rPr lang="zh-CN" altLang="en-US"/>
              <a:t>及信息部门等）对区块链技术往往持</a:t>
            </a:r>
          </a:p>
          <a:p>
            <a:r>
              <a:rPr lang="zh-CN" altLang="en-US"/>
              <a:t>有较为保守的态度。</a:t>
            </a:r>
          </a:p>
          <a:p>
            <a:r>
              <a:rPr lang="en-US" altLang="zh-CN"/>
              <a:t>•   </a:t>
            </a:r>
            <a:r>
              <a:rPr lang="zh-CN" altLang="en-US"/>
              <a:t>所以区块链技术的应用需要企业家</a:t>
            </a:r>
            <a:r>
              <a:rPr lang="en-US" altLang="zh-CN"/>
              <a:t>/</a:t>
            </a:r>
            <a:r>
              <a:rPr lang="zh-CN" altLang="en-US"/>
              <a:t>创始人作为决策者从上到下进行推动。</a:t>
            </a:r>
          </a:p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DD07E7-0FA5-4200-B130-10B1ABB6DF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FE8A65D-0A5A-47B9-874D-7C24924BF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84C8FD-6989-44F8-B2CD-E9527BCAC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E30041-C87C-441E-8E40-475A4E630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88F39B-F69A-42F5-B491-210824509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F3B9A1E-9D28-40A3-8DB7-4A3499DB7B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50197" y="152400"/>
            <a:ext cx="3384396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20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67D603-F3CD-477A-81E7-373BD7B56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17AAC46-7345-4273-9BA4-E6B1C9BF2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24AAEE-FF61-4029-BFBF-5D300931F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39B1EA-9900-413C-84EE-34959136E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2538B9-9DC8-4ABB-ADC9-C5AF7CD29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96497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D1391F4-5E66-42BF-AE7D-93BE23F82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E41E4CE-67CB-4DC1-BC17-7EDEFBBF1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4DCAF5-3267-4BB9-B72C-B8CE86CCC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A0D557-CF66-43E1-AF98-1C6625C0F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50CA46-D98C-4825-A930-F4003F01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218850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宋体"/>
                <a:cs typeface="宋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3"/>
            <a:ext cx="3977640" cy="218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3"/>
            <a:ext cx="3977640" cy="218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223426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D411BA-2A1A-4E52-BD83-4FA56B994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64528F-F49B-403B-A101-D3045CD02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8153A3-A99E-4B9D-9D4E-106DA263F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B28843-5813-436A-9135-6DA85D356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0F3A8A-F52E-4814-8EC4-7196C388A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4025196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E5529C-82DB-4190-857E-474E2E224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2C1633-4D8A-49E9-A4B8-46D918BE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D20625-6643-4FE2-9038-AC349F71F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6DD25F-CC11-496F-AF85-8E65F649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CF9362-9481-412A-BA30-79199F222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690213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B62EBD-5046-4230-9B02-1281C3B84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115F75-392D-41B7-AF48-5B43550495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1B46A0-4E90-4403-9A4C-AFA66BF418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E48BE2-9DA7-47CE-8226-D3C1AB166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1DFE2F-D01C-4300-9D2A-D02F74EAB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3991C2-3C93-43BE-8B02-42077EC9E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2158218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50FBF1-7801-4018-BB03-7EA6DE57A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176516-ED3F-4CE6-A4BA-EDE67F25A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0321A7-3AF0-48CB-8DC1-3176EC4B67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D6A861-6B3F-48FC-B9B8-78D60B2054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C6FBF05-305C-42DB-A13B-329EB67DFB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F3745B5-3275-4F76-99A2-BE00C09B4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DAE8FC5-135D-4B4D-8FBE-5B89FD3D3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8964A20-6932-4CBC-9273-00E6E71F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2514578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5449E0-A5B2-459F-BCDD-50A9C8AA5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6BE111-D9FA-4977-9D24-B4DDAE46B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3BA4003-F279-490B-B4CA-0FBDFA4AE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042651D-7509-4D49-A736-CED7581E1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1485307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D69874D-B326-43DA-AF95-449ED13C7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E69C91-CE5B-4B49-98D0-AEF1C035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E7429C-B94C-4E27-A02F-83210ED07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2168723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C48032-BD75-4C4E-B1AE-0240C9EA9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2AACCD-960B-4984-841E-CE929335F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B0FF03-08C5-4126-9614-06EA5D11E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0F0DD6-7EA5-4A39-AC09-59C28092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56277A-2A01-45B1-B21E-17A46F02D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F21CF2-7B94-410B-AC0B-CB61D5D96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12382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808A68-62D2-4275-9E91-0981F541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B9DE3E2-7AED-4F6C-970C-6431E8B5B6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A9C5CA0-DF8A-4591-AB21-8857686F82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3E2BD7-A168-4BF2-A2FE-4FE890022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F5BB52-9B17-41A6-8C45-8A21A47B3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24671D-15FD-48C0-AE61-17D476B5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4205875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B0082D9-3A6B-4E8E-9C60-B308F3F0D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A39509-10DC-4310-9F47-9A039C704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7E322A-7CCB-4398-B97B-7DD145A3A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5/19/2018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ABA2C6-D3C1-461F-B92C-A1E000939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9525"/>
            <a:r>
              <a:rPr lang="en-US" spc="4"/>
              <a:t>P</a:t>
            </a:r>
            <a:r>
              <a:rPr lang="en-US" spc="-26"/>
              <a:t>w</a:t>
            </a:r>
            <a:r>
              <a:rPr lang="en-US" spc="4"/>
              <a:t>C</a:t>
            </a:r>
            <a:endParaRPr lang="en-US" spc="4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30E79B-F29A-4BFA-B86B-1D4026AAC1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9050"/>
            <a:fld id="{81D60167-4931-47E6-BA6A-407CBD079E47}" type="slidenum">
              <a:rPr lang="en-US" altLang="zh-CN" spc="4" smtClean="0"/>
              <a:pPr marL="19050"/>
              <a:t>‹#›</a:t>
            </a:fld>
            <a:endParaRPr lang="en-US" altLang="zh-CN" spc="4" dirty="0"/>
          </a:p>
        </p:txBody>
      </p:sp>
    </p:spTree>
    <p:extLst>
      <p:ext uri="{BB962C8B-B14F-4D97-AF65-F5344CB8AC3E}">
        <p14:creationId xmlns:p14="http://schemas.microsoft.com/office/powerpoint/2010/main" val="218663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BAA4928-C0E7-4E89-A74C-054804DB24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2018</a:t>
            </a:r>
            <a:r>
              <a:rPr lang="zh-CN" altLang="en-US"/>
              <a:t>中国区块链</a:t>
            </a: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E9156B7D-DEE1-43E6-84BC-39510D2B62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应用市场调查报告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4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提高智能化程度和安全水平是从业者对区块链最期待的作用</a:t>
            </a:r>
          </a:p>
        </p:txBody>
      </p:sp>
      <p:graphicFrame>
        <p:nvGraphicFramePr>
          <p:cNvPr id="109" name="表格 108">
            <a:extLst>
              <a:ext uri="{FF2B5EF4-FFF2-40B4-BE49-F238E27FC236}">
                <a16:creationId xmlns:a16="http://schemas.microsoft.com/office/drawing/2014/main" id="{D37B8E83-042D-4585-AB0F-B45E751F6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647834"/>
              </p:ext>
            </p:extLst>
          </p:nvPr>
        </p:nvGraphicFramePr>
        <p:xfrm>
          <a:off x="466698" y="1345324"/>
          <a:ext cx="6096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77247428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768545365"/>
                    </a:ext>
                  </a:extLst>
                </a:gridCol>
              </a:tblGrid>
              <a:tr h="139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期待方面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制造行业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703677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提高智能化程度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4.9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254159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降低成本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3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0331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提升安全水平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3.6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69195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在未来产业战略布局中占据主导地位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1.1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8945065"/>
                  </a:ext>
                </a:extLst>
              </a:tr>
            </a:tbl>
          </a:graphicData>
        </a:graphic>
      </p:graphicFrame>
      <p:graphicFrame>
        <p:nvGraphicFramePr>
          <p:cNvPr id="110" name="表格 109">
            <a:extLst>
              <a:ext uri="{FF2B5EF4-FFF2-40B4-BE49-F238E27FC236}">
                <a16:creationId xmlns:a16="http://schemas.microsoft.com/office/drawing/2014/main" id="{EE992BD9-820B-4E81-9B37-7AE4D409F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164073"/>
              </p:ext>
            </p:extLst>
          </p:nvPr>
        </p:nvGraphicFramePr>
        <p:xfrm>
          <a:off x="498229" y="2847298"/>
          <a:ext cx="6113586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6793">
                  <a:extLst>
                    <a:ext uri="{9D8B030D-6E8A-4147-A177-3AD203B41FA5}">
                      <a16:colId xmlns:a16="http://schemas.microsoft.com/office/drawing/2014/main" val="3772474284"/>
                    </a:ext>
                  </a:extLst>
                </a:gridCol>
                <a:gridCol w="3056793">
                  <a:extLst>
                    <a:ext uri="{9D8B030D-6E8A-4147-A177-3AD203B41FA5}">
                      <a16:colId xmlns:a16="http://schemas.microsoft.com/office/drawing/2014/main" val="768545365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期待方面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服务行业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703677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提高智能化程度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5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254159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降低成本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0.9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0331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提升安全水平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2.1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69195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在未来产业战略布局中占据主导地位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1.8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8945065"/>
                  </a:ext>
                </a:extLst>
              </a:tr>
            </a:tbl>
          </a:graphicData>
        </a:graphic>
      </p:graphicFrame>
      <p:graphicFrame>
        <p:nvGraphicFramePr>
          <p:cNvPr id="111" name="表格 110">
            <a:extLst>
              <a:ext uri="{FF2B5EF4-FFF2-40B4-BE49-F238E27FC236}">
                <a16:creationId xmlns:a16="http://schemas.microsoft.com/office/drawing/2014/main" id="{5B287AFD-E5B4-49DF-94CA-17B139331F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04833"/>
              </p:ext>
            </p:extLst>
          </p:nvPr>
        </p:nvGraphicFramePr>
        <p:xfrm>
          <a:off x="495601" y="4349272"/>
          <a:ext cx="6116214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58107">
                  <a:extLst>
                    <a:ext uri="{9D8B030D-6E8A-4147-A177-3AD203B41FA5}">
                      <a16:colId xmlns:a16="http://schemas.microsoft.com/office/drawing/2014/main" val="3772474284"/>
                    </a:ext>
                  </a:extLst>
                </a:gridCol>
                <a:gridCol w="3058107">
                  <a:extLst>
                    <a:ext uri="{9D8B030D-6E8A-4147-A177-3AD203B41FA5}">
                      <a16:colId xmlns:a16="http://schemas.microsoft.com/office/drawing/2014/main" val="768545365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期待方面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IT</a:t>
                      </a:r>
                      <a:r>
                        <a:rPr lang="zh-CN" altLang="en-US" sz="1200"/>
                        <a:t>或高科技行业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703677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提高智能化程度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5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8254159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降低成本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3.2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0331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提升安全水平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2.7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69195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在未来产业战略布局中占据主导地位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4.2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894506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9525">
              <a:lnSpc>
                <a:spcPts val="2813"/>
              </a:lnSpc>
            </a:pPr>
            <a:r>
              <a:rPr spc="-11" dirty="0"/>
              <a:t>国内发展的机遇与挑战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9525"/>
            <a:r>
              <a:rPr spc="4" dirty="0"/>
              <a:t>P</a:t>
            </a:r>
            <a:r>
              <a:rPr spc="-26" dirty="0"/>
              <a:t>w</a:t>
            </a:r>
            <a:r>
              <a:rPr spc="4" dirty="0"/>
              <a:t>C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9050"/>
            <a:fld id="{81D60167-4931-47E6-BA6A-407CBD079E47}" type="slidenum">
              <a:rPr spc="4" dirty="0"/>
              <a:pPr marL="19050"/>
              <a:t>11</a:t>
            </a:fld>
            <a:endParaRPr spc="4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9525">
              <a:lnSpc>
                <a:spcPts val="2130"/>
              </a:lnSpc>
            </a:pPr>
            <a:r>
              <a:rPr sz="1800" spc="-4" dirty="0"/>
              <a:t>投入成本不是阻</a:t>
            </a:r>
            <a:r>
              <a:rPr sz="1800" spc="-19" dirty="0"/>
              <a:t>碍</a:t>
            </a:r>
            <a:r>
              <a:rPr sz="1800" spc="-4" dirty="0"/>
              <a:t>区</a:t>
            </a:r>
            <a:r>
              <a:rPr sz="1800" spc="-19" dirty="0"/>
              <a:t>块</a:t>
            </a:r>
            <a:r>
              <a:rPr sz="1800" spc="-4" dirty="0"/>
              <a:t>链</a:t>
            </a:r>
            <a:r>
              <a:rPr sz="1800" spc="-19" dirty="0"/>
              <a:t>发</a:t>
            </a:r>
            <a:r>
              <a:rPr sz="1800" spc="-8" dirty="0"/>
              <a:t>展</a:t>
            </a:r>
            <a:r>
              <a:rPr sz="1800" spc="-19" dirty="0"/>
              <a:t>的</a:t>
            </a:r>
            <a:r>
              <a:rPr sz="1800" spc="-8" dirty="0"/>
              <a:t>重</a:t>
            </a:r>
            <a:r>
              <a:rPr sz="1800" spc="-19" dirty="0"/>
              <a:t>要</a:t>
            </a:r>
            <a:r>
              <a:rPr sz="1800" spc="-8" dirty="0"/>
              <a:t>因</a:t>
            </a:r>
            <a:r>
              <a:rPr sz="1800" spc="-19" dirty="0"/>
              <a:t>素</a:t>
            </a:r>
            <a:endParaRPr sz="1800"/>
          </a:p>
        </p:txBody>
      </p:sp>
      <p:sp>
        <p:nvSpPr>
          <p:cNvPr id="161" name="内容占位符 160">
            <a:extLst>
              <a:ext uri="{FF2B5EF4-FFF2-40B4-BE49-F238E27FC236}">
                <a16:creationId xmlns:a16="http://schemas.microsoft.com/office/drawing/2014/main" id="{A48FF221-B39F-44F9-AB5A-CAE7EF258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调研显示，投入成本并非人们在采用区块链技 术所考虑的主要因素；如果区块链技术确实在 商用方面展示成功案例与价值，人们非常乐意 投入资金去采用该技术。</a:t>
            </a:r>
          </a:p>
          <a:p>
            <a:r>
              <a:rPr lang="zh-CN" altLang="en-US"/>
              <a:t>这说明一旦政策规范从上到下确立下来，会有 大量企业和行业愿意去尝试区块链技术。而目 前在区块链领域有布局的企业将获得极大的 机会。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政策规范是区块链发展最受关注的挑战因素</a:t>
            </a:r>
          </a:p>
        </p:txBody>
      </p:sp>
      <p:sp>
        <p:nvSpPr>
          <p:cNvPr id="87" name="内容占位符 86">
            <a:extLst>
              <a:ext uri="{FF2B5EF4-FFF2-40B4-BE49-F238E27FC236}">
                <a16:creationId xmlns:a16="http://schemas.microsoft.com/office/drawing/2014/main" id="{5A4C92A3-6A41-4D24-940F-AC8E46411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/>
              <a:t>IT</a:t>
            </a:r>
            <a:r>
              <a:rPr lang="zh-CN" altLang="en-US"/>
              <a:t>或 高科技行业</a:t>
            </a:r>
          </a:p>
          <a:p>
            <a:pPr lvl="1"/>
            <a:r>
              <a:rPr lang="zh-CN" altLang="en-US"/>
              <a:t>人才</a:t>
            </a:r>
            <a:r>
              <a:rPr lang="en-US" altLang="zh-CN"/>
              <a:t>72.7%</a:t>
            </a:r>
            <a:endParaRPr lang="zh-CN" altLang="en-US"/>
          </a:p>
          <a:p>
            <a:pPr lvl="1"/>
            <a:r>
              <a:rPr lang="zh-CN" altLang="en-US"/>
              <a:t>政策规范</a:t>
            </a:r>
            <a:r>
              <a:rPr lang="en-US" altLang="zh-CN"/>
              <a:t>69.7%</a:t>
            </a:r>
            <a:endParaRPr lang="zh-CN" altLang="en-US"/>
          </a:p>
          <a:p>
            <a:pPr lvl="1"/>
            <a:r>
              <a:rPr lang="zh-CN" altLang="en-US"/>
              <a:t>行业标准</a:t>
            </a:r>
            <a:r>
              <a:rPr lang="en-US" altLang="zh-CN"/>
              <a:t>63.6%</a:t>
            </a:r>
            <a:endParaRPr lang="zh-CN" altLang="en-US"/>
          </a:p>
          <a:p>
            <a:r>
              <a:rPr lang="zh-CN" altLang="en-US"/>
              <a:t>零售业</a:t>
            </a:r>
            <a:endParaRPr lang="en-US" altLang="zh-CN"/>
          </a:p>
          <a:p>
            <a:pPr lvl="1"/>
            <a:r>
              <a:rPr lang="zh-CN" altLang="en-US"/>
              <a:t>认知缺乏</a:t>
            </a:r>
            <a:r>
              <a:rPr lang="en-US" altLang="zh-CN"/>
              <a:t>75.0%</a:t>
            </a:r>
            <a:endParaRPr lang="zh-CN" altLang="en-US"/>
          </a:p>
          <a:p>
            <a:pPr lvl="1"/>
            <a:r>
              <a:rPr lang="zh-CN" altLang="en-US"/>
              <a:t>政策规范</a:t>
            </a:r>
            <a:r>
              <a:rPr lang="en-US" altLang="zh-CN"/>
              <a:t>50.0%</a:t>
            </a:r>
            <a:endParaRPr lang="zh-CN" altLang="en-US"/>
          </a:p>
          <a:p>
            <a:pPr lvl="1"/>
            <a:r>
              <a:rPr lang="zh-CN" altLang="en-US"/>
              <a:t>技术</a:t>
            </a:r>
            <a:r>
              <a:rPr lang="en-US" altLang="zh-CN"/>
              <a:t>50.0%</a:t>
            </a:r>
            <a:endParaRPr lang="zh-CN" altLang="en-US"/>
          </a:p>
          <a:p>
            <a:r>
              <a:rPr lang="zh-CN" altLang="en-US"/>
              <a:t>制造业</a:t>
            </a:r>
          </a:p>
          <a:p>
            <a:pPr lvl="1"/>
            <a:r>
              <a:rPr lang="zh-CN" altLang="en-US"/>
              <a:t>市场成熟</a:t>
            </a:r>
            <a:r>
              <a:rPr lang="en-US" altLang="zh-CN"/>
              <a:t>60.0%</a:t>
            </a:r>
            <a:endParaRPr lang="zh-CN" altLang="en-US"/>
          </a:p>
          <a:p>
            <a:pPr lvl="1"/>
            <a:r>
              <a:rPr lang="zh-CN" altLang="en-US"/>
              <a:t>政策支持</a:t>
            </a:r>
            <a:r>
              <a:rPr lang="en-US" altLang="zh-CN"/>
              <a:t>53.3%</a:t>
            </a:r>
            <a:endParaRPr lang="zh-CN" altLang="en-US"/>
          </a:p>
          <a:p>
            <a:pPr lvl="1"/>
            <a:r>
              <a:rPr lang="zh-CN" altLang="en-US"/>
              <a:t>政策规范</a:t>
            </a:r>
            <a:r>
              <a:rPr lang="en-US" altLang="zh-CN"/>
              <a:t>40.0%</a:t>
            </a:r>
            <a:endParaRPr lang="zh-CN" altLang="en-US"/>
          </a:p>
          <a:p>
            <a:r>
              <a:rPr lang="zh-CN" altLang="en-US"/>
              <a:t>媒体</a:t>
            </a:r>
          </a:p>
          <a:p>
            <a:pPr lvl="1"/>
            <a:r>
              <a:rPr lang="zh-CN" altLang="en-US"/>
              <a:t>政策规范</a:t>
            </a:r>
            <a:r>
              <a:rPr lang="en-US" altLang="zh-CN"/>
              <a:t>66.7%</a:t>
            </a:r>
            <a:endParaRPr lang="zh-CN" altLang="en-US"/>
          </a:p>
          <a:p>
            <a:pPr lvl="1"/>
            <a:r>
              <a:rPr lang="zh-CN" altLang="en-US"/>
              <a:t>市场成熟</a:t>
            </a:r>
            <a:r>
              <a:rPr lang="en-US" altLang="zh-CN"/>
              <a:t>66.7%</a:t>
            </a:r>
            <a:endParaRPr lang="zh-CN" altLang="en-US"/>
          </a:p>
          <a:p>
            <a:pPr lvl="1"/>
            <a:r>
              <a:rPr lang="zh-CN" altLang="en-US"/>
              <a:t>人才</a:t>
            </a:r>
            <a:r>
              <a:rPr lang="en-US" altLang="zh-CN"/>
              <a:t>50.0%</a:t>
            </a:r>
          </a:p>
          <a:p>
            <a:r>
              <a:rPr lang="zh-CN" altLang="en-US"/>
              <a:t>服务业</a:t>
            </a:r>
          </a:p>
          <a:p>
            <a:pPr lvl="1"/>
            <a:r>
              <a:rPr lang="zh-CN" altLang="en-US"/>
              <a:t>行业标准</a:t>
            </a:r>
            <a:r>
              <a:rPr lang="en-US" altLang="zh-CN"/>
              <a:t>64.7%</a:t>
            </a:r>
            <a:endParaRPr lang="zh-CN" altLang="en-US"/>
          </a:p>
          <a:p>
            <a:pPr lvl="1"/>
            <a:r>
              <a:rPr lang="zh-CN" altLang="en-US"/>
              <a:t>市场成熟</a:t>
            </a:r>
            <a:r>
              <a:rPr lang="en-US" altLang="zh-CN"/>
              <a:t>58.8%</a:t>
            </a:r>
            <a:endParaRPr lang="zh-CN" altLang="en-US"/>
          </a:p>
          <a:p>
            <a:pPr lvl="1"/>
            <a:r>
              <a:rPr lang="zh-CN" altLang="en-US"/>
              <a:t>政策规范</a:t>
            </a:r>
            <a:r>
              <a:rPr lang="en-US" altLang="zh-CN"/>
              <a:t>58.8%</a:t>
            </a:r>
          </a:p>
          <a:p>
            <a:r>
              <a:rPr lang="zh-CN" altLang="en-US"/>
              <a:t>教学科研业</a:t>
            </a:r>
          </a:p>
          <a:p>
            <a:pPr lvl="1"/>
            <a:r>
              <a:rPr lang="zh-CN" altLang="en-US"/>
              <a:t>政策规范</a:t>
            </a:r>
            <a:r>
              <a:rPr lang="en-US" altLang="zh-CN"/>
              <a:t>83.3%</a:t>
            </a:r>
            <a:endParaRPr lang="zh-CN" altLang="en-US"/>
          </a:p>
          <a:p>
            <a:pPr lvl="1"/>
            <a:r>
              <a:rPr lang="zh-CN" altLang="en-US"/>
              <a:t>行业标准</a:t>
            </a:r>
            <a:r>
              <a:rPr lang="en-US" altLang="zh-CN"/>
              <a:t>66.7%</a:t>
            </a:r>
            <a:endParaRPr lang="zh-CN" altLang="en-US"/>
          </a:p>
          <a:p>
            <a:pPr lvl="1"/>
            <a:r>
              <a:rPr lang="zh-CN" altLang="en-US"/>
              <a:t>市场成熟</a:t>
            </a:r>
            <a:r>
              <a:rPr lang="en-US" altLang="zh-CN"/>
              <a:t>50.0%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调研对象职位涉及企业各个部门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0CAEFE3-7048-44F4-AE1D-3B5E21468E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98145"/>
              </p:ext>
            </p:extLst>
          </p:nvPr>
        </p:nvGraphicFramePr>
        <p:xfrm>
          <a:off x="762000" y="1524000"/>
          <a:ext cx="6096000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11076192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120079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涉及部门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3546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IT</a:t>
                      </a:r>
                      <a:r>
                        <a:rPr lang="zh-CN" altLang="en-US" sz="1200"/>
                        <a:t>及信息部门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38%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4098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市场及销售部门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16%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154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企业家</a:t>
                      </a:r>
                      <a:r>
                        <a:rPr lang="en-US" altLang="zh-CN" sz="1200"/>
                        <a:t>/</a:t>
                      </a:r>
                      <a:r>
                        <a:rPr lang="zh-CN" altLang="en-US" sz="1200"/>
                        <a:t>创始人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11%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915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教育及科研工作者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8%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309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媒体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11%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6380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其他各部门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16%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84777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0A119F-B4AB-410E-B76B-42C831AA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区块链技术的认知</a:t>
            </a:r>
          </a:p>
        </p:txBody>
      </p:sp>
    </p:spTree>
    <p:extLst>
      <p:ext uri="{BB962C8B-B14F-4D97-AF65-F5344CB8AC3E}">
        <p14:creationId xmlns:p14="http://schemas.microsoft.com/office/powerpoint/2010/main" val="637164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AB403E5D-D3F8-43EE-A543-459E5B501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信息的真实性是受访者对区块链技术的主要关注点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20AB36-6C41-4EFB-B0F2-8BEE0B7C5CAD}"/>
              </a:ext>
            </a:extLst>
          </p:cNvPr>
          <p:cNvSpPr txBox="1"/>
          <p:nvPr/>
        </p:nvSpPr>
        <p:spPr>
          <a:xfrm>
            <a:off x="1524006" y="2144355"/>
            <a:ext cx="121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CA7F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共享平台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942C55-2961-43DB-A0A9-C7599DFE59D2}"/>
              </a:ext>
            </a:extLst>
          </p:cNvPr>
          <p:cNvSpPr txBox="1"/>
          <p:nvPr/>
        </p:nvSpPr>
        <p:spPr>
          <a:xfrm>
            <a:off x="2575363" y="275824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D21D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</a:t>
            </a:r>
            <a:endParaRPr lang="zh-CN" altLang="en-US" sz="3200" b="1">
              <a:solidFill>
                <a:srgbClr val="D21D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6A434B-17E8-45F3-BF5B-81016F3F63FB}"/>
              </a:ext>
            </a:extLst>
          </p:cNvPr>
          <p:cNvSpPr txBox="1"/>
          <p:nvPr/>
        </p:nvSpPr>
        <p:spPr>
          <a:xfrm>
            <a:off x="426985" y="2835193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A93D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提高效率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521D28-4083-496B-ACED-B18840B48ED6}"/>
              </a:ext>
            </a:extLst>
          </p:cNvPr>
          <p:cNvSpPr txBox="1"/>
          <p:nvPr/>
        </p:nvSpPr>
        <p:spPr>
          <a:xfrm>
            <a:off x="1233978" y="3004470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>
                <a:solidFill>
                  <a:srgbClr val="AF7A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节约成本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F7E474-E203-4A3B-8A53-CDAD29A125EB}"/>
              </a:ext>
            </a:extLst>
          </p:cNvPr>
          <p:cNvSpPr txBox="1"/>
          <p:nvPr/>
        </p:nvSpPr>
        <p:spPr>
          <a:xfrm>
            <a:off x="763317" y="4317123"/>
            <a:ext cx="1275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A578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难以量化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F6105F-9239-4F61-957D-8225D63A7F3C}"/>
              </a:ext>
            </a:extLst>
          </p:cNvPr>
          <p:cNvSpPr txBox="1"/>
          <p:nvPr/>
        </p:nvSpPr>
        <p:spPr>
          <a:xfrm>
            <a:off x="681200" y="3833808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BC2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6B4691-5DC6-4512-91A7-1F49E0BEFC10}"/>
              </a:ext>
            </a:extLst>
          </p:cNvPr>
          <p:cNvSpPr txBox="1"/>
          <p:nvPr/>
        </p:nvSpPr>
        <p:spPr>
          <a:xfrm>
            <a:off x="1522689" y="1845611"/>
            <a:ext cx="121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A834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多方合作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CA16E1-79BD-4D20-83CB-6DD3425B69D8}"/>
              </a:ext>
            </a:extLst>
          </p:cNvPr>
          <p:cNvSpPr txBox="1"/>
          <p:nvPr/>
        </p:nvSpPr>
        <p:spPr>
          <a:xfrm>
            <a:off x="1882007" y="5059038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E1C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ADDA85-5E5E-49FE-B0E9-446C06B772AE}"/>
              </a:ext>
            </a:extLst>
          </p:cNvPr>
          <p:cNvSpPr txBox="1"/>
          <p:nvPr/>
        </p:nvSpPr>
        <p:spPr>
          <a:xfrm>
            <a:off x="1367329" y="4655677"/>
            <a:ext cx="2248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C17D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安全程度提升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A69185E-C371-4A89-BF14-099E7C764927}"/>
              </a:ext>
            </a:extLst>
          </p:cNvPr>
          <p:cNvSpPr txBox="1"/>
          <p:nvPr/>
        </p:nvSpPr>
        <p:spPr>
          <a:xfrm>
            <a:off x="1495101" y="3933698"/>
            <a:ext cx="2033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DF14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去中心化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D95E620-0733-4742-ABA1-11CA5A6D7286}"/>
              </a:ext>
            </a:extLst>
          </p:cNvPr>
          <p:cNvSpPr txBox="1"/>
          <p:nvPr/>
        </p:nvSpPr>
        <p:spPr>
          <a:xfrm>
            <a:off x="1290800" y="3245096"/>
            <a:ext cx="2035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DB1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安全信任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1D2DF53-1E89-4435-9084-F987A1C3EC78}"/>
              </a:ext>
            </a:extLst>
          </p:cNvPr>
          <p:cNvSpPr txBox="1"/>
          <p:nvPr/>
        </p:nvSpPr>
        <p:spPr>
          <a:xfrm>
            <a:off x="1372917" y="2403052"/>
            <a:ext cx="1518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E287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防篡改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超过半数人对区块链技术持乐观态度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PwC</a:t>
            </a:r>
            <a:endParaRPr lang="en-US" dirty="0"/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en-US" altLang="zh-CN" smtClean="0"/>
              <a:pPr/>
              <a:t>5</a:t>
            </a:fld>
            <a:endParaRPr lang="en-US" altLang="zh-CN" dirty="0"/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E44E71A8-63EB-4A7D-91A5-AC7E56AD3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267153"/>
              </p:ext>
            </p:extLst>
          </p:nvPr>
        </p:nvGraphicFramePr>
        <p:xfrm>
          <a:off x="762000" y="1524000"/>
          <a:ext cx="6096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77501821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793437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对区块链技术的态度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169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说不清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3.2%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1770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产生一定影响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44.0%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14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产生巨大影响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52.8%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97057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企业家和创始人对区块链技术更为热衷</a:t>
            </a: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BAF7C376-11C6-45E0-BF2F-4B0A04BA0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110556"/>
              </p:ext>
            </p:extLst>
          </p:nvPr>
        </p:nvGraphicFramePr>
        <p:xfrm>
          <a:off x="762000" y="1447800"/>
          <a:ext cx="60960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11076192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120079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3546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/>
                        <a:t>企业家</a:t>
                      </a:r>
                      <a:r>
                        <a:rPr lang="en-US" altLang="zh-CN" sz="1200"/>
                        <a:t>/</a:t>
                      </a:r>
                      <a:r>
                        <a:rPr lang="zh-CN" altLang="en-US" sz="1200"/>
                        <a:t>创始人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94%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4098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/>
                        <a:t>IT</a:t>
                      </a:r>
                      <a:r>
                        <a:rPr lang="zh-CN" altLang="en-US" sz="1200"/>
                        <a:t>及信息部门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42%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154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/>
                        <a:t>媒体公关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44%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915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/>
                        <a:t>市场及销售部门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68%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309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/>
                        <a:t>教育及科研工作者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66%</a:t>
                      </a:r>
                      <a:endParaRPr lang="zh-CN" altLang="en-US" sz="1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638067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区块链技术的创新应用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0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区块链跨行业应用广泛，其中物流、政府和医疗项目价值排名靠前</a:t>
            </a:r>
          </a:p>
        </p:txBody>
      </p:sp>
      <p:graphicFrame>
        <p:nvGraphicFramePr>
          <p:cNvPr id="37" name="表格 36">
            <a:extLst>
              <a:ext uri="{FF2B5EF4-FFF2-40B4-BE49-F238E27FC236}">
                <a16:creationId xmlns:a16="http://schemas.microsoft.com/office/drawing/2014/main" id="{14120BBB-5FF6-4BCD-B3D5-3F9BF37C8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897960"/>
              </p:ext>
            </p:extLst>
          </p:nvPr>
        </p:nvGraphicFramePr>
        <p:xfrm>
          <a:off x="628650" y="1447800"/>
          <a:ext cx="7143750" cy="48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1875">
                  <a:extLst>
                    <a:ext uri="{9D8B030D-6E8A-4147-A177-3AD203B41FA5}">
                      <a16:colId xmlns:a16="http://schemas.microsoft.com/office/drawing/2014/main" val="1209036150"/>
                    </a:ext>
                  </a:extLst>
                </a:gridCol>
                <a:gridCol w="3571875">
                  <a:extLst>
                    <a:ext uri="{9D8B030D-6E8A-4147-A177-3AD203B41FA5}">
                      <a16:colId xmlns:a16="http://schemas.microsoft.com/office/drawing/2014/main" val="330399548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领域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百分比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5418634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物流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63.3%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3673326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政府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47.0%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6992466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医疗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44.4%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944077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法律法规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37.6%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9123342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食品饮料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23.1%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1589623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能源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19.7%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9066377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交通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12.0%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0398498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娱乐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10.3%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8562694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/>
                        <a:t>其他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8.6%</a:t>
                      </a:r>
                      <a:endParaRPr lang="zh-CN" altLang="en-US" sz="120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586008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bject 3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受访者认为区块链最为体现价值的应用是防伪溯源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防伪溯源是目前区块链商业应用认知率最高的领域，高达</a:t>
            </a:r>
            <a:r>
              <a:rPr lang="en-US" altLang="zh-CN"/>
              <a:t>85.71%</a:t>
            </a:r>
            <a:r>
              <a:rPr lang="zh-CN" altLang="en-US"/>
              <a:t>。如上文述所述，绝大部分人都认 为区块链的核心特点是信息不可篡改和分布式系统。防伪溯源自然是区块链技术特点最为明显的领 域之一。</a:t>
            </a:r>
          </a:p>
          <a:p>
            <a:r>
              <a:rPr lang="zh-CN" altLang="en-US"/>
              <a:t>区块链应用领域的认知第二梯队为分布式数据存储和身份认证，分别为</a:t>
            </a:r>
            <a:r>
              <a:rPr lang="en-US" altLang="zh-CN"/>
              <a:t>68.4%</a:t>
            </a:r>
            <a:r>
              <a:rPr lang="zh-CN" altLang="en-US"/>
              <a:t>和</a:t>
            </a:r>
            <a:r>
              <a:rPr lang="en-US" altLang="zh-CN"/>
              <a:t>63.9%</a:t>
            </a:r>
            <a:r>
              <a:rPr lang="zh-CN" altLang="en-US"/>
              <a:t>，与防伪溯 源仍有一定的差距。从不同类型应用的得票率可以粗略看出，对信任要求越高、越能体现区块链信 息不可篡改特点的应用领域，得票率就越高。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1037</Words>
  <Application>Microsoft Office PowerPoint</Application>
  <PresentationFormat>全屏显示(4:3)</PresentationFormat>
  <Paragraphs>155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隶书</vt:lpstr>
      <vt:lpstr>宋体</vt:lpstr>
      <vt:lpstr>微软雅黑</vt:lpstr>
      <vt:lpstr>微软雅黑 Light</vt:lpstr>
      <vt:lpstr>Arial</vt:lpstr>
      <vt:lpstr>Office 主题​​</vt:lpstr>
      <vt:lpstr>2018中国区块链</vt:lpstr>
      <vt:lpstr>调研对象职位涉及企业各个部门</vt:lpstr>
      <vt:lpstr>区块链技术的认知</vt:lpstr>
      <vt:lpstr>信息的真实性是受访者对区块链技术的主要关注点</vt:lpstr>
      <vt:lpstr>超过半数人对区块链技术持乐观态度</vt:lpstr>
      <vt:lpstr>企业家和创始人对区块链技术更为热衷</vt:lpstr>
      <vt:lpstr>区块链技术的创新应用</vt:lpstr>
      <vt:lpstr>区块链跨行业应用广泛，其中物流、政府和医疗项目价值排名靠前</vt:lpstr>
      <vt:lpstr>受访者认为区块链最为体现价值的应用是防伪溯源</vt:lpstr>
      <vt:lpstr>提高智能化程度和安全水平是从业者对区块链最期待的作用</vt:lpstr>
      <vt:lpstr>国内发展的机遇与挑战</vt:lpstr>
      <vt:lpstr>投入成本不是阻碍区块链发展的重要因素</vt:lpstr>
      <vt:lpstr>政策规范是区块链发展最受关注的挑战因素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2018中国区块链</dc:title>
  <dc:creator>he liang</dc:creator>
  <cp:lastModifiedBy> </cp:lastModifiedBy>
  <cp:revision>35</cp:revision>
  <dcterms:created xsi:type="dcterms:W3CDTF">2018-05-18T15:21:55Z</dcterms:created>
  <dcterms:modified xsi:type="dcterms:W3CDTF">2018-05-19T04:05:23Z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2018-05-09T00:00:00Z</vt:filetime>
  </property>
  <property fmtid="{D5CDD505-2E9C-101B-9397-08002B2CF9AE}" pid="3" name="LastSaved">
    <vt:filetime>2018-05-18T00:00:00Z</vt:filetime>
  </property>
</Properties>
</file>