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91" r:id="rId5"/>
    <p:sldId id="259" r:id="rId6"/>
    <p:sldId id="260" r:id="rId7"/>
    <p:sldId id="261" r:id="rId8"/>
    <p:sldId id="262" r:id="rId9"/>
    <p:sldId id="263" r:id="rId10"/>
    <p:sldId id="264" r:id="rId11"/>
    <p:sldId id="265" r:id="rId12"/>
    <p:sldId id="266" r:id="rId13"/>
    <p:sldId id="267"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84"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FE8E42-A783-4D0D-AA7B-9C7B66B9B7F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5505A19-031E-43B7-8C93-4E77AB98DF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49BADBF-D485-430B-A793-1534399CC766}"/>
              </a:ext>
            </a:extLst>
          </p:cNvPr>
          <p:cNvSpPr>
            <a:spLocks noGrp="1"/>
          </p:cNvSpPr>
          <p:nvPr>
            <p:ph type="dt" sz="half" idx="10"/>
          </p:nvPr>
        </p:nvSpPr>
        <p:spPr/>
        <p:txBody>
          <a:bodyPr/>
          <a:lstStyle/>
          <a:p>
            <a:fld id="{A5365771-94DB-4F01-960D-00261C4360B5}" type="datetimeFigureOut">
              <a:rPr lang="zh-CN" altLang="en-US" smtClean="0"/>
              <a:t>2021/6/2</a:t>
            </a:fld>
            <a:endParaRPr lang="zh-CN" altLang="en-US"/>
          </a:p>
        </p:txBody>
      </p:sp>
      <p:sp>
        <p:nvSpPr>
          <p:cNvPr id="5" name="页脚占位符 4">
            <a:extLst>
              <a:ext uri="{FF2B5EF4-FFF2-40B4-BE49-F238E27FC236}">
                <a16:creationId xmlns:a16="http://schemas.microsoft.com/office/drawing/2014/main" id="{578DE2AF-F59E-4D49-A3AC-F601AD2C1C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365D8D7-7177-4189-9378-8A83A2C1AC63}"/>
              </a:ext>
            </a:extLst>
          </p:cNvPr>
          <p:cNvSpPr>
            <a:spLocks noGrp="1"/>
          </p:cNvSpPr>
          <p:nvPr>
            <p:ph type="sldNum" sz="quarter" idx="12"/>
          </p:nvPr>
        </p:nvSpPr>
        <p:spPr/>
        <p:txBody>
          <a:body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3874568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D55E0E-E95B-4E85-B413-5633AF0E57F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1887AB5-812E-4F91-81D4-3192505BE1F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83C8D5F-DA6F-4E2A-99A6-15D41646D134}"/>
              </a:ext>
            </a:extLst>
          </p:cNvPr>
          <p:cNvSpPr>
            <a:spLocks noGrp="1"/>
          </p:cNvSpPr>
          <p:nvPr>
            <p:ph type="dt" sz="half" idx="10"/>
          </p:nvPr>
        </p:nvSpPr>
        <p:spPr/>
        <p:txBody>
          <a:bodyPr/>
          <a:lstStyle/>
          <a:p>
            <a:fld id="{A5365771-94DB-4F01-960D-00261C4360B5}" type="datetimeFigureOut">
              <a:rPr lang="zh-CN" altLang="en-US" smtClean="0"/>
              <a:t>2021/6/2</a:t>
            </a:fld>
            <a:endParaRPr lang="zh-CN" altLang="en-US"/>
          </a:p>
        </p:txBody>
      </p:sp>
      <p:sp>
        <p:nvSpPr>
          <p:cNvPr id="5" name="页脚占位符 4">
            <a:extLst>
              <a:ext uri="{FF2B5EF4-FFF2-40B4-BE49-F238E27FC236}">
                <a16:creationId xmlns:a16="http://schemas.microsoft.com/office/drawing/2014/main" id="{B4EC97EB-2F9F-42C5-8762-3892A04365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4884D0-BEFF-4A7E-B99E-F8E24536ABF1}"/>
              </a:ext>
            </a:extLst>
          </p:cNvPr>
          <p:cNvSpPr>
            <a:spLocks noGrp="1"/>
          </p:cNvSpPr>
          <p:nvPr>
            <p:ph type="sldNum" sz="quarter" idx="12"/>
          </p:nvPr>
        </p:nvSpPr>
        <p:spPr/>
        <p:txBody>
          <a:body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604785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57BF84A-C59B-4652-958C-28DFEF59805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8630C2C-34F5-4ADA-8604-88AF2F0DF95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10E9446-EE45-4487-AB00-137F9DE74CB7}"/>
              </a:ext>
            </a:extLst>
          </p:cNvPr>
          <p:cNvSpPr>
            <a:spLocks noGrp="1"/>
          </p:cNvSpPr>
          <p:nvPr>
            <p:ph type="dt" sz="half" idx="10"/>
          </p:nvPr>
        </p:nvSpPr>
        <p:spPr/>
        <p:txBody>
          <a:bodyPr/>
          <a:lstStyle/>
          <a:p>
            <a:fld id="{A5365771-94DB-4F01-960D-00261C4360B5}" type="datetimeFigureOut">
              <a:rPr lang="zh-CN" altLang="en-US" smtClean="0"/>
              <a:t>2021/6/2</a:t>
            </a:fld>
            <a:endParaRPr lang="zh-CN" altLang="en-US"/>
          </a:p>
        </p:txBody>
      </p:sp>
      <p:sp>
        <p:nvSpPr>
          <p:cNvPr id="5" name="页脚占位符 4">
            <a:extLst>
              <a:ext uri="{FF2B5EF4-FFF2-40B4-BE49-F238E27FC236}">
                <a16:creationId xmlns:a16="http://schemas.microsoft.com/office/drawing/2014/main" id="{EE28B7E8-5301-4C61-935D-50307BA531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5372658-A3A4-43D1-B5C2-B7EF9E9B738F}"/>
              </a:ext>
            </a:extLst>
          </p:cNvPr>
          <p:cNvSpPr>
            <a:spLocks noGrp="1"/>
          </p:cNvSpPr>
          <p:nvPr>
            <p:ph type="sldNum" sz="quarter" idx="12"/>
          </p:nvPr>
        </p:nvSpPr>
        <p:spPr/>
        <p:txBody>
          <a:body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2342416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A98A50-A801-4443-ABBC-DC472C430EB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540EF94-8E71-4933-8167-92BBB904F7C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B9A5107-4C41-46B9-A1B4-B8132A6F47AB}"/>
              </a:ext>
            </a:extLst>
          </p:cNvPr>
          <p:cNvSpPr>
            <a:spLocks noGrp="1"/>
          </p:cNvSpPr>
          <p:nvPr>
            <p:ph type="dt" sz="half" idx="10"/>
          </p:nvPr>
        </p:nvSpPr>
        <p:spPr/>
        <p:txBody>
          <a:bodyPr/>
          <a:lstStyle/>
          <a:p>
            <a:fld id="{A5365771-94DB-4F01-960D-00261C4360B5}" type="datetimeFigureOut">
              <a:rPr lang="zh-CN" altLang="en-US" smtClean="0"/>
              <a:t>2021/6/2</a:t>
            </a:fld>
            <a:endParaRPr lang="zh-CN" altLang="en-US"/>
          </a:p>
        </p:txBody>
      </p:sp>
      <p:sp>
        <p:nvSpPr>
          <p:cNvPr id="5" name="页脚占位符 4">
            <a:extLst>
              <a:ext uri="{FF2B5EF4-FFF2-40B4-BE49-F238E27FC236}">
                <a16:creationId xmlns:a16="http://schemas.microsoft.com/office/drawing/2014/main" id="{BD30505B-28A9-471D-80F8-B08EC3FF557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9AD6368-9D33-43C0-B152-D8E2168C258F}"/>
              </a:ext>
            </a:extLst>
          </p:cNvPr>
          <p:cNvSpPr>
            <a:spLocks noGrp="1"/>
          </p:cNvSpPr>
          <p:nvPr>
            <p:ph type="sldNum" sz="quarter" idx="12"/>
          </p:nvPr>
        </p:nvSpPr>
        <p:spPr/>
        <p:txBody>
          <a:body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2762266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6AE2C5-4DB4-4893-8D3B-15687DB79A0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93747EF-0716-45E1-8935-5B5E950F94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2C6904E1-44E0-4A0C-B988-CD7B680C429F}"/>
              </a:ext>
            </a:extLst>
          </p:cNvPr>
          <p:cNvSpPr>
            <a:spLocks noGrp="1"/>
          </p:cNvSpPr>
          <p:nvPr>
            <p:ph type="dt" sz="half" idx="10"/>
          </p:nvPr>
        </p:nvSpPr>
        <p:spPr/>
        <p:txBody>
          <a:bodyPr/>
          <a:lstStyle/>
          <a:p>
            <a:fld id="{A5365771-94DB-4F01-960D-00261C4360B5}" type="datetimeFigureOut">
              <a:rPr lang="zh-CN" altLang="en-US" smtClean="0"/>
              <a:t>2021/6/2</a:t>
            </a:fld>
            <a:endParaRPr lang="zh-CN" altLang="en-US"/>
          </a:p>
        </p:txBody>
      </p:sp>
      <p:sp>
        <p:nvSpPr>
          <p:cNvPr id="5" name="页脚占位符 4">
            <a:extLst>
              <a:ext uri="{FF2B5EF4-FFF2-40B4-BE49-F238E27FC236}">
                <a16:creationId xmlns:a16="http://schemas.microsoft.com/office/drawing/2014/main" id="{B8B62A0F-48BF-4788-974C-171B78522D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947B476-FF1D-4C03-8971-F35C91436344}"/>
              </a:ext>
            </a:extLst>
          </p:cNvPr>
          <p:cNvSpPr>
            <a:spLocks noGrp="1"/>
          </p:cNvSpPr>
          <p:nvPr>
            <p:ph type="sldNum" sz="quarter" idx="12"/>
          </p:nvPr>
        </p:nvSpPr>
        <p:spPr/>
        <p:txBody>
          <a:body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4002006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D34042-E931-4C61-BD30-7AB20E5CE67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6AF155C-0FE7-40F1-9FD0-1AC9B2622AF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F162381-D2BA-4C7B-888B-67CC54794FA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1BDB724-9EDD-48F2-99CB-1144AB27FF1A}"/>
              </a:ext>
            </a:extLst>
          </p:cNvPr>
          <p:cNvSpPr>
            <a:spLocks noGrp="1"/>
          </p:cNvSpPr>
          <p:nvPr>
            <p:ph type="dt" sz="half" idx="10"/>
          </p:nvPr>
        </p:nvSpPr>
        <p:spPr/>
        <p:txBody>
          <a:bodyPr/>
          <a:lstStyle/>
          <a:p>
            <a:fld id="{A5365771-94DB-4F01-960D-00261C4360B5}" type="datetimeFigureOut">
              <a:rPr lang="zh-CN" altLang="en-US" smtClean="0"/>
              <a:t>2021/6/2</a:t>
            </a:fld>
            <a:endParaRPr lang="zh-CN" altLang="en-US"/>
          </a:p>
        </p:txBody>
      </p:sp>
      <p:sp>
        <p:nvSpPr>
          <p:cNvPr id="6" name="页脚占位符 5">
            <a:extLst>
              <a:ext uri="{FF2B5EF4-FFF2-40B4-BE49-F238E27FC236}">
                <a16:creationId xmlns:a16="http://schemas.microsoft.com/office/drawing/2014/main" id="{9B67C474-128F-43A8-9F8B-D886F61DB6A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A175B11-0281-4081-B735-DE819EF8D759}"/>
              </a:ext>
            </a:extLst>
          </p:cNvPr>
          <p:cNvSpPr>
            <a:spLocks noGrp="1"/>
          </p:cNvSpPr>
          <p:nvPr>
            <p:ph type="sldNum" sz="quarter" idx="12"/>
          </p:nvPr>
        </p:nvSpPr>
        <p:spPr/>
        <p:txBody>
          <a:body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1243759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7F9BD5-E834-4D4F-86D4-2D80838EAB6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2AE54B1-E17A-4BCE-820E-0AEABCB34C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AC78E45-9FAC-42E1-AD94-DAC8DB09FC7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2B0075E9-6FA3-4A77-B7B7-6DA2967199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AC920A7-290C-4E66-9AA6-2F06AB728CC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86DFBA7-D737-49DA-AEFF-E293D44481E2}"/>
              </a:ext>
            </a:extLst>
          </p:cNvPr>
          <p:cNvSpPr>
            <a:spLocks noGrp="1"/>
          </p:cNvSpPr>
          <p:nvPr>
            <p:ph type="dt" sz="half" idx="10"/>
          </p:nvPr>
        </p:nvSpPr>
        <p:spPr/>
        <p:txBody>
          <a:bodyPr/>
          <a:lstStyle/>
          <a:p>
            <a:fld id="{A5365771-94DB-4F01-960D-00261C4360B5}" type="datetimeFigureOut">
              <a:rPr lang="zh-CN" altLang="en-US" smtClean="0"/>
              <a:t>2021/6/2</a:t>
            </a:fld>
            <a:endParaRPr lang="zh-CN" altLang="en-US"/>
          </a:p>
        </p:txBody>
      </p:sp>
      <p:sp>
        <p:nvSpPr>
          <p:cNvPr id="8" name="页脚占位符 7">
            <a:extLst>
              <a:ext uri="{FF2B5EF4-FFF2-40B4-BE49-F238E27FC236}">
                <a16:creationId xmlns:a16="http://schemas.microsoft.com/office/drawing/2014/main" id="{98EA49C8-4498-405C-8EAF-EE93EA7FE5D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3405066-871F-44D6-9DD2-79D8DAFD6323}"/>
              </a:ext>
            </a:extLst>
          </p:cNvPr>
          <p:cNvSpPr>
            <a:spLocks noGrp="1"/>
          </p:cNvSpPr>
          <p:nvPr>
            <p:ph type="sldNum" sz="quarter" idx="12"/>
          </p:nvPr>
        </p:nvSpPr>
        <p:spPr/>
        <p:txBody>
          <a:body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2072261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294C1E-B01F-4B28-A478-2555FD21CCB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6E6830D-50D2-4441-A3EB-CE30EC38E3CD}"/>
              </a:ext>
            </a:extLst>
          </p:cNvPr>
          <p:cNvSpPr>
            <a:spLocks noGrp="1"/>
          </p:cNvSpPr>
          <p:nvPr>
            <p:ph type="dt" sz="half" idx="10"/>
          </p:nvPr>
        </p:nvSpPr>
        <p:spPr/>
        <p:txBody>
          <a:bodyPr/>
          <a:lstStyle/>
          <a:p>
            <a:fld id="{A5365771-94DB-4F01-960D-00261C4360B5}" type="datetimeFigureOut">
              <a:rPr lang="zh-CN" altLang="en-US" smtClean="0"/>
              <a:t>2021/6/2</a:t>
            </a:fld>
            <a:endParaRPr lang="zh-CN" altLang="en-US"/>
          </a:p>
        </p:txBody>
      </p:sp>
      <p:sp>
        <p:nvSpPr>
          <p:cNvPr id="4" name="页脚占位符 3">
            <a:extLst>
              <a:ext uri="{FF2B5EF4-FFF2-40B4-BE49-F238E27FC236}">
                <a16:creationId xmlns:a16="http://schemas.microsoft.com/office/drawing/2014/main" id="{5563CE2E-FC02-4C5B-B275-AD9669DD773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0AF563C-A513-4F6F-AFCB-46351B992B35}"/>
              </a:ext>
            </a:extLst>
          </p:cNvPr>
          <p:cNvSpPr>
            <a:spLocks noGrp="1"/>
          </p:cNvSpPr>
          <p:nvPr>
            <p:ph type="sldNum" sz="quarter" idx="12"/>
          </p:nvPr>
        </p:nvSpPr>
        <p:spPr/>
        <p:txBody>
          <a:body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2944038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02A0EF3-B0A5-43CF-BBD6-E15369F9BD7E}"/>
              </a:ext>
            </a:extLst>
          </p:cNvPr>
          <p:cNvSpPr>
            <a:spLocks noGrp="1"/>
          </p:cNvSpPr>
          <p:nvPr>
            <p:ph type="dt" sz="half" idx="10"/>
          </p:nvPr>
        </p:nvSpPr>
        <p:spPr/>
        <p:txBody>
          <a:bodyPr/>
          <a:lstStyle/>
          <a:p>
            <a:fld id="{A5365771-94DB-4F01-960D-00261C4360B5}" type="datetimeFigureOut">
              <a:rPr lang="zh-CN" altLang="en-US" smtClean="0"/>
              <a:t>2021/6/2</a:t>
            </a:fld>
            <a:endParaRPr lang="zh-CN" altLang="en-US"/>
          </a:p>
        </p:txBody>
      </p:sp>
      <p:sp>
        <p:nvSpPr>
          <p:cNvPr id="3" name="页脚占位符 2">
            <a:extLst>
              <a:ext uri="{FF2B5EF4-FFF2-40B4-BE49-F238E27FC236}">
                <a16:creationId xmlns:a16="http://schemas.microsoft.com/office/drawing/2014/main" id="{621F1825-CDCA-48BD-9F00-9766AB78CC5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CD79B65-FE81-4D77-B243-4D071ED6D10A}"/>
              </a:ext>
            </a:extLst>
          </p:cNvPr>
          <p:cNvSpPr>
            <a:spLocks noGrp="1"/>
          </p:cNvSpPr>
          <p:nvPr>
            <p:ph type="sldNum" sz="quarter" idx="12"/>
          </p:nvPr>
        </p:nvSpPr>
        <p:spPr/>
        <p:txBody>
          <a:body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4258648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C6F467-312E-4F46-8A43-1653C9DF538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A4C64E7-8140-4A83-9BD7-1A374891897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A984B21-0DBF-46A8-8565-6DA4BDB402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BB33766-5C83-43CE-B96C-122CD557DEF2}"/>
              </a:ext>
            </a:extLst>
          </p:cNvPr>
          <p:cNvSpPr>
            <a:spLocks noGrp="1"/>
          </p:cNvSpPr>
          <p:nvPr>
            <p:ph type="dt" sz="half" idx="10"/>
          </p:nvPr>
        </p:nvSpPr>
        <p:spPr/>
        <p:txBody>
          <a:bodyPr/>
          <a:lstStyle/>
          <a:p>
            <a:fld id="{A5365771-94DB-4F01-960D-00261C4360B5}" type="datetimeFigureOut">
              <a:rPr lang="zh-CN" altLang="en-US" smtClean="0"/>
              <a:t>2021/6/2</a:t>
            </a:fld>
            <a:endParaRPr lang="zh-CN" altLang="en-US"/>
          </a:p>
        </p:txBody>
      </p:sp>
      <p:sp>
        <p:nvSpPr>
          <p:cNvPr id="6" name="页脚占位符 5">
            <a:extLst>
              <a:ext uri="{FF2B5EF4-FFF2-40B4-BE49-F238E27FC236}">
                <a16:creationId xmlns:a16="http://schemas.microsoft.com/office/drawing/2014/main" id="{501A01BF-E6E2-4307-8C62-9143B3989F0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875A6EC-1326-4196-847B-780DB9AAFE87}"/>
              </a:ext>
            </a:extLst>
          </p:cNvPr>
          <p:cNvSpPr>
            <a:spLocks noGrp="1"/>
          </p:cNvSpPr>
          <p:nvPr>
            <p:ph type="sldNum" sz="quarter" idx="12"/>
          </p:nvPr>
        </p:nvSpPr>
        <p:spPr/>
        <p:txBody>
          <a:body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14462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7A5DDA-7697-4C73-AA29-4C8DAC20DCB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211B0B6-1050-43CB-B9E3-296D7AC244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BE24D11-E3A9-4C17-8EE7-D69A2AE393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63F79E5-3ED1-499C-8299-5CEA013582C3}"/>
              </a:ext>
            </a:extLst>
          </p:cNvPr>
          <p:cNvSpPr>
            <a:spLocks noGrp="1"/>
          </p:cNvSpPr>
          <p:nvPr>
            <p:ph type="dt" sz="half" idx="10"/>
          </p:nvPr>
        </p:nvSpPr>
        <p:spPr/>
        <p:txBody>
          <a:bodyPr/>
          <a:lstStyle/>
          <a:p>
            <a:fld id="{A5365771-94DB-4F01-960D-00261C4360B5}" type="datetimeFigureOut">
              <a:rPr lang="zh-CN" altLang="en-US" smtClean="0"/>
              <a:t>2021/6/2</a:t>
            </a:fld>
            <a:endParaRPr lang="zh-CN" altLang="en-US"/>
          </a:p>
        </p:txBody>
      </p:sp>
      <p:sp>
        <p:nvSpPr>
          <p:cNvPr id="6" name="页脚占位符 5">
            <a:extLst>
              <a:ext uri="{FF2B5EF4-FFF2-40B4-BE49-F238E27FC236}">
                <a16:creationId xmlns:a16="http://schemas.microsoft.com/office/drawing/2014/main" id="{A81C5875-97D0-496A-B40F-B487E418D83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7256C1A-F1AA-4197-8B90-F4228F52E9D4}"/>
              </a:ext>
            </a:extLst>
          </p:cNvPr>
          <p:cNvSpPr>
            <a:spLocks noGrp="1"/>
          </p:cNvSpPr>
          <p:nvPr>
            <p:ph type="sldNum" sz="quarter" idx="12"/>
          </p:nvPr>
        </p:nvSpPr>
        <p:spPr/>
        <p:txBody>
          <a:body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1992912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30CC648-1F6A-41A5-9BE4-67DC7F6D2E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E987AEC-57EE-4EBB-9E19-5297AAD89F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7932FB5-33AD-4BA2-8B34-7C785C4D25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365771-94DB-4F01-960D-00261C4360B5}" type="datetimeFigureOut">
              <a:rPr lang="zh-CN" altLang="en-US" smtClean="0"/>
              <a:t>2021/6/2</a:t>
            </a:fld>
            <a:endParaRPr lang="zh-CN" altLang="en-US"/>
          </a:p>
        </p:txBody>
      </p:sp>
      <p:sp>
        <p:nvSpPr>
          <p:cNvPr id="5" name="页脚占位符 4">
            <a:extLst>
              <a:ext uri="{FF2B5EF4-FFF2-40B4-BE49-F238E27FC236}">
                <a16:creationId xmlns:a16="http://schemas.microsoft.com/office/drawing/2014/main" id="{6E2A1582-4BB0-4280-B988-81DC5D713D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DBA006C-343F-4AB9-B236-1325B5B5E7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59A6FF-C4A5-4BFD-9D77-BE530D4B191B}" type="slidenum">
              <a:rPr lang="zh-CN" altLang="en-US" smtClean="0"/>
              <a:t>‹#›</a:t>
            </a:fld>
            <a:endParaRPr lang="zh-CN" altLang="en-US"/>
          </a:p>
        </p:txBody>
      </p:sp>
    </p:spTree>
    <p:extLst>
      <p:ext uri="{BB962C8B-B14F-4D97-AF65-F5344CB8AC3E}">
        <p14:creationId xmlns:p14="http://schemas.microsoft.com/office/powerpoint/2010/main" val="1565677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4EBA74-2AEE-4816-B477-393F0DBB7362}"/>
              </a:ext>
            </a:extLst>
          </p:cNvPr>
          <p:cNvSpPr>
            <a:spLocks noGrp="1"/>
          </p:cNvSpPr>
          <p:nvPr>
            <p:ph type="ctrTitle"/>
          </p:nvPr>
        </p:nvSpPr>
        <p:spPr/>
        <p:txBody>
          <a:bodyPr/>
          <a:lstStyle/>
          <a:p>
            <a:r>
              <a:rPr lang="zh-CN" altLang="en-US"/>
              <a:t>传统与创新进入融合时代</a:t>
            </a:r>
          </a:p>
        </p:txBody>
      </p:sp>
      <p:sp>
        <p:nvSpPr>
          <p:cNvPr id="3" name="副标题 2">
            <a:extLst>
              <a:ext uri="{FF2B5EF4-FFF2-40B4-BE49-F238E27FC236}">
                <a16:creationId xmlns:a16="http://schemas.microsoft.com/office/drawing/2014/main" id="{35AC5494-288C-41DB-954F-3656158619E0}"/>
              </a:ext>
            </a:extLst>
          </p:cNvPr>
          <p:cNvSpPr>
            <a:spLocks noGrp="1"/>
          </p:cNvSpPr>
          <p:nvPr>
            <p:ph type="subTitle" idx="1"/>
          </p:nvPr>
        </p:nvSpPr>
        <p:spPr/>
        <p:txBody>
          <a:bodyPr/>
          <a:lstStyle/>
          <a:p>
            <a:r>
              <a:rPr lang="en-US" altLang="zh-CN"/>
              <a:t>2020</a:t>
            </a:r>
            <a:r>
              <a:rPr lang="zh-CN" altLang="en-US"/>
              <a:t>中国社交电商消费者购物行为研究报告</a:t>
            </a:r>
          </a:p>
        </p:txBody>
      </p:sp>
      <p:pic>
        <p:nvPicPr>
          <p:cNvPr id="4" name="图片 3">
            <a:extLst>
              <a:ext uri="{FF2B5EF4-FFF2-40B4-BE49-F238E27FC236}">
                <a16:creationId xmlns:a16="http://schemas.microsoft.com/office/drawing/2014/main" id="{691C1A93-293B-460C-BC6C-567C05DAF4A0}"/>
              </a:ext>
            </a:extLst>
          </p:cNvPr>
          <p:cNvPicPr>
            <a:picLocks noChangeAspect="1"/>
          </p:cNvPicPr>
          <p:nvPr/>
        </p:nvPicPr>
        <p:blipFill>
          <a:blip r:embed="rId2"/>
          <a:stretch>
            <a:fillRect/>
          </a:stretch>
        </p:blipFill>
        <p:spPr>
          <a:xfrm>
            <a:off x="891251" y="4275687"/>
            <a:ext cx="7492680" cy="2247803"/>
          </a:xfrm>
          <a:prstGeom prst="rect">
            <a:avLst/>
          </a:prstGeom>
        </p:spPr>
      </p:pic>
    </p:spTree>
    <p:extLst>
      <p:ext uri="{BB962C8B-B14F-4D97-AF65-F5344CB8AC3E}">
        <p14:creationId xmlns:p14="http://schemas.microsoft.com/office/powerpoint/2010/main" val="26951701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B1C3F0-BDC7-4CC1-992D-9AB8D1C39BF4}"/>
              </a:ext>
            </a:extLst>
          </p:cNvPr>
          <p:cNvSpPr>
            <a:spLocks noGrp="1"/>
          </p:cNvSpPr>
          <p:nvPr>
            <p:ph type="title"/>
          </p:nvPr>
        </p:nvSpPr>
        <p:spPr/>
        <p:txBody>
          <a:bodyPr/>
          <a:lstStyle/>
          <a:p>
            <a:r>
              <a:rPr lang="zh-CN" altLang="en-US"/>
              <a:t>中国社交电商上半场</a:t>
            </a:r>
            <a:r>
              <a:rPr lang="en-US" altLang="zh-CN"/>
              <a:t>- </a:t>
            </a:r>
            <a:r>
              <a:rPr lang="zh-CN" altLang="en-US"/>
              <a:t>引流模式创新</a:t>
            </a:r>
          </a:p>
        </p:txBody>
      </p:sp>
      <p:sp>
        <p:nvSpPr>
          <p:cNvPr id="3" name="内容占位符 2">
            <a:extLst>
              <a:ext uri="{FF2B5EF4-FFF2-40B4-BE49-F238E27FC236}">
                <a16:creationId xmlns:a16="http://schemas.microsoft.com/office/drawing/2014/main" id="{DE34D585-BE70-4554-8434-191678B402A2}"/>
              </a:ext>
            </a:extLst>
          </p:cNvPr>
          <p:cNvSpPr>
            <a:spLocks noGrp="1"/>
          </p:cNvSpPr>
          <p:nvPr>
            <p:ph idx="1"/>
          </p:nvPr>
        </p:nvSpPr>
        <p:spPr/>
        <p:txBody>
          <a:bodyPr>
            <a:normAutofit/>
          </a:bodyPr>
          <a:lstStyle/>
          <a:p>
            <a:r>
              <a:rPr lang="en-US" altLang="zh-CN"/>
              <a:t>2013</a:t>
            </a:r>
            <a:r>
              <a:rPr lang="zh-CN" altLang="en-US"/>
              <a:t>年</a:t>
            </a:r>
            <a:r>
              <a:rPr lang="en-US" altLang="zh-CN"/>
              <a:t>-2018</a:t>
            </a:r>
            <a:r>
              <a:rPr lang="zh-CN" altLang="en-US"/>
              <a:t>年，社交电商主要改变了流量（消费者）的获取方式、开拓了流量获取新渠道，创新主要在流量挖掘和组织管理方面，称社交电商上半场。</a:t>
            </a:r>
            <a:endParaRPr lang="en-US" altLang="zh-CN"/>
          </a:p>
          <a:p>
            <a:pPr lvl="1"/>
            <a:r>
              <a:rPr lang="zh-CN" altLang="en-US"/>
              <a:t>战略设定：以人为核心</a:t>
            </a:r>
            <a:endParaRPr lang="en-US" altLang="zh-CN"/>
          </a:p>
          <a:p>
            <a:pPr lvl="1"/>
            <a:r>
              <a:rPr lang="zh-CN" altLang="en-US"/>
              <a:t>运营定位：以群为载体</a:t>
            </a:r>
            <a:endParaRPr lang="en-US" altLang="zh-CN"/>
          </a:p>
          <a:p>
            <a:pPr lvl="1"/>
            <a:r>
              <a:rPr lang="zh-CN" altLang="en-US"/>
              <a:t>核心能力：平台智能转化，</a:t>
            </a:r>
            <a:r>
              <a:rPr lang="de-DE" altLang="zh-CN"/>
              <a:t>S2b2C</a:t>
            </a:r>
            <a:endParaRPr lang="en-US" altLang="zh-CN"/>
          </a:p>
          <a:p>
            <a:pPr lvl="1"/>
            <a:r>
              <a:rPr lang="zh-CN" altLang="en-US"/>
              <a:t>传播优化：社交传播核心</a:t>
            </a:r>
            <a:endParaRPr lang="en-US" altLang="zh-CN"/>
          </a:p>
          <a:p>
            <a:pPr lvl="1"/>
            <a:r>
              <a:rPr lang="zh-CN" altLang="en-US"/>
              <a:t>社交特色：培训文化传递</a:t>
            </a:r>
          </a:p>
        </p:txBody>
      </p:sp>
    </p:spTree>
    <p:extLst>
      <p:ext uri="{BB962C8B-B14F-4D97-AF65-F5344CB8AC3E}">
        <p14:creationId xmlns:p14="http://schemas.microsoft.com/office/powerpoint/2010/main" val="25957624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6632D0-9EBC-41B3-B6CC-72A5CCAF4CF1}"/>
              </a:ext>
            </a:extLst>
          </p:cNvPr>
          <p:cNvSpPr>
            <a:spLocks noGrp="1"/>
          </p:cNvSpPr>
          <p:nvPr>
            <p:ph type="title"/>
          </p:nvPr>
        </p:nvSpPr>
        <p:spPr/>
        <p:txBody>
          <a:bodyPr/>
          <a:lstStyle/>
          <a:p>
            <a:r>
              <a:rPr lang="zh-CN" altLang="en-US"/>
              <a:t>中国社交电商下半场</a:t>
            </a:r>
            <a:r>
              <a:rPr lang="en-US" altLang="zh-CN"/>
              <a:t>- </a:t>
            </a:r>
            <a:r>
              <a:rPr lang="zh-CN" altLang="en-US"/>
              <a:t>数字化转型升级</a:t>
            </a:r>
          </a:p>
        </p:txBody>
      </p:sp>
      <p:sp>
        <p:nvSpPr>
          <p:cNvPr id="3" name="内容占位符 2">
            <a:extLst>
              <a:ext uri="{FF2B5EF4-FFF2-40B4-BE49-F238E27FC236}">
                <a16:creationId xmlns:a16="http://schemas.microsoft.com/office/drawing/2014/main" id="{71B74E66-D830-4EF1-A86D-506E30EF7DD5}"/>
              </a:ext>
            </a:extLst>
          </p:cNvPr>
          <p:cNvSpPr>
            <a:spLocks noGrp="1"/>
          </p:cNvSpPr>
          <p:nvPr>
            <p:ph idx="1"/>
          </p:nvPr>
        </p:nvSpPr>
        <p:spPr/>
        <p:txBody>
          <a:bodyPr/>
          <a:lstStyle/>
          <a:p>
            <a:r>
              <a:rPr lang="en-US" altLang="zh-CN"/>
              <a:t>2019</a:t>
            </a:r>
            <a:r>
              <a:rPr lang="zh-CN" altLang="en-US"/>
              <a:t>年开始，社交电商的竞争不仅是流量竞争，而是向系统化运营升级进化，中国社交电商进入下半场</a:t>
            </a:r>
            <a:endParaRPr lang="en-US" altLang="zh-CN"/>
          </a:p>
          <a:p>
            <a:r>
              <a:rPr lang="zh-CN" altLang="en-US"/>
              <a:t>社交电商以数字化系统架构建立基础设施，完成前台、中台及后台的系统化规划与实施再造供应链，重塑产业端，提升电子商务的协同效率</a:t>
            </a:r>
          </a:p>
        </p:txBody>
      </p:sp>
    </p:spTree>
    <p:extLst>
      <p:ext uri="{BB962C8B-B14F-4D97-AF65-F5344CB8AC3E}">
        <p14:creationId xmlns:p14="http://schemas.microsoft.com/office/powerpoint/2010/main" val="3579822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ED0463-3850-4493-A808-89197424E69D}"/>
              </a:ext>
            </a:extLst>
          </p:cNvPr>
          <p:cNvSpPr>
            <a:spLocks noGrp="1"/>
          </p:cNvSpPr>
          <p:nvPr>
            <p:ph type="title"/>
          </p:nvPr>
        </p:nvSpPr>
        <p:spPr/>
        <p:txBody>
          <a:bodyPr/>
          <a:lstStyle/>
          <a:p>
            <a:r>
              <a:rPr lang="zh-CN" altLang="en-US"/>
              <a:t>中国社交电商合法合规研究</a:t>
            </a:r>
          </a:p>
        </p:txBody>
      </p:sp>
      <p:sp>
        <p:nvSpPr>
          <p:cNvPr id="3" name="内容占位符 2">
            <a:extLst>
              <a:ext uri="{FF2B5EF4-FFF2-40B4-BE49-F238E27FC236}">
                <a16:creationId xmlns:a16="http://schemas.microsoft.com/office/drawing/2014/main" id="{41FC5DB5-B6D9-4B06-8C2F-E5A04A58AE41}"/>
              </a:ext>
            </a:extLst>
          </p:cNvPr>
          <p:cNvSpPr>
            <a:spLocks noGrp="1"/>
          </p:cNvSpPr>
          <p:nvPr>
            <p:ph idx="1"/>
          </p:nvPr>
        </p:nvSpPr>
        <p:spPr>
          <a:xfrm>
            <a:off x="838200" y="1825625"/>
            <a:ext cx="10515600" cy="4787826"/>
          </a:xfrm>
        </p:spPr>
        <p:txBody>
          <a:bodyPr>
            <a:normAutofit fontScale="70000" lnSpcReduction="20000"/>
          </a:bodyPr>
          <a:lstStyle/>
          <a:p>
            <a:r>
              <a:rPr lang="zh-CN" altLang="en-US"/>
              <a:t>工业和信息化领域急需紧缺人才培养工程</a:t>
            </a:r>
            <a:endParaRPr lang="en-US" altLang="zh-CN"/>
          </a:p>
          <a:p>
            <a:pPr lvl="1"/>
            <a:r>
              <a:rPr lang="en-US" altLang="zh-CN"/>
              <a:t>2012</a:t>
            </a:r>
            <a:r>
              <a:rPr lang="zh-CN" altLang="en-US"/>
              <a:t>年，工信部人才交流中心正式启动“工业和信息化领域急需紧缺人才培养工程”。</a:t>
            </a:r>
            <a:r>
              <a:rPr lang="en-US" altLang="zh-CN"/>
              <a:t>2017</a:t>
            </a:r>
            <a:r>
              <a:rPr lang="zh-CN" altLang="en-US"/>
              <a:t>年该工程下设“创奇社交电商能力培训项目”，经培训考核，合格者可获得社交电商培训师或社交电商运营顾问等称号</a:t>
            </a:r>
            <a:endParaRPr lang="en-US" altLang="zh-CN"/>
          </a:p>
          <a:p>
            <a:r>
              <a:rPr lang="en-US" altLang="zh-CN"/>
              <a:t>《</a:t>
            </a:r>
            <a:r>
              <a:rPr lang="zh-CN" altLang="en-US"/>
              <a:t>关于加强网络市场监管的意见</a:t>
            </a:r>
            <a:r>
              <a:rPr lang="en-US" altLang="zh-CN"/>
              <a:t>》</a:t>
            </a:r>
          </a:p>
          <a:p>
            <a:pPr lvl="1"/>
            <a:r>
              <a:rPr lang="en-US" altLang="zh-CN"/>
              <a:t>2015</a:t>
            </a:r>
            <a:r>
              <a:rPr lang="zh-CN" altLang="en-US"/>
              <a:t>年</a:t>
            </a:r>
            <a:r>
              <a:rPr lang="en-US" altLang="zh-CN"/>
              <a:t>11</a:t>
            </a:r>
            <a:r>
              <a:rPr lang="zh-CN" altLang="en-US"/>
              <a:t>月</a:t>
            </a:r>
            <a:r>
              <a:rPr lang="en-US" altLang="zh-CN"/>
              <a:t>6</a:t>
            </a:r>
            <a:r>
              <a:rPr lang="zh-CN" altLang="en-US"/>
              <a:t>日，原国家工商总局发布</a:t>
            </a:r>
            <a:r>
              <a:rPr lang="en-US" altLang="zh-CN"/>
              <a:t>《</a:t>
            </a:r>
            <a:r>
              <a:rPr lang="zh-CN" altLang="en-US"/>
              <a:t>关于加强网络市场监管的意见</a:t>
            </a:r>
            <a:r>
              <a:rPr lang="en-US" altLang="zh-CN"/>
              <a:t>》</a:t>
            </a:r>
            <a:r>
              <a:rPr lang="zh-CN" altLang="en-US"/>
              <a:t>： 研究社交电商、跨境电子商务、团购、</a:t>
            </a:r>
            <a:r>
              <a:rPr lang="en-US" altLang="zh-CN"/>
              <a:t>O2O</a:t>
            </a:r>
            <a:r>
              <a:rPr lang="zh-CN" altLang="en-US"/>
              <a:t>等商业模式、新型业态的发展变化，针对性提出依法监管的措施办法</a:t>
            </a:r>
            <a:endParaRPr lang="en-US" altLang="zh-CN"/>
          </a:p>
          <a:p>
            <a:r>
              <a:rPr lang="en-US" altLang="zh-CN"/>
              <a:t>《“</a:t>
            </a:r>
            <a:r>
              <a:rPr lang="zh-CN" altLang="en-US"/>
              <a:t>十三五”国家战略性新兴产业发展规划</a:t>
            </a:r>
            <a:r>
              <a:rPr lang="en-US" altLang="zh-CN"/>
              <a:t>》</a:t>
            </a:r>
          </a:p>
          <a:p>
            <a:pPr lvl="1"/>
            <a:r>
              <a:rPr lang="en-US" altLang="zh-CN"/>
              <a:t>2016</a:t>
            </a:r>
            <a:r>
              <a:rPr lang="zh-CN" altLang="en-US"/>
              <a:t>年</a:t>
            </a:r>
            <a:r>
              <a:rPr lang="en-US" altLang="zh-CN"/>
              <a:t>11</a:t>
            </a:r>
            <a:r>
              <a:rPr lang="zh-CN" altLang="en-US"/>
              <a:t>月</a:t>
            </a:r>
            <a:r>
              <a:rPr lang="en-US" altLang="zh-CN"/>
              <a:t>29</a:t>
            </a:r>
            <a:r>
              <a:rPr lang="zh-CN" altLang="en-US"/>
              <a:t>日，国务院发布</a:t>
            </a:r>
            <a:r>
              <a:rPr lang="en-US" altLang="zh-CN"/>
              <a:t>《“</a:t>
            </a:r>
            <a:r>
              <a:rPr lang="zh-CN" altLang="en-US"/>
              <a:t>十三五”国家战略性新兴产业发展规划</a:t>
            </a:r>
            <a:r>
              <a:rPr lang="en-US" altLang="zh-CN"/>
              <a:t>》</a:t>
            </a:r>
            <a:r>
              <a:rPr lang="zh-CN" altLang="en-US"/>
              <a:t>，强调“加快重点领域融合发展、推动数字创意在电子商务、社交网络中的应用，发展虚拟现实购物、社交电商、粉丝经济等营销新模式“</a:t>
            </a:r>
            <a:endParaRPr lang="en-US" altLang="zh-CN"/>
          </a:p>
          <a:p>
            <a:r>
              <a:rPr lang="en-US" altLang="zh-CN"/>
              <a:t>《</a:t>
            </a:r>
            <a:r>
              <a:rPr lang="zh-CN" altLang="en-US"/>
              <a:t>电子商务法</a:t>
            </a:r>
            <a:r>
              <a:rPr lang="en-US" altLang="zh-CN"/>
              <a:t>》</a:t>
            </a:r>
            <a:r>
              <a:rPr lang="zh-CN" altLang="en-US"/>
              <a:t>及</a:t>
            </a:r>
            <a:r>
              <a:rPr lang="en-US" altLang="zh-CN"/>
              <a:t>《</a:t>
            </a:r>
            <a:r>
              <a:rPr lang="zh-CN" altLang="en-US"/>
              <a:t>社交电商经营规范</a:t>
            </a:r>
            <a:r>
              <a:rPr lang="en-US" altLang="zh-CN"/>
              <a:t>》</a:t>
            </a:r>
          </a:p>
          <a:p>
            <a:pPr lvl="1"/>
            <a:r>
              <a:rPr lang="en-US" altLang="zh-CN"/>
              <a:t>2019</a:t>
            </a:r>
            <a:r>
              <a:rPr lang="zh-CN" altLang="en-US"/>
              <a:t>年</a:t>
            </a:r>
            <a:r>
              <a:rPr lang="en-US" altLang="zh-CN"/>
              <a:t>1</a:t>
            </a:r>
            <a:r>
              <a:rPr lang="zh-CN" altLang="en-US"/>
              <a:t>月</a:t>
            </a:r>
            <a:r>
              <a:rPr lang="en-US" altLang="zh-CN"/>
              <a:t>1</a:t>
            </a:r>
            <a:r>
              <a:rPr lang="zh-CN" altLang="en-US"/>
              <a:t>日中国第一部专门真对电子商务行为的</a:t>
            </a:r>
            <a:r>
              <a:rPr lang="en-US" altLang="zh-CN"/>
              <a:t>《</a:t>
            </a:r>
            <a:r>
              <a:rPr lang="zh-CN" altLang="en-US"/>
              <a:t>电子商务法</a:t>
            </a:r>
            <a:r>
              <a:rPr lang="en-US" altLang="zh-CN"/>
              <a:t>》</a:t>
            </a:r>
            <a:r>
              <a:rPr lang="zh-CN" altLang="en-US"/>
              <a:t>正式实施，商务部</a:t>
            </a:r>
            <a:r>
              <a:rPr lang="en-US" altLang="zh-CN"/>
              <a:t>《</a:t>
            </a:r>
            <a:r>
              <a:rPr lang="zh-CN" altLang="en-US"/>
              <a:t>社交电商经营规范</a:t>
            </a:r>
            <a:r>
              <a:rPr lang="en-US" altLang="zh-CN"/>
              <a:t>》</a:t>
            </a:r>
            <a:r>
              <a:rPr lang="zh-CN" altLang="en-US"/>
              <a:t>征求意见稿发布，积极落实</a:t>
            </a:r>
            <a:r>
              <a:rPr lang="en-US" altLang="zh-CN"/>
              <a:t>《</a:t>
            </a:r>
            <a:r>
              <a:rPr lang="zh-CN" altLang="en-US"/>
              <a:t>电子商务法</a:t>
            </a:r>
            <a:r>
              <a:rPr lang="en-US" altLang="zh-CN"/>
              <a:t>》</a:t>
            </a:r>
            <a:r>
              <a:rPr lang="zh-CN" altLang="en-US"/>
              <a:t>在社交电商领域的要求。</a:t>
            </a:r>
            <a:endParaRPr lang="en-US" altLang="zh-CN"/>
          </a:p>
          <a:p>
            <a:r>
              <a:rPr lang="en-US" altLang="zh-CN"/>
              <a:t>《</a:t>
            </a:r>
            <a:r>
              <a:rPr lang="zh-CN" altLang="en-US"/>
              <a:t>关于支持新业态新模式健康发展激活消费市场带动扩大就业的意见</a:t>
            </a:r>
            <a:r>
              <a:rPr lang="en-US" altLang="zh-CN"/>
              <a:t>》</a:t>
            </a:r>
          </a:p>
          <a:p>
            <a:pPr lvl="1"/>
            <a:r>
              <a:rPr lang="en-US" altLang="zh-CN"/>
              <a:t>2020</a:t>
            </a:r>
            <a:r>
              <a:rPr lang="zh-CN" altLang="en-US"/>
              <a:t>年</a:t>
            </a:r>
            <a:r>
              <a:rPr lang="en-US" altLang="zh-CN"/>
              <a:t>7</a:t>
            </a:r>
            <a:r>
              <a:rPr lang="zh-CN" altLang="en-US"/>
              <a:t>月</a:t>
            </a:r>
            <a:r>
              <a:rPr lang="en-US" altLang="zh-CN"/>
              <a:t>15</a:t>
            </a:r>
            <a:r>
              <a:rPr lang="zh-CN" altLang="en-US"/>
              <a:t>日，国家发改委等</a:t>
            </a:r>
            <a:r>
              <a:rPr lang="en-US" altLang="zh-CN"/>
              <a:t>13</a:t>
            </a:r>
            <a:r>
              <a:rPr lang="zh-CN" altLang="en-US"/>
              <a:t>部门联合印发</a:t>
            </a:r>
            <a:r>
              <a:rPr lang="en-US" altLang="zh-CN"/>
              <a:t>《</a:t>
            </a:r>
            <a:r>
              <a:rPr lang="zh-CN" altLang="en-US"/>
              <a:t>关于支持新业态新模式健康发展激活消费市场带动扩大就业的意见</a:t>
            </a:r>
            <a:r>
              <a:rPr lang="en-US" altLang="zh-CN"/>
              <a:t>》</a:t>
            </a:r>
            <a:r>
              <a:rPr lang="zh-CN" altLang="en-US"/>
              <a:t>，在鼓励发展新个体经济，开辟消费和就业新空间部分提出“支持微商电商、网络直播等多样化的自主就业、分时就业。”</a:t>
            </a:r>
          </a:p>
        </p:txBody>
      </p:sp>
    </p:spTree>
    <p:extLst>
      <p:ext uri="{BB962C8B-B14F-4D97-AF65-F5344CB8AC3E}">
        <p14:creationId xmlns:p14="http://schemas.microsoft.com/office/powerpoint/2010/main" val="7488982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28CB37-F93D-4B45-A07E-777AD25DECE3}"/>
              </a:ext>
            </a:extLst>
          </p:cNvPr>
          <p:cNvSpPr>
            <a:spLocks noGrp="1"/>
          </p:cNvSpPr>
          <p:nvPr>
            <p:ph type="title"/>
          </p:nvPr>
        </p:nvSpPr>
        <p:spPr/>
        <p:txBody>
          <a:bodyPr/>
          <a:lstStyle/>
          <a:p>
            <a:r>
              <a:rPr lang="en-US" altLang="zh-CN"/>
              <a:t>2020</a:t>
            </a:r>
            <a:r>
              <a:rPr lang="zh-CN" altLang="en-US"/>
              <a:t>社交电商市场总体规模预测</a:t>
            </a:r>
          </a:p>
        </p:txBody>
      </p:sp>
      <p:sp>
        <p:nvSpPr>
          <p:cNvPr id="7" name="文本占位符 6">
            <a:extLst>
              <a:ext uri="{FF2B5EF4-FFF2-40B4-BE49-F238E27FC236}">
                <a16:creationId xmlns:a16="http://schemas.microsoft.com/office/drawing/2014/main" id="{75368F6C-159E-40C9-8D24-5D67827CAD63}"/>
              </a:ext>
            </a:extLst>
          </p:cNvPr>
          <p:cNvSpPr>
            <a:spLocks noGrp="1"/>
          </p:cNvSpPr>
          <p:nvPr>
            <p:ph type="body" idx="1"/>
          </p:nvPr>
        </p:nvSpPr>
        <p:spPr/>
        <p:txBody>
          <a:bodyPr>
            <a:normAutofit fontScale="47500" lnSpcReduction="20000"/>
          </a:bodyPr>
          <a:lstStyle/>
          <a:p>
            <a:pPr>
              <a:lnSpc>
                <a:spcPct val="120000"/>
              </a:lnSpc>
              <a:spcBef>
                <a:spcPts val="600"/>
              </a:spcBef>
            </a:pPr>
            <a:r>
              <a:rPr lang="en-US" altLang="zh-CN" b="0"/>
              <a:t>2020</a:t>
            </a:r>
            <a:r>
              <a:rPr lang="zh-CN" altLang="en-US" b="0"/>
              <a:t>年社交电商市场依然以超过</a:t>
            </a:r>
            <a:r>
              <a:rPr lang="en-US" altLang="zh-CN" b="0"/>
              <a:t>60%</a:t>
            </a:r>
            <a:r>
              <a:rPr lang="zh-CN" altLang="en-US" b="0"/>
              <a:t>的年复合增长率，预估整体规模达</a:t>
            </a:r>
            <a:r>
              <a:rPr lang="en-US" altLang="zh-CN" b="0"/>
              <a:t>3.7</a:t>
            </a:r>
            <a:r>
              <a:rPr lang="zh-CN" altLang="en-US" b="0"/>
              <a:t>万亿。</a:t>
            </a:r>
          </a:p>
          <a:p>
            <a:pPr>
              <a:lnSpc>
                <a:spcPct val="120000"/>
              </a:lnSpc>
              <a:spcBef>
                <a:spcPts val="600"/>
              </a:spcBef>
            </a:pPr>
            <a:r>
              <a:rPr lang="zh-CN" altLang="en-US" b="0"/>
              <a:t>各社交电商平台纷纷利用自身优势，协调各地区产品的供给，采用各种营销手段，满足消费者需求，快速培育消费者心智。</a:t>
            </a:r>
          </a:p>
        </p:txBody>
      </p:sp>
      <p:graphicFrame>
        <p:nvGraphicFramePr>
          <p:cNvPr id="6" name="内容占位符 5">
            <a:extLst>
              <a:ext uri="{FF2B5EF4-FFF2-40B4-BE49-F238E27FC236}">
                <a16:creationId xmlns:a16="http://schemas.microsoft.com/office/drawing/2014/main" id="{1CA74090-0406-4DDC-86DD-FC242BF423FC}"/>
              </a:ext>
            </a:extLst>
          </p:cNvPr>
          <p:cNvGraphicFramePr>
            <a:graphicFrameLocks noGrp="1"/>
          </p:cNvGraphicFramePr>
          <p:nvPr>
            <p:ph sz="half" idx="2"/>
            <p:extLst>
              <p:ext uri="{D42A27DB-BD31-4B8C-83A1-F6EECF244321}">
                <p14:modId xmlns:p14="http://schemas.microsoft.com/office/powerpoint/2010/main" val="1305464427"/>
              </p:ext>
            </p:extLst>
          </p:nvPr>
        </p:nvGraphicFramePr>
        <p:xfrm>
          <a:off x="839788" y="2505075"/>
          <a:ext cx="5157786" cy="2175544"/>
        </p:xfrm>
        <a:graphic>
          <a:graphicData uri="http://schemas.openxmlformats.org/drawingml/2006/table">
            <a:tbl>
              <a:tblPr>
                <a:tableStyleId>{5C22544A-7EE6-4342-B048-85BDC9FD1C3A}</a:tableStyleId>
              </a:tblPr>
              <a:tblGrid>
                <a:gridCol w="1719262">
                  <a:extLst>
                    <a:ext uri="{9D8B030D-6E8A-4147-A177-3AD203B41FA5}">
                      <a16:colId xmlns:a16="http://schemas.microsoft.com/office/drawing/2014/main" val="80667347"/>
                    </a:ext>
                  </a:extLst>
                </a:gridCol>
                <a:gridCol w="1719262">
                  <a:extLst>
                    <a:ext uri="{9D8B030D-6E8A-4147-A177-3AD203B41FA5}">
                      <a16:colId xmlns:a16="http://schemas.microsoft.com/office/drawing/2014/main" val="855974542"/>
                    </a:ext>
                  </a:extLst>
                </a:gridCol>
                <a:gridCol w="1719262">
                  <a:extLst>
                    <a:ext uri="{9D8B030D-6E8A-4147-A177-3AD203B41FA5}">
                      <a16:colId xmlns:a16="http://schemas.microsoft.com/office/drawing/2014/main" val="3260359716"/>
                    </a:ext>
                  </a:extLst>
                </a:gridCol>
              </a:tblGrid>
              <a:tr h="271943">
                <a:tc>
                  <a:txBody>
                    <a:bodyPr/>
                    <a:lstStyle/>
                    <a:p>
                      <a:pPr algn="l" fontAlgn="ctr"/>
                      <a:r>
                        <a:rPr lang="zh-CN" altLang="en-US" sz="1200" u="none" strike="noStrike">
                          <a:effectLst/>
                        </a:rPr>
                        <a:t>年份</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销售额</a:t>
                      </a:r>
                      <a:r>
                        <a:rPr lang="en-US" altLang="zh-CN" sz="1200" u="none" strike="noStrike">
                          <a:effectLst/>
                        </a:rPr>
                        <a:t>(</a:t>
                      </a:r>
                      <a:r>
                        <a:rPr lang="zh-CN" altLang="en-US" sz="1200" u="none" strike="noStrike">
                          <a:effectLst/>
                        </a:rPr>
                        <a:t>亿元）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增长率</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912745561"/>
                  </a:ext>
                </a:extLst>
              </a:tr>
              <a:tr h="271943">
                <a:tc>
                  <a:txBody>
                    <a:bodyPr/>
                    <a:lstStyle/>
                    <a:p>
                      <a:pPr algn="r" fontAlgn="ctr"/>
                      <a:r>
                        <a:rPr lang="en-US" altLang="zh-CN" sz="1200" u="none" strike="noStrike">
                          <a:effectLst/>
                        </a:rPr>
                        <a:t>2014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950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87%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405783522"/>
                  </a:ext>
                </a:extLst>
              </a:tr>
              <a:tr h="271943">
                <a:tc>
                  <a:txBody>
                    <a:bodyPr/>
                    <a:lstStyle/>
                    <a:p>
                      <a:pPr algn="r" fontAlgn="ctr"/>
                      <a:r>
                        <a:rPr lang="en-US" altLang="zh-CN" sz="1200" u="none" strike="noStrike">
                          <a:effectLst/>
                        </a:rPr>
                        <a:t>2015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1820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92%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260050843"/>
                  </a:ext>
                </a:extLst>
              </a:tr>
              <a:tr h="271943">
                <a:tc>
                  <a:txBody>
                    <a:bodyPr/>
                    <a:lstStyle/>
                    <a:p>
                      <a:pPr algn="r" fontAlgn="ctr"/>
                      <a:r>
                        <a:rPr lang="en-US" altLang="zh-CN" sz="1200" u="none" strike="noStrike">
                          <a:effectLst/>
                        </a:rPr>
                        <a:t>2016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3607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98%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537469763"/>
                  </a:ext>
                </a:extLst>
              </a:tr>
              <a:tr h="271943">
                <a:tc>
                  <a:txBody>
                    <a:bodyPr/>
                    <a:lstStyle/>
                    <a:p>
                      <a:pPr algn="r" fontAlgn="ctr"/>
                      <a:r>
                        <a:rPr lang="en-US" altLang="zh-CN" sz="1200" u="none" strike="noStrike">
                          <a:effectLst/>
                        </a:rPr>
                        <a:t>2017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6836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90%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332137851"/>
                  </a:ext>
                </a:extLst>
              </a:tr>
              <a:tr h="271943">
                <a:tc>
                  <a:txBody>
                    <a:bodyPr/>
                    <a:lstStyle/>
                    <a:p>
                      <a:pPr algn="r" fontAlgn="ctr"/>
                      <a:r>
                        <a:rPr lang="en-US" altLang="zh-CN" sz="1200" u="none" strike="noStrike">
                          <a:effectLst/>
                        </a:rPr>
                        <a:t>2018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12643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85%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944137459"/>
                  </a:ext>
                </a:extLst>
              </a:tr>
              <a:tr h="271943">
                <a:tc>
                  <a:txBody>
                    <a:bodyPr/>
                    <a:lstStyle/>
                    <a:p>
                      <a:pPr algn="r" fontAlgn="ctr"/>
                      <a:r>
                        <a:rPr lang="en-US" altLang="zh-CN" sz="1200" u="none" strike="noStrike">
                          <a:effectLst/>
                        </a:rPr>
                        <a:t>2019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22247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76%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510879581"/>
                  </a:ext>
                </a:extLst>
              </a:tr>
              <a:tr h="271943">
                <a:tc>
                  <a:txBody>
                    <a:bodyPr/>
                    <a:lstStyle/>
                    <a:p>
                      <a:pPr algn="r" fontAlgn="ctr"/>
                      <a:r>
                        <a:rPr lang="en-US" altLang="zh-CN" sz="1200" u="none" strike="noStrike">
                          <a:effectLst/>
                        </a:rPr>
                        <a:t>2020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37031</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678235464"/>
                  </a:ext>
                </a:extLst>
              </a:tr>
            </a:tbl>
          </a:graphicData>
        </a:graphic>
      </p:graphicFrame>
      <p:sp>
        <p:nvSpPr>
          <p:cNvPr id="8" name="文本占位符 7">
            <a:extLst>
              <a:ext uri="{FF2B5EF4-FFF2-40B4-BE49-F238E27FC236}">
                <a16:creationId xmlns:a16="http://schemas.microsoft.com/office/drawing/2014/main" id="{7F6EEFF2-4744-4A29-8EE9-1119E2106C31}"/>
              </a:ext>
            </a:extLst>
          </p:cNvPr>
          <p:cNvSpPr>
            <a:spLocks noGrp="1"/>
          </p:cNvSpPr>
          <p:nvPr>
            <p:ph type="body" sz="quarter" idx="3"/>
          </p:nvPr>
        </p:nvSpPr>
        <p:spPr/>
        <p:txBody>
          <a:bodyPr>
            <a:normAutofit fontScale="47500" lnSpcReduction="20000"/>
          </a:bodyPr>
          <a:lstStyle/>
          <a:p>
            <a:r>
              <a:rPr lang="zh-CN" altLang="en-US"/>
              <a:t>社交电商从业人员数量达</a:t>
            </a:r>
            <a:r>
              <a:rPr lang="en-US" altLang="zh-CN"/>
              <a:t>7700</a:t>
            </a:r>
            <a:r>
              <a:rPr lang="zh-CN" altLang="en-US"/>
              <a:t>万人，突出特点是参与者开始从四五线城市逐步向二三线城市渗透。</a:t>
            </a:r>
          </a:p>
          <a:p>
            <a:r>
              <a:rPr lang="zh-CN" altLang="en-US"/>
              <a:t>从</a:t>
            </a:r>
            <a:r>
              <a:rPr lang="en-US" altLang="zh-CN"/>
              <a:t>90</a:t>
            </a:r>
            <a:r>
              <a:rPr lang="zh-CN" altLang="en-US"/>
              <a:t>后</a:t>
            </a:r>
            <a:r>
              <a:rPr lang="en-US" altLang="zh-CN"/>
              <a:t>00</a:t>
            </a:r>
            <a:r>
              <a:rPr lang="zh-CN" altLang="en-US"/>
              <a:t>后为主开始扩展至全年龄段，面对经济的不确定性，中高收入人群也以不同形式参与到社交电商中，发展副业增加收入。</a:t>
            </a:r>
          </a:p>
        </p:txBody>
      </p:sp>
      <p:graphicFrame>
        <p:nvGraphicFramePr>
          <p:cNvPr id="10" name="内容占位符 9">
            <a:extLst>
              <a:ext uri="{FF2B5EF4-FFF2-40B4-BE49-F238E27FC236}">
                <a16:creationId xmlns:a16="http://schemas.microsoft.com/office/drawing/2014/main" id="{34F976CF-D601-43D5-9FB6-40D65041AF1F}"/>
              </a:ext>
            </a:extLst>
          </p:cNvPr>
          <p:cNvGraphicFramePr>
            <a:graphicFrameLocks noGrp="1"/>
          </p:cNvGraphicFramePr>
          <p:nvPr>
            <p:ph sz="quarter" idx="4"/>
            <p:extLst>
              <p:ext uri="{D42A27DB-BD31-4B8C-83A1-F6EECF244321}">
                <p14:modId xmlns:p14="http://schemas.microsoft.com/office/powerpoint/2010/main" val="3413053635"/>
              </p:ext>
            </p:extLst>
          </p:nvPr>
        </p:nvGraphicFramePr>
        <p:xfrm>
          <a:off x="6398049" y="2718556"/>
          <a:ext cx="4436529" cy="3001760"/>
        </p:xfrm>
        <a:graphic>
          <a:graphicData uri="http://schemas.openxmlformats.org/drawingml/2006/table">
            <a:tbl>
              <a:tblPr>
                <a:tableStyleId>{5C22544A-7EE6-4342-B048-85BDC9FD1C3A}</a:tableStyleId>
              </a:tblPr>
              <a:tblGrid>
                <a:gridCol w="1478843">
                  <a:extLst>
                    <a:ext uri="{9D8B030D-6E8A-4147-A177-3AD203B41FA5}">
                      <a16:colId xmlns:a16="http://schemas.microsoft.com/office/drawing/2014/main" val="2376950681"/>
                    </a:ext>
                  </a:extLst>
                </a:gridCol>
                <a:gridCol w="1478843">
                  <a:extLst>
                    <a:ext uri="{9D8B030D-6E8A-4147-A177-3AD203B41FA5}">
                      <a16:colId xmlns:a16="http://schemas.microsoft.com/office/drawing/2014/main" val="2131442091"/>
                    </a:ext>
                  </a:extLst>
                </a:gridCol>
                <a:gridCol w="1478843">
                  <a:extLst>
                    <a:ext uri="{9D8B030D-6E8A-4147-A177-3AD203B41FA5}">
                      <a16:colId xmlns:a16="http://schemas.microsoft.com/office/drawing/2014/main" val="515387697"/>
                    </a:ext>
                  </a:extLst>
                </a:gridCol>
              </a:tblGrid>
              <a:tr h="375220">
                <a:tc>
                  <a:txBody>
                    <a:bodyPr/>
                    <a:lstStyle/>
                    <a:p>
                      <a:pPr algn="l" fontAlgn="ctr"/>
                      <a:r>
                        <a:rPr lang="zh-CN" altLang="en-US" sz="1200" u="none" strike="noStrike">
                          <a:effectLst/>
                        </a:rPr>
                        <a:t>年份</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b="0" i="0" u="none" strike="noStrike">
                          <a:solidFill>
                            <a:srgbClr val="000000"/>
                          </a:solidFill>
                          <a:effectLst/>
                          <a:latin typeface="等线" panose="02010600030101010101" pitchFamily="2" charset="-122"/>
                          <a:ea typeface="等线" panose="02010600030101010101" pitchFamily="2" charset="-122"/>
                        </a:rPr>
                        <a:t>从业人数</a:t>
                      </a:r>
                      <a:r>
                        <a:rPr lang="en-US" altLang="zh-CN" sz="1200" b="0" i="0" u="none" strike="noStrike">
                          <a:solidFill>
                            <a:srgbClr val="000000"/>
                          </a:solidFill>
                          <a:effectLst/>
                          <a:latin typeface="等线" panose="02010600030101010101" pitchFamily="2" charset="-122"/>
                          <a:ea typeface="等线" panose="02010600030101010101" pitchFamily="2" charset="-122"/>
                        </a:rPr>
                        <a:t>(</a:t>
                      </a:r>
                      <a:r>
                        <a:rPr lang="zh-CN" altLang="en-US" sz="1200" b="0" i="0" u="none" strike="noStrike">
                          <a:solidFill>
                            <a:srgbClr val="000000"/>
                          </a:solidFill>
                          <a:effectLst/>
                          <a:latin typeface="等线" panose="02010600030101010101" pitchFamily="2" charset="-122"/>
                          <a:ea typeface="等线" panose="02010600030101010101" pitchFamily="2" charset="-122"/>
                        </a:rPr>
                        <a:t>万人）</a:t>
                      </a:r>
                    </a:p>
                  </a:txBody>
                  <a:tcPr marL="6350" marR="6350" marT="6350" marB="0" anchor="ctr"/>
                </a:tc>
                <a:tc>
                  <a:txBody>
                    <a:bodyPr/>
                    <a:lstStyle/>
                    <a:p>
                      <a:pPr algn="l" fontAlgn="ctr"/>
                      <a:r>
                        <a:rPr lang="zh-CN" altLang="en-US" sz="1200" u="none" strike="noStrike">
                          <a:effectLst/>
                        </a:rPr>
                        <a:t>增长率</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258069903"/>
                  </a:ext>
                </a:extLst>
              </a:tr>
              <a:tr h="375220">
                <a:tc>
                  <a:txBody>
                    <a:bodyPr/>
                    <a:lstStyle/>
                    <a:p>
                      <a:pPr algn="r" fontAlgn="ctr"/>
                      <a:r>
                        <a:rPr lang="en-US" altLang="zh-CN" sz="1200" u="none" strike="noStrike">
                          <a:effectLst/>
                        </a:rPr>
                        <a:t>2014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1024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742872399"/>
                  </a:ext>
                </a:extLst>
              </a:tr>
              <a:tr h="375220">
                <a:tc>
                  <a:txBody>
                    <a:bodyPr/>
                    <a:lstStyle/>
                    <a:p>
                      <a:pPr algn="r" fontAlgn="ctr"/>
                      <a:r>
                        <a:rPr lang="en-US" altLang="zh-CN" sz="1200" u="none" strike="noStrike">
                          <a:effectLst/>
                        </a:rPr>
                        <a:t>2015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1257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60212235"/>
                  </a:ext>
                </a:extLst>
              </a:tr>
              <a:tr h="375220">
                <a:tc>
                  <a:txBody>
                    <a:bodyPr/>
                    <a:lstStyle/>
                    <a:p>
                      <a:pPr algn="r" fontAlgn="ctr"/>
                      <a:r>
                        <a:rPr lang="en-US" altLang="zh-CN" sz="1200" u="none" strike="noStrike">
                          <a:effectLst/>
                        </a:rPr>
                        <a:t>2016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1535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516776260"/>
                  </a:ext>
                </a:extLst>
              </a:tr>
              <a:tr h="375220">
                <a:tc>
                  <a:txBody>
                    <a:bodyPr/>
                    <a:lstStyle/>
                    <a:p>
                      <a:pPr algn="r" fontAlgn="ctr"/>
                      <a:r>
                        <a:rPr lang="en-US" altLang="zh-CN" sz="1200" u="none" strike="noStrike">
                          <a:effectLst/>
                        </a:rPr>
                        <a:t>2017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2019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589739845"/>
                  </a:ext>
                </a:extLst>
              </a:tr>
              <a:tr h="375220">
                <a:tc>
                  <a:txBody>
                    <a:bodyPr/>
                    <a:lstStyle/>
                    <a:p>
                      <a:pPr algn="r" fontAlgn="ctr"/>
                      <a:r>
                        <a:rPr lang="en-US" altLang="zh-CN" sz="1200" u="none" strike="noStrike">
                          <a:effectLst/>
                        </a:rPr>
                        <a:t>2018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3033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277948140"/>
                  </a:ext>
                </a:extLst>
              </a:tr>
              <a:tr h="375220">
                <a:tc>
                  <a:txBody>
                    <a:bodyPr/>
                    <a:lstStyle/>
                    <a:p>
                      <a:pPr algn="r" fontAlgn="ctr"/>
                      <a:r>
                        <a:rPr lang="en-US" altLang="zh-CN" sz="1200" u="none" strike="noStrike">
                          <a:effectLst/>
                        </a:rPr>
                        <a:t>2019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4801</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086264939"/>
                  </a:ext>
                </a:extLst>
              </a:tr>
              <a:tr h="375220">
                <a:tc>
                  <a:txBody>
                    <a:bodyPr/>
                    <a:lstStyle/>
                    <a:p>
                      <a:pPr algn="r" fontAlgn="ctr"/>
                      <a:r>
                        <a:rPr lang="en-US" altLang="zh-CN" sz="1200" u="none" strike="noStrike">
                          <a:effectLst/>
                        </a:rPr>
                        <a:t>2020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7700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584295805"/>
                  </a:ext>
                </a:extLst>
              </a:tr>
            </a:tbl>
          </a:graphicData>
        </a:graphic>
      </p:graphicFrame>
    </p:spTree>
    <p:extLst>
      <p:ext uri="{BB962C8B-B14F-4D97-AF65-F5344CB8AC3E}">
        <p14:creationId xmlns:p14="http://schemas.microsoft.com/office/powerpoint/2010/main" val="4756766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F4CEC3-882C-47AD-9A02-D371BCB5BB4E}"/>
              </a:ext>
            </a:extLst>
          </p:cNvPr>
          <p:cNvSpPr>
            <a:spLocks noGrp="1"/>
          </p:cNvSpPr>
          <p:nvPr>
            <p:ph type="title"/>
          </p:nvPr>
        </p:nvSpPr>
        <p:spPr/>
        <p:txBody>
          <a:bodyPr/>
          <a:lstStyle/>
          <a:p>
            <a:r>
              <a:rPr lang="zh-CN" altLang="en-US"/>
              <a:t>消费者画像</a:t>
            </a:r>
          </a:p>
        </p:txBody>
      </p:sp>
      <p:sp>
        <p:nvSpPr>
          <p:cNvPr id="3" name="内容占位符 2">
            <a:extLst>
              <a:ext uri="{FF2B5EF4-FFF2-40B4-BE49-F238E27FC236}">
                <a16:creationId xmlns:a16="http://schemas.microsoft.com/office/drawing/2014/main" id="{2A21E8A4-FDCC-4C58-8472-35937B757250}"/>
              </a:ext>
            </a:extLst>
          </p:cNvPr>
          <p:cNvSpPr>
            <a:spLocks noGrp="1"/>
          </p:cNvSpPr>
          <p:nvPr>
            <p:ph idx="1"/>
          </p:nvPr>
        </p:nvSpPr>
        <p:spPr/>
        <p:txBody>
          <a:bodyPr>
            <a:normAutofit/>
          </a:bodyPr>
          <a:lstStyle/>
          <a:p>
            <a:r>
              <a:rPr lang="zh-CN" altLang="en-US"/>
              <a:t>本次调查从</a:t>
            </a:r>
            <a:r>
              <a:rPr lang="en-US" altLang="zh-CN"/>
              <a:t>2020</a:t>
            </a:r>
            <a:r>
              <a:rPr lang="zh-CN" altLang="en-US"/>
              <a:t>年</a:t>
            </a:r>
            <a:r>
              <a:rPr lang="en-US" altLang="zh-CN"/>
              <a:t>9</a:t>
            </a:r>
            <a:r>
              <a:rPr lang="zh-CN" altLang="en-US"/>
              <a:t>月开始在全国展开，通过对调查对象专业的规划、访谈、研究得到此报告。</a:t>
            </a:r>
          </a:p>
          <a:p>
            <a:r>
              <a:rPr lang="zh-CN" altLang="en-US"/>
              <a:t>调研对象主要考虑：年龄、性别、学历、婚姻状况、工作状况等的合理分布；消费者个人和家庭购买能力的正常分布；并特别考虑电子商务在中国从一线到五线及以下市场的广泛分布和差异化，对数据采样有效部署。</a:t>
            </a:r>
          </a:p>
        </p:txBody>
      </p:sp>
    </p:spTree>
    <p:extLst>
      <p:ext uri="{BB962C8B-B14F-4D97-AF65-F5344CB8AC3E}">
        <p14:creationId xmlns:p14="http://schemas.microsoft.com/office/powerpoint/2010/main" val="2331335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A167E2-2DD1-4F73-9755-8B5D05D6C13C}"/>
              </a:ext>
            </a:extLst>
          </p:cNvPr>
          <p:cNvSpPr>
            <a:spLocks noGrp="1"/>
          </p:cNvSpPr>
          <p:nvPr>
            <p:ph type="title"/>
          </p:nvPr>
        </p:nvSpPr>
        <p:spPr/>
        <p:txBody>
          <a:bodyPr/>
          <a:lstStyle/>
          <a:p>
            <a:r>
              <a:rPr lang="zh-CN" altLang="en-US"/>
              <a:t>消费者画像</a:t>
            </a:r>
            <a:r>
              <a:rPr lang="en-US" altLang="zh-CN"/>
              <a:t>- </a:t>
            </a:r>
            <a:r>
              <a:rPr lang="zh-CN" altLang="en-US"/>
              <a:t>性别及年龄等基本要素</a:t>
            </a:r>
          </a:p>
        </p:txBody>
      </p:sp>
      <p:graphicFrame>
        <p:nvGraphicFramePr>
          <p:cNvPr id="4" name="内容占位符 3">
            <a:extLst>
              <a:ext uri="{FF2B5EF4-FFF2-40B4-BE49-F238E27FC236}">
                <a16:creationId xmlns:a16="http://schemas.microsoft.com/office/drawing/2014/main" id="{B0C6CEE4-FAB1-4A51-94AD-C213E86E3B4E}"/>
              </a:ext>
            </a:extLst>
          </p:cNvPr>
          <p:cNvGraphicFramePr>
            <a:graphicFrameLocks noGrp="1"/>
          </p:cNvGraphicFramePr>
          <p:nvPr>
            <p:ph idx="1"/>
            <p:extLst>
              <p:ext uri="{D42A27DB-BD31-4B8C-83A1-F6EECF244321}">
                <p14:modId xmlns:p14="http://schemas.microsoft.com/office/powerpoint/2010/main" val="3982588126"/>
              </p:ext>
            </p:extLst>
          </p:nvPr>
        </p:nvGraphicFramePr>
        <p:xfrm>
          <a:off x="306572" y="1690688"/>
          <a:ext cx="11548731" cy="3317243"/>
        </p:xfrm>
        <a:graphic>
          <a:graphicData uri="http://schemas.openxmlformats.org/drawingml/2006/table">
            <a:tbl>
              <a:tblPr>
                <a:tableStyleId>{5940675A-B579-460E-94D1-54222C63F5DA}</a:tableStyleId>
              </a:tblPr>
              <a:tblGrid>
                <a:gridCol w="688107">
                  <a:extLst>
                    <a:ext uri="{9D8B030D-6E8A-4147-A177-3AD203B41FA5}">
                      <a16:colId xmlns:a16="http://schemas.microsoft.com/office/drawing/2014/main" val="4151457083"/>
                    </a:ext>
                  </a:extLst>
                </a:gridCol>
                <a:gridCol w="688107">
                  <a:extLst>
                    <a:ext uri="{9D8B030D-6E8A-4147-A177-3AD203B41FA5}">
                      <a16:colId xmlns:a16="http://schemas.microsoft.com/office/drawing/2014/main" val="1827438346"/>
                    </a:ext>
                  </a:extLst>
                </a:gridCol>
                <a:gridCol w="688107">
                  <a:extLst>
                    <a:ext uri="{9D8B030D-6E8A-4147-A177-3AD203B41FA5}">
                      <a16:colId xmlns:a16="http://schemas.microsoft.com/office/drawing/2014/main" val="650207161"/>
                    </a:ext>
                  </a:extLst>
                </a:gridCol>
                <a:gridCol w="688107">
                  <a:extLst>
                    <a:ext uri="{9D8B030D-6E8A-4147-A177-3AD203B41FA5}">
                      <a16:colId xmlns:a16="http://schemas.microsoft.com/office/drawing/2014/main" val="1748525156"/>
                    </a:ext>
                  </a:extLst>
                </a:gridCol>
                <a:gridCol w="1605583">
                  <a:extLst>
                    <a:ext uri="{9D8B030D-6E8A-4147-A177-3AD203B41FA5}">
                      <a16:colId xmlns:a16="http://schemas.microsoft.com/office/drawing/2014/main" val="3323946766"/>
                    </a:ext>
                  </a:extLst>
                </a:gridCol>
                <a:gridCol w="688107">
                  <a:extLst>
                    <a:ext uri="{9D8B030D-6E8A-4147-A177-3AD203B41FA5}">
                      <a16:colId xmlns:a16="http://schemas.microsoft.com/office/drawing/2014/main" val="3750368760"/>
                    </a:ext>
                  </a:extLst>
                </a:gridCol>
                <a:gridCol w="1043629">
                  <a:extLst>
                    <a:ext uri="{9D8B030D-6E8A-4147-A177-3AD203B41FA5}">
                      <a16:colId xmlns:a16="http://schemas.microsoft.com/office/drawing/2014/main" val="685443252"/>
                    </a:ext>
                  </a:extLst>
                </a:gridCol>
                <a:gridCol w="688107">
                  <a:extLst>
                    <a:ext uri="{9D8B030D-6E8A-4147-A177-3AD203B41FA5}">
                      <a16:colId xmlns:a16="http://schemas.microsoft.com/office/drawing/2014/main" val="2058217055"/>
                    </a:ext>
                  </a:extLst>
                </a:gridCol>
                <a:gridCol w="2603339">
                  <a:extLst>
                    <a:ext uri="{9D8B030D-6E8A-4147-A177-3AD203B41FA5}">
                      <a16:colId xmlns:a16="http://schemas.microsoft.com/office/drawing/2014/main" val="2624892400"/>
                    </a:ext>
                  </a:extLst>
                </a:gridCol>
                <a:gridCol w="688107">
                  <a:extLst>
                    <a:ext uri="{9D8B030D-6E8A-4147-A177-3AD203B41FA5}">
                      <a16:colId xmlns:a16="http://schemas.microsoft.com/office/drawing/2014/main" val="189143755"/>
                    </a:ext>
                  </a:extLst>
                </a:gridCol>
                <a:gridCol w="688107">
                  <a:extLst>
                    <a:ext uri="{9D8B030D-6E8A-4147-A177-3AD203B41FA5}">
                      <a16:colId xmlns:a16="http://schemas.microsoft.com/office/drawing/2014/main" val="1462688804"/>
                    </a:ext>
                  </a:extLst>
                </a:gridCol>
                <a:gridCol w="791324">
                  <a:extLst>
                    <a:ext uri="{9D8B030D-6E8A-4147-A177-3AD203B41FA5}">
                      <a16:colId xmlns:a16="http://schemas.microsoft.com/office/drawing/2014/main" val="3589637638"/>
                    </a:ext>
                  </a:extLst>
                </a:gridCol>
              </a:tblGrid>
              <a:tr h="208430">
                <a:tc>
                  <a:txBody>
                    <a:bodyPr/>
                    <a:lstStyle/>
                    <a:p>
                      <a:pPr algn="ctr" fontAlgn="ctr"/>
                      <a:r>
                        <a:rPr lang="zh-CN" altLang="en-US" sz="1000" u="none" strike="noStrike">
                          <a:effectLst/>
                        </a:rPr>
                        <a:t>性别</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比例</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年龄</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比例</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婚姻</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比例</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学历</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比例</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职业</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比例</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城市</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比例</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762193225"/>
                  </a:ext>
                </a:extLst>
              </a:tr>
              <a:tr h="208430">
                <a:tc>
                  <a:txBody>
                    <a:bodyPr/>
                    <a:lstStyle/>
                    <a:p>
                      <a:pPr algn="ctr" fontAlgn="ctr"/>
                      <a:r>
                        <a:rPr lang="zh-CN" altLang="en-US" sz="1000" u="none" strike="noStrike">
                          <a:effectLst/>
                        </a:rPr>
                        <a:t>男</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50.25%</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18</a:t>
                      </a:r>
                      <a:r>
                        <a:rPr lang="zh-CN" altLang="en-US" sz="1000" u="none" strike="noStrike">
                          <a:effectLst/>
                        </a:rPr>
                        <a:t>岁</a:t>
                      </a:r>
                      <a:r>
                        <a:rPr lang="en-US" altLang="zh-CN" sz="1000" u="none" strike="noStrike">
                          <a:effectLst/>
                        </a:rPr>
                        <a:t>-30</a:t>
                      </a:r>
                      <a:r>
                        <a:rPr lang="zh-CN" altLang="en-US" sz="1000" u="none" strike="noStrike">
                          <a:effectLst/>
                        </a:rPr>
                        <a:t>岁</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34.98%</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已婚，有</a:t>
                      </a:r>
                      <a:r>
                        <a:rPr lang="en-US" altLang="zh-CN" sz="1000" u="none" strike="noStrike">
                          <a:effectLst/>
                        </a:rPr>
                        <a:t>1</a:t>
                      </a:r>
                      <a:r>
                        <a:rPr lang="zh-CN" altLang="en-US" sz="1000" u="none" strike="noStrike">
                          <a:effectLst/>
                        </a:rPr>
                        <a:t>个小孩</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51.13%</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大学本科</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54.58%</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企业单位的一般办公室职员</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22.29%</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一线</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30.44%</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641289389"/>
                  </a:ext>
                </a:extLst>
              </a:tr>
              <a:tr h="208430">
                <a:tc>
                  <a:txBody>
                    <a:bodyPr/>
                    <a:lstStyle/>
                    <a:p>
                      <a:pPr algn="ctr" fontAlgn="ctr"/>
                      <a:r>
                        <a:rPr lang="zh-CN" altLang="en-US" sz="1000" u="none" strike="noStrike">
                          <a:effectLst/>
                        </a:rPr>
                        <a:t>女</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49.75%</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31</a:t>
                      </a:r>
                      <a:r>
                        <a:rPr lang="zh-CN" altLang="en-US" sz="1000" u="none" strike="noStrike">
                          <a:effectLst/>
                        </a:rPr>
                        <a:t>岁</a:t>
                      </a:r>
                      <a:r>
                        <a:rPr lang="en-US" altLang="zh-CN" sz="1000" u="none" strike="noStrike">
                          <a:effectLst/>
                        </a:rPr>
                        <a:t>-40</a:t>
                      </a:r>
                      <a:r>
                        <a:rPr lang="zh-CN" altLang="en-US" sz="1000" u="none" strike="noStrike">
                          <a:effectLst/>
                        </a:rPr>
                        <a:t>岁</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34.68%</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未婚无对象</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25.91%</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高中</a:t>
                      </a:r>
                      <a:r>
                        <a:rPr lang="en-US" altLang="zh-CN" sz="1000" u="none" strike="noStrike">
                          <a:effectLst/>
                        </a:rPr>
                        <a:t>/</a:t>
                      </a:r>
                      <a:r>
                        <a:rPr lang="zh-CN" altLang="en-US" sz="1000" u="none" strike="noStrike">
                          <a:effectLst/>
                        </a:rPr>
                        <a:t>职高</a:t>
                      </a:r>
                      <a:r>
                        <a:rPr lang="en-US" altLang="zh-CN" sz="1000" u="none" strike="noStrike">
                          <a:effectLst/>
                        </a:rPr>
                        <a:t>/</a:t>
                      </a:r>
                      <a:r>
                        <a:rPr lang="zh-CN" altLang="en-US" sz="1000" u="none" strike="noStrike">
                          <a:effectLst/>
                        </a:rPr>
                        <a:t>中专</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19.80%</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学生</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21.39%</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二线</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30.44%</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888024831"/>
                  </a:ext>
                </a:extLst>
              </a:tr>
              <a:tr h="399223">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41</a:t>
                      </a:r>
                      <a:r>
                        <a:rPr lang="zh-CN" altLang="en-US" sz="1000" u="none" strike="noStrike">
                          <a:effectLst/>
                        </a:rPr>
                        <a:t>岁及以上</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20.10%</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未婚有对象</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9.36%</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大学专科</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17.24%</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企业的中层管理人员</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17.31%</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三线</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19.90%</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3141391824"/>
                  </a:ext>
                </a:extLst>
              </a:tr>
              <a:tr h="208430">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18</a:t>
                      </a:r>
                      <a:r>
                        <a:rPr lang="zh-CN" altLang="en-US" sz="1000" u="none" strike="noStrike">
                          <a:effectLst/>
                        </a:rPr>
                        <a:t>岁以下</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10.24%</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已婚，有</a:t>
                      </a:r>
                      <a:r>
                        <a:rPr lang="en-US" altLang="zh-CN" sz="1000" u="none" strike="noStrike">
                          <a:effectLst/>
                        </a:rPr>
                        <a:t>2</a:t>
                      </a:r>
                      <a:r>
                        <a:rPr lang="zh-CN" altLang="en-US" sz="1000" u="none" strike="noStrike">
                          <a:effectLst/>
                        </a:rPr>
                        <a:t>个及以上小孩</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7.29%</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初中及以下</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4.43%</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兼职人员</a:t>
                      </a:r>
                      <a:r>
                        <a:rPr lang="en-US" altLang="zh-CN" sz="1000" u="none" strike="noStrike">
                          <a:effectLst/>
                        </a:rPr>
                        <a:t>/</a:t>
                      </a:r>
                      <a:r>
                        <a:rPr lang="zh-CN" altLang="en-US" sz="1000" u="none" strike="noStrike">
                          <a:effectLst/>
                        </a:rPr>
                        <a:t>自由职业者</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8.26%</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四线</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9.95%</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3109840294"/>
                  </a:ext>
                </a:extLst>
              </a:tr>
              <a:tr h="208430">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已婚，无小孩</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5.62%</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硕士及以上</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3.95%</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政府或事业单位的一般工作人员</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6.67%</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五线</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9.27%</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3048702040"/>
                  </a:ext>
                </a:extLst>
              </a:tr>
              <a:tr h="208430">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其他</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0.69%</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中高级专业人士</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5.17%</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190227069"/>
                  </a:ext>
                </a:extLst>
              </a:tr>
              <a:tr h="208430">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私营企业主</a:t>
                      </a:r>
                      <a:r>
                        <a:rPr lang="en-US" altLang="zh-CN" sz="1000" u="none" strike="noStrike">
                          <a:effectLst/>
                        </a:rPr>
                        <a:t>/</a:t>
                      </a:r>
                      <a:r>
                        <a:rPr lang="zh-CN" altLang="en-US" sz="1000" u="none" strike="noStrike">
                          <a:effectLst/>
                        </a:rPr>
                        <a:t>企业合伙人或高层管理人员</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4.88%</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1057690701"/>
                  </a:ext>
                </a:extLst>
              </a:tr>
              <a:tr h="208430">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政府或事业单位的中层管理人员</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3.88%</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2442693434"/>
                  </a:ext>
                </a:extLst>
              </a:tr>
              <a:tr h="208430">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工人</a:t>
                      </a:r>
                      <a:r>
                        <a:rPr lang="en-US" altLang="zh-CN" sz="1000" u="none" strike="noStrike">
                          <a:effectLst/>
                        </a:rPr>
                        <a:t>/</a:t>
                      </a:r>
                      <a:r>
                        <a:rPr lang="zh-CN" altLang="en-US" sz="1000" u="none" strike="noStrike">
                          <a:effectLst/>
                        </a:rPr>
                        <a:t>蓝领</a:t>
                      </a:r>
                      <a:r>
                        <a:rPr lang="en-US" altLang="zh-CN" sz="1000" u="none" strike="noStrike">
                          <a:effectLst/>
                        </a:rPr>
                        <a:t>/</a:t>
                      </a:r>
                      <a:r>
                        <a:rPr lang="zh-CN" altLang="en-US" sz="1000" u="none" strike="noStrike">
                          <a:effectLst/>
                        </a:rPr>
                        <a:t>体力劳动者</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3.38%</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3194286019"/>
                  </a:ext>
                </a:extLst>
              </a:tr>
              <a:tr h="208430">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服务行业的蓝领服务人员</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2.79%</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3129071306"/>
                  </a:ext>
                </a:extLst>
              </a:tr>
              <a:tr h="208430">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小商铺</a:t>
                      </a:r>
                      <a:r>
                        <a:rPr lang="en-US" altLang="zh-CN" sz="1000" u="none" strike="noStrike">
                          <a:effectLst/>
                        </a:rPr>
                        <a:t>/</a:t>
                      </a:r>
                      <a:r>
                        <a:rPr lang="zh-CN" altLang="en-US" sz="1000" u="none" strike="noStrike">
                          <a:effectLst/>
                        </a:rPr>
                        <a:t>饭店等的业主</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2.19%</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2614111655"/>
                  </a:ext>
                </a:extLst>
              </a:tr>
              <a:tr h="208430">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退休</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1.00%</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1600072749"/>
                  </a:ext>
                </a:extLst>
              </a:tr>
              <a:tr h="208430">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其他</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1.00%</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612361593"/>
                  </a:ext>
                </a:extLst>
              </a:tr>
              <a:tr h="208430">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zh-CN" altLang="en-US" sz="1000" u="none" strike="noStrike">
                          <a:effectLst/>
                        </a:rPr>
                        <a:t>政府或事业单位的高层管理人员</a:t>
                      </a: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r>
                        <a:rPr lang="en-US" altLang="zh-CN" sz="1000" u="none" strike="noStrike">
                          <a:effectLst/>
                        </a:rPr>
                        <a:t>0.79%</a:t>
                      </a:r>
                      <a:endParaRPr lang="en-US" altLang="zh-CN"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tc>
                  <a:txBody>
                    <a:bodyPr/>
                    <a:lstStyle/>
                    <a:p>
                      <a:pPr algn="ctr" fontAlgn="ctr"/>
                      <a:endParaRPr lang="zh-CN" altLang="en-US" sz="1000" b="0" i="0" u="none" strike="noStrike">
                        <a:solidFill>
                          <a:srgbClr val="000000"/>
                        </a:solidFill>
                        <a:effectLst/>
                        <a:latin typeface="等线" panose="02010600030101010101" pitchFamily="2" charset="-122"/>
                        <a:ea typeface="等线" panose="02010600030101010101" pitchFamily="2" charset="-122"/>
                      </a:endParaRPr>
                    </a:p>
                  </a:txBody>
                  <a:tcPr marL="5221" marR="5221" marT="5221" marB="0" anchor="ctr"/>
                </a:tc>
                <a:extLst>
                  <a:ext uri="{0D108BD9-81ED-4DB2-BD59-A6C34878D82A}">
                    <a16:rowId xmlns:a16="http://schemas.microsoft.com/office/drawing/2014/main" val="1801366441"/>
                  </a:ext>
                </a:extLst>
              </a:tr>
            </a:tbl>
          </a:graphicData>
        </a:graphic>
      </p:graphicFrame>
    </p:spTree>
    <p:extLst>
      <p:ext uri="{BB962C8B-B14F-4D97-AF65-F5344CB8AC3E}">
        <p14:creationId xmlns:p14="http://schemas.microsoft.com/office/powerpoint/2010/main" val="37359992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660295-F05C-4C00-AAC6-B9D315CDDDD2}"/>
              </a:ext>
            </a:extLst>
          </p:cNvPr>
          <p:cNvSpPr>
            <a:spLocks noGrp="1"/>
          </p:cNvSpPr>
          <p:nvPr>
            <p:ph type="title"/>
          </p:nvPr>
        </p:nvSpPr>
        <p:spPr/>
        <p:txBody>
          <a:bodyPr/>
          <a:lstStyle/>
          <a:p>
            <a:r>
              <a:rPr lang="zh-CN" altLang="en-US"/>
              <a:t>消费者画像</a:t>
            </a:r>
            <a:r>
              <a:rPr lang="en-US" altLang="zh-CN"/>
              <a:t>- </a:t>
            </a:r>
            <a:r>
              <a:rPr lang="zh-CN" altLang="en-US"/>
              <a:t>个人及家庭月收入</a:t>
            </a:r>
          </a:p>
        </p:txBody>
      </p:sp>
      <p:sp>
        <p:nvSpPr>
          <p:cNvPr id="4" name="文本占位符 3">
            <a:extLst>
              <a:ext uri="{FF2B5EF4-FFF2-40B4-BE49-F238E27FC236}">
                <a16:creationId xmlns:a16="http://schemas.microsoft.com/office/drawing/2014/main" id="{5F8C2488-4F4C-44C3-8CEB-1A249A3B9AAC}"/>
              </a:ext>
            </a:extLst>
          </p:cNvPr>
          <p:cNvSpPr>
            <a:spLocks noGrp="1"/>
          </p:cNvSpPr>
          <p:nvPr>
            <p:ph type="body" idx="1"/>
          </p:nvPr>
        </p:nvSpPr>
        <p:spPr/>
        <p:txBody>
          <a:bodyPr>
            <a:normAutofit fontScale="55000" lnSpcReduction="20000"/>
          </a:bodyPr>
          <a:lstStyle/>
          <a:p>
            <a:r>
              <a:rPr lang="zh-CN" altLang="en-US"/>
              <a:t>消费者月收入结构中</a:t>
            </a:r>
            <a:r>
              <a:rPr lang="en-US" altLang="zh-CN"/>
              <a:t>5000-8000</a:t>
            </a:r>
            <a:r>
              <a:rPr lang="zh-CN" altLang="en-US"/>
              <a:t>元占比最高，达</a:t>
            </a:r>
            <a:r>
              <a:rPr lang="en-US" altLang="zh-CN"/>
              <a:t>23.45%</a:t>
            </a:r>
            <a:r>
              <a:rPr lang="zh-CN" altLang="en-US"/>
              <a:t>，个人可支配月收入居于中位水平。</a:t>
            </a:r>
          </a:p>
        </p:txBody>
      </p:sp>
      <p:graphicFrame>
        <p:nvGraphicFramePr>
          <p:cNvPr id="8" name="内容占位符 7">
            <a:extLst>
              <a:ext uri="{FF2B5EF4-FFF2-40B4-BE49-F238E27FC236}">
                <a16:creationId xmlns:a16="http://schemas.microsoft.com/office/drawing/2014/main" id="{A50E389B-A217-4733-923F-2B9059F1CEF0}"/>
              </a:ext>
            </a:extLst>
          </p:cNvPr>
          <p:cNvGraphicFramePr>
            <a:graphicFrameLocks noGrp="1"/>
          </p:cNvGraphicFramePr>
          <p:nvPr>
            <p:ph sz="half" idx="2"/>
            <p:extLst>
              <p:ext uri="{D42A27DB-BD31-4B8C-83A1-F6EECF244321}">
                <p14:modId xmlns:p14="http://schemas.microsoft.com/office/powerpoint/2010/main" val="630409457"/>
              </p:ext>
            </p:extLst>
          </p:nvPr>
        </p:nvGraphicFramePr>
        <p:xfrm>
          <a:off x="949565" y="3006726"/>
          <a:ext cx="2641600" cy="2362200"/>
        </p:xfrm>
        <a:graphic>
          <a:graphicData uri="http://schemas.openxmlformats.org/drawingml/2006/table">
            <a:tbl>
              <a:tblPr>
                <a:tableStyleId>{5C22544A-7EE6-4342-B048-85BDC9FD1C3A}</a:tableStyleId>
              </a:tblPr>
              <a:tblGrid>
                <a:gridCol w="1181100">
                  <a:extLst>
                    <a:ext uri="{9D8B030D-6E8A-4147-A177-3AD203B41FA5}">
                      <a16:colId xmlns:a16="http://schemas.microsoft.com/office/drawing/2014/main" val="2479702196"/>
                    </a:ext>
                  </a:extLst>
                </a:gridCol>
                <a:gridCol w="1460500">
                  <a:extLst>
                    <a:ext uri="{9D8B030D-6E8A-4147-A177-3AD203B41FA5}">
                      <a16:colId xmlns:a16="http://schemas.microsoft.com/office/drawing/2014/main" val="2971995346"/>
                    </a:ext>
                  </a:extLst>
                </a:gridCol>
              </a:tblGrid>
              <a:tr h="196850">
                <a:tc>
                  <a:txBody>
                    <a:bodyPr/>
                    <a:lstStyle/>
                    <a:p>
                      <a:pPr algn="l" fontAlgn="ctr"/>
                      <a:r>
                        <a:rPr lang="zh-CN" altLang="en-US" sz="1200" u="none" strike="noStrike">
                          <a:effectLst/>
                        </a:rPr>
                        <a:t>个人月收入</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比例</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531382743"/>
                  </a:ext>
                </a:extLst>
              </a:tr>
              <a:tr h="196850">
                <a:tc>
                  <a:txBody>
                    <a:bodyPr/>
                    <a:lstStyle/>
                    <a:p>
                      <a:pPr algn="l" fontAlgn="ctr"/>
                      <a:r>
                        <a:rPr lang="en-US" altLang="zh-CN" sz="1200" u="none" strike="noStrike">
                          <a:effectLst/>
                        </a:rPr>
                        <a:t>5001-8000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23.45%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19782462"/>
                  </a:ext>
                </a:extLst>
              </a:tr>
              <a:tr h="196850">
                <a:tc>
                  <a:txBody>
                    <a:bodyPr/>
                    <a:lstStyle/>
                    <a:p>
                      <a:pPr algn="l" fontAlgn="ctr"/>
                      <a:r>
                        <a:rPr lang="en-US" altLang="zh-CN" sz="1200" u="none" strike="noStrike">
                          <a:effectLst/>
                        </a:rPr>
                        <a:t>8001-10000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15.27%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042261752"/>
                  </a:ext>
                </a:extLst>
              </a:tr>
              <a:tr h="196850">
                <a:tc>
                  <a:txBody>
                    <a:bodyPr/>
                    <a:lstStyle/>
                    <a:p>
                      <a:pPr algn="l" fontAlgn="ctr"/>
                      <a:r>
                        <a:rPr lang="zh-CN" altLang="en-US" sz="1200" u="none" strike="noStrike">
                          <a:effectLst/>
                        </a:rPr>
                        <a:t>无收入</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14.58%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377052490"/>
                  </a:ext>
                </a:extLst>
              </a:tr>
              <a:tr h="196850">
                <a:tc>
                  <a:txBody>
                    <a:bodyPr/>
                    <a:lstStyle/>
                    <a:p>
                      <a:pPr algn="l" fontAlgn="ctr"/>
                      <a:r>
                        <a:rPr lang="en-US" altLang="zh-CN" sz="1200" u="none" strike="noStrike">
                          <a:effectLst/>
                        </a:rPr>
                        <a:t>3001-5000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13.79%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646330413"/>
                  </a:ext>
                </a:extLst>
              </a:tr>
              <a:tr h="196850">
                <a:tc>
                  <a:txBody>
                    <a:bodyPr/>
                    <a:lstStyle/>
                    <a:p>
                      <a:pPr algn="l" fontAlgn="ctr"/>
                      <a:r>
                        <a:rPr lang="en-US" altLang="zh-CN" sz="1200" u="none" strike="noStrike">
                          <a:effectLst/>
                        </a:rPr>
                        <a:t>3000</a:t>
                      </a:r>
                      <a:r>
                        <a:rPr lang="zh-CN" altLang="en-US" sz="1200" u="none" strike="noStrike">
                          <a:effectLst/>
                        </a:rPr>
                        <a:t>元及以下</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11.03%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717827083"/>
                  </a:ext>
                </a:extLst>
              </a:tr>
              <a:tr h="196850">
                <a:tc>
                  <a:txBody>
                    <a:bodyPr/>
                    <a:lstStyle/>
                    <a:p>
                      <a:pPr algn="l" fontAlgn="ctr"/>
                      <a:r>
                        <a:rPr lang="en-US" altLang="zh-CN" sz="1200" u="none" strike="noStrike">
                          <a:effectLst/>
                        </a:rPr>
                        <a:t>10001-12000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6.90%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166425905"/>
                  </a:ext>
                </a:extLst>
              </a:tr>
              <a:tr h="196850">
                <a:tc>
                  <a:txBody>
                    <a:bodyPr/>
                    <a:lstStyle/>
                    <a:p>
                      <a:pPr algn="l" fontAlgn="ctr"/>
                      <a:r>
                        <a:rPr lang="en-US" altLang="zh-CN" sz="1200" u="none" strike="noStrike">
                          <a:effectLst/>
                        </a:rPr>
                        <a:t>12001-15000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5.71%</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374949284"/>
                  </a:ext>
                </a:extLst>
              </a:tr>
              <a:tr h="196850">
                <a:tc>
                  <a:txBody>
                    <a:bodyPr/>
                    <a:lstStyle/>
                    <a:p>
                      <a:pPr algn="l" fontAlgn="ctr"/>
                      <a:r>
                        <a:rPr lang="en-US" altLang="zh-CN" sz="1200" u="none" strike="noStrike">
                          <a:effectLst/>
                        </a:rPr>
                        <a:t>15001-20000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4.73%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611823903"/>
                  </a:ext>
                </a:extLst>
              </a:tr>
              <a:tr h="196850">
                <a:tc>
                  <a:txBody>
                    <a:bodyPr/>
                    <a:lstStyle/>
                    <a:p>
                      <a:pPr algn="l" fontAlgn="ctr"/>
                      <a:r>
                        <a:rPr lang="en-US" altLang="zh-CN" sz="1200" u="none" strike="noStrike">
                          <a:effectLst/>
                        </a:rPr>
                        <a:t>20001-25000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2.17%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020840852"/>
                  </a:ext>
                </a:extLst>
              </a:tr>
              <a:tr h="196850">
                <a:tc>
                  <a:txBody>
                    <a:bodyPr/>
                    <a:lstStyle/>
                    <a:p>
                      <a:pPr algn="l" fontAlgn="ctr"/>
                      <a:r>
                        <a:rPr lang="en-US" altLang="zh-CN" sz="1200" u="none" strike="noStrike">
                          <a:effectLst/>
                        </a:rPr>
                        <a:t>30000</a:t>
                      </a:r>
                      <a:r>
                        <a:rPr lang="zh-CN" altLang="en-US" sz="1200" u="none" strike="noStrike">
                          <a:effectLst/>
                        </a:rPr>
                        <a:t>元及以上</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1.28%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829457843"/>
                  </a:ext>
                </a:extLst>
              </a:tr>
              <a:tr h="196850">
                <a:tc>
                  <a:txBody>
                    <a:bodyPr/>
                    <a:lstStyle/>
                    <a:p>
                      <a:pPr algn="l" fontAlgn="ctr"/>
                      <a:r>
                        <a:rPr lang="en-US" altLang="zh-CN" sz="1200" u="none" strike="noStrike">
                          <a:effectLst/>
                        </a:rPr>
                        <a:t>25001-30000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1.08%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059554765"/>
                  </a:ext>
                </a:extLst>
              </a:tr>
            </a:tbl>
          </a:graphicData>
        </a:graphic>
      </p:graphicFrame>
      <p:sp>
        <p:nvSpPr>
          <p:cNvPr id="6" name="文本占位符 5">
            <a:extLst>
              <a:ext uri="{FF2B5EF4-FFF2-40B4-BE49-F238E27FC236}">
                <a16:creationId xmlns:a16="http://schemas.microsoft.com/office/drawing/2014/main" id="{23F21243-5A3F-47FD-B713-58B687AEF98D}"/>
              </a:ext>
            </a:extLst>
          </p:cNvPr>
          <p:cNvSpPr>
            <a:spLocks noGrp="1"/>
          </p:cNvSpPr>
          <p:nvPr>
            <p:ph type="body" sz="quarter" idx="3"/>
          </p:nvPr>
        </p:nvSpPr>
        <p:spPr/>
        <p:txBody>
          <a:bodyPr>
            <a:normAutofit fontScale="55000" lnSpcReduction="20000"/>
          </a:bodyPr>
          <a:lstStyle/>
          <a:p>
            <a:r>
              <a:rPr lang="zh-CN" altLang="en-US"/>
              <a:t>家庭月收入结构中</a:t>
            </a:r>
            <a:r>
              <a:rPr lang="en-US" altLang="zh-CN"/>
              <a:t>15000-20000</a:t>
            </a:r>
            <a:r>
              <a:rPr lang="zh-CN" altLang="en-US"/>
              <a:t>元的占比最高，达</a:t>
            </a:r>
            <a:r>
              <a:rPr lang="en-US" altLang="zh-CN"/>
              <a:t>16.45%</a:t>
            </a:r>
            <a:r>
              <a:rPr lang="zh-CN" altLang="en-US"/>
              <a:t>，家庭</a:t>
            </a:r>
          </a:p>
          <a:p>
            <a:r>
              <a:rPr lang="zh-CN" altLang="en-US"/>
              <a:t>可支配月收入居于中高位水平，家庭整体消费水平有一定实力。</a:t>
            </a:r>
          </a:p>
        </p:txBody>
      </p:sp>
      <p:graphicFrame>
        <p:nvGraphicFramePr>
          <p:cNvPr id="9" name="内容占位符 8">
            <a:extLst>
              <a:ext uri="{FF2B5EF4-FFF2-40B4-BE49-F238E27FC236}">
                <a16:creationId xmlns:a16="http://schemas.microsoft.com/office/drawing/2014/main" id="{75F3217F-97D2-48D8-A6C5-2F902B66D815}"/>
              </a:ext>
            </a:extLst>
          </p:cNvPr>
          <p:cNvGraphicFramePr>
            <a:graphicFrameLocks noGrp="1"/>
          </p:cNvGraphicFramePr>
          <p:nvPr>
            <p:ph sz="quarter" idx="4"/>
            <p:extLst>
              <p:ext uri="{D42A27DB-BD31-4B8C-83A1-F6EECF244321}">
                <p14:modId xmlns:p14="http://schemas.microsoft.com/office/powerpoint/2010/main" val="3548725142"/>
              </p:ext>
            </p:extLst>
          </p:nvPr>
        </p:nvGraphicFramePr>
        <p:xfrm>
          <a:off x="6322736" y="2832101"/>
          <a:ext cx="2819400" cy="3041650"/>
        </p:xfrm>
        <a:graphic>
          <a:graphicData uri="http://schemas.openxmlformats.org/drawingml/2006/table">
            <a:tbl>
              <a:tblPr>
                <a:tableStyleId>{5C22544A-7EE6-4342-B048-85BDC9FD1C3A}</a:tableStyleId>
              </a:tblPr>
              <a:tblGrid>
                <a:gridCol w="1041400">
                  <a:extLst>
                    <a:ext uri="{9D8B030D-6E8A-4147-A177-3AD203B41FA5}">
                      <a16:colId xmlns:a16="http://schemas.microsoft.com/office/drawing/2014/main" val="2424291083"/>
                    </a:ext>
                  </a:extLst>
                </a:gridCol>
                <a:gridCol w="1778000">
                  <a:extLst>
                    <a:ext uri="{9D8B030D-6E8A-4147-A177-3AD203B41FA5}">
                      <a16:colId xmlns:a16="http://schemas.microsoft.com/office/drawing/2014/main" val="210337305"/>
                    </a:ext>
                  </a:extLst>
                </a:gridCol>
              </a:tblGrid>
              <a:tr h="196850">
                <a:tc>
                  <a:txBody>
                    <a:bodyPr/>
                    <a:lstStyle/>
                    <a:p>
                      <a:pPr algn="l" fontAlgn="ctr"/>
                      <a:r>
                        <a:rPr lang="zh-CN" altLang="en-US" sz="1200" u="none" strike="noStrike">
                          <a:effectLst/>
                        </a:rPr>
                        <a:t>家庭月收入</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比例</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678223782"/>
                  </a:ext>
                </a:extLst>
              </a:tr>
              <a:tr h="196850">
                <a:tc>
                  <a:txBody>
                    <a:bodyPr/>
                    <a:lstStyle/>
                    <a:p>
                      <a:pPr algn="l" fontAlgn="ctr"/>
                      <a:r>
                        <a:rPr lang="en-US" altLang="zh-CN" sz="1200" u="none" strike="noStrike">
                          <a:effectLst/>
                        </a:rPr>
                        <a:t>15001-20000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16.45%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62822925"/>
                  </a:ext>
                </a:extLst>
              </a:tr>
              <a:tr h="196850">
                <a:tc>
                  <a:txBody>
                    <a:bodyPr/>
                    <a:lstStyle/>
                    <a:p>
                      <a:pPr algn="l" fontAlgn="ctr"/>
                      <a:r>
                        <a:rPr lang="en-US" altLang="zh-CN" sz="1200" u="none" strike="noStrike">
                          <a:effectLst/>
                        </a:rPr>
                        <a:t>12001-15000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15.67%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747959122"/>
                  </a:ext>
                </a:extLst>
              </a:tr>
              <a:tr h="196850">
                <a:tc>
                  <a:txBody>
                    <a:bodyPr/>
                    <a:lstStyle/>
                    <a:p>
                      <a:pPr algn="l" fontAlgn="ctr"/>
                      <a:r>
                        <a:rPr lang="en-US" altLang="zh-CN" sz="1200" u="none" strike="noStrike">
                          <a:effectLst/>
                        </a:rPr>
                        <a:t>10001-12000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13.69%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638342466"/>
                  </a:ext>
                </a:extLst>
              </a:tr>
              <a:tr h="196850">
                <a:tc>
                  <a:txBody>
                    <a:bodyPr/>
                    <a:lstStyle/>
                    <a:p>
                      <a:pPr algn="l" fontAlgn="ctr"/>
                      <a:r>
                        <a:rPr lang="en-US" altLang="zh-CN" sz="1200" u="none" strike="noStrike">
                          <a:effectLst/>
                        </a:rPr>
                        <a:t>20001-25000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11.43%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770047932"/>
                  </a:ext>
                </a:extLst>
              </a:tr>
              <a:tr h="196850">
                <a:tc>
                  <a:txBody>
                    <a:bodyPr/>
                    <a:lstStyle/>
                    <a:p>
                      <a:pPr algn="l" fontAlgn="ctr"/>
                      <a:r>
                        <a:rPr lang="en-US" altLang="zh-CN" sz="1200" u="none" strike="noStrike">
                          <a:effectLst/>
                        </a:rPr>
                        <a:t>5001-8000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9.46%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897315916"/>
                  </a:ext>
                </a:extLst>
              </a:tr>
              <a:tr h="196850">
                <a:tc>
                  <a:txBody>
                    <a:bodyPr/>
                    <a:lstStyle/>
                    <a:p>
                      <a:pPr algn="l" fontAlgn="ctr"/>
                      <a:r>
                        <a:rPr lang="en-US" altLang="zh-CN" sz="1200" u="none" strike="noStrike">
                          <a:effectLst/>
                        </a:rPr>
                        <a:t>8001-10000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9.46%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440372338"/>
                  </a:ext>
                </a:extLst>
              </a:tr>
              <a:tr h="196850">
                <a:tc>
                  <a:txBody>
                    <a:bodyPr/>
                    <a:lstStyle/>
                    <a:p>
                      <a:pPr algn="l" fontAlgn="ctr"/>
                      <a:r>
                        <a:rPr lang="en-US" altLang="zh-CN" sz="1200" u="none" strike="noStrike">
                          <a:effectLst/>
                        </a:rPr>
                        <a:t>30000</a:t>
                      </a:r>
                      <a:r>
                        <a:rPr lang="zh-CN" altLang="en-US" sz="1200" u="none" strike="noStrike">
                          <a:effectLst/>
                        </a:rPr>
                        <a:t>元及以上</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7.78%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224681550"/>
                  </a:ext>
                </a:extLst>
              </a:tr>
              <a:tr h="196850">
                <a:tc>
                  <a:txBody>
                    <a:bodyPr/>
                    <a:lstStyle/>
                    <a:p>
                      <a:pPr algn="l" fontAlgn="ctr"/>
                      <a:r>
                        <a:rPr lang="en-US" altLang="zh-CN" sz="1200" u="none" strike="noStrike">
                          <a:effectLst/>
                        </a:rPr>
                        <a:t>25001-30000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7.68%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1644973"/>
                  </a:ext>
                </a:extLst>
              </a:tr>
              <a:tr h="196850">
                <a:tc>
                  <a:txBody>
                    <a:bodyPr/>
                    <a:lstStyle/>
                    <a:p>
                      <a:pPr algn="l" fontAlgn="ctr"/>
                      <a:r>
                        <a:rPr lang="en-US" altLang="zh-CN" sz="1200" u="none" strike="noStrike">
                          <a:effectLst/>
                        </a:rPr>
                        <a:t>3001-5000</a:t>
                      </a:r>
                      <a:r>
                        <a:rPr lang="zh-CN" altLang="en-US" sz="1200" u="none" strike="noStrike">
                          <a:effectLst/>
                        </a:rPr>
                        <a:t>元</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5.02%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587077784"/>
                  </a:ext>
                </a:extLst>
              </a:tr>
              <a:tr h="196850">
                <a:tc>
                  <a:txBody>
                    <a:bodyPr/>
                    <a:lstStyle/>
                    <a:p>
                      <a:pPr algn="l" fontAlgn="ctr"/>
                      <a:r>
                        <a:rPr lang="en-US" altLang="zh-CN" sz="1200" u="none" strike="noStrike">
                          <a:effectLst/>
                        </a:rPr>
                        <a:t>3000</a:t>
                      </a:r>
                      <a:r>
                        <a:rPr lang="zh-CN" altLang="en-US" sz="1200" u="none" strike="noStrike">
                          <a:effectLst/>
                        </a:rPr>
                        <a:t>元及以下</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3.35%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918281280"/>
                  </a:ext>
                </a:extLst>
              </a:tr>
            </a:tbl>
          </a:graphicData>
        </a:graphic>
      </p:graphicFrame>
    </p:spTree>
    <p:extLst>
      <p:ext uri="{BB962C8B-B14F-4D97-AF65-F5344CB8AC3E}">
        <p14:creationId xmlns:p14="http://schemas.microsoft.com/office/powerpoint/2010/main" val="42816231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A710E1D4-23FD-4A6A-B0B1-B577CB650472}"/>
              </a:ext>
            </a:extLst>
          </p:cNvPr>
          <p:cNvSpPr>
            <a:spLocks noGrp="1"/>
          </p:cNvSpPr>
          <p:nvPr>
            <p:ph type="title"/>
          </p:nvPr>
        </p:nvSpPr>
        <p:spPr/>
        <p:txBody>
          <a:bodyPr/>
          <a:lstStyle/>
          <a:p>
            <a:r>
              <a:rPr lang="zh-CN" altLang="en-US"/>
              <a:t>消费者购物行为分析</a:t>
            </a:r>
          </a:p>
        </p:txBody>
      </p:sp>
      <p:sp>
        <p:nvSpPr>
          <p:cNvPr id="5" name="文本占位符 4">
            <a:extLst>
              <a:ext uri="{FF2B5EF4-FFF2-40B4-BE49-F238E27FC236}">
                <a16:creationId xmlns:a16="http://schemas.microsoft.com/office/drawing/2014/main" id="{ED8E6511-1BB9-4C1E-94FD-E79D4130734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87619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43FEC1-05B5-4827-9A1C-79743CF48FB5}"/>
              </a:ext>
            </a:extLst>
          </p:cNvPr>
          <p:cNvSpPr>
            <a:spLocks noGrp="1"/>
          </p:cNvSpPr>
          <p:nvPr>
            <p:ph type="title"/>
          </p:nvPr>
        </p:nvSpPr>
        <p:spPr/>
        <p:txBody>
          <a:bodyPr/>
          <a:lstStyle/>
          <a:p>
            <a:r>
              <a:rPr lang="zh-CN" altLang="en-US"/>
              <a:t>消费者用户类别及购物行为</a:t>
            </a:r>
          </a:p>
        </p:txBody>
      </p:sp>
      <p:sp>
        <p:nvSpPr>
          <p:cNvPr id="3" name="内容占位符 2">
            <a:extLst>
              <a:ext uri="{FF2B5EF4-FFF2-40B4-BE49-F238E27FC236}">
                <a16:creationId xmlns:a16="http://schemas.microsoft.com/office/drawing/2014/main" id="{A31B701B-EE19-4D00-9BEB-555898E48D37}"/>
              </a:ext>
            </a:extLst>
          </p:cNvPr>
          <p:cNvSpPr>
            <a:spLocks noGrp="1"/>
          </p:cNvSpPr>
          <p:nvPr>
            <p:ph idx="1"/>
          </p:nvPr>
        </p:nvSpPr>
        <p:spPr>
          <a:xfrm>
            <a:off x="838200" y="1825625"/>
            <a:ext cx="10515600" cy="1470468"/>
          </a:xfrm>
        </p:spPr>
        <p:txBody>
          <a:bodyPr>
            <a:normAutofit fontScale="92500" lnSpcReduction="20000"/>
          </a:bodyPr>
          <a:lstStyle/>
          <a:p>
            <a:r>
              <a:rPr lang="zh-CN" altLang="en-US"/>
              <a:t>传统电商和社交电商消费者重合度达</a:t>
            </a:r>
            <a:r>
              <a:rPr lang="en-US" altLang="zh-CN"/>
              <a:t>68.08%</a:t>
            </a:r>
            <a:r>
              <a:rPr lang="zh-CN" altLang="en-US"/>
              <a:t>，两者重合度较高，两种购物行为进一步融合。</a:t>
            </a:r>
          </a:p>
          <a:p>
            <a:r>
              <a:rPr lang="zh-CN" altLang="en-US"/>
              <a:t>购物用户使用率达</a:t>
            </a:r>
            <a:r>
              <a:rPr lang="en-US" altLang="zh-CN"/>
              <a:t>100%</a:t>
            </a:r>
            <a:r>
              <a:rPr lang="zh-CN" altLang="en-US"/>
              <a:t>，其次，直播短视频成为用户最常用的网络应用，再次为玩游戏及看电影。购物</a:t>
            </a:r>
            <a:r>
              <a:rPr lang="en-US" altLang="zh-CN"/>
              <a:t>+</a:t>
            </a:r>
            <a:r>
              <a:rPr lang="zh-CN" altLang="en-US"/>
              <a:t>娱乐是电商运营的有效手段。</a:t>
            </a:r>
          </a:p>
        </p:txBody>
      </p:sp>
    </p:spTree>
    <p:extLst>
      <p:ext uri="{BB962C8B-B14F-4D97-AF65-F5344CB8AC3E}">
        <p14:creationId xmlns:p14="http://schemas.microsoft.com/office/powerpoint/2010/main" val="9246464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B79CCA-2D91-4E8B-B8BA-B617BFC6F486}"/>
              </a:ext>
            </a:extLst>
          </p:cNvPr>
          <p:cNvSpPr>
            <a:spLocks noGrp="1"/>
          </p:cNvSpPr>
          <p:nvPr>
            <p:ph type="title"/>
          </p:nvPr>
        </p:nvSpPr>
        <p:spPr/>
        <p:txBody>
          <a:bodyPr/>
          <a:lstStyle/>
          <a:p>
            <a:r>
              <a:rPr lang="zh-CN" altLang="en-US"/>
              <a:t>消费者知道的和购物过的平台</a:t>
            </a:r>
          </a:p>
        </p:txBody>
      </p:sp>
      <p:sp>
        <p:nvSpPr>
          <p:cNvPr id="3" name="内容占位符 2">
            <a:extLst>
              <a:ext uri="{FF2B5EF4-FFF2-40B4-BE49-F238E27FC236}">
                <a16:creationId xmlns:a16="http://schemas.microsoft.com/office/drawing/2014/main" id="{95948787-DCF4-4BB8-BCF5-1ABEA6901678}"/>
              </a:ext>
            </a:extLst>
          </p:cNvPr>
          <p:cNvSpPr>
            <a:spLocks noGrp="1"/>
          </p:cNvSpPr>
          <p:nvPr>
            <p:ph idx="1"/>
          </p:nvPr>
        </p:nvSpPr>
        <p:spPr/>
        <p:txBody>
          <a:bodyPr/>
          <a:lstStyle/>
          <a:p>
            <a:r>
              <a:rPr lang="zh-CN" altLang="en-US"/>
              <a:t>传统电商的用户购物行为保持领先，社交电商购物行为不及传统电商，但消费者知名度持续走高。</a:t>
            </a:r>
          </a:p>
          <a:p>
            <a:r>
              <a:rPr lang="zh-CN" altLang="en-US"/>
              <a:t>抖音和快手、小红书等内容平台知名度快速提升，并且已经产生一定数量的购物行为。</a:t>
            </a:r>
            <a:endParaRPr lang="en-US" altLang="zh-CN"/>
          </a:p>
          <a:p>
            <a:r>
              <a:rPr lang="zh-CN" altLang="en-US"/>
              <a:t> 微信小程序及微信群的知名度和导购能力不可忽视，对电商购物影响深入人心。</a:t>
            </a:r>
          </a:p>
        </p:txBody>
      </p:sp>
    </p:spTree>
    <p:extLst>
      <p:ext uri="{BB962C8B-B14F-4D97-AF65-F5344CB8AC3E}">
        <p14:creationId xmlns:p14="http://schemas.microsoft.com/office/powerpoint/2010/main" val="2012657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DB1B49-58AC-4686-A4E6-C131DFC54729}"/>
              </a:ext>
            </a:extLst>
          </p:cNvPr>
          <p:cNvSpPr>
            <a:spLocks noGrp="1"/>
          </p:cNvSpPr>
          <p:nvPr>
            <p:ph type="title"/>
          </p:nvPr>
        </p:nvSpPr>
        <p:spPr/>
        <p:txBody>
          <a:bodyPr/>
          <a:lstStyle/>
          <a:p>
            <a:r>
              <a:rPr lang="zh-CN" altLang="en-US"/>
              <a:t>调研背景</a:t>
            </a:r>
          </a:p>
        </p:txBody>
      </p:sp>
      <p:sp>
        <p:nvSpPr>
          <p:cNvPr id="3" name="内容占位符 2">
            <a:extLst>
              <a:ext uri="{FF2B5EF4-FFF2-40B4-BE49-F238E27FC236}">
                <a16:creationId xmlns:a16="http://schemas.microsoft.com/office/drawing/2014/main" id="{FCDB364C-1A60-4B97-BE80-BAAF88447351}"/>
              </a:ext>
            </a:extLst>
          </p:cNvPr>
          <p:cNvSpPr>
            <a:spLocks noGrp="1"/>
          </p:cNvSpPr>
          <p:nvPr>
            <p:ph idx="1"/>
          </p:nvPr>
        </p:nvSpPr>
        <p:spPr>
          <a:xfrm>
            <a:off x="838200" y="1825625"/>
            <a:ext cx="10515600" cy="4667250"/>
          </a:xfrm>
        </p:spPr>
        <p:txBody>
          <a:bodyPr>
            <a:normAutofit lnSpcReduction="10000"/>
          </a:bodyPr>
          <a:lstStyle/>
          <a:p>
            <a:r>
              <a:rPr lang="zh-CN" altLang="en-US"/>
              <a:t>研究背景</a:t>
            </a:r>
            <a:endParaRPr lang="en-US" altLang="zh-CN"/>
          </a:p>
          <a:p>
            <a:pPr lvl="1"/>
            <a:r>
              <a:rPr lang="en-US" altLang="zh-CN"/>
              <a:t>2020</a:t>
            </a:r>
            <a:r>
              <a:rPr lang="zh-CN" altLang="en-US"/>
              <a:t>年中国电子商务领域的社交电商创新已经进入第十个年头，经过十年不断地探索、尝试、发展、纠错，社交电商已经全面发力，成为中国电子商务领域不可分割的一部分，市场规模超过三分之一，社交电商消费者数量逼近</a:t>
            </a:r>
            <a:r>
              <a:rPr lang="en-US" altLang="zh-CN"/>
              <a:t>7</a:t>
            </a:r>
            <a:r>
              <a:rPr lang="zh-CN" altLang="en-US"/>
              <a:t>亿，从业人数超过</a:t>
            </a:r>
            <a:r>
              <a:rPr lang="en-US" altLang="zh-CN"/>
              <a:t>7000</a:t>
            </a:r>
            <a:r>
              <a:rPr lang="zh-CN" altLang="en-US"/>
              <a:t>万，传统与创新的融合度接近</a:t>
            </a:r>
            <a:r>
              <a:rPr lang="en-US" altLang="zh-CN"/>
              <a:t>70%</a:t>
            </a:r>
            <a:r>
              <a:rPr lang="zh-CN" altLang="en-US"/>
              <a:t>。</a:t>
            </a:r>
          </a:p>
          <a:p>
            <a:r>
              <a:rPr lang="zh-CN" altLang="en-US"/>
              <a:t>研究背景</a:t>
            </a:r>
          </a:p>
          <a:p>
            <a:pPr lvl="1"/>
            <a:r>
              <a:rPr lang="en-US" altLang="zh-CN"/>
              <a:t>2020</a:t>
            </a:r>
            <a:r>
              <a:rPr lang="zh-CN" altLang="en-US"/>
              <a:t>年，我们认为有必要对电子商务消费者进行单项深入研究，从消费者角度反思市场状态，并将传统电商与社交电商进行对比分析，从中找到更好服务消费者的方法，并为电商企业的发展提供战略支持。</a:t>
            </a:r>
            <a:endParaRPr lang="en-US" altLang="zh-CN"/>
          </a:p>
          <a:p>
            <a:r>
              <a:rPr lang="zh-CN" altLang="en-US"/>
              <a:t>研究目的</a:t>
            </a:r>
          </a:p>
          <a:p>
            <a:pPr lvl="1"/>
            <a:r>
              <a:rPr lang="zh-CN" altLang="en-US"/>
              <a:t>中国互联网协会社交电商工作组，联合数字</a:t>
            </a:r>
            <a:r>
              <a:rPr lang="en-US" altLang="zh-CN"/>
              <a:t>100 </a:t>
            </a:r>
            <a:r>
              <a:rPr lang="zh-CN" altLang="en-US"/>
              <a:t>数据研究院、创奇社交电商研究中心，从</a:t>
            </a:r>
            <a:r>
              <a:rPr lang="en-US" altLang="zh-CN"/>
              <a:t>2020</a:t>
            </a:r>
            <a:r>
              <a:rPr lang="zh-CN" altLang="en-US"/>
              <a:t>年</a:t>
            </a:r>
            <a:r>
              <a:rPr lang="en-US" altLang="zh-CN"/>
              <a:t>9</a:t>
            </a:r>
            <a:r>
              <a:rPr lang="zh-CN" altLang="en-US"/>
              <a:t>月开始，对中国电子商务和社交电商消费者进行深入的调查研究，撰写此报告，希望对行业发展、广大读者有所帮助。</a:t>
            </a:r>
          </a:p>
        </p:txBody>
      </p:sp>
    </p:spTree>
    <p:extLst>
      <p:ext uri="{BB962C8B-B14F-4D97-AF65-F5344CB8AC3E}">
        <p14:creationId xmlns:p14="http://schemas.microsoft.com/office/powerpoint/2010/main" val="5128693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AF2468-7537-4109-B25F-F612CC9A64D5}"/>
              </a:ext>
            </a:extLst>
          </p:cNvPr>
          <p:cNvSpPr>
            <a:spLocks noGrp="1"/>
          </p:cNvSpPr>
          <p:nvPr>
            <p:ph type="title"/>
          </p:nvPr>
        </p:nvSpPr>
        <p:spPr>
          <a:xfrm>
            <a:off x="838200" y="365125"/>
            <a:ext cx="10515600" cy="1325563"/>
          </a:xfrm>
        </p:spPr>
        <p:txBody>
          <a:bodyPr/>
          <a:lstStyle/>
          <a:p>
            <a:r>
              <a:rPr lang="zh-CN" altLang="en-US"/>
              <a:t>消费者社交应用平均花费时间</a:t>
            </a:r>
          </a:p>
        </p:txBody>
      </p:sp>
      <p:graphicFrame>
        <p:nvGraphicFramePr>
          <p:cNvPr id="4" name="内容占位符 3">
            <a:extLst>
              <a:ext uri="{FF2B5EF4-FFF2-40B4-BE49-F238E27FC236}">
                <a16:creationId xmlns:a16="http://schemas.microsoft.com/office/drawing/2014/main" id="{C1CD829C-5DFB-473C-B2F9-A2B74348B1E0}"/>
              </a:ext>
            </a:extLst>
          </p:cNvPr>
          <p:cNvGraphicFramePr>
            <a:graphicFrameLocks noGrp="1"/>
          </p:cNvGraphicFramePr>
          <p:nvPr>
            <p:ph idx="1"/>
            <p:extLst>
              <p:ext uri="{D42A27DB-BD31-4B8C-83A1-F6EECF244321}">
                <p14:modId xmlns:p14="http://schemas.microsoft.com/office/powerpoint/2010/main" val="2624010706"/>
              </p:ext>
            </p:extLst>
          </p:nvPr>
        </p:nvGraphicFramePr>
        <p:xfrm>
          <a:off x="955158" y="2059173"/>
          <a:ext cx="9985744" cy="2916497"/>
        </p:xfrm>
        <a:graphic>
          <a:graphicData uri="http://schemas.openxmlformats.org/drawingml/2006/table">
            <a:tbl>
              <a:tblPr>
                <a:tableStyleId>{5940675A-B579-460E-94D1-54222C63F5DA}</a:tableStyleId>
              </a:tblPr>
              <a:tblGrid>
                <a:gridCol w="1488156">
                  <a:extLst>
                    <a:ext uri="{9D8B030D-6E8A-4147-A177-3AD203B41FA5}">
                      <a16:colId xmlns:a16="http://schemas.microsoft.com/office/drawing/2014/main" val="2686298960"/>
                    </a:ext>
                  </a:extLst>
                </a:gridCol>
                <a:gridCol w="1509723">
                  <a:extLst>
                    <a:ext uri="{9D8B030D-6E8A-4147-A177-3AD203B41FA5}">
                      <a16:colId xmlns:a16="http://schemas.microsoft.com/office/drawing/2014/main" val="2068394228"/>
                    </a:ext>
                  </a:extLst>
                </a:gridCol>
                <a:gridCol w="1941073">
                  <a:extLst>
                    <a:ext uri="{9D8B030D-6E8A-4147-A177-3AD203B41FA5}">
                      <a16:colId xmlns:a16="http://schemas.microsoft.com/office/drawing/2014/main" val="736498339"/>
                    </a:ext>
                  </a:extLst>
                </a:gridCol>
                <a:gridCol w="2092046">
                  <a:extLst>
                    <a:ext uri="{9D8B030D-6E8A-4147-A177-3AD203B41FA5}">
                      <a16:colId xmlns:a16="http://schemas.microsoft.com/office/drawing/2014/main" val="533187126"/>
                    </a:ext>
                  </a:extLst>
                </a:gridCol>
                <a:gridCol w="1660696">
                  <a:extLst>
                    <a:ext uri="{9D8B030D-6E8A-4147-A177-3AD203B41FA5}">
                      <a16:colId xmlns:a16="http://schemas.microsoft.com/office/drawing/2014/main" val="2512647832"/>
                    </a:ext>
                  </a:extLst>
                </a:gridCol>
                <a:gridCol w="1294050">
                  <a:extLst>
                    <a:ext uri="{9D8B030D-6E8A-4147-A177-3AD203B41FA5}">
                      <a16:colId xmlns:a16="http://schemas.microsoft.com/office/drawing/2014/main" val="4068600726"/>
                    </a:ext>
                  </a:extLst>
                </a:gridCol>
              </a:tblGrid>
              <a:tr h="698723">
                <a:tc>
                  <a:txBody>
                    <a:bodyPr/>
                    <a:lstStyle/>
                    <a:p>
                      <a:pPr algn="l" fontAlgn="ct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l" fontAlgn="ctr"/>
                      <a:r>
                        <a:rPr lang="zh-CN" altLang="en-US" sz="1600" u="none" strike="noStrike">
                          <a:effectLst/>
                        </a:rPr>
                        <a:t>小于</a:t>
                      </a:r>
                      <a:r>
                        <a:rPr lang="en-US" altLang="zh-CN" sz="1600" u="none" strike="noStrike">
                          <a:effectLst/>
                        </a:rPr>
                        <a:t>30</a:t>
                      </a:r>
                      <a:r>
                        <a:rPr lang="zh-CN" altLang="en-US" sz="1600" u="none" strike="noStrike">
                          <a:effectLst/>
                        </a:rPr>
                        <a:t>分钟</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l" fontAlgn="ctr"/>
                      <a:r>
                        <a:rPr lang="en-US" altLang="zh-CN" sz="1600" u="none" strike="noStrike">
                          <a:effectLst/>
                        </a:rPr>
                        <a:t>30</a:t>
                      </a:r>
                      <a:r>
                        <a:rPr lang="zh-CN" altLang="en-US" sz="1600" u="none" strike="noStrike">
                          <a:effectLst/>
                        </a:rPr>
                        <a:t>分钟</a:t>
                      </a:r>
                      <a:r>
                        <a:rPr lang="en-US" altLang="zh-CN" sz="1600" u="none" strike="noStrike">
                          <a:effectLst/>
                        </a:rPr>
                        <a:t>-60</a:t>
                      </a:r>
                      <a:r>
                        <a:rPr lang="zh-CN" altLang="en-US" sz="1600" u="none" strike="noStrike">
                          <a:effectLst/>
                        </a:rPr>
                        <a:t>分钟</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l" fontAlgn="ctr"/>
                      <a:r>
                        <a:rPr lang="en-US" altLang="zh-CN" sz="1600" u="none" strike="noStrike">
                          <a:effectLst/>
                        </a:rPr>
                        <a:t>61</a:t>
                      </a:r>
                      <a:r>
                        <a:rPr lang="zh-CN" altLang="en-US" sz="1600" u="none" strike="noStrike">
                          <a:effectLst/>
                        </a:rPr>
                        <a:t>分钟</a:t>
                      </a:r>
                      <a:r>
                        <a:rPr lang="en-US" altLang="zh-CN" sz="1600" u="none" strike="noStrike">
                          <a:effectLst/>
                        </a:rPr>
                        <a:t>-120</a:t>
                      </a:r>
                      <a:r>
                        <a:rPr lang="zh-CN" altLang="en-US" sz="1600" u="none" strike="noStrike">
                          <a:effectLst/>
                        </a:rPr>
                        <a:t>分钟</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l" fontAlgn="ctr"/>
                      <a:r>
                        <a:rPr lang="en-US" altLang="zh-CN" sz="1600" u="none" strike="noStrike">
                          <a:effectLst/>
                        </a:rPr>
                        <a:t>120</a:t>
                      </a:r>
                      <a:r>
                        <a:rPr lang="zh-CN" altLang="en-US" sz="1600" u="none" strike="noStrike">
                          <a:effectLst/>
                        </a:rPr>
                        <a:t>分钟以上</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l" fontAlgn="ctr"/>
                      <a:r>
                        <a:rPr lang="zh-CN" altLang="en-US" sz="1600" u="none" strike="noStrike">
                          <a:effectLst/>
                        </a:rPr>
                        <a:t>从没使用过</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extLst>
                  <a:ext uri="{0D108BD9-81ED-4DB2-BD59-A6C34878D82A}">
                    <a16:rowId xmlns:a16="http://schemas.microsoft.com/office/drawing/2014/main" val="2899498421"/>
                  </a:ext>
                </a:extLst>
              </a:tr>
              <a:tr h="369629">
                <a:tc>
                  <a:txBody>
                    <a:bodyPr/>
                    <a:lstStyle/>
                    <a:p>
                      <a:pPr algn="l" fontAlgn="ctr"/>
                      <a:r>
                        <a:rPr lang="zh-CN" altLang="en-US" sz="1600" u="none" strike="noStrike">
                          <a:effectLst/>
                        </a:rPr>
                        <a:t>微信公众号</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47</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34</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11</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7</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1</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extLst>
                  <a:ext uri="{0D108BD9-81ED-4DB2-BD59-A6C34878D82A}">
                    <a16:rowId xmlns:a16="http://schemas.microsoft.com/office/drawing/2014/main" val="3562821499"/>
                  </a:ext>
                </a:extLst>
              </a:tr>
              <a:tr h="369629">
                <a:tc>
                  <a:txBody>
                    <a:bodyPr/>
                    <a:lstStyle/>
                    <a:p>
                      <a:pPr algn="l" fontAlgn="ctr"/>
                      <a:r>
                        <a:rPr lang="zh-CN" altLang="en-US" sz="1600" u="none" strike="noStrike">
                          <a:effectLst/>
                        </a:rPr>
                        <a:t>微信小程序</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62</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27</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6</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2</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3</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extLst>
                  <a:ext uri="{0D108BD9-81ED-4DB2-BD59-A6C34878D82A}">
                    <a16:rowId xmlns:a16="http://schemas.microsoft.com/office/drawing/2014/main" val="1603925580"/>
                  </a:ext>
                </a:extLst>
              </a:tr>
              <a:tr h="369629">
                <a:tc>
                  <a:txBody>
                    <a:bodyPr/>
                    <a:lstStyle/>
                    <a:p>
                      <a:pPr algn="l" fontAlgn="ctr"/>
                      <a:r>
                        <a:rPr lang="zh-CN" altLang="en-US" sz="1600" u="none" strike="noStrike">
                          <a:effectLst/>
                        </a:rPr>
                        <a:t>微信朋友圈</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50</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35</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10</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4</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1</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extLst>
                  <a:ext uri="{0D108BD9-81ED-4DB2-BD59-A6C34878D82A}">
                    <a16:rowId xmlns:a16="http://schemas.microsoft.com/office/drawing/2014/main" val="751000736"/>
                  </a:ext>
                </a:extLst>
              </a:tr>
              <a:tr h="369629">
                <a:tc>
                  <a:txBody>
                    <a:bodyPr/>
                    <a:lstStyle/>
                    <a:p>
                      <a:pPr algn="l" fontAlgn="ctr"/>
                      <a:r>
                        <a:rPr lang="zh-CN" altLang="en-US" sz="1600" u="none" strike="noStrike">
                          <a:effectLst/>
                        </a:rPr>
                        <a:t>微信群</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41</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38</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13</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7</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1</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extLst>
                  <a:ext uri="{0D108BD9-81ED-4DB2-BD59-A6C34878D82A}">
                    <a16:rowId xmlns:a16="http://schemas.microsoft.com/office/drawing/2014/main" val="976467166"/>
                  </a:ext>
                </a:extLst>
              </a:tr>
              <a:tr h="369629">
                <a:tc>
                  <a:txBody>
                    <a:bodyPr/>
                    <a:lstStyle/>
                    <a:p>
                      <a:pPr algn="l" fontAlgn="ctr"/>
                      <a:r>
                        <a:rPr lang="zh-CN" altLang="en-US" sz="1600" u="none" strike="noStrike">
                          <a:effectLst/>
                        </a:rPr>
                        <a:t>微博</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46</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26</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8</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3</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17</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extLst>
                  <a:ext uri="{0D108BD9-81ED-4DB2-BD59-A6C34878D82A}">
                    <a16:rowId xmlns:a16="http://schemas.microsoft.com/office/drawing/2014/main" val="3773312768"/>
                  </a:ext>
                </a:extLst>
              </a:tr>
              <a:tr h="369629">
                <a:tc>
                  <a:txBody>
                    <a:bodyPr/>
                    <a:lstStyle/>
                    <a:p>
                      <a:pPr algn="l" fontAlgn="ctr"/>
                      <a:r>
                        <a:rPr lang="de-DE" sz="1600" u="none" strike="noStrike">
                          <a:effectLst/>
                        </a:rPr>
                        <a:t>QQ</a:t>
                      </a:r>
                      <a:r>
                        <a:rPr lang="zh-CN" altLang="en-US" sz="1600" u="none" strike="noStrike">
                          <a:effectLst/>
                        </a:rPr>
                        <a:t>群</a:t>
                      </a:r>
                      <a:endParaRPr lang="zh-CN" altLang="en-US"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61</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20</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6</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4</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tc>
                  <a:txBody>
                    <a:bodyPr/>
                    <a:lstStyle/>
                    <a:p>
                      <a:pPr algn="r" fontAlgn="ctr"/>
                      <a:r>
                        <a:rPr lang="en-US" altLang="zh-CN" sz="1600" u="none" strike="noStrike">
                          <a:effectLst/>
                        </a:rPr>
                        <a:t>9</a:t>
                      </a:r>
                      <a:endParaRPr lang="en-US" altLang="zh-CN" sz="1600" b="0" i="0" u="none" strike="noStrike">
                        <a:solidFill>
                          <a:srgbClr val="000000"/>
                        </a:solidFill>
                        <a:effectLst/>
                        <a:latin typeface="等线" panose="02010600030101010101" pitchFamily="2" charset="-122"/>
                        <a:ea typeface="等线" panose="02010600030101010101" pitchFamily="2" charset="-122"/>
                      </a:endParaRPr>
                    </a:p>
                  </a:txBody>
                  <a:tcPr marL="2233" marR="2233" marT="2233" marB="0" anchor="ctr"/>
                </a:tc>
                <a:extLst>
                  <a:ext uri="{0D108BD9-81ED-4DB2-BD59-A6C34878D82A}">
                    <a16:rowId xmlns:a16="http://schemas.microsoft.com/office/drawing/2014/main" val="2671285497"/>
                  </a:ext>
                </a:extLst>
              </a:tr>
            </a:tbl>
          </a:graphicData>
        </a:graphic>
      </p:graphicFrame>
      <p:sp>
        <p:nvSpPr>
          <p:cNvPr id="7" name="文本框 6">
            <a:extLst>
              <a:ext uri="{FF2B5EF4-FFF2-40B4-BE49-F238E27FC236}">
                <a16:creationId xmlns:a16="http://schemas.microsoft.com/office/drawing/2014/main" id="{0C33FF6F-F262-4FEC-90A4-4E583D08DC1A}"/>
              </a:ext>
            </a:extLst>
          </p:cNvPr>
          <p:cNvSpPr txBox="1"/>
          <p:nvPr/>
        </p:nvSpPr>
        <p:spPr>
          <a:xfrm>
            <a:off x="1084521" y="1531088"/>
            <a:ext cx="7474688" cy="369332"/>
          </a:xfrm>
          <a:prstGeom prst="rect">
            <a:avLst/>
          </a:prstGeom>
          <a:noFill/>
        </p:spPr>
        <p:txBody>
          <a:bodyPr wrap="square" rtlCol="0">
            <a:spAutoFit/>
          </a:bodyPr>
          <a:lstStyle/>
          <a:p>
            <a:r>
              <a:rPr lang="zh-CN" altLang="en-US"/>
              <a:t>消费者在以下社交应用上平均每天花费的时间（</a:t>
            </a:r>
            <a:r>
              <a:rPr lang="en-US" altLang="zh-CN"/>
              <a:t>%</a:t>
            </a:r>
            <a:r>
              <a:rPr lang="zh-CN" altLang="en-US"/>
              <a:t>）</a:t>
            </a:r>
          </a:p>
        </p:txBody>
      </p:sp>
      <p:sp>
        <p:nvSpPr>
          <p:cNvPr id="9" name="文本框 8">
            <a:extLst>
              <a:ext uri="{FF2B5EF4-FFF2-40B4-BE49-F238E27FC236}">
                <a16:creationId xmlns:a16="http://schemas.microsoft.com/office/drawing/2014/main" id="{AE0A35C9-C934-474B-BBCF-E8D6930EFF07}"/>
              </a:ext>
            </a:extLst>
          </p:cNvPr>
          <p:cNvSpPr txBox="1"/>
          <p:nvPr/>
        </p:nvSpPr>
        <p:spPr>
          <a:xfrm>
            <a:off x="779721" y="5134423"/>
            <a:ext cx="10671544" cy="923330"/>
          </a:xfrm>
          <a:prstGeom prst="rect">
            <a:avLst/>
          </a:prstGeom>
          <a:noFill/>
        </p:spPr>
        <p:txBody>
          <a:bodyPr wrap="square">
            <a:spAutoFit/>
          </a:bodyPr>
          <a:lstStyle/>
          <a:p>
            <a:r>
              <a:rPr lang="zh-CN" altLang="en-US"/>
              <a:t>微信生态用户粘性优势明显，</a:t>
            </a:r>
            <a:r>
              <a:rPr lang="en-US" altLang="zh-CN"/>
              <a:t>QQ</a:t>
            </a:r>
            <a:r>
              <a:rPr lang="zh-CN" altLang="en-US"/>
              <a:t>群仍旧拥有不少用户，都在腾讯生态内部，深入腾讯社交流量是扩大社交电商发展的必经之路。</a:t>
            </a:r>
          </a:p>
          <a:p>
            <a:r>
              <a:rPr lang="zh-CN" altLang="en-US"/>
              <a:t> 微博在社交应用中也有较高的市场占有率，如何更好发挥微博的价值很值得探讨。</a:t>
            </a:r>
          </a:p>
        </p:txBody>
      </p:sp>
    </p:spTree>
    <p:extLst>
      <p:ext uri="{BB962C8B-B14F-4D97-AF65-F5344CB8AC3E}">
        <p14:creationId xmlns:p14="http://schemas.microsoft.com/office/powerpoint/2010/main" val="6131022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304768-0B4E-4B67-825A-375729F5759B}"/>
              </a:ext>
            </a:extLst>
          </p:cNvPr>
          <p:cNvSpPr>
            <a:spLocks noGrp="1"/>
          </p:cNvSpPr>
          <p:nvPr>
            <p:ph type="title"/>
          </p:nvPr>
        </p:nvSpPr>
        <p:spPr/>
        <p:txBody>
          <a:bodyPr/>
          <a:lstStyle/>
          <a:p>
            <a:r>
              <a:rPr lang="zh-CN" altLang="en-US"/>
              <a:t>消费者浏览商品信息月均打开应用次数</a:t>
            </a:r>
          </a:p>
        </p:txBody>
      </p:sp>
      <p:sp>
        <p:nvSpPr>
          <p:cNvPr id="3" name="内容占位符 2">
            <a:extLst>
              <a:ext uri="{FF2B5EF4-FFF2-40B4-BE49-F238E27FC236}">
                <a16:creationId xmlns:a16="http://schemas.microsoft.com/office/drawing/2014/main" id="{B63131E6-416D-4631-953E-F21E24DF19F4}"/>
              </a:ext>
            </a:extLst>
          </p:cNvPr>
          <p:cNvSpPr>
            <a:spLocks noGrp="1"/>
          </p:cNvSpPr>
          <p:nvPr>
            <p:ph idx="1"/>
          </p:nvPr>
        </p:nvSpPr>
        <p:spPr/>
        <p:txBody>
          <a:bodyPr/>
          <a:lstStyle/>
          <a:p>
            <a:r>
              <a:rPr lang="zh-CN" altLang="en-US"/>
              <a:t>传统电商平台每月大于</a:t>
            </a:r>
            <a:r>
              <a:rPr lang="en-US" altLang="zh-CN"/>
              <a:t>10</a:t>
            </a:r>
            <a:r>
              <a:rPr lang="zh-CN" altLang="en-US"/>
              <a:t>次浏览信息占比最大，排名前五的依次为淘宝</a:t>
            </a:r>
            <a:r>
              <a:rPr lang="en-US" altLang="zh-CN"/>
              <a:t>/</a:t>
            </a:r>
            <a:r>
              <a:rPr lang="zh-CN" altLang="en-US"/>
              <a:t>天猫、拼多多、微信群、抖音及京东</a:t>
            </a:r>
            <a:r>
              <a:rPr lang="en-US" altLang="zh-CN"/>
              <a:t>/</a:t>
            </a:r>
            <a:r>
              <a:rPr lang="zh-CN" altLang="en-US"/>
              <a:t>京喜。</a:t>
            </a:r>
          </a:p>
          <a:p>
            <a:r>
              <a:rPr lang="zh-CN" altLang="en-US"/>
              <a:t>社交电商平台小于</a:t>
            </a:r>
            <a:r>
              <a:rPr lang="en-US" altLang="zh-CN"/>
              <a:t>3</a:t>
            </a:r>
            <a:r>
              <a:rPr lang="zh-CN" altLang="en-US"/>
              <a:t>次占比较大，但浏览超过</a:t>
            </a:r>
            <a:r>
              <a:rPr lang="en-US" altLang="zh-CN"/>
              <a:t>10</a:t>
            </a:r>
            <a:r>
              <a:rPr lang="zh-CN" altLang="en-US"/>
              <a:t>次的，如微信群、抖音和快手、微信小程序及芬香等占较大比例。</a:t>
            </a:r>
          </a:p>
        </p:txBody>
      </p:sp>
    </p:spTree>
    <p:extLst>
      <p:ext uri="{BB962C8B-B14F-4D97-AF65-F5344CB8AC3E}">
        <p14:creationId xmlns:p14="http://schemas.microsoft.com/office/powerpoint/2010/main" val="19739636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730CA6-190F-454E-8B47-792458FF0C53}"/>
              </a:ext>
            </a:extLst>
          </p:cNvPr>
          <p:cNvSpPr>
            <a:spLocks noGrp="1"/>
          </p:cNvSpPr>
          <p:nvPr>
            <p:ph type="title"/>
          </p:nvPr>
        </p:nvSpPr>
        <p:spPr/>
        <p:txBody>
          <a:bodyPr/>
          <a:lstStyle/>
          <a:p>
            <a:r>
              <a:rPr lang="zh-CN" altLang="en-US"/>
              <a:t>消费者浏览商品信息时长</a:t>
            </a:r>
          </a:p>
        </p:txBody>
      </p:sp>
      <p:sp>
        <p:nvSpPr>
          <p:cNvPr id="3" name="内容占位符 2">
            <a:extLst>
              <a:ext uri="{FF2B5EF4-FFF2-40B4-BE49-F238E27FC236}">
                <a16:creationId xmlns:a16="http://schemas.microsoft.com/office/drawing/2014/main" id="{679A821E-6B6C-4BA9-A9E8-3D3F6EECF6E6}"/>
              </a:ext>
            </a:extLst>
          </p:cNvPr>
          <p:cNvSpPr>
            <a:spLocks noGrp="1"/>
          </p:cNvSpPr>
          <p:nvPr>
            <p:ph idx="1"/>
          </p:nvPr>
        </p:nvSpPr>
        <p:spPr/>
        <p:txBody>
          <a:bodyPr/>
          <a:lstStyle/>
          <a:p>
            <a:r>
              <a:rPr lang="zh-CN" altLang="en-US"/>
              <a:t>传统电商消费者浏览产品信息时间多集中于</a:t>
            </a:r>
            <a:r>
              <a:rPr lang="en-US" altLang="zh-CN"/>
              <a:t>30-60</a:t>
            </a:r>
            <a:r>
              <a:rPr lang="zh-CN" altLang="en-US"/>
              <a:t>分钟黄金时段，粘性较强。</a:t>
            </a:r>
          </a:p>
          <a:p>
            <a:r>
              <a:rPr lang="zh-CN" altLang="en-US"/>
              <a:t>社交电商消费者浏览产品时间主要集中在小于</a:t>
            </a:r>
            <a:r>
              <a:rPr lang="en-US" altLang="zh-CN"/>
              <a:t>30</a:t>
            </a:r>
            <a:r>
              <a:rPr lang="zh-CN" altLang="en-US"/>
              <a:t>分钟和</a:t>
            </a:r>
            <a:r>
              <a:rPr lang="en-US" altLang="zh-CN"/>
              <a:t>30-60</a:t>
            </a:r>
            <a:r>
              <a:rPr lang="zh-CN" altLang="en-US"/>
              <a:t>分钟，接触点较强。</a:t>
            </a:r>
          </a:p>
          <a:p>
            <a:r>
              <a:rPr lang="zh-CN" altLang="en-US"/>
              <a:t>电商平台相对于线下消费场景占领消费者时间具有明显优势。</a:t>
            </a:r>
          </a:p>
        </p:txBody>
      </p:sp>
    </p:spTree>
    <p:extLst>
      <p:ext uri="{BB962C8B-B14F-4D97-AF65-F5344CB8AC3E}">
        <p14:creationId xmlns:p14="http://schemas.microsoft.com/office/powerpoint/2010/main" val="32134557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D4B71C-2817-43C1-81A6-F352517219CD}"/>
              </a:ext>
            </a:extLst>
          </p:cNvPr>
          <p:cNvSpPr>
            <a:spLocks noGrp="1"/>
          </p:cNvSpPr>
          <p:nvPr>
            <p:ph type="title"/>
          </p:nvPr>
        </p:nvSpPr>
        <p:spPr/>
        <p:txBody>
          <a:bodyPr/>
          <a:lstStyle/>
          <a:p>
            <a:r>
              <a:rPr lang="zh-CN" altLang="en-US"/>
              <a:t>消费者月均下单购物次数</a:t>
            </a:r>
          </a:p>
        </p:txBody>
      </p:sp>
      <p:sp>
        <p:nvSpPr>
          <p:cNvPr id="3" name="内容占位符 2">
            <a:extLst>
              <a:ext uri="{FF2B5EF4-FFF2-40B4-BE49-F238E27FC236}">
                <a16:creationId xmlns:a16="http://schemas.microsoft.com/office/drawing/2014/main" id="{191A7186-E566-492A-A6A3-BB6F0A85FE6D}"/>
              </a:ext>
            </a:extLst>
          </p:cNvPr>
          <p:cNvSpPr>
            <a:spLocks noGrp="1"/>
          </p:cNvSpPr>
          <p:nvPr>
            <p:ph idx="1"/>
          </p:nvPr>
        </p:nvSpPr>
        <p:spPr/>
        <p:txBody>
          <a:bodyPr/>
          <a:lstStyle/>
          <a:p>
            <a:r>
              <a:rPr lang="zh-CN" altLang="en-US"/>
              <a:t>传统电商消费者月均下单频次领先，月均</a:t>
            </a:r>
            <a:r>
              <a:rPr lang="en-US" altLang="zh-CN"/>
              <a:t>3-5</a:t>
            </a:r>
            <a:r>
              <a:rPr lang="zh-CN" altLang="en-US"/>
              <a:t>次购物占比最大，淘宝</a:t>
            </a:r>
            <a:r>
              <a:rPr lang="en-US" altLang="zh-CN"/>
              <a:t>/</a:t>
            </a:r>
            <a:r>
              <a:rPr lang="zh-CN" altLang="en-US"/>
              <a:t>天猫、拼多多、京东</a:t>
            </a:r>
            <a:r>
              <a:rPr lang="en-US" altLang="zh-CN"/>
              <a:t>/</a:t>
            </a:r>
            <a:r>
              <a:rPr lang="zh-CN" altLang="en-US"/>
              <a:t>京喜位列前三甲。</a:t>
            </a:r>
          </a:p>
          <a:p>
            <a:r>
              <a:rPr lang="zh-CN" altLang="en-US"/>
              <a:t>社交电商月均小于</a:t>
            </a:r>
            <a:r>
              <a:rPr lang="en-US" altLang="zh-CN"/>
              <a:t>3</a:t>
            </a:r>
            <a:r>
              <a:rPr lang="zh-CN" altLang="en-US"/>
              <a:t>次占比最大，但抖音、有赞、微信群、微信小程序等多集中在</a:t>
            </a:r>
            <a:r>
              <a:rPr lang="en-US" altLang="zh-CN"/>
              <a:t>3-5</a:t>
            </a:r>
            <a:r>
              <a:rPr lang="zh-CN" altLang="en-US"/>
              <a:t>次，用户粘性强。</a:t>
            </a:r>
          </a:p>
        </p:txBody>
      </p:sp>
    </p:spTree>
    <p:extLst>
      <p:ext uri="{BB962C8B-B14F-4D97-AF65-F5344CB8AC3E}">
        <p14:creationId xmlns:p14="http://schemas.microsoft.com/office/powerpoint/2010/main" val="3488649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E762A1-FBF6-42A4-ACDA-441F53128E7D}"/>
              </a:ext>
            </a:extLst>
          </p:cNvPr>
          <p:cNvSpPr>
            <a:spLocks noGrp="1"/>
          </p:cNvSpPr>
          <p:nvPr>
            <p:ph type="title"/>
          </p:nvPr>
        </p:nvSpPr>
        <p:spPr/>
        <p:txBody>
          <a:bodyPr/>
          <a:lstStyle/>
          <a:p>
            <a:r>
              <a:rPr lang="zh-CN" altLang="en-US"/>
              <a:t>消费者平均每次购物花费时间</a:t>
            </a:r>
          </a:p>
        </p:txBody>
      </p:sp>
      <p:sp>
        <p:nvSpPr>
          <p:cNvPr id="3" name="内容占位符 2">
            <a:extLst>
              <a:ext uri="{FF2B5EF4-FFF2-40B4-BE49-F238E27FC236}">
                <a16:creationId xmlns:a16="http://schemas.microsoft.com/office/drawing/2014/main" id="{DFCA0D67-B117-42B0-B84F-4ABA392743D8}"/>
              </a:ext>
            </a:extLst>
          </p:cNvPr>
          <p:cNvSpPr>
            <a:spLocks noGrp="1"/>
          </p:cNvSpPr>
          <p:nvPr>
            <p:ph idx="1"/>
          </p:nvPr>
        </p:nvSpPr>
        <p:spPr/>
        <p:txBody>
          <a:bodyPr/>
          <a:lstStyle/>
          <a:p>
            <a:r>
              <a:rPr lang="zh-CN" altLang="en-US"/>
              <a:t>传统电商消费者主要集中在</a:t>
            </a:r>
            <a:r>
              <a:rPr lang="en-US" altLang="zh-CN"/>
              <a:t>30-60</a:t>
            </a:r>
            <a:r>
              <a:rPr lang="zh-CN" altLang="en-US"/>
              <a:t>分钟黄金时间段，淘宝</a:t>
            </a:r>
            <a:r>
              <a:rPr lang="en-US" altLang="zh-CN"/>
              <a:t>/</a:t>
            </a:r>
            <a:r>
              <a:rPr lang="zh-CN" altLang="en-US"/>
              <a:t>天猫、拼多多、京东</a:t>
            </a:r>
            <a:r>
              <a:rPr lang="en-US" altLang="zh-CN"/>
              <a:t>/</a:t>
            </a:r>
            <a:r>
              <a:rPr lang="zh-CN" altLang="en-US"/>
              <a:t>京喜排名前三位。</a:t>
            </a:r>
          </a:p>
          <a:p>
            <a:r>
              <a:rPr lang="zh-CN" altLang="en-US"/>
              <a:t>社交电商消费者主要集中在小于</a:t>
            </a:r>
            <a:r>
              <a:rPr lang="en-US" altLang="zh-CN"/>
              <a:t>30</a:t>
            </a:r>
            <a:r>
              <a:rPr lang="zh-CN" altLang="en-US"/>
              <a:t>分和</a:t>
            </a:r>
            <a:r>
              <a:rPr lang="en-US" altLang="zh-CN"/>
              <a:t>30</a:t>
            </a:r>
            <a:r>
              <a:rPr lang="zh-CN" altLang="en-US"/>
              <a:t>分</a:t>
            </a:r>
            <a:r>
              <a:rPr lang="en-US" altLang="zh-CN"/>
              <a:t>-60</a:t>
            </a:r>
            <a:r>
              <a:rPr lang="zh-CN" altLang="en-US"/>
              <a:t>分的时间段，抖音、快手、云集、花生日记等排名靠前。</a:t>
            </a:r>
          </a:p>
        </p:txBody>
      </p:sp>
    </p:spTree>
    <p:extLst>
      <p:ext uri="{BB962C8B-B14F-4D97-AF65-F5344CB8AC3E}">
        <p14:creationId xmlns:p14="http://schemas.microsoft.com/office/powerpoint/2010/main" val="11680522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83F4C2-A253-4FCD-B109-860BCB67B989}"/>
              </a:ext>
            </a:extLst>
          </p:cNvPr>
          <p:cNvSpPr>
            <a:spLocks noGrp="1"/>
          </p:cNvSpPr>
          <p:nvPr>
            <p:ph type="title"/>
          </p:nvPr>
        </p:nvSpPr>
        <p:spPr/>
        <p:txBody>
          <a:bodyPr/>
          <a:lstStyle/>
          <a:p>
            <a:r>
              <a:rPr lang="zh-CN" altLang="en-US"/>
              <a:t>消费者平均每次购物消费金额</a:t>
            </a:r>
          </a:p>
        </p:txBody>
      </p:sp>
      <p:sp>
        <p:nvSpPr>
          <p:cNvPr id="3" name="内容占位符 2">
            <a:extLst>
              <a:ext uri="{FF2B5EF4-FFF2-40B4-BE49-F238E27FC236}">
                <a16:creationId xmlns:a16="http://schemas.microsoft.com/office/drawing/2014/main" id="{AA266502-3797-41FE-AE3D-0CE1CB7B6301}"/>
              </a:ext>
            </a:extLst>
          </p:cNvPr>
          <p:cNvSpPr>
            <a:spLocks noGrp="1"/>
          </p:cNvSpPr>
          <p:nvPr>
            <p:ph idx="1"/>
          </p:nvPr>
        </p:nvSpPr>
        <p:spPr/>
        <p:txBody>
          <a:bodyPr/>
          <a:lstStyle/>
          <a:p>
            <a:r>
              <a:rPr lang="zh-CN" altLang="en-US"/>
              <a:t>传统电商和社交电商消费者每次购物消费金额多集中在</a:t>
            </a:r>
            <a:r>
              <a:rPr lang="en-US" altLang="zh-CN"/>
              <a:t>100</a:t>
            </a:r>
            <a:r>
              <a:rPr lang="zh-CN" altLang="en-US"/>
              <a:t>元以下、</a:t>
            </a:r>
            <a:r>
              <a:rPr lang="en-US" altLang="zh-CN"/>
              <a:t>100-200</a:t>
            </a:r>
            <a:r>
              <a:rPr lang="zh-CN" altLang="en-US"/>
              <a:t>元之间及</a:t>
            </a:r>
            <a:r>
              <a:rPr lang="en-US" altLang="zh-CN"/>
              <a:t>200-300</a:t>
            </a:r>
            <a:r>
              <a:rPr lang="zh-CN" altLang="en-US"/>
              <a:t>元之间，京东</a:t>
            </a:r>
            <a:r>
              <a:rPr lang="en-US" altLang="zh-CN"/>
              <a:t>/</a:t>
            </a:r>
            <a:r>
              <a:rPr lang="zh-CN" altLang="en-US"/>
              <a:t>京喜排名第一。</a:t>
            </a:r>
          </a:p>
          <a:p>
            <a:r>
              <a:rPr lang="zh-CN" altLang="en-US"/>
              <a:t>传统电商客单价略微高于社交电商，主要集中于</a:t>
            </a:r>
            <a:r>
              <a:rPr lang="en-US" altLang="zh-CN"/>
              <a:t>100-200</a:t>
            </a:r>
            <a:r>
              <a:rPr lang="zh-CN" altLang="en-US"/>
              <a:t>元及更高。社交电商更聚焦在</a:t>
            </a:r>
            <a:r>
              <a:rPr lang="en-US" altLang="zh-CN"/>
              <a:t>100</a:t>
            </a:r>
            <a:r>
              <a:rPr lang="zh-CN" altLang="en-US"/>
              <a:t>元以下的购买。</a:t>
            </a:r>
          </a:p>
          <a:p>
            <a:r>
              <a:rPr lang="zh-CN" altLang="en-US"/>
              <a:t>在消费者平均消费金额方面传统电商和社交电商逐步趋同，差异越来越小。</a:t>
            </a:r>
          </a:p>
        </p:txBody>
      </p:sp>
    </p:spTree>
    <p:extLst>
      <p:ext uri="{BB962C8B-B14F-4D97-AF65-F5344CB8AC3E}">
        <p14:creationId xmlns:p14="http://schemas.microsoft.com/office/powerpoint/2010/main" val="29210559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E8700D-16D2-4856-8667-B8BCF18BEB51}"/>
              </a:ext>
            </a:extLst>
          </p:cNvPr>
          <p:cNvSpPr>
            <a:spLocks noGrp="1"/>
          </p:cNvSpPr>
          <p:nvPr>
            <p:ph type="title"/>
          </p:nvPr>
        </p:nvSpPr>
        <p:spPr>
          <a:xfrm>
            <a:off x="838200" y="365125"/>
            <a:ext cx="10515600" cy="921415"/>
          </a:xfrm>
        </p:spPr>
        <p:txBody>
          <a:bodyPr/>
          <a:lstStyle/>
          <a:p>
            <a:r>
              <a:rPr lang="zh-CN" altLang="en-US"/>
              <a:t>消费者获取商品信息渠道</a:t>
            </a:r>
          </a:p>
        </p:txBody>
      </p:sp>
      <p:graphicFrame>
        <p:nvGraphicFramePr>
          <p:cNvPr id="4" name="表格 3">
            <a:extLst>
              <a:ext uri="{FF2B5EF4-FFF2-40B4-BE49-F238E27FC236}">
                <a16:creationId xmlns:a16="http://schemas.microsoft.com/office/drawing/2014/main" id="{15F87D57-80DC-48CD-9E7E-67E439106E4F}"/>
              </a:ext>
            </a:extLst>
          </p:cNvPr>
          <p:cNvGraphicFramePr>
            <a:graphicFrameLocks noGrp="1"/>
          </p:cNvGraphicFramePr>
          <p:nvPr>
            <p:extLst>
              <p:ext uri="{D42A27DB-BD31-4B8C-83A1-F6EECF244321}">
                <p14:modId xmlns:p14="http://schemas.microsoft.com/office/powerpoint/2010/main" val="108265742"/>
              </p:ext>
            </p:extLst>
          </p:nvPr>
        </p:nvGraphicFramePr>
        <p:xfrm>
          <a:off x="1103128" y="2446592"/>
          <a:ext cx="4394200" cy="1764030"/>
        </p:xfrm>
        <a:graphic>
          <a:graphicData uri="http://schemas.openxmlformats.org/drawingml/2006/table">
            <a:tbl>
              <a:tblPr>
                <a:tableStyleId>{5C22544A-7EE6-4342-B048-85BDC9FD1C3A}</a:tableStyleId>
              </a:tblPr>
              <a:tblGrid>
                <a:gridCol w="3632200">
                  <a:extLst>
                    <a:ext uri="{9D8B030D-6E8A-4147-A177-3AD203B41FA5}">
                      <a16:colId xmlns:a16="http://schemas.microsoft.com/office/drawing/2014/main" val="1255666131"/>
                    </a:ext>
                  </a:extLst>
                </a:gridCol>
                <a:gridCol w="762000">
                  <a:extLst>
                    <a:ext uri="{9D8B030D-6E8A-4147-A177-3AD203B41FA5}">
                      <a16:colId xmlns:a16="http://schemas.microsoft.com/office/drawing/2014/main" val="2209075546"/>
                    </a:ext>
                  </a:extLst>
                </a:gridCol>
              </a:tblGrid>
              <a:tr h="196850">
                <a:tc>
                  <a:txBody>
                    <a:bodyPr/>
                    <a:lstStyle/>
                    <a:p>
                      <a:pPr algn="l" fontAlgn="ctr"/>
                      <a:r>
                        <a:rPr lang="zh-CN" altLang="en-US" sz="1200" u="none" strike="noStrike">
                          <a:effectLst/>
                        </a:rPr>
                        <a:t>淘宝</a:t>
                      </a:r>
                      <a:r>
                        <a:rPr lang="en-US" altLang="zh-CN" sz="1200" u="none" strike="noStrike">
                          <a:effectLst/>
                        </a:rPr>
                        <a:t>/</a:t>
                      </a:r>
                      <a:r>
                        <a:rPr lang="zh-CN" altLang="en-US" sz="1200" u="none" strike="noStrike">
                          <a:effectLst/>
                        </a:rPr>
                        <a:t>天猫</a:t>
                      </a:r>
                      <a:r>
                        <a:rPr lang="en-US" altLang="zh-CN" sz="1200" u="none" strike="noStrike">
                          <a:effectLst/>
                        </a:rPr>
                        <a:t>/</a:t>
                      </a:r>
                      <a:r>
                        <a:rPr lang="zh-CN" altLang="en-US" sz="1200" u="none" strike="noStrike">
                          <a:effectLst/>
                        </a:rPr>
                        <a:t>京东等传统电商平台商品搜索</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90.68%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269731176"/>
                  </a:ext>
                </a:extLst>
              </a:tr>
              <a:tr h="196850">
                <a:tc>
                  <a:txBody>
                    <a:bodyPr/>
                    <a:lstStyle/>
                    <a:p>
                      <a:pPr algn="l" fontAlgn="ctr"/>
                      <a:r>
                        <a:rPr lang="zh-CN" altLang="en-US" sz="1200" u="none" strike="noStrike">
                          <a:effectLst/>
                        </a:rPr>
                        <a:t>微信群</a:t>
                      </a:r>
                      <a:r>
                        <a:rPr lang="en-US" altLang="zh-CN" sz="1200" u="none" strike="noStrike">
                          <a:effectLst/>
                        </a:rPr>
                        <a:t>/</a:t>
                      </a:r>
                      <a:r>
                        <a:rPr lang="zh-CN" altLang="en-US" sz="1200" u="none" strike="noStrike">
                          <a:effectLst/>
                        </a:rPr>
                        <a:t>朋友圈</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42.04%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50120253"/>
                  </a:ext>
                </a:extLst>
              </a:tr>
              <a:tr h="178802">
                <a:tc>
                  <a:txBody>
                    <a:bodyPr/>
                    <a:lstStyle/>
                    <a:p>
                      <a:pPr algn="l" fontAlgn="ctr"/>
                      <a:r>
                        <a:rPr lang="zh-CN" altLang="en-US" sz="1200" u="none" strike="noStrike">
                          <a:effectLst/>
                        </a:rPr>
                        <a:t>熟人推荐</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34.99%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278095199"/>
                  </a:ext>
                </a:extLst>
              </a:tr>
              <a:tr h="196850">
                <a:tc>
                  <a:txBody>
                    <a:bodyPr/>
                    <a:lstStyle/>
                    <a:p>
                      <a:pPr algn="l" fontAlgn="ctr"/>
                      <a:r>
                        <a:rPr lang="zh-CN" altLang="en-US" sz="1200" u="none" strike="noStrike">
                          <a:effectLst/>
                        </a:rPr>
                        <a:t>直播平台（抖音</a:t>
                      </a:r>
                      <a:r>
                        <a:rPr lang="en-US" altLang="zh-CN" sz="1200" u="none" strike="noStrike">
                          <a:effectLst/>
                        </a:rPr>
                        <a:t>/</a:t>
                      </a:r>
                      <a:r>
                        <a:rPr lang="zh-CN" altLang="en-US" sz="1200" u="none" strike="noStrike">
                          <a:effectLst/>
                        </a:rPr>
                        <a:t>快手等）</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34.02%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06858298"/>
                  </a:ext>
                </a:extLst>
              </a:tr>
              <a:tr h="196850">
                <a:tc>
                  <a:txBody>
                    <a:bodyPr/>
                    <a:lstStyle/>
                    <a:p>
                      <a:pPr algn="l" fontAlgn="ctr"/>
                      <a:r>
                        <a:rPr lang="zh-CN" altLang="en-US" sz="1200" u="none" strike="noStrike">
                          <a:effectLst/>
                        </a:rPr>
                        <a:t>微信公众号</a:t>
                      </a:r>
                      <a:r>
                        <a:rPr lang="en-US" altLang="zh-CN" sz="1200" u="none" strike="noStrike">
                          <a:effectLst/>
                        </a:rPr>
                        <a:t>/</a:t>
                      </a:r>
                      <a:r>
                        <a:rPr lang="zh-CN" altLang="en-US" sz="1200" u="none" strike="noStrike">
                          <a:effectLst/>
                        </a:rPr>
                        <a:t>小程序推荐</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26.76%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167500223"/>
                  </a:ext>
                </a:extLst>
              </a:tr>
              <a:tr h="196850">
                <a:tc>
                  <a:txBody>
                    <a:bodyPr/>
                    <a:lstStyle/>
                    <a:p>
                      <a:pPr algn="l" fontAlgn="ctr"/>
                      <a:r>
                        <a:rPr lang="zh-CN" altLang="en-US" sz="1200" u="none" strike="noStrike">
                          <a:effectLst/>
                        </a:rPr>
                        <a:t>电视</a:t>
                      </a:r>
                      <a:r>
                        <a:rPr lang="en-US" altLang="zh-CN" sz="1200" u="none" strike="noStrike">
                          <a:effectLst/>
                        </a:rPr>
                        <a:t>/</a:t>
                      </a:r>
                      <a:r>
                        <a:rPr lang="zh-CN" altLang="en-US" sz="1200" u="none" strike="noStrike">
                          <a:effectLst/>
                        </a:rPr>
                        <a:t>网络</a:t>
                      </a:r>
                      <a:r>
                        <a:rPr lang="en-US" altLang="zh-CN" sz="1200" u="none" strike="noStrike">
                          <a:effectLst/>
                        </a:rPr>
                        <a:t>/</a:t>
                      </a:r>
                      <a:r>
                        <a:rPr lang="zh-CN" altLang="en-US" sz="1200" u="none" strike="noStrike">
                          <a:effectLst/>
                        </a:rPr>
                        <a:t>户外的广告</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26.65%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678963289"/>
                  </a:ext>
                </a:extLst>
              </a:tr>
              <a:tr h="196850">
                <a:tc>
                  <a:txBody>
                    <a:bodyPr/>
                    <a:lstStyle/>
                    <a:p>
                      <a:pPr algn="l" fontAlgn="ctr"/>
                      <a:r>
                        <a:rPr lang="zh-CN" altLang="en-US" sz="1200" u="none" strike="noStrike">
                          <a:effectLst/>
                        </a:rPr>
                        <a:t>微博</a:t>
                      </a:r>
                      <a:r>
                        <a:rPr lang="en-US" altLang="zh-CN" sz="1200" u="none" strike="noStrike">
                          <a:effectLst/>
                        </a:rPr>
                        <a:t>/</a:t>
                      </a:r>
                      <a:r>
                        <a:rPr lang="zh-CN" altLang="en-US" sz="1200" u="none" strike="noStrike">
                          <a:effectLst/>
                        </a:rPr>
                        <a:t>小红书达人推荐</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24.81%</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971223444"/>
                  </a:ext>
                </a:extLst>
              </a:tr>
              <a:tr h="196850">
                <a:tc>
                  <a:txBody>
                    <a:bodyPr/>
                    <a:lstStyle/>
                    <a:p>
                      <a:pPr algn="l" fontAlgn="ctr"/>
                      <a:r>
                        <a:rPr lang="zh-CN" altLang="en-US" sz="1200" u="none" strike="noStrike">
                          <a:effectLst/>
                        </a:rPr>
                        <a:t>社交第三方平台商品搜索（有赞，云集，贝店等）</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11.70%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017205313"/>
                  </a:ext>
                </a:extLst>
              </a:tr>
              <a:tr h="196850">
                <a:tc>
                  <a:txBody>
                    <a:bodyPr/>
                    <a:lstStyle/>
                    <a:p>
                      <a:pPr algn="l" fontAlgn="ctr"/>
                      <a:r>
                        <a:rPr lang="zh-CN" altLang="en-US" sz="1200" u="none" strike="noStrike">
                          <a:effectLst/>
                        </a:rPr>
                        <a:t>其他</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0.33%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895521936"/>
                  </a:ext>
                </a:extLst>
              </a:tr>
            </a:tbl>
          </a:graphicData>
        </a:graphic>
      </p:graphicFrame>
      <p:sp>
        <p:nvSpPr>
          <p:cNvPr id="6" name="文本框 5">
            <a:extLst>
              <a:ext uri="{FF2B5EF4-FFF2-40B4-BE49-F238E27FC236}">
                <a16:creationId xmlns:a16="http://schemas.microsoft.com/office/drawing/2014/main" id="{D438DD17-AE02-4C9C-9C54-F2F1B6232548}"/>
              </a:ext>
            </a:extLst>
          </p:cNvPr>
          <p:cNvSpPr txBox="1"/>
          <p:nvPr/>
        </p:nvSpPr>
        <p:spPr>
          <a:xfrm>
            <a:off x="1103128" y="1404901"/>
            <a:ext cx="10433198" cy="923330"/>
          </a:xfrm>
          <a:prstGeom prst="rect">
            <a:avLst/>
          </a:prstGeom>
          <a:noFill/>
        </p:spPr>
        <p:txBody>
          <a:bodyPr wrap="square">
            <a:spAutoFit/>
          </a:bodyPr>
          <a:lstStyle/>
          <a:p>
            <a:r>
              <a:rPr lang="zh-CN" altLang="en-US"/>
              <a:t>主要在哪些渠道获取商品信息：传统电商</a:t>
            </a:r>
            <a:endParaRPr lang="en-US" altLang="zh-CN"/>
          </a:p>
          <a:p>
            <a:r>
              <a:rPr lang="zh-CN" altLang="en-US"/>
              <a:t>传统电商消费者获取商品信息排名前五的是传统平台商品搜索、微信群和朋友圈、熟人推荐、直播平台、广告，传统渠道占比较高。</a:t>
            </a:r>
          </a:p>
        </p:txBody>
      </p:sp>
      <p:sp>
        <p:nvSpPr>
          <p:cNvPr id="8" name="文本框 7">
            <a:extLst>
              <a:ext uri="{FF2B5EF4-FFF2-40B4-BE49-F238E27FC236}">
                <a16:creationId xmlns:a16="http://schemas.microsoft.com/office/drawing/2014/main" id="{AE6AC256-D695-4F51-8801-496091564D88}"/>
              </a:ext>
            </a:extLst>
          </p:cNvPr>
          <p:cNvSpPr txBox="1"/>
          <p:nvPr/>
        </p:nvSpPr>
        <p:spPr>
          <a:xfrm>
            <a:off x="991486" y="4238907"/>
            <a:ext cx="10656481" cy="923330"/>
          </a:xfrm>
          <a:prstGeom prst="rect">
            <a:avLst/>
          </a:prstGeom>
          <a:noFill/>
        </p:spPr>
        <p:txBody>
          <a:bodyPr wrap="square">
            <a:spAutoFit/>
          </a:bodyPr>
          <a:lstStyle/>
          <a:p>
            <a:r>
              <a:rPr lang="zh-CN" altLang="en-US"/>
              <a:t>主要在哪些渠道获取商品信息：社交电商</a:t>
            </a:r>
            <a:endParaRPr lang="en-US" altLang="zh-CN"/>
          </a:p>
          <a:p>
            <a:r>
              <a:rPr lang="zh-CN" altLang="en-US"/>
              <a:t>社交电商消费者获取商品信息排名前五的是传统电平台搜索、微信群和朋友圈、直播平台、熟人推荐、微信公众号和小程序推荐，创新渠道占比较高。</a:t>
            </a:r>
          </a:p>
        </p:txBody>
      </p:sp>
      <p:graphicFrame>
        <p:nvGraphicFramePr>
          <p:cNvPr id="9" name="表格 8">
            <a:extLst>
              <a:ext uri="{FF2B5EF4-FFF2-40B4-BE49-F238E27FC236}">
                <a16:creationId xmlns:a16="http://schemas.microsoft.com/office/drawing/2014/main" id="{79797D56-EE3D-45C2-B186-B496312D377F}"/>
              </a:ext>
            </a:extLst>
          </p:cNvPr>
          <p:cNvGraphicFramePr>
            <a:graphicFrameLocks noGrp="1"/>
          </p:cNvGraphicFramePr>
          <p:nvPr>
            <p:extLst>
              <p:ext uri="{D42A27DB-BD31-4B8C-83A1-F6EECF244321}">
                <p14:modId xmlns:p14="http://schemas.microsoft.com/office/powerpoint/2010/main" val="899253785"/>
              </p:ext>
            </p:extLst>
          </p:nvPr>
        </p:nvGraphicFramePr>
        <p:xfrm>
          <a:off x="991486" y="5086350"/>
          <a:ext cx="4394200" cy="1771650"/>
        </p:xfrm>
        <a:graphic>
          <a:graphicData uri="http://schemas.openxmlformats.org/drawingml/2006/table">
            <a:tbl>
              <a:tblPr>
                <a:tableStyleId>{5C22544A-7EE6-4342-B048-85BDC9FD1C3A}</a:tableStyleId>
              </a:tblPr>
              <a:tblGrid>
                <a:gridCol w="3632200">
                  <a:extLst>
                    <a:ext uri="{9D8B030D-6E8A-4147-A177-3AD203B41FA5}">
                      <a16:colId xmlns:a16="http://schemas.microsoft.com/office/drawing/2014/main" val="746497991"/>
                    </a:ext>
                  </a:extLst>
                </a:gridCol>
                <a:gridCol w="762000">
                  <a:extLst>
                    <a:ext uri="{9D8B030D-6E8A-4147-A177-3AD203B41FA5}">
                      <a16:colId xmlns:a16="http://schemas.microsoft.com/office/drawing/2014/main" val="3811216437"/>
                    </a:ext>
                  </a:extLst>
                </a:gridCol>
              </a:tblGrid>
              <a:tr h="196850">
                <a:tc>
                  <a:txBody>
                    <a:bodyPr/>
                    <a:lstStyle/>
                    <a:p>
                      <a:pPr algn="l" fontAlgn="ctr"/>
                      <a:r>
                        <a:rPr lang="zh-CN" altLang="en-US" sz="1200" u="none" strike="noStrike">
                          <a:effectLst/>
                        </a:rPr>
                        <a:t>淘宝</a:t>
                      </a:r>
                      <a:r>
                        <a:rPr lang="en-US" altLang="zh-CN" sz="1200" u="none" strike="noStrike">
                          <a:effectLst/>
                        </a:rPr>
                        <a:t>/</a:t>
                      </a:r>
                      <a:r>
                        <a:rPr lang="zh-CN" altLang="en-US" sz="1200" u="none" strike="noStrike">
                          <a:effectLst/>
                        </a:rPr>
                        <a:t>天猫</a:t>
                      </a:r>
                      <a:r>
                        <a:rPr lang="en-US" altLang="zh-CN" sz="1200" u="none" strike="noStrike">
                          <a:effectLst/>
                        </a:rPr>
                        <a:t>/</a:t>
                      </a:r>
                      <a:r>
                        <a:rPr lang="zh-CN" altLang="en-US" sz="1200" u="none" strike="noStrike">
                          <a:effectLst/>
                        </a:rPr>
                        <a:t>京东等传统电商平台商品搜索</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55.56%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480723420"/>
                  </a:ext>
                </a:extLst>
              </a:tr>
              <a:tr h="196850">
                <a:tc>
                  <a:txBody>
                    <a:bodyPr/>
                    <a:lstStyle/>
                    <a:p>
                      <a:pPr algn="l" fontAlgn="ctr"/>
                      <a:r>
                        <a:rPr lang="zh-CN" altLang="en-US" sz="1200" u="none" strike="noStrike">
                          <a:effectLst/>
                        </a:rPr>
                        <a:t>微信群</a:t>
                      </a:r>
                      <a:r>
                        <a:rPr lang="en-US" altLang="zh-CN" sz="1200" u="none" strike="noStrike">
                          <a:effectLst/>
                        </a:rPr>
                        <a:t>/</a:t>
                      </a:r>
                      <a:r>
                        <a:rPr lang="zh-CN" altLang="en-US" sz="1200" u="none" strike="noStrike">
                          <a:effectLst/>
                        </a:rPr>
                        <a:t>朋友圈</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44.57%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003483309"/>
                  </a:ext>
                </a:extLst>
              </a:tr>
              <a:tr h="196850">
                <a:tc>
                  <a:txBody>
                    <a:bodyPr/>
                    <a:lstStyle/>
                    <a:p>
                      <a:pPr algn="l" fontAlgn="ctr"/>
                      <a:r>
                        <a:rPr lang="zh-CN" altLang="en-US" sz="1200" u="none" strike="noStrike">
                          <a:effectLst/>
                        </a:rPr>
                        <a:t>直播平台（抖音</a:t>
                      </a:r>
                      <a:r>
                        <a:rPr lang="en-US" altLang="zh-CN" sz="1200" u="none" strike="noStrike">
                          <a:effectLst/>
                        </a:rPr>
                        <a:t>/</a:t>
                      </a:r>
                      <a:r>
                        <a:rPr lang="zh-CN" altLang="en-US" sz="1200" u="none" strike="noStrike">
                          <a:effectLst/>
                        </a:rPr>
                        <a:t>快手等）</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41.89%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298122357"/>
                  </a:ext>
                </a:extLst>
              </a:tr>
              <a:tr h="196850">
                <a:tc>
                  <a:txBody>
                    <a:bodyPr/>
                    <a:lstStyle/>
                    <a:p>
                      <a:pPr algn="l" fontAlgn="ctr"/>
                      <a:r>
                        <a:rPr lang="zh-CN" altLang="en-US" sz="1200" u="none" strike="noStrike">
                          <a:effectLst/>
                        </a:rPr>
                        <a:t>熟人推荐</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39.46%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822503224"/>
                  </a:ext>
                </a:extLst>
              </a:tr>
              <a:tr h="196850">
                <a:tc>
                  <a:txBody>
                    <a:bodyPr/>
                    <a:lstStyle/>
                    <a:p>
                      <a:pPr algn="l" fontAlgn="ctr"/>
                      <a:r>
                        <a:rPr lang="zh-CN" altLang="en-US" sz="1200" u="none" strike="noStrike">
                          <a:effectLst/>
                        </a:rPr>
                        <a:t>微信公众号</a:t>
                      </a:r>
                      <a:r>
                        <a:rPr lang="en-US" altLang="zh-CN" sz="1200" u="none" strike="noStrike">
                          <a:effectLst/>
                        </a:rPr>
                        <a:t>/</a:t>
                      </a:r>
                      <a:r>
                        <a:rPr lang="zh-CN" altLang="en-US" sz="1200" u="none" strike="noStrike">
                          <a:effectLst/>
                        </a:rPr>
                        <a:t>小程序推荐</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31.67%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058961389"/>
                  </a:ext>
                </a:extLst>
              </a:tr>
              <a:tr h="196850">
                <a:tc>
                  <a:txBody>
                    <a:bodyPr/>
                    <a:lstStyle/>
                    <a:p>
                      <a:pPr algn="l" fontAlgn="ctr"/>
                      <a:r>
                        <a:rPr lang="zh-CN" altLang="en-US" sz="1200" u="none" strike="noStrike">
                          <a:effectLst/>
                        </a:rPr>
                        <a:t>微博</a:t>
                      </a:r>
                      <a:r>
                        <a:rPr lang="en-US" altLang="zh-CN" sz="1200" u="none" strike="noStrike">
                          <a:effectLst/>
                        </a:rPr>
                        <a:t>/</a:t>
                      </a:r>
                      <a:r>
                        <a:rPr lang="zh-CN" altLang="en-US" sz="1200" u="none" strike="noStrike">
                          <a:effectLst/>
                        </a:rPr>
                        <a:t>小红书达人推荐</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28.22%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502274053"/>
                  </a:ext>
                </a:extLst>
              </a:tr>
              <a:tr h="196850">
                <a:tc>
                  <a:txBody>
                    <a:bodyPr/>
                    <a:lstStyle/>
                    <a:p>
                      <a:pPr algn="l" fontAlgn="ctr"/>
                      <a:r>
                        <a:rPr lang="zh-CN" altLang="en-US" sz="1200" u="none" strike="noStrike">
                          <a:effectLst/>
                        </a:rPr>
                        <a:t>社交第三方平台商品搜索（有赞，云集，贝店等）</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20.82%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830757437"/>
                  </a:ext>
                </a:extLst>
              </a:tr>
              <a:tr h="196850">
                <a:tc>
                  <a:txBody>
                    <a:bodyPr/>
                    <a:lstStyle/>
                    <a:p>
                      <a:pPr algn="l" fontAlgn="ctr"/>
                      <a:r>
                        <a:rPr lang="zh-CN" altLang="en-US" sz="1200" u="none" strike="noStrike">
                          <a:effectLst/>
                        </a:rPr>
                        <a:t>电视</a:t>
                      </a:r>
                      <a:r>
                        <a:rPr lang="en-US" altLang="zh-CN" sz="1200" u="none" strike="noStrike">
                          <a:effectLst/>
                        </a:rPr>
                        <a:t>/</a:t>
                      </a:r>
                      <a:r>
                        <a:rPr lang="zh-CN" altLang="en-US" sz="1200" u="none" strike="noStrike">
                          <a:effectLst/>
                        </a:rPr>
                        <a:t>网络</a:t>
                      </a:r>
                      <a:r>
                        <a:rPr lang="en-US" altLang="zh-CN" sz="1200" u="none" strike="noStrike">
                          <a:effectLst/>
                        </a:rPr>
                        <a:t>/</a:t>
                      </a:r>
                      <a:r>
                        <a:rPr lang="zh-CN" altLang="en-US" sz="1200" u="none" strike="noStrike">
                          <a:effectLst/>
                        </a:rPr>
                        <a:t>户外的广告</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17.88%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18505918"/>
                  </a:ext>
                </a:extLst>
              </a:tr>
              <a:tr h="196850">
                <a:tc>
                  <a:txBody>
                    <a:bodyPr/>
                    <a:lstStyle/>
                    <a:p>
                      <a:pPr algn="l" fontAlgn="ctr"/>
                      <a:r>
                        <a:rPr lang="zh-CN" altLang="en-US" sz="1200" u="none" strike="noStrike">
                          <a:effectLst/>
                        </a:rPr>
                        <a:t>其他</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0.89%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37585286"/>
                  </a:ext>
                </a:extLst>
              </a:tr>
            </a:tbl>
          </a:graphicData>
        </a:graphic>
      </p:graphicFrame>
      <p:sp>
        <p:nvSpPr>
          <p:cNvPr id="11" name="文本框 10">
            <a:extLst>
              <a:ext uri="{FF2B5EF4-FFF2-40B4-BE49-F238E27FC236}">
                <a16:creationId xmlns:a16="http://schemas.microsoft.com/office/drawing/2014/main" id="{FFA52B74-1FAE-48DA-A14C-22138E6EEDA4}"/>
              </a:ext>
            </a:extLst>
          </p:cNvPr>
          <p:cNvSpPr txBox="1"/>
          <p:nvPr/>
        </p:nvSpPr>
        <p:spPr>
          <a:xfrm>
            <a:off x="6096000" y="5453099"/>
            <a:ext cx="5440326" cy="646331"/>
          </a:xfrm>
          <a:prstGeom prst="rect">
            <a:avLst/>
          </a:prstGeom>
          <a:noFill/>
        </p:spPr>
        <p:txBody>
          <a:bodyPr wrap="square">
            <a:spAutoFit/>
          </a:bodyPr>
          <a:lstStyle/>
          <a:p>
            <a:r>
              <a:rPr lang="zh-CN" altLang="en-US"/>
              <a:t>两类不同业态消费者获取信息的方式非常接近，独特的创新手段目前不多。</a:t>
            </a:r>
          </a:p>
        </p:txBody>
      </p:sp>
    </p:spTree>
    <p:extLst>
      <p:ext uri="{BB962C8B-B14F-4D97-AF65-F5344CB8AC3E}">
        <p14:creationId xmlns:p14="http://schemas.microsoft.com/office/powerpoint/2010/main" val="992827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11CBC1-8E7B-4AEC-8AC2-DE282A13E4CD}"/>
              </a:ext>
            </a:extLst>
          </p:cNvPr>
          <p:cNvSpPr>
            <a:spLocks noGrp="1"/>
          </p:cNvSpPr>
          <p:nvPr>
            <p:ph type="title"/>
          </p:nvPr>
        </p:nvSpPr>
        <p:spPr/>
        <p:txBody>
          <a:bodyPr/>
          <a:lstStyle/>
          <a:p>
            <a:r>
              <a:rPr lang="zh-CN" altLang="en-US"/>
              <a:t>影响消费者购买商品的原因</a:t>
            </a:r>
          </a:p>
        </p:txBody>
      </p:sp>
      <p:sp>
        <p:nvSpPr>
          <p:cNvPr id="3" name="内容占位符 2">
            <a:extLst>
              <a:ext uri="{FF2B5EF4-FFF2-40B4-BE49-F238E27FC236}">
                <a16:creationId xmlns:a16="http://schemas.microsoft.com/office/drawing/2014/main" id="{A20F7BFA-B551-40A2-AEB4-98AF479FFADD}"/>
              </a:ext>
            </a:extLst>
          </p:cNvPr>
          <p:cNvSpPr>
            <a:spLocks noGrp="1"/>
          </p:cNvSpPr>
          <p:nvPr>
            <p:ph idx="1"/>
          </p:nvPr>
        </p:nvSpPr>
        <p:spPr/>
        <p:txBody>
          <a:bodyPr/>
          <a:lstStyle/>
          <a:p>
            <a:r>
              <a:rPr lang="zh-CN" altLang="en-US"/>
              <a:t>超过</a:t>
            </a:r>
            <a:r>
              <a:rPr lang="en-US" altLang="zh-CN"/>
              <a:t>7</a:t>
            </a:r>
            <a:r>
              <a:rPr lang="zh-CN" altLang="en-US"/>
              <a:t>成消费者使用传统电商平台的原因是商品性价比高，其次为正品有保证及平台品牌知名度高。</a:t>
            </a:r>
            <a:endParaRPr lang="en-US" altLang="zh-CN"/>
          </a:p>
          <a:p>
            <a:r>
              <a:rPr lang="zh-CN" altLang="en-US"/>
              <a:t>社交电商消费者由于更加注重购物的趣味性、便捷性，低线城市人群广，获取信息的渠道更少，更信赖网红推荐、熟人推荐及明星代言的方式。</a:t>
            </a:r>
          </a:p>
        </p:txBody>
      </p:sp>
    </p:spTree>
    <p:extLst>
      <p:ext uri="{BB962C8B-B14F-4D97-AF65-F5344CB8AC3E}">
        <p14:creationId xmlns:p14="http://schemas.microsoft.com/office/powerpoint/2010/main" val="34489468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B5A3EB-DF71-4B3F-A14D-D561FC9C5F72}"/>
              </a:ext>
            </a:extLst>
          </p:cNvPr>
          <p:cNvSpPr>
            <a:spLocks noGrp="1"/>
          </p:cNvSpPr>
          <p:nvPr>
            <p:ph type="title"/>
          </p:nvPr>
        </p:nvSpPr>
        <p:spPr/>
        <p:txBody>
          <a:bodyPr/>
          <a:lstStyle/>
          <a:p>
            <a:r>
              <a:rPr lang="zh-CN" altLang="en-US"/>
              <a:t>消费者购买产品属性分析</a:t>
            </a:r>
          </a:p>
        </p:txBody>
      </p:sp>
      <p:sp>
        <p:nvSpPr>
          <p:cNvPr id="4" name="文本占位符 3">
            <a:extLst>
              <a:ext uri="{FF2B5EF4-FFF2-40B4-BE49-F238E27FC236}">
                <a16:creationId xmlns:a16="http://schemas.microsoft.com/office/drawing/2014/main" id="{6874A8F5-3188-4C24-99A7-39DF88E5194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556626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781918-577A-4395-B110-F9729E15D97E}"/>
              </a:ext>
            </a:extLst>
          </p:cNvPr>
          <p:cNvSpPr>
            <a:spLocks noGrp="1"/>
          </p:cNvSpPr>
          <p:nvPr>
            <p:ph type="title"/>
          </p:nvPr>
        </p:nvSpPr>
        <p:spPr/>
        <p:txBody>
          <a:bodyPr/>
          <a:lstStyle/>
          <a:p>
            <a:r>
              <a:rPr lang="zh-CN" altLang="en-US"/>
              <a:t>消费者购买产品分析 </a:t>
            </a:r>
            <a:r>
              <a:rPr lang="en-US" altLang="zh-CN"/>
              <a:t>– </a:t>
            </a:r>
            <a:r>
              <a:rPr lang="zh-CN" altLang="en-US"/>
              <a:t>传统电商</a:t>
            </a:r>
          </a:p>
        </p:txBody>
      </p:sp>
      <p:graphicFrame>
        <p:nvGraphicFramePr>
          <p:cNvPr id="4" name="内容占位符 3">
            <a:extLst>
              <a:ext uri="{FF2B5EF4-FFF2-40B4-BE49-F238E27FC236}">
                <a16:creationId xmlns:a16="http://schemas.microsoft.com/office/drawing/2014/main" id="{F6A876B8-C23E-420A-8EAC-E7F307A7F773}"/>
              </a:ext>
            </a:extLst>
          </p:cNvPr>
          <p:cNvGraphicFramePr>
            <a:graphicFrameLocks noGrp="1"/>
          </p:cNvGraphicFramePr>
          <p:nvPr>
            <p:ph idx="1"/>
            <p:extLst>
              <p:ext uri="{D42A27DB-BD31-4B8C-83A1-F6EECF244321}">
                <p14:modId xmlns:p14="http://schemas.microsoft.com/office/powerpoint/2010/main" val="824098170"/>
              </p:ext>
            </p:extLst>
          </p:nvPr>
        </p:nvGraphicFramePr>
        <p:xfrm>
          <a:off x="976128" y="1988123"/>
          <a:ext cx="6689946" cy="3360058"/>
        </p:xfrm>
        <a:graphic>
          <a:graphicData uri="http://schemas.openxmlformats.org/drawingml/2006/table">
            <a:tbl>
              <a:tblPr>
                <a:tableStyleId>{5C22544A-7EE6-4342-B048-85BDC9FD1C3A}</a:tableStyleId>
              </a:tblPr>
              <a:tblGrid>
                <a:gridCol w="2027782">
                  <a:extLst>
                    <a:ext uri="{9D8B030D-6E8A-4147-A177-3AD203B41FA5}">
                      <a16:colId xmlns:a16="http://schemas.microsoft.com/office/drawing/2014/main" val="3428149720"/>
                    </a:ext>
                  </a:extLst>
                </a:gridCol>
                <a:gridCol w="1351854">
                  <a:extLst>
                    <a:ext uri="{9D8B030D-6E8A-4147-A177-3AD203B41FA5}">
                      <a16:colId xmlns:a16="http://schemas.microsoft.com/office/drawing/2014/main" val="3509315308"/>
                    </a:ext>
                  </a:extLst>
                </a:gridCol>
                <a:gridCol w="1039888">
                  <a:extLst>
                    <a:ext uri="{9D8B030D-6E8A-4147-A177-3AD203B41FA5}">
                      <a16:colId xmlns:a16="http://schemas.microsoft.com/office/drawing/2014/main" val="541653002"/>
                    </a:ext>
                  </a:extLst>
                </a:gridCol>
                <a:gridCol w="1039888">
                  <a:extLst>
                    <a:ext uri="{9D8B030D-6E8A-4147-A177-3AD203B41FA5}">
                      <a16:colId xmlns:a16="http://schemas.microsoft.com/office/drawing/2014/main" val="350046580"/>
                    </a:ext>
                  </a:extLst>
                </a:gridCol>
                <a:gridCol w="1230534">
                  <a:extLst>
                    <a:ext uri="{9D8B030D-6E8A-4147-A177-3AD203B41FA5}">
                      <a16:colId xmlns:a16="http://schemas.microsoft.com/office/drawing/2014/main" val="426172987"/>
                    </a:ext>
                  </a:extLst>
                </a:gridCol>
              </a:tblGrid>
              <a:tr h="258466">
                <a:tc>
                  <a:txBody>
                    <a:bodyPr/>
                    <a:lstStyle/>
                    <a:p>
                      <a:pPr algn="l" fontAlgn="ctr"/>
                      <a:r>
                        <a:rPr lang="zh-CN" altLang="en-US" sz="1200" u="none" strike="noStrike">
                          <a:effectLst/>
                        </a:rPr>
                        <a:t>品类</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淘宝天猫</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京东京喜</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苏宁国美</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唯品会</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857541597"/>
                  </a:ext>
                </a:extLst>
              </a:tr>
              <a:tr h="258466">
                <a:tc>
                  <a:txBody>
                    <a:bodyPr/>
                    <a:lstStyle/>
                    <a:p>
                      <a:pPr algn="l" fontAlgn="ctr"/>
                      <a:r>
                        <a:rPr lang="zh-CN" altLang="en-US" sz="1200" u="none" strike="noStrike">
                          <a:effectLst/>
                        </a:rPr>
                        <a:t>服饰</a:t>
                      </a:r>
                      <a:r>
                        <a:rPr lang="en-US" altLang="zh-CN" sz="1200" u="none" strike="noStrike">
                          <a:effectLst/>
                        </a:rPr>
                        <a:t>/</a:t>
                      </a:r>
                      <a:r>
                        <a:rPr lang="zh-CN" altLang="en-US" sz="1200" u="none" strike="noStrike">
                          <a:effectLst/>
                        </a:rPr>
                        <a:t>鞋帽</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64.73%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21.21%</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14.00%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54.35%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120087376"/>
                  </a:ext>
                </a:extLst>
              </a:tr>
              <a:tr h="258466">
                <a:tc>
                  <a:txBody>
                    <a:bodyPr/>
                    <a:lstStyle/>
                    <a:p>
                      <a:pPr algn="l" fontAlgn="ctr"/>
                      <a:r>
                        <a:rPr lang="zh-CN" altLang="en-US" sz="1200" u="none" strike="noStrike">
                          <a:effectLst/>
                        </a:rPr>
                        <a:t>家纺</a:t>
                      </a:r>
                      <a:r>
                        <a:rPr lang="en-US" altLang="zh-CN" sz="1200" u="none" strike="noStrike">
                          <a:effectLst/>
                        </a:rPr>
                        <a:t>/</a:t>
                      </a:r>
                      <a:r>
                        <a:rPr lang="zh-CN" altLang="en-US" sz="1200" u="none" strike="noStrike">
                          <a:effectLst/>
                        </a:rPr>
                        <a:t>家饰</a:t>
                      </a:r>
                      <a:r>
                        <a:rPr lang="en-US" altLang="zh-CN" sz="1200" u="none" strike="noStrike">
                          <a:effectLst/>
                        </a:rPr>
                        <a:t>/</a:t>
                      </a:r>
                      <a:r>
                        <a:rPr lang="zh-CN" altLang="en-US" sz="1200" u="none" strike="noStrike">
                          <a:effectLst/>
                        </a:rPr>
                        <a:t>家居生活</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33.79%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14.97%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14.67%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21.74%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94227334"/>
                  </a:ext>
                </a:extLst>
              </a:tr>
              <a:tr h="258466">
                <a:tc>
                  <a:txBody>
                    <a:bodyPr/>
                    <a:lstStyle/>
                    <a:p>
                      <a:pPr algn="l" fontAlgn="ctr"/>
                      <a:r>
                        <a:rPr lang="zh-CN" altLang="en-US" sz="1200" u="none" strike="noStrike">
                          <a:effectLst/>
                        </a:rPr>
                        <a:t>家用电器</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16.06%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47.59%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45.33%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3.62%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954744976"/>
                  </a:ext>
                </a:extLst>
              </a:tr>
              <a:tr h="258466">
                <a:tc>
                  <a:txBody>
                    <a:bodyPr/>
                    <a:lstStyle/>
                    <a:p>
                      <a:pPr algn="l" fontAlgn="ctr"/>
                      <a:r>
                        <a:rPr lang="zh-CN" altLang="en-US" sz="1200" u="none" strike="noStrike">
                          <a:effectLst/>
                        </a:rPr>
                        <a:t>健康保健</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12.91%</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15.15%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6.67%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7.25%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785480325"/>
                  </a:ext>
                </a:extLst>
              </a:tr>
              <a:tr h="258466">
                <a:tc>
                  <a:txBody>
                    <a:bodyPr/>
                    <a:lstStyle/>
                    <a:p>
                      <a:pPr algn="l" fontAlgn="ctr"/>
                      <a:r>
                        <a:rPr lang="zh-CN" altLang="en-US" sz="1200" u="none" strike="noStrike">
                          <a:effectLst/>
                        </a:rPr>
                        <a:t>美妆个护</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36.95%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26.38%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14.00%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34.06%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052745826"/>
                  </a:ext>
                </a:extLst>
              </a:tr>
              <a:tr h="258466">
                <a:tc>
                  <a:txBody>
                    <a:bodyPr/>
                    <a:lstStyle/>
                    <a:p>
                      <a:pPr algn="l" fontAlgn="ctr"/>
                      <a:r>
                        <a:rPr lang="zh-CN" altLang="en-US" sz="1200" u="none" strike="noStrike">
                          <a:effectLst/>
                        </a:rPr>
                        <a:t>母婴</a:t>
                      </a:r>
                      <a:r>
                        <a:rPr lang="en-US" altLang="zh-CN" sz="1200" u="none" strike="noStrike">
                          <a:effectLst/>
                        </a:rPr>
                        <a:t>/</a:t>
                      </a:r>
                      <a:r>
                        <a:rPr lang="zh-CN" altLang="en-US" sz="1200" u="none" strike="noStrike">
                          <a:effectLst/>
                        </a:rPr>
                        <a:t>童玩</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13.99%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11.41%</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6.67%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10.14%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584929907"/>
                  </a:ext>
                </a:extLst>
              </a:tr>
              <a:tr h="258466">
                <a:tc>
                  <a:txBody>
                    <a:bodyPr/>
                    <a:lstStyle/>
                    <a:p>
                      <a:pPr algn="l" fontAlgn="ctr"/>
                      <a:r>
                        <a:rPr lang="zh-CN" altLang="en-US" sz="1200" u="none" strike="noStrike">
                          <a:effectLst/>
                        </a:rPr>
                        <a:t>食品生鲜</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35.96%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37.43%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16.67%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9.42%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680032714"/>
                  </a:ext>
                </a:extLst>
              </a:tr>
              <a:tr h="258466">
                <a:tc>
                  <a:txBody>
                    <a:bodyPr/>
                    <a:lstStyle/>
                    <a:p>
                      <a:pPr algn="l" fontAlgn="ctr"/>
                      <a:r>
                        <a:rPr lang="zh-CN" altLang="en-US" sz="1200" u="none" strike="noStrike">
                          <a:effectLst/>
                        </a:rPr>
                        <a:t>数码产品</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21.08%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48.13%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36.67%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5.80%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333008527"/>
                  </a:ext>
                </a:extLst>
              </a:tr>
              <a:tr h="258466">
                <a:tc>
                  <a:txBody>
                    <a:bodyPr/>
                    <a:lstStyle/>
                    <a:p>
                      <a:pPr algn="l" fontAlgn="ctr"/>
                      <a:r>
                        <a:rPr lang="zh-CN" altLang="en-US" sz="1200" u="none" strike="noStrike">
                          <a:effectLst/>
                        </a:rPr>
                        <a:t>箱包</a:t>
                      </a:r>
                      <a:r>
                        <a:rPr lang="en-US" altLang="zh-CN" sz="1200" u="none" strike="noStrike">
                          <a:effectLst/>
                        </a:rPr>
                        <a:t>/</a:t>
                      </a:r>
                      <a:r>
                        <a:rPr lang="zh-CN" altLang="en-US" sz="1200" u="none" strike="noStrike">
                          <a:effectLst/>
                        </a:rPr>
                        <a:t>服饰</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36.35%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16.76%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12.00%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34.78%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2010369"/>
                  </a:ext>
                </a:extLst>
              </a:tr>
              <a:tr h="258466">
                <a:tc>
                  <a:txBody>
                    <a:bodyPr/>
                    <a:lstStyle/>
                    <a:p>
                      <a:pPr algn="l" fontAlgn="ctr"/>
                      <a:r>
                        <a:rPr lang="zh-CN" altLang="en-US" sz="1200" u="none" strike="noStrike">
                          <a:effectLst/>
                        </a:rPr>
                        <a:t>运动户外</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24.33%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21.39%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13.33%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18.84%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794259474"/>
                  </a:ext>
                </a:extLst>
              </a:tr>
              <a:tr h="258466">
                <a:tc>
                  <a:txBody>
                    <a:bodyPr/>
                    <a:lstStyle/>
                    <a:p>
                      <a:pPr algn="l" fontAlgn="ctr"/>
                      <a:r>
                        <a:rPr lang="zh-CN" altLang="en-US" sz="1200" u="none" strike="noStrike">
                          <a:effectLst/>
                        </a:rPr>
                        <a:t>珠宝</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4.04%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6.24%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3.33%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6.52%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747482903"/>
                  </a:ext>
                </a:extLst>
              </a:tr>
              <a:tr h="258466">
                <a:tc>
                  <a:txBody>
                    <a:bodyPr/>
                    <a:lstStyle/>
                    <a:p>
                      <a:pPr algn="l" fontAlgn="ctr"/>
                      <a:r>
                        <a:rPr lang="zh-CN" altLang="en-US" sz="1200" u="none" strike="noStrike">
                          <a:effectLst/>
                        </a:rPr>
                        <a:t>其他</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5.32%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2.32%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12.00%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14.49%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595861402"/>
                  </a:ext>
                </a:extLst>
              </a:tr>
            </a:tbl>
          </a:graphicData>
        </a:graphic>
      </p:graphicFrame>
      <p:sp>
        <p:nvSpPr>
          <p:cNvPr id="6" name="文本框 5">
            <a:extLst>
              <a:ext uri="{FF2B5EF4-FFF2-40B4-BE49-F238E27FC236}">
                <a16:creationId xmlns:a16="http://schemas.microsoft.com/office/drawing/2014/main" id="{A67D8577-AE0B-4F44-93EE-B1B8C4440043}"/>
              </a:ext>
            </a:extLst>
          </p:cNvPr>
          <p:cNvSpPr txBox="1"/>
          <p:nvPr/>
        </p:nvSpPr>
        <p:spPr>
          <a:xfrm>
            <a:off x="976128" y="5569545"/>
            <a:ext cx="9698960" cy="923330"/>
          </a:xfrm>
          <a:prstGeom prst="rect">
            <a:avLst/>
          </a:prstGeom>
          <a:noFill/>
        </p:spPr>
        <p:txBody>
          <a:bodyPr wrap="square">
            <a:spAutoFit/>
          </a:bodyPr>
          <a:lstStyle/>
          <a:p>
            <a:r>
              <a:rPr lang="zh-CN" altLang="en-US"/>
              <a:t>传统电商平台中，服装</a:t>
            </a:r>
            <a:r>
              <a:rPr lang="en-US" altLang="zh-CN"/>
              <a:t>/</a:t>
            </a:r>
            <a:r>
              <a:rPr lang="zh-CN" altLang="en-US"/>
              <a:t>鞋帽、箱包服饰、美妆个护</a:t>
            </a:r>
          </a:p>
          <a:p>
            <a:r>
              <a:rPr lang="zh-CN" altLang="en-US"/>
              <a:t>消费者购买愿望最强烈、其次为家纺家居、食品生鲜、</a:t>
            </a:r>
          </a:p>
          <a:p>
            <a:r>
              <a:rPr lang="zh-CN" altLang="en-US"/>
              <a:t>数码产品、家用电器、运动户外等。</a:t>
            </a:r>
          </a:p>
        </p:txBody>
      </p:sp>
    </p:spTree>
    <p:extLst>
      <p:ext uri="{BB962C8B-B14F-4D97-AF65-F5344CB8AC3E}">
        <p14:creationId xmlns:p14="http://schemas.microsoft.com/office/powerpoint/2010/main" val="2264328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6BB8A0-18CF-4C31-BD6C-5B0278B18B05}"/>
              </a:ext>
            </a:extLst>
          </p:cNvPr>
          <p:cNvSpPr>
            <a:spLocks noGrp="1"/>
          </p:cNvSpPr>
          <p:nvPr>
            <p:ph type="title"/>
          </p:nvPr>
        </p:nvSpPr>
        <p:spPr>
          <a:xfrm>
            <a:off x="838200" y="365125"/>
            <a:ext cx="10515600" cy="1325563"/>
          </a:xfrm>
        </p:spPr>
        <p:txBody>
          <a:bodyPr/>
          <a:lstStyle/>
          <a:p>
            <a:r>
              <a:rPr lang="zh-CN" altLang="en-US"/>
              <a:t>核心观点</a:t>
            </a:r>
          </a:p>
        </p:txBody>
      </p:sp>
      <p:sp>
        <p:nvSpPr>
          <p:cNvPr id="5" name="内容占位符 4">
            <a:extLst>
              <a:ext uri="{FF2B5EF4-FFF2-40B4-BE49-F238E27FC236}">
                <a16:creationId xmlns:a16="http://schemas.microsoft.com/office/drawing/2014/main" id="{C531B25C-5D63-4905-9B88-EB0C425EB5EF}"/>
              </a:ext>
            </a:extLst>
          </p:cNvPr>
          <p:cNvSpPr>
            <a:spLocks noGrp="1"/>
          </p:cNvSpPr>
          <p:nvPr>
            <p:ph idx="1"/>
          </p:nvPr>
        </p:nvSpPr>
        <p:spPr/>
        <p:txBody>
          <a:bodyPr>
            <a:normAutofit fontScale="62500" lnSpcReduction="20000"/>
          </a:bodyPr>
          <a:lstStyle/>
          <a:p>
            <a:r>
              <a:rPr lang="en-US" altLang="zh-CN"/>
              <a:t>2020</a:t>
            </a:r>
            <a:r>
              <a:rPr lang="zh-CN" altLang="en-US"/>
              <a:t>年社交电商继续保持快速增长，预计整体规模达</a:t>
            </a:r>
            <a:r>
              <a:rPr lang="en-US" altLang="zh-CN"/>
              <a:t>3.7</a:t>
            </a:r>
            <a:r>
              <a:rPr lang="zh-CN" altLang="en-US"/>
              <a:t>万亿，其中，拼团</a:t>
            </a:r>
            <a:r>
              <a:rPr lang="en-US" altLang="zh-CN"/>
              <a:t>1.8</a:t>
            </a:r>
            <a:r>
              <a:rPr lang="zh-CN" altLang="en-US"/>
              <a:t>万亿，直播短视频</a:t>
            </a:r>
            <a:r>
              <a:rPr lang="en-US" altLang="zh-CN"/>
              <a:t>9,096</a:t>
            </a:r>
            <a:r>
              <a:rPr lang="zh-CN" altLang="en-US"/>
              <a:t>亿，会员分销型</a:t>
            </a:r>
            <a:r>
              <a:rPr lang="en-US" altLang="zh-CN"/>
              <a:t>6,725</a:t>
            </a:r>
            <a:r>
              <a:rPr lang="zh-CN" altLang="en-US"/>
              <a:t>亿，社区团购</a:t>
            </a:r>
            <a:r>
              <a:rPr lang="en-US" altLang="zh-CN"/>
              <a:t>1,206</a:t>
            </a:r>
            <a:r>
              <a:rPr lang="zh-CN" altLang="en-US"/>
              <a:t>亿，内容</a:t>
            </a:r>
            <a:r>
              <a:rPr lang="en-US" altLang="zh-CN"/>
              <a:t>805</a:t>
            </a:r>
            <a:r>
              <a:rPr lang="zh-CN" altLang="en-US"/>
              <a:t>亿以及社交电商服务商</a:t>
            </a:r>
            <a:r>
              <a:rPr lang="en-US" altLang="zh-CN"/>
              <a:t>1,064</a:t>
            </a:r>
            <a:r>
              <a:rPr lang="zh-CN" altLang="en-US"/>
              <a:t>亿。</a:t>
            </a:r>
          </a:p>
          <a:p>
            <a:r>
              <a:rPr lang="en-US" altLang="zh-CN"/>
              <a:t>2020</a:t>
            </a:r>
            <a:r>
              <a:rPr lang="zh-CN" altLang="en-US"/>
              <a:t>年社交电商消费者继续保持增长，预计年底逼近</a:t>
            </a:r>
            <a:r>
              <a:rPr lang="en-US" altLang="zh-CN"/>
              <a:t>7</a:t>
            </a:r>
            <a:r>
              <a:rPr lang="zh-CN" altLang="en-US"/>
              <a:t>亿，</a:t>
            </a:r>
            <a:r>
              <a:rPr lang="en-US" altLang="zh-CN"/>
              <a:t>2020</a:t>
            </a:r>
            <a:r>
              <a:rPr lang="zh-CN" altLang="en-US"/>
              <a:t>年从业者人数超过</a:t>
            </a:r>
            <a:r>
              <a:rPr lang="en-US" altLang="zh-CN"/>
              <a:t>7000</a:t>
            </a:r>
            <a:r>
              <a:rPr lang="zh-CN" altLang="en-US"/>
              <a:t>万。传统电商和社交电商消费者重合度越来越高，两种购物行为进一步融合，社交电商渗透率接近</a:t>
            </a:r>
            <a:r>
              <a:rPr lang="en-US" altLang="zh-CN"/>
              <a:t>70%</a:t>
            </a:r>
            <a:r>
              <a:rPr lang="zh-CN" altLang="en-US"/>
              <a:t>。</a:t>
            </a:r>
          </a:p>
          <a:p>
            <a:r>
              <a:rPr lang="zh-CN" altLang="en-US"/>
              <a:t>本次调查中，网上购物用户使用率达</a:t>
            </a:r>
            <a:r>
              <a:rPr lang="en-US" altLang="zh-CN"/>
              <a:t>100%</a:t>
            </a:r>
            <a:r>
              <a:rPr lang="zh-CN" altLang="en-US"/>
              <a:t>，其次直播短视频成为用户最常用的网络应用，再次为玩游戏及看电影。购物</a:t>
            </a:r>
            <a:r>
              <a:rPr lang="en-US" altLang="zh-CN"/>
              <a:t>+</a:t>
            </a:r>
            <a:r>
              <a:rPr lang="zh-CN" altLang="en-US"/>
              <a:t>娱乐是电商运营的最有效手段。</a:t>
            </a:r>
          </a:p>
          <a:p>
            <a:r>
              <a:rPr lang="zh-CN" altLang="en-US"/>
              <a:t>在社交应用当中，微信生态具有优势，同时</a:t>
            </a:r>
            <a:r>
              <a:rPr lang="en-US" altLang="zh-CN"/>
              <a:t>QQ</a:t>
            </a:r>
            <a:r>
              <a:rPr lang="zh-CN" altLang="en-US"/>
              <a:t>群仍旧拥有不少用户，微博在社交应用中也有较高的市场占有率，如何更好发挥微博的价值值得探讨，微信小程序及微信群的知名度和导购能力值得关注。</a:t>
            </a:r>
          </a:p>
          <a:p>
            <a:r>
              <a:rPr lang="zh-CN" altLang="en-US"/>
              <a:t>从用户购物行为分析，不管从消费者月均平台打开次数和每次浏览商品时长、月均下单次数、平均每次购物花费时间、每次购物金额等维度分析，传统电商目前仍旧占有优势，但社交电商品牌知名度逐步提升。直播短视频、知名平台优惠券拼团分享等特色应用表现亮眼。</a:t>
            </a:r>
          </a:p>
          <a:p>
            <a:r>
              <a:rPr lang="zh-CN" altLang="en-US"/>
              <a:t>从消费者购买产品的品类维度分析，传统电商和社交电商相似度越来越高，但社交电商具有一定特色也可称局限性，即某些品类‘单品强其他弱’，例如：食品生鲜是微信生态和拼多多等主要引流产品；户外用品和母婴用品等是垂直社群发展起来的社交电商特色产品；服装鞋帽、美妆个护、箱包服饰等是直播平台最容易秀美丽的产品；知名平台优惠券拼团分享是低价促销的有利手段。</a:t>
            </a:r>
          </a:p>
        </p:txBody>
      </p:sp>
    </p:spTree>
    <p:extLst>
      <p:ext uri="{BB962C8B-B14F-4D97-AF65-F5344CB8AC3E}">
        <p14:creationId xmlns:p14="http://schemas.microsoft.com/office/powerpoint/2010/main" val="40557150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B2D868-7249-47EC-B92B-8FE967D359DE}"/>
              </a:ext>
            </a:extLst>
          </p:cNvPr>
          <p:cNvSpPr>
            <a:spLocks noGrp="1"/>
          </p:cNvSpPr>
          <p:nvPr>
            <p:ph type="title"/>
          </p:nvPr>
        </p:nvSpPr>
        <p:spPr/>
        <p:txBody>
          <a:bodyPr/>
          <a:lstStyle/>
          <a:p>
            <a:r>
              <a:rPr lang="zh-CN" altLang="en-US"/>
              <a:t>消费者购买产品分析</a:t>
            </a:r>
            <a:r>
              <a:rPr lang="en-US" altLang="zh-CN"/>
              <a:t>- </a:t>
            </a:r>
            <a:r>
              <a:rPr lang="zh-CN" altLang="en-US"/>
              <a:t>拼团电商</a:t>
            </a:r>
          </a:p>
        </p:txBody>
      </p:sp>
      <p:sp>
        <p:nvSpPr>
          <p:cNvPr id="3" name="内容占位符 2">
            <a:extLst>
              <a:ext uri="{FF2B5EF4-FFF2-40B4-BE49-F238E27FC236}">
                <a16:creationId xmlns:a16="http://schemas.microsoft.com/office/drawing/2014/main" id="{C047372A-F7CA-4F5F-BDFB-9BC9C1450E41}"/>
              </a:ext>
            </a:extLst>
          </p:cNvPr>
          <p:cNvSpPr>
            <a:spLocks noGrp="1"/>
          </p:cNvSpPr>
          <p:nvPr>
            <p:ph idx="1"/>
          </p:nvPr>
        </p:nvSpPr>
        <p:spPr/>
        <p:txBody>
          <a:bodyPr/>
          <a:lstStyle/>
          <a:p>
            <a:r>
              <a:rPr lang="zh-CN" altLang="en-US"/>
              <a:t>拼多多平台中，消费者购买服装</a:t>
            </a:r>
            <a:r>
              <a:rPr lang="en-US" altLang="zh-CN"/>
              <a:t>/</a:t>
            </a:r>
            <a:r>
              <a:rPr lang="zh-CN" altLang="en-US"/>
              <a:t>鞋帽、食品生鲜、家纺家居、箱包</a:t>
            </a:r>
            <a:r>
              <a:rPr lang="en-US" altLang="zh-CN"/>
              <a:t>/</a:t>
            </a:r>
            <a:r>
              <a:rPr lang="zh-CN" altLang="en-US"/>
              <a:t>服饰愿望强烈，除食品生鲜外，其他品类的购买比例与淘宝</a:t>
            </a:r>
            <a:r>
              <a:rPr lang="en-US" altLang="zh-CN"/>
              <a:t>/</a:t>
            </a:r>
            <a:r>
              <a:rPr lang="zh-CN" altLang="en-US"/>
              <a:t>天猫、京东</a:t>
            </a:r>
            <a:r>
              <a:rPr lang="en-US" altLang="zh-CN"/>
              <a:t>/</a:t>
            </a:r>
            <a:r>
              <a:rPr lang="zh-CN" altLang="en-US"/>
              <a:t>京喜等已非常接近。</a:t>
            </a:r>
          </a:p>
        </p:txBody>
      </p:sp>
    </p:spTree>
    <p:extLst>
      <p:ext uri="{BB962C8B-B14F-4D97-AF65-F5344CB8AC3E}">
        <p14:creationId xmlns:p14="http://schemas.microsoft.com/office/powerpoint/2010/main" val="35620671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352010-8C16-49C5-A455-7332EB8206F1}"/>
              </a:ext>
            </a:extLst>
          </p:cNvPr>
          <p:cNvSpPr>
            <a:spLocks noGrp="1"/>
          </p:cNvSpPr>
          <p:nvPr>
            <p:ph type="title"/>
          </p:nvPr>
        </p:nvSpPr>
        <p:spPr/>
        <p:txBody>
          <a:bodyPr/>
          <a:lstStyle/>
          <a:p>
            <a:r>
              <a:rPr lang="zh-CN" altLang="en-US"/>
              <a:t>消费者购买产品分析</a:t>
            </a:r>
            <a:r>
              <a:rPr lang="en-US" altLang="zh-CN"/>
              <a:t>- </a:t>
            </a:r>
            <a:r>
              <a:rPr lang="zh-CN" altLang="en-US"/>
              <a:t>直播短视频及内容导购</a:t>
            </a:r>
          </a:p>
        </p:txBody>
      </p:sp>
      <p:graphicFrame>
        <p:nvGraphicFramePr>
          <p:cNvPr id="4" name="内容占位符 3">
            <a:extLst>
              <a:ext uri="{FF2B5EF4-FFF2-40B4-BE49-F238E27FC236}">
                <a16:creationId xmlns:a16="http://schemas.microsoft.com/office/drawing/2014/main" id="{F0176E33-915D-46D0-AB6F-F02E7B79F1C6}"/>
              </a:ext>
            </a:extLst>
          </p:cNvPr>
          <p:cNvGraphicFramePr>
            <a:graphicFrameLocks noGrp="1"/>
          </p:cNvGraphicFramePr>
          <p:nvPr>
            <p:ph idx="1"/>
            <p:extLst>
              <p:ext uri="{D42A27DB-BD31-4B8C-83A1-F6EECF244321}">
                <p14:modId xmlns:p14="http://schemas.microsoft.com/office/powerpoint/2010/main" val="3181815445"/>
              </p:ext>
            </p:extLst>
          </p:nvPr>
        </p:nvGraphicFramePr>
        <p:xfrm>
          <a:off x="1039923" y="1690687"/>
          <a:ext cx="6902599" cy="3859505"/>
        </p:xfrm>
        <a:graphic>
          <a:graphicData uri="http://schemas.openxmlformats.org/drawingml/2006/table">
            <a:tbl>
              <a:tblPr>
                <a:tableStyleId>{5C22544A-7EE6-4342-B048-85BDC9FD1C3A}</a:tableStyleId>
              </a:tblPr>
              <a:tblGrid>
                <a:gridCol w="2092238">
                  <a:extLst>
                    <a:ext uri="{9D8B030D-6E8A-4147-A177-3AD203B41FA5}">
                      <a16:colId xmlns:a16="http://schemas.microsoft.com/office/drawing/2014/main" val="1084166970"/>
                    </a:ext>
                  </a:extLst>
                </a:gridCol>
                <a:gridCol w="1394826">
                  <a:extLst>
                    <a:ext uri="{9D8B030D-6E8A-4147-A177-3AD203B41FA5}">
                      <a16:colId xmlns:a16="http://schemas.microsoft.com/office/drawing/2014/main" val="68101307"/>
                    </a:ext>
                  </a:extLst>
                </a:gridCol>
                <a:gridCol w="1072943">
                  <a:extLst>
                    <a:ext uri="{9D8B030D-6E8A-4147-A177-3AD203B41FA5}">
                      <a16:colId xmlns:a16="http://schemas.microsoft.com/office/drawing/2014/main" val="1120411999"/>
                    </a:ext>
                  </a:extLst>
                </a:gridCol>
                <a:gridCol w="1072943">
                  <a:extLst>
                    <a:ext uri="{9D8B030D-6E8A-4147-A177-3AD203B41FA5}">
                      <a16:colId xmlns:a16="http://schemas.microsoft.com/office/drawing/2014/main" val="315640452"/>
                    </a:ext>
                  </a:extLst>
                </a:gridCol>
                <a:gridCol w="1269649">
                  <a:extLst>
                    <a:ext uri="{9D8B030D-6E8A-4147-A177-3AD203B41FA5}">
                      <a16:colId xmlns:a16="http://schemas.microsoft.com/office/drawing/2014/main" val="4253052690"/>
                    </a:ext>
                  </a:extLst>
                </a:gridCol>
              </a:tblGrid>
              <a:tr h="296885">
                <a:tc>
                  <a:txBody>
                    <a:bodyPr/>
                    <a:lstStyle/>
                    <a:p>
                      <a:pPr algn="l" fontAlgn="ctr"/>
                      <a:r>
                        <a:rPr lang="zh-CN" altLang="en-US" sz="1200" u="none" strike="noStrike">
                          <a:effectLst/>
                        </a:rPr>
                        <a:t>品类</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抖音</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快手</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微博导购</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小红书</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719031447"/>
                  </a:ext>
                </a:extLst>
              </a:tr>
              <a:tr h="296885">
                <a:tc>
                  <a:txBody>
                    <a:bodyPr/>
                    <a:lstStyle/>
                    <a:p>
                      <a:pPr algn="l" fontAlgn="ctr"/>
                      <a:r>
                        <a:rPr lang="zh-CN" altLang="en-US" sz="1200" u="none" strike="noStrike">
                          <a:effectLst/>
                        </a:rPr>
                        <a:t>服饰</a:t>
                      </a:r>
                      <a:r>
                        <a:rPr lang="en-US" altLang="zh-CN" sz="1200" u="none" strike="noStrike">
                          <a:effectLst/>
                        </a:rPr>
                        <a:t>/</a:t>
                      </a:r>
                      <a:r>
                        <a:rPr lang="zh-CN" altLang="en-US" sz="1200" u="none" strike="noStrike">
                          <a:effectLst/>
                        </a:rPr>
                        <a:t>鞋帽</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40.79%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45.10%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33.05%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44404881"/>
                  </a:ext>
                </a:extLst>
              </a:tr>
              <a:tr h="296885">
                <a:tc>
                  <a:txBody>
                    <a:bodyPr/>
                    <a:lstStyle/>
                    <a:p>
                      <a:pPr algn="l" fontAlgn="ctr"/>
                      <a:r>
                        <a:rPr lang="zh-CN" altLang="en-US" sz="1200" u="none" strike="noStrike">
                          <a:effectLst/>
                        </a:rPr>
                        <a:t>家纺</a:t>
                      </a:r>
                      <a:r>
                        <a:rPr lang="en-US" altLang="zh-CN" sz="1200" u="none" strike="noStrike">
                          <a:effectLst/>
                        </a:rPr>
                        <a:t>/</a:t>
                      </a:r>
                      <a:r>
                        <a:rPr lang="zh-CN" altLang="en-US" sz="1200" u="none" strike="noStrike">
                          <a:effectLst/>
                        </a:rPr>
                        <a:t>家饰</a:t>
                      </a:r>
                      <a:r>
                        <a:rPr lang="en-US" altLang="zh-CN" sz="1200" u="none" strike="noStrike">
                          <a:effectLst/>
                        </a:rPr>
                        <a:t>/</a:t>
                      </a:r>
                      <a:r>
                        <a:rPr lang="zh-CN" altLang="en-US" sz="1200" u="none" strike="noStrike">
                          <a:effectLst/>
                        </a:rPr>
                        <a:t>家居生活</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17.11%</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19.61%</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17.80%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061801216"/>
                  </a:ext>
                </a:extLst>
              </a:tr>
              <a:tr h="296885">
                <a:tc>
                  <a:txBody>
                    <a:bodyPr/>
                    <a:lstStyle/>
                    <a:p>
                      <a:pPr algn="l" fontAlgn="ctr"/>
                      <a:r>
                        <a:rPr lang="zh-CN" altLang="en-US" sz="1200" u="none" strike="noStrike">
                          <a:effectLst/>
                        </a:rPr>
                        <a:t>家用电器</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7.89%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3.92%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4.24%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612231352"/>
                  </a:ext>
                </a:extLst>
              </a:tr>
              <a:tr h="296885">
                <a:tc>
                  <a:txBody>
                    <a:bodyPr/>
                    <a:lstStyle/>
                    <a:p>
                      <a:pPr algn="l" fontAlgn="ctr"/>
                      <a:r>
                        <a:rPr lang="zh-CN" altLang="en-US" sz="1200" u="none" strike="noStrike">
                          <a:effectLst/>
                        </a:rPr>
                        <a:t>健康保健</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10.53%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5.88%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16.10%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705660872"/>
                  </a:ext>
                </a:extLst>
              </a:tr>
              <a:tr h="296885">
                <a:tc>
                  <a:txBody>
                    <a:bodyPr/>
                    <a:lstStyle/>
                    <a:p>
                      <a:pPr algn="l" fontAlgn="ctr"/>
                      <a:r>
                        <a:rPr lang="zh-CN" altLang="en-US" sz="1200" u="none" strike="noStrike">
                          <a:effectLst/>
                        </a:rPr>
                        <a:t>美妆个护</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34.87%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22.55%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58.47%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982317256"/>
                  </a:ext>
                </a:extLst>
              </a:tr>
              <a:tr h="296885">
                <a:tc>
                  <a:txBody>
                    <a:bodyPr/>
                    <a:lstStyle/>
                    <a:p>
                      <a:pPr algn="l" fontAlgn="ctr"/>
                      <a:r>
                        <a:rPr lang="zh-CN" altLang="en-US" sz="1200" u="none" strike="noStrike">
                          <a:effectLst/>
                        </a:rPr>
                        <a:t>母婴</a:t>
                      </a:r>
                      <a:r>
                        <a:rPr lang="en-US" altLang="zh-CN" sz="1200" u="none" strike="noStrike">
                          <a:effectLst/>
                        </a:rPr>
                        <a:t>/</a:t>
                      </a:r>
                      <a:r>
                        <a:rPr lang="zh-CN" altLang="en-US" sz="1200" u="none" strike="noStrike">
                          <a:effectLst/>
                        </a:rPr>
                        <a:t>童玩</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11.18%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10.78%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10.17%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45613662"/>
                  </a:ext>
                </a:extLst>
              </a:tr>
              <a:tr h="296885">
                <a:tc>
                  <a:txBody>
                    <a:bodyPr/>
                    <a:lstStyle/>
                    <a:p>
                      <a:pPr algn="l" fontAlgn="ctr"/>
                      <a:r>
                        <a:rPr lang="zh-CN" altLang="en-US" sz="1200" u="none" strike="noStrike">
                          <a:effectLst/>
                        </a:rPr>
                        <a:t>食品生鲜</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25.00%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25.49%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15.25%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114890811"/>
                  </a:ext>
                </a:extLst>
              </a:tr>
              <a:tr h="296885">
                <a:tc>
                  <a:txBody>
                    <a:bodyPr/>
                    <a:lstStyle/>
                    <a:p>
                      <a:pPr algn="l" fontAlgn="ctr"/>
                      <a:r>
                        <a:rPr lang="zh-CN" altLang="en-US" sz="1200" u="none" strike="noStrike">
                          <a:effectLst/>
                        </a:rPr>
                        <a:t>数码产品</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7.89%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10.78%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14.41%</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250585294"/>
                  </a:ext>
                </a:extLst>
              </a:tr>
              <a:tr h="296885">
                <a:tc>
                  <a:txBody>
                    <a:bodyPr/>
                    <a:lstStyle/>
                    <a:p>
                      <a:pPr algn="l" fontAlgn="ctr"/>
                      <a:r>
                        <a:rPr lang="zh-CN" altLang="en-US" sz="1200" u="none" strike="noStrike">
                          <a:effectLst/>
                        </a:rPr>
                        <a:t>箱包</a:t>
                      </a:r>
                      <a:r>
                        <a:rPr lang="en-US" altLang="zh-CN" sz="1200" u="none" strike="noStrike">
                          <a:effectLst/>
                        </a:rPr>
                        <a:t>/</a:t>
                      </a:r>
                      <a:r>
                        <a:rPr lang="zh-CN" altLang="en-US" sz="1200" u="none" strike="noStrike">
                          <a:effectLst/>
                        </a:rPr>
                        <a:t>服饰</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26.32%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28.43%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18.64%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262222000"/>
                  </a:ext>
                </a:extLst>
              </a:tr>
              <a:tr h="296885">
                <a:tc>
                  <a:txBody>
                    <a:bodyPr/>
                    <a:lstStyle/>
                    <a:p>
                      <a:pPr algn="l" fontAlgn="ctr"/>
                      <a:r>
                        <a:rPr lang="zh-CN" altLang="en-US" sz="1200" u="none" strike="noStrike">
                          <a:effectLst/>
                        </a:rPr>
                        <a:t>运动户外</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17.76%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8.82%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5.08%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087192940"/>
                  </a:ext>
                </a:extLst>
              </a:tr>
              <a:tr h="296885">
                <a:tc>
                  <a:txBody>
                    <a:bodyPr/>
                    <a:lstStyle/>
                    <a:p>
                      <a:pPr algn="l" fontAlgn="ctr"/>
                      <a:r>
                        <a:rPr lang="zh-CN" altLang="en-US" sz="1200" u="none" strike="noStrike">
                          <a:effectLst/>
                        </a:rPr>
                        <a:t>珠宝</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5.26%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8.82%</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8.47%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264851158"/>
                  </a:ext>
                </a:extLst>
              </a:tr>
              <a:tr h="296885">
                <a:tc>
                  <a:txBody>
                    <a:bodyPr/>
                    <a:lstStyle/>
                    <a:p>
                      <a:pPr algn="l" fontAlgn="ctr"/>
                      <a:r>
                        <a:rPr lang="zh-CN" altLang="en-US" sz="1200" u="none" strike="noStrike">
                          <a:effectLst/>
                        </a:rPr>
                        <a:t>其他</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11.18%</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13.73%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11.86%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506048919"/>
                  </a:ext>
                </a:extLst>
              </a:tr>
            </a:tbl>
          </a:graphicData>
        </a:graphic>
      </p:graphicFrame>
      <p:sp>
        <p:nvSpPr>
          <p:cNvPr id="6" name="文本框 5">
            <a:extLst>
              <a:ext uri="{FF2B5EF4-FFF2-40B4-BE49-F238E27FC236}">
                <a16:creationId xmlns:a16="http://schemas.microsoft.com/office/drawing/2014/main" id="{125501E6-1A31-49E0-BEB5-D331C569D2F5}"/>
              </a:ext>
            </a:extLst>
          </p:cNvPr>
          <p:cNvSpPr txBox="1"/>
          <p:nvPr/>
        </p:nvSpPr>
        <p:spPr>
          <a:xfrm>
            <a:off x="8527311" y="1780272"/>
            <a:ext cx="3468871" cy="1200329"/>
          </a:xfrm>
          <a:prstGeom prst="rect">
            <a:avLst/>
          </a:prstGeom>
          <a:noFill/>
        </p:spPr>
        <p:txBody>
          <a:bodyPr wrap="square">
            <a:spAutoFit/>
          </a:bodyPr>
          <a:lstStyle/>
          <a:p>
            <a:r>
              <a:rPr lang="zh-CN" altLang="en-US"/>
              <a:t>直播短视频及内容导购平台中，商品购物偏好前三位</a:t>
            </a:r>
          </a:p>
          <a:p>
            <a:r>
              <a:rPr lang="zh-CN" altLang="en-US"/>
              <a:t>为服装</a:t>
            </a:r>
            <a:r>
              <a:rPr lang="en-US" altLang="zh-CN"/>
              <a:t>/</a:t>
            </a:r>
            <a:r>
              <a:rPr lang="zh-CN" altLang="en-US"/>
              <a:t>鞋帽、美妆个护及箱包服饰等。</a:t>
            </a:r>
          </a:p>
        </p:txBody>
      </p:sp>
    </p:spTree>
    <p:extLst>
      <p:ext uri="{BB962C8B-B14F-4D97-AF65-F5344CB8AC3E}">
        <p14:creationId xmlns:p14="http://schemas.microsoft.com/office/powerpoint/2010/main" val="3689452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CD097A-227F-462D-8DF3-4877A0476FAB}"/>
              </a:ext>
            </a:extLst>
          </p:cNvPr>
          <p:cNvSpPr>
            <a:spLocks noGrp="1"/>
          </p:cNvSpPr>
          <p:nvPr>
            <p:ph type="title"/>
          </p:nvPr>
        </p:nvSpPr>
        <p:spPr/>
        <p:txBody>
          <a:bodyPr/>
          <a:lstStyle/>
          <a:p>
            <a:r>
              <a:rPr lang="zh-CN" altLang="en-US"/>
              <a:t>消费者购买产品分析</a:t>
            </a:r>
            <a:r>
              <a:rPr lang="en-US" altLang="zh-CN"/>
              <a:t>- </a:t>
            </a:r>
            <a:r>
              <a:rPr lang="zh-CN" altLang="en-US"/>
              <a:t>微信生态</a:t>
            </a:r>
          </a:p>
        </p:txBody>
      </p:sp>
      <p:sp>
        <p:nvSpPr>
          <p:cNvPr id="3" name="内容占位符 2">
            <a:extLst>
              <a:ext uri="{FF2B5EF4-FFF2-40B4-BE49-F238E27FC236}">
                <a16:creationId xmlns:a16="http://schemas.microsoft.com/office/drawing/2014/main" id="{0931400B-6B83-4CBF-9F11-61AC58110FA4}"/>
              </a:ext>
            </a:extLst>
          </p:cNvPr>
          <p:cNvSpPr>
            <a:spLocks noGrp="1"/>
          </p:cNvSpPr>
          <p:nvPr>
            <p:ph idx="1"/>
          </p:nvPr>
        </p:nvSpPr>
        <p:spPr/>
        <p:txBody>
          <a:bodyPr/>
          <a:lstStyle/>
          <a:p>
            <a:r>
              <a:rPr lang="zh-CN" altLang="en-US"/>
              <a:t>微信生态中，消费者购买食品生鲜、服装</a:t>
            </a:r>
            <a:r>
              <a:rPr lang="en-US" altLang="zh-CN"/>
              <a:t>/</a:t>
            </a:r>
            <a:r>
              <a:rPr lang="zh-CN" altLang="en-US"/>
              <a:t>鞋帽、家用电器、家纺家居、运动户外、美妆个护的愿望强烈，与拼多多等创新性社交电商品类相近。</a:t>
            </a:r>
          </a:p>
        </p:txBody>
      </p:sp>
    </p:spTree>
    <p:extLst>
      <p:ext uri="{BB962C8B-B14F-4D97-AF65-F5344CB8AC3E}">
        <p14:creationId xmlns:p14="http://schemas.microsoft.com/office/powerpoint/2010/main" val="13974442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EAC395-6867-48E7-99F2-7F38B4C0515B}"/>
              </a:ext>
            </a:extLst>
          </p:cNvPr>
          <p:cNvSpPr>
            <a:spLocks noGrp="1"/>
          </p:cNvSpPr>
          <p:nvPr>
            <p:ph type="title"/>
          </p:nvPr>
        </p:nvSpPr>
        <p:spPr/>
        <p:txBody>
          <a:bodyPr/>
          <a:lstStyle/>
          <a:p>
            <a:r>
              <a:rPr lang="zh-CN" altLang="en-US"/>
              <a:t>消费者购买产品分析</a:t>
            </a:r>
            <a:r>
              <a:rPr lang="en-US" altLang="zh-CN"/>
              <a:t>- </a:t>
            </a:r>
            <a:r>
              <a:rPr lang="zh-CN" altLang="en-US"/>
              <a:t>社交电商分销</a:t>
            </a:r>
          </a:p>
        </p:txBody>
      </p:sp>
      <p:graphicFrame>
        <p:nvGraphicFramePr>
          <p:cNvPr id="4" name="内容占位符 3">
            <a:extLst>
              <a:ext uri="{FF2B5EF4-FFF2-40B4-BE49-F238E27FC236}">
                <a16:creationId xmlns:a16="http://schemas.microsoft.com/office/drawing/2014/main" id="{E7EED7E7-02FF-4AF2-A9CF-A6964F926300}"/>
              </a:ext>
            </a:extLst>
          </p:cNvPr>
          <p:cNvGraphicFramePr>
            <a:graphicFrameLocks noGrp="1"/>
          </p:cNvGraphicFramePr>
          <p:nvPr>
            <p:ph idx="1"/>
            <p:extLst>
              <p:ext uri="{D42A27DB-BD31-4B8C-83A1-F6EECF244321}">
                <p14:modId xmlns:p14="http://schemas.microsoft.com/office/powerpoint/2010/main" val="247892063"/>
              </p:ext>
            </p:extLst>
          </p:nvPr>
        </p:nvGraphicFramePr>
        <p:xfrm>
          <a:off x="1114350" y="1658679"/>
          <a:ext cx="6966393" cy="3467486"/>
        </p:xfrm>
        <a:graphic>
          <a:graphicData uri="http://schemas.openxmlformats.org/drawingml/2006/table">
            <a:tbl>
              <a:tblPr>
                <a:tableStyleId>{5C22544A-7EE6-4342-B048-85BDC9FD1C3A}</a:tableStyleId>
              </a:tblPr>
              <a:tblGrid>
                <a:gridCol w="2111575">
                  <a:extLst>
                    <a:ext uri="{9D8B030D-6E8A-4147-A177-3AD203B41FA5}">
                      <a16:colId xmlns:a16="http://schemas.microsoft.com/office/drawing/2014/main" val="150304184"/>
                    </a:ext>
                  </a:extLst>
                </a:gridCol>
                <a:gridCol w="1407717">
                  <a:extLst>
                    <a:ext uri="{9D8B030D-6E8A-4147-A177-3AD203B41FA5}">
                      <a16:colId xmlns:a16="http://schemas.microsoft.com/office/drawing/2014/main" val="3766734328"/>
                    </a:ext>
                  </a:extLst>
                </a:gridCol>
                <a:gridCol w="1082859">
                  <a:extLst>
                    <a:ext uri="{9D8B030D-6E8A-4147-A177-3AD203B41FA5}">
                      <a16:colId xmlns:a16="http://schemas.microsoft.com/office/drawing/2014/main" val="558474490"/>
                    </a:ext>
                  </a:extLst>
                </a:gridCol>
                <a:gridCol w="1082859">
                  <a:extLst>
                    <a:ext uri="{9D8B030D-6E8A-4147-A177-3AD203B41FA5}">
                      <a16:colId xmlns:a16="http://schemas.microsoft.com/office/drawing/2014/main" val="329256320"/>
                    </a:ext>
                  </a:extLst>
                </a:gridCol>
                <a:gridCol w="1281383">
                  <a:extLst>
                    <a:ext uri="{9D8B030D-6E8A-4147-A177-3AD203B41FA5}">
                      <a16:colId xmlns:a16="http://schemas.microsoft.com/office/drawing/2014/main" val="1358615378"/>
                    </a:ext>
                  </a:extLst>
                </a:gridCol>
              </a:tblGrid>
              <a:tr h="166697">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品类</a:t>
                      </a:r>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a:txBody>
                  <a:tcPr marL="6350" marR="6350" marT="6350"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rPr>
                        <a:t>兴盛优选</a:t>
                      </a:r>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a:txBody>
                  <a:tcPr marL="6350" marR="6350" marT="6350" marB="0" anchor="ctr"/>
                </a:tc>
                <a:tc>
                  <a:txBody>
                    <a:bodyPr/>
                    <a:lstStyle/>
                    <a:p>
                      <a:pPr algn="l" fontAlgn="ctr"/>
                      <a:r>
                        <a:rPr lang="zh-CN" altLang="en-US" sz="1200" u="none" strike="noStrike">
                          <a:effectLst/>
                        </a:rPr>
                        <a:t>有赞</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u="none" strike="noStrike">
                          <a:effectLst/>
                        </a:rPr>
                        <a:t>云集</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l" fontAlgn="ctr"/>
                      <a:r>
                        <a:rPr lang="zh-CN" altLang="en-US" sz="1200" b="0" i="0" u="none" strike="noStrike">
                          <a:solidFill>
                            <a:srgbClr val="000000"/>
                          </a:solidFill>
                          <a:effectLst/>
                          <a:latin typeface="等线" panose="02010600030101010101" pitchFamily="2" charset="-122"/>
                          <a:ea typeface="等线" panose="02010600030101010101" pitchFamily="2" charset="-122"/>
                        </a:rPr>
                        <a:t>贝店</a:t>
                      </a:r>
                    </a:p>
                  </a:txBody>
                  <a:tcPr marL="6350" marR="6350" marT="6350" marB="0" anchor="ctr"/>
                </a:tc>
                <a:extLst>
                  <a:ext uri="{0D108BD9-81ED-4DB2-BD59-A6C34878D82A}">
                    <a16:rowId xmlns:a16="http://schemas.microsoft.com/office/drawing/2014/main" val="692773892"/>
                  </a:ext>
                </a:extLst>
              </a:tr>
              <a:tr h="273188">
                <a:tc>
                  <a:txBody>
                    <a:bodyPr/>
                    <a:lstStyle/>
                    <a:p>
                      <a:pPr algn="l" fontAlgn="ctr"/>
                      <a:r>
                        <a:rPr lang="zh-CN" altLang="en-US" sz="1200" u="none" strike="noStrike">
                          <a:effectLst/>
                        </a:rPr>
                        <a:t>服饰</a:t>
                      </a:r>
                      <a:r>
                        <a:rPr lang="en-US" altLang="zh-CN" sz="1200" u="none" strike="noStrike">
                          <a:effectLst/>
                        </a:rPr>
                        <a:t>/</a:t>
                      </a:r>
                      <a:r>
                        <a:rPr lang="zh-CN" altLang="en-US" sz="1200" u="none" strike="noStrike">
                          <a:effectLst/>
                        </a:rPr>
                        <a:t>鞋帽</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20.83%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18.75%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18.75%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42.86%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4073278531"/>
                  </a:ext>
                </a:extLst>
              </a:tr>
              <a:tr h="273188">
                <a:tc>
                  <a:txBody>
                    <a:bodyPr/>
                    <a:lstStyle/>
                    <a:p>
                      <a:pPr algn="l" fontAlgn="ctr"/>
                      <a:r>
                        <a:rPr lang="zh-CN" altLang="en-US" sz="1200" u="none" strike="noStrike">
                          <a:effectLst/>
                        </a:rPr>
                        <a:t>家纺</a:t>
                      </a:r>
                      <a:r>
                        <a:rPr lang="en-US" altLang="zh-CN" sz="1200" u="none" strike="noStrike">
                          <a:effectLst/>
                        </a:rPr>
                        <a:t>/</a:t>
                      </a:r>
                      <a:r>
                        <a:rPr lang="zh-CN" altLang="en-US" sz="1200" u="none" strike="noStrike">
                          <a:effectLst/>
                        </a:rPr>
                        <a:t>家饰</a:t>
                      </a:r>
                      <a:r>
                        <a:rPr lang="en-US" altLang="zh-CN" sz="1200" u="none" strike="noStrike">
                          <a:effectLst/>
                        </a:rPr>
                        <a:t>/</a:t>
                      </a:r>
                      <a:r>
                        <a:rPr lang="zh-CN" altLang="en-US" sz="1200" u="none" strike="noStrike">
                          <a:effectLst/>
                        </a:rPr>
                        <a:t>家居生活</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29.17%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18.75%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25.00%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42.86%</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541542363"/>
                  </a:ext>
                </a:extLst>
              </a:tr>
              <a:tr h="273188">
                <a:tc>
                  <a:txBody>
                    <a:bodyPr/>
                    <a:lstStyle/>
                    <a:p>
                      <a:pPr algn="l" fontAlgn="ctr"/>
                      <a:r>
                        <a:rPr lang="zh-CN" altLang="en-US" sz="1200" u="none" strike="noStrike">
                          <a:effectLst/>
                        </a:rPr>
                        <a:t>家用电器</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16.67%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18.75%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25.00%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14.29%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676796742"/>
                  </a:ext>
                </a:extLst>
              </a:tr>
              <a:tr h="273188">
                <a:tc>
                  <a:txBody>
                    <a:bodyPr/>
                    <a:lstStyle/>
                    <a:p>
                      <a:pPr algn="l" fontAlgn="ctr"/>
                      <a:r>
                        <a:rPr lang="zh-CN" altLang="en-US" sz="1200" u="none" strike="noStrike">
                          <a:effectLst/>
                        </a:rPr>
                        <a:t>健康保健</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4.17%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12.50%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12.50%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21.43%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146797565"/>
                  </a:ext>
                </a:extLst>
              </a:tr>
              <a:tr h="273188">
                <a:tc>
                  <a:txBody>
                    <a:bodyPr/>
                    <a:lstStyle/>
                    <a:p>
                      <a:pPr algn="l" fontAlgn="ctr"/>
                      <a:r>
                        <a:rPr lang="zh-CN" altLang="en-US" sz="1200" u="none" strike="noStrike">
                          <a:effectLst/>
                        </a:rPr>
                        <a:t>美妆个护</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16.67%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31.25%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18.75%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14.29%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1670426971"/>
                  </a:ext>
                </a:extLst>
              </a:tr>
              <a:tr h="273188">
                <a:tc>
                  <a:txBody>
                    <a:bodyPr/>
                    <a:lstStyle/>
                    <a:p>
                      <a:pPr algn="l" fontAlgn="ctr"/>
                      <a:r>
                        <a:rPr lang="zh-CN" altLang="en-US" sz="1200" u="none" strike="noStrike">
                          <a:effectLst/>
                        </a:rPr>
                        <a:t>母婴</a:t>
                      </a:r>
                      <a:r>
                        <a:rPr lang="en-US" altLang="zh-CN" sz="1200" u="none" strike="noStrike">
                          <a:effectLst/>
                        </a:rPr>
                        <a:t>/</a:t>
                      </a:r>
                      <a:r>
                        <a:rPr lang="zh-CN" altLang="en-US" sz="1200" u="none" strike="noStrike">
                          <a:effectLst/>
                        </a:rPr>
                        <a:t>童玩</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12.50%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6.25%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25.00%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28.57%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966014149"/>
                  </a:ext>
                </a:extLst>
              </a:tr>
              <a:tr h="273188">
                <a:tc>
                  <a:txBody>
                    <a:bodyPr/>
                    <a:lstStyle/>
                    <a:p>
                      <a:pPr algn="l" fontAlgn="ctr"/>
                      <a:r>
                        <a:rPr lang="zh-CN" altLang="en-US" sz="1200" u="none" strike="noStrike">
                          <a:effectLst/>
                        </a:rPr>
                        <a:t>食品生鲜</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66.67%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37.50%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18.75%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14.29%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550613812"/>
                  </a:ext>
                </a:extLst>
              </a:tr>
              <a:tr h="273188">
                <a:tc>
                  <a:txBody>
                    <a:bodyPr/>
                    <a:lstStyle/>
                    <a:p>
                      <a:pPr algn="l" fontAlgn="ctr"/>
                      <a:r>
                        <a:rPr lang="zh-CN" altLang="en-US" sz="1200" u="none" strike="noStrike">
                          <a:effectLst/>
                        </a:rPr>
                        <a:t>数码产品</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12.50%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6.25%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18.75%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14.29%</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659871080"/>
                  </a:ext>
                </a:extLst>
              </a:tr>
              <a:tr h="273188">
                <a:tc>
                  <a:txBody>
                    <a:bodyPr/>
                    <a:lstStyle/>
                    <a:p>
                      <a:pPr algn="l" fontAlgn="ctr"/>
                      <a:r>
                        <a:rPr lang="zh-CN" altLang="en-US" sz="1200" u="none" strike="noStrike">
                          <a:effectLst/>
                        </a:rPr>
                        <a:t>箱包</a:t>
                      </a:r>
                      <a:r>
                        <a:rPr lang="en-US" altLang="zh-CN" sz="1200" u="none" strike="noStrike">
                          <a:effectLst/>
                        </a:rPr>
                        <a:t>/</a:t>
                      </a:r>
                      <a:r>
                        <a:rPr lang="zh-CN" altLang="en-US" sz="1200" u="none" strike="noStrike">
                          <a:effectLst/>
                        </a:rPr>
                        <a:t>服饰</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8.33%</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18.75%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43.75%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28.57%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351687387"/>
                  </a:ext>
                </a:extLst>
              </a:tr>
              <a:tr h="273188">
                <a:tc>
                  <a:txBody>
                    <a:bodyPr/>
                    <a:lstStyle/>
                    <a:p>
                      <a:pPr algn="l" fontAlgn="ctr"/>
                      <a:r>
                        <a:rPr lang="zh-CN" altLang="en-US" sz="1200" u="none" strike="noStrike">
                          <a:effectLst/>
                        </a:rPr>
                        <a:t>运动户外</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12.50%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31.25%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6.25%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28.57%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714595702"/>
                  </a:ext>
                </a:extLst>
              </a:tr>
              <a:tr h="273188">
                <a:tc>
                  <a:txBody>
                    <a:bodyPr/>
                    <a:lstStyle/>
                    <a:p>
                      <a:pPr algn="l" fontAlgn="ctr"/>
                      <a:r>
                        <a:rPr lang="zh-CN" altLang="en-US" sz="1200" u="none" strike="noStrike">
                          <a:effectLst/>
                        </a:rPr>
                        <a:t>珠宝</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6.25%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6.25%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7.14%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2740844157"/>
                  </a:ext>
                </a:extLst>
              </a:tr>
              <a:tr h="273188">
                <a:tc>
                  <a:txBody>
                    <a:bodyPr/>
                    <a:lstStyle/>
                    <a:p>
                      <a:pPr algn="l" fontAlgn="ctr"/>
                      <a:r>
                        <a:rPr lang="zh-CN" altLang="en-US" sz="1200" u="none" strike="noStrike">
                          <a:effectLst/>
                        </a:rPr>
                        <a:t>其他</a:t>
                      </a:r>
                      <a:endParaRPr lang="zh-CN" altLang="en-US"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4.17%</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0.00%</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6.25%</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tc>
                  <a:txBody>
                    <a:bodyPr/>
                    <a:lstStyle/>
                    <a:p>
                      <a:pPr algn="r" fontAlgn="ctr"/>
                      <a:r>
                        <a:rPr lang="en-US" altLang="zh-CN" sz="1200" u="none" strike="noStrike">
                          <a:effectLst/>
                        </a:rPr>
                        <a:t>7.14%</a:t>
                      </a:r>
                      <a:endParaRPr lang="en-US" altLang="zh-CN" sz="1200" b="0" i="0" u="none" strike="noStrike">
                        <a:solidFill>
                          <a:srgbClr val="000000"/>
                        </a:solidFill>
                        <a:effectLst/>
                        <a:latin typeface="等线" panose="02010600030101010101" pitchFamily="2" charset="-122"/>
                        <a:ea typeface="等线" panose="02010600030101010101" pitchFamily="2" charset="-122"/>
                      </a:endParaRPr>
                    </a:p>
                  </a:txBody>
                  <a:tcPr marL="6350" marR="6350" marT="6350" marB="0" anchor="ctr"/>
                </a:tc>
                <a:extLst>
                  <a:ext uri="{0D108BD9-81ED-4DB2-BD59-A6C34878D82A}">
                    <a16:rowId xmlns:a16="http://schemas.microsoft.com/office/drawing/2014/main" val="3276960791"/>
                  </a:ext>
                </a:extLst>
              </a:tr>
            </a:tbl>
          </a:graphicData>
        </a:graphic>
      </p:graphicFrame>
      <p:sp>
        <p:nvSpPr>
          <p:cNvPr id="6" name="文本框 5">
            <a:extLst>
              <a:ext uri="{FF2B5EF4-FFF2-40B4-BE49-F238E27FC236}">
                <a16:creationId xmlns:a16="http://schemas.microsoft.com/office/drawing/2014/main" id="{BC111A74-97A8-4A0A-A8BD-E043632A3AC5}"/>
              </a:ext>
            </a:extLst>
          </p:cNvPr>
          <p:cNvSpPr txBox="1"/>
          <p:nvPr/>
        </p:nvSpPr>
        <p:spPr>
          <a:xfrm>
            <a:off x="838199" y="5380672"/>
            <a:ext cx="10379149" cy="646331"/>
          </a:xfrm>
          <a:prstGeom prst="rect">
            <a:avLst/>
          </a:prstGeom>
          <a:noFill/>
        </p:spPr>
        <p:txBody>
          <a:bodyPr wrap="square">
            <a:spAutoFit/>
          </a:bodyPr>
          <a:lstStyle/>
          <a:p>
            <a:r>
              <a:rPr lang="zh-CN" altLang="en-US"/>
              <a:t>社交电商分销平台中，食品生鲜、美妆个护、运动户外、母婴童玩、服装</a:t>
            </a:r>
            <a:r>
              <a:rPr lang="en-US" altLang="zh-CN"/>
              <a:t>/</a:t>
            </a:r>
            <a:r>
              <a:rPr lang="zh-CN" altLang="en-US"/>
              <a:t>鞋帽、家纺家居等产品购买愿望强烈，商品单价较低、商品个性化明显的产品更加畅销。</a:t>
            </a:r>
          </a:p>
        </p:txBody>
      </p:sp>
    </p:spTree>
    <p:extLst>
      <p:ext uri="{BB962C8B-B14F-4D97-AF65-F5344CB8AC3E}">
        <p14:creationId xmlns:p14="http://schemas.microsoft.com/office/powerpoint/2010/main" val="14055496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18737A-5A5C-45DD-9B48-5A78B1AF499A}"/>
              </a:ext>
            </a:extLst>
          </p:cNvPr>
          <p:cNvSpPr>
            <a:spLocks noGrp="1"/>
          </p:cNvSpPr>
          <p:nvPr>
            <p:ph type="title"/>
          </p:nvPr>
        </p:nvSpPr>
        <p:spPr/>
        <p:txBody>
          <a:bodyPr/>
          <a:lstStyle/>
          <a:p>
            <a:r>
              <a:rPr lang="zh-CN" altLang="en-US"/>
              <a:t>消费者购买产品分析</a:t>
            </a:r>
            <a:r>
              <a:rPr lang="en-US" altLang="zh-CN"/>
              <a:t>- </a:t>
            </a:r>
            <a:r>
              <a:rPr lang="zh-CN" altLang="en-US"/>
              <a:t>社交电商导购</a:t>
            </a:r>
          </a:p>
        </p:txBody>
      </p:sp>
      <p:sp>
        <p:nvSpPr>
          <p:cNvPr id="3" name="内容占位符 2">
            <a:extLst>
              <a:ext uri="{FF2B5EF4-FFF2-40B4-BE49-F238E27FC236}">
                <a16:creationId xmlns:a16="http://schemas.microsoft.com/office/drawing/2014/main" id="{09FDE063-0B4E-494D-97AA-C3E9F1470D29}"/>
              </a:ext>
            </a:extLst>
          </p:cNvPr>
          <p:cNvSpPr>
            <a:spLocks noGrp="1"/>
          </p:cNvSpPr>
          <p:nvPr>
            <p:ph idx="1"/>
          </p:nvPr>
        </p:nvSpPr>
        <p:spPr/>
        <p:txBody>
          <a:bodyPr/>
          <a:lstStyle/>
          <a:p>
            <a:r>
              <a:rPr lang="zh-CN" altLang="en-US"/>
              <a:t>社交电商导购平台中，食品生鲜、箱包</a:t>
            </a:r>
            <a:r>
              <a:rPr lang="en-US" altLang="zh-CN"/>
              <a:t>/</a:t>
            </a:r>
            <a:r>
              <a:rPr lang="zh-CN" altLang="en-US"/>
              <a:t>服饰购买意愿优势明显</a:t>
            </a:r>
            <a:r>
              <a:rPr lang="en-US" altLang="zh-CN"/>
              <a:t>,</a:t>
            </a:r>
            <a:r>
              <a:rPr lang="zh-CN" altLang="en-US"/>
              <a:t>服装</a:t>
            </a:r>
            <a:r>
              <a:rPr lang="en-US" altLang="zh-CN"/>
              <a:t>/</a:t>
            </a:r>
            <a:r>
              <a:rPr lang="zh-CN" altLang="en-US"/>
              <a:t>鞋帽、家纺家居、美妆个护、健康保健等品类偏好度较高。社交电商导购平台品类与拼多多等创新型平台优势品类相近。</a:t>
            </a:r>
          </a:p>
        </p:txBody>
      </p:sp>
    </p:spTree>
    <p:extLst>
      <p:ext uri="{BB962C8B-B14F-4D97-AF65-F5344CB8AC3E}">
        <p14:creationId xmlns:p14="http://schemas.microsoft.com/office/powerpoint/2010/main" val="31798462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9E826D5-4B01-4587-B8F2-C7FD733934FC}"/>
              </a:ext>
            </a:extLst>
          </p:cNvPr>
          <p:cNvPicPr>
            <a:picLocks noChangeAspect="1"/>
          </p:cNvPicPr>
          <p:nvPr/>
        </p:nvPicPr>
        <p:blipFill>
          <a:blip r:embed="rId2"/>
          <a:stretch>
            <a:fillRect/>
          </a:stretch>
        </p:blipFill>
        <p:spPr>
          <a:xfrm>
            <a:off x="-1" y="3030279"/>
            <a:ext cx="12253313" cy="3677227"/>
          </a:xfrm>
          <a:prstGeom prst="rect">
            <a:avLst/>
          </a:prstGeom>
        </p:spPr>
      </p:pic>
    </p:spTree>
    <p:extLst>
      <p:ext uri="{BB962C8B-B14F-4D97-AF65-F5344CB8AC3E}">
        <p14:creationId xmlns:p14="http://schemas.microsoft.com/office/powerpoint/2010/main" val="35406286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F1A283-2B93-4136-94A7-9EAEFD97CD64}"/>
              </a:ext>
            </a:extLst>
          </p:cNvPr>
          <p:cNvSpPr>
            <a:spLocks noGrp="1"/>
          </p:cNvSpPr>
          <p:nvPr>
            <p:ph type="title"/>
          </p:nvPr>
        </p:nvSpPr>
        <p:spPr/>
        <p:txBody>
          <a:bodyPr/>
          <a:lstStyle/>
          <a:p>
            <a:r>
              <a:rPr lang="zh-CN" altLang="en-US"/>
              <a:t>目录</a:t>
            </a:r>
          </a:p>
        </p:txBody>
      </p:sp>
      <p:sp>
        <p:nvSpPr>
          <p:cNvPr id="3" name="内容占位符 2">
            <a:extLst>
              <a:ext uri="{FF2B5EF4-FFF2-40B4-BE49-F238E27FC236}">
                <a16:creationId xmlns:a16="http://schemas.microsoft.com/office/drawing/2014/main" id="{82ECB5FD-D95B-44E4-965C-8E598E5CEF3D}"/>
              </a:ext>
            </a:extLst>
          </p:cNvPr>
          <p:cNvSpPr>
            <a:spLocks noGrp="1"/>
          </p:cNvSpPr>
          <p:nvPr>
            <p:ph idx="1"/>
          </p:nvPr>
        </p:nvSpPr>
        <p:spPr/>
        <p:txBody>
          <a:bodyPr/>
          <a:lstStyle/>
          <a:p>
            <a:endParaRPr lang="zh-CN" altLang="en-US"/>
          </a:p>
        </p:txBody>
      </p:sp>
    </p:spTree>
    <p:extLst>
      <p:ext uri="{BB962C8B-B14F-4D97-AF65-F5344CB8AC3E}">
        <p14:creationId xmlns:p14="http://schemas.microsoft.com/office/powerpoint/2010/main" val="1491146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6962C9-8F59-480E-B6F6-46E82479FA70}"/>
              </a:ext>
            </a:extLst>
          </p:cNvPr>
          <p:cNvSpPr>
            <a:spLocks noGrp="1"/>
          </p:cNvSpPr>
          <p:nvPr>
            <p:ph type="title"/>
          </p:nvPr>
        </p:nvSpPr>
        <p:spPr/>
        <p:txBody>
          <a:bodyPr/>
          <a:lstStyle/>
          <a:p>
            <a:r>
              <a:rPr lang="en-US" altLang="zh-CN"/>
              <a:t>2020</a:t>
            </a:r>
            <a:r>
              <a:rPr lang="zh-CN" altLang="en-US"/>
              <a:t>中国社交电商发展概况</a:t>
            </a:r>
          </a:p>
        </p:txBody>
      </p:sp>
      <p:sp>
        <p:nvSpPr>
          <p:cNvPr id="4" name="文本占位符 3">
            <a:extLst>
              <a:ext uri="{FF2B5EF4-FFF2-40B4-BE49-F238E27FC236}">
                <a16:creationId xmlns:a16="http://schemas.microsoft.com/office/drawing/2014/main" id="{D6A6574C-2EB8-4491-B23D-4D9D2CB3012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4638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F98414-8C7B-4FD2-98D2-974A308CADC3}"/>
              </a:ext>
            </a:extLst>
          </p:cNvPr>
          <p:cNvSpPr>
            <a:spLocks noGrp="1"/>
          </p:cNvSpPr>
          <p:nvPr>
            <p:ph type="title"/>
          </p:nvPr>
        </p:nvSpPr>
        <p:spPr/>
        <p:txBody>
          <a:bodyPr/>
          <a:lstStyle/>
          <a:p>
            <a:r>
              <a:rPr lang="zh-CN" altLang="en-US"/>
              <a:t>社交电商定义</a:t>
            </a:r>
          </a:p>
        </p:txBody>
      </p:sp>
      <p:sp>
        <p:nvSpPr>
          <p:cNvPr id="3" name="内容占位符 2">
            <a:extLst>
              <a:ext uri="{FF2B5EF4-FFF2-40B4-BE49-F238E27FC236}">
                <a16:creationId xmlns:a16="http://schemas.microsoft.com/office/drawing/2014/main" id="{845EC6E2-90AE-4A93-821E-F4FA323AE903}"/>
              </a:ext>
            </a:extLst>
          </p:cNvPr>
          <p:cNvSpPr>
            <a:spLocks noGrp="1"/>
          </p:cNvSpPr>
          <p:nvPr>
            <p:ph idx="1"/>
          </p:nvPr>
        </p:nvSpPr>
        <p:spPr/>
        <p:txBody>
          <a:bodyPr/>
          <a:lstStyle/>
          <a:p>
            <a:r>
              <a:rPr lang="zh-CN" altLang="en-US"/>
              <a:t>社交电商是基于人际关系网络，利用互联网社交工具，从事商品交易或服务提供的经营活动，涵盖信息展示、支付结算以及快递物流等电子商务全过程，是新型电子商务的重要表现形式之一。（来源：商务部批准</a:t>
            </a:r>
            <a:r>
              <a:rPr lang="en-US" altLang="zh-CN"/>
              <a:t>《</a:t>
            </a:r>
            <a:r>
              <a:rPr lang="zh-CN" altLang="en-US"/>
              <a:t>社交电商经营规范</a:t>
            </a:r>
            <a:r>
              <a:rPr lang="en-US" altLang="zh-CN"/>
              <a:t>》</a:t>
            </a:r>
            <a:r>
              <a:rPr lang="zh-CN" altLang="en-US"/>
              <a:t>送审稿）</a:t>
            </a:r>
          </a:p>
        </p:txBody>
      </p:sp>
    </p:spTree>
    <p:extLst>
      <p:ext uri="{BB962C8B-B14F-4D97-AF65-F5344CB8AC3E}">
        <p14:creationId xmlns:p14="http://schemas.microsoft.com/office/powerpoint/2010/main" val="2373101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A6CE03-EF4B-466F-B121-F37E5BFE8B98}"/>
              </a:ext>
            </a:extLst>
          </p:cNvPr>
          <p:cNvSpPr>
            <a:spLocks noGrp="1"/>
          </p:cNvSpPr>
          <p:nvPr>
            <p:ph type="title"/>
          </p:nvPr>
        </p:nvSpPr>
        <p:spPr>
          <a:xfrm>
            <a:off x="838200" y="365125"/>
            <a:ext cx="10515600" cy="1325563"/>
          </a:xfrm>
        </p:spPr>
        <p:txBody>
          <a:bodyPr/>
          <a:lstStyle/>
          <a:p>
            <a:r>
              <a:rPr lang="zh-CN" altLang="en-US"/>
              <a:t>中国社交电商市场发展历史</a:t>
            </a:r>
          </a:p>
        </p:txBody>
      </p:sp>
      <p:sp>
        <p:nvSpPr>
          <p:cNvPr id="5" name="内容占位符 4">
            <a:extLst>
              <a:ext uri="{FF2B5EF4-FFF2-40B4-BE49-F238E27FC236}">
                <a16:creationId xmlns:a16="http://schemas.microsoft.com/office/drawing/2014/main" id="{13EC8C8D-BE93-42C2-BD9D-8AF9FB0E632D}"/>
              </a:ext>
            </a:extLst>
          </p:cNvPr>
          <p:cNvSpPr>
            <a:spLocks noGrp="1"/>
          </p:cNvSpPr>
          <p:nvPr>
            <p:ph idx="1"/>
          </p:nvPr>
        </p:nvSpPr>
        <p:spPr>
          <a:xfrm>
            <a:off x="838200" y="1825624"/>
            <a:ext cx="10515600" cy="4768215"/>
          </a:xfrm>
        </p:spPr>
        <p:txBody>
          <a:bodyPr>
            <a:normAutofit fontScale="70000" lnSpcReduction="20000"/>
          </a:bodyPr>
          <a:lstStyle/>
          <a:p>
            <a:r>
              <a:rPr lang="zh-CN" altLang="en-US"/>
              <a:t>探索期（</a:t>
            </a:r>
            <a:r>
              <a:rPr lang="en-US" altLang="zh-CN"/>
              <a:t>2011-2014</a:t>
            </a:r>
            <a:r>
              <a:rPr lang="zh-CN" altLang="en-US"/>
              <a:t>）</a:t>
            </a:r>
            <a:endParaRPr lang="en-US" altLang="zh-CN"/>
          </a:p>
          <a:p>
            <a:pPr lvl="1"/>
            <a:r>
              <a:rPr lang="en-US" altLang="zh-CN"/>
              <a:t>2011</a:t>
            </a:r>
            <a:r>
              <a:rPr lang="zh-CN" altLang="en-US"/>
              <a:t>年微博兴起，中国微商个体销售尝试开始</a:t>
            </a:r>
            <a:endParaRPr lang="en-US" altLang="zh-CN"/>
          </a:p>
          <a:p>
            <a:pPr lvl="1"/>
            <a:r>
              <a:rPr lang="en-US" altLang="zh-CN"/>
              <a:t>2013</a:t>
            </a:r>
            <a:r>
              <a:rPr lang="zh-CN" altLang="en-US"/>
              <a:t>年</a:t>
            </a:r>
            <a:r>
              <a:rPr lang="en-US" altLang="zh-CN"/>
              <a:t>7</a:t>
            </a:r>
            <a:r>
              <a:rPr lang="zh-CN" altLang="en-US"/>
              <a:t>月微信推出微信支付平台形成销售闭环，工具的进步使得微商进入大规模尝试期</a:t>
            </a:r>
            <a:endParaRPr lang="en-US" altLang="zh-CN"/>
          </a:p>
          <a:p>
            <a:pPr lvl="1"/>
            <a:r>
              <a:rPr lang="en-US" altLang="zh-CN"/>
              <a:t>2014-2015</a:t>
            </a:r>
            <a:r>
              <a:rPr lang="zh-CN" altLang="en-US"/>
              <a:t>年初随着微信朋友圈卖面膜的大潮微商迅速崛起，月销售额超</a:t>
            </a:r>
            <a:r>
              <a:rPr lang="en-US" altLang="zh-CN"/>
              <a:t>10</a:t>
            </a:r>
            <a:r>
              <a:rPr lang="zh-CN" altLang="en-US"/>
              <a:t>亿。但层层代理，频频刷屏等，引起用户不满，微商有待规范和完善</a:t>
            </a:r>
            <a:endParaRPr lang="en-US" altLang="zh-CN"/>
          </a:p>
          <a:p>
            <a:r>
              <a:rPr lang="zh-CN" altLang="en-US"/>
              <a:t>市场启动期（</a:t>
            </a:r>
            <a:r>
              <a:rPr lang="en-US" altLang="zh-CN"/>
              <a:t>2015-2016</a:t>
            </a:r>
            <a:r>
              <a:rPr lang="zh-CN" altLang="en-US"/>
              <a:t>）</a:t>
            </a:r>
            <a:endParaRPr lang="en-US" altLang="zh-CN"/>
          </a:p>
          <a:p>
            <a:pPr lvl="1"/>
            <a:r>
              <a:rPr lang="en-US" altLang="zh-CN"/>
              <a:t>2015</a:t>
            </a:r>
            <a:r>
              <a:rPr lang="zh-CN" altLang="en-US"/>
              <a:t>年微商进入新拐点，行业诚信问题被提到重要位置，由此行业发展放缓、重新洗牌</a:t>
            </a:r>
            <a:endParaRPr lang="en-US" altLang="zh-CN"/>
          </a:p>
          <a:p>
            <a:pPr lvl="1"/>
            <a:r>
              <a:rPr lang="en-US" altLang="zh-CN"/>
              <a:t>2016</a:t>
            </a:r>
            <a:r>
              <a:rPr lang="zh-CN" altLang="en-US"/>
              <a:t>年行业进入冷静期，微商进入品牌化、规模化发展，年底国家多部委支持社交电商和鼓励健康规范的微商发展，传统企业开始大规模进入</a:t>
            </a:r>
            <a:endParaRPr lang="en-US" altLang="zh-CN"/>
          </a:p>
          <a:p>
            <a:r>
              <a:rPr lang="zh-CN" altLang="en-US"/>
              <a:t>高速发展期（</a:t>
            </a:r>
            <a:r>
              <a:rPr lang="en-US" altLang="zh-CN"/>
              <a:t>2017-2018</a:t>
            </a:r>
            <a:r>
              <a:rPr lang="zh-CN" altLang="en-US"/>
              <a:t>）</a:t>
            </a:r>
            <a:endParaRPr lang="en-US" altLang="zh-CN"/>
          </a:p>
          <a:p>
            <a:pPr lvl="1"/>
            <a:r>
              <a:rPr lang="en-US" altLang="zh-CN"/>
              <a:t>2017</a:t>
            </a:r>
            <a:r>
              <a:rPr lang="zh-CN" altLang="en-US"/>
              <a:t>年</a:t>
            </a:r>
            <a:r>
              <a:rPr lang="en-US" altLang="zh-CN"/>
              <a:t>1</a:t>
            </a:r>
            <a:r>
              <a:rPr lang="zh-CN" altLang="en-US"/>
              <a:t>月腾讯发布小程序，社交流量系统化对外开放，由此涌现出更多、更大规模社交电商创新模式</a:t>
            </a:r>
            <a:endParaRPr lang="en-US" altLang="zh-CN"/>
          </a:p>
          <a:p>
            <a:pPr lvl="1"/>
            <a:r>
              <a:rPr lang="en-US" altLang="zh-CN"/>
              <a:t>2018</a:t>
            </a:r>
            <a:r>
              <a:rPr lang="zh-CN" altLang="en-US"/>
              <a:t>年</a:t>
            </a:r>
            <a:r>
              <a:rPr lang="en-US" altLang="zh-CN"/>
              <a:t>7</a:t>
            </a:r>
            <a:r>
              <a:rPr lang="zh-CN" altLang="en-US"/>
              <a:t>月拼多多纽交所上市，刷新了中国互联网企业最快上市纪录，</a:t>
            </a:r>
            <a:r>
              <a:rPr lang="en-US" altLang="zh-CN"/>
              <a:t>2019</a:t>
            </a:r>
            <a:r>
              <a:rPr lang="zh-CN" altLang="en-US"/>
              <a:t>年</a:t>
            </a:r>
            <a:r>
              <a:rPr lang="en-US" altLang="zh-CN"/>
              <a:t>5</a:t>
            </a:r>
            <a:r>
              <a:rPr lang="zh-CN" altLang="en-US"/>
              <a:t>月云集在美国上市成功。社交电商引起投资领域关注</a:t>
            </a:r>
            <a:endParaRPr lang="en-US" altLang="zh-CN"/>
          </a:p>
          <a:p>
            <a:r>
              <a:rPr lang="zh-CN" altLang="en-US"/>
              <a:t>稳步发展期（</a:t>
            </a:r>
            <a:r>
              <a:rPr lang="en-US" altLang="zh-CN"/>
              <a:t>2019-2020</a:t>
            </a:r>
            <a:r>
              <a:rPr lang="zh-CN" altLang="en-US"/>
              <a:t>）</a:t>
            </a:r>
            <a:endParaRPr lang="en-US" altLang="zh-CN"/>
          </a:p>
          <a:p>
            <a:pPr lvl="1"/>
            <a:r>
              <a:rPr lang="en-US" altLang="zh-CN"/>
              <a:t>2019</a:t>
            </a:r>
            <a:r>
              <a:rPr lang="zh-CN" altLang="en-US"/>
              <a:t>年</a:t>
            </a:r>
            <a:r>
              <a:rPr lang="en-US" altLang="zh-CN"/>
              <a:t>1</a:t>
            </a:r>
            <a:r>
              <a:rPr lang="zh-CN" altLang="en-US"/>
              <a:t>月</a:t>
            </a:r>
            <a:r>
              <a:rPr lang="en-US" altLang="zh-CN"/>
              <a:t>1</a:t>
            </a:r>
            <a:r>
              <a:rPr lang="zh-CN" altLang="en-US"/>
              <a:t>日</a:t>
            </a:r>
            <a:r>
              <a:rPr lang="en-US" altLang="zh-CN"/>
              <a:t>《</a:t>
            </a:r>
            <a:r>
              <a:rPr lang="zh-CN" altLang="en-US"/>
              <a:t>电子商务法</a:t>
            </a:r>
            <a:r>
              <a:rPr lang="en-US" altLang="zh-CN"/>
              <a:t>》</a:t>
            </a:r>
            <a:r>
              <a:rPr lang="zh-CN" altLang="en-US"/>
              <a:t>正式实施，社交电商迎来规范化发展</a:t>
            </a:r>
            <a:endParaRPr lang="en-US" altLang="zh-CN"/>
          </a:p>
          <a:p>
            <a:pPr lvl="1"/>
            <a:r>
              <a:rPr lang="en-US" altLang="zh-CN"/>
              <a:t>2020</a:t>
            </a:r>
            <a:r>
              <a:rPr lang="zh-CN" altLang="en-US"/>
              <a:t>年新冠疫情促进社交电商高速增长，预计整体交易规模达到电子商务零售总额</a:t>
            </a:r>
            <a:r>
              <a:rPr lang="en-US" altLang="zh-CN"/>
              <a:t>30%</a:t>
            </a:r>
            <a:r>
              <a:rPr lang="zh-CN" altLang="en-US"/>
              <a:t>以上，行业将继续蓬勃稳步发展</a:t>
            </a:r>
            <a:endParaRPr lang="en-US" altLang="zh-CN"/>
          </a:p>
        </p:txBody>
      </p:sp>
    </p:spTree>
    <p:extLst>
      <p:ext uri="{BB962C8B-B14F-4D97-AF65-F5344CB8AC3E}">
        <p14:creationId xmlns:p14="http://schemas.microsoft.com/office/powerpoint/2010/main" val="1023765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B8F0FF-7BE3-4591-B95F-82E21117E862}"/>
              </a:ext>
            </a:extLst>
          </p:cNvPr>
          <p:cNvSpPr>
            <a:spLocks noGrp="1"/>
          </p:cNvSpPr>
          <p:nvPr>
            <p:ph type="title"/>
          </p:nvPr>
        </p:nvSpPr>
        <p:spPr/>
        <p:txBody>
          <a:bodyPr/>
          <a:lstStyle/>
          <a:p>
            <a:r>
              <a:rPr lang="zh-CN" altLang="en-US"/>
              <a:t>中国社交电商发展现状四大要点</a:t>
            </a:r>
          </a:p>
        </p:txBody>
      </p:sp>
      <p:sp>
        <p:nvSpPr>
          <p:cNvPr id="3" name="内容占位符 2">
            <a:extLst>
              <a:ext uri="{FF2B5EF4-FFF2-40B4-BE49-F238E27FC236}">
                <a16:creationId xmlns:a16="http://schemas.microsoft.com/office/drawing/2014/main" id="{7ACDBD15-C994-4935-86F4-BEB96777A384}"/>
              </a:ext>
            </a:extLst>
          </p:cNvPr>
          <p:cNvSpPr>
            <a:spLocks noGrp="1"/>
          </p:cNvSpPr>
          <p:nvPr>
            <p:ph idx="1"/>
          </p:nvPr>
        </p:nvSpPr>
        <p:spPr/>
        <p:txBody>
          <a:bodyPr>
            <a:normAutofit fontScale="92500" lnSpcReduction="10000"/>
          </a:bodyPr>
          <a:lstStyle/>
          <a:p>
            <a:r>
              <a:rPr lang="zh-CN" altLang="en-US"/>
              <a:t>人数多规模大</a:t>
            </a:r>
            <a:endParaRPr lang="en-US" altLang="zh-CN"/>
          </a:p>
          <a:p>
            <a:pPr lvl="1"/>
            <a:r>
              <a:rPr lang="en-US" altLang="zh-CN"/>
              <a:t>2020</a:t>
            </a:r>
            <a:r>
              <a:rPr lang="zh-CN" altLang="en-US"/>
              <a:t>手机用户规模约</a:t>
            </a:r>
            <a:r>
              <a:rPr lang="en-US" altLang="zh-CN"/>
              <a:t>9</a:t>
            </a:r>
            <a:r>
              <a:rPr lang="zh-CN" altLang="en-US"/>
              <a:t>亿；</a:t>
            </a:r>
            <a:r>
              <a:rPr lang="en-US" altLang="zh-CN"/>
              <a:t>2020</a:t>
            </a:r>
            <a:r>
              <a:rPr lang="zh-CN" altLang="en-US"/>
              <a:t>社交电商购物用户规模逼近</a:t>
            </a:r>
            <a:r>
              <a:rPr lang="en-US" altLang="zh-CN"/>
              <a:t>7</a:t>
            </a:r>
            <a:r>
              <a:rPr lang="zh-CN" altLang="en-US"/>
              <a:t>亿；</a:t>
            </a:r>
            <a:r>
              <a:rPr lang="en-US" altLang="zh-CN"/>
              <a:t>2020</a:t>
            </a:r>
            <a:r>
              <a:rPr lang="zh-CN" altLang="en-US"/>
              <a:t>社交电商从业者超过</a:t>
            </a:r>
            <a:r>
              <a:rPr lang="en-US" altLang="zh-CN"/>
              <a:t>7000</a:t>
            </a:r>
            <a:r>
              <a:rPr lang="zh-CN" altLang="en-US"/>
              <a:t>万；社交电商在中国电子商务渗透率接近</a:t>
            </a:r>
            <a:r>
              <a:rPr lang="en-US" altLang="zh-CN"/>
              <a:t>70%</a:t>
            </a:r>
            <a:r>
              <a:rPr lang="zh-CN" altLang="en-US"/>
              <a:t>。</a:t>
            </a:r>
          </a:p>
          <a:p>
            <a:r>
              <a:rPr lang="zh-CN" altLang="en-US"/>
              <a:t>创新不断</a:t>
            </a:r>
            <a:endParaRPr lang="en-US" altLang="zh-CN"/>
          </a:p>
          <a:p>
            <a:pPr lvl="1"/>
            <a:r>
              <a:rPr lang="zh-CN" altLang="en-US"/>
              <a:t>社交电商开创了丰富的电子商务蓝海商业模式。直播短视频、内容导购，微信生态社交应用等得到了长足发展。</a:t>
            </a:r>
            <a:endParaRPr lang="en-US" altLang="zh-CN"/>
          </a:p>
          <a:p>
            <a:r>
              <a:rPr lang="zh-CN" altLang="en-US"/>
              <a:t>转型融合</a:t>
            </a:r>
            <a:endParaRPr lang="en-US" altLang="zh-CN"/>
          </a:p>
          <a:p>
            <a:pPr lvl="1"/>
            <a:r>
              <a:rPr lang="zh-CN" altLang="en-US"/>
              <a:t>社交电商促进传统企业数字化转型，利用互联网创新手段及技术，与原有模式融合，进一步提升企业竞争优势。</a:t>
            </a:r>
            <a:endParaRPr lang="en-US" altLang="zh-CN"/>
          </a:p>
          <a:p>
            <a:r>
              <a:rPr lang="zh-CN" altLang="en-US"/>
              <a:t>疫情突围</a:t>
            </a:r>
            <a:endParaRPr lang="en-US" altLang="zh-CN"/>
          </a:p>
          <a:p>
            <a:pPr lvl="1"/>
            <a:r>
              <a:rPr lang="en-US" altLang="zh-CN"/>
              <a:t>2020</a:t>
            </a:r>
            <a:r>
              <a:rPr lang="zh-CN" altLang="en-US"/>
              <a:t>年疫情期间，商家利用社交电商等手段更好的满足消费者需求，在做好疫情防控常态化形势下推动复商复市，建立市场信心推动企业可持续发展。</a:t>
            </a:r>
          </a:p>
          <a:p>
            <a:pPr lvl="1"/>
            <a:endParaRPr lang="zh-CN" altLang="en-US"/>
          </a:p>
        </p:txBody>
      </p:sp>
    </p:spTree>
    <p:extLst>
      <p:ext uri="{BB962C8B-B14F-4D97-AF65-F5344CB8AC3E}">
        <p14:creationId xmlns:p14="http://schemas.microsoft.com/office/powerpoint/2010/main" val="30365450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C6C9E8-39CE-49E6-85A8-7C5638E28120}"/>
              </a:ext>
            </a:extLst>
          </p:cNvPr>
          <p:cNvSpPr>
            <a:spLocks noGrp="1"/>
          </p:cNvSpPr>
          <p:nvPr>
            <p:ph type="title"/>
          </p:nvPr>
        </p:nvSpPr>
        <p:spPr/>
        <p:txBody>
          <a:bodyPr/>
          <a:lstStyle/>
          <a:p>
            <a:r>
              <a:rPr lang="zh-CN" altLang="en-US"/>
              <a:t>中国社交电商的四大促进作用</a:t>
            </a:r>
          </a:p>
        </p:txBody>
      </p:sp>
      <p:sp>
        <p:nvSpPr>
          <p:cNvPr id="3" name="内容占位符 2">
            <a:extLst>
              <a:ext uri="{FF2B5EF4-FFF2-40B4-BE49-F238E27FC236}">
                <a16:creationId xmlns:a16="http://schemas.microsoft.com/office/drawing/2014/main" id="{E0DEA7F4-63CA-4E38-A114-05D3F78FFAFE}"/>
              </a:ext>
            </a:extLst>
          </p:cNvPr>
          <p:cNvSpPr>
            <a:spLocks noGrp="1"/>
          </p:cNvSpPr>
          <p:nvPr>
            <p:ph idx="1"/>
          </p:nvPr>
        </p:nvSpPr>
        <p:spPr/>
        <p:txBody>
          <a:bodyPr>
            <a:normAutofit/>
          </a:bodyPr>
          <a:lstStyle/>
          <a:p>
            <a:r>
              <a:rPr lang="zh-CN" altLang="en-US"/>
              <a:t>社交电商提升传统电商的流量和销量</a:t>
            </a:r>
          </a:p>
          <a:p>
            <a:pPr lvl="1"/>
            <a:r>
              <a:rPr lang="zh-CN" altLang="en-US"/>
              <a:t>促进传统电商渠道下沉，实现精准营销和全网营销</a:t>
            </a:r>
            <a:endParaRPr lang="en-US" altLang="zh-CN"/>
          </a:p>
          <a:p>
            <a:r>
              <a:rPr lang="zh-CN" altLang="en-US"/>
              <a:t>社交电商提升传统零售商的品牌和销量</a:t>
            </a:r>
            <a:endParaRPr lang="en-US" altLang="zh-CN"/>
          </a:p>
          <a:p>
            <a:pPr lvl="1"/>
            <a:r>
              <a:rPr lang="zh-CN" altLang="en-US"/>
              <a:t>提升品牌在互联网领域的知名度和销售量，为品牌的互联网拓展提供解决方案</a:t>
            </a:r>
            <a:endParaRPr lang="en-US" altLang="zh-CN"/>
          </a:p>
          <a:p>
            <a:r>
              <a:rPr lang="zh-CN" altLang="en-US"/>
              <a:t>社交电商促进零售企业数字化转型升级</a:t>
            </a:r>
          </a:p>
          <a:p>
            <a:pPr lvl="1"/>
            <a:r>
              <a:rPr lang="zh-CN" altLang="en-US"/>
              <a:t>提升数字化能力，促进企业零售效率和服务质量，为零售创新发展做好准备。</a:t>
            </a:r>
            <a:endParaRPr lang="en-US" altLang="zh-CN"/>
          </a:p>
          <a:p>
            <a:r>
              <a:rPr lang="zh-CN" altLang="en-US"/>
              <a:t>直播电商快速发展，带来社交电商新亮点</a:t>
            </a:r>
          </a:p>
          <a:p>
            <a:pPr lvl="1"/>
            <a:r>
              <a:rPr lang="zh-CN" altLang="en-US"/>
              <a:t>直播电商创新不断，流量转化效率高，收益稳定持久提升</a:t>
            </a:r>
          </a:p>
        </p:txBody>
      </p:sp>
    </p:spTree>
    <p:extLst>
      <p:ext uri="{BB962C8B-B14F-4D97-AF65-F5344CB8AC3E}">
        <p14:creationId xmlns:p14="http://schemas.microsoft.com/office/powerpoint/2010/main" val="133138507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439</TotalTime>
  <Words>4242</Words>
  <Application>Microsoft Office PowerPoint</Application>
  <PresentationFormat>宽屏</PresentationFormat>
  <Paragraphs>589</Paragraphs>
  <Slides>35</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35</vt:i4>
      </vt:variant>
    </vt:vector>
  </HeadingPairs>
  <TitlesOfParts>
    <vt:vector size="39" baseType="lpstr">
      <vt:lpstr>等线</vt:lpstr>
      <vt:lpstr>等线 Light</vt:lpstr>
      <vt:lpstr>Arial</vt:lpstr>
      <vt:lpstr>Office 主题​​</vt:lpstr>
      <vt:lpstr>传统与创新进入融合时代</vt:lpstr>
      <vt:lpstr>调研背景</vt:lpstr>
      <vt:lpstr>核心观点</vt:lpstr>
      <vt:lpstr>目录</vt:lpstr>
      <vt:lpstr>2020中国社交电商发展概况</vt:lpstr>
      <vt:lpstr>社交电商定义</vt:lpstr>
      <vt:lpstr>中国社交电商市场发展历史</vt:lpstr>
      <vt:lpstr>中国社交电商发展现状四大要点</vt:lpstr>
      <vt:lpstr>中国社交电商的四大促进作用</vt:lpstr>
      <vt:lpstr>中国社交电商上半场- 引流模式创新</vt:lpstr>
      <vt:lpstr>中国社交电商下半场- 数字化转型升级</vt:lpstr>
      <vt:lpstr>中国社交电商合法合规研究</vt:lpstr>
      <vt:lpstr>2020社交电商市场总体规模预测</vt:lpstr>
      <vt:lpstr>消费者画像</vt:lpstr>
      <vt:lpstr>消费者画像- 性别及年龄等基本要素</vt:lpstr>
      <vt:lpstr>消费者画像- 个人及家庭月收入</vt:lpstr>
      <vt:lpstr>消费者购物行为分析</vt:lpstr>
      <vt:lpstr>消费者用户类别及购物行为</vt:lpstr>
      <vt:lpstr>消费者知道的和购物过的平台</vt:lpstr>
      <vt:lpstr>消费者社交应用平均花费时间</vt:lpstr>
      <vt:lpstr>消费者浏览商品信息月均打开应用次数</vt:lpstr>
      <vt:lpstr>消费者浏览商品信息时长</vt:lpstr>
      <vt:lpstr>消费者月均下单购物次数</vt:lpstr>
      <vt:lpstr>消费者平均每次购物花费时间</vt:lpstr>
      <vt:lpstr>消费者平均每次购物消费金额</vt:lpstr>
      <vt:lpstr>消费者获取商品信息渠道</vt:lpstr>
      <vt:lpstr>影响消费者购买商品的原因</vt:lpstr>
      <vt:lpstr>消费者购买产品属性分析</vt:lpstr>
      <vt:lpstr>消费者购买产品分析 – 传统电商</vt:lpstr>
      <vt:lpstr>消费者购买产品分析- 拼团电商</vt:lpstr>
      <vt:lpstr>消费者购买产品分析- 直播短视频及内容导购</vt:lpstr>
      <vt:lpstr>消费者购买产品分析- 微信生态</vt:lpstr>
      <vt:lpstr>消费者购买产品分析- 社交电商分销</vt:lpstr>
      <vt:lpstr>消费者购买产品分析- 社交电商导购</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传统与创新进入融合时代</dc:title>
  <dc:creator>261908</dc:creator>
  <cp:lastModifiedBy>261908</cp:lastModifiedBy>
  <cp:revision>39</cp:revision>
  <dcterms:created xsi:type="dcterms:W3CDTF">2021-06-01T13:39:24Z</dcterms:created>
  <dcterms:modified xsi:type="dcterms:W3CDTF">2021-06-02T09:09:38Z</dcterms:modified>
</cp:coreProperties>
</file>