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9" r:id="rId2"/>
    <p:sldMasterId id="2147483704" r:id="rId3"/>
  </p:sldMasterIdLst>
  <p:notesMasterIdLst>
    <p:notesMasterId r:id="rId13"/>
  </p:notesMasterIdLst>
  <p:handoutMasterIdLst>
    <p:handoutMasterId r:id="rId14"/>
  </p:handoutMasterIdLst>
  <p:sldIdLst>
    <p:sldId id="520" r:id="rId4"/>
    <p:sldId id="507" r:id="rId5"/>
    <p:sldId id="506" r:id="rId6"/>
    <p:sldId id="508" r:id="rId7"/>
    <p:sldId id="513" r:id="rId8"/>
    <p:sldId id="515" r:id="rId9"/>
    <p:sldId id="510" r:id="rId10"/>
    <p:sldId id="514" r:id="rId11"/>
    <p:sldId id="518"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6" userDrawn="1">
          <p15:clr>
            <a:srgbClr val="A4A3A4"/>
          </p15:clr>
        </p15:guide>
        <p15:guide id="2" pos="3107" userDrawn="1">
          <p15:clr>
            <a:srgbClr val="A4A3A4"/>
          </p15:clr>
        </p15:guide>
        <p15:guide id="3" orient="horz" pos="1298" userDrawn="1">
          <p15:clr>
            <a:srgbClr val="A4A3A4"/>
          </p15:clr>
        </p15:guide>
        <p15:guide id="4" orient="horz" pos="1842" userDrawn="1">
          <p15:clr>
            <a:srgbClr val="A4A3A4"/>
          </p15:clr>
        </p15:guide>
        <p15:guide id="5" pos="2653" userDrawn="1">
          <p15:clr>
            <a:srgbClr val="A4A3A4"/>
          </p15:clr>
        </p15:guide>
        <p15:guide id="6" pos="2880" userDrawn="1">
          <p15:clr>
            <a:srgbClr val="A4A3A4"/>
          </p15:clr>
        </p15:guide>
        <p15:guide id="7" orient="horz" pos="4247" userDrawn="1">
          <p15:clr>
            <a:srgbClr val="A4A3A4"/>
          </p15:clr>
        </p15:guide>
        <p15:guide id="8" pos="5511" userDrawn="1">
          <p15:clr>
            <a:srgbClr val="A4A3A4"/>
          </p15:clr>
        </p15:guide>
        <p15:guide id="9" pos="20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091"/>
    <a:srgbClr val="B79D77"/>
    <a:srgbClr val="AF9161"/>
    <a:srgbClr val="77613D"/>
    <a:srgbClr val="93784B"/>
    <a:srgbClr val="A58755"/>
    <a:srgbClr val="897047"/>
    <a:srgbClr val="BBA37F"/>
    <a:srgbClr val="C9B495"/>
    <a:srgbClr val="AC8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2" autoAdjust="0"/>
    <p:restoredTop sz="94434" autoAdjust="0"/>
  </p:normalViewPr>
  <p:slideViewPr>
    <p:cSldViewPr snapToGrid="0">
      <p:cViewPr varScale="1">
        <p:scale>
          <a:sx n="67" d="100"/>
          <a:sy n="67" d="100"/>
        </p:scale>
        <p:origin x="-1842" y="-96"/>
      </p:cViewPr>
      <p:guideLst>
        <p:guide orient="horz" pos="2296"/>
        <p:guide orient="horz" pos="1298"/>
        <p:guide orient="horz" pos="1842"/>
        <p:guide orient="horz" pos="4247"/>
        <p:guide pos="3107"/>
        <p:guide pos="2653"/>
        <p:guide pos="2880"/>
        <p:guide pos="5511"/>
        <p:guide pos="204"/>
      </p:guideLst>
    </p:cSldViewPr>
  </p:slideViewPr>
  <p:notesTextViewPr>
    <p:cViewPr>
      <p:scale>
        <a:sx n="125" d="100"/>
        <a:sy n="125" d="100"/>
      </p:scale>
      <p:origin x="0" y="0"/>
    </p:cViewPr>
  </p:notesTextViewPr>
  <p:sorterViewPr>
    <p:cViewPr varScale="1">
      <p:scale>
        <a:sx n="1" d="1"/>
        <a:sy n="1" d="1"/>
      </p:scale>
      <p:origin x="0" y="-4104"/>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35F3BA-3642-4FC7-A290-E4E6A4619EE0}" type="datetimeFigureOut">
              <a:rPr lang="en-US" smtClean="0"/>
              <a:pPr/>
              <a:t>10/31/2018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D85D6D-8FF5-4EFE-B071-9F153B325742}" type="slidenum">
              <a:rPr lang="en-US" smtClean="0"/>
              <a:pPr/>
              <a:t>‹#›</a:t>
            </a:fld>
            <a:endParaRPr lang="en-US"/>
          </a:p>
        </p:txBody>
      </p:sp>
    </p:spTree>
    <p:extLst>
      <p:ext uri="{BB962C8B-B14F-4D97-AF65-F5344CB8AC3E}">
        <p14:creationId xmlns:p14="http://schemas.microsoft.com/office/powerpoint/2010/main" val="142234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6AF4B675-909E-43F5-8883-A11E0912D7A3}" type="datetimeFigureOut">
              <a:rPr lang="en-SG" smtClean="0"/>
              <a:pPr/>
              <a:t>31/10/2018</a:t>
            </a:fld>
            <a:endParaRPr lang="en-S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C7872B7D-2BCF-46A9-B81A-604FAD0B7BBD}" type="slidenum">
              <a:rPr lang="en-SG" smtClean="0"/>
              <a:pPr/>
              <a:t>‹#›</a:t>
            </a:fld>
            <a:endParaRPr lang="en-SG"/>
          </a:p>
        </p:txBody>
      </p:sp>
    </p:spTree>
    <p:extLst>
      <p:ext uri="{BB962C8B-B14F-4D97-AF65-F5344CB8AC3E}">
        <p14:creationId xmlns:p14="http://schemas.microsoft.com/office/powerpoint/2010/main" val="149868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872B7D-2BCF-46A9-B81A-604FAD0B7BBD}" type="slidenum">
              <a:rPr lang="en-SG" smtClean="0"/>
              <a:pPr/>
              <a:t>2</a:t>
            </a:fld>
            <a:endParaRPr lang="en-SG"/>
          </a:p>
        </p:txBody>
      </p:sp>
    </p:spTree>
    <p:extLst>
      <p:ext uri="{BB962C8B-B14F-4D97-AF65-F5344CB8AC3E}">
        <p14:creationId xmlns:p14="http://schemas.microsoft.com/office/powerpoint/2010/main" val="2255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72B7D-2BCF-46A9-B81A-604FAD0B7BBD}" type="slidenum">
              <a:rPr lang="en-SG" smtClean="0"/>
              <a:pPr/>
              <a:t>3</a:t>
            </a:fld>
            <a:endParaRPr lang="en-SG"/>
          </a:p>
        </p:txBody>
      </p:sp>
    </p:spTree>
    <p:extLst>
      <p:ext uri="{BB962C8B-B14F-4D97-AF65-F5344CB8AC3E}">
        <p14:creationId xmlns:p14="http://schemas.microsoft.com/office/powerpoint/2010/main" val="28604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5" name="Straight Connector 4"/>
          <p:cNvCxnSpPr/>
          <p:nvPr userDrawn="1"/>
        </p:nvCxnSpPr>
        <p:spPr>
          <a:xfrm>
            <a:off x="447675" y="2651125"/>
            <a:ext cx="4389438"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4425950"/>
            <a:ext cx="4389438"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9263" y="6307138"/>
            <a:ext cx="4387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1100">
                <a:solidFill>
                  <a:prstClr val="white"/>
                </a:solidFill>
                <a:latin typeface="Krungsri Simple Medium" charset="0"/>
              </a:rPr>
              <a:t>A member of MUFG, a global financial group</a:t>
            </a:r>
          </a:p>
        </p:txBody>
      </p:sp>
      <p:sp>
        <p:nvSpPr>
          <p:cNvPr id="2" name="Title 1"/>
          <p:cNvSpPr>
            <a:spLocks noGrp="1"/>
          </p:cNvSpPr>
          <p:nvPr>
            <p:ph type="ctrTitle"/>
          </p:nvPr>
        </p:nvSpPr>
        <p:spPr>
          <a:xfrm>
            <a:off x="449263" y="2677055"/>
            <a:ext cx="4389120" cy="1700213"/>
          </a:xfrm>
        </p:spPr>
        <p:txBody>
          <a:bodyPr>
            <a:normAutofit/>
          </a:bodyPr>
          <a:lstStyle>
            <a:lvl1pPr algn="l">
              <a:defRPr sz="3600" b="0" i="0" baseline="0">
                <a:solidFill>
                  <a:schemeClr val="bg1"/>
                </a:solidFill>
                <a:latin typeface="+mj-lt"/>
                <a:cs typeface="Calibri"/>
              </a:defRPr>
            </a:lvl1pPr>
          </a:lstStyle>
          <a:p>
            <a:r>
              <a:rPr lang="en-US" dirty="0"/>
              <a:t>Click to edit Master title style</a:t>
            </a:r>
          </a:p>
        </p:txBody>
      </p:sp>
      <p:sp>
        <p:nvSpPr>
          <p:cNvPr id="3" name="Subtitle 2"/>
          <p:cNvSpPr>
            <a:spLocks noGrp="1"/>
          </p:cNvSpPr>
          <p:nvPr>
            <p:ph type="subTitle" idx="1"/>
          </p:nvPr>
        </p:nvSpPr>
        <p:spPr>
          <a:xfrm>
            <a:off x="449263" y="4581144"/>
            <a:ext cx="4389120" cy="1645920"/>
          </a:xfrm>
        </p:spPr>
        <p:txBody>
          <a:bodyPr/>
          <a:lstStyle>
            <a:lvl1pPr marL="0" indent="0" algn="l">
              <a:buNone/>
              <a:defRPr b="0" i="0" u="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700752" cy="6858000"/>
          </a:xfrm>
          <a:prstGeom prst="rect">
            <a:avLst/>
          </a:prstGeom>
        </p:spPr>
      </p:pic>
    </p:spTree>
    <p:extLst>
      <p:ext uri="{BB962C8B-B14F-4D97-AF65-F5344CB8AC3E}">
        <p14:creationId xmlns:p14="http://schemas.microsoft.com/office/powerpoint/2010/main" val="2265553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1846F0A0-CAAA-48BD-83E5-951ECFB5B5B1}"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17E13B1F-C2D9-45FD-903A-108E15853EAE}" type="slidenum">
              <a:rPr lang="zh-CN" altLang="en-US"/>
              <a:pPr>
                <a:defRPr/>
              </a:pPr>
              <a:t>‹#›</a:t>
            </a:fld>
            <a:endParaRPr lang="zh-CN" altLang="en-US"/>
          </a:p>
        </p:txBody>
      </p:sp>
    </p:spTree>
    <p:extLst>
      <p:ext uri="{BB962C8B-B14F-4D97-AF65-F5344CB8AC3E}">
        <p14:creationId xmlns:p14="http://schemas.microsoft.com/office/powerpoint/2010/main" val="303955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DB216632-75DB-4B36-8B5F-E0876984248D}"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637CAF7A-65B0-46D8-BDD9-F9E70212B3EC}" type="slidenum">
              <a:rPr lang="zh-CN" altLang="en-US"/>
              <a:pPr>
                <a:defRPr/>
              </a:pPr>
              <a:t>‹#›</a:t>
            </a:fld>
            <a:endParaRPr lang="zh-CN" altLang="en-US"/>
          </a:p>
        </p:txBody>
      </p:sp>
    </p:spTree>
    <p:extLst>
      <p:ext uri="{BB962C8B-B14F-4D97-AF65-F5344CB8AC3E}">
        <p14:creationId xmlns:p14="http://schemas.microsoft.com/office/powerpoint/2010/main" val="292015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A81FD765-7C1C-4CCA-9C38-2026F78AF326}"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E5EAF24D-29DB-492B-86F0-0F5011C53696}" type="slidenum">
              <a:rPr lang="zh-CN" altLang="en-US"/>
              <a:pPr>
                <a:defRPr/>
              </a:pPr>
              <a:t>‹#›</a:t>
            </a:fld>
            <a:endParaRPr lang="zh-CN" altLang="en-US"/>
          </a:p>
        </p:txBody>
      </p:sp>
    </p:spTree>
    <p:extLst>
      <p:ext uri="{BB962C8B-B14F-4D97-AF65-F5344CB8AC3E}">
        <p14:creationId xmlns:p14="http://schemas.microsoft.com/office/powerpoint/2010/main" val="290811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61F5F1A2-5FC6-455C-A0F1-53C527F54B56}"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B17987FD-FA58-4947-847D-04A315AF7A91}" type="slidenum">
              <a:rPr lang="zh-CN" altLang="en-US"/>
              <a:pPr>
                <a:defRPr/>
              </a:pPr>
              <a:t>‹#›</a:t>
            </a:fld>
            <a:endParaRPr lang="zh-CN" altLang="en-US"/>
          </a:p>
        </p:txBody>
      </p:sp>
    </p:spTree>
    <p:extLst>
      <p:ext uri="{BB962C8B-B14F-4D97-AF65-F5344CB8AC3E}">
        <p14:creationId xmlns:p14="http://schemas.microsoft.com/office/powerpoint/2010/main" val="19727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extLst>
          </p:cNvPr>
          <p:cNvSpPr>
            <a:spLocks noGrp="1"/>
          </p:cNvSpPr>
          <p:nvPr>
            <p:ph type="dt" sz="half" idx="10"/>
          </p:nvPr>
        </p:nvSpPr>
        <p:spPr/>
        <p:txBody>
          <a:bodyPr/>
          <a:lstStyle>
            <a:lvl1pPr>
              <a:defRPr/>
            </a:lvl1pPr>
          </a:lstStyle>
          <a:p>
            <a:pPr>
              <a:defRPr/>
            </a:pPr>
            <a:fld id="{8BFF037F-633A-42D8-8A92-28682C9F4444}"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8"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a:extLst>
              <a:ext uri="{FF2B5EF4-FFF2-40B4-BE49-F238E27FC236}"/>
            </a:extLst>
          </p:cNvPr>
          <p:cNvSpPr>
            <a:spLocks noGrp="1"/>
          </p:cNvSpPr>
          <p:nvPr>
            <p:ph type="sldNum" sz="quarter" idx="12"/>
          </p:nvPr>
        </p:nvSpPr>
        <p:spPr/>
        <p:txBody>
          <a:bodyPr/>
          <a:lstStyle>
            <a:lvl1pPr>
              <a:defRPr/>
            </a:lvl1pPr>
          </a:lstStyle>
          <a:p>
            <a:pPr>
              <a:defRPr/>
            </a:pPr>
            <a:fld id="{BE8E7826-E859-4387-B912-E2248CD0E068}" type="slidenum">
              <a:rPr lang="zh-CN" altLang="en-US"/>
              <a:pPr>
                <a:defRPr/>
              </a:pPr>
              <a:t>‹#›</a:t>
            </a:fld>
            <a:endParaRPr lang="zh-CN" altLang="en-US"/>
          </a:p>
        </p:txBody>
      </p:sp>
    </p:spTree>
    <p:extLst>
      <p:ext uri="{BB962C8B-B14F-4D97-AF65-F5344CB8AC3E}">
        <p14:creationId xmlns:p14="http://schemas.microsoft.com/office/powerpoint/2010/main" val="72598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extLst>
          </p:cNvPr>
          <p:cNvSpPr>
            <a:spLocks noGrp="1"/>
          </p:cNvSpPr>
          <p:nvPr>
            <p:ph type="dt" sz="half" idx="10"/>
          </p:nvPr>
        </p:nvSpPr>
        <p:spPr/>
        <p:txBody>
          <a:bodyPr/>
          <a:lstStyle>
            <a:lvl1pPr>
              <a:defRPr/>
            </a:lvl1pPr>
          </a:lstStyle>
          <a:p>
            <a:pPr>
              <a:defRPr/>
            </a:pPr>
            <a:fld id="{A9720D3C-8051-4141-845F-964B38C167B8}"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4"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a:extLst>
              <a:ext uri="{FF2B5EF4-FFF2-40B4-BE49-F238E27FC236}"/>
            </a:extLst>
          </p:cNvPr>
          <p:cNvSpPr>
            <a:spLocks noGrp="1"/>
          </p:cNvSpPr>
          <p:nvPr>
            <p:ph type="sldNum" sz="quarter" idx="12"/>
          </p:nvPr>
        </p:nvSpPr>
        <p:spPr/>
        <p:txBody>
          <a:bodyPr/>
          <a:lstStyle>
            <a:lvl1pPr>
              <a:defRPr/>
            </a:lvl1pPr>
          </a:lstStyle>
          <a:p>
            <a:pPr>
              <a:defRPr/>
            </a:pPr>
            <a:fld id="{12E04C7E-9BDD-4E97-B4AF-F439A1BC1A5B}" type="slidenum">
              <a:rPr lang="zh-CN" altLang="en-US"/>
              <a:pPr>
                <a:defRPr/>
              </a:pPr>
              <a:t>‹#›</a:t>
            </a:fld>
            <a:endParaRPr lang="zh-CN" altLang="en-US"/>
          </a:p>
        </p:txBody>
      </p:sp>
    </p:spTree>
    <p:extLst>
      <p:ext uri="{BB962C8B-B14F-4D97-AF65-F5344CB8AC3E}">
        <p14:creationId xmlns:p14="http://schemas.microsoft.com/office/powerpoint/2010/main" val="214363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extLst>
          </p:cNvPr>
          <p:cNvSpPr>
            <a:spLocks noGrp="1"/>
          </p:cNvSpPr>
          <p:nvPr>
            <p:ph type="dt" sz="half" idx="10"/>
          </p:nvPr>
        </p:nvSpPr>
        <p:spPr/>
        <p:txBody>
          <a:bodyPr/>
          <a:lstStyle>
            <a:lvl1pPr>
              <a:defRPr/>
            </a:lvl1pPr>
          </a:lstStyle>
          <a:p>
            <a:pPr>
              <a:defRPr/>
            </a:pPr>
            <a:fld id="{93B8D92B-53A1-4AD1-A6DE-68BE8912BACB}"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3"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a:extLst>
              <a:ext uri="{FF2B5EF4-FFF2-40B4-BE49-F238E27FC236}"/>
            </a:extLst>
          </p:cNvPr>
          <p:cNvSpPr>
            <a:spLocks noGrp="1"/>
          </p:cNvSpPr>
          <p:nvPr>
            <p:ph type="sldNum" sz="quarter" idx="12"/>
          </p:nvPr>
        </p:nvSpPr>
        <p:spPr/>
        <p:txBody>
          <a:bodyPr/>
          <a:lstStyle>
            <a:lvl1pPr>
              <a:defRPr/>
            </a:lvl1pPr>
          </a:lstStyle>
          <a:p>
            <a:pPr>
              <a:defRPr/>
            </a:pPr>
            <a:fld id="{22081843-07A1-44FB-A504-0D4CA523327C}" type="slidenum">
              <a:rPr lang="zh-CN" altLang="en-US"/>
              <a:pPr>
                <a:defRPr/>
              </a:pPr>
              <a:t>‹#›</a:t>
            </a:fld>
            <a:endParaRPr lang="zh-CN" altLang="en-US"/>
          </a:p>
        </p:txBody>
      </p:sp>
    </p:spTree>
    <p:extLst>
      <p:ext uri="{BB962C8B-B14F-4D97-AF65-F5344CB8AC3E}">
        <p14:creationId xmlns:p14="http://schemas.microsoft.com/office/powerpoint/2010/main" val="101648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34DC7865-8C9C-4FB1-82B7-A22EC9D73860}"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2E400D11-5D77-4922-94DD-9B259E9AC2AE}" type="slidenum">
              <a:rPr lang="zh-CN" altLang="en-US"/>
              <a:pPr>
                <a:defRPr/>
              </a:pPr>
              <a:t>‹#›</a:t>
            </a:fld>
            <a:endParaRPr lang="zh-CN" altLang="en-US"/>
          </a:p>
        </p:txBody>
      </p:sp>
    </p:spTree>
    <p:extLst>
      <p:ext uri="{BB962C8B-B14F-4D97-AF65-F5344CB8AC3E}">
        <p14:creationId xmlns:p14="http://schemas.microsoft.com/office/powerpoint/2010/main" val="273062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0749A13F-6FD2-47C7-8571-6BB92183366F}"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BF17BCC5-7C9F-486F-9A8E-7343C8106C52}" type="slidenum">
              <a:rPr lang="zh-CN" altLang="en-US"/>
              <a:pPr>
                <a:defRPr/>
              </a:pPr>
              <a:t>‹#›</a:t>
            </a:fld>
            <a:endParaRPr lang="zh-CN" altLang="en-US"/>
          </a:p>
        </p:txBody>
      </p:sp>
    </p:spTree>
    <p:extLst>
      <p:ext uri="{BB962C8B-B14F-4D97-AF65-F5344CB8AC3E}">
        <p14:creationId xmlns:p14="http://schemas.microsoft.com/office/powerpoint/2010/main" val="1426826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5E9ADD19-8AE0-43D4-A3FD-444B2A2AAFF4}"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B186EC31-B842-4878-884B-23DA28DA6D7C}" type="slidenum">
              <a:rPr lang="zh-CN" altLang="en-US"/>
              <a:pPr>
                <a:defRPr/>
              </a:pPr>
              <a:t>‹#›</a:t>
            </a:fld>
            <a:endParaRPr lang="zh-CN" altLang="en-US"/>
          </a:p>
        </p:txBody>
      </p:sp>
    </p:spTree>
    <p:extLst>
      <p:ext uri="{BB962C8B-B14F-4D97-AF65-F5344CB8AC3E}">
        <p14:creationId xmlns:p14="http://schemas.microsoft.com/office/powerpoint/2010/main" val="188328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447675" y="428625"/>
            <a:ext cx="4389438"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2203450"/>
            <a:ext cx="4389438"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49263" y="454555"/>
            <a:ext cx="4389120" cy="1700213"/>
          </a:xfrm>
        </p:spPr>
        <p:txBody>
          <a:bodyPr>
            <a:normAutofit/>
          </a:bodyPr>
          <a:lstStyle>
            <a:lvl1pPr algn="l">
              <a:defRPr sz="36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49263" y="2358644"/>
            <a:ext cx="4389120" cy="1645920"/>
          </a:xfrm>
        </p:spPr>
        <p:txBody>
          <a:bodyPr/>
          <a:lstStyle>
            <a:lvl1pPr marL="0" indent="0" algn="l">
              <a:buNone/>
              <a:defRPr b="0" i="0" u="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0"/>
          </p:nvPr>
        </p:nvSpPr>
        <p:spPr/>
        <p:txBody>
          <a:bodyPr rtlCol="0"/>
          <a:lstStyle>
            <a:lvl1pPr fontAlgn="auto">
              <a:spcBef>
                <a:spcPts val="0"/>
              </a:spcBef>
              <a:spcAft>
                <a:spcPts val="0"/>
              </a:spcAft>
              <a:defRPr b="0" i="0" kern="900" spc="20">
                <a:latin typeface="Calibri"/>
                <a:ea typeface="+mn-ea"/>
                <a:cs typeface="Calibri"/>
              </a:defRPr>
            </a:lvl1pPr>
          </a:lstStyle>
          <a:p>
            <a:pPr>
              <a:defRPr/>
            </a:pPr>
            <a:endParaRPr lang="en-US">
              <a:solidFill>
                <a:srgbClr val="6F5F5E"/>
              </a:solidFill>
            </a:endParaRPr>
          </a:p>
        </p:txBody>
      </p:sp>
      <p:sp>
        <p:nvSpPr>
          <p:cNvPr id="8" name="Slide Number Placeholder 5"/>
          <p:cNvSpPr>
            <a:spLocks noGrp="1"/>
          </p:cNvSpPr>
          <p:nvPr>
            <p:ph type="sldNum" sz="quarter" idx="11"/>
          </p:nvPr>
        </p:nvSpPr>
        <p:spPr/>
        <p:txBody>
          <a:bodyPr/>
          <a:lstStyle>
            <a:lvl1pPr>
              <a:defRPr/>
            </a:lvl1pPr>
          </a:lstStyle>
          <a:p>
            <a:pPr>
              <a:defRPr/>
            </a:pPr>
            <a:fld id="{4375CB54-4BD2-449C-995F-E12EC0586705}" type="slidenum">
              <a:rPr lang="en-US">
                <a:solidFill>
                  <a:srgbClr val="6F5F5E"/>
                </a:solidFill>
              </a:rPr>
              <a:pPr>
                <a:defRPr/>
              </a:pPr>
              <a:t>‹#›</a:t>
            </a:fld>
            <a:endParaRPr lang="en-US">
              <a:solidFill>
                <a:srgbClr val="6F5F5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6464401"/>
          </a:xfrm>
          <a:prstGeom prst="rect">
            <a:avLst/>
          </a:prstGeom>
        </p:spPr>
      </p:pic>
    </p:spTree>
    <p:extLst>
      <p:ext uri="{BB962C8B-B14F-4D97-AF65-F5344CB8AC3E}">
        <p14:creationId xmlns:p14="http://schemas.microsoft.com/office/powerpoint/2010/main" val="1406900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3B37AA06-363F-4E5A-89A7-EDD98F54E09A}"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EEA4A9E1-2D3B-4CB5-91C6-C8451F68DCCF}" type="slidenum">
              <a:rPr lang="zh-CN" altLang="en-US"/>
              <a:pPr>
                <a:defRPr/>
              </a:pPr>
              <a:t>‹#›</a:t>
            </a:fld>
            <a:endParaRPr lang="zh-CN" altLang="en-US"/>
          </a:p>
        </p:txBody>
      </p:sp>
    </p:spTree>
    <p:extLst>
      <p:ext uri="{BB962C8B-B14F-4D97-AF65-F5344CB8AC3E}">
        <p14:creationId xmlns:p14="http://schemas.microsoft.com/office/powerpoint/2010/main" val="207745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rtlCol="0"/>
          <a:lstStyle>
            <a:lvl1pPr fontAlgn="auto">
              <a:spcBef>
                <a:spcPts val="0"/>
              </a:spcBef>
              <a:spcAft>
                <a:spcPts val="0"/>
              </a:spcAft>
              <a:defRPr b="0" i="0" kern="900" spc="20">
                <a:latin typeface="Calibri"/>
                <a:ea typeface="+mn-ea"/>
                <a:cs typeface="Calibri"/>
              </a:defRPr>
            </a:lvl1pPr>
          </a:lstStyle>
          <a:p>
            <a:pPr>
              <a:defRPr/>
            </a:pPr>
            <a:endParaRPr lang="en-US">
              <a:solidFill>
                <a:srgbClr val="6F5F5E"/>
              </a:solidFill>
            </a:endParaRPr>
          </a:p>
        </p:txBody>
      </p:sp>
      <p:sp>
        <p:nvSpPr>
          <p:cNvPr id="6" name="Slide Number Placeholder 5"/>
          <p:cNvSpPr>
            <a:spLocks noGrp="1"/>
          </p:cNvSpPr>
          <p:nvPr>
            <p:ph type="sldNum" sz="quarter" idx="11"/>
          </p:nvPr>
        </p:nvSpPr>
        <p:spPr/>
        <p:txBody>
          <a:bodyPr/>
          <a:lstStyle>
            <a:lvl1pPr>
              <a:defRPr/>
            </a:lvl1pPr>
          </a:lstStyle>
          <a:p>
            <a:pPr>
              <a:defRPr/>
            </a:pPr>
            <a:fld id="{3C794E24-6CC1-4224-B2ED-9E9713EBC1DC}" type="slidenum">
              <a:rPr lang="en-US">
                <a:solidFill>
                  <a:srgbClr val="6F5F5E"/>
                </a:solidFill>
              </a:rPr>
              <a:pPr>
                <a:defRPr/>
              </a:pPr>
              <a:t>‹#›</a:t>
            </a:fld>
            <a:endParaRPr lang="en-US">
              <a:solidFill>
                <a:srgbClr val="6F5F5E"/>
              </a:solidFill>
            </a:endParaRPr>
          </a:p>
        </p:txBody>
      </p:sp>
      <p:sp>
        <p:nvSpPr>
          <p:cNvPr id="11" name="TextBox 10"/>
          <p:cNvSpPr txBox="1"/>
          <p:nvPr userDrawn="1"/>
        </p:nvSpPr>
        <p:spPr>
          <a:xfrm>
            <a:off x="1351343" y="6540956"/>
            <a:ext cx="2568332" cy="215444"/>
          </a:xfrm>
          <a:prstGeom prst="rect">
            <a:avLst/>
          </a:prstGeom>
          <a:noFill/>
        </p:spPr>
        <p:txBody>
          <a:bodyPr wrap="none" rtlCol="0">
            <a:spAutoFit/>
          </a:bodyPr>
          <a:lstStyle/>
          <a:p>
            <a:r>
              <a:rPr lang="en-US" sz="800" b="1" i="1" dirty="0" smtClean="0">
                <a:gradFill>
                  <a:gsLst>
                    <a:gs pos="100000">
                      <a:schemeClr val="bg1"/>
                    </a:gs>
                    <a:gs pos="0">
                      <a:srgbClr val="FDE7BB"/>
                    </a:gs>
                  </a:gsLst>
                  <a:lin ang="10800000" scaled="0"/>
                </a:gradFill>
                <a:latin typeface="Krungsri Simple" panose="02000503000000020004" pitchFamily="2" charset="-34"/>
                <a:cs typeface="Krungsri Simple" panose="02000503000000020004" pitchFamily="2" charset="-34"/>
              </a:rPr>
              <a:t>A member</a:t>
            </a:r>
            <a:r>
              <a:rPr lang="en-US" sz="800" b="1" i="1" baseline="0" dirty="0" smtClean="0">
                <a:gradFill>
                  <a:gsLst>
                    <a:gs pos="100000">
                      <a:schemeClr val="bg1"/>
                    </a:gs>
                    <a:gs pos="0">
                      <a:srgbClr val="FDE7BB"/>
                    </a:gs>
                  </a:gsLst>
                  <a:lin ang="10800000" scaled="0"/>
                </a:gradFill>
                <a:latin typeface="Krungsri Simple" panose="02000503000000020004" pitchFamily="2" charset="-34"/>
                <a:cs typeface="Krungsri Simple" panose="02000503000000020004" pitchFamily="2" charset="-34"/>
              </a:rPr>
              <a:t> of MUFG, a global financial group</a:t>
            </a:r>
            <a:endParaRPr lang="en-US" sz="800" b="1" i="1" dirty="0">
              <a:gradFill>
                <a:gsLst>
                  <a:gs pos="100000">
                    <a:schemeClr val="bg1"/>
                  </a:gs>
                  <a:gs pos="0">
                    <a:srgbClr val="FDE7BB"/>
                  </a:gs>
                </a:gsLst>
                <a:lin ang="10800000" scaled="0"/>
              </a:gradFill>
              <a:latin typeface="Krungsri Simple" panose="02000503000000020004" pitchFamily="2" charset="-34"/>
              <a:cs typeface="Krungsri Simple" panose="02000503000000020004" pitchFamily="2" charset="-34"/>
            </a:endParaRPr>
          </a:p>
        </p:txBody>
      </p:sp>
      <p:grpSp>
        <p:nvGrpSpPr>
          <p:cNvPr id="12" name="Group 11"/>
          <p:cNvGrpSpPr/>
          <p:nvPr userDrawn="1"/>
        </p:nvGrpSpPr>
        <p:grpSpPr>
          <a:xfrm>
            <a:off x="0" y="6400800"/>
            <a:ext cx="9144000" cy="457200"/>
            <a:chOff x="0" y="6400800"/>
            <a:chExt cx="9144000" cy="457200"/>
          </a:xfrm>
        </p:grpSpPr>
        <p:sp>
          <p:nvSpPr>
            <p:cNvPr id="13" name="Rectangle 12"/>
            <p:cNvSpPr/>
            <p:nvPr userDrawn="1"/>
          </p:nvSpPr>
          <p:spPr>
            <a:xfrm>
              <a:off x="1187624" y="6400800"/>
              <a:ext cx="7956376" cy="457200"/>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0" y="6400800"/>
              <a:ext cx="3919675" cy="457200"/>
              <a:chOff x="0" y="6400800"/>
              <a:chExt cx="3919675" cy="4572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00800"/>
                <a:ext cx="1187624" cy="457200"/>
              </a:xfrm>
              <a:prstGeom prst="rect">
                <a:avLst/>
              </a:prstGeom>
            </p:spPr>
          </p:pic>
          <p:sp>
            <p:nvSpPr>
              <p:cNvPr id="16" name="TextBox 15"/>
              <p:cNvSpPr txBox="1"/>
              <p:nvPr userDrawn="1"/>
            </p:nvSpPr>
            <p:spPr>
              <a:xfrm>
                <a:off x="1351343" y="6540956"/>
                <a:ext cx="2568332" cy="215444"/>
              </a:xfrm>
              <a:prstGeom prst="rect">
                <a:avLst/>
              </a:prstGeom>
              <a:noFill/>
            </p:spPr>
            <p:txBody>
              <a:bodyPr wrap="none" rtlCol="0">
                <a:spAutoFit/>
              </a:bodyPr>
              <a:lstStyle/>
              <a:p>
                <a:r>
                  <a:rPr lang="en-US" sz="800" b="1" i="1" dirty="0" smtClean="0">
                    <a:solidFill>
                      <a:srgbClr val="705F5F"/>
                    </a:solidFill>
                    <a:latin typeface="Krungsri Simple" panose="02000503000000020004" pitchFamily="2" charset="-34"/>
                    <a:cs typeface="Krungsri Simple" panose="02000503000000020004" pitchFamily="2" charset="-34"/>
                  </a:rPr>
                  <a:t>A member</a:t>
                </a:r>
                <a:r>
                  <a:rPr lang="en-US" sz="800" b="1" i="1" baseline="0" dirty="0" smtClean="0">
                    <a:solidFill>
                      <a:srgbClr val="705F5F"/>
                    </a:solidFill>
                    <a:latin typeface="Krungsri Simple" panose="02000503000000020004" pitchFamily="2" charset="-34"/>
                    <a:cs typeface="Krungsri Simple" panose="02000503000000020004" pitchFamily="2" charset="-34"/>
                  </a:rPr>
                  <a:t> of MUFG, a global financial group</a:t>
                </a:r>
                <a:endParaRPr lang="en-US" sz="800" b="1" i="1" dirty="0">
                  <a:solidFill>
                    <a:srgbClr val="705F5F"/>
                  </a:solidFill>
                  <a:latin typeface="Krungsri Simple" panose="02000503000000020004" pitchFamily="2" charset="-34"/>
                  <a:cs typeface="Krungsri Simple" panose="02000503000000020004" pitchFamily="2" charset="-34"/>
                </a:endParaRPr>
              </a:p>
            </p:txBody>
          </p:sp>
        </p:grpSp>
      </p:grpSp>
    </p:spTree>
    <p:extLst>
      <p:ext uri="{BB962C8B-B14F-4D97-AF65-F5344CB8AC3E}">
        <p14:creationId xmlns:p14="http://schemas.microsoft.com/office/powerpoint/2010/main" val="1289916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a:xfrm>
            <a:off x="4478338" y="6491288"/>
            <a:ext cx="4216400" cy="265112"/>
          </a:xfrm>
        </p:spPr>
        <p:txBody>
          <a:bodyPr rtlCol="0"/>
          <a:lstStyle>
            <a:lvl1pPr fontAlgn="auto">
              <a:spcBef>
                <a:spcPts val="0"/>
              </a:spcBef>
              <a:spcAft>
                <a:spcPts val="0"/>
              </a:spcAft>
              <a:defRPr b="0" i="0" kern="900" spc="20">
                <a:latin typeface="Calibri"/>
                <a:ea typeface="+mn-ea"/>
                <a:cs typeface="Calibri"/>
              </a:defRPr>
            </a:lvl1pPr>
          </a:lstStyle>
          <a:p>
            <a:pPr>
              <a:defRPr/>
            </a:pPr>
            <a:endParaRPr lang="en-US">
              <a:solidFill>
                <a:srgbClr val="6F5F5E"/>
              </a:solidFill>
            </a:endParaRPr>
          </a:p>
        </p:txBody>
      </p:sp>
      <p:sp>
        <p:nvSpPr>
          <p:cNvPr id="13" name="Slide Number Placeholder 5"/>
          <p:cNvSpPr>
            <a:spLocks noGrp="1"/>
          </p:cNvSpPr>
          <p:nvPr>
            <p:ph type="sldNum" sz="quarter" idx="11"/>
          </p:nvPr>
        </p:nvSpPr>
        <p:spPr>
          <a:xfrm>
            <a:off x="8767764" y="6491288"/>
            <a:ext cx="330200" cy="265112"/>
          </a:xfrm>
        </p:spPr>
        <p:txBody>
          <a:bodyPr/>
          <a:lstStyle>
            <a:lvl1pPr>
              <a:defRPr/>
            </a:lvl1pPr>
          </a:lstStyle>
          <a:p>
            <a:pPr>
              <a:defRPr/>
            </a:pPr>
            <a:fld id="{3C794E24-6CC1-4224-B2ED-9E9713EBC1DC}" type="slidenum">
              <a:rPr lang="en-US">
                <a:solidFill>
                  <a:srgbClr val="6F5F5E"/>
                </a:solidFill>
              </a:rPr>
              <a:pPr>
                <a:defRPr/>
              </a:pPr>
              <a:t>‹#›</a:t>
            </a:fld>
            <a:endParaRPr lang="en-US">
              <a:solidFill>
                <a:srgbClr val="6F5F5E"/>
              </a:solidFill>
            </a:endParaRPr>
          </a:p>
        </p:txBody>
      </p:sp>
      <p:grpSp>
        <p:nvGrpSpPr>
          <p:cNvPr id="4" name="Group 3"/>
          <p:cNvGrpSpPr/>
          <p:nvPr userDrawn="1"/>
        </p:nvGrpSpPr>
        <p:grpSpPr>
          <a:xfrm>
            <a:off x="0" y="6400800"/>
            <a:ext cx="9144000" cy="457200"/>
            <a:chOff x="0" y="6400800"/>
            <a:chExt cx="9144000" cy="457200"/>
          </a:xfrm>
        </p:grpSpPr>
        <p:sp>
          <p:nvSpPr>
            <p:cNvPr id="2" name="Rectangle 1"/>
            <p:cNvSpPr/>
            <p:nvPr userDrawn="1"/>
          </p:nvSpPr>
          <p:spPr>
            <a:xfrm>
              <a:off x="1187624" y="6400800"/>
              <a:ext cx="7956376" cy="457200"/>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0" y="6400800"/>
              <a:ext cx="3919675" cy="457200"/>
              <a:chOff x="0" y="6400800"/>
              <a:chExt cx="3919675" cy="4572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00800"/>
                <a:ext cx="1187624" cy="457200"/>
              </a:xfrm>
              <a:prstGeom prst="rect">
                <a:avLst/>
              </a:prstGeom>
            </p:spPr>
          </p:pic>
          <p:sp>
            <p:nvSpPr>
              <p:cNvPr id="10" name="TextBox 9"/>
              <p:cNvSpPr txBox="1"/>
              <p:nvPr userDrawn="1"/>
            </p:nvSpPr>
            <p:spPr>
              <a:xfrm>
                <a:off x="1351343" y="6540956"/>
                <a:ext cx="2568332" cy="215444"/>
              </a:xfrm>
              <a:prstGeom prst="rect">
                <a:avLst/>
              </a:prstGeom>
              <a:noFill/>
            </p:spPr>
            <p:txBody>
              <a:bodyPr wrap="none" rtlCol="0">
                <a:spAutoFit/>
              </a:bodyPr>
              <a:lstStyle/>
              <a:p>
                <a:r>
                  <a:rPr lang="en-US" sz="800" b="1" i="1" dirty="0" smtClean="0">
                    <a:solidFill>
                      <a:srgbClr val="705F5F"/>
                    </a:solidFill>
                    <a:latin typeface="Krungsri Simple" panose="02000503000000020004" pitchFamily="2" charset="-34"/>
                    <a:cs typeface="Krungsri Simple" panose="02000503000000020004" pitchFamily="2" charset="-34"/>
                  </a:rPr>
                  <a:t>A member</a:t>
                </a:r>
                <a:r>
                  <a:rPr lang="en-US" sz="800" b="1" i="1" baseline="0" dirty="0" smtClean="0">
                    <a:solidFill>
                      <a:srgbClr val="705F5F"/>
                    </a:solidFill>
                    <a:latin typeface="Krungsri Simple" panose="02000503000000020004" pitchFamily="2" charset="-34"/>
                    <a:cs typeface="Krungsri Simple" panose="02000503000000020004" pitchFamily="2" charset="-34"/>
                  </a:rPr>
                  <a:t> of MUFG, a global financial group</a:t>
                </a:r>
                <a:endParaRPr lang="en-US" sz="800" b="1" i="1" dirty="0">
                  <a:solidFill>
                    <a:srgbClr val="705F5F"/>
                  </a:solidFill>
                  <a:latin typeface="Krungsri Simple" panose="02000503000000020004" pitchFamily="2" charset="-34"/>
                  <a:cs typeface="Krungsri Simple" panose="02000503000000020004" pitchFamily="2" charset="-34"/>
                </a:endParaRPr>
              </a:p>
            </p:txBody>
          </p:sp>
        </p:grpSp>
      </p:grpSp>
    </p:spTree>
    <p:extLst>
      <p:ext uri="{BB962C8B-B14F-4D97-AF65-F5344CB8AC3E}">
        <p14:creationId xmlns:p14="http://schemas.microsoft.com/office/powerpoint/2010/main" val="17828238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rtlCol="0"/>
          <a:lstStyle>
            <a:lvl1pPr fontAlgn="auto">
              <a:spcBef>
                <a:spcPts val="0"/>
              </a:spcBef>
              <a:spcAft>
                <a:spcPts val="0"/>
              </a:spcAft>
              <a:defRPr b="0" i="0" kern="900" spc="20">
                <a:latin typeface="Calibri"/>
                <a:ea typeface="+mn-ea"/>
                <a:cs typeface="Calibri"/>
              </a:defRPr>
            </a:lvl1pPr>
          </a:lstStyle>
          <a:p>
            <a:pPr>
              <a:defRPr/>
            </a:pPr>
            <a:endParaRPr lang="en-US">
              <a:solidFill>
                <a:srgbClr val="6F5F5E"/>
              </a:solidFill>
            </a:endParaRPr>
          </a:p>
        </p:txBody>
      </p:sp>
      <p:sp>
        <p:nvSpPr>
          <p:cNvPr id="3" name="Slide Number Placeholder 3"/>
          <p:cNvSpPr>
            <a:spLocks noGrp="1"/>
          </p:cNvSpPr>
          <p:nvPr>
            <p:ph type="sldNum" sz="quarter" idx="11"/>
          </p:nvPr>
        </p:nvSpPr>
        <p:spPr/>
        <p:txBody>
          <a:bodyPr/>
          <a:lstStyle>
            <a:lvl1pPr>
              <a:defRPr/>
            </a:lvl1pPr>
          </a:lstStyle>
          <a:p>
            <a:pPr>
              <a:defRPr/>
            </a:pPr>
            <a:fld id="{1DB6DD82-78EB-4883-84B1-699D22C656DB}" type="slidenum">
              <a:rPr lang="en-US">
                <a:solidFill>
                  <a:srgbClr val="6F5F5E"/>
                </a:solidFill>
              </a:rPr>
              <a:pPr>
                <a:defRPr/>
              </a:pPr>
              <a:t>‹#›</a:t>
            </a:fld>
            <a:endParaRPr lang="en-US">
              <a:solidFill>
                <a:srgbClr val="6F5F5E"/>
              </a:solidFill>
            </a:endParaRPr>
          </a:p>
        </p:txBody>
      </p:sp>
      <p:sp>
        <p:nvSpPr>
          <p:cNvPr id="6" name="Slide Number Placeholder 5"/>
          <p:cNvSpPr txBox="1">
            <a:spLocks/>
          </p:cNvSpPr>
          <p:nvPr userDrawn="1"/>
        </p:nvSpPr>
        <p:spPr>
          <a:xfrm>
            <a:off x="8767764" y="6491288"/>
            <a:ext cx="330200" cy="265112"/>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900" kern="1200">
                <a:solidFill>
                  <a:schemeClr val="tx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794E24-6CC1-4224-B2ED-9E9713EBC1DC}" type="slidenum">
              <a:rPr lang="en-US" smtClean="0">
                <a:solidFill>
                  <a:srgbClr val="6F5F5E"/>
                </a:solidFill>
              </a:rPr>
              <a:pPr>
                <a:defRPr/>
              </a:pPr>
              <a:t>‹#›</a:t>
            </a:fld>
            <a:endParaRPr lang="en-US">
              <a:solidFill>
                <a:srgbClr val="6F5F5E"/>
              </a:solidFill>
            </a:endParaRPr>
          </a:p>
        </p:txBody>
      </p:sp>
      <p:grpSp>
        <p:nvGrpSpPr>
          <p:cNvPr id="10" name="Group 9"/>
          <p:cNvGrpSpPr/>
          <p:nvPr userDrawn="1"/>
        </p:nvGrpSpPr>
        <p:grpSpPr>
          <a:xfrm>
            <a:off x="0" y="6400800"/>
            <a:ext cx="9144000" cy="457200"/>
            <a:chOff x="0" y="6400800"/>
            <a:chExt cx="9144000" cy="457200"/>
          </a:xfrm>
        </p:grpSpPr>
        <p:sp>
          <p:nvSpPr>
            <p:cNvPr id="11" name="Rectangle 10"/>
            <p:cNvSpPr/>
            <p:nvPr userDrawn="1"/>
          </p:nvSpPr>
          <p:spPr>
            <a:xfrm>
              <a:off x="1187624" y="6400800"/>
              <a:ext cx="7956376" cy="457200"/>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6400800"/>
              <a:ext cx="3919675" cy="457200"/>
              <a:chOff x="0" y="6400800"/>
              <a:chExt cx="3919675" cy="4572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00800"/>
                <a:ext cx="1187624" cy="457200"/>
              </a:xfrm>
              <a:prstGeom prst="rect">
                <a:avLst/>
              </a:prstGeom>
            </p:spPr>
          </p:pic>
          <p:sp>
            <p:nvSpPr>
              <p:cNvPr id="14" name="TextBox 13"/>
              <p:cNvSpPr txBox="1"/>
              <p:nvPr userDrawn="1"/>
            </p:nvSpPr>
            <p:spPr>
              <a:xfrm>
                <a:off x="1351343" y="6540956"/>
                <a:ext cx="2568332" cy="215444"/>
              </a:xfrm>
              <a:prstGeom prst="rect">
                <a:avLst/>
              </a:prstGeom>
              <a:noFill/>
            </p:spPr>
            <p:txBody>
              <a:bodyPr wrap="none" rtlCol="0">
                <a:spAutoFit/>
              </a:bodyPr>
              <a:lstStyle/>
              <a:p>
                <a:r>
                  <a:rPr lang="en-US" sz="800" b="1" i="1" dirty="0" smtClean="0">
                    <a:solidFill>
                      <a:srgbClr val="705F5F"/>
                    </a:solidFill>
                    <a:latin typeface="Krungsri Simple" panose="02000503000000020004" pitchFamily="2" charset="-34"/>
                    <a:cs typeface="Krungsri Simple" panose="02000503000000020004" pitchFamily="2" charset="-34"/>
                  </a:rPr>
                  <a:t>A member</a:t>
                </a:r>
                <a:r>
                  <a:rPr lang="en-US" sz="800" b="1" i="1" baseline="0" dirty="0" smtClean="0">
                    <a:solidFill>
                      <a:srgbClr val="705F5F"/>
                    </a:solidFill>
                    <a:latin typeface="Krungsri Simple" panose="02000503000000020004" pitchFamily="2" charset="-34"/>
                    <a:cs typeface="Krungsri Simple" panose="02000503000000020004" pitchFamily="2" charset="-34"/>
                  </a:rPr>
                  <a:t> of MUFG, a global financial group</a:t>
                </a:r>
                <a:endParaRPr lang="en-US" sz="800" b="1" i="1" dirty="0">
                  <a:solidFill>
                    <a:srgbClr val="705F5F"/>
                  </a:solidFill>
                  <a:latin typeface="Krungsri Simple" panose="02000503000000020004" pitchFamily="2" charset="-34"/>
                  <a:cs typeface="Krungsri Simple" panose="02000503000000020004" pitchFamily="2" charset="-34"/>
                </a:endParaRPr>
              </a:p>
            </p:txBody>
          </p:sp>
        </p:grpSp>
      </p:grpSp>
    </p:spTree>
    <p:extLst>
      <p:ext uri="{BB962C8B-B14F-4D97-AF65-F5344CB8AC3E}">
        <p14:creationId xmlns:p14="http://schemas.microsoft.com/office/powerpoint/2010/main" val="481898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p:cNvSpPr txBox="1"/>
          <p:nvPr userDrawn="1"/>
        </p:nvSpPr>
        <p:spPr>
          <a:xfrm>
            <a:off x="5401771" y="6540463"/>
            <a:ext cx="3685641" cy="276999"/>
          </a:xfrm>
          <a:prstGeom prst="rect">
            <a:avLst/>
          </a:prstGeom>
          <a:noFill/>
        </p:spPr>
        <p:txBody>
          <a:bodyPr wrap="square" rtlCol="0">
            <a:spAutoFit/>
          </a:bodyPr>
          <a:lstStyle/>
          <a:p>
            <a:pPr algn="r" defTabSz="457200" fontAlgn="base">
              <a:spcBef>
                <a:spcPct val="0"/>
              </a:spcBef>
              <a:spcAft>
                <a:spcPct val="0"/>
              </a:spcAft>
            </a:pPr>
            <a:r>
              <a:rPr lang="en-US" sz="1200" i="1" dirty="0">
                <a:solidFill>
                  <a:srgbClr val="6F5F5E"/>
                </a:solidFill>
                <a:ea typeface="MS PGothic" pitchFamily="34" charset="-128"/>
              </a:rPr>
              <a:t>Strictly Private and Confidential</a:t>
            </a:r>
            <a:endParaRPr lang="th-TH" sz="1200" i="1" dirty="0">
              <a:solidFill>
                <a:srgbClr val="6F5F5E"/>
              </a:solidFill>
              <a:ea typeface="MS PGothic" pitchFamily="34" charset="-128"/>
            </a:endParaRPr>
          </a:p>
        </p:txBody>
      </p:sp>
      <p:sp>
        <p:nvSpPr>
          <p:cNvPr id="2" name="Title 1"/>
          <p:cNvSpPr>
            <a:spLocks noGrp="1"/>
          </p:cNvSpPr>
          <p:nvPr>
            <p:ph type="title"/>
          </p:nvPr>
        </p:nvSpPr>
        <p:spPr>
          <a:xfrm>
            <a:off x="294390" y="416307"/>
            <a:ext cx="8872676" cy="493988"/>
          </a:xfrm>
        </p:spPr>
        <p:txBody>
          <a:bodyPr/>
          <a:lstStyle>
            <a:lvl1pPr>
              <a:defRPr>
                <a:latin typeface="+mn-lt"/>
              </a:defRPr>
            </a:lvl1pPr>
          </a:lstStyle>
          <a:p>
            <a:r>
              <a:rPr lang="en-US" dirty="0"/>
              <a:t>Click to edit Master title style</a:t>
            </a:r>
          </a:p>
        </p:txBody>
      </p:sp>
      <p:sp>
        <p:nvSpPr>
          <p:cNvPr id="9" name="Line 5"/>
          <p:cNvSpPr>
            <a:spLocks noChangeShapeType="1"/>
          </p:cNvSpPr>
          <p:nvPr userDrawn="1"/>
        </p:nvSpPr>
        <p:spPr bwMode="auto">
          <a:xfrm>
            <a:off x="309563" y="900113"/>
            <a:ext cx="8460000" cy="0"/>
          </a:xfrm>
          <a:prstGeom prst="line">
            <a:avLst/>
          </a:prstGeom>
          <a:noFill/>
          <a:ln w="28575">
            <a:solidFill>
              <a:srgbClr val="FFDA00"/>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th-TH" sz="1800">
              <a:solidFill>
                <a:srgbClr val="6F5F5E"/>
              </a:solidFill>
              <a:latin typeface="Arial" pitchFamily="34" charset="0"/>
              <a:ea typeface="MS PGothic" pitchFamily="34" charset="-128"/>
            </a:endParaRPr>
          </a:p>
        </p:txBody>
      </p:sp>
      <p:sp>
        <p:nvSpPr>
          <p:cNvPr id="10" name="Line 5"/>
          <p:cNvSpPr>
            <a:spLocks noChangeShapeType="1"/>
          </p:cNvSpPr>
          <p:nvPr userDrawn="1"/>
        </p:nvSpPr>
        <p:spPr bwMode="auto">
          <a:xfrm>
            <a:off x="309563" y="357188"/>
            <a:ext cx="8460000" cy="0"/>
          </a:xfrm>
          <a:prstGeom prst="line">
            <a:avLst/>
          </a:prstGeom>
          <a:noFill/>
          <a:ln w="28575">
            <a:solidFill>
              <a:srgbClr val="FFDA00"/>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th-TH" sz="1800">
              <a:solidFill>
                <a:srgbClr val="6F5F5E"/>
              </a:solidFill>
              <a:latin typeface="Arial" pitchFamily="34" charset="0"/>
              <a:ea typeface="MS PGothic" pitchFamily="34" charset="-128"/>
            </a:endParaRPr>
          </a:p>
        </p:txBody>
      </p:sp>
      <p:sp>
        <p:nvSpPr>
          <p:cNvPr id="11" name="Footer Placeholder 4"/>
          <p:cNvSpPr>
            <a:spLocks noGrp="1"/>
          </p:cNvSpPr>
          <p:nvPr>
            <p:ph type="ftr" sz="quarter" idx="10"/>
          </p:nvPr>
        </p:nvSpPr>
        <p:spPr>
          <a:xfrm>
            <a:off x="4478338" y="6491288"/>
            <a:ext cx="4216400" cy="265112"/>
          </a:xfrm>
        </p:spPr>
        <p:txBody>
          <a:bodyPr rtlCol="0"/>
          <a:lstStyle>
            <a:lvl1pPr fontAlgn="auto">
              <a:spcBef>
                <a:spcPts val="0"/>
              </a:spcBef>
              <a:spcAft>
                <a:spcPts val="0"/>
              </a:spcAft>
              <a:defRPr b="0" i="0" kern="900" spc="20">
                <a:latin typeface="Calibri"/>
                <a:ea typeface="+mn-ea"/>
                <a:cs typeface="Calibri"/>
              </a:defRPr>
            </a:lvl1pPr>
          </a:lstStyle>
          <a:p>
            <a:pPr>
              <a:defRPr/>
            </a:pPr>
            <a:endParaRPr lang="en-US">
              <a:solidFill>
                <a:srgbClr val="6F5F5E"/>
              </a:solidFill>
            </a:endParaRPr>
          </a:p>
        </p:txBody>
      </p:sp>
      <p:sp>
        <p:nvSpPr>
          <p:cNvPr id="12" name="Slide Number Placeholder 5"/>
          <p:cNvSpPr>
            <a:spLocks noGrp="1"/>
          </p:cNvSpPr>
          <p:nvPr>
            <p:ph type="sldNum" sz="quarter" idx="11"/>
          </p:nvPr>
        </p:nvSpPr>
        <p:spPr>
          <a:xfrm>
            <a:off x="8767764" y="6491288"/>
            <a:ext cx="330200" cy="265112"/>
          </a:xfrm>
        </p:spPr>
        <p:txBody>
          <a:bodyPr/>
          <a:lstStyle>
            <a:lvl1pPr>
              <a:defRPr/>
            </a:lvl1pPr>
          </a:lstStyle>
          <a:p>
            <a:pPr>
              <a:defRPr/>
            </a:pPr>
            <a:fld id="{3C794E24-6CC1-4224-B2ED-9E9713EBC1DC}" type="slidenum">
              <a:rPr lang="en-US">
                <a:solidFill>
                  <a:srgbClr val="6F5F5E"/>
                </a:solidFill>
              </a:rPr>
              <a:pPr>
                <a:defRPr/>
              </a:pPr>
              <a:t>‹#›</a:t>
            </a:fld>
            <a:endParaRPr lang="en-US">
              <a:solidFill>
                <a:srgbClr val="6F5F5E"/>
              </a:solidFill>
            </a:endParaRPr>
          </a:p>
        </p:txBody>
      </p:sp>
      <p:grpSp>
        <p:nvGrpSpPr>
          <p:cNvPr id="16" name="Group 15"/>
          <p:cNvGrpSpPr/>
          <p:nvPr userDrawn="1"/>
        </p:nvGrpSpPr>
        <p:grpSpPr>
          <a:xfrm>
            <a:off x="0" y="6400800"/>
            <a:ext cx="9144000" cy="457200"/>
            <a:chOff x="0" y="6400800"/>
            <a:chExt cx="9144000" cy="457200"/>
          </a:xfrm>
        </p:grpSpPr>
        <p:sp>
          <p:nvSpPr>
            <p:cNvPr id="17" name="Rectangle 16"/>
            <p:cNvSpPr/>
            <p:nvPr userDrawn="1"/>
          </p:nvSpPr>
          <p:spPr>
            <a:xfrm>
              <a:off x="1187624" y="6400800"/>
              <a:ext cx="7956376" cy="457200"/>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6400800"/>
              <a:ext cx="3919675" cy="457200"/>
              <a:chOff x="0" y="6400800"/>
              <a:chExt cx="3919675" cy="45720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00800"/>
                <a:ext cx="1187624" cy="457200"/>
              </a:xfrm>
              <a:prstGeom prst="rect">
                <a:avLst/>
              </a:prstGeom>
            </p:spPr>
          </p:pic>
          <p:sp>
            <p:nvSpPr>
              <p:cNvPr id="20" name="TextBox 19"/>
              <p:cNvSpPr txBox="1"/>
              <p:nvPr userDrawn="1"/>
            </p:nvSpPr>
            <p:spPr>
              <a:xfrm>
                <a:off x="1351343" y="6540956"/>
                <a:ext cx="2568332" cy="215444"/>
              </a:xfrm>
              <a:prstGeom prst="rect">
                <a:avLst/>
              </a:prstGeom>
              <a:noFill/>
            </p:spPr>
            <p:txBody>
              <a:bodyPr wrap="none" rtlCol="0">
                <a:spAutoFit/>
              </a:bodyPr>
              <a:lstStyle/>
              <a:p>
                <a:r>
                  <a:rPr lang="en-US" sz="800" b="1" i="1" dirty="0" smtClean="0">
                    <a:solidFill>
                      <a:srgbClr val="705F5F"/>
                    </a:solidFill>
                    <a:latin typeface="Krungsri Simple" panose="02000503000000020004" pitchFamily="2" charset="-34"/>
                    <a:cs typeface="Krungsri Simple" panose="02000503000000020004" pitchFamily="2" charset="-34"/>
                  </a:rPr>
                  <a:t>A member</a:t>
                </a:r>
                <a:r>
                  <a:rPr lang="en-US" sz="800" b="1" i="1" baseline="0" dirty="0" smtClean="0">
                    <a:solidFill>
                      <a:srgbClr val="705F5F"/>
                    </a:solidFill>
                    <a:latin typeface="Krungsri Simple" panose="02000503000000020004" pitchFamily="2" charset="-34"/>
                    <a:cs typeface="Krungsri Simple" panose="02000503000000020004" pitchFamily="2" charset="-34"/>
                  </a:rPr>
                  <a:t> of MUFG, a global financial group</a:t>
                </a:r>
                <a:endParaRPr lang="en-US" sz="800" b="1" i="1" dirty="0">
                  <a:solidFill>
                    <a:srgbClr val="705F5F"/>
                  </a:solidFill>
                  <a:latin typeface="Krungsri Simple" panose="02000503000000020004" pitchFamily="2" charset="-34"/>
                  <a:cs typeface="Krungsri Simple" panose="02000503000000020004" pitchFamily="2" charset="-34"/>
                </a:endParaRPr>
              </a:p>
            </p:txBody>
          </p:sp>
        </p:grpSp>
      </p:grpSp>
    </p:spTree>
    <p:extLst>
      <p:ext uri="{BB962C8B-B14F-4D97-AF65-F5344CB8AC3E}">
        <p14:creationId xmlns:p14="http://schemas.microsoft.com/office/powerpoint/2010/main" val="3239599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7756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190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705396" y="2511368"/>
            <a:ext cx="6712926" cy="441008"/>
          </a:xfrm>
        </p:spPr>
        <p:txBody>
          <a:bodyPr/>
          <a:lstStyle>
            <a:lvl1pPr algn="l" eaLnBrk="1" hangingPunct="1">
              <a:lnSpc>
                <a:spcPct val="100000"/>
              </a:lnSpc>
              <a:spcBef>
                <a:spcPct val="50000"/>
              </a:spcBef>
              <a:spcAft>
                <a:spcPts val="1200"/>
              </a:spcAft>
              <a:defRPr lang="en-US" sz="1800" b="0" u="none" kern="1200" dirty="0" smtClean="0">
                <a:solidFill>
                  <a:schemeClr val="accent6">
                    <a:lumMod val="50000"/>
                  </a:schemeClr>
                </a:solidFill>
                <a:latin typeface="Arial" pitchFamily="34" charset="0"/>
                <a:ea typeface="+mn-ea"/>
                <a:cs typeface="Arial" pitchFamily="34" charset="0"/>
              </a:defRPr>
            </a:lvl1pPr>
          </a:lstStyle>
          <a:p>
            <a:pPr algn="l" eaLnBrk="1" hangingPunct="1">
              <a:spcBef>
                <a:spcPct val="50000"/>
              </a:spcBef>
            </a:pPr>
            <a:r>
              <a:rPr lang="en-US" sz="2000" b="1" u="sng" dirty="0">
                <a:latin typeface="Arial" pitchFamily="34" charset="0"/>
                <a:cs typeface="Arial" pitchFamily="34" charset="0"/>
              </a:rPr>
              <a:t>Section [   ]</a:t>
            </a:r>
          </a:p>
        </p:txBody>
      </p:sp>
      <p:sp>
        <p:nvSpPr>
          <p:cNvPr id="9" name="Text Placeholder 8"/>
          <p:cNvSpPr>
            <a:spLocks noGrp="1"/>
          </p:cNvSpPr>
          <p:nvPr>
            <p:ph type="body" sz="quarter" idx="11" hasCustomPrompt="1"/>
          </p:nvPr>
        </p:nvSpPr>
        <p:spPr>
          <a:xfrm>
            <a:off x="1705494" y="2880483"/>
            <a:ext cx="6712926" cy="1080195"/>
          </a:xfrm>
        </p:spPr>
        <p:txBody>
          <a:bodyPr/>
          <a:lstStyle>
            <a:lvl1pPr marL="342900" indent="-342900" algn="l" defTabSz="449263" rtl="0" eaLnBrk="1" fontAlgn="base" hangingPunct="1">
              <a:lnSpc>
                <a:spcPct val="100000"/>
              </a:lnSpc>
              <a:spcBef>
                <a:spcPct val="50000"/>
              </a:spcBef>
              <a:spcAft>
                <a:spcPts val="1200"/>
              </a:spcAft>
              <a:buClr>
                <a:srgbClr val="000000"/>
              </a:buClr>
              <a:buSzPct val="100000"/>
              <a:buFont typeface="Times New Roman" pitchFamily="18" charset="0"/>
              <a:defRPr lang="en-US" sz="1600" b="0" u="none" kern="1200" dirty="0" smtClean="0">
                <a:solidFill>
                  <a:schemeClr val="accent6">
                    <a:lumMod val="50000"/>
                  </a:schemeClr>
                </a:solidFill>
                <a:latin typeface="Arial" pitchFamily="34" charset="0"/>
                <a:ea typeface="+mn-ea"/>
                <a:cs typeface="Arial" pitchFamily="34" charset="0"/>
              </a:defRPr>
            </a:lvl1pPr>
            <a:lvl5pPr>
              <a:defRPr/>
            </a:lvl5pPr>
          </a:lstStyle>
          <a:p>
            <a:pPr lvl="0"/>
            <a:r>
              <a:rPr lang="en-US" dirty="0"/>
              <a:t>[Section Title]</a:t>
            </a:r>
          </a:p>
        </p:txBody>
      </p:sp>
      <p:cxnSp>
        <p:nvCxnSpPr>
          <p:cNvPr id="3" name="Straight Connector 2"/>
          <p:cNvCxnSpPr/>
          <p:nvPr userDrawn="1"/>
        </p:nvCxnSpPr>
        <p:spPr>
          <a:xfrm>
            <a:off x="1713219" y="2844936"/>
            <a:ext cx="6712926" cy="0"/>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02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58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67139" y="6491288"/>
            <a:ext cx="711200" cy="265112"/>
          </a:xfrm>
          <a:prstGeom prst="rect">
            <a:avLst/>
          </a:prstGeom>
        </p:spPr>
        <p:txBody>
          <a:bodyPr vert="horz" wrap="square" lIns="0" tIns="0" rIns="0" bIns="0" numCol="1" anchor="ctr" anchorCtr="0" compatLnSpc="1">
            <a:prstTxWarp prst="textNoShape">
              <a:avLst/>
            </a:prstTxWarp>
          </a:bodyPr>
          <a:lstStyle>
            <a:lvl1pPr>
              <a:defRPr sz="900">
                <a:solidFill>
                  <a:schemeClr val="bg1"/>
                </a:solidFill>
                <a:latin typeface="Calibri" pitchFamily="34" charset="0"/>
                <a:cs typeface="Calibri" pitchFamily="34" charset="0"/>
              </a:defRPr>
            </a:lvl1pPr>
          </a:lstStyle>
          <a:p>
            <a:pPr defTabSz="457200" fontAlgn="base">
              <a:spcBef>
                <a:spcPct val="0"/>
              </a:spcBef>
              <a:spcAft>
                <a:spcPct val="0"/>
              </a:spcAft>
              <a:defRPr/>
            </a:pPr>
            <a:endParaRPr lang="en-US">
              <a:solidFill>
                <a:prstClr val="white"/>
              </a:solidFill>
              <a:ea typeface="MS PGothic" pitchFamily="34" charset="-128"/>
            </a:endParaRPr>
          </a:p>
        </p:txBody>
      </p:sp>
      <p:sp>
        <p:nvSpPr>
          <p:cNvPr id="5" name="Footer Placeholder 4"/>
          <p:cNvSpPr>
            <a:spLocks noGrp="1"/>
          </p:cNvSpPr>
          <p:nvPr>
            <p:ph type="ftr" sz="quarter" idx="3"/>
          </p:nvPr>
        </p:nvSpPr>
        <p:spPr>
          <a:xfrm>
            <a:off x="4478338" y="6491288"/>
            <a:ext cx="4216400" cy="265112"/>
          </a:xfrm>
          <a:prstGeom prst="rect">
            <a:avLst/>
          </a:prstGeom>
        </p:spPr>
        <p:txBody>
          <a:bodyPr vert="horz" wrap="square" lIns="0" tIns="0" rIns="0" bIns="0" numCol="1" anchor="ctr" anchorCtr="0" compatLnSpc="1">
            <a:prstTxWarp prst="textNoShape">
              <a:avLst/>
            </a:prstTxWarp>
          </a:bodyPr>
          <a:lstStyle>
            <a:lvl1pPr algn="r" fontAlgn="base">
              <a:spcBef>
                <a:spcPct val="0"/>
              </a:spcBef>
              <a:spcAft>
                <a:spcPct val="0"/>
              </a:spcAft>
              <a:defRPr sz="900">
                <a:latin typeface="Calibri"/>
                <a:ea typeface="ＭＳ Ｐゴシック" charset="0"/>
                <a:cs typeface="Calibri"/>
              </a:defRPr>
            </a:lvl1pPr>
          </a:lstStyle>
          <a:p>
            <a:pPr defTabSz="457200">
              <a:defRPr/>
            </a:pPr>
            <a:endParaRPr lang="en-US" dirty="0">
              <a:solidFill>
                <a:srgbClr val="6F5F5E"/>
              </a:solidFill>
            </a:endParaRPr>
          </a:p>
        </p:txBody>
      </p:sp>
      <p:sp>
        <p:nvSpPr>
          <p:cNvPr id="6" name="Slide Number Placeholder 5"/>
          <p:cNvSpPr>
            <a:spLocks noGrp="1"/>
          </p:cNvSpPr>
          <p:nvPr>
            <p:ph type="sldNum" sz="quarter" idx="4"/>
          </p:nvPr>
        </p:nvSpPr>
        <p:spPr>
          <a:xfrm>
            <a:off x="8767764" y="6491288"/>
            <a:ext cx="330200" cy="265112"/>
          </a:xfrm>
          <a:prstGeom prst="rect">
            <a:avLst/>
          </a:prstGeom>
        </p:spPr>
        <p:txBody>
          <a:bodyPr vert="horz" wrap="square" lIns="0" tIns="0" rIns="0" bIns="0" numCol="1" anchor="ctr" anchorCtr="0" compatLnSpc="1">
            <a:prstTxWarp prst="textNoShape">
              <a:avLst/>
            </a:prstTxWarp>
          </a:bodyPr>
          <a:lstStyle>
            <a:lvl1pPr>
              <a:defRPr sz="900">
                <a:latin typeface="Calibri" pitchFamily="34" charset="0"/>
                <a:cs typeface="Calibri" pitchFamily="34" charset="0"/>
              </a:defRPr>
            </a:lvl1pPr>
          </a:lstStyle>
          <a:p>
            <a:pPr defTabSz="457200" fontAlgn="base">
              <a:spcBef>
                <a:spcPct val="0"/>
              </a:spcBef>
              <a:spcAft>
                <a:spcPct val="0"/>
              </a:spcAft>
              <a:defRPr/>
            </a:pPr>
            <a:fld id="{9A64808B-68E0-412C-A156-FD0874B25B41}" type="slidenum">
              <a:rPr lang="en-US" smtClean="0">
                <a:solidFill>
                  <a:srgbClr val="6F5F5E"/>
                </a:solidFill>
                <a:ea typeface="MS PGothic" pitchFamily="34" charset="-128"/>
              </a:rPr>
              <a:pPr defTabSz="457200" fontAlgn="base">
                <a:spcBef>
                  <a:spcPct val="0"/>
                </a:spcBef>
                <a:spcAft>
                  <a:spcPct val="0"/>
                </a:spcAft>
                <a:defRPr/>
              </a:pPr>
              <a:t>‹#›</a:t>
            </a:fld>
            <a:endParaRPr lang="en-US">
              <a:solidFill>
                <a:srgbClr val="6F5F5E"/>
              </a:solidFill>
              <a:ea typeface="MS PGothic" pitchFamily="34" charset="-128"/>
            </a:endParaRPr>
          </a:p>
        </p:txBody>
      </p:sp>
    </p:spTree>
    <p:extLst>
      <p:ext uri="{BB962C8B-B14F-4D97-AF65-F5344CB8AC3E}">
        <p14:creationId xmlns:p14="http://schemas.microsoft.com/office/powerpoint/2010/main" val="175486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1"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F5F5E"/>
          </a:solidFill>
          <a:latin typeface="Calibri"/>
          <a:ea typeface="MS PGothic" pitchFamily="34" charset="-128"/>
          <a:cs typeface="Calibri"/>
        </a:defRPr>
      </a:lvl1pPr>
      <a:lvl2pPr algn="l" defTabSz="457200" rtl="0" eaLnBrk="0" fontAlgn="base" hangingPunct="0">
        <a:spcBef>
          <a:spcPct val="0"/>
        </a:spcBef>
        <a:spcAft>
          <a:spcPct val="0"/>
        </a:spcAft>
        <a:defRPr sz="2800">
          <a:solidFill>
            <a:srgbClr val="6F5F5E"/>
          </a:solidFill>
          <a:latin typeface="Calibri" charset="0"/>
          <a:ea typeface="MS PGothic" pitchFamily="34" charset="-128"/>
          <a:cs typeface="Calibri" pitchFamily="34" charset="0"/>
        </a:defRPr>
      </a:lvl2pPr>
      <a:lvl3pPr algn="l" defTabSz="457200" rtl="0" eaLnBrk="0" fontAlgn="base" hangingPunct="0">
        <a:spcBef>
          <a:spcPct val="0"/>
        </a:spcBef>
        <a:spcAft>
          <a:spcPct val="0"/>
        </a:spcAft>
        <a:defRPr sz="2800">
          <a:solidFill>
            <a:srgbClr val="6F5F5E"/>
          </a:solidFill>
          <a:latin typeface="Calibri" charset="0"/>
          <a:ea typeface="MS PGothic" pitchFamily="34" charset="-128"/>
          <a:cs typeface="Calibri" pitchFamily="34" charset="0"/>
        </a:defRPr>
      </a:lvl3pPr>
      <a:lvl4pPr algn="l" defTabSz="457200" rtl="0" eaLnBrk="0" fontAlgn="base" hangingPunct="0">
        <a:spcBef>
          <a:spcPct val="0"/>
        </a:spcBef>
        <a:spcAft>
          <a:spcPct val="0"/>
        </a:spcAft>
        <a:defRPr sz="2800">
          <a:solidFill>
            <a:srgbClr val="6F5F5E"/>
          </a:solidFill>
          <a:latin typeface="Calibri" charset="0"/>
          <a:ea typeface="MS PGothic" pitchFamily="34" charset="-128"/>
          <a:cs typeface="Calibri" pitchFamily="34" charset="0"/>
        </a:defRPr>
      </a:lvl4pPr>
      <a:lvl5pPr algn="l" defTabSz="457200" rtl="0" eaLnBrk="0" fontAlgn="base" hangingPunct="0">
        <a:spcBef>
          <a:spcPct val="0"/>
        </a:spcBef>
        <a:spcAft>
          <a:spcPct val="0"/>
        </a:spcAft>
        <a:defRPr sz="2800">
          <a:solidFill>
            <a:srgbClr val="6F5F5E"/>
          </a:solidFill>
          <a:latin typeface="Calibri" charset="0"/>
          <a:ea typeface="MS PGothic" pitchFamily="34" charset="-128"/>
          <a:cs typeface="Calibri" pitchFamily="34" charset="0"/>
        </a:defRPr>
      </a:lvl5pPr>
      <a:lvl6pPr marL="457200" algn="l" defTabSz="457200" rtl="0" fontAlgn="base">
        <a:spcBef>
          <a:spcPct val="0"/>
        </a:spcBef>
        <a:spcAft>
          <a:spcPct val="0"/>
        </a:spcAft>
        <a:defRPr sz="28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28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28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28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defRPr b="1" kern="1200">
          <a:solidFill>
            <a:srgbClr val="6F5F5E"/>
          </a:solidFill>
          <a:latin typeface="Calibri"/>
          <a:ea typeface="MS PGothic" pitchFamily="34" charset="-128"/>
          <a:cs typeface="Calibri"/>
        </a:defRPr>
      </a:lvl1pPr>
      <a:lvl2pPr marL="742950" indent="-285750" algn="l" defTabSz="457200" rtl="0" eaLnBrk="0" fontAlgn="base" hangingPunct="0">
        <a:spcBef>
          <a:spcPct val="20000"/>
        </a:spcBef>
        <a:spcAft>
          <a:spcPct val="0"/>
        </a:spcAft>
        <a:defRPr sz="1600" kern="1200">
          <a:solidFill>
            <a:srgbClr val="6F5F5E"/>
          </a:solidFill>
          <a:latin typeface="Calibri"/>
          <a:ea typeface="MS PGothic" pitchFamily="34" charset="-128"/>
          <a:cs typeface="Calibri"/>
        </a:defRPr>
      </a:lvl2pPr>
      <a:lvl3pPr marL="1143000" indent="-228600" algn="l" defTabSz="457200" rtl="0" eaLnBrk="0" fontAlgn="base" hangingPunct="0">
        <a:spcBef>
          <a:spcPct val="20000"/>
        </a:spcBef>
        <a:spcAft>
          <a:spcPct val="0"/>
        </a:spcAft>
        <a:defRPr sz="1400" kern="1200">
          <a:solidFill>
            <a:srgbClr val="6F5F5E"/>
          </a:solidFill>
          <a:latin typeface="Calibri"/>
          <a:ea typeface="MS PGothic" pitchFamily="34" charset="-128"/>
          <a:cs typeface="Calibri"/>
        </a:defRPr>
      </a:lvl3pPr>
      <a:lvl4pPr marL="1600200" indent="-228600" algn="l" defTabSz="457200" rtl="0" eaLnBrk="0" fontAlgn="base" hangingPunct="0">
        <a:spcBef>
          <a:spcPct val="20000"/>
        </a:spcBef>
        <a:spcAft>
          <a:spcPct val="0"/>
        </a:spcAft>
        <a:defRPr sz="1400" kern="1200">
          <a:solidFill>
            <a:srgbClr val="6F5F5E"/>
          </a:solidFill>
          <a:latin typeface="Calibri"/>
          <a:ea typeface="MS PGothic" pitchFamily="34" charset="-128"/>
          <a:cs typeface="Calibri"/>
        </a:defRPr>
      </a:lvl4pPr>
      <a:lvl5pPr marL="2057400" indent="-228600" algn="l" defTabSz="457200" rtl="0" eaLnBrk="0" fontAlgn="base" hangingPunct="0">
        <a:spcBef>
          <a:spcPct val="20000"/>
        </a:spcBef>
        <a:spcAft>
          <a:spcPct val="0"/>
        </a:spcAft>
        <a:defRPr sz="1400" kern="1200">
          <a:solidFill>
            <a:srgbClr val="6F5F5E"/>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619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A8DC79A-8271-4C41-A63E-586F4EC06344}"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64A1D2D6-CD40-4719-B3A2-C1AB1D8EEA1E}" type="slidenum">
              <a:rPr lang="zh-CN" altLang="en-US"/>
              <a:pPr fontAlgn="base">
                <a:spcBef>
                  <a:spcPct val="0"/>
                </a:spcBef>
                <a:spcAft>
                  <a:spcPct val="0"/>
                </a:spcAft>
                <a:defRPr/>
              </a:pPr>
              <a:t>‹#›</a:t>
            </a:fld>
            <a:endParaRPr lang="zh-CN" altLang="en-US"/>
          </a:p>
        </p:txBody>
      </p:sp>
    </p:spTree>
    <p:extLst>
      <p:ext uri="{BB962C8B-B14F-4D97-AF65-F5344CB8AC3E}">
        <p14:creationId xmlns:p14="http://schemas.microsoft.com/office/powerpoint/2010/main" val="4996341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istrator\Desktop\论坛背景板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框 1"/>
          <p:cNvSpPr txBox="1">
            <a:spLocks noChangeArrowheads="1"/>
          </p:cNvSpPr>
          <p:nvPr/>
        </p:nvSpPr>
        <p:spPr bwMode="auto">
          <a:xfrm>
            <a:off x="109538" y="3963988"/>
            <a:ext cx="8964612" cy="210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fontAlgn="base">
              <a:lnSpc>
                <a:spcPct val="150000"/>
              </a:lnSpc>
              <a:spcBef>
                <a:spcPts val="600"/>
              </a:spcBef>
              <a:spcAft>
                <a:spcPct val="0"/>
              </a:spcAft>
            </a:pPr>
            <a:r>
              <a:rPr lang="en-US" altLang="zh-CN" sz="2800" dirty="0">
                <a:solidFill>
                  <a:srgbClr val="0060A5"/>
                </a:solidFill>
                <a:latin typeface="Times New Roman" pitchFamily="18" charset="0"/>
                <a:cs typeface="Times New Roman" pitchFamily="18" charset="0"/>
              </a:rPr>
              <a:t>Executive Vice President,</a:t>
            </a:r>
          </a:p>
          <a:p>
            <a:pPr algn="ctr" fontAlgn="base">
              <a:lnSpc>
                <a:spcPct val="150000"/>
              </a:lnSpc>
              <a:spcBef>
                <a:spcPts val="600"/>
              </a:spcBef>
              <a:spcAft>
                <a:spcPct val="0"/>
              </a:spcAft>
            </a:pPr>
            <a:r>
              <a:rPr lang="en-US" altLang="zh-CN" sz="2800" dirty="0">
                <a:solidFill>
                  <a:srgbClr val="0060A5"/>
                </a:solidFill>
                <a:latin typeface="Times New Roman" pitchFamily="18" charset="0"/>
                <a:cs typeface="Times New Roman" pitchFamily="18" charset="0"/>
              </a:rPr>
              <a:t>Head of Investment Banking Division, </a:t>
            </a:r>
          </a:p>
          <a:p>
            <a:pPr algn="ctr" fontAlgn="base">
              <a:lnSpc>
                <a:spcPct val="150000"/>
              </a:lnSpc>
              <a:spcBef>
                <a:spcPts val="600"/>
              </a:spcBef>
              <a:spcAft>
                <a:spcPct val="0"/>
              </a:spcAft>
            </a:pPr>
            <a:r>
              <a:rPr lang="en-US" altLang="zh-CN" sz="2800" dirty="0">
                <a:solidFill>
                  <a:srgbClr val="0060A5"/>
                </a:solidFill>
                <a:latin typeface="Times New Roman" pitchFamily="18" charset="0"/>
                <a:cs typeface="Times New Roman" pitchFamily="18" charset="0"/>
              </a:rPr>
              <a:t>Bank of </a:t>
            </a:r>
            <a:r>
              <a:rPr lang="en-US" altLang="zh-CN" sz="2800" dirty="0" err="1">
                <a:solidFill>
                  <a:srgbClr val="0060A5"/>
                </a:solidFill>
                <a:latin typeface="Times New Roman" pitchFamily="18" charset="0"/>
                <a:cs typeface="Times New Roman" pitchFamily="18" charset="0"/>
              </a:rPr>
              <a:t>Ayudhya</a:t>
            </a:r>
            <a:r>
              <a:rPr lang="en-US" altLang="zh-CN" sz="2800" dirty="0">
                <a:solidFill>
                  <a:srgbClr val="0060A5"/>
                </a:solidFill>
                <a:latin typeface="Times New Roman" pitchFamily="18" charset="0"/>
                <a:cs typeface="Times New Roman" pitchFamily="18" charset="0"/>
              </a:rPr>
              <a:t> PCL.</a:t>
            </a:r>
          </a:p>
        </p:txBody>
      </p:sp>
      <p:sp>
        <p:nvSpPr>
          <p:cNvPr id="3" name="矩形 2">
            <a:extLst>
              <a:ext uri="{FF2B5EF4-FFF2-40B4-BE49-F238E27FC236}"/>
            </a:extLst>
          </p:cNvPr>
          <p:cNvSpPr/>
          <p:nvPr/>
        </p:nvSpPr>
        <p:spPr>
          <a:xfrm>
            <a:off x="-285750" y="3101975"/>
            <a:ext cx="9734550" cy="862013"/>
          </a:xfrm>
          <a:prstGeom prst="rect">
            <a:avLst/>
          </a:prstGeom>
          <a:noFill/>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n-US" altLang="zh-CN" sz="5000" dirty="0" err="1">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Thitawat</a:t>
            </a:r>
            <a:r>
              <a:rPr lang="en-US" altLang="zh-CN" sz="5000" dirty="0">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altLang="zh-CN" sz="5000" dirty="0" err="1">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Asaves</a:t>
            </a:r>
            <a:endParaRPr lang="en-US" altLang="zh-CN" sz="5000" dirty="0">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42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Environmental city icon transparent background">
            <a:extLst>
              <a:ext uri="{FF2B5EF4-FFF2-40B4-BE49-F238E27FC236}">
                <a16:creationId xmlns="" xmlns:a16="http://schemas.microsoft.com/office/drawing/2014/main" id="{7A36F186-1AE0-4048-B791-1AB78DAD578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1079" y="1118174"/>
            <a:ext cx="3481842" cy="3600400"/>
          </a:xfrm>
          <a:prstGeom prst="rect">
            <a:avLst/>
          </a:prstGeom>
          <a:noFill/>
          <a:effectLst>
            <a:reflection blurRad="6350" stA="50000" endA="300" endPos="25000" dir="5400000" sy="-100000" algn="bl" rotWithShape="0"/>
          </a:effectLst>
          <a:extLst>
            <a:ext uri="{909E8E84-426E-40DD-AFC4-6F175D3DCCD1}">
              <a14:hiddenFill xmlns:a14="http://schemas.microsoft.com/office/drawing/2010/main">
                <a:solidFill>
                  <a:srgbClr val="FFFFFF"/>
                </a:solidFill>
              </a14:hiddenFill>
            </a:ext>
          </a:extLst>
        </p:spPr>
      </p:pic>
      <p:pic>
        <p:nvPicPr>
          <p:cNvPr id="1026" name="Picture 2" descr="Image result for Krungsri logo transparent background">
            <a:extLst>
              <a:ext uri="{FF2B5EF4-FFF2-40B4-BE49-F238E27FC236}">
                <a16:creationId xmlns="" xmlns:a16="http://schemas.microsoft.com/office/drawing/2014/main" id="{A4BB8BDF-29A9-49AA-9032-D29685864E8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84629" y="188640"/>
            <a:ext cx="930987" cy="144016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 xmlns:a16="http://schemas.microsoft.com/office/drawing/2014/main" id="{7181EA62-8FB5-4A60-A195-A3178F398007}"/>
              </a:ext>
            </a:extLst>
          </p:cNvPr>
          <p:cNvSpPr txBox="1"/>
          <p:nvPr/>
        </p:nvSpPr>
        <p:spPr>
          <a:xfrm>
            <a:off x="1115616" y="153616"/>
            <a:ext cx="2396682" cy="615553"/>
          </a:xfrm>
          <a:prstGeom prst="rect">
            <a:avLst/>
          </a:prstGeom>
          <a:noFill/>
          <a:effectLst/>
        </p:spPr>
        <p:txBody>
          <a:bodyPr wrap="none" rtlCol="0">
            <a:spAutoFit/>
          </a:bodyPr>
          <a:lstStyle/>
          <a:p>
            <a:r>
              <a:rPr lang="en-US" b="1" dirty="0">
                <a:solidFill>
                  <a:srgbClr val="B79D77"/>
                </a:solidFill>
                <a:latin typeface="Calibri" panose="020F0502020204030204" pitchFamily="34" charset="0"/>
                <a:cs typeface="Calibri" panose="020F0502020204030204" pitchFamily="34" charset="0"/>
              </a:rPr>
              <a:t>Bank of Ayudhya</a:t>
            </a:r>
          </a:p>
          <a:p>
            <a:r>
              <a:rPr lang="en-US" sz="1600" dirty="0">
                <a:solidFill>
                  <a:srgbClr val="B79D77"/>
                </a:solidFill>
                <a:latin typeface="Calibri" panose="020F0502020204030204" pitchFamily="34" charset="0"/>
                <a:cs typeface="Calibri" panose="020F0502020204030204" pitchFamily="34" charset="0"/>
              </a:rPr>
              <a:t>Investment Banking Group</a:t>
            </a:r>
          </a:p>
        </p:txBody>
      </p:sp>
      <p:sp>
        <p:nvSpPr>
          <p:cNvPr id="6" name="TextBox 5"/>
          <p:cNvSpPr txBox="1"/>
          <p:nvPr/>
        </p:nvSpPr>
        <p:spPr>
          <a:xfrm>
            <a:off x="184628" y="5724991"/>
            <a:ext cx="7130572" cy="646331"/>
          </a:xfrm>
          <a:prstGeom prst="rect">
            <a:avLst/>
          </a:prstGeom>
          <a:noFill/>
          <a:effectLst/>
        </p:spPr>
        <p:txBody>
          <a:bodyPr wrap="square" rtlCol="0">
            <a:spAutoFit/>
          </a:bodyPr>
          <a:lstStyle/>
          <a:p>
            <a:r>
              <a:rPr lang="en-US" dirty="0" smtClean="0">
                <a:gradFill flip="none" rotWithShape="1">
                  <a:gsLst>
                    <a:gs pos="0">
                      <a:srgbClr val="77613D"/>
                    </a:gs>
                    <a:gs pos="100000">
                      <a:srgbClr val="BBA37F"/>
                    </a:gs>
                  </a:gsLst>
                  <a:lin ang="0" scaled="0"/>
                  <a:tileRect/>
                </a:gradFill>
                <a:latin typeface="Krungsri Simple" panose="02000503000000020004" pitchFamily="2" charset="-34"/>
                <a:cs typeface="Krungsri Simple" panose="02000503000000020004" pitchFamily="2" charset="-34"/>
              </a:rPr>
              <a:t>ANNUAL GLOBAL FORUM 2018 - HUMAN SETTLEMENTS  </a:t>
            </a:r>
          </a:p>
          <a:p>
            <a:r>
              <a:rPr lang="en-US" b="1" dirty="0" smtClean="0">
                <a:gradFill flip="none" rotWithShape="1">
                  <a:gsLst>
                    <a:gs pos="0">
                      <a:srgbClr val="77613D"/>
                    </a:gs>
                    <a:gs pos="100000">
                      <a:srgbClr val="BBA37F"/>
                    </a:gs>
                  </a:gsLst>
                  <a:lin ang="0" scaled="0"/>
                  <a:tileRect/>
                </a:gradFill>
                <a:latin typeface="Krungsri Simple" panose="02000503000000020004" pitchFamily="2" charset="-34"/>
                <a:cs typeface="Krungsri Simple" panose="02000503000000020004" pitchFamily="2" charset="-34"/>
              </a:rPr>
              <a:t>FINANCING SUSTAINABLE URBAN INFRASTRUCTURE</a:t>
            </a:r>
          </a:p>
        </p:txBody>
      </p:sp>
      <p:sp>
        <p:nvSpPr>
          <p:cNvPr id="7" name="TextBox 6"/>
          <p:cNvSpPr txBox="1"/>
          <p:nvPr/>
        </p:nvSpPr>
        <p:spPr>
          <a:xfrm>
            <a:off x="194154" y="6402157"/>
            <a:ext cx="1656872" cy="307777"/>
          </a:xfrm>
          <a:prstGeom prst="rect">
            <a:avLst/>
          </a:prstGeom>
          <a:noFill/>
          <a:effectLst/>
        </p:spPr>
        <p:txBody>
          <a:bodyPr wrap="square" rtlCol="0">
            <a:spAutoFit/>
          </a:bodyPr>
          <a:lstStyle/>
          <a:p>
            <a:r>
              <a:rPr lang="en-US" sz="1400" b="1" dirty="0" smtClean="0">
                <a:gradFill flip="none" rotWithShape="1">
                  <a:gsLst>
                    <a:gs pos="0">
                      <a:srgbClr val="AF9161"/>
                    </a:gs>
                    <a:gs pos="100000">
                      <a:srgbClr val="C5B091"/>
                    </a:gs>
                  </a:gsLst>
                  <a:lin ang="0" scaled="0"/>
                  <a:tileRect/>
                </a:gradFill>
                <a:latin typeface="Krungsri Simple" panose="02000503000000020004" pitchFamily="2" charset="-34"/>
                <a:cs typeface="Krungsri Simple" panose="02000503000000020004" pitchFamily="2" charset="-34"/>
              </a:rPr>
              <a:t>UNCC Thailand</a:t>
            </a:r>
          </a:p>
        </p:txBody>
      </p:sp>
    </p:spTree>
    <p:extLst>
      <p:ext uri="{BB962C8B-B14F-4D97-AF65-F5344CB8AC3E}">
        <p14:creationId xmlns:p14="http://schemas.microsoft.com/office/powerpoint/2010/main" val="272880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21" name="Rectangle 20"/>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15" name="TextBox 14">
            <a:extLst>
              <a:ext uri="{FF2B5EF4-FFF2-40B4-BE49-F238E27FC236}">
                <a16:creationId xmlns="" xmlns:a16="http://schemas.microsoft.com/office/drawing/2014/main" id="{81F0FEA4-3C6B-4CE8-AC83-308BDB1AF7C8}"/>
              </a:ext>
            </a:extLst>
          </p:cNvPr>
          <p:cNvSpPr txBox="1"/>
          <p:nvPr/>
        </p:nvSpPr>
        <p:spPr>
          <a:xfrm>
            <a:off x="167074" y="43564"/>
            <a:ext cx="5341030"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General Overview </a:t>
            </a:r>
            <a:r>
              <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 </a:t>
            </a:r>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Infrastructure Projects in Thailand </a:t>
            </a:r>
            <a:endPar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28644296"/>
              </p:ext>
            </p:extLst>
          </p:nvPr>
        </p:nvGraphicFramePr>
        <p:xfrm>
          <a:off x="191605" y="777404"/>
          <a:ext cx="3113569" cy="3710940"/>
        </p:xfrm>
        <a:graphic>
          <a:graphicData uri="http://schemas.openxmlformats.org/drawingml/2006/table">
            <a:tbl>
              <a:tblPr firstRow="1" bandRow="1">
                <a:tableStyleId>{5C22544A-7EE6-4342-B048-85BDC9FD1C3A}</a:tableStyleId>
              </a:tblPr>
              <a:tblGrid>
                <a:gridCol w="3113569"/>
              </a:tblGrid>
              <a:tr h="288032">
                <a:tc>
                  <a:txBody>
                    <a:bodyPr/>
                    <a:lstStyle/>
                    <a:p>
                      <a:pPr marL="0" indent="0" algn="just"/>
                      <a:r>
                        <a:rPr lang="en-US" sz="1400" baseline="0" dirty="0" smtClean="0">
                          <a:solidFill>
                            <a:srgbClr val="88654A"/>
                          </a:solidFill>
                        </a:rPr>
                        <a:t>Infrastructure Background</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tr>
              <a:tr h="3309708">
                <a:tc>
                  <a:txBody>
                    <a:bodyPr/>
                    <a:lstStyle/>
                    <a:p>
                      <a:pPr marL="0" indent="0" algn="just">
                        <a:lnSpc>
                          <a:spcPts val="900"/>
                        </a:lnSpc>
                      </a:pPr>
                      <a:endParaRPr lang="en-US" sz="1600" baseline="0" dirty="0" smtClean="0">
                        <a:solidFill>
                          <a:srgbClr val="88654A"/>
                        </a:solidFill>
                      </a:endParaRPr>
                    </a:p>
                    <a:p>
                      <a:pPr marL="0" indent="0" algn="just"/>
                      <a:r>
                        <a:rPr lang="en-US" sz="1400" baseline="0" dirty="0" smtClean="0">
                          <a:solidFill>
                            <a:srgbClr val="88654A"/>
                          </a:solidFill>
                        </a:rPr>
                        <a:t>Over recent years, Thailand has increasingly pursued Infrastructure development, to mitigate the pressures of over-capacity driven by rapid domestic modernization and the continued strength of its tourism &amp; travel industries. </a:t>
                      </a:r>
                    </a:p>
                    <a:p>
                      <a:pPr marL="0" indent="0" algn="just"/>
                      <a:endParaRPr lang="en-US" sz="1400" baseline="0" dirty="0" smtClean="0">
                        <a:solidFill>
                          <a:srgbClr val="88654A"/>
                        </a:solidFill>
                      </a:endParaRPr>
                    </a:p>
                    <a:p>
                      <a:pPr marL="0" indent="0" algn="just"/>
                      <a:r>
                        <a:rPr lang="en-US" sz="1400" baseline="0" dirty="0" smtClean="0">
                          <a:solidFill>
                            <a:srgbClr val="88654A"/>
                          </a:solidFill>
                        </a:rPr>
                        <a:t>Infrastructure development has been accelerated through the Eastern Economic Corridor (EEC) initiatives.</a:t>
                      </a:r>
                    </a:p>
                    <a:p>
                      <a:pPr marL="0" indent="0" algn="just"/>
                      <a:endParaRPr lang="en-US" sz="1400" baseline="0" dirty="0" smtClean="0">
                        <a:solidFill>
                          <a:srgbClr val="88654A"/>
                        </a:solidFill>
                      </a:endParaRPr>
                    </a:p>
                    <a:p>
                      <a:pPr marL="0" indent="0" algn="just"/>
                      <a:r>
                        <a:rPr lang="en-US" sz="1400" baseline="0" dirty="0" smtClean="0">
                          <a:solidFill>
                            <a:srgbClr val="88654A"/>
                          </a:solidFill>
                        </a:rPr>
                        <a:t>To achieve this development, the Thai Government has opened-up to Private sector investment.</a:t>
                      </a: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863012714"/>
              </p:ext>
            </p:extLst>
          </p:nvPr>
        </p:nvGraphicFramePr>
        <p:xfrm>
          <a:off x="183793" y="4729838"/>
          <a:ext cx="3122970" cy="1436659"/>
        </p:xfrm>
        <a:graphic>
          <a:graphicData uri="http://schemas.openxmlformats.org/drawingml/2006/table">
            <a:tbl>
              <a:tblPr firstRow="1" bandRow="1">
                <a:tableStyleId>{5C22544A-7EE6-4342-B048-85BDC9FD1C3A}</a:tableStyleId>
              </a:tblPr>
              <a:tblGrid>
                <a:gridCol w="3122970"/>
              </a:tblGrid>
              <a:tr h="251186">
                <a:tc>
                  <a:txBody>
                    <a:bodyPr/>
                    <a:lstStyle/>
                    <a:p>
                      <a:pPr marL="0" indent="0" algn="just"/>
                      <a:r>
                        <a:rPr lang="en-US" sz="1400" baseline="0" dirty="0" smtClean="0">
                          <a:solidFill>
                            <a:srgbClr val="88654A"/>
                          </a:solidFill>
                        </a:rPr>
                        <a:t>Most Active Infrastructure Investments</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tr>
              <a:tr h="1131859">
                <a:tc>
                  <a:txBody>
                    <a:bodyPr/>
                    <a:lstStyle/>
                    <a:p>
                      <a:pPr marL="285750" indent="-285750" algn="just">
                        <a:lnSpc>
                          <a:spcPts val="900"/>
                        </a:lnSpc>
                        <a:buFont typeface="Arial" panose="020B0604020202020204" pitchFamily="34" charset="0"/>
                        <a:buChar char="•"/>
                      </a:pPr>
                      <a:endParaRPr lang="en-US" sz="1600" b="0" i="1" baseline="0" dirty="0" smtClean="0">
                        <a:solidFill>
                          <a:srgbClr val="88654A"/>
                        </a:solidFill>
                      </a:endParaRPr>
                    </a:p>
                    <a:p>
                      <a:pPr marL="285750" indent="-285750" algn="just">
                        <a:buFont typeface="Arial" panose="020B0604020202020204" pitchFamily="34" charset="0"/>
                        <a:buChar char="•"/>
                      </a:pPr>
                      <a:r>
                        <a:rPr lang="en-US" sz="1400" b="1" i="1" baseline="0" dirty="0" smtClean="0">
                          <a:solidFill>
                            <a:srgbClr val="88654A"/>
                          </a:solidFill>
                        </a:rPr>
                        <a:t>Power &amp; Energy</a:t>
                      </a:r>
                    </a:p>
                    <a:p>
                      <a:pPr marL="285750" indent="-285750" algn="just">
                        <a:lnSpc>
                          <a:spcPts val="900"/>
                        </a:lnSpc>
                        <a:buFont typeface="Arial" panose="020B0604020202020204" pitchFamily="34" charset="0"/>
                        <a:buChar char="•"/>
                      </a:pPr>
                      <a:endParaRPr lang="en-US" sz="1400" b="1" i="1" baseline="0" dirty="0" smtClean="0">
                        <a:solidFill>
                          <a:srgbClr val="88654A"/>
                        </a:solidFill>
                      </a:endParaRPr>
                    </a:p>
                    <a:p>
                      <a:pPr marL="285750" indent="-285750" algn="just">
                        <a:buFont typeface="Arial" panose="020B0604020202020204" pitchFamily="34" charset="0"/>
                        <a:buChar char="•"/>
                      </a:pPr>
                      <a:r>
                        <a:rPr lang="en-US" sz="1400" b="1" i="1" baseline="0" dirty="0" smtClean="0">
                          <a:solidFill>
                            <a:srgbClr val="88654A"/>
                          </a:solidFill>
                        </a:rPr>
                        <a:t>Telecommunications</a:t>
                      </a:r>
                    </a:p>
                    <a:p>
                      <a:pPr marL="285750" indent="-285750" algn="just">
                        <a:lnSpc>
                          <a:spcPts val="900"/>
                        </a:lnSpc>
                        <a:buFont typeface="Arial" panose="020B0604020202020204" pitchFamily="34" charset="0"/>
                        <a:buChar char="•"/>
                      </a:pPr>
                      <a:endParaRPr lang="en-US" sz="1400" b="1" i="1" baseline="0" dirty="0" smtClean="0">
                        <a:solidFill>
                          <a:srgbClr val="88654A"/>
                        </a:solidFill>
                      </a:endParaRPr>
                    </a:p>
                    <a:p>
                      <a:pPr marL="285750" indent="-285750" algn="just">
                        <a:buFont typeface="Arial" panose="020B0604020202020204" pitchFamily="34" charset="0"/>
                        <a:buChar char="•"/>
                      </a:pPr>
                      <a:r>
                        <a:rPr lang="en-US" sz="1400" b="1" i="1" baseline="0" dirty="0" smtClean="0">
                          <a:solidFill>
                            <a:srgbClr val="88654A"/>
                          </a:solidFill>
                        </a:rPr>
                        <a:t>Transportation</a:t>
                      </a: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7"/>
          <p:cNvSpPr>
            <a:spLocks noGrp="1"/>
          </p:cNvSpPr>
          <p:nvPr>
            <p:ph type="sldNum" sz="quarter" idx="11"/>
          </p:nvPr>
        </p:nvSpPr>
        <p:spPr/>
        <p:txBody>
          <a:bodyPr/>
          <a:lstStyle/>
          <a:p>
            <a:pPr>
              <a:defRPr/>
            </a:pPr>
            <a:fld id="{3C794E24-6CC1-4224-B2ED-9E9713EBC1DC}" type="slidenum">
              <a:rPr lang="en-US" smtClean="0">
                <a:solidFill>
                  <a:srgbClr val="6F5F5E"/>
                </a:solidFill>
              </a:rPr>
              <a:pPr>
                <a:defRPr/>
              </a:pPr>
              <a:t>3</a:t>
            </a:fld>
            <a:endParaRPr lang="en-US">
              <a:solidFill>
                <a:srgbClr val="6F5F5E"/>
              </a:solidFill>
            </a:endParaRPr>
          </a:p>
        </p:txBody>
      </p:sp>
      <p:pic>
        <p:nvPicPr>
          <p:cNvPr id="3" name="Picture 2"/>
          <p:cNvPicPr>
            <a:picLocks noChangeAspect="1"/>
          </p:cNvPicPr>
          <p:nvPr/>
        </p:nvPicPr>
        <p:blipFill>
          <a:blip r:embed="rId5" cstate="print"/>
          <a:stretch>
            <a:fillRect/>
          </a:stretch>
        </p:blipFill>
        <p:spPr>
          <a:xfrm>
            <a:off x="3694945" y="1482593"/>
            <a:ext cx="5060119" cy="4218798"/>
          </a:xfrm>
          <a:prstGeom prst="rect">
            <a:avLst/>
          </a:prstGeom>
        </p:spPr>
      </p:pic>
    </p:spTree>
    <p:extLst>
      <p:ext uri="{BB962C8B-B14F-4D97-AF65-F5344CB8AC3E}">
        <p14:creationId xmlns:p14="http://schemas.microsoft.com/office/powerpoint/2010/main" val="236074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937214" y="764835"/>
            <a:ext cx="6346486" cy="5627096"/>
          </a:xfrm>
          <a:prstGeom prst="rect">
            <a:avLst/>
          </a:prstGeom>
        </p:spPr>
      </p:pic>
      <p:grpSp>
        <p:nvGrpSpPr>
          <p:cNvPr id="23" name="Group 22"/>
          <p:cNvGrpSpPr/>
          <p:nvPr/>
        </p:nvGrpSpPr>
        <p:grpSpPr>
          <a:xfrm>
            <a:off x="0" y="-1721"/>
            <a:ext cx="9144000" cy="694417"/>
            <a:chOff x="0" y="-1721"/>
            <a:chExt cx="9144000" cy="694417"/>
          </a:xfrm>
        </p:grpSpPr>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25" name="Rectangle 24"/>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grpSp>
      <p:sp>
        <p:nvSpPr>
          <p:cNvPr id="26" name="TextBox 25">
            <a:extLst>
              <a:ext uri="{FF2B5EF4-FFF2-40B4-BE49-F238E27FC236}">
                <a16:creationId xmlns="" xmlns:a16="http://schemas.microsoft.com/office/drawing/2014/main" id="{81F0FEA4-3C6B-4CE8-AC83-308BDB1AF7C8}"/>
              </a:ext>
            </a:extLst>
          </p:cNvPr>
          <p:cNvSpPr txBox="1"/>
          <p:nvPr/>
        </p:nvSpPr>
        <p:spPr>
          <a:xfrm>
            <a:off x="167073" y="43564"/>
            <a:ext cx="6562339"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General Overview </a:t>
            </a:r>
            <a:r>
              <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 Upcoming </a:t>
            </a:r>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Infrastructure Projects</a:t>
            </a:r>
            <a:endPar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endParaRPr>
          </a:p>
        </p:txBody>
      </p:sp>
      <p:sp>
        <p:nvSpPr>
          <p:cNvPr id="5" name="AutoShape 4" descr="Image result for Map Mark symbol"/>
          <p:cNvSpPr>
            <a:spLocks noChangeAspect="1" noChangeArrowheads="1"/>
          </p:cNvSpPr>
          <p:nvPr/>
        </p:nvSpPr>
        <p:spPr bwMode="auto">
          <a:xfrm>
            <a:off x="-436492" y="22344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54" name="Table 253"/>
          <p:cNvGraphicFramePr>
            <a:graphicFrameLocks noGrp="1"/>
          </p:cNvGraphicFramePr>
          <p:nvPr>
            <p:extLst>
              <p:ext uri="{D42A27DB-BD31-4B8C-83A1-F6EECF244321}">
                <p14:modId xmlns:p14="http://schemas.microsoft.com/office/powerpoint/2010/main" val="2928922350"/>
              </p:ext>
            </p:extLst>
          </p:nvPr>
        </p:nvGraphicFramePr>
        <p:xfrm>
          <a:off x="71824" y="774360"/>
          <a:ext cx="3128575" cy="4739640"/>
        </p:xfrm>
        <a:graphic>
          <a:graphicData uri="http://schemas.openxmlformats.org/drawingml/2006/table">
            <a:tbl>
              <a:tblPr firstRow="1" bandRow="1">
                <a:tableStyleId>{5C22544A-7EE6-4342-B048-85BDC9FD1C3A}</a:tableStyleId>
              </a:tblPr>
              <a:tblGrid>
                <a:gridCol w="3128575"/>
              </a:tblGrid>
              <a:tr h="220358">
                <a:tc>
                  <a:txBody>
                    <a:bodyPr/>
                    <a:lstStyle/>
                    <a:p>
                      <a:pPr marL="0" indent="0" algn="just"/>
                      <a:r>
                        <a:rPr lang="en-US" sz="1400" baseline="0" dirty="0" smtClean="0">
                          <a:solidFill>
                            <a:srgbClr val="88654A"/>
                          </a:solidFill>
                        </a:rPr>
                        <a:t>Thailand’s Focus – EEC Infrastructure</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tr>
              <a:tr h="3668966">
                <a:tc>
                  <a:txBody>
                    <a:bodyPr/>
                    <a:lstStyle/>
                    <a:p>
                      <a:pPr marL="0" indent="0" algn="just">
                        <a:lnSpc>
                          <a:spcPts val="600"/>
                        </a:lnSpc>
                      </a:pPr>
                      <a:endParaRPr lang="en-US" sz="1400" baseline="0" dirty="0" smtClean="0">
                        <a:solidFill>
                          <a:srgbClr val="88654A"/>
                        </a:solidFill>
                      </a:endParaRPr>
                    </a:p>
                    <a:p>
                      <a:pPr marL="171450" indent="-171450" algn="just">
                        <a:buFont typeface="Arial" panose="020B0604020202020204" pitchFamily="34" charset="0"/>
                        <a:buChar char="•"/>
                      </a:pPr>
                      <a:r>
                        <a:rPr lang="en-US" sz="1400" b="0" baseline="0" dirty="0" smtClean="0">
                          <a:solidFill>
                            <a:srgbClr val="88654A"/>
                          </a:solidFill>
                        </a:rPr>
                        <a:t>Development of the EEC aims to help revive investment in Thailand, and encourage dynamic technology transfer from foreign parties. </a:t>
                      </a:r>
                    </a:p>
                    <a:p>
                      <a:pPr marL="171450" indent="-171450" algn="just">
                        <a:buFont typeface="Arial" panose="020B0604020202020204" pitchFamily="34" charset="0"/>
                        <a:buChar char="•"/>
                      </a:pPr>
                      <a:endParaRPr lang="en-US" sz="1400" b="0" baseline="0" dirty="0" smtClean="0">
                        <a:solidFill>
                          <a:srgbClr val="88654A"/>
                        </a:solidFill>
                      </a:endParaRPr>
                    </a:p>
                    <a:p>
                      <a:pPr marL="171450" indent="-171450" algn="just">
                        <a:buFont typeface="Arial" panose="020B0604020202020204" pitchFamily="34" charset="0"/>
                        <a:buChar char="•"/>
                      </a:pPr>
                      <a:r>
                        <a:rPr lang="en-US" sz="1400" b="0" baseline="0" dirty="0" smtClean="0">
                          <a:solidFill>
                            <a:srgbClr val="88654A"/>
                          </a:solidFill>
                        </a:rPr>
                        <a:t>To meet this goal, the Government will focus on three areas:</a:t>
                      </a:r>
                      <a:endParaRPr lang="en-US" sz="1400" b="1" baseline="0" dirty="0" smtClean="0">
                        <a:solidFill>
                          <a:srgbClr val="88654A"/>
                        </a:solidFill>
                      </a:endParaRPr>
                    </a:p>
                    <a:p>
                      <a:pPr marL="457200" indent="-285750" algn="just">
                        <a:buAutoNum type="romanLcParenR"/>
                        <a:tabLst>
                          <a:tab pos="457200" algn="l"/>
                        </a:tabLst>
                      </a:pPr>
                      <a:r>
                        <a:rPr lang="en-US" sz="1400" b="0" baseline="0" dirty="0" smtClean="0">
                          <a:solidFill>
                            <a:srgbClr val="88654A"/>
                          </a:solidFill>
                        </a:rPr>
                        <a:t>Infrastructure Development</a:t>
                      </a:r>
                    </a:p>
                    <a:p>
                      <a:pPr marL="457200" indent="-285750" algn="just">
                        <a:buAutoNum type="romanLcParenR"/>
                        <a:tabLst>
                          <a:tab pos="457200" algn="l"/>
                        </a:tabLst>
                      </a:pPr>
                      <a:r>
                        <a:rPr lang="en-US" sz="1400" b="0" baseline="0" dirty="0" smtClean="0">
                          <a:solidFill>
                            <a:srgbClr val="88654A"/>
                          </a:solidFill>
                        </a:rPr>
                        <a:t>Business Incentives</a:t>
                      </a:r>
                    </a:p>
                    <a:p>
                      <a:pPr marL="457200" indent="-285750" algn="just">
                        <a:buAutoNum type="romanLcParenR"/>
                        <a:tabLst>
                          <a:tab pos="457200" algn="l"/>
                        </a:tabLst>
                      </a:pPr>
                      <a:r>
                        <a:rPr lang="en-US" sz="1400" b="0" baseline="0" dirty="0" smtClean="0">
                          <a:solidFill>
                            <a:srgbClr val="88654A"/>
                          </a:solidFill>
                        </a:rPr>
                        <a:t>Business Facilities</a:t>
                      </a:r>
                    </a:p>
                    <a:p>
                      <a:pPr marL="0" indent="0" algn="just"/>
                      <a:endParaRPr lang="en-US" sz="1400" b="1" baseline="0" dirty="0" smtClean="0">
                        <a:solidFill>
                          <a:srgbClr val="88654A"/>
                        </a:solidFill>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solidFill>
                            <a:srgbClr val="88654A"/>
                          </a:solidFill>
                        </a:rPr>
                        <a:t>Infrastructure development includes:</a:t>
                      </a:r>
                    </a:p>
                    <a:p>
                      <a:pPr marL="285750" marR="0" indent="-114300" algn="just" defTabSz="457200" rtl="0" eaLnBrk="1" fontAlgn="auto" latinLnBrk="0" hangingPunct="1">
                        <a:lnSpc>
                          <a:spcPct val="100000"/>
                        </a:lnSpc>
                        <a:spcBef>
                          <a:spcPts val="0"/>
                        </a:spcBef>
                        <a:spcAft>
                          <a:spcPts val="0"/>
                        </a:spcAft>
                        <a:buClrTx/>
                        <a:buSzTx/>
                        <a:buFont typeface="Calibri" panose="020F0502020204030204" pitchFamily="34" charset="0"/>
                        <a:buChar char="₋"/>
                        <a:tabLst>
                          <a:tab pos="228600" algn="l"/>
                        </a:tabLst>
                        <a:defRPr/>
                      </a:pPr>
                      <a:r>
                        <a:rPr lang="en-US" sz="1400" b="0" baseline="0" dirty="0" smtClean="0">
                          <a:solidFill>
                            <a:srgbClr val="88654A"/>
                          </a:solidFill>
                        </a:rPr>
                        <a:t>Airport Expansion</a:t>
                      </a:r>
                    </a:p>
                    <a:p>
                      <a:pPr marL="285750" marR="0" indent="-114300" algn="just" defTabSz="457200" rtl="0" eaLnBrk="1" fontAlgn="auto" latinLnBrk="0" hangingPunct="1">
                        <a:lnSpc>
                          <a:spcPct val="100000"/>
                        </a:lnSpc>
                        <a:spcBef>
                          <a:spcPts val="0"/>
                        </a:spcBef>
                        <a:spcAft>
                          <a:spcPts val="0"/>
                        </a:spcAft>
                        <a:buClrTx/>
                        <a:buSzTx/>
                        <a:buFont typeface="Calibri" panose="020F0502020204030204" pitchFamily="34" charset="0"/>
                        <a:buChar char="₋"/>
                        <a:tabLst>
                          <a:tab pos="228600" algn="l"/>
                        </a:tabLst>
                        <a:defRPr/>
                      </a:pPr>
                      <a:r>
                        <a:rPr lang="en-US" sz="1400" b="0" baseline="0" dirty="0" smtClean="0">
                          <a:solidFill>
                            <a:srgbClr val="88654A"/>
                          </a:solidFill>
                        </a:rPr>
                        <a:t>Motorway Extensions</a:t>
                      </a:r>
                    </a:p>
                    <a:p>
                      <a:pPr marL="285750" marR="0" indent="-114300" algn="just" defTabSz="457200" rtl="0" eaLnBrk="1" fontAlgn="auto" latinLnBrk="0" hangingPunct="1">
                        <a:lnSpc>
                          <a:spcPct val="100000"/>
                        </a:lnSpc>
                        <a:spcBef>
                          <a:spcPts val="0"/>
                        </a:spcBef>
                        <a:spcAft>
                          <a:spcPts val="0"/>
                        </a:spcAft>
                        <a:buClrTx/>
                        <a:buSzTx/>
                        <a:buFont typeface="Calibri" panose="020F0502020204030204" pitchFamily="34" charset="0"/>
                        <a:buChar char="₋"/>
                        <a:tabLst>
                          <a:tab pos="228600" algn="l"/>
                        </a:tabLst>
                        <a:defRPr/>
                      </a:pPr>
                      <a:r>
                        <a:rPr lang="en-US" sz="1400" b="0" baseline="0" dirty="0" smtClean="0">
                          <a:solidFill>
                            <a:srgbClr val="88654A"/>
                          </a:solidFill>
                        </a:rPr>
                        <a:t>Deep-sea Port Upgrades</a:t>
                      </a:r>
                    </a:p>
                    <a:p>
                      <a:pPr marL="285750" marR="0" indent="-114300" algn="just" defTabSz="457200" rtl="0" eaLnBrk="1" fontAlgn="auto" latinLnBrk="0" hangingPunct="1">
                        <a:lnSpc>
                          <a:spcPct val="100000"/>
                        </a:lnSpc>
                        <a:spcBef>
                          <a:spcPts val="0"/>
                        </a:spcBef>
                        <a:spcAft>
                          <a:spcPts val="0"/>
                        </a:spcAft>
                        <a:buClrTx/>
                        <a:buSzTx/>
                        <a:buFont typeface="Calibri" panose="020F0502020204030204" pitchFamily="34" charset="0"/>
                        <a:buChar char="₋"/>
                        <a:tabLst>
                          <a:tab pos="228600" algn="l"/>
                        </a:tabLst>
                        <a:defRPr/>
                      </a:pPr>
                      <a:r>
                        <a:rPr lang="en-US" sz="1400" b="0" baseline="0" dirty="0" smtClean="0">
                          <a:solidFill>
                            <a:srgbClr val="88654A"/>
                          </a:solidFill>
                        </a:rPr>
                        <a:t>Construction of new High-Speed Rail</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baseline="0" dirty="0" smtClean="0">
                        <a:solidFill>
                          <a:srgbClr val="88654A"/>
                        </a:solidFill>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solidFill>
                            <a:srgbClr val="88654A"/>
                          </a:solidFill>
                        </a:rPr>
                        <a:t>These developments will incentivize increased business in the region. </a:t>
                      </a:r>
                      <a:endParaRPr lang="en-US" sz="1400" b="1" baseline="0" dirty="0" smtClean="0">
                        <a:solidFill>
                          <a:srgbClr val="88654A"/>
                        </a:solidFill>
                      </a:endParaRP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solidFill>
                          <a:srgbClr val="88654A"/>
                        </a:solidFill>
                      </a:endParaRP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Slide Number Placeholder 13"/>
          <p:cNvSpPr>
            <a:spLocks noGrp="1"/>
          </p:cNvSpPr>
          <p:nvPr>
            <p:ph type="sldNum" sz="quarter" idx="11"/>
          </p:nvPr>
        </p:nvSpPr>
        <p:spPr/>
        <p:txBody>
          <a:bodyPr/>
          <a:lstStyle/>
          <a:p>
            <a:pPr>
              <a:defRPr/>
            </a:pPr>
            <a:fld id="{3C794E24-6CC1-4224-B2ED-9E9713EBC1DC}" type="slidenum">
              <a:rPr lang="en-US" smtClean="0">
                <a:solidFill>
                  <a:srgbClr val="6F5F5E"/>
                </a:solidFill>
              </a:rPr>
              <a:pPr>
                <a:defRPr/>
              </a:pPr>
              <a:t>4</a:t>
            </a:fld>
            <a:endParaRPr lang="en-US">
              <a:solidFill>
                <a:srgbClr val="6F5F5E"/>
              </a:solidFill>
            </a:endParaRPr>
          </a:p>
        </p:txBody>
      </p:sp>
      <p:sp>
        <p:nvSpPr>
          <p:cNvPr id="216" name="TextBox 215"/>
          <p:cNvSpPr txBox="1"/>
          <p:nvPr/>
        </p:nvSpPr>
        <p:spPr>
          <a:xfrm>
            <a:off x="3463483" y="5060157"/>
            <a:ext cx="1663362" cy="146208"/>
          </a:xfrm>
          <a:prstGeom prst="rect">
            <a:avLst/>
          </a:prstGeom>
          <a:noFill/>
        </p:spPr>
        <p:txBody>
          <a:bodyPr wrap="none" lIns="0" tIns="0" rIns="0" bIns="0" rtlCol="0">
            <a:normAutofit/>
          </a:bodyPr>
          <a:lstStyle/>
          <a:p>
            <a:r>
              <a:rPr lang="en-US" sz="800" u="sng" dirty="0" smtClean="0">
                <a:solidFill>
                  <a:srgbClr val="D0CACD"/>
                </a:solidFill>
              </a:rPr>
              <a:t>Source:</a:t>
            </a:r>
            <a:r>
              <a:rPr lang="en-US" sz="800" dirty="0" smtClean="0">
                <a:solidFill>
                  <a:srgbClr val="D0CACD"/>
                </a:solidFill>
              </a:rPr>
              <a:t> EECO/KPMG Market Sounding</a:t>
            </a:r>
            <a:endParaRPr lang="th-TH" sz="800" u="sng" dirty="0" smtClean="0">
              <a:solidFill>
                <a:srgbClr val="D0CACD"/>
              </a:solidFill>
            </a:endParaRPr>
          </a:p>
        </p:txBody>
      </p:sp>
    </p:spTree>
    <p:extLst>
      <p:ext uri="{BB962C8B-B14F-4D97-AF65-F5344CB8AC3E}">
        <p14:creationId xmlns:p14="http://schemas.microsoft.com/office/powerpoint/2010/main" val="340007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a:extLst>
              <a:ext uri="{FF2B5EF4-FFF2-40B4-BE49-F238E27FC236}">
                <a16:creationId xmlns="" xmlns:a16="http://schemas.microsoft.com/office/drawing/2014/main" id="{8ADC5905-BEF6-49BB-8527-5B40E2088473}"/>
              </a:ext>
            </a:extLst>
          </p:cNvPr>
          <p:cNvSpPr>
            <a:spLocks noGrp="1"/>
          </p:cNvSpPr>
          <p:nvPr>
            <p:ph type="sldNum" sz="quarter" idx="11"/>
          </p:nvPr>
        </p:nvSpPr>
        <p:spPr>
          <a:xfrm>
            <a:off x="8767764" y="6491288"/>
            <a:ext cx="330200" cy="265112"/>
          </a:xfrm>
        </p:spPr>
        <p:txBody>
          <a:bodyPr/>
          <a:lstStyle/>
          <a:p>
            <a:pPr>
              <a:defRPr/>
            </a:pPr>
            <a:fld id="{BFE3ECE7-C4D9-4415-927A-1E7EC61381E2}" type="slidenum">
              <a:rPr lang="en-US" smtClean="0">
                <a:solidFill>
                  <a:srgbClr val="6F5F5E"/>
                </a:solidFill>
              </a:rPr>
              <a:pPr>
                <a:defRPr/>
              </a:pPr>
              <a:t>5</a:t>
            </a:fld>
            <a:endParaRPr lang="en-US">
              <a:solidFill>
                <a:srgbClr val="6F5F5E"/>
              </a:solidFill>
            </a:endParaRP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21" name="Rectangle 20"/>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15" name="TextBox 14">
            <a:extLst>
              <a:ext uri="{FF2B5EF4-FFF2-40B4-BE49-F238E27FC236}">
                <a16:creationId xmlns="" xmlns:a16="http://schemas.microsoft.com/office/drawing/2014/main" id="{81F0FEA4-3C6B-4CE8-AC83-308BDB1AF7C8}"/>
              </a:ext>
            </a:extLst>
          </p:cNvPr>
          <p:cNvSpPr txBox="1"/>
          <p:nvPr/>
        </p:nvSpPr>
        <p:spPr>
          <a:xfrm>
            <a:off x="167074" y="43564"/>
            <a:ext cx="5341030"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Upcoming EEC Infrastructure Project Development</a:t>
            </a:r>
            <a:endPar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46198192"/>
              </p:ext>
            </p:extLst>
          </p:nvPr>
        </p:nvGraphicFramePr>
        <p:xfrm>
          <a:off x="258623" y="1658516"/>
          <a:ext cx="8509141" cy="4363680"/>
        </p:xfrm>
        <a:graphic>
          <a:graphicData uri="http://schemas.openxmlformats.org/drawingml/2006/table">
            <a:tbl>
              <a:tblPr firstRow="1" bandRow="1">
                <a:tableStyleId>{5C22544A-7EE6-4342-B048-85BDC9FD1C3A}</a:tableStyleId>
              </a:tblPr>
              <a:tblGrid>
                <a:gridCol w="1152000"/>
                <a:gridCol w="703482"/>
                <a:gridCol w="703482"/>
                <a:gridCol w="703482"/>
                <a:gridCol w="703482"/>
                <a:gridCol w="703482"/>
                <a:gridCol w="703482"/>
                <a:gridCol w="703482"/>
                <a:gridCol w="703482"/>
                <a:gridCol w="703482"/>
                <a:gridCol w="1025803"/>
              </a:tblGrid>
              <a:tr h="0">
                <a:tc>
                  <a:txBody>
                    <a:bodyPr/>
                    <a:lstStyle/>
                    <a:p>
                      <a:pPr algn="ctr"/>
                      <a:r>
                        <a:rPr lang="en-US" sz="1100" dirty="0" smtClean="0">
                          <a:solidFill>
                            <a:schemeClr val="bg1"/>
                          </a:solidFill>
                        </a:rPr>
                        <a:t>EEC Timeline</a:t>
                      </a: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a:r>
                        <a:rPr lang="en-US" sz="900" dirty="0" smtClean="0">
                          <a:solidFill>
                            <a:schemeClr val="tx1">
                              <a:lumMod val="85000"/>
                              <a:lumOff val="15000"/>
                            </a:schemeClr>
                          </a:solidFill>
                        </a:rPr>
                        <a:t>Jun</a:t>
                      </a:r>
                      <a:r>
                        <a:rPr lang="en-US" sz="900" baseline="0" dirty="0" smtClean="0">
                          <a:solidFill>
                            <a:schemeClr val="tx1">
                              <a:lumMod val="85000"/>
                              <a:lumOff val="15000"/>
                            </a:schemeClr>
                          </a:solidFill>
                        </a:rPr>
                        <a:t>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Jul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Aug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Sep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Oct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Nov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Dec 18</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Jan 19 </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Feb 19</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900" dirty="0" smtClean="0">
                          <a:solidFill>
                            <a:schemeClr val="tx1">
                              <a:lumMod val="85000"/>
                              <a:lumOff val="15000"/>
                            </a:schemeClr>
                          </a:solidFill>
                        </a:rPr>
                        <a:t>Commercial Operation </a:t>
                      </a:r>
                      <a:endParaRPr lang="th-TH" sz="900" dirty="0">
                        <a:solidFill>
                          <a:schemeClr val="tx1">
                            <a:lumMod val="85000"/>
                            <a:lumOff val="15000"/>
                          </a:schemeClr>
                        </a:solidFill>
                      </a:endParaRPr>
                    </a:p>
                  </a:txBody>
                  <a:tcPr anchor="ctr">
                    <a:lnL w="12700" cmpd="sng">
                      <a:noFill/>
                    </a:lnL>
                    <a:lnR w="12700" cmpd="sng">
                      <a:noFill/>
                    </a:lnR>
                    <a:lnT w="19050" cap="flat" cmpd="sng" algn="ctr">
                      <a:no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r>
              <a:tr h="0">
                <a:tc>
                  <a:txBody>
                    <a:bodyPr/>
                    <a:lstStyle/>
                    <a:p>
                      <a:pPr>
                        <a:spcBef>
                          <a:spcPts val="100"/>
                        </a:spcBef>
                        <a:spcAft>
                          <a:spcPts val="100"/>
                        </a:spcAft>
                      </a:pPr>
                      <a:r>
                        <a:rPr lang="en-US" sz="1000" b="1" dirty="0" smtClean="0">
                          <a:solidFill>
                            <a:schemeClr val="tx1">
                              <a:lumMod val="75000"/>
                            </a:schemeClr>
                          </a:solidFill>
                        </a:rPr>
                        <a:t>HSR</a:t>
                      </a:r>
                    </a:p>
                    <a:p>
                      <a:pPr>
                        <a:spcBef>
                          <a:spcPts val="100"/>
                        </a:spcBef>
                        <a:spcAft>
                          <a:spcPts val="100"/>
                        </a:spcAft>
                      </a:pPr>
                      <a:r>
                        <a:rPr lang="en-US" sz="900" b="0" dirty="0" smtClean="0">
                          <a:solidFill>
                            <a:schemeClr val="tx1"/>
                          </a:solidFill>
                        </a:rPr>
                        <a:t>Project Size:</a:t>
                      </a:r>
                    </a:p>
                    <a:p>
                      <a:pPr>
                        <a:spcBef>
                          <a:spcPts val="100"/>
                        </a:spcBef>
                        <a:spcAft>
                          <a:spcPts val="100"/>
                        </a:spcAft>
                      </a:pPr>
                      <a:r>
                        <a:rPr lang="en-US" sz="900" b="0" dirty="0" smtClean="0">
                          <a:solidFill>
                            <a:schemeClr val="tx1"/>
                          </a:solidFill>
                        </a:rPr>
                        <a:t>THB</a:t>
                      </a:r>
                      <a:r>
                        <a:rPr lang="en-US" sz="900" b="0" baseline="0" dirty="0" smtClean="0">
                          <a:solidFill>
                            <a:schemeClr val="tx1"/>
                          </a:solidFill>
                        </a:rPr>
                        <a:t> 247.1 bn.</a:t>
                      </a:r>
                    </a:p>
                    <a:p>
                      <a:pPr>
                        <a:spcBef>
                          <a:spcPts val="100"/>
                        </a:spcBef>
                        <a:spcAft>
                          <a:spcPts val="100"/>
                        </a:spcAft>
                      </a:pPr>
                      <a:r>
                        <a:rPr lang="en-US" sz="900" b="0" baseline="0" dirty="0" smtClean="0">
                          <a:solidFill>
                            <a:schemeClr val="tx1"/>
                          </a:solidFill>
                        </a:rPr>
                        <a:t>USD 7,603.1 </a:t>
                      </a:r>
                      <a:r>
                        <a:rPr lang="en-US" sz="900" b="0" baseline="0" dirty="0" err="1" smtClean="0">
                          <a:solidFill>
                            <a:schemeClr val="tx1"/>
                          </a:solidFill>
                        </a:rPr>
                        <a:t>mn</a:t>
                      </a:r>
                      <a:r>
                        <a:rPr lang="en-US" sz="900" b="0" baseline="0" dirty="0" smtClean="0">
                          <a:solidFill>
                            <a:schemeClr val="tx1"/>
                          </a:solidFill>
                        </a:rPr>
                        <a:t>.</a:t>
                      </a:r>
                      <a:endParaRPr lang="en-US" sz="900" b="0" dirty="0" smtClean="0">
                        <a:solidFill>
                          <a:schemeClr val="tx1"/>
                        </a:solidFill>
                      </a:endParaRPr>
                    </a:p>
                  </a:txBody>
                  <a:tcPr anchor="ctr">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100" b="1" dirty="0" smtClean="0">
                          <a:solidFill>
                            <a:schemeClr val="tx1"/>
                          </a:solidFill>
                        </a:rPr>
                        <a:t>2024</a:t>
                      </a:r>
                      <a:endParaRPr lang="th-TH" sz="11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0">
                <a:tc>
                  <a:txBody>
                    <a:bodyPr/>
                    <a:lstStyle/>
                    <a:p>
                      <a:pPr>
                        <a:spcBef>
                          <a:spcPts val="100"/>
                        </a:spcBef>
                        <a:spcAft>
                          <a:spcPts val="100"/>
                        </a:spcAft>
                      </a:pPr>
                      <a:r>
                        <a:rPr lang="en-US" sz="1000" b="1" dirty="0" smtClean="0">
                          <a:solidFill>
                            <a:schemeClr val="tx1">
                              <a:lumMod val="75000"/>
                            </a:schemeClr>
                          </a:solidFill>
                        </a:rPr>
                        <a:t>U-</a:t>
                      </a:r>
                      <a:r>
                        <a:rPr lang="en-US" sz="1000" b="1" dirty="0" err="1" smtClean="0">
                          <a:solidFill>
                            <a:schemeClr val="tx1">
                              <a:lumMod val="75000"/>
                            </a:schemeClr>
                          </a:solidFill>
                        </a:rPr>
                        <a:t>Tapao</a:t>
                      </a:r>
                      <a:r>
                        <a:rPr lang="en-US" sz="1000" b="1" dirty="0" smtClean="0">
                          <a:solidFill>
                            <a:schemeClr val="tx1">
                              <a:lumMod val="75000"/>
                            </a:schemeClr>
                          </a:solidFill>
                        </a:rPr>
                        <a:t> Airport Phase</a:t>
                      </a:r>
                      <a:r>
                        <a:rPr lang="en-US" sz="1000" b="1" baseline="0" dirty="0" smtClean="0">
                          <a:solidFill>
                            <a:schemeClr val="tx1">
                              <a:lumMod val="75000"/>
                            </a:schemeClr>
                          </a:solidFill>
                        </a:rPr>
                        <a:t> I</a:t>
                      </a:r>
                      <a:endParaRPr lang="en-US" sz="1000" b="1" dirty="0" smtClean="0">
                        <a:solidFill>
                          <a:schemeClr val="tx1">
                            <a:lumMod val="75000"/>
                          </a:schemeClr>
                        </a:solidFill>
                      </a:endParaRPr>
                    </a:p>
                    <a:p>
                      <a:pPr marL="0" marR="0" indent="0" algn="l" defTabSz="457200" rtl="0" eaLnBrk="1" fontAlgn="auto" latinLnBrk="0" hangingPunct="1">
                        <a:lnSpc>
                          <a:spcPct val="100000"/>
                        </a:lnSpc>
                        <a:spcBef>
                          <a:spcPts val="100"/>
                        </a:spcBef>
                        <a:spcAft>
                          <a:spcPts val="100"/>
                        </a:spcAft>
                        <a:buClrTx/>
                        <a:buSzTx/>
                        <a:buFontTx/>
                        <a:buNone/>
                        <a:tabLst/>
                        <a:defRPr/>
                      </a:pPr>
                      <a:r>
                        <a:rPr lang="en-US" sz="900" b="0" dirty="0" smtClean="0">
                          <a:solidFill>
                            <a:schemeClr val="tx1"/>
                          </a:solidFill>
                        </a:rPr>
                        <a:t>Project Size:</a:t>
                      </a:r>
                    </a:p>
                    <a:p>
                      <a:pPr>
                        <a:spcBef>
                          <a:spcPts val="100"/>
                        </a:spcBef>
                        <a:spcAft>
                          <a:spcPts val="100"/>
                        </a:spcAft>
                      </a:pPr>
                      <a:r>
                        <a:rPr lang="en-US" sz="900" b="0" dirty="0" smtClean="0">
                          <a:solidFill>
                            <a:schemeClr val="tx1"/>
                          </a:solidFill>
                        </a:rPr>
                        <a:t>THB 27.0 bn.</a:t>
                      </a:r>
                      <a:endParaRPr lang="en-US" sz="900" b="0" baseline="0" dirty="0" smtClean="0">
                        <a:solidFill>
                          <a:schemeClr val="tx1"/>
                        </a:solidFill>
                      </a:endParaRPr>
                    </a:p>
                    <a:p>
                      <a:pPr>
                        <a:spcBef>
                          <a:spcPts val="100"/>
                        </a:spcBef>
                        <a:spcAft>
                          <a:spcPts val="100"/>
                        </a:spcAft>
                      </a:pPr>
                      <a:r>
                        <a:rPr lang="en-US" sz="900" b="0" baseline="0" dirty="0" smtClean="0">
                          <a:solidFill>
                            <a:schemeClr val="tx1"/>
                          </a:solidFill>
                        </a:rPr>
                        <a:t>USD 830.8 </a:t>
                      </a:r>
                      <a:r>
                        <a:rPr lang="en-US" sz="900" b="0" baseline="0" dirty="0" err="1" smtClean="0">
                          <a:solidFill>
                            <a:schemeClr val="tx1"/>
                          </a:solidFill>
                        </a:rPr>
                        <a:t>mn</a:t>
                      </a:r>
                      <a:r>
                        <a:rPr lang="en-US" sz="900" b="0" baseline="0" dirty="0" smtClean="0">
                          <a:solidFill>
                            <a:schemeClr val="tx1"/>
                          </a:solidFill>
                        </a:rPr>
                        <a:t>. </a:t>
                      </a:r>
                      <a:endParaRPr lang="en-US" sz="900" b="0" dirty="0" smtClean="0">
                        <a:solidFill>
                          <a:schemeClr val="tx1"/>
                        </a:solidFill>
                      </a:endParaRPr>
                    </a:p>
                  </a:txBody>
                  <a:tcPr anchor="ctr">
                    <a:lnR w="12700" cap="flat" cmpd="sng" algn="ctr">
                      <a:solidFill>
                        <a:schemeClr val="bg1">
                          <a:lumMod val="50000"/>
                        </a:schemeClr>
                      </a:solidFill>
                      <a:prstDash val="solid"/>
                      <a:round/>
                      <a:headEnd type="none" w="med" len="med"/>
                      <a:tailEnd type="none" w="med" len="med"/>
                    </a:lnR>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100" b="1" dirty="0" smtClean="0">
                          <a:solidFill>
                            <a:schemeClr val="tx1"/>
                          </a:solidFill>
                        </a:rPr>
                        <a:t>2</a:t>
                      </a:r>
                      <a:r>
                        <a:rPr lang="en-US" sz="1100" b="1" dirty="0" smtClean="0">
                          <a:solidFill>
                            <a:schemeClr val="tx1"/>
                          </a:solidFill>
                          <a:latin typeface="+mn-lt"/>
                          <a:ea typeface="+mn-ea"/>
                          <a:cs typeface="+mn-cs"/>
                        </a:rPr>
                        <a:t>024</a:t>
                      </a:r>
                      <a:endParaRPr lang="th-TH" sz="1100" b="1" dirty="0">
                        <a:solidFill>
                          <a:schemeClr val="tx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899120">
                <a:tc>
                  <a:txBody>
                    <a:bodyPr/>
                    <a:lstStyle/>
                    <a:p>
                      <a:pPr>
                        <a:spcBef>
                          <a:spcPts val="100"/>
                        </a:spcBef>
                        <a:spcAft>
                          <a:spcPts val="100"/>
                        </a:spcAft>
                      </a:pPr>
                      <a:r>
                        <a:rPr lang="en-US" sz="1000" b="1" dirty="0" smtClean="0">
                          <a:solidFill>
                            <a:schemeClr val="tx1">
                              <a:lumMod val="75000"/>
                            </a:schemeClr>
                          </a:solidFill>
                        </a:rPr>
                        <a:t>Map Ta </a:t>
                      </a:r>
                      <a:r>
                        <a:rPr lang="en-US" sz="1000" b="1" dirty="0" err="1" smtClean="0">
                          <a:solidFill>
                            <a:schemeClr val="tx1">
                              <a:lumMod val="75000"/>
                            </a:schemeClr>
                          </a:solidFill>
                        </a:rPr>
                        <a:t>Phut</a:t>
                      </a:r>
                      <a:r>
                        <a:rPr lang="en-US" sz="1000" b="1" dirty="0" smtClean="0">
                          <a:solidFill>
                            <a:schemeClr val="tx1">
                              <a:lumMod val="75000"/>
                            </a:schemeClr>
                          </a:solidFill>
                        </a:rPr>
                        <a:t> Port Phase III</a:t>
                      </a:r>
                    </a:p>
                    <a:p>
                      <a:pPr marL="0" marR="0" indent="0" algn="l" defTabSz="457200" rtl="0" eaLnBrk="1" fontAlgn="auto" latinLnBrk="0" hangingPunct="1">
                        <a:lnSpc>
                          <a:spcPct val="100000"/>
                        </a:lnSpc>
                        <a:spcBef>
                          <a:spcPts val="100"/>
                        </a:spcBef>
                        <a:spcAft>
                          <a:spcPts val="100"/>
                        </a:spcAft>
                        <a:buClrTx/>
                        <a:buSzTx/>
                        <a:buFontTx/>
                        <a:buNone/>
                        <a:tabLst/>
                        <a:defRPr/>
                      </a:pPr>
                      <a:r>
                        <a:rPr lang="en-US" sz="900" dirty="0" smtClean="0">
                          <a:solidFill>
                            <a:schemeClr val="tx1"/>
                          </a:solidFill>
                        </a:rPr>
                        <a:t>Project Size:</a:t>
                      </a:r>
                    </a:p>
                    <a:p>
                      <a:pPr>
                        <a:spcBef>
                          <a:spcPts val="100"/>
                        </a:spcBef>
                        <a:spcAft>
                          <a:spcPts val="100"/>
                        </a:spcAft>
                      </a:pPr>
                      <a:r>
                        <a:rPr lang="en-US" sz="900" dirty="0" smtClean="0">
                          <a:solidFill>
                            <a:schemeClr val="tx1"/>
                          </a:solidFill>
                        </a:rPr>
                        <a:t>THB</a:t>
                      </a:r>
                      <a:r>
                        <a:rPr lang="en-US" sz="900" baseline="0" dirty="0" smtClean="0">
                          <a:solidFill>
                            <a:schemeClr val="tx1"/>
                          </a:solidFill>
                        </a:rPr>
                        <a:t> 47.9 bn.</a:t>
                      </a:r>
                    </a:p>
                    <a:p>
                      <a:pPr>
                        <a:spcBef>
                          <a:spcPts val="100"/>
                        </a:spcBef>
                        <a:spcAft>
                          <a:spcPts val="100"/>
                        </a:spcAft>
                      </a:pPr>
                      <a:r>
                        <a:rPr lang="en-US" sz="900" baseline="0" dirty="0" smtClean="0">
                          <a:solidFill>
                            <a:schemeClr val="tx1"/>
                          </a:solidFill>
                        </a:rPr>
                        <a:t>USD 1,473.8 </a:t>
                      </a:r>
                      <a:r>
                        <a:rPr lang="en-US" sz="900" baseline="0" dirty="0" err="1" smtClean="0">
                          <a:solidFill>
                            <a:schemeClr val="tx1"/>
                          </a:solidFill>
                        </a:rPr>
                        <a:t>mn</a:t>
                      </a:r>
                      <a:r>
                        <a:rPr lang="en-US" sz="900" baseline="0" dirty="0" smtClean="0">
                          <a:solidFill>
                            <a:schemeClr val="tx1"/>
                          </a:solidFill>
                        </a:rPr>
                        <a:t>.</a:t>
                      </a:r>
                      <a:endParaRPr lang="th-TH" sz="900" dirty="0">
                        <a:solidFill>
                          <a:schemeClr val="tx1"/>
                        </a:solidFill>
                      </a:endParaRPr>
                    </a:p>
                  </a:txBody>
                  <a:tcPr anchor="ctr">
                    <a:lnR w="12700" cap="flat" cmpd="sng" algn="ctr">
                      <a:solidFill>
                        <a:schemeClr val="bg1">
                          <a:lumMod val="50000"/>
                        </a:schemeClr>
                      </a:solidFill>
                      <a:prstDash val="solid"/>
                      <a:round/>
                      <a:headEnd type="none" w="med" len="med"/>
                      <a:tailEnd type="none" w="med" len="med"/>
                    </a:lnR>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100" b="1" dirty="0" smtClean="0">
                          <a:solidFill>
                            <a:schemeClr val="tx1"/>
                          </a:solidFill>
                        </a:rPr>
                        <a:t>2025</a:t>
                      </a:r>
                      <a:endParaRPr lang="th-TH" sz="11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0">
                <a:tc>
                  <a:txBody>
                    <a:bodyPr/>
                    <a:lstStyle/>
                    <a:p>
                      <a:pPr>
                        <a:spcBef>
                          <a:spcPts val="100"/>
                        </a:spcBef>
                        <a:spcAft>
                          <a:spcPts val="100"/>
                        </a:spcAft>
                      </a:pPr>
                      <a:r>
                        <a:rPr lang="en-US" sz="1000" b="1" dirty="0" err="1" smtClean="0">
                          <a:solidFill>
                            <a:schemeClr val="tx1">
                              <a:lumMod val="75000"/>
                            </a:schemeClr>
                          </a:solidFill>
                        </a:rPr>
                        <a:t>Laem</a:t>
                      </a:r>
                      <a:r>
                        <a:rPr lang="en-US" sz="1000" b="1" baseline="0" dirty="0" smtClean="0">
                          <a:solidFill>
                            <a:schemeClr val="tx1">
                              <a:lumMod val="75000"/>
                            </a:schemeClr>
                          </a:solidFill>
                        </a:rPr>
                        <a:t> </a:t>
                      </a:r>
                      <a:r>
                        <a:rPr lang="en-US" sz="1000" b="1" baseline="0" dirty="0" err="1" smtClean="0">
                          <a:solidFill>
                            <a:schemeClr val="tx1">
                              <a:lumMod val="75000"/>
                            </a:schemeClr>
                          </a:solidFill>
                        </a:rPr>
                        <a:t>Chabang</a:t>
                      </a:r>
                      <a:r>
                        <a:rPr lang="en-US" sz="1000" b="1" baseline="0" dirty="0" smtClean="0">
                          <a:solidFill>
                            <a:schemeClr val="tx1">
                              <a:lumMod val="75000"/>
                            </a:schemeClr>
                          </a:solidFill>
                        </a:rPr>
                        <a:t> Port Phase III</a:t>
                      </a:r>
                    </a:p>
                    <a:p>
                      <a:pPr marL="0" marR="0" indent="0" algn="l" defTabSz="457200" rtl="0" eaLnBrk="1" fontAlgn="auto" latinLnBrk="0" hangingPunct="1">
                        <a:lnSpc>
                          <a:spcPct val="100000"/>
                        </a:lnSpc>
                        <a:spcBef>
                          <a:spcPts val="100"/>
                        </a:spcBef>
                        <a:spcAft>
                          <a:spcPts val="100"/>
                        </a:spcAft>
                        <a:buClrTx/>
                        <a:buSzTx/>
                        <a:buFontTx/>
                        <a:buNone/>
                        <a:tabLst/>
                        <a:defRPr/>
                      </a:pPr>
                      <a:r>
                        <a:rPr lang="en-US" sz="900" dirty="0" smtClean="0">
                          <a:solidFill>
                            <a:schemeClr val="tx1"/>
                          </a:solidFill>
                        </a:rPr>
                        <a:t>Project Size:</a:t>
                      </a:r>
                      <a:endParaRPr lang="en-US" sz="900" baseline="0" dirty="0" smtClean="0">
                        <a:solidFill>
                          <a:schemeClr val="tx1"/>
                        </a:solidFill>
                      </a:endParaRPr>
                    </a:p>
                    <a:p>
                      <a:pPr>
                        <a:spcBef>
                          <a:spcPts val="100"/>
                        </a:spcBef>
                        <a:spcAft>
                          <a:spcPts val="100"/>
                        </a:spcAft>
                      </a:pPr>
                      <a:r>
                        <a:rPr lang="en-US" sz="900" b="0" baseline="0" dirty="0" smtClean="0">
                          <a:solidFill>
                            <a:schemeClr val="tx1"/>
                          </a:solidFill>
                        </a:rPr>
                        <a:t>THB 45.0 bn.</a:t>
                      </a:r>
                    </a:p>
                    <a:p>
                      <a:pPr>
                        <a:spcBef>
                          <a:spcPts val="100"/>
                        </a:spcBef>
                        <a:spcAft>
                          <a:spcPts val="100"/>
                        </a:spcAft>
                      </a:pPr>
                      <a:r>
                        <a:rPr lang="en-US" sz="900" b="0" baseline="0" dirty="0" smtClean="0">
                          <a:solidFill>
                            <a:schemeClr val="tx1"/>
                          </a:solidFill>
                        </a:rPr>
                        <a:t>USD 1,384.6 </a:t>
                      </a:r>
                      <a:r>
                        <a:rPr lang="en-US" sz="900" b="0" baseline="0" dirty="0" err="1" smtClean="0">
                          <a:solidFill>
                            <a:schemeClr val="tx1"/>
                          </a:solidFill>
                        </a:rPr>
                        <a:t>mn</a:t>
                      </a:r>
                      <a:r>
                        <a:rPr lang="en-US" sz="900" b="0" baseline="0" dirty="0" smtClean="0">
                          <a:solidFill>
                            <a:schemeClr val="tx1"/>
                          </a:solidFill>
                        </a:rPr>
                        <a:t>. </a:t>
                      </a:r>
                    </a:p>
                  </a:txBody>
                  <a:tcPr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th-TH"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th-TH" sz="11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tx1">
                          <a:lumMod val="20000"/>
                          <a:lumOff val="8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0">
                <a:tc>
                  <a:txBody>
                    <a:bodyPr/>
                    <a:lstStyle/>
                    <a:p>
                      <a:pPr>
                        <a:spcBef>
                          <a:spcPts val="100"/>
                        </a:spcBef>
                        <a:spcAft>
                          <a:spcPts val="100"/>
                        </a:spcAft>
                      </a:pPr>
                      <a:r>
                        <a:rPr lang="en-US" sz="1000" b="1" baseline="0" dirty="0" smtClean="0">
                          <a:solidFill>
                            <a:srgbClr val="C00000"/>
                          </a:solidFill>
                        </a:rPr>
                        <a:t>Total Project Size:</a:t>
                      </a:r>
                    </a:p>
                    <a:p>
                      <a:pPr>
                        <a:spcBef>
                          <a:spcPts val="100"/>
                        </a:spcBef>
                        <a:spcAft>
                          <a:spcPts val="100"/>
                        </a:spcAft>
                      </a:pPr>
                      <a:r>
                        <a:rPr lang="en-US" sz="1000" b="1" baseline="0" dirty="0" smtClean="0">
                          <a:solidFill>
                            <a:srgbClr val="C00000"/>
                          </a:solidFill>
                        </a:rPr>
                        <a:t>THB 367.0 bn.</a:t>
                      </a:r>
                    </a:p>
                    <a:p>
                      <a:pPr>
                        <a:spcBef>
                          <a:spcPts val="100"/>
                        </a:spcBef>
                        <a:spcAft>
                          <a:spcPts val="100"/>
                        </a:spcAft>
                      </a:pPr>
                      <a:r>
                        <a:rPr lang="en-US" sz="1000" b="1" baseline="0" dirty="0" smtClean="0">
                          <a:solidFill>
                            <a:srgbClr val="C00000"/>
                          </a:solidFill>
                        </a:rPr>
                        <a:t>USD 11,292.3 </a:t>
                      </a:r>
                      <a:r>
                        <a:rPr lang="en-US" sz="1000" b="1" baseline="0" dirty="0" err="1" smtClean="0">
                          <a:solidFill>
                            <a:srgbClr val="C00000"/>
                          </a:solidFill>
                        </a:rPr>
                        <a:t>mn</a:t>
                      </a:r>
                      <a:r>
                        <a:rPr lang="en-US" sz="1000" b="1" baseline="0" dirty="0" smtClean="0">
                          <a:solidFill>
                            <a:srgbClr val="C00000"/>
                          </a:solidFill>
                        </a:rPr>
                        <a:t>.</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th-T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th-TH" sz="1100" b="1" dirty="0">
                        <a:solidFill>
                          <a:schemeClr val="tx1"/>
                        </a:solidFill>
                      </a:endParaRP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3" name="Right Arrow 12"/>
          <p:cNvSpPr/>
          <p:nvPr/>
        </p:nvSpPr>
        <p:spPr>
          <a:xfrm>
            <a:off x="1404664" y="2204920"/>
            <a:ext cx="6580639" cy="314944"/>
          </a:xfrm>
          <a:prstGeom prst="rightArrow">
            <a:avLst/>
          </a:prstGeom>
          <a:gradFill>
            <a:gsLst>
              <a:gs pos="100000">
                <a:srgbClr val="71605F"/>
              </a:gs>
              <a:gs pos="0">
                <a:schemeClr val="tx1">
                  <a:lumMod val="7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th-TH">
              <a:solidFill>
                <a:prstClr val="white"/>
              </a:solidFill>
            </a:endParaRPr>
          </a:p>
        </p:txBody>
      </p:sp>
      <p:sp>
        <p:nvSpPr>
          <p:cNvPr id="17" name="Oval 16"/>
          <p:cNvSpPr/>
          <p:nvPr/>
        </p:nvSpPr>
        <p:spPr>
          <a:xfrm>
            <a:off x="1548679" y="2143583"/>
            <a:ext cx="443159" cy="444500"/>
          </a:xfrm>
          <a:prstGeom prst="ellipse">
            <a:avLst/>
          </a:prstGeom>
          <a:solidFill>
            <a:schemeClr val="bg1"/>
          </a:solidFill>
          <a:ln w="19050">
            <a:solidFill>
              <a:srgbClr val="FF9933"/>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1400" b="1" dirty="0" smtClean="0">
                <a:solidFill>
                  <a:srgbClr val="E98837"/>
                </a:solidFill>
              </a:rPr>
              <a:t>RFP</a:t>
            </a:r>
            <a:endParaRPr lang="th-TH" sz="1400" b="1" dirty="0">
              <a:solidFill>
                <a:srgbClr val="E98837"/>
              </a:solidFill>
            </a:endParaRPr>
          </a:p>
        </p:txBody>
      </p:sp>
      <p:pic>
        <p:nvPicPr>
          <p:cNvPr id="19" name="Picture 2" descr="à¸à¸¥à¸à¸²à¸£à¸à¹à¸à¸«à¸²à¸£à¸¹à¸à¸ à¸²à¸à¸ªà¸³à¸«à¸£à¸±à¸ train icon"/>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50000" contrast="-70000"/>
                    </a14:imgEffect>
                  </a14:imgLayer>
                </a14:imgProps>
              </a:ext>
              <a:ext uri="{28A0092B-C50C-407E-A947-70E740481C1C}">
                <a14:useLocalDpi xmlns:a14="http://schemas.microsoft.com/office/drawing/2010/main" val="0"/>
              </a:ext>
            </a:extLst>
          </a:blip>
          <a:srcRect/>
          <a:stretch>
            <a:fillRect/>
          </a:stretch>
        </p:blipFill>
        <p:spPr bwMode="auto">
          <a:xfrm>
            <a:off x="8509470" y="2017638"/>
            <a:ext cx="552534" cy="586306"/>
          </a:xfrm>
          <a:prstGeom prst="rect">
            <a:avLst/>
          </a:prstGeom>
          <a:noFill/>
          <a:effectLst>
            <a:outerShdw blurRad="50800" dist="50800" dir="5400000" sx="3000" sy="3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4200168" y="3073948"/>
            <a:ext cx="3794205" cy="314944"/>
          </a:xfrm>
          <a:prstGeom prst="rightArrow">
            <a:avLst/>
          </a:prstGeom>
          <a:gradFill>
            <a:gsLst>
              <a:gs pos="100000">
                <a:srgbClr val="71605F"/>
              </a:gs>
              <a:gs pos="0">
                <a:schemeClr val="tx1">
                  <a:lumMod val="7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th-TH">
              <a:solidFill>
                <a:prstClr val="white"/>
              </a:solidFill>
            </a:endParaRPr>
          </a:p>
        </p:txBody>
      </p:sp>
      <p:pic>
        <p:nvPicPr>
          <p:cNvPr id="24" name="Picture 4" descr="à¸à¸¥à¸à¸²à¸£à¸à¹à¸à¸«à¸²à¸£à¸¹à¸à¸ à¸²à¸à¸ªà¸³à¸«à¸£à¸±à¸ airport icon"/>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6312" y="2997748"/>
            <a:ext cx="515338" cy="561730"/>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a:off x="4213236" y="3883166"/>
            <a:ext cx="3768068" cy="314944"/>
          </a:xfrm>
          <a:prstGeom prst="rightArrow">
            <a:avLst/>
          </a:prstGeom>
          <a:gradFill>
            <a:gsLst>
              <a:gs pos="100000">
                <a:srgbClr val="71605F"/>
              </a:gs>
              <a:gs pos="0">
                <a:schemeClr val="tx1">
                  <a:lumMod val="7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th-TH">
              <a:solidFill>
                <a:prstClr val="white"/>
              </a:solidFill>
            </a:endParaRPr>
          </a:p>
        </p:txBody>
      </p:sp>
      <p:sp>
        <p:nvSpPr>
          <p:cNvPr id="33" name="Right Arrow 32"/>
          <p:cNvSpPr/>
          <p:nvPr/>
        </p:nvSpPr>
        <p:spPr>
          <a:xfrm>
            <a:off x="4200168" y="4816621"/>
            <a:ext cx="3768068" cy="314944"/>
          </a:xfrm>
          <a:prstGeom prst="rightArrow">
            <a:avLst/>
          </a:prstGeom>
          <a:gradFill>
            <a:gsLst>
              <a:gs pos="100000">
                <a:srgbClr val="71605F"/>
              </a:gs>
              <a:gs pos="0">
                <a:schemeClr val="tx1">
                  <a:lumMod val="7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th-TH">
              <a:solidFill>
                <a:prstClr val="white"/>
              </a:solidFill>
            </a:endParaRPr>
          </a:p>
        </p:txBody>
      </p:sp>
      <p:pic>
        <p:nvPicPr>
          <p:cNvPr id="37" name="Picture 12" descr="à¸à¸¥à¸à¸²à¸£à¸à¹à¸à¸«à¸²à¸£à¸¹à¸à¸ à¸²à¸à¸ªà¸³à¸«à¸£à¸±à¸ port icon"/>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8522340" y="3822811"/>
            <a:ext cx="458783" cy="45878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à¸à¸¥à¸à¸²à¸£à¸à¹à¸à¸«à¸²à¸£à¸¹à¸à¸ à¸²à¸à¸ªà¸³à¸«à¸£à¸±à¸ port icon"/>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8528199" y="4765520"/>
            <a:ext cx="458783" cy="45878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152005" y="5476175"/>
            <a:ext cx="6991995" cy="173490"/>
          </a:xfrm>
          <a:prstGeom prst="rect">
            <a:avLst/>
          </a:prstGeom>
          <a:noFill/>
        </p:spPr>
        <p:txBody>
          <a:bodyPr wrap="none" lIns="0" tIns="0" rIns="0" bIns="0" rtlCol="0">
            <a:normAutofit/>
          </a:bodyPr>
          <a:lstStyle/>
          <a:p>
            <a:r>
              <a:rPr lang="en-US" sz="800" u="sng" dirty="0" smtClean="0">
                <a:solidFill>
                  <a:schemeClr val="bg1">
                    <a:lumMod val="75000"/>
                  </a:schemeClr>
                </a:solidFill>
              </a:rPr>
              <a:t>Note:</a:t>
            </a:r>
            <a:r>
              <a:rPr lang="en-US" sz="800" dirty="0" smtClean="0">
                <a:solidFill>
                  <a:schemeClr val="bg1">
                    <a:lumMod val="75000"/>
                  </a:schemeClr>
                </a:solidFill>
              </a:rPr>
              <a:t> USD 1 = THB 32.5 </a:t>
            </a:r>
            <a:r>
              <a:rPr lang="en-US" sz="800" u="sng" dirty="0" smtClean="0">
                <a:solidFill>
                  <a:schemeClr val="bg1">
                    <a:lumMod val="75000"/>
                  </a:schemeClr>
                </a:solidFill>
              </a:rPr>
              <a:t>Source:</a:t>
            </a:r>
            <a:r>
              <a:rPr lang="en-US" sz="800" dirty="0" smtClean="0">
                <a:solidFill>
                  <a:schemeClr val="bg1">
                    <a:lumMod val="75000"/>
                  </a:schemeClr>
                </a:solidFill>
              </a:rPr>
              <a:t> EEC website, HSR’s Market Sounding, Daily News, Info Quest, RFP, U-Tapao’s Market Sounding, Map Ta </a:t>
            </a:r>
            <a:r>
              <a:rPr lang="en-US" sz="800" dirty="0" err="1" smtClean="0">
                <a:solidFill>
                  <a:schemeClr val="bg1">
                    <a:lumMod val="75000"/>
                  </a:schemeClr>
                </a:solidFill>
              </a:rPr>
              <a:t>Phut’s</a:t>
            </a:r>
            <a:r>
              <a:rPr lang="en-US" sz="800" dirty="0" smtClean="0">
                <a:solidFill>
                  <a:schemeClr val="bg1">
                    <a:lumMod val="75000"/>
                  </a:schemeClr>
                </a:solidFill>
              </a:rPr>
              <a:t> Market sounding</a:t>
            </a:r>
            <a:endParaRPr lang="th-TH" sz="800" u="sng" dirty="0" smtClean="0">
              <a:solidFill>
                <a:schemeClr val="bg1">
                  <a:lumMod val="75000"/>
                </a:schemeClr>
              </a:solidFill>
            </a:endParaRPr>
          </a:p>
        </p:txBody>
      </p:sp>
      <p:sp>
        <p:nvSpPr>
          <p:cNvPr id="42" name="TextBox 41"/>
          <p:cNvSpPr txBox="1"/>
          <p:nvPr/>
        </p:nvSpPr>
        <p:spPr>
          <a:xfrm>
            <a:off x="6737096" y="4235371"/>
            <a:ext cx="1294496" cy="276999"/>
          </a:xfrm>
          <a:prstGeom prst="rect">
            <a:avLst/>
          </a:prstGeom>
          <a:noFill/>
        </p:spPr>
        <p:txBody>
          <a:bodyPr wrap="square" rtlCol="0">
            <a:spAutoFit/>
          </a:bodyPr>
          <a:lstStyle/>
          <a:p>
            <a:r>
              <a:rPr lang="en-US" sz="1200" b="1" dirty="0" smtClean="0">
                <a:solidFill>
                  <a:srgbClr val="FF9933"/>
                </a:solidFill>
              </a:rPr>
              <a:t>Award to Bidders</a:t>
            </a:r>
            <a:endParaRPr lang="th-TH" sz="1200" b="1" dirty="0">
              <a:solidFill>
                <a:srgbClr val="FF9933"/>
              </a:solidFill>
            </a:endParaRPr>
          </a:p>
        </p:txBody>
      </p:sp>
      <p:sp>
        <p:nvSpPr>
          <p:cNvPr id="44" name="Oval 43"/>
          <p:cNvSpPr/>
          <p:nvPr/>
        </p:nvSpPr>
        <p:spPr>
          <a:xfrm>
            <a:off x="4350420" y="3008390"/>
            <a:ext cx="443159" cy="444500"/>
          </a:xfrm>
          <a:prstGeom prst="ellipse">
            <a:avLst/>
          </a:prstGeom>
          <a:solidFill>
            <a:schemeClr val="bg1"/>
          </a:solidFill>
          <a:ln w="19050">
            <a:solidFill>
              <a:srgbClr val="FF9933"/>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1400" b="1" dirty="0" smtClean="0">
                <a:solidFill>
                  <a:srgbClr val="E98837"/>
                </a:solidFill>
              </a:rPr>
              <a:t>RFP</a:t>
            </a:r>
            <a:endParaRPr lang="th-TH" sz="1400" b="1" dirty="0">
              <a:solidFill>
                <a:srgbClr val="E98837"/>
              </a:solidFill>
            </a:endParaRPr>
          </a:p>
        </p:txBody>
      </p:sp>
      <p:sp>
        <p:nvSpPr>
          <p:cNvPr id="45" name="Oval 44"/>
          <p:cNvSpPr/>
          <p:nvPr/>
        </p:nvSpPr>
        <p:spPr>
          <a:xfrm>
            <a:off x="4350420" y="3837572"/>
            <a:ext cx="443159" cy="444500"/>
          </a:xfrm>
          <a:prstGeom prst="ellipse">
            <a:avLst/>
          </a:prstGeom>
          <a:solidFill>
            <a:schemeClr val="bg1"/>
          </a:solidFill>
          <a:ln w="19050">
            <a:solidFill>
              <a:srgbClr val="FF9933"/>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1400" b="1" dirty="0" smtClean="0">
                <a:solidFill>
                  <a:srgbClr val="E98837"/>
                </a:solidFill>
              </a:rPr>
              <a:t>RFP</a:t>
            </a:r>
            <a:endParaRPr lang="th-TH" sz="1400" b="1" dirty="0">
              <a:solidFill>
                <a:srgbClr val="E98837"/>
              </a:solidFill>
            </a:endParaRPr>
          </a:p>
        </p:txBody>
      </p:sp>
      <p:sp>
        <p:nvSpPr>
          <p:cNvPr id="46" name="Oval 45"/>
          <p:cNvSpPr/>
          <p:nvPr/>
        </p:nvSpPr>
        <p:spPr>
          <a:xfrm>
            <a:off x="4350420" y="4759272"/>
            <a:ext cx="443159" cy="444500"/>
          </a:xfrm>
          <a:prstGeom prst="ellipse">
            <a:avLst/>
          </a:prstGeom>
          <a:solidFill>
            <a:schemeClr val="bg1"/>
          </a:solidFill>
          <a:ln w="19050">
            <a:solidFill>
              <a:srgbClr val="FF9933"/>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1400" b="1" dirty="0" smtClean="0">
                <a:solidFill>
                  <a:srgbClr val="E98837"/>
                </a:solidFill>
              </a:rPr>
              <a:t>RFP</a:t>
            </a:r>
            <a:endParaRPr lang="th-TH" sz="1400" b="1" dirty="0">
              <a:solidFill>
                <a:srgbClr val="E98837"/>
              </a:solidFill>
            </a:endParaRPr>
          </a:p>
        </p:txBody>
      </p:sp>
      <p:sp>
        <p:nvSpPr>
          <p:cNvPr id="47" name="TextBox 46"/>
          <p:cNvSpPr txBox="1"/>
          <p:nvPr/>
        </p:nvSpPr>
        <p:spPr>
          <a:xfrm>
            <a:off x="6745336" y="3416203"/>
            <a:ext cx="1294496" cy="276999"/>
          </a:xfrm>
          <a:prstGeom prst="rect">
            <a:avLst/>
          </a:prstGeom>
          <a:noFill/>
        </p:spPr>
        <p:txBody>
          <a:bodyPr wrap="square" rtlCol="0">
            <a:spAutoFit/>
          </a:bodyPr>
          <a:lstStyle/>
          <a:p>
            <a:r>
              <a:rPr lang="en-US" sz="1200" b="1" dirty="0" smtClean="0">
                <a:solidFill>
                  <a:srgbClr val="FF9933"/>
                </a:solidFill>
              </a:rPr>
              <a:t>Award to Bidders</a:t>
            </a:r>
            <a:endParaRPr lang="th-TH" sz="1200" b="1" dirty="0">
              <a:solidFill>
                <a:srgbClr val="FF9933"/>
              </a:solidFill>
            </a:endParaRPr>
          </a:p>
        </p:txBody>
      </p:sp>
      <p:sp>
        <p:nvSpPr>
          <p:cNvPr id="48" name="TextBox 47"/>
          <p:cNvSpPr txBox="1"/>
          <p:nvPr/>
        </p:nvSpPr>
        <p:spPr>
          <a:xfrm>
            <a:off x="6745336" y="5160615"/>
            <a:ext cx="1294496" cy="276999"/>
          </a:xfrm>
          <a:prstGeom prst="rect">
            <a:avLst/>
          </a:prstGeom>
          <a:noFill/>
        </p:spPr>
        <p:txBody>
          <a:bodyPr wrap="square" rtlCol="0">
            <a:spAutoFit/>
          </a:bodyPr>
          <a:lstStyle/>
          <a:p>
            <a:r>
              <a:rPr lang="en-US" sz="1200" b="1" dirty="0" smtClean="0">
                <a:solidFill>
                  <a:srgbClr val="FF9933"/>
                </a:solidFill>
              </a:rPr>
              <a:t>Award to Bidders</a:t>
            </a:r>
            <a:endParaRPr lang="th-TH" sz="1200" b="1" dirty="0">
              <a:solidFill>
                <a:srgbClr val="FF9933"/>
              </a:solidFill>
            </a:endParaRPr>
          </a:p>
        </p:txBody>
      </p:sp>
      <p:sp>
        <p:nvSpPr>
          <p:cNvPr id="50" name="TextBox 49"/>
          <p:cNvSpPr txBox="1"/>
          <p:nvPr/>
        </p:nvSpPr>
        <p:spPr>
          <a:xfrm>
            <a:off x="5344895" y="2544867"/>
            <a:ext cx="1294496" cy="276999"/>
          </a:xfrm>
          <a:prstGeom prst="rect">
            <a:avLst/>
          </a:prstGeom>
          <a:noFill/>
        </p:spPr>
        <p:txBody>
          <a:bodyPr wrap="square" rtlCol="0">
            <a:spAutoFit/>
          </a:bodyPr>
          <a:lstStyle/>
          <a:p>
            <a:r>
              <a:rPr lang="en-US" sz="1200" b="1" dirty="0" smtClean="0">
                <a:solidFill>
                  <a:srgbClr val="FF9933"/>
                </a:solidFill>
              </a:rPr>
              <a:t>Award to Bidders</a:t>
            </a:r>
            <a:endParaRPr lang="th-TH" sz="1200" b="1" dirty="0">
              <a:solidFill>
                <a:srgbClr val="FF9933"/>
              </a:solidFill>
            </a:endParaRPr>
          </a:p>
        </p:txBody>
      </p:sp>
      <p:sp>
        <p:nvSpPr>
          <p:cNvPr id="3" name="AutoShape 925" descr="Image result for Yellow Target icon"/>
          <p:cNvSpPr>
            <a:spLocks noChangeAspect="1" noChangeArrowheads="1"/>
          </p:cNvSpPr>
          <p:nvPr/>
        </p:nvSpPr>
        <p:spPr bwMode="auto">
          <a:xfrm>
            <a:off x="155575" y="-3170238"/>
            <a:ext cx="6610350" cy="661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6" name="Table 65"/>
          <p:cNvGraphicFramePr>
            <a:graphicFrameLocks noGrp="1"/>
          </p:cNvGraphicFramePr>
          <p:nvPr>
            <p:extLst>
              <p:ext uri="{D42A27DB-BD31-4B8C-83A1-F6EECF244321}">
                <p14:modId xmlns:p14="http://schemas.microsoft.com/office/powerpoint/2010/main" val="387752827"/>
              </p:ext>
            </p:extLst>
          </p:nvPr>
        </p:nvGraphicFramePr>
        <p:xfrm>
          <a:off x="251519" y="788844"/>
          <a:ext cx="8516245" cy="775128"/>
        </p:xfrm>
        <a:graphic>
          <a:graphicData uri="http://schemas.openxmlformats.org/drawingml/2006/table">
            <a:tbl>
              <a:tblPr firstRow="1" bandRow="1">
                <a:tableStyleId>{5C22544A-7EE6-4342-B048-85BDC9FD1C3A}</a:tableStyleId>
              </a:tblPr>
              <a:tblGrid>
                <a:gridCol w="8516245"/>
              </a:tblGrid>
              <a:tr h="201328">
                <a:tc>
                  <a:txBody>
                    <a:bodyPr/>
                    <a:lstStyle/>
                    <a:p>
                      <a:pPr marL="0" indent="0" algn="just"/>
                      <a:r>
                        <a:rPr lang="en-US" sz="1400" baseline="0" dirty="0" smtClean="0">
                          <a:solidFill>
                            <a:srgbClr val="88654A"/>
                          </a:solidFill>
                        </a:rPr>
                        <a:t>Timeline of Major EEC Projects</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tr>
              <a:tr h="470328">
                <a:tc>
                  <a:txBody>
                    <a:bodyPr/>
                    <a:lstStyle/>
                    <a:p>
                      <a:pPr marL="0" indent="0" algn="just">
                        <a:lnSpc>
                          <a:spcPct val="100000"/>
                        </a:lnSpc>
                      </a:pPr>
                      <a:r>
                        <a:rPr lang="en-US" sz="1400" baseline="0" dirty="0" smtClean="0">
                          <a:solidFill>
                            <a:srgbClr val="88654A"/>
                          </a:solidFill>
                        </a:rPr>
                        <a:t>The bidding processes and project development will be run in parallel; estimated completion by 2023 onwards.</a:t>
                      </a: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5" name="Group 64"/>
          <p:cNvGrpSpPr/>
          <p:nvPr/>
        </p:nvGrpSpPr>
        <p:grpSpPr>
          <a:xfrm>
            <a:off x="5757349" y="2129013"/>
            <a:ext cx="468501" cy="468501"/>
            <a:chOff x="5788060" y="2241561"/>
            <a:chExt cx="468501" cy="468501"/>
          </a:xfrm>
        </p:grpSpPr>
        <p:sp>
          <p:nvSpPr>
            <p:cNvPr id="8" name="Oval 7"/>
            <p:cNvSpPr/>
            <p:nvPr/>
          </p:nvSpPr>
          <p:spPr>
            <a:xfrm>
              <a:off x="5810137" y="2255491"/>
              <a:ext cx="424349" cy="4289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53" name="Picture 929" descr="Image result for Yellow Targe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8060" y="2241561"/>
              <a:ext cx="468501" cy="4685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948317" y="4704788"/>
            <a:ext cx="659122" cy="538609"/>
          </a:xfrm>
          <a:prstGeom prst="rect">
            <a:avLst/>
          </a:prstGeom>
          <a:noFill/>
        </p:spPr>
        <p:txBody>
          <a:bodyPr wrap="square" rtlCol="0">
            <a:spAutoFit/>
          </a:bodyPr>
          <a:lstStyle/>
          <a:p>
            <a:pPr algn="ctr"/>
            <a:r>
              <a:rPr lang="en-US" sz="1100" b="1" dirty="0" smtClean="0"/>
              <a:t>2023</a:t>
            </a:r>
          </a:p>
          <a:p>
            <a:pPr algn="ctr"/>
            <a:r>
              <a:rPr lang="en-US" sz="700" b="1" dirty="0"/>
              <a:t>&amp;</a:t>
            </a:r>
            <a:endParaRPr lang="en-US" sz="1100" b="1" dirty="0" smtClean="0"/>
          </a:p>
          <a:p>
            <a:pPr algn="ctr"/>
            <a:r>
              <a:rPr lang="en-US" sz="1100" b="1" dirty="0" smtClean="0"/>
              <a:t>2027</a:t>
            </a:r>
            <a:endParaRPr lang="th-TH" sz="1100" b="1" dirty="0"/>
          </a:p>
        </p:txBody>
      </p:sp>
      <p:grpSp>
        <p:nvGrpSpPr>
          <p:cNvPr id="40" name="Group 39"/>
          <p:cNvGrpSpPr/>
          <p:nvPr/>
        </p:nvGrpSpPr>
        <p:grpSpPr>
          <a:xfrm>
            <a:off x="7158333" y="2981907"/>
            <a:ext cx="468501" cy="468501"/>
            <a:chOff x="5788060" y="2241561"/>
            <a:chExt cx="468501" cy="468501"/>
          </a:xfrm>
        </p:grpSpPr>
        <p:sp>
          <p:nvSpPr>
            <p:cNvPr id="41" name="Oval 40"/>
            <p:cNvSpPr/>
            <p:nvPr/>
          </p:nvSpPr>
          <p:spPr>
            <a:xfrm>
              <a:off x="5810137" y="2255491"/>
              <a:ext cx="424349" cy="4289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929" descr="Image result for Yellow Targe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8060" y="2241561"/>
              <a:ext cx="468501" cy="468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7158333" y="3806779"/>
            <a:ext cx="468501" cy="468501"/>
            <a:chOff x="5788060" y="2241561"/>
            <a:chExt cx="468501" cy="468501"/>
          </a:xfrm>
        </p:grpSpPr>
        <p:sp>
          <p:nvSpPr>
            <p:cNvPr id="51" name="Oval 50"/>
            <p:cNvSpPr/>
            <p:nvPr/>
          </p:nvSpPr>
          <p:spPr>
            <a:xfrm>
              <a:off x="5810137" y="2255491"/>
              <a:ext cx="424349" cy="4289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929" descr="Image result for Yellow Targe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8060" y="2241561"/>
              <a:ext cx="468501" cy="468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7158333" y="4733946"/>
            <a:ext cx="468501" cy="468501"/>
            <a:chOff x="5788060" y="2241561"/>
            <a:chExt cx="468501" cy="468501"/>
          </a:xfrm>
        </p:grpSpPr>
        <p:sp>
          <p:nvSpPr>
            <p:cNvPr id="54" name="Oval 53"/>
            <p:cNvSpPr/>
            <p:nvPr/>
          </p:nvSpPr>
          <p:spPr>
            <a:xfrm>
              <a:off x="5810137" y="2255491"/>
              <a:ext cx="424349" cy="4289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929" descr="Image result for Yellow Targe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8060" y="2241561"/>
              <a:ext cx="468501" cy="468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6803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342896" y="503165"/>
            <a:ext cx="8228134" cy="257668"/>
          </a:xfrm>
          <a:prstGeom prst="rect">
            <a:avLst/>
          </a:prstGeom>
        </p:spPr>
        <p:txBody>
          <a:bodyPr/>
          <a:lstStyle>
            <a:lvl1pPr algn="l" defTabSz="457200" rtl="0" eaLnBrk="0" fontAlgn="base" hangingPunct="0">
              <a:lnSpc>
                <a:spcPts val="2400"/>
              </a:lnSpc>
              <a:spcBef>
                <a:spcPct val="0"/>
              </a:spcBef>
              <a:spcAft>
                <a:spcPct val="0"/>
              </a:spcAft>
              <a:defRPr sz="2000" kern="1200">
                <a:solidFill>
                  <a:schemeClr val="bg1"/>
                </a:solidFill>
                <a:latin typeface="+mj-lt"/>
                <a:ea typeface="+mj-ea"/>
                <a:cs typeface="+mj-cs"/>
              </a:defRPr>
            </a:lvl1pPr>
            <a:lvl2pPr algn="l" defTabSz="457200" rtl="0" eaLnBrk="0" fontAlgn="base" hangingPunct="0">
              <a:lnSpc>
                <a:spcPts val="2400"/>
              </a:lnSpc>
              <a:spcBef>
                <a:spcPct val="0"/>
              </a:spcBef>
              <a:spcAft>
                <a:spcPct val="0"/>
              </a:spcAft>
              <a:defRPr sz="2000">
                <a:solidFill>
                  <a:schemeClr val="bg1"/>
                </a:solidFill>
                <a:latin typeface="Arial" charset="0"/>
              </a:defRPr>
            </a:lvl2pPr>
            <a:lvl3pPr algn="l" defTabSz="457200" rtl="0" eaLnBrk="0" fontAlgn="base" hangingPunct="0">
              <a:lnSpc>
                <a:spcPts val="2400"/>
              </a:lnSpc>
              <a:spcBef>
                <a:spcPct val="0"/>
              </a:spcBef>
              <a:spcAft>
                <a:spcPct val="0"/>
              </a:spcAft>
              <a:defRPr sz="2000">
                <a:solidFill>
                  <a:schemeClr val="bg1"/>
                </a:solidFill>
                <a:latin typeface="Arial" charset="0"/>
              </a:defRPr>
            </a:lvl3pPr>
            <a:lvl4pPr algn="l" defTabSz="457200" rtl="0" eaLnBrk="0" fontAlgn="base" hangingPunct="0">
              <a:lnSpc>
                <a:spcPts val="2400"/>
              </a:lnSpc>
              <a:spcBef>
                <a:spcPct val="0"/>
              </a:spcBef>
              <a:spcAft>
                <a:spcPct val="0"/>
              </a:spcAft>
              <a:defRPr sz="2000">
                <a:solidFill>
                  <a:schemeClr val="bg1"/>
                </a:solidFill>
                <a:latin typeface="Arial" charset="0"/>
              </a:defRPr>
            </a:lvl4pPr>
            <a:lvl5pPr algn="l" defTabSz="457200" rtl="0" eaLnBrk="0" fontAlgn="base" hangingPunct="0">
              <a:lnSpc>
                <a:spcPts val="2400"/>
              </a:lnSpc>
              <a:spcBef>
                <a:spcPct val="0"/>
              </a:spcBef>
              <a:spcAft>
                <a:spcPct val="0"/>
              </a:spcAft>
              <a:defRPr sz="2000">
                <a:solidFill>
                  <a:schemeClr val="bg1"/>
                </a:solidFill>
                <a:latin typeface="Arial" charset="0"/>
              </a:defRPr>
            </a:lvl5pPr>
            <a:lvl6pPr marL="457200" algn="l" defTabSz="457200" rtl="0" fontAlgn="base">
              <a:lnSpc>
                <a:spcPts val="2400"/>
              </a:lnSpc>
              <a:spcBef>
                <a:spcPct val="0"/>
              </a:spcBef>
              <a:spcAft>
                <a:spcPct val="0"/>
              </a:spcAft>
              <a:defRPr sz="2000">
                <a:solidFill>
                  <a:schemeClr val="bg1"/>
                </a:solidFill>
                <a:latin typeface="Arial" charset="0"/>
              </a:defRPr>
            </a:lvl6pPr>
            <a:lvl7pPr marL="914400" algn="l" defTabSz="457200" rtl="0" fontAlgn="base">
              <a:lnSpc>
                <a:spcPts val="2400"/>
              </a:lnSpc>
              <a:spcBef>
                <a:spcPct val="0"/>
              </a:spcBef>
              <a:spcAft>
                <a:spcPct val="0"/>
              </a:spcAft>
              <a:defRPr sz="2000">
                <a:solidFill>
                  <a:schemeClr val="bg1"/>
                </a:solidFill>
                <a:latin typeface="Arial" charset="0"/>
              </a:defRPr>
            </a:lvl7pPr>
            <a:lvl8pPr marL="1371600" algn="l" defTabSz="457200" rtl="0" fontAlgn="base">
              <a:lnSpc>
                <a:spcPts val="2400"/>
              </a:lnSpc>
              <a:spcBef>
                <a:spcPct val="0"/>
              </a:spcBef>
              <a:spcAft>
                <a:spcPct val="0"/>
              </a:spcAft>
              <a:defRPr sz="2000">
                <a:solidFill>
                  <a:schemeClr val="bg1"/>
                </a:solidFill>
                <a:latin typeface="Arial" charset="0"/>
              </a:defRPr>
            </a:lvl8pPr>
            <a:lvl9pPr marL="1828800" algn="l" defTabSz="457200" rtl="0" fontAlgn="base">
              <a:lnSpc>
                <a:spcPts val="2400"/>
              </a:lnSpc>
              <a:spcBef>
                <a:spcPct val="0"/>
              </a:spcBef>
              <a:spcAft>
                <a:spcPct val="0"/>
              </a:spcAft>
              <a:defRPr sz="2000">
                <a:solidFill>
                  <a:schemeClr val="bg1"/>
                </a:solidFill>
                <a:latin typeface="Arial" charset="0"/>
              </a:defRPr>
            </a:lvl9pPr>
          </a:lstStyle>
          <a:p>
            <a:r>
              <a:rPr lang="en-US" sz="2215" dirty="0">
                <a:latin typeface="Calibri" panose="020F0502020204030204" pitchFamily="34" charset="0"/>
              </a:rPr>
              <a:t>U-Tapao Airport Project – Analysis of Proposed Risk Allocation</a:t>
            </a:r>
          </a:p>
        </p:txBody>
      </p:sp>
      <p:grpSp>
        <p:nvGrpSpPr>
          <p:cNvPr id="34" name="Group 33"/>
          <p:cNvGrpSpPr/>
          <p:nvPr/>
        </p:nvGrpSpPr>
        <p:grpSpPr>
          <a:xfrm>
            <a:off x="0" y="-1721"/>
            <a:ext cx="9144000" cy="694417"/>
            <a:chOff x="0" y="-1721"/>
            <a:chExt cx="9144000" cy="694417"/>
          </a:xfrm>
        </p:grpSpPr>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36" name="Rectangle 35"/>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grpSp>
      <p:sp>
        <p:nvSpPr>
          <p:cNvPr id="37" name="TextBox 36">
            <a:extLst>
              <a:ext uri="{FF2B5EF4-FFF2-40B4-BE49-F238E27FC236}">
                <a16:creationId xmlns="" xmlns:a16="http://schemas.microsoft.com/office/drawing/2014/main" id="{81F0FEA4-3C6B-4CE8-AC83-308BDB1AF7C8}"/>
              </a:ext>
            </a:extLst>
          </p:cNvPr>
          <p:cNvSpPr txBox="1"/>
          <p:nvPr/>
        </p:nvSpPr>
        <p:spPr>
          <a:xfrm>
            <a:off x="167074" y="43564"/>
            <a:ext cx="5676514"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Upcoming EEC Infrastructure Project </a:t>
            </a:r>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Development (2)</a:t>
            </a:r>
            <a:endPar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endParaRPr>
          </a:p>
        </p:txBody>
      </p:sp>
      <p:sp>
        <p:nvSpPr>
          <p:cNvPr id="21" name="Slide Number Placeholder 20"/>
          <p:cNvSpPr>
            <a:spLocks noGrp="1"/>
          </p:cNvSpPr>
          <p:nvPr>
            <p:ph type="sldNum" sz="quarter" idx="11"/>
          </p:nvPr>
        </p:nvSpPr>
        <p:spPr/>
        <p:txBody>
          <a:bodyPr/>
          <a:lstStyle/>
          <a:p>
            <a:pPr>
              <a:defRPr/>
            </a:pPr>
            <a:fld id="{3C794E24-6CC1-4224-B2ED-9E9713EBC1DC}" type="slidenum">
              <a:rPr lang="en-US" smtClean="0">
                <a:solidFill>
                  <a:srgbClr val="6F5F5E"/>
                </a:solidFill>
              </a:rPr>
              <a:pPr>
                <a:defRPr/>
              </a:pPr>
              <a:t>6</a:t>
            </a:fld>
            <a:endParaRPr lang="en-US">
              <a:solidFill>
                <a:srgbClr val="6F5F5E"/>
              </a:solidFill>
            </a:endParaRPr>
          </a:p>
        </p:txBody>
      </p:sp>
      <p:sp>
        <p:nvSpPr>
          <p:cNvPr id="11" name="TextBox 10">
            <a:extLst>
              <a:ext uri="{FF2B5EF4-FFF2-40B4-BE49-F238E27FC236}">
                <a16:creationId xmlns="" xmlns:a16="http://schemas.microsoft.com/office/drawing/2014/main" id="{81F0FEA4-3C6B-4CE8-AC83-308BDB1AF7C8}"/>
              </a:ext>
            </a:extLst>
          </p:cNvPr>
          <p:cNvSpPr txBox="1"/>
          <p:nvPr/>
        </p:nvSpPr>
        <p:spPr>
          <a:xfrm>
            <a:off x="3137068" y="748960"/>
            <a:ext cx="2844465" cy="369332"/>
          </a:xfrm>
          <a:prstGeom prst="rect">
            <a:avLst/>
          </a:prstGeom>
          <a:noFill/>
        </p:spPr>
        <p:txBody>
          <a:bodyPr wrap="square" rtlCol="0">
            <a:spAutoFit/>
          </a:bodyPr>
          <a:lstStyle/>
          <a:p>
            <a:r>
              <a:rPr lang="en-US" b="1" u="sng" dirty="0" smtClean="0">
                <a:solidFill>
                  <a:srgbClr val="807063"/>
                </a:solidFill>
                <a:latin typeface="Calibri" panose="020F0502020204030204" pitchFamily="34" charset="0"/>
                <a:cs typeface="Calibri" panose="020F0502020204030204" pitchFamily="34" charset="0"/>
              </a:rPr>
              <a:t>Alternative Funding Sources</a:t>
            </a:r>
            <a:endParaRPr lang="en-US" sz="1400" b="1" u="sng" dirty="0" smtClean="0">
              <a:solidFill>
                <a:srgbClr val="807063"/>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cstate="print"/>
          <a:stretch>
            <a:fillRect/>
          </a:stretch>
        </p:blipFill>
        <p:spPr>
          <a:xfrm>
            <a:off x="257941" y="859961"/>
            <a:ext cx="8742422" cy="5706351"/>
          </a:xfrm>
          <a:prstGeom prst="rect">
            <a:avLst/>
          </a:prstGeom>
        </p:spPr>
      </p:pic>
    </p:spTree>
    <p:extLst>
      <p:ext uri="{BB962C8B-B14F-4D97-AF65-F5344CB8AC3E}">
        <p14:creationId xmlns:p14="http://schemas.microsoft.com/office/powerpoint/2010/main" val="148469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Financi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0" y="-1721"/>
            <a:ext cx="9144000" cy="694417"/>
            <a:chOff x="0" y="-1721"/>
            <a:chExt cx="9144000" cy="694417"/>
          </a:xfrm>
        </p:grpSpPr>
        <p:pic>
          <p:nvPicPr>
            <p:cNvPr id="52" name="Picture 51"/>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54" name="Rectangle 53"/>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grpSp>
      <p:sp>
        <p:nvSpPr>
          <p:cNvPr id="55" name="TextBox 54">
            <a:extLst>
              <a:ext uri="{FF2B5EF4-FFF2-40B4-BE49-F238E27FC236}">
                <a16:creationId xmlns="" xmlns:a16="http://schemas.microsoft.com/office/drawing/2014/main" id="{81F0FEA4-3C6B-4CE8-AC83-308BDB1AF7C8}"/>
              </a:ext>
            </a:extLst>
          </p:cNvPr>
          <p:cNvSpPr txBox="1"/>
          <p:nvPr/>
        </p:nvSpPr>
        <p:spPr>
          <a:xfrm>
            <a:off x="167074" y="43564"/>
            <a:ext cx="5341030"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Typical Project Finance Structure</a:t>
            </a:r>
            <a:endParaRPr lang="en-US" b="1" dirty="0">
              <a:gradFill>
                <a:gsLst>
                  <a:gs pos="100000">
                    <a:schemeClr val="bg1"/>
                  </a:gs>
                  <a:gs pos="5000">
                    <a:srgbClr val="FDE7BB"/>
                  </a:gs>
                </a:gsLst>
                <a:lin ang="10800000" scaled="0"/>
              </a:gradFill>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11"/>
          </p:nvPr>
        </p:nvSpPr>
        <p:spPr/>
        <p:txBody>
          <a:bodyPr/>
          <a:lstStyle/>
          <a:p>
            <a:pPr>
              <a:defRPr/>
            </a:pPr>
            <a:fld id="{3C794E24-6CC1-4224-B2ED-9E9713EBC1DC}" type="slidenum">
              <a:rPr lang="en-US" smtClean="0">
                <a:solidFill>
                  <a:srgbClr val="6F5F5E"/>
                </a:solidFill>
              </a:rPr>
              <a:pPr>
                <a:defRPr/>
              </a:pPr>
              <a:t>7</a:t>
            </a:fld>
            <a:endParaRPr lang="en-US">
              <a:solidFill>
                <a:srgbClr val="6F5F5E"/>
              </a:solidFill>
            </a:endParaRPr>
          </a:p>
        </p:txBody>
      </p:sp>
      <p:sp>
        <p:nvSpPr>
          <p:cNvPr id="17" name="TextBox 16"/>
          <p:cNvSpPr txBox="1"/>
          <p:nvPr/>
        </p:nvSpPr>
        <p:spPr>
          <a:xfrm>
            <a:off x="3115258" y="5172791"/>
            <a:ext cx="2913481" cy="415498"/>
          </a:xfrm>
          <a:prstGeom prst="rect">
            <a:avLst/>
          </a:prstGeom>
          <a:noFill/>
        </p:spPr>
        <p:txBody>
          <a:bodyPr wrap="square" rtlCol="0">
            <a:spAutoFit/>
          </a:bodyPr>
          <a:lstStyle/>
          <a:p>
            <a:pPr algn="ctr"/>
            <a:r>
              <a:rPr lang="en-US" sz="1050" dirty="0" smtClean="0">
                <a:solidFill>
                  <a:schemeClr val="bg1">
                    <a:lumMod val="75000"/>
                  </a:schemeClr>
                </a:solidFill>
              </a:rPr>
              <a:t>EPC – Engineering Procurement &amp; Construction</a:t>
            </a:r>
          </a:p>
          <a:p>
            <a:pPr algn="ctr"/>
            <a:r>
              <a:rPr lang="en-US" sz="1050" dirty="0" smtClean="0">
                <a:solidFill>
                  <a:schemeClr val="bg1">
                    <a:lumMod val="75000"/>
                  </a:schemeClr>
                </a:solidFill>
              </a:rPr>
              <a:t>O&amp;M – Operation and Maintenance</a:t>
            </a:r>
          </a:p>
        </p:txBody>
      </p:sp>
      <p:pic>
        <p:nvPicPr>
          <p:cNvPr id="4" name="Picture 3"/>
          <p:cNvPicPr>
            <a:picLocks noChangeAspect="1"/>
          </p:cNvPicPr>
          <p:nvPr/>
        </p:nvPicPr>
        <p:blipFill>
          <a:blip r:embed="rId4" cstate="print"/>
          <a:stretch>
            <a:fillRect/>
          </a:stretch>
        </p:blipFill>
        <p:spPr>
          <a:xfrm>
            <a:off x="633643" y="1439010"/>
            <a:ext cx="7876715" cy="3548180"/>
          </a:xfrm>
          <a:prstGeom prst="rect">
            <a:avLst/>
          </a:prstGeom>
        </p:spPr>
      </p:pic>
    </p:spTree>
    <p:extLst>
      <p:ext uri="{BB962C8B-B14F-4D97-AF65-F5344CB8AC3E}">
        <p14:creationId xmlns:p14="http://schemas.microsoft.com/office/powerpoint/2010/main" val="100520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42896" y="503165"/>
            <a:ext cx="8228134" cy="257668"/>
          </a:xfrm>
          <a:prstGeom prst="rect">
            <a:avLst/>
          </a:prstGeom>
        </p:spPr>
        <p:txBody>
          <a:bodyPr/>
          <a:lstStyle>
            <a:lvl1pPr algn="l" defTabSz="457200" rtl="0" eaLnBrk="0" fontAlgn="base" hangingPunct="0">
              <a:lnSpc>
                <a:spcPts val="2400"/>
              </a:lnSpc>
              <a:spcBef>
                <a:spcPct val="0"/>
              </a:spcBef>
              <a:spcAft>
                <a:spcPct val="0"/>
              </a:spcAft>
              <a:defRPr sz="2000" kern="1200">
                <a:solidFill>
                  <a:schemeClr val="bg1"/>
                </a:solidFill>
                <a:latin typeface="+mj-lt"/>
                <a:ea typeface="+mj-ea"/>
                <a:cs typeface="+mj-cs"/>
              </a:defRPr>
            </a:lvl1pPr>
            <a:lvl2pPr algn="l" defTabSz="457200" rtl="0" eaLnBrk="0" fontAlgn="base" hangingPunct="0">
              <a:lnSpc>
                <a:spcPts val="2400"/>
              </a:lnSpc>
              <a:spcBef>
                <a:spcPct val="0"/>
              </a:spcBef>
              <a:spcAft>
                <a:spcPct val="0"/>
              </a:spcAft>
              <a:defRPr sz="2000">
                <a:solidFill>
                  <a:schemeClr val="bg1"/>
                </a:solidFill>
                <a:latin typeface="Arial" charset="0"/>
              </a:defRPr>
            </a:lvl2pPr>
            <a:lvl3pPr algn="l" defTabSz="457200" rtl="0" eaLnBrk="0" fontAlgn="base" hangingPunct="0">
              <a:lnSpc>
                <a:spcPts val="2400"/>
              </a:lnSpc>
              <a:spcBef>
                <a:spcPct val="0"/>
              </a:spcBef>
              <a:spcAft>
                <a:spcPct val="0"/>
              </a:spcAft>
              <a:defRPr sz="2000">
                <a:solidFill>
                  <a:schemeClr val="bg1"/>
                </a:solidFill>
                <a:latin typeface="Arial" charset="0"/>
              </a:defRPr>
            </a:lvl3pPr>
            <a:lvl4pPr algn="l" defTabSz="457200" rtl="0" eaLnBrk="0" fontAlgn="base" hangingPunct="0">
              <a:lnSpc>
                <a:spcPts val="2400"/>
              </a:lnSpc>
              <a:spcBef>
                <a:spcPct val="0"/>
              </a:spcBef>
              <a:spcAft>
                <a:spcPct val="0"/>
              </a:spcAft>
              <a:defRPr sz="2000">
                <a:solidFill>
                  <a:schemeClr val="bg1"/>
                </a:solidFill>
                <a:latin typeface="Arial" charset="0"/>
              </a:defRPr>
            </a:lvl4pPr>
            <a:lvl5pPr algn="l" defTabSz="457200" rtl="0" eaLnBrk="0" fontAlgn="base" hangingPunct="0">
              <a:lnSpc>
                <a:spcPts val="2400"/>
              </a:lnSpc>
              <a:spcBef>
                <a:spcPct val="0"/>
              </a:spcBef>
              <a:spcAft>
                <a:spcPct val="0"/>
              </a:spcAft>
              <a:defRPr sz="2000">
                <a:solidFill>
                  <a:schemeClr val="bg1"/>
                </a:solidFill>
                <a:latin typeface="Arial" charset="0"/>
              </a:defRPr>
            </a:lvl5pPr>
            <a:lvl6pPr marL="457200" algn="l" defTabSz="457200" rtl="0" fontAlgn="base">
              <a:lnSpc>
                <a:spcPts val="2400"/>
              </a:lnSpc>
              <a:spcBef>
                <a:spcPct val="0"/>
              </a:spcBef>
              <a:spcAft>
                <a:spcPct val="0"/>
              </a:spcAft>
              <a:defRPr sz="2000">
                <a:solidFill>
                  <a:schemeClr val="bg1"/>
                </a:solidFill>
                <a:latin typeface="Arial" charset="0"/>
              </a:defRPr>
            </a:lvl6pPr>
            <a:lvl7pPr marL="914400" algn="l" defTabSz="457200" rtl="0" fontAlgn="base">
              <a:lnSpc>
                <a:spcPts val="2400"/>
              </a:lnSpc>
              <a:spcBef>
                <a:spcPct val="0"/>
              </a:spcBef>
              <a:spcAft>
                <a:spcPct val="0"/>
              </a:spcAft>
              <a:defRPr sz="2000">
                <a:solidFill>
                  <a:schemeClr val="bg1"/>
                </a:solidFill>
                <a:latin typeface="Arial" charset="0"/>
              </a:defRPr>
            </a:lvl7pPr>
            <a:lvl8pPr marL="1371600" algn="l" defTabSz="457200" rtl="0" fontAlgn="base">
              <a:lnSpc>
                <a:spcPts val="2400"/>
              </a:lnSpc>
              <a:spcBef>
                <a:spcPct val="0"/>
              </a:spcBef>
              <a:spcAft>
                <a:spcPct val="0"/>
              </a:spcAft>
              <a:defRPr sz="2000">
                <a:solidFill>
                  <a:schemeClr val="bg1"/>
                </a:solidFill>
                <a:latin typeface="Arial" charset="0"/>
              </a:defRPr>
            </a:lvl8pPr>
            <a:lvl9pPr marL="1828800" algn="l" defTabSz="457200" rtl="0" fontAlgn="base">
              <a:lnSpc>
                <a:spcPts val="2400"/>
              </a:lnSpc>
              <a:spcBef>
                <a:spcPct val="0"/>
              </a:spcBef>
              <a:spcAft>
                <a:spcPct val="0"/>
              </a:spcAft>
              <a:defRPr sz="2000">
                <a:solidFill>
                  <a:schemeClr val="bg1"/>
                </a:solidFill>
                <a:latin typeface="Arial" charset="0"/>
              </a:defRPr>
            </a:lvl9pPr>
          </a:lstStyle>
          <a:p>
            <a:r>
              <a:rPr lang="en-US" sz="2215" dirty="0">
                <a:latin typeface="Calibri" panose="020F0502020204030204" pitchFamily="34" charset="0"/>
              </a:rPr>
              <a:t>U-Tapao Airport Project – Analysis of Proposed Risk Allocation</a:t>
            </a:r>
          </a:p>
        </p:txBody>
      </p:sp>
      <p:grpSp>
        <p:nvGrpSpPr>
          <p:cNvPr id="9" name="Group 8"/>
          <p:cNvGrpSpPr/>
          <p:nvPr/>
        </p:nvGrpSpPr>
        <p:grpSpPr>
          <a:xfrm>
            <a:off x="0" y="-1721"/>
            <a:ext cx="9144000" cy="694417"/>
            <a:chOff x="0" y="-1721"/>
            <a:chExt cx="9144000" cy="694417"/>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11" name="Rectangle 10"/>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grpSp>
      <p:sp>
        <p:nvSpPr>
          <p:cNvPr id="12" name="TextBox 11">
            <a:extLst>
              <a:ext uri="{FF2B5EF4-FFF2-40B4-BE49-F238E27FC236}">
                <a16:creationId xmlns="" xmlns:a16="http://schemas.microsoft.com/office/drawing/2014/main" id="{81F0FEA4-3C6B-4CE8-AC83-308BDB1AF7C8}"/>
              </a:ext>
            </a:extLst>
          </p:cNvPr>
          <p:cNvSpPr txBox="1"/>
          <p:nvPr/>
        </p:nvSpPr>
        <p:spPr>
          <a:xfrm>
            <a:off x="167074" y="43564"/>
            <a:ext cx="5197014"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Key Challenges for Financing</a:t>
            </a:r>
            <a:endParaRPr lang="en-US" b="1" dirty="0">
              <a:gradFill>
                <a:gsLst>
                  <a:gs pos="100000">
                    <a:schemeClr val="bg1"/>
                  </a:gs>
                  <a:gs pos="13278">
                    <a:srgbClr val="FDE7BB"/>
                  </a:gs>
                  <a:gs pos="5556">
                    <a:srgbClr val="FDE7BB"/>
                  </a:gs>
                  <a:gs pos="21000">
                    <a:srgbClr val="FDE7BB"/>
                  </a:gs>
                </a:gsLst>
                <a:lin ang="10800000" scaled="0"/>
              </a:gradFill>
              <a:latin typeface="Calibri" panose="020F0502020204030204" pitchFamily="34" charset="0"/>
              <a:cs typeface="Calibri" panose="020F0502020204030204"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339937250"/>
              </p:ext>
            </p:extLst>
          </p:nvPr>
        </p:nvGraphicFramePr>
        <p:xfrm>
          <a:off x="251520" y="636481"/>
          <a:ext cx="8654356" cy="1059180"/>
        </p:xfrm>
        <a:graphic>
          <a:graphicData uri="http://schemas.openxmlformats.org/drawingml/2006/table">
            <a:tbl>
              <a:tblPr firstRow="1" bandRow="1">
                <a:tableStyleId>{5C22544A-7EE6-4342-B048-85BDC9FD1C3A}</a:tableStyleId>
              </a:tblPr>
              <a:tblGrid>
                <a:gridCol w="8654356"/>
              </a:tblGrid>
              <a:tr h="1020870">
                <a:tc>
                  <a:txBody>
                    <a:bodyPr/>
                    <a:lstStyle/>
                    <a:p>
                      <a:pPr marL="0" indent="0" algn="just">
                        <a:lnSpc>
                          <a:spcPts val="900"/>
                        </a:lnSpc>
                      </a:pPr>
                      <a:endParaRPr lang="en-US" sz="1600" baseline="0" dirty="0" smtClean="0">
                        <a:solidFill>
                          <a:srgbClr val="88654A"/>
                        </a:solidFill>
                      </a:endParaRPr>
                    </a:p>
                    <a:p>
                      <a:pPr marL="285750" indent="-285750" algn="just">
                        <a:lnSpc>
                          <a:spcPct val="100000"/>
                        </a:lnSpc>
                        <a:buFont typeface="Arial" panose="020B0604020202020204" pitchFamily="34" charset="0"/>
                        <a:buChar char="•"/>
                      </a:pPr>
                      <a:r>
                        <a:rPr lang="en-US" sz="1400" baseline="0" dirty="0" smtClean="0">
                          <a:solidFill>
                            <a:srgbClr val="88654A"/>
                          </a:solidFill>
                        </a:rPr>
                        <a:t>The success of the EEC projects are interdependent</a:t>
                      </a:r>
                    </a:p>
                    <a:p>
                      <a:pPr marL="285750" indent="-285750" algn="just">
                        <a:lnSpc>
                          <a:spcPct val="100000"/>
                        </a:lnSpc>
                        <a:buFont typeface="Arial" panose="020B0604020202020204" pitchFamily="34" charset="0"/>
                        <a:buChar char="•"/>
                      </a:pPr>
                      <a:r>
                        <a:rPr lang="en-US" sz="1400" baseline="0" dirty="0" smtClean="0">
                          <a:solidFill>
                            <a:srgbClr val="88654A"/>
                          </a:solidFill>
                        </a:rPr>
                        <a:t>Assessment of Demand Risk / Traffic</a:t>
                      </a:r>
                    </a:p>
                    <a:p>
                      <a:pPr marL="285750" indent="-285750" algn="just">
                        <a:lnSpc>
                          <a:spcPct val="100000"/>
                        </a:lnSpc>
                        <a:buFont typeface="Arial" panose="020B0604020202020204" pitchFamily="34" charset="0"/>
                        <a:buChar char="•"/>
                      </a:pPr>
                      <a:r>
                        <a:rPr lang="en-US" sz="1400" baseline="0" dirty="0" smtClean="0">
                          <a:solidFill>
                            <a:srgbClr val="88654A"/>
                          </a:solidFill>
                        </a:rPr>
                        <a:t>Changes in Law &amp; Regulation</a:t>
                      </a:r>
                    </a:p>
                    <a:p>
                      <a:pPr marL="285750" indent="-285750" algn="just">
                        <a:lnSpc>
                          <a:spcPct val="100000"/>
                        </a:lnSpc>
                        <a:buFont typeface="Arial" panose="020B0604020202020204" pitchFamily="34" charset="0"/>
                        <a:buChar char="•"/>
                      </a:pPr>
                      <a:r>
                        <a:rPr lang="en-US" sz="1400" baseline="0" dirty="0" smtClean="0">
                          <a:solidFill>
                            <a:srgbClr val="88654A"/>
                          </a:solidFill>
                        </a:rPr>
                        <a:t>Funding Liquidity</a:t>
                      </a:r>
                    </a:p>
                  </a:txBody>
                  <a:tcP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Slide Number Placeholder 16"/>
          <p:cNvSpPr>
            <a:spLocks noGrp="1"/>
          </p:cNvSpPr>
          <p:nvPr>
            <p:ph type="sldNum" sz="quarter" idx="11"/>
          </p:nvPr>
        </p:nvSpPr>
        <p:spPr/>
        <p:txBody>
          <a:bodyPr/>
          <a:lstStyle/>
          <a:p>
            <a:pPr>
              <a:defRPr/>
            </a:pPr>
            <a:fld id="{1DB6DD82-78EB-4883-84B1-699D22C656DB}" type="slidenum">
              <a:rPr lang="en-US" smtClean="0">
                <a:solidFill>
                  <a:srgbClr val="6F5F5E"/>
                </a:solidFill>
              </a:rPr>
              <a:pPr>
                <a:defRPr/>
              </a:pPr>
              <a:t>8</a:t>
            </a:fld>
            <a:endParaRPr lang="en-US">
              <a:solidFill>
                <a:srgbClr val="6F5F5E"/>
              </a:solidFill>
            </a:endParaRPr>
          </a:p>
        </p:txBody>
      </p:sp>
      <p:pic>
        <p:nvPicPr>
          <p:cNvPr id="3" name="Picture 2"/>
          <p:cNvPicPr>
            <a:picLocks noChangeAspect="1"/>
          </p:cNvPicPr>
          <p:nvPr/>
        </p:nvPicPr>
        <p:blipFill>
          <a:blip r:embed="rId4" cstate="print"/>
          <a:stretch>
            <a:fillRect/>
          </a:stretch>
        </p:blipFill>
        <p:spPr>
          <a:xfrm>
            <a:off x="1472916" y="1640889"/>
            <a:ext cx="6553768" cy="5255207"/>
          </a:xfrm>
          <a:prstGeom prst="rect">
            <a:avLst/>
          </a:prstGeom>
        </p:spPr>
      </p:pic>
    </p:spTree>
    <p:extLst>
      <p:ext uri="{BB962C8B-B14F-4D97-AF65-F5344CB8AC3E}">
        <p14:creationId xmlns:p14="http://schemas.microsoft.com/office/powerpoint/2010/main" val="3977277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9144000" cy="2991865"/>
          </a:xfrm>
          <a:prstGeom prst="rect">
            <a:avLst/>
          </a:prstGeom>
          <a:effectLst>
            <a:softEdge rad="254000"/>
          </a:effectLst>
        </p:spPr>
      </p:pic>
      <p:sp>
        <p:nvSpPr>
          <p:cNvPr id="43" name="Title 1"/>
          <p:cNvSpPr txBox="1">
            <a:spLocks/>
          </p:cNvSpPr>
          <p:nvPr/>
        </p:nvSpPr>
        <p:spPr>
          <a:xfrm>
            <a:off x="342896" y="503165"/>
            <a:ext cx="8228134" cy="257668"/>
          </a:xfrm>
          <a:prstGeom prst="rect">
            <a:avLst/>
          </a:prstGeom>
        </p:spPr>
        <p:txBody>
          <a:bodyPr/>
          <a:lstStyle>
            <a:lvl1pPr algn="l" defTabSz="457200" rtl="0" eaLnBrk="0" fontAlgn="base" hangingPunct="0">
              <a:lnSpc>
                <a:spcPts val="2400"/>
              </a:lnSpc>
              <a:spcBef>
                <a:spcPct val="0"/>
              </a:spcBef>
              <a:spcAft>
                <a:spcPct val="0"/>
              </a:spcAft>
              <a:defRPr sz="2000" kern="1200">
                <a:solidFill>
                  <a:schemeClr val="bg1"/>
                </a:solidFill>
                <a:latin typeface="+mj-lt"/>
                <a:ea typeface="+mj-ea"/>
                <a:cs typeface="+mj-cs"/>
              </a:defRPr>
            </a:lvl1pPr>
            <a:lvl2pPr algn="l" defTabSz="457200" rtl="0" eaLnBrk="0" fontAlgn="base" hangingPunct="0">
              <a:lnSpc>
                <a:spcPts val="2400"/>
              </a:lnSpc>
              <a:spcBef>
                <a:spcPct val="0"/>
              </a:spcBef>
              <a:spcAft>
                <a:spcPct val="0"/>
              </a:spcAft>
              <a:defRPr sz="2000">
                <a:solidFill>
                  <a:schemeClr val="bg1"/>
                </a:solidFill>
                <a:latin typeface="Arial" charset="0"/>
              </a:defRPr>
            </a:lvl2pPr>
            <a:lvl3pPr algn="l" defTabSz="457200" rtl="0" eaLnBrk="0" fontAlgn="base" hangingPunct="0">
              <a:lnSpc>
                <a:spcPts val="2400"/>
              </a:lnSpc>
              <a:spcBef>
                <a:spcPct val="0"/>
              </a:spcBef>
              <a:spcAft>
                <a:spcPct val="0"/>
              </a:spcAft>
              <a:defRPr sz="2000">
                <a:solidFill>
                  <a:schemeClr val="bg1"/>
                </a:solidFill>
                <a:latin typeface="Arial" charset="0"/>
              </a:defRPr>
            </a:lvl3pPr>
            <a:lvl4pPr algn="l" defTabSz="457200" rtl="0" eaLnBrk="0" fontAlgn="base" hangingPunct="0">
              <a:lnSpc>
                <a:spcPts val="2400"/>
              </a:lnSpc>
              <a:spcBef>
                <a:spcPct val="0"/>
              </a:spcBef>
              <a:spcAft>
                <a:spcPct val="0"/>
              </a:spcAft>
              <a:defRPr sz="2000">
                <a:solidFill>
                  <a:schemeClr val="bg1"/>
                </a:solidFill>
                <a:latin typeface="Arial" charset="0"/>
              </a:defRPr>
            </a:lvl4pPr>
            <a:lvl5pPr algn="l" defTabSz="457200" rtl="0" eaLnBrk="0" fontAlgn="base" hangingPunct="0">
              <a:lnSpc>
                <a:spcPts val="2400"/>
              </a:lnSpc>
              <a:spcBef>
                <a:spcPct val="0"/>
              </a:spcBef>
              <a:spcAft>
                <a:spcPct val="0"/>
              </a:spcAft>
              <a:defRPr sz="2000">
                <a:solidFill>
                  <a:schemeClr val="bg1"/>
                </a:solidFill>
                <a:latin typeface="Arial" charset="0"/>
              </a:defRPr>
            </a:lvl5pPr>
            <a:lvl6pPr marL="457200" algn="l" defTabSz="457200" rtl="0" fontAlgn="base">
              <a:lnSpc>
                <a:spcPts val="2400"/>
              </a:lnSpc>
              <a:spcBef>
                <a:spcPct val="0"/>
              </a:spcBef>
              <a:spcAft>
                <a:spcPct val="0"/>
              </a:spcAft>
              <a:defRPr sz="2000">
                <a:solidFill>
                  <a:schemeClr val="bg1"/>
                </a:solidFill>
                <a:latin typeface="Arial" charset="0"/>
              </a:defRPr>
            </a:lvl6pPr>
            <a:lvl7pPr marL="914400" algn="l" defTabSz="457200" rtl="0" fontAlgn="base">
              <a:lnSpc>
                <a:spcPts val="2400"/>
              </a:lnSpc>
              <a:spcBef>
                <a:spcPct val="0"/>
              </a:spcBef>
              <a:spcAft>
                <a:spcPct val="0"/>
              </a:spcAft>
              <a:defRPr sz="2000">
                <a:solidFill>
                  <a:schemeClr val="bg1"/>
                </a:solidFill>
                <a:latin typeface="Arial" charset="0"/>
              </a:defRPr>
            </a:lvl7pPr>
            <a:lvl8pPr marL="1371600" algn="l" defTabSz="457200" rtl="0" fontAlgn="base">
              <a:lnSpc>
                <a:spcPts val="2400"/>
              </a:lnSpc>
              <a:spcBef>
                <a:spcPct val="0"/>
              </a:spcBef>
              <a:spcAft>
                <a:spcPct val="0"/>
              </a:spcAft>
              <a:defRPr sz="2000">
                <a:solidFill>
                  <a:schemeClr val="bg1"/>
                </a:solidFill>
                <a:latin typeface="Arial" charset="0"/>
              </a:defRPr>
            </a:lvl8pPr>
            <a:lvl9pPr marL="1828800" algn="l" defTabSz="457200" rtl="0" fontAlgn="base">
              <a:lnSpc>
                <a:spcPts val="2400"/>
              </a:lnSpc>
              <a:spcBef>
                <a:spcPct val="0"/>
              </a:spcBef>
              <a:spcAft>
                <a:spcPct val="0"/>
              </a:spcAft>
              <a:defRPr sz="2000">
                <a:solidFill>
                  <a:schemeClr val="bg1"/>
                </a:solidFill>
                <a:latin typeface="Arial" charset="0"/>
              </a:defRPr>
            </a:lvl9pPr>
          </a:lstStyle>
          <a:p>
            <a:r>
              <a:rPr lang="en-US" sz="2215" dirty="0">
                <a:latin typeface="Calibri" panose="020F0502020204030204" pitchFamily="34" charset="0"/>
              </a:rPr>
              <a:t>U-Tapao Airport Project – Analysis of Proposed Risk Allocation</a:t>
            </a:r>
          </a:p>
        </p:txBody>
      </p:sp>
      <p:grpSp>
        <p:nvGrpSpPr>
          <p:cNvPr id="44" name="Group 43"/>
          <p:cNvGrpSpPr/>
          <p:nvPr/>
        </p:nvGrpSpPr>
        <p:grpSpPr>
          <a:xfrm>
            <a:off x="0" y="-1721"/>
            <a:ext cx="9144000" cy="694417"/>
            <a:chOff x="0" y="-1721"/>
            <a:chExt cx="9144000" cy="694417"/>
          </a:xfrm>
        </p:grpSpPr>
        <p:pic>
          <p:nvPicPr>
            <p:cNvPr id="45" name="Picture 4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35705" r="19572" b="47458"/>
            <a:stretch>
              <a:fillRect/>
            </a:stretch>
          </p:blipFill>
          <p:spPr>
            <a:xfrm>
              <a:off x="0" y="-1721"/>
              <a:ext cx="9144000" cy="694417"/>
            </a:xfrm>
            <a:custGeom>
              <a:avLst/>
              <a:gdLst>
                <a:gd name="connsiteX0" fmla="*/ 0 w 9144000"/>
                <a:gd name="connsiteY0" fmla="*/ 0 h 715352"/>
                <a:gd name="connsiteX1" fmla="*/ 9144000 w 9144000"/>
                <a:gd name="connsiteY1" fmla="*/ 0 h 715352"/>
                <a:gd name="connsiteX2" fmla="*/ 9144000 w 9144000"/>
                <a:gd name="connsiteY2" fmla="*/ 715352 h 715352"/>
                <a:gd name="connsiteX3" fmla="*/ 0 w 9144000"/>
                <a:gd name="connsiteY3" fmla="*/ 715352 h 715352"/>
              </a:gdLst>
              <a:ahLst/>
              <a:cxnLst>
                <a:cxn ang="0">
                  <a:pos x="connsiteX0" y="connsiteY0"/>
                </a:cxn>
                <a:cxn ang="0">
                  <a:pos x="connsiteX1" y="connsiteY1"/>
                </a:cxn>
                <a:cxn ang="0">
                  <a:pos x="connsiteX2" y="connsiteY2"/>
                </a:cxn>
                <a:cxn ang="0">
                  <a:pos x="connsiteX3" y="connsiteY3"/>
                </a:cxn>
              </a:cxnLst>
              <a:rect l="l" t="t" r="r" b="b"/>
              <a:pathLst>
                <a:path w="9144000" h="715352">
                  <a:moveTo>
                    <a:pt x="0" y="0"/>
                  </a:moveTo>
                  <a:lnTo>
                    <a:pt x="9144000" y="0"/>
                  </a:lnTo>
                  <a:lnTo>
                    <a:pt x="9144000" y="715352"/>
                  </a:lnTo>
                  <a:lnTo>
                    <a:pt x="0" y="715352"/>
                  </a:lnTo>
                  <a:close/>
                </a:path>
              </a:pathLst>
            </a:custGeom>
          </p:spPr>
        </p:pic>
        <p:sp>
          <p:nvSpPr>
            <p:cNvPr id="46" name="Rectangle 45"/>
            <p:cNvSpPr/>
            <p:nvPr/>
          </p:nvSpPr>
          <p:spPr>
            <a:xfrm>
              <a:off x="0" y="0"/>
              <a:ext cx="6876256" cy="692696"/>
            </a:xfrm>
            <a:prstGeom prst="rect">
              <a:avLst/>
            </a:prstGeom>
            <a:gradFill flip="none" rotWithShape="1">
              <a:gsLst>
                <a:gs pos="85000">
                  <a:schemeClr val="tx1">
                    <a:lumMod val="75000"/>
                  </a:schemeClr>
                </a:gs>
                <a:gs pos="0">
                  <a:schemeClr val="tx1">
                    <a:lumMod val="85000"/>
                    <a:lumOff val="15000"/>
                    <a:alpha val="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grpSp>
      <p:sp>
        <p:nvSpPr>
          <p:cNvPr id="47" name="TextBox 46">
            <a:extLst>
              <a:ext uri="{FF2B5EF4-FFF2-40B4-BE49-F238E27FC236}">
                <a16:creationId xmlns="" xmlns:a16="http://schemas.microsoft.com/office/drawing/2014/main" id="{81F0FEA4-3C6B-4CE8-AC83-308BDB1AF7C8}"/>
              </a:ext>
            </a:extLst>
          </p:cNvPr>
          <p:cNvSpPr txBox="1"/>
          <p:nvPr/>
        </p:nvSpPr>
        <p:spPr>
          <a:xfrm>
            <a:off x="167074" y="43564"/>
            <a:ext cx="5197014" cy="584775"/>
          </a:xfrm>
          <a:prstGeom prst="rect">
            <a:avLst/>
          </a:prstGeom>
          <a:noFill/>
        </p:spPr>
        <p:txBody>
          <a:bodyPr wrap="square" rtlCol="0">
            <a:spAutoFit/>
          </a:bodyPr>
          <a:lstStyle/>
          <a:p>
            <a:r>
              <a:rPr lang="en-US" sz="1400"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Financing Sustainable Urban Infrastructure</a:t>
            </a:r>
          </a:p>
          <a:p>
            <a:r>
              <a:rPr lang="en-US" b="1" dirty="0" smtClean="0">
                <a:gradFill>
                  <a:gsLst>
                    <a:gs pos="100000">
                      <a:schemeClr val="bg1"/>
                    </a:gs>
                    <a:gs pos="5000">
                      <a:srgbClr val="FDE7BB"/>
                    </a:gs>
                  </a:gsLst>
                  <a:lin ang="10800000" scaled="0"/>
                </a:gradFill>
                <a:latin typeface="Calibri" panose="020F0502020204030204" pitchFamily="34" charset="0"/>
                <a:cs typeface="Calibri" panose="020F0502020204030204" pitchFamily="34" charset="0"/>
              </a:rPr>
              <a:t>End of Presentation</a:t>
            </a:r>
            <a:endParaRPr lang="en-US" b="1" dirty="0">
              <a:gradFill>
                <a:gsLst>
                  <a:gs pos="100000">
                    <a:schemeClr val="bg1"/>
                  </a:gs>
                  <a:gs pos="13278">
                    <a:srgbClr val="FDE7BB"/>
                  </a:gs>
                  <a:gs pos="5556">
                    <a:srgbClr val="FDE7BB"/>
                  </a:gs>
                  <a:gs pos="21000">
                    <a:srgbClr val="FDE7BB"/>
                  </a:gs>
                </a:gsLst>
                <a:lin ang="10800000" scaled="0"/>
              </a:gradFill>
              <a:latin typeface="Calibri" panose="020F0502020204030204" pitchFamily="34" charset="0"/>
              <a:cs typeface="Calibri" panose="020F0502020204030204" pitchFamily="34"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1072457374"/>
              </p:ext>
            </p:extLst>
          </p:nvPr>
        </p:nvGraphicFramePr>
        <p:xfrm>
          <a:off x="190790" y="790425"/>
          <a:ext cx="8773697" cy="2438400"/>
        </p:xfrm>
        <a:graphic>
          <a:graphicData uri="http://schemas.openxmlformats.org/drawingml/2006/table">
            <a:tbl>
              <a:tblPr firstRow="1" bandRow="1">
                <a:tableStyleId>{5C22544A-7EE6-4342-B048-85BDC9FD1C3A}</a:tableStyleId>
              </a:tblPr>
              <a:tblGrid>
                <a:gridCol w="8773697"/>
              </a:tblGrid>
              <a:tr h="187936">
                <a:tc>
                  <a:txBody>
                    <a:bodyPr/>
                    <a:lstStyle/>
                    <a:p>
                      <a:pPr marL="0" indent="0" algn="just"/>
                      <a:r>
                        <a:rPr lang="en-US" sz="1400" baseline="0" dirty="0" smtClean="0">
                          <a:solidFill>
                            <a:srgbClr val="88654A"/>
                          </a:solidFill>
                        </a:rPr>
                        <a:t>Disclaimer</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tr>
              <a:tr h="1373447">
                <a:tc>
                  <a:txBody>
                    <a:bodyPr/>
                    <a:lstStyle/>
                    <a:p>
                      <a:pPr algn="thaiDist" eaLnBrk="1" hangingPunct="1"/>
                      <a:r>
                        <a:rPr lang="en-US" altLang="ja-JP" sz="1200" dirty="0" smtClean="0">
                          <a:latin typeface="Calibri" panose="020F0502020204030204" pitchFamily="34" charset="0"/>
                        </a:rPr>
                        <a:t>This presentation has been prepared by Bank of Ayudhya Public Company Limited (the “Bank”) solely for informational purposes. It does not constitute an offer or sale or a solicitation of an offer to purchase securities, nor does it constitute a prospectus within the meaning of the Securities and Exchange Act B.E. 2535 of Thailand. Neither this presentation nor any part of it shall form the basis of, or be relied on in connection with, or act as an inducement to enter into, any contract or commitment whatsoever. No person should rely on the information contained in this presentation in making an investment decision in respect of any of the Bank’s securities. Any decision to purchase or subscribe for any securities of the Bank must be made on the basis of a thorough review of publicly available information of the Bank, including information made publicly available by the Bank pursuant to the requirements of the Securities Exchange of Thailand and the Thai Securities Exchange Commission. The information contained herein is only accurate as of its date.</a:t>
                      </a:r>
                    </a:p>
                    <a:p>
                      <a:pPr algn="thaiDist" eaLnBrk="1" hangingPunct="1"/>
                      <a:endParaRPr lang="en-US" altLang="ja-JP" sz="1200" dirty="0" smtClean="0">
                        <a:latin typeface="Calibri" panose="020F0502020204030204" pitchFamily="34" charset="0"/>
                      </a:endParaRPr>
                    </a:p>
                    <a:p>
                      <a:pPr algn="thaiDist"/>
                      <a:r>
                        <a:rPr lang="en-US" sz="1200" b="1" dirty="0" smtClean="0">
                          <a:latin typeface="Calibri" pitchFamily="34" charset="0"/>
                        </a:rPr>
                        <a:t>Copyright  2018</a:t>
                      </a:r>
                      <a:r>
                        <a:rPr lang="zh-TW" altLang="en-US" sz="1200" b="1" dirty="0" smtClean="0">
                          <a:latin typeface="Calibri" pitchFamily="34" charset="0"/>
                        </a:rPr>
                        <a:t>　</a:t>
                      </a:r>
                      <a:r>
                        <a:rPr lang="en-SG" sz="1200" b="1" dirty="0" smtClean="0">
                          <a:latin typeface="Calibri" pitchFamily="34" charset="0"/>
                        </a:rPr>
                        <a:t>Bank of Ayudhya Public Company Limited. </a:t>
                      </a:r>
                      <a:r>
                        <a:rPr lang="en-US" sz="1200" b="1" dirty="0" smtClean="0">
                          <a:latin typeface="Calibri" pitchFamily="34" charset="0"/>
                        </a:rPr>
                        <a:t>All rights reserved. </a:t>
                      </a:r>
                    </a:p>
                    <a:p>
                      <a:pPr marL="0" indent="0" algn="just"/>
                      <a:endParaRPr lang="en-US" sz="1400" b="1" baseline="0" dirty="0" smtClean="0">
                        <a:solidFill>
                          <a:srgbClr val="88654A"/>
                        </a:solidFill>
                      </a:endParaRP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Slide Number Placeholder 2"/>
          <p:cNvSpPr>
            <a:spLocks noGrp="1"/>
          </p:cNvSpPr>
          <p:nvPr>
            <p:ph type="sldNum" sz="quarter" idx="11"/>
          </p:nvPr>
        </p:nvSpPr>
        <p:spPr/>
        <p:txBody>
          <a:bodyPr/>
          <a:lstStyle/>
          <a:p>
            <a:pPr>
              <a:defRPr/>
            </a:pPr>
            <a:fld id="{3C794E24-6CC1-4224-B2ED-9E9713EBC1DC}" type="slidenum">
              <a:rPr lang="en-US" smtClean="0">
                <a:solidFill>
                  <a:srgbClr val="6F5F5E"/>
                </a:solidFill>
              </a:rPr>
              <a:pPr>
                <a:defRPr/>
              </a:pPr>
              <a:t>9</a:t>
            </a:fld>
            <a:endParaRPr lang="en-US">
              <a:solidFill>
                <a:srgbClr val="6F5F5E"/>
              </a:solidFill>
            </a:endParaRPr>
          </a:p>
        </p:txBody>
      </p:sp>
    </p:spTree>
    <p:extLst>
      <p:ext uri="{BB962C8B-B14F-4D97-AF65-F5344CB8AC3E}">
        <p14:creationId xmlns:p14="http://schemas.microsoft.com/office/powerpoint/2010/main" val="3243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OA Colour">
      <a:dk1>
        <a:srgbClr val="6F5F5E"/>
      </a:dk1>
      <a:lt1>
        <a:sysClr val="window" lastClr="FFFFFF"/>
      </a:lt1>
      <a:dk2>
        <a:srgbClr val="000000"/>
      </a:dk2>
      <a:lt2>
        <a:srgbClr val="FFDA00"/>
      </a:lt2>
      <a:accent1>
        <a:srgbClr val="403234"/>
      </a:accent1>
      <a:accent2>
        <a:srgbClr val="E11931"/>
      </a:accent2>
      <a:accent3>
        <a:srgbClr val="4C953D"/>
      </a:accent3>
      <a:accent4>
        <a:srgbClr val="007DC5"/>
      </a:accent4>
      <a:accent5>
        <a:srgbClr val="F15A22"/>
      </a:accent5>
      <a:accent6>
        <a:srgbClr val="00A1A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0">
      <a:dk1>
        <a:srgbClr val="001746"/>
      </a:dk1>
      <a:lt1>
        <a:srgbClr val="3F3F3F"/>
      </a:lt1>
      <a:dk2>
        <a:srgbClr val="FF9999"/>
      </a:dk2>
      <a:lt2>
        <a:srgbClr val="7030A0"/>
      </a:lt2>
      <a:accent1>
        <a:srgbClr val="996600"/>
      </a:accent1>
      <a:accent2>
        <a:srgbClr val="003366"/>
      </a:accent2>
      <a:accent3>
        <a:srgbClr val="990000"/>
      </a:accent3>
      <a:accent4>
        <a:srgbClr val="000000"/>
      </a:accent4>
      <a:accent5>
        <a:srgbClr val="AAE2CA"/>
      </a:accent5>
      <a:accent6>
        <a:srgbClr val="2D2DB9"/>
      </a:accent6>
      <a:hlink>
        <a:srgbClr val="CCCCFF"/>
      </a:hlink>
      <a:folHlink>
        <a:srgbClr val="B2B2B2"/>
      </a:folHlink>
    </a:clrScheme>
    <a:fontScheme name="Custom 1">
      <a:majorFont>
        <a:latin typeface="Arial"/>
        <a:ea typeface="MS PGothic"/>
        <a:cs typeface="Angsana New"/>
      </a:majorFont>
      <a:minorFont>
        <a:latin typeface="Arial"/>
        <a:ea typeface="MS PGothic"/>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39844</TotalTime>
  <Words>687</Words>
  <Application>Microsoft Office PowerPoint</Application>
  <PresentationFormat>全屏显示(4:3)</PresentationFormat>
  <Paragraphs>125</Paragraphs>
  <Slides>9</Slides>
  <Notes>2</Notes>
  <HiddenSlides>0</HiddenSlides>
  <MMClips>0</MMClips>
  <ScaleCrop>false</ScaleCrop>
  <HeadingPairs>
    <vt:vector size="4" baseType="variant">
      <vt:variant>
        <vt:lpstr>主题</vt:lpstr>
      </vt:variant>
      <vt:variant>
        <vt:i4>3</vt:i4>
      </vt:variant>
      <vt:variant>
        <vt:lpstr>幻灯片标题</vt:lpstr>
      </vt:variant>
      <vt:variant>
        <vt:i4>9</vt:i4>
      </vt:variant>
    </vt:vector>
  </HeadingPairs>
  <TitlesOfParts>
    <vt:vector size="12" baseType="lpstr">
      <vt:lpstr>1_Office Theme</vt:lpstr>
      <vt:lpstr>1_Custom Design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Overview</dc:title>
  <dc:creator>KunakornporamatL</dc:creator>
  <cp:lastModifiedBy>Micorosoft</cp:lastModifiedBy>
  <cp:revision>1765</cp:revision>
  <cp:lastPrinted>2016-10-27T01:53:21Z</cp:lastPrinted>
  <dcterms:created xsi:type="dcterms:W3CDTF">2016-07-07T07:34:48Z</dcterms:created>
  <dcterms:modified xsi:type="dcterms:W3CDTF">2018-10-30T17:35:34Z</dcterms:modified>
</cp:coreProperties>
</file>

<file path=userCustomization/customUI.xml><?xml version="1.0" encoding="utf-8"?>
<mso:customUI xmlns:mso="http://schemas.microsoft.com/office/2006/01/customui">
  <mso:ribbon>
    <mso:qat>
      <mso:documentControls>
        <mso:control idQ="mso:SnapToGrid" visible="true"/>
        <mso:control idQ="mso:SnapToShapes" visible="true"/>
      </mso:documentControls>
    </mso:qat>
  </mso:ribbon>
</mso:customUI>
</file>