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320" r:id="rId2"/>
    <p:sldId id="345" r:id="rId3"/>
    <p:sldId id="347" r:id="rId4"/>
    <p:sldId id="346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28" r:id="rId13"/>
    <p:sldId id="357" r:id="rId14"/>
    <p:sldId id="358" r:id="rId15"/>
    <p:sldId id="360" r:id="rId16"/>
    <p:sldId id="361" r:id="rId17"/>
    <p:sldId id="342" r:id="rId1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1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4105732-C9E3-44A7-BFA4-016BC85294D2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F6C5CA98-35BC-4CC8-8515-546503B60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5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718339-5C92-234F-9371-F43BE8E63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B908A9-867E-EB49-8E90-31F8A4D0E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3D7EE7-0C67-E142-8DBC-F4961FF9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945F-7A62-4FFF-B7D5-EDD519171084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8D5C4-0100-9649-85B3-D1D2DAC1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1CD10A-9E7B-7342-A6C3-A290C243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524C9-65D4-574F-A63D-C25FAEAC8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4F2CC5-D58C-AE48-99DD-1599BBF24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A11746-01CF-DE41-8B13-7597F198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4BBC-497D-431B-A302-2B46BB2D9C40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FA1D5-7A8E-B742-9762-CCA8104E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10BDB-F2C4-DD49-9E5C-5A130886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4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3B376B-2410-D544-9ECD-B9F65870D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6F14BF-F012-CF49-BC18-6DD5463CE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BC287-2543-E44F-933D-F424AB78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916E-FD2A-4EAF-9D15-05C2D6AEDD34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C2244A-A4DA-6345-9B7E-7FBAF9AC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8F7534-DA40-DC4D-93B1-7D66425D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5EEDA-39D9-EA49-BF43-BC0299B1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05BDCD-C8F8-7249-AB0A-BF71CB45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7462"/>
            <a:ext cx="7886700" cy="4808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A46E49-276C-8B45-8CE4-360EF54E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E64A-9F3E-E341-B9E3-24B7A4F5F8A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89D78-487E-4442-BCD9-5765167F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04E07-A15A-6148-A181-53F2B561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515292-9617-2749-874C-CEC619567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1032"/>
            <a:ext cx="529510" cy="5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7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B5603-85E6-1F4F-847C-18BB0087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BC0FA5-BAE7-224E-86DC-0F940A572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BCD3C9-644C-464D-9B5E-23113834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6973-7D8C-4841-96A4-E0E1FD078927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FB0905-FE63-684B-9389-811796D5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778194-AAD9-054F-8C29-C450EA0B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82718-427B-2A44-81F3-3A7361E2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055"/>
            <a:ext cx="7886700" cy="9581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2CE4A1-4E0A-B746-9CD7-54B72A092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95400"/>
            <a:ext cx="3886200" cy="4881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12E8A3-4AF8-8D4F-9C69-94C4A0E29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95400"/>
            <a:ext cx="3886200" cy="4881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1A025A-0601-FA4F-B71D-50DB82D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0437-41E3-46D5-B07A-1677B9022EBC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6FA75F-4EF3-8641-983E-E263681B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82B80-6B20-544C-84AD-288B6DC0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B15ACB-79C3-4445-A994-591FEF836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1032"/>
            <a:ext cx="529510" cy="5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9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AD2F7-43AC-DA43-9AE5-61C7C331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A3563B-2344-C944-93B9-F124D501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19200"/>
            <a:ext cx="3868340" cy="55245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D00C7A-2D60-8146-8A57-8A7188001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47851"/>
            <a:ext cx="3868340" cy="38798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16D5D2-D3FC-9C42-A179-1E6DD8240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19200"/>
            <a:ext cx="3887391" cy="55245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DA911-00E5-3C4B-8996-033D8FDA6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47851"/>
            <a:ext cx="3887391" cy="38798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6CA42F-5EE4-3348-A073-D6B28A5B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AAF8-211A-4934-BDF3-14B8CD5DC097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8BA3B96-0353-7C44-ADAA-5FE2EE77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AAB5DA-D988-E745-A06C-B5153316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C675CA-E9FC-BE4B-848B-6FCB8D933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1032"/>
            <a:ext cx="529510" cy="5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5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943EA3-3CFF-384A-82CB-AF858A1D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E11FAA-C067-074D-A88A-1F6CA52D0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0CE9-0F6F-4DE0-90F8-0AACB3179442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A08742-FBA9-484A-8299-9609A04B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BA3138-40B5-8C49-AD3C-A74BE8A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682B91-DC53-D84E-B5FD-7AB03B37F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1032"/>
            <a:ext cx="529510" cy="5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6BA153-CD0A-AA43-93CA-B3BB981F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C432-CF34-4E14-B726-8F4CC0E03BC9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0DA6BD-EFA3-F44E-A1D2-27CFD13D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04E46F-6549-FB40-A6F9-F047FA80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5A04CA-60AA-8340-AF3D-0C2C1E344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1032"/>
            <a:ext cx="529510" cy="5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1030F-6D8C-074B-A3C5-B6D1673B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8492C-FD6D-C34B-A86A-D2E5FD76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ED1C2-56E8-514C-9BC4-10E830CB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97D211-4084-5F43-8840-42D7BD45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430D-5B8F-4DEB-9C54-4AA09C9A29BE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3D21D6-8B80-4C46-87E7-FAB07F17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517B59-3DBA-6D4A-9298-DF3C9D0F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5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76B9A-BD5C-0B48-82EA-C53CD87D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3A7265C-D193-1C45-BBC1-3527C3E2B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2EAD3C-6A75-BC42-90B9-AF53E48EA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D74619-13BE-7B43-A7B0-EACABD9C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4CCE-5935-445F-B17D-5ABBA4283F66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D5CA49-BC0E-1A44-A2EC-CE26AC68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1D9DC0-6024-F646-AC43-F723C81A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6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1FE79C-4B48-4747-A566-C32FAAE9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1836C-04EA-2C41-9C16-24AE4E226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95400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B3B02B-7482-6D40-9C55-E2D51429C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92C8B-6E4C-480F-871F-0C7498027695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C7FD82-36BC-114E-A41C-8FF8DAD9F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FAB258-32D6-544E-BEFF-BE34CB9AF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1360-A4B2-4FED-AF47-D5D5BAF467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9.sv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scap.org/blog/circular-economy-making-sustainability-part-the-solution-asia-pacifi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119B59-B0BC-3441-9082-26E520DBA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6536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Community health and achieving UN SDGs</a:t>
            </a:r>
          </a:p>
          <a:p>
            <a:r>
              <a:rPr lang="en-US" sz="2400" dirty="0"/>
              <a:t>via the development of a circular economy</a:t>
            </a:r>
          </a:p>
          <a:p>
            <a:r>
              <a:rPr lang="en-US" sz="2400" dirty="0"/>
              <a:t>within the organic agriculture industry</a:t>
            </a:r>
          </a:p>
          <a:p>
            <a:endParaRPr lang="en-US" dirty="0"/>
          </a:p>
          <a:p>
            <a:r>
              <a:rPr lang="en-US" dirty="0"/>
              <a:t>Urban October: 2018 Annual Session of Global Forum on Human Settlements</a:t>
            </a:r>
          </a:p>
          <a:p>
            <a:r>
              <a:rPr lang="en-US" dirty="0"/>
              <a:t>Circular Economy</a:t>
            </a:r>
          </a:p>
          <a:p>
            <a:endParaRPr lang="en-US" dirty="0"/>
          </a:p>
          <a:p>
            <a:r>
              <a:rPr lang="en-US" dirty="0"/>
              <a:t>By Spencer Leung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2E0CF3-3979-AC4D-A3D7-3F12C757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066800"/>
            <a:ext cx="2514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2BC8F-B633-FD47-B345-C8604EE9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/>
              <a:t>ature - Circular Production Process in OA</a:t>
            </a:r>
            <a:br>
              <a:rPr lang="en-US" dirty="0"/>
            </a:br>
            <a:r>
              <a:rPr lang="en-US" sz="2000" dirty="0"/>
              <a:t>“Push – Pull” for Stemborer and </a:t>
            </a:r>
            <a:r>
              <a:rPr lang="en-US" sz="2000" dirty="0" err="1"/>
              <a:t>Striga</a:t>
            </a:r>
            <a:r>
              <a:rPr lang="en-US" sz="2000" dirty="0"/>
              <a:t> Control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9BABB6-A1DB-494A-8A67-A33C0107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51640A11-7B08-984B-A5FD-CBF494B4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852444" cy="410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8C9F9B-B097-874A-8B8F-792820B0C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61" y="2133600"/>
            <a:ext cx="526039" cy="5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58CAD-CD6D-1848-8CB3-B8928B4B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/>
              <a:t>conomy - Return Food Nutrition Back to the soil</a:t>
            </a:r>
            <a:br>
              <a:rPr lang="en-US" dirty="0"/>
            </a:br>
            <a:r>
              <a:rPr lang="en-US" sz="2000" dirty="0"/>
              <a:t>(zero-waste program)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8E0925-56CA-6547-AC38-EE2F75E0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EFDDC5-2844-3D40-B92E-3B404E89A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7071172" cy="4039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FBEB8C-4DFC-DD4E-AD09-B82FC5AE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73" y="4800600"/>
            <a:ext cx="616527" cy="6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8FBDD8-8D62-6943-B9EA-C5B7C30E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</a:t>
            </a:r>
            <a:r>
              <a:rPr lang="en-US" dirty="0"/>
              <a:t>ociety-Working with social enterprises for product/packaging design and knowledge sharing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AE99A3-F244-6C49-866D-306C45C1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12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5761C7B-6B42-164D-A83F-BD0124AA5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296" y="1838367"/>
            <a:ext cx="960987" cy="17208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AAB1C0-4108-4A40-AB93-CC8773953625}"/>
              </a:ext>
            </a:extLst>
          </p:cNvPr>
          <p:cNvGrpSpPr/>
          <p:nvPr/>
        </p:nvGrpSpPr>
        <p:grpSpPr>
          <a:xfrm>
            <a:off x="1143000" y="1817985"/>
            <a:ext cx="7052953" cy="4125615"/>
            <a:chOff x="889902" y="1764253"/>
            <a:chExt cx="7610851" cy="445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D31C9A3F-0658-DA49-8B92-AB7EFBA2D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447" y="1764253"/>
              <a:ext cx="1905000" cy="138616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1ADFED3-2FEF-AF44-A7F3-D6441AB89802}"/>
                </a:ext>
              </a:extLst>
            </p:cNvPr>
            <p:cNvGrpSpPr/>
            <p:nvPr/>
          </p:nvGrpSpPr>
          <p:grpSpPr>
            <a:xfrm>
              <a:off x="5029200" y="1786247"/>
              <a:ext cx="2097598" cy="2785412"/>
              <a:chOff x="5205858" y="1300020"/>
              <a:chExt cx="2097598" cy="278541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B2CEE6A8-B490-0746-B740-420BC6D06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5986" y="3259749"/>
                <a:ext cx="817343" cy="82568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341935E9-97A8-E841-B90D-25B9C1DD2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8358" y="1300020"/>
                <a:ext cx="1752599" cy="131444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77466F6-9AC4-254E-9CFA-95C16B0DED3F}"/>
                  </a:ext>
                </a:extLst>
              </p:cNvPr>
              <p:cNvSpPr txBox="1"/>
              <p:nvPr/>
            </p:nvSpPr>
            <p:spPr>
              <a:xfrm>
                <a:off x="5205858" y="2600980"/>
                <a:ext cx="20975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Sustainable rice straw paper for packaging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2123ADA2-FF2F-294A-9930-F19D7A3993F3}"/>
                </a:ext>
              </a:extLst>
            </p:cNvPr>
            <p:cNvGrpSpPr/>
            <p:nvPr/>
          </p:nvGrpSpPr>
          <p:grpSpPr>
            <a:xfrm>
              <a:off x="889902" y="1786247"/>
              <a:ext cx="7610851" cy="4429962"/>
              <a:chOff x="889902" y="1786247"/>
              <a:chExt cx="7610851" cy="442996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C283FB5D-26E6-2D4C-8732-5FD0AA9DC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1697" y="4758213"/>
                <a:ext cx="1333500" cy="30469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30711BFC-A10C-C346-B9F5-20A70E4DC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9000" y="3615047"/>
                <a:ext cx="1261753" cy="126175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37B5B483-EA18-A34B-BC91-CC17ACE92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800" y="3385817"/>
                <a:ext cx="1104900" cy="1104900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4050D60B-5496-604B-B6B9-7C1F98E9AF5E}"/>
                  </a:ext>
                </a:extLst>
              </p:cNvPr>
              <p:cNvGrpSpPr/>
              <p:nvPr/>
            </p:nvGrpSpPr>
            <p:grpSpPr>
              <a:xfrm>
                <a:off x="889902" y="3938267"/>
                <a:ext cx="1095832" cy="753239"/>
                <a:chOff x="1509759" y="1905000"/>
                <a:chExt cx="1995441" cy="137160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95F8A6C7-10AF-4344-B869-462A8869D414}"/>
                    </a:ext>
                  </a:extLst>
                </p:cNvPr>
                <p:cNvSpPr/>
                <p:nvPr/>
              </p:nvSpPr>
              <p:spPr>
                <a:xfrm>
                  <a:off x="1575626" y="1905000"/>
                  <a:ext cx="1905000" cy="13716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>
                  <a:extLst>
                    <a:ext uri="{FF2B5EF4-FFF2-40B4-BE49-F238E27FC236}">
                      <a16:creationId xmlns:a16="http://schemas.microsoft.com/office/drawing/2014/main" xmlns="" id="{197CE6C0-8CFD-6D48-AE11-C953443660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9759" y="1962149"/>
                  <a:ext cx="1995441" cy="1162051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DC38C1FD-EF91-D14B-B3BE-C7F5F335B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427" y="5393934"/>
                <a:ext cx="4410213" cy="474171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96A977AA-F408-C445-9883-2ED448D8166C}"/>
                  </a:ext>
                </a:extLst>
              </p:cNvPr>
              <p:cNvGrpSpPr/>
              <p:nvPr/>
            </p:nvGrpSpPr>
            <p:grpSpPr>
              <a:xfrm>
                <a:off x="946428" y="1786247"/>
                <a:ext cx="1926661" cy="1993124"/>
                <a:chOff x="1371600" y="1504573"/>
                <a:chExt cx="2231461" cy="2308439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xmlns="" id="{8701577F-7DF8-BD4D-ABB8-7D3F3F0D8F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1504573"/>
                  <a:ext cx="2231461" cy="1906482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35B5E63D-A80D-BD40-9873-07DCA355027C}"/>
                    </a:ext>
                  </a:extLst>
                </p:cNvPr>
                <p:cNvSpPr txBox="1"/>
                <p:nvPr/>
              </p:nvSpPr>
              <p:spPr>
                <a:xfrm>
                  <a:off x="1674287" y="3456544"/>
                  <a:ext cx="1510678" cy="356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Zero-baht Shop</a:t>
                  </a: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F00DFCA2-1B95-9C43-82EA-7964E40F5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8762" y="4802638"/>
                <a:ext cx="1164887" cy="1413571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10B10D9-A0FF-0042-90C9-D564C2B13E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031" y="2895600"/>
            <a:ext cx="559169" cy="5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9C315-A31E-C444-9BF1-B89D06D8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dirty="0"/>
              <a:t>ellbeing = Inner Peace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D85D75D-D6FE-5043-8290-AB8E5E168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4149089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31FE9E-BCE5-5840-8B4F-D8B36C4F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FA0FF5-0387-864D-8453-1C4E13B9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92" y="2819400"/>
            <a:ext cx="619908" cy="6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2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ED3128-15CD-EA45-9083-C6B8841A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a Circular Economy</a:t>
            </a:r>
            <a:br>
              <a:rPr lang="en-US" dirty="0"/>
            </a:br>
            <a:r>
              <a:rPr lang="en-US" dirty="0"/>
              <a:t>- water management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158D301-0947-D348-BC3C-C4B255C05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44" y="1287463"/>
            <a:ext cx="5083511" cy="48085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A02086C-B0F2-F744-B0E4-FE5432A3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3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E488C-8C44-6B49-A714-94405E8D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- worldwide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67BC16-5260-AE44-B1EB-AFEF9BCE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01B92B-6C45-5843-9D2D-27FB88A7B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9546"/>
            <a:ext cx="3402860" cy="4817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59C325-2519-7F47-B8DA-031CF1AC8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66502"/>
            <a:ext cx="3119568" cy="4416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1DE657-DFD5-2745-990A-4A1CC9CAC01A}"/>
              </a:ext>
            </a:extLst>
          </p:cNvPr>
          <p:cNvSpPr txBox="1"/>
          <p:nvPr/>
        </p:nvSpPr>
        <p:spPr>
          <a:xfrm>
            <a:off x="2590800" y="6019800"/>
            <a:ext cx="412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watchers.news</a:t>
            </a:r>
            <a:r>
              <a:rPr lang="en-US" dirty="0"/>
              <a:t>/category/drought/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55FC71-EF1E-3E49-9D51-A53AB209F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199"/>
            <a:ext cx="3402861" cy="48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7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9B93E-5C81-5A48-A04F-202CFB0A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Without a 3D perspective, all inclusive circular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78C60-FBE0-1B4E-BB6A-5FC470F18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How we can achieve sustainable economic development?</a:t>
            </a:r>
          </a:p>
          <a:p>
            <a:r>
              <a:rPr lang="en-US" sz="2400" dirty="0"/>
              <a:t>How can we achieve our Sustainable </a:t>
            </a:r>
            <a:r>
              <a:rPr lang="en-US" sz="2400"/>
              <a:t>Development Goals?</a:t>
            </a:r>
            <a:endParaRPr lang="en-US" sz="2400" dirty="0"/>
          </a:p>
          <a:p>
            <a:r>
              <a:rPr lang="en-US" sz="2400" dirty="0"/>
              <a:t>How can peace be sustainable?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Good Read: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www.unescap.org</a:t>
            </a:r>
            <a:r>
              <a:rPr lang="en-US" sz="2400" dirty="0">
                <a:hlinkClick r:id="rId2"/>
              </a:rPr>
              <a:t>/blog/circular-economy-making-sustainability-part-the-solution-asia-pacific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3E6A3A-9454-0142-91DD-9BBCB5E2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1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119B59-B0BC-3441-9082-26E520DBA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3962400"/>
            <a:ext cx="4800600" cy="838200"/>
          </a:xfrm>
        </p:spPr>
        <p:txBody>
          <a:bodyPr>
            <a:noAutofit/>
          </a:bodyPr>
          <a:lstStyle/>
          <a:p>
            <a:r>
              <a:rPr lang="en-US" sz="2400" dirty="0"/>
              <a:t>Empowering Regenerative Agriculture + Peace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2E0CF3-3979-AC4D-A3D7-3F12C757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524000"/>
            <a:ext cx="2514600" cy="2540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ACD43FA-7F99-3542-B7BF-114420832B95}"/>
              </a:ext>
            </a:extLst>
          </p:cNvPr>
          <p:cNvSpPr txBox="1">
            <a:spLocks/>
          </p:cNvSpPr>
          <p:nvPr/>
        </p:nvSpPr>
        <p:spPr>
          <a:xfrm>
            <a:off x="6019800" y="5032513"/>
            <a:ext cx="3124200" cy="1596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Spencer Leung</a:t>
            </a:r>
          </a:p>
          <a:p>
            <a:pPr algn="l"/>
            <a:r>
              <a:rPr lang="en-US" sz="1400" dirty="0"/>
              <a:t>m: +66 89 685 2808</a:t>
            </a:r>
          </a:p>
          <a:p>
            <a:pPr algn="l"/>
            <a:r>
              <a:rPr lang="en-US" sz="1400" dirty="0"/>
              <a:t>e: </a:t>
            </a:r>
            <a:r>
              <a:rPr lang="en-US" sz="1400" dirty="0" err="1"/>
              <a:t>spencer@goorganics.org</a:t>
            </a:r>
            <a:endParaRPr lang="en-US" sz="1400" dirty="0"/>
          </a:p>
          <a:p>
            <a:pPr algn="l"/>
            <a:r>
              <a:rPr lang="en-US" sz="1400" dirty="0"/>
              <a:t>w: </a:t>
            </a:r>
            <a:r>
              <a:rPr lang="en-US" sz="1400" dirty="0" err="1"/>
              <a:t>www.goorganics.org</a:t>
            </a:r>
            <a:endParaRPr lang="en-US" sz="1400" dirty="0"/>
          </a:p>
          <a:p>
            <a:pPr algn="l"/>
            <a:r>
              <a:rPr lang="en-US" sz="1400" dirty="0"/>
              <a:t>l: https://</a:t>
            </a:r>
            <a:r>
              <a:rPr lang="en-US" sz="1400" dirty="0" err="1"/>
              <a:t>th.linkedin.com</a:t>
            </a:r>
            <a:r>
              <a:rPr lang="en-US" sz="1400" dirty="0"/>
              <a:t>/in/</a:t>
            </a:r>
            <a:r>
              <a:rPr lang="en-US" sz="1400" dirty="0" err="1"/>
              <a:t>goorganics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487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06A945-060E-2C4C-B3CE-ED6C2F3D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SDGs recap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C384DF-FF70-DB4A-8E31-E8893E77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883F41B-3D16-4F41-B05F-EEDFA3E79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5" y="1676400"/>
            <a:ext cx="7695297" cy="3810000"/>
          </a:xfrm>
        </p:spPr>
      </p:pic>
    </p:spTree>
    <p:extLst>
      <p:ext uri="{BB962C8B-B14F-4D97-AF65-F5344CB8AC3E}">
        <p14:creationId xmlns:p14="http://schemas.microsoft.com/office/powerpoint/2010/main" val="35579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61FD6C75-68A5-EC43-B792-8FD348AC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business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8BB9BCD-FFED-594E-B6EC-C8353EAB44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profit</a:t>
            </a:r>
          </a:p>
          <a:p>
            <a:r>
              <a:rPr lang="en-US" dirty="0"/>
              <a:t>Earn money by creating values along the way</a:t>
            </a:r>
          </a:p>
          <a:p>
            <a:r>
              <a:rPr lang="en-US" dirty="0"/>
              <a:t>Every business needs to meet the needs of its clients</a:t>
            </a:r>
          </a:p>
          <a:p>
            <a:pPr lvl="1"/>
            <a:r>
              <a:rPr lang="en-US" dirty="0"/>
              <a:t>companies achieve this objective by creating useful products, providing services that generate savings for customers or by offering products or services that bring pleasure or ease pain.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488FFD32-6DC7-5740-B30B-873291EFA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74549"/>
            <a:ext cx="3886200" cy="312326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234450-6AFD-354F-948C-6900345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3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80F12-5D2F-1745-8F5A-364132B6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Essence of a strong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E6ADC-1699-5443-9C4E-BEF4147CDF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HK" dirty="0"/>
              <a:t>“An </a:t>
            </a:r>
            <a:r>
              <a:rPr lang="en-HK" b="1" dirty="0"/>
              <a:t>economy</a:t>
            </a:r>
            <a:r>
              <a:rPr lang="en-HK" dirty="0"/>
              <a:t> is the system according to </a:t>
            </a:r>
            <a:r>
              <a:rPr lang="en-HK" u="sng" dirty="0"/>
              <a:t>which the money, industry, and trade of a country or region are organized</a:t>
            </a:r>
            <a:r>
              <a:rPr lang="en-HK" dirty="0"/>
              <a:t>.”</a:t>
            </a:r>
            <a:r>
              <a:rPr lang="en-HK" baseline="30000" dirty="0"/>
              <a:t>+</a:t>
            </a:r>
            <a:endParaRPr lang="en-US" baseline="30000" dirty="0"/>
          </a:p>
          <a:p>
            <a:r>
              <a:rPr lang="en-US" dirty="0"/>
              <a:t>Rely on good relationship between</a:t>
            </a:r>
          </a:p>
          <a:p>
            <a:pPr lvl="1"/>
            <a:r>
              <a:rPr lang="en-US" dirty="0"/>
              <a:t>Society/People</a:t>
            </a:r>
          </a:p>
          <a:p>
            <a:pPr lvl="1"/>
            <a:r>
              <a:rPr lang="en-US" dirty="0"/>
              <a:t>Business/Private Sector</a:t>
            </a:r>
          </a:p>
          <a:p>
            <a:pPr lvl="1"/>
            <a:r>
              <a:rPr lang="en-US" dirty="0"/>
              <a:t>Government/Public Sector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FD9E274-8166-204D-8CCB-6C0A028A2B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31245"/>
            <a:ext cx="3886200" cy="320987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48ECA8-2098-6C4F-963D-2E783F30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4C2C9A-CDD1-3C4E-B93E-3E6E1FF7CB82}"/>
              </a:ext>
            </a:extLst>
          </p:cNvPr>
          <p:cNvSpPr txBox="1"/>
          <p:nvPr/>
        </p:nvSpPr>
        <p:spPr>
          <a:xfrm>
            <a:off x="914400" y="6038463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 Collins Dictionary</a:t>
            </a:r>
          </a:p>
        </p:txBody>
      </p:sp>
    </p:spTree>
    <p:extLst>
      <p:ext uri="{BB962C8B-B14F-4D97-AF65-F5344CB8AC3E}">
        <p14:creationId xmlns:p14="http://schemas.microsoft.com/office/powerpoint/2010/main" val="37242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ADCE92F-D0AD-5345-AEC4-BF7AC17F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Circular Economy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F80B9B81-098F-794F-93C1-CA2DFE867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75207"/>
            <a:ext cx="6553200" cy="443304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AFDE673-19E0-2945-A7B4-245F6F96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70E411E-27FB-0947-A7DF-C583903D505C}"/>
              </a:ext>
            </a:extLst>
          </p:cNvPr>
          <p:cNvGrpSpPr/>
          <p:nvPr/>
        </p:nvGrpSpPr>
        <p:grpSpPr>
          <a:xfrm>
            <a:off x="7759700" y="1445794"/>
            <a:ext cx="1231900" cy="1526006"/>
            <a:chOff x="7734300" y="1445794"/>
            <a:chExt cx="1231900" cy="1526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9C75641-C7D6-A446-9E1B-2AE79EE27824}"/>
                </a:ext>
              </a:extLst>
            </p:cNvPr>
            <p:cNvSpPr txBox="1"/>
            <p:nvPr/>
          </p:nvSpPr>
          <p:spPr>
            <a:xfrm>
              <a:off x="7740650" y="2664023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Grave yard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4477BAB-4480-574C-B8D1-773323F49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00" y="1445794"/>
              <a:ext cx="1231900" cy="123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5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3A53A-939C-BD45-90FB-62B14455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Farming – Linear Economy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E0ACDA7-53F6-3348-8B36-0F85D432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3D1D61-DFE1-A94D-AE58-7A30BE0B25BB}"/>
              </a:ext>
            </a:extLst>
          </p:cNvPr>
          <p:cNvGrpSpPr/>
          <p:nvPr/>
        </p:nvGrpSpPr>
        <p:grpSpPr>
          <a:xfrm>
            <a:off x="1077843" y="2219980"/>
            <a:ext cx="1356192" cy="1127918"/>
            <a:chOff x="1077843" y="2219980"/>
            <a:chExt cx="1356192" cy="11279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E23DDD6-C7AB-064A-8A47-29895CAA45DD}"/>
                </a:ext>
              </a:extLst>
            </p:cNvPr>
            <p:cNvSpPr txBox="1"/>
            <p:nvPr/>
          </p:nvSpPr>
          <p:spPr>
            <a:xfrm>
              <a:off x="1077843" y="2219980"/>
              <a:ext cx="10502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Synthetic</a:t>
              </a:r>
            </a:p>
            <a:p>
              <a:r>
                <a:rPr lang="en-US" sz="1400" dirty="0"/>
                <a:t>Farm inputs</a:t>
              </a:r>
            </a:p>
          </p:txBody>
        </p:sp>
        <p:sp>
          <p:nvSpPr>
            <p:cNvPr id="13" name="Striped Right Arrow 12">
              <a:extLst>
                <a:ext uri="{FF2B5EF4-FFF2-40B4-BE49-F238E27FC236}">
                  <a16:creationId xmlns:a16="http://schemas.microsoft.com/office/drawing/2014/main" xmlns="" id="{DFDEA48C-58E0-3D4C-9EB6-2CEBDF4B8C1D}"/>
                </a:ext>
              </a:extLst>
            </p:cNvPr>
            <p:cNvSpPr/>
            <p:nvPr/>
          </p:nvSpPr>
          <p:spPr>
            <a:xfrm rot="3621062">
              <a:off x="1458318" y="2890698"/>
              <a:ext cx="457200" cy="4572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riped Right Arrow 13">
              <a:extLst>
                <a:ext uri="{FF2B5EF4-FFF2-40B4-BE49-F238E27FC236}">
                  <a16:creationId xmlns:a16="http://schemas.microsoft.com/office/drawing/2014/main" xmlns="" id="{9B03894E-DA7C-CA4C-801D-9330439E14C8}"/>
                </a:ext>
              </a:extLst>
            </p:cNvPr>
            <p:cNvSpPr/>
            <p:nvPr/>
          </p:nvSpPr>
          <p:spPr>
            <a:xfrm rot="3621062">
              <a:off x="1976835" y="2871222"/>
              <a:ext cx="457200" cy="4572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A7259F-2491-CC42-85A7-E30C4CEB3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124200"/>
            <a:ext cx="6807200" cy="4597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DC66D4-32A2-5047-BCAB-EF5237732320}"/>
              </a:ext>
            </a:extLst>
          </p:cNvPr>
          <p:cNvSpPr txBox="1"/>
          <p:nvPr/>
        </p:nvSpPr>
        <p:spPr>
          <a:xfrm>
            <a:off x="1264448" y="4191001"/>
            <a:ext cx="1631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Nutrition extraction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080E2B-9EF7-B14B-A89B-5C236CE7DF95}"/>
              </a:ext>
            </a:extLst>
          </p:cNvPr>
          <p:cNvSpPr txBox="1"/>
          <p:nvPr/>
        </p:nvSpPr>
        <p:spPr>
          <a:xfrm>
            <a:off x="3124200" y="4191001"/>
            <a:ext cx="966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Plant grow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B42B7E-0D70-B645-A215-CB78BD87B6B9}"/>
              </a:ext>
            </a:extLst>
          </p:cNvPr>
          <p:cNvSpPr txBox="1"/>
          <p:nvPr/>
        </p:nvSpPr>
        <p:spPr>
          <a:xfrm>
            <a:off x="4464624" y="4191000"/>
            <a:ext cx="74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Harvest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4C876B-BA03-2049-B64D-D443813D3BED}"/>
              </a:ext>
            </a:extLst>
          </p:cNvPr>
          <p:cNvSpPr txBox="1"/>
          <p:nvPr/>
        </p:nvSpPr>
        <p:spPr>
          <a:xfrm>
            <a:off x="5552080" y="4195893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Consumed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6C634C-88BE-1F41-9827-BC7F990ED024}"/>
              </a:ext>
            </a:extLst>
          </p:cNvPr>
          <p:cNvSpPr txBox="1"/>
          <p:nvPr/>
        </p:nvSpPr>
        <p:spPr>
          <a:xfrm>
            <a:off x="6625549" y="4191000"/>
            <a:ext cx="104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Food Waste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1EF9E66-BAAE-FF46-98AA-D0B2E120E8C6}"/>
              </a:ext>
            </a:extLst>
          </p:cNvPr>
          <p:cNvSpPr txBox="1"/>
          <p:nvPr/>
        </p:nvSpPr>
        <p:spPr>
          <a:xfrm>
            <a:off x="7897057" y="3431053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Dump</a:t>
            </a:r>
          </a:p>
          <a:p>
            <a:pPr algn="ctr"/>
            <a:r>
              <a:rPr lang="en-US" dirty="0"/>
              <a:t>Landfill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9B7ABD-B9F6-9F4E-A4E6-3D81FD3A0725}"/>
              </a:ext>
            </a:extLst>
          </p:cNvPr>
          <p:cNvSpPr txBox="1"/>
          <p:nvPr/>
        </p:nvSpPr>
        <p:spPr>
          <a:xfrm>
            <a:off x="2080024" y="217511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1809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AE0F6-E8CB-B342-99BE-1CE0AE91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Agriculture– Circular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1234C6-C28F-4A4D-996C-4488B588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F51DEF-C070-F94D-A6EF-A0F918E78DD9}"/>
              </a:ext>
            </a:extLst>
          </p:cNvPr>
          <p:cNvSpPr txBox="1"/>
          <p:nvPr/>
        </p:nvSpPr>
        <p:spPr>
          <a:xfrm>
            <a:off x="1619250" y="18288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2A2A2A"/>
                </a:solidFill>
                <a:latin typeface="ArialMT"/>
              </a:rPr>
              <a:t>"Organic Agriculture is a production system that sustains the health of </a:t>
            </a:r>
            <a:r>
              <a:rPr lang="en-US" b="1" i="1" dirty="0">
                <a:solidFill>
                  <a:srgbClr val="2A2A2A"/>
                </a:solidFill>
                <a:latin typeface="ArialMT"/>
              </a:rPr>
              <a:t>soils, ecosystems</a:t>
            </a:r>
            <a:r>
              <a:rPr lang="en-US" i="1" dirty="0">
                <a:solidFill>
                  <a:srgbClr val="2A2A2A"/>
                </a:solidFill>
                <a:latin typeface="ArialMT"/>
              </a:rPr>
              <a:t> and </a:t>
            </a:r>
            <a:r>
              <a:rPr lang="en-US" b="1" i="1" dirty="0">
                <a:solidFill>
                  <a:srgbClr val="2A2A2A"/>
                </a:solidFill>
                <a:latin typeface="ArialMT"/>
              </a:rPr>
              <a:t>people</a:t>
            </a:r>
            <a:r>
              <a:rPr lang="en-US" i="1" dirty="0">
                <a:solidFill>
                  <a:srgbClr val="2A2A2A"/>
                </a:solidFill>
                <a:latin typeface="ArialMT"/>
              </a:rPr>
              <a:t>. </a:t>
            </a:r>
          </a:p>
          <a:p>
            <a:pPr algn="ctr"/>
            <a:endParaRPr lang="en-US" i="1" dirty="0">
              <a:solidFill>
                <a:srgbClr val="2A2A2A"/>
              </a:solidFill>
              <a:latin typeface="ArialMT"/>
            </a:endParaRPr>
          </a:p>
          <a:p>
            <a:pPr algn="ctr"/>
            <a:r>
              <a:rPr lang="en-US" i="1" dirty="0">
                <a:solidFill>
                  <a:srgbClr val="2A2A2A"/>
                </a:solidFill>
                <a:latin typeface="ArialMT"/>
              </a:rPr>
              <a:t>It </a:t>
            </a:r>
            <a:r>
              <a:rPr lang="en-US" b="1" i="1" dirty="0">
                <a:solidFill>
                  <a:srgbClr val="2A2A2A"/>
                </a:solidFill>
                <a:latin typeface="ArialMT"/>
              </a:rPr>
              <a:t>relies on ecological processes, biodiversity and cycles adapted to local conditions</a:t>
            </a:r>
            <a:r>
              <a:rPr lang="en-US" i="1" dirty="0">
                <a:solidFill>
                  <a:srgbClr val="2A2A2A"/>
                </a:solidFill>
                <a:latin typeface="ArialMT"/>
              </a:rPr>
              <a:t>, rather than the use of inputs with adverse effects…”</a:t>
            </a:r>
            <a:r>
              <a:rPr lang="en-US" i="1" baseline="30000" dirty="0">
                <a:solidFill>
                  <a:srgbClr val="2A2A2A"/>
                </a:solidFill>
                <a:latin typeface="ArialMT"/>
              </a:rPr>
              <a:t>+</a:t>
            </a:r>
            <a:endParaRPr lang="en-US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5DF4D2-F00A-E548-9E6C-56832A3F31A8}"/>
              </a:ext>
            </a:extLst>
          </p:cNvPr>
          <p:cNvSpPr txBox="1"/>
          <p:nvPr/>
        </p:nvSpPr>
        <p:spPr>
          <a:xfrm>
            <a:off x="2486025" y="5638800"/>
            <a:ext cx="417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+ IFOAM Definition of organic agriculture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17E76F-9C67-F040-8DA1-E0259D08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886200"/>
            <a:ext cx="1257300" cy="12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62B25EA-57CC-2143-A7C1-E8ECB668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System Thinking – The Sustainability Compass</a:t>
            </a:r>
            <a:r>
              <a:rPr lang="en-US" sz="2000" baseline="30000" dirty="0"/>
              <a:t>+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C6578DE-F66C-B542-90C8-9DEA8A85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54" y="1287463"/>
            <a:ext cx="6415292" cy="48085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571E77-ADFD-AF41-9938-FE816FE0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483164-3427-EE4B-A3BF-90216FD5286B}"/>
              </a:ext>
            </a:extLst>
          </p:cNvPr>
          <p:cNvSpPr txBox="1"/>
          <p:nvPr/>
        </p:nvSpPr>
        <p:spPr>
          <a:xfrm>
            <a:off x="2057400" y="6172200"/>
            <a:ext cx="5424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+ Part of the </a:t>
            </a:r>
            <a:r>
              <a:rPr lang="en-US" sz="1200" dirty="0" err="1"/>
              <a:t>AtKisson</a:t>
            </a:r>
            <a:r>
              <a:rPr lang="en-US" sz="1200" dirty="0"/>
              <a:t> "Accelerator" suite of sustainability tools (http://</a:t>
            </a:r>
            <a:r>
              <a:rPr lang="en-US" sz="1200" dirty="0" err="1"/>
              <a:t>atkisson.com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665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6E14E3-6149-2E40-8FB6-FD3C48FF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0274"/>
          </a:xfrm>
        </p:spPr>
        <p:txBody>
          <a:bodyPr>
            <a:normAutofit/>
          </a:bodyPr>
          <a:lstStyle/>
          <a:p>
            <a:r>
              <a:rPr lang="en-US" dirty="0"/>
              <a:t>3-Dimensional Spherical Circular Movement</a:t>
            </a:r>
            <a:br>
              <a:rPr lang="en-US" dirty="0"/>
            </a:br>
            <a:r>
              <a:rPr lang="en-US" sz="2000" dirty="0"/>
              <a:t>of a socially inclusive organic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E53B60-FCFF-1343-88AD-859ABBA3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1360-A4B2-4FED-AF47-D5D5BAF467BE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C4ADF6-3C30-4D4E-B280-12802706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61" y="1593534"/>
            <a:ext cx="526039" cy="540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096509-8529-E34A-A8E7-9FA46223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29200"/>
            <a:ext cx="559169" cy="574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6350A0-CB44-A94B-A60D-F420F63D0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673" y="3276600"/>
            <a:ext cx="616527" cy="632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2E40FE8-8A70-324A-B9F8-6FF1F06DE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276600"/>
            <a:ext cx="619908" cy="63643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5D9D652B-058D-E946-ACC4-2DDCE52D96C8}"/>
              </a:ext>
            </a:extLst>
          </p:cNvPr>
          <p:cNvGrpSpPr/>
          <p:nvPr/>
        </p:nvGrpSpPr>
        <p:grpSpPr>
          <a:xfrm>
            <a:off x="3124200" y="2209800"/>
            <a:ext cx="3079372" cy="2819400"/>
            <a:chOff x="3124200" y="2286000"/>
            <a:chExt cx="3079372" cy="2819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E2C9330-D260-BD44-B377-478417EECB5D}"/>
                </a:ext>
              </a:extLst>
            </p:cNvPr>
            <p:cNvSpPr/>
            <p:nvPr/>
          </p:nvSpPr>
          <p:spPr>
            <a:xfrm>
              <a:off x="3124200" y="2286000"/>
              <a:ext cx="3053302" cy="281940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3D1AA57-F848-9C40-8C5C-E26FD1A25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984500"/>
              <a:ext cx="1422400" cy="1422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CDE2E01-3950-E74E-9883-6EA0FAF9B3BC}"/>
                </a:ext>
              </a:extLst>
            </p:cNvPr>
            <p:cNvSpPr txBox="1"/>
            <p:nvPr/>
          </p:nvSpPr>
          <p:spPr>
            <a:xfrm>
              <a:off x="4268637" y="2325469"/>
              <a:ext cx="8335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2D050"/>
                  </a:solidFill>
                </a:rPr>
                <a:t>Nature</a:t>
              </a:r>
            </a:p>
            <a:p>
              <a:pPr algn="ctr"/>
              <a:r>
                <a:rPr lang="en-US" dirty="0">
                  <a:solidFill>
                    <a:srgbClr val="92D050"/>
                  </a:solidFill>
                </a:rPr>
                <a:t>Caring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6331665-2717-FC4D-B307-01BAB92169F5}"/>
                </a:ext>
              </a:extLst>
            </p:cNvPr>
            <p:cNvSpPr txBox="1"/>
            <p:nvPr/>
          </p:nvSpPr>
          <p:spPr>
            <a:xfrm>
              <a:off x="5257800" y="3511034"/>
              <a:ext cx="9457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Economy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B951564-2056-3542-82D2-4424325C7DC5}"/>
                </a:ext>
              </a:extLst>
            </p:cNvPr>
            <p:cNvSpPr txBox="1"/>
            <p:nvPr/>
          </p:nvSpPr>
          <p:spPr>
            <a:xfrm>
              <a:off x="4195532" y="4343400"/>
              <a:ext cx="8194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Social</a:t>
              </a:r>
            </a:p>
            <a:p>
              <a:pPr algn="ctr"/>
              <a:r>
                <a:rPr lang="en-US" dirty="0">
                  <a:solidFill>
                    <a:srgbClr val="00B0F0"/>
                  </a:solidFill>
                </a:rPr>
                <a:t>Aspect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98A9EAE-E96C-CD40-A321-0972937341DE}"/>
                </a:ext>
              </a:extLst>
            </p:cNvPr>
            <p:cNvSpPr txBox="1"/>
            <p:nvPr/>
          </p:nvSpPr>
          <p:spPr>
            <a:xfrm>
              <a:off x="3256758" y="3372535"/>
              <a:ext cx="7056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Well-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being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4EC6886-FFA9-EE49-897F-970A1D4F64FE}"/>
              </a:ext>
            </a:extLst>
          </p:cNvPr>
          <p:cNvGrpSpPr/>
          <p:nvPr/>
        </p:nvGrpSpPr>
        <p:grpSpPr>
          <a:xfrm>
            <a:off x="762000" y="2438400"/>
            <a:ext cx="1478243" cy="1776851"/>
            <a:chOff x="579157" y="2438400"/>
            <a:chExt cx="1478243" cy="177685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99C471B0-E38E-884D-9327-A7937CBF0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13" y="2438400"/>
              <a:ext cx="1416087" cy="103818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6D6CD34-A96A-EB49-B815-713AE99861C0}"/>
                </a:ext>
              </a:extLst>
            </p:cNvPr>
            <p:cNvSpPr txBox="1"/>
            <p:nvPr/>
          </p:nvSpPr>
          <p:spPr>
            <a:xfrm>
              <a:off x="579157" y="3476587"/>
              <a:ext cx="139397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Facilitate human</a:t>
              </a:r>
            </a:p>
            <a:p>
              <a:r>
                <a:rPr lang="en-US" sz="1400" dirty="0"/>
                <a:t>Interaction &amp; </a:t>
              </a:r>
            </a:p>
            <a:p>
              <a:r>
                <a:rPr lang="en-US" sz="1400" dirty="0"/>
                <a:t>collaboration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46474BE0-6DA7-C04E-84A1-C7A85C5ECCB7}"/>
              </a:ext>
            </a:extLst>
          </p:cNvPr>
          <p:cNvGrpSpPr/>
          <p:nvPr/>
        </p:nvGrpSpPr>
        <p:grpSpPr>
          <a:xfrm>
            <a:off x="5257800" y="1219200"/>
            <a:ext cx="2871879" cy="976652"/>
            <a:chOff x="5257800" y="1219200"/>
            <a:chExt cx="2871879" cy="97665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C1E5C8C8-955F-0343-89A1-8804B593E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219200"/>
              <a:ext cx="1307584" cy="976652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FA03365-67E3-A549-85F8-D4F605B6EC57}"/>
                </a:ext>
              </a:extLst>
            </p:cNvPr>
            <p:cNvSpPr txBox="1"/>
            <p:nvPr/>
          </p:nvSpPr>
          <p:spPr>
            <a:xfrm>
              <a:off x="6553200" y="1671935"/>
              <a:ext cx="1576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Working with nature  on food production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9772249-B561-7C4D-BA9C-A9985410F8B3}"/>
              </a:ext>
            </a:extLst>
          </p:cNvPr>
          <p:cNvGrpSpPr/>
          <p:nvPr/>
        </p:nvGrpSpPr>
        <p:grpSpPr>
          <a:xfrm>
            <a:off x="6253081" y="4038600"/>
            <a:ext cx="1611788" cy="1528465"/>
            <a:chOff x="6253081" y="4038600"/>
            <a:chExt cx="1611788" cy="152846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F42311C1-2339-BB4A-91E0-BC1A3BFF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038600"/>
              <a:ext cx="1430277" cy="106823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D5EE452-0A5B-0A41-B51B-FB73B6B458CD}"/>
                </a:ext>
              </a:extLst>
            </p:cNvPr>
            <p:cNvSpPr txBox="1"/>
            <p:nvPr/>
          </p:nvSpPr>
          <p:spPr>
            <a:xfrm>
              <a:off x="6253081" y="5105400"/>
              <a:ext cx="1611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Sustainable Econ. Dev.,</a:t>
              </a:r>
            </a:p>
            <a:p>
              <a:r>
                <a:rPr lang="en-US" sz="1200" dirty="0"/>
                <a:t>job creation, 3Rs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141452F-8B7C-324B-A3B6-0D4C5F40F5F0}"/>
              </a:ext>
            </a:extLst>
          </p:cNvPr>
          <p:cNvGrpSpPr/>
          <p:nvPr/>
        </p:nvGrpSpPr>
        <p:grpSpPr>
          <a:xfrm>
            <a:off x="2514600" y="5257800"/>
            <a:ext cx="3774456" cy="1071422"/>
            <a:chOff x="2663275" y="5329378"/>
            <a:chExt cx="3774456" cy="107142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854C82A-2E82-3948-9894-E68625A57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275" y="5329378"/>
              <a:ext cx="1603925" cy="1071422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91BB9B9-8BDF-134B-A8AD-C7EA2284959D}"/>
                </a:ext>
              </a:extLst>
            </p:cNvPr>
            <p:cNvSpPr txBox="1"/>
            <p:nvPr/>
          </p:nvSpPr>
          <p:spPr>
            <a:xfrm>
              <a:off x="4267200" y="5872958"/>
              <a:ext cx="2170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Communities &amp; societies </a:t>
              </a:r>
            </a:p>
            <a:p>
              <a:r>
                <a:rPr lang="en-US" sz="1400" dirty="0"/>
                <a:t>Engagement (stakeholders)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20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30538</TotalTime>
  <Words>368</Words>
  <Application>Microsoft Office PowerPoint</Application>
  <PresentationFormat>全屏显示(4:3)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Theme</vt:lpstr>
      <vt:lpstr>PowerPoint 演示文稿</vt:lpstr>
      <vt:lpstr>UN SDGs recap</vt:lpstr>
      <vt:lpstr>Objective of business</vt:lpstr>
      <vt:lpstr>Essence of a strong economy</vt:lpstr>
      <vt:lpstr>Linear vs Circular Economy</vt:lpstr>
      <vt:lpstr>Conventional Farming – Linear Economy</vt:lpstr>
      <vt:lpstr>Organic Agriculture– Circular Process</vt:lpstr>
      <vt:lpstr>System Thinking – The Sustainability Compass+</vt:lpstr>
      <vt:lpstr>3-Dimensional Spherical Circular Movement of a socially inclusive organic industry</vt:lpstr>
      <vt:lpstr>Nature - Circular Production Process in OA “Push – Pull” for Stemborer and Striga Control </vt:lpstr>
      <vt:lpstr>Economy - Return Food Nutrition Back to the soil (zero-waste program)</vt:lpstr>
      <vt:lpstr>Society-Working with social enterprises for product/packaging design and knowledge sharing</vt:lpstr>
      <vt:lpstr>Wellbeing = Inner Peace</vt:lpstr>
      <vt:lpstr>Importance of a Circular Economy - water management</vt:lpstr>
      <vt:lpstr>Drought - worldwide</vt:lpstr>
      <vt:lpstr>Without a 3D perspective, all inclusive circular economy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UConn Ventures</dc:creator>
  <cp:lastModifiedBy>dreamsummit</cp:lastModifiedBy>
  <cp:revision>564</cp:revision>
  <cp:lastPrinted>2018-09-01T00:23:27Z</cp:lastPrinted>
  <dcterms:created xsi:type="dcterms:W3CDTF">2013-05-27T21:24:51Z</dcterms:created>
  <dcterms:modified xsi:type="dcterms:W3CDTF">2018-11-15T02:47:35Z</dcterms:modified>
</cp:coreProperties>
</file>