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2" r:id="rId2"/>
  </p:sldMasterIdLst>
  <p:notesMasterIdLst>
    <p:notesMasterId r:id="rId25"/>
  </p:notesMasterIdLst>
  <p:handoutMasterIdLst>
    <p:handoutMasterId r:id="rId26"/>
  </p:handoutMasterIdLst>
  <p:sldIdLst>
    <p:sldId id="1367" r:id="rId3"/>
    <p:sldId id="264" r:id="rId4"/>
    <p:sldId id="1220" r:id="rId5"/>
    <p:sldId id="1342" r:id="rId6"/>
    <p:sldId id="1361" r:id="rId7"/>
    <p:sldId id="1349" r:id="rId8"/>
    <p:sldId id="1344" r:id="rId9"/>
    <p:sldId id="1353" r:id="rId10"/>
    <p:sldId id="1360" r:id="rId11"/>
    <p:sldId id="1364" r:id="rId12"/>
    <p:sldId id="1365" r:id="rId13"/>
    <p:sldId id="1350" r:id="rId14"/>
    <p:sldId id="1363" r:id="rId15"/>
    <p:sldId id="1207" r:id="rId16"/>
    <p:sldId id="1221" r:id="rId17"/>
    <p:sldId id="1347" r:id="rId18"/>
    <p:sldId id="1346" r:id="rId19"/>
    <p:sldId id="1348" r:id="rId20"/>
    <p:sldId id="1354" r:id="rId21"/>
    <p:sldId id="1311" r:id="rId22"/>
    <p:sldId id="1362" r:id="rId23"/>
    <p:sldId id="1359" r:id="rId24"/>
  </p:sldIdLst>
  <p:sldSz cx="9144000" cy="6858000" type="screen4x3"/>
  <p:notesSz cx="6797675" cy="9926638"/>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BC733D-DDA9-4968-BCDA-19FD54BE52EF}">
          <p14:sldIdLst>
            <p14:sldId id="1367"/>
            <p14:sldId id="264"/>
          </p14:sldIdLst>
        </p14:section>
        <p14:section name="Solutions" id="{A4A53FC3-276A-48D9-9ADD-1E2A0D1D423E}">
          <p14:sldIdLst>
            <p14:sldId id="1220"/>
            <p14:sldId id="1342"/>
            <p14:sldId id="1361"/>
            <p14:sldId id="1349"/>
            <p14:sldId id="1344"/>
            <p14:sldId id="1353"/>
            <p14:sldId id="1360"/>
            <p14:sldId id="1364"/>
            <p14:sldId id="1365"/>
          </p14:sldIdLst>
        </p14:section>
        <p14:section name="Appendices" id="{15DB9D22-D6CE-44B0-8DE5-47254D53699B}">
          <p14:sldIdLst>
            <p14:sldId id="1350"/>
            <p14:sldId id="1363"/>
            <p14:sldId id="1207"/>
            <p14:sldId id="1221"/>
            <p14:sldId id="1347"/>
            <p14:sldId id="1346"/>
            <p14:sldId id="1348"/>
            <p14:sldId id="1354"/>
            <p14:sldId id="1311"/>
            <p14:sldId id="1362"/>
            <p14:sldId id="1359"/>
          </p14:sldIdLst>
        </p14:section>
      </p14:sectionLst>
    </p:ex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만든 이" initials="오전"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500"/>
    <a:srgbClr val="BC0495"/>
    <a:srgbClr val="6F5F5E"/>
    <a:srgbClr val="7F7F7F"/>
    <a:srgbClr val="FFD504"/>
    <a:srgbClr val="1F4E79"/>
    <a:srgbClr val="DEB900"/>
    <a:srgbClr val="000000"/>
    <a:srgbClr val="2F7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7971" autoAdjust="0"/>
  </p:normalViewPr>
  <p:slideViewPr>
    <p:cSldViewPr snapToGrid="0">
      <p:cViewPr varScale="1">
        <p:scale>
          <a:sx n="62" d="100"/>
          <a:sy n="62" d="100"/>
        </p:scale>
        <p:origin x="-1800" y="-84"/>
      </p:cViewPr>
      <p:guideLst>
        <p:guide orient="horz" pos="2160"/>
        <p:guide pos="2880"/>
      </p:guideLst>
    </p:cSldViewPr>
  </p:slideViewPr>
  <p:notesTextViewPr>
    <p:cViewPr>
      <p:scale>
        <a:sx n="1" d="1"/>
        <a:sy n="1" d="1"/>
      </p:scale>
      <p:origin x="0" y="0"/>
    </p:cViewPr>
  </p:notesTextViewPr>
  <p:sorterViewPr>
    <p:cViewPr varScale="1">
      <p:scale>
        <a:sx n="1" d="1"/>
        <a:sy n="1" d="1"/>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078" b="1" i="0" u="none" strike="noStrike" kern="1200" baseline="0">
                <a:solidFill>
                  <a:srgbClr val="000000"/>
                </a:solidFill>
                <a:latin typeface="Arial"/>
                <a:ea typeface="+mn-ea"/>
                <a:cs typeface="+mn-cs"/>
              </a:defRPr>
            </a:pPr>
            <a:r>
              <a:rPr lang="en-US" b="1">
                <a:solidFill>
                  <a:srgbClr val="000000"/>
                </a:solidFill>
              </a:rPr>
              <a:t>Singapore Water Supply</a:t>
            </a:r>
            <a:r>
              <a:rPr lang="en-US" b="1" baseline="0">
                <a:solidFill>
                  <a:srgbClr val="000000"/>
                </a:solidFill>
              </a:rPr>
              <a:t> Sources</a:t>
            </a:r>
            <a:endParaRPr lang="en-US" b="1">
              <a:solidFill>
                <a:srgbClr val="000000"/>
              </a:solidFill>
            </a:endParaRPr>
          </a:p>
        </c:rich>
      </c:tx>
      <c:layout>
        <c:manualLayout>
          <c:xMode val="edge"/>
          <c:yMode val="edge"/>
          <c:x val="0.22689530012803141"/>
          <c:y val="1.4360684218432623E-2"/>
        </c:manualLayout>
      </c:layout>
      <c:overlay val="0"/>
      <c:spPr>
        <a:noFill/>
        <a:ln>
          <a:noFill/>
        </a:ln>
        <a:effectLst/>
      </c:spPr>
    </c:title>
    <c:autoTitleDeleted val="0"/>
    <c:plotArea>
      <c:layout>
        <c:manualLayout>
          <c:xMode val="edge"/>
          <c:yMode val="edge"/>
          <c:x val="0"/>
          <c:y val="7.4427506855645781E-2"/>
          <c:w val="0.91796031602277972"/>
          <c:h val="0.87135193844020897"/>
        </c:manualLayout>
      </c:layout>
      <c:barChart>
        <c:barDir val="col"/>
        <c:grouping val="percentStacked"/>
        <c:varyColors val="0"/>
        <c:ser>
          <c:idx val="0"/>
          <c:order val="0"/>
          <c:tx>
            <c:v>Ground &amp; Imported</c:v>
          </c:tx>
          <c:spPr>
            <a:solidFill>
              <a:schemeClr val="accent2"/>
            </a:solidFill>
            <a:ln>
              <a:noFill/>
            </a:ln>
            <a:effectLst>
              <a:outerShdw dist="19997" dir="5400000" algn="tl">
                <a:srgbClr val="000000">
                  <a:alpha val="38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solidFill>
                    <a:latin typeface="Arial"/>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Lit>
              <c:ptCount val="3"/>
              <c:pt idx="0">
                <c:v>Now</c:v>
              </c:pt>
              <c:pt idx="1">
                <c:v>2030</c:v>
              </c:pt>
              <c:pt idx="2">
                <c:v>2060</c:v>
              </c:pt>
            </c:strLit>
          </c:cat>
          <c:val>
            <c:numLit>
              <c:formatCode>General</c:formatCode>
              <c:ptCount val="3"/>
              <c:pt idx="0">
                <c:v>0.35000000000000003</c:v>
              </c:pt>
              <c:pt idx="1">
                <c:v>0.2</c:v>
              </c:pt>
              <c:pt idx="2">
                <c:v>0.15000000000000002</c:v>
              </c:pt>
            </c:numLit>
          </c:val>
          <c:extLst xmlns:c16r2="http://schemas.microsoft.com/office/drawing/2015/06/chart">
            <c:ext xmlns:c16="http://schemas.microsoft.com/office/drawing/2014/chart" uri="{C3380CC4-5D6E-409C-BE32-E72D297353CC}">
              <c16:uniqueId val="{00000000-EB36-49C3-8A13-D909AC0C9547}"/>
            </c:ext>
          </c:extLst>
        </c:ser>
        <c:ser>
          <c:idx val="1"/>
          <c:order val="1"/>
          <c:tx>
            <c:v>Recycled NEWater</c:v>
          </c:tx>
          <c:spPr>
            <a:solidFill>
              <a:schemeClr val="accent4"/>
            </a:solidFill>
            <a:ln>
              <a:noFill/>
            </a:ln>
            <a:effectLst>
              <a:outerShdw dist="19997" dir="5400000" algn="tl">
                <a:srgbClr val="000000">
                  <a:alpha val="38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solidFill>
                    <a:latin typeface="Arial"/>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Lit>
              <c:ptCount val="3"/>
              <c:pt idx="0">
                <c:v>Now</c:v>
              </c:pt>
              <c:pt idx="1">
                <c:v>2030</c:v>
              </c:pt>
              <c:pt idx="2">
                <c:v>2060</c:v>
              </c:pt>
            </c:strLit>
          </c:cat>
          <c:val>
            <c:numLit>
              <c:formatCode>General</c:formatCode>
              <c:ptCount val="3"/>
              <c:pt idx="0">
                <c:v>0.4</c:v>
              </c:pt>
              <c:pt idx="1">
                <c:v>0.5</c:v>
              </c:pt>
              <c:pt idx="2">
                <c:v>0.55000000000000004</c:v>
              </c:pt>
            </c:numLit>
          </c:val>
          <c:extLst xmlns:c16r2="http://schemas.microsoft.com/office/drawing/2015/06/chart">
            <c:ext xmlns:c16="http://schemas.microsoft.com/office/drawing/2014/chart" uri="{C3380CC4-5D6E-409C-BE32-E72D297353CC}">
              <c16:uniqueId val="{00000001-EB36-49C3-8A13-D909AC0C9547}"/>
            </c:ext>
          </c:extLst>
        </c:ser>
        <c:ser>
          <c:idx val="2"/>
          <c:order val="2"/>
          <c:tx>
            <c:v>Desalinated</c:v>
          </c:tx>
          <c:spPr>
            <a:solidFill>
              <a:schemeClr val="accent6"/>
            </a:solidFill>
            <a:ln>
              <a:noFill/>
            </a:ln>
            <a:effectLst>
              <a:outerShdw dist="19997" dir="5400000" algn="tl">
                <a:srgbClr val="000000">
                  <a:alpha val="38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solidFill>
                    <a:latin typeface="Arial"/>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Lit>
              <c:ptCount val="3"/>
              <c:pt idx="0">
                <c:v>Now</c:v>
              </c:pt>
              <c:pt idx="1">
                <c:v>2030</c:v>
              </c:pt>
              <c:pt idx="2">
                <c:v>2060</c:v>
              </c:pt>
            </c:strLit>
          </c:cat>
          <c:val>
            <c:numLit>
              <c:formatCode>General</c:formatCode>
              <c:ptCount val="3"/>
              <c:pt idx="0">
                <c:v>0.25</c:v>
              </c:pt>
              <c:pt idx="1">
                <c:v>0.30000000000000004</c:v>
              </c:pt>
              <c:pt idx="2">
                <c:v>0.30000000000000004</c:v>
              </c:pt>
            </c:numLit>
          </c:val>
          <c:extLst xmlns:c16r2="http://schemas.microsoft.com/office/drawing/2015/06/chart">
            <c:ext xmlns:c16="http://schemas.microsoft.com/office/drawing/2014/chart" uri="{C3380CC4-5D6E-409C-BE32-E72D297353CC}">
              <c16:uniqueId val="{00000002-EB36-49C3-8A13-D909AC0C9547}"/>
            </c:ext>
          </c:extLst>
        </c:ser>
        <c:dLbls>
          <c:showLegendKey val="0"/>
          <c:showVal val="0"/>
          <c:showCatName val="0"/>
          <c:showSerName val="0"/>
          <c:showPercent val="0"/>
          <c:showBubbleSize val="0"/>
        </c:dLbls>
        <c:gapWidth val="25"/>
        <c:overlap val="100"/>
        <c:axId val="151392640"/>
        <c:axId val="151120512"/>
      </c:barChart>
      <c:valAx>
        <c:axId val="151120512"/>
        <c:scaling>
          <c:orientation val="minMax"/>
          <c:max val="1"/>
          <c:min val="0"/>
        </c:scaling>
        <c:delete val="0"/>
        <c:axPos val="l"/>
        <c:majorGridlines>
          <c:spPr>
            <a:ln w="9528" cap="flat" cmpd="sng" algn="ctr">
              <a:solidFill>
                <a:srgbClr val="DEDEDE"/>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050" b="0" i="0" u="none" strike="noStrike" kern="1200" baseline="0">
                <a:solidFill>
                  <a:srgbClr val="000000"/>
                </a:solidFill>
                <a:latin typeface="Arial"/>
                <a:ea typeface="+mn-ea"/>
                <a:cs typeface="+mn-cs"/>
              </a:defRPr>
            </a:pPr>
            <a:endParaRPr lang="zh-CN"/>
          </a:p>
        </c:txPr>
        <c:crossAx val="151392640"/>
        <c:crosses val="autoZero"/>
        <c:crossBetween val="between"/>
        <c:majorUnit val="0.2"/>
      </c:valAx>
      <c:catAx>
        <c:axId val="151392640"/>
        <c:scaling>
          <c:orientation val="minMax"/>
        </c:scaling>
        <c:delete val="0"/>
        <c:axPos val="b"/>
        <c:numFmt formatCode="General" sourceLinked="0"/>
        <c:majorTickMark val="out"/>
        <c:minorTickMark val="none"/>
        <c:tickLblPos val="nextTo"/>
        <c:spPr>
          <a:noFill/>
          <a:ln w="9528" cap="flat" cmpd="sng" algn="ctr">
            <a:solidFill>
              <a:srgbClr val="9B9B9B"/>
            </a:solidFill>
            <a:prstDash val="solid"/>
            <a:round/>
          </a:ln>
          <a:effectLst/>
        </c:spPr>
        <c:txPr>
          <a:bodyPr rot="-60000000" spcFirstLastPara="1" vertOverflow="ellipsis" vert="horz" wrap="square" anchor="ctr" anchorCtr="1"/>
          <a:lstStyle/>
          <a:p>
            <a:pPr>
              <a:defRPr lang="en-US" sz="898" b="0" i="0" u="none" strike="noStrike" kern="1200" baseline="0">
                <a:solidFill>
                  <a:schemeClr val="tx1"/>
                </a:solidFill>
                <a:latin typeface="Arial"/>
                <a:ea typeface="+mn-ea"/>
                <a:cs typeface="+mn-cs"/>
              </a:defRPr>
            </a:pPr>
            <a:endParaRPr lang="zh-CN"/>
          </a:p>
        </c:txPr>
        <c:crossAx val="151120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Arial"/>
              <a:ea typeface="+mn-ea"/>
              <a:cs typeface="+mn-cs"/>
            </a:defRPr>
          </a:pPr>
          <a:endParaRPr lang="zh-CN"/>
        </a:p>
      </c:txPr>
    </c:legend>
    <c:plotVisOnly val="1"/>
    <c:dispBlanksAs val="gap"/>
    <c:showDLblsOverMax val="0"/>
  </c:chart>
  <c:spPr>
    <a:noFill/>
    <a:ln w="6350" cap="flat" cmpd="sng" algn="ctr">
      <a:noFill/>
      <a:prstDash val="solid"/>
      <a:miter lim="800000"/>
    </a:ln>
    <a:effectLst/>
  </c:spPr>
  <c:txPr>
    <a:bodyPr lIns="0" tIns="0" rIns="0" bIns="0"/>
    <a:lstStyle/>
    <a:p>
      <a:pPr marL="0" marR="0" indent="0" defTabSz="914400" fontAlgn="auto" hangingPunct="1">
        <a:lnSpc>
          <a:spcPct val="100000"/>
        </a:lnSpc>
        <a:spcBef>
          <a:spcPts val="0"/>
        </a:spcBef>
        <a:spcAft>
          <a:spcPts val="0"/>
        </a:spcAft>
        <a:tabLst/>
        <a:defRPr lang="en-US" sz="898" b="0" i="0" u="none" strike="noStrike" kern="1200" baseline="0">
          <a:solidFill>
            <a:schemeClr val="tx1"/>
          </a:solidFill>
          <a:latin typeface="Arial"/>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3EA46-70C1-4352-999C-4375CDE0D8C8}" type="doc">
      <dgm:prSet loTypeId="urn:microsoft.com/office/officeart/2005/8/layout/radial2" loCatId="relationship" qsTypeId="urn:microsoft.com/office/officeart/2005/8/quickstyle/simple1" qsCatId="simple" csTypeId="urn:microsoft.com/office/officeart/2005/8/colors/colorful1#1" csCatId="colorful" phldr="1"/>
      <dgm:spPr/>
      <dgm:t>
        <a:bodyPr/>
        <a:lstStyle/>
        <a:p>
          <a:endParaRPr lang="th-TH"/>
        </a:p>
      </dgm:t>
    </dgm:pt>
    <dgm:pt modelId="{1C589608-B703-4FBF-8A29-3A99FECB72A9}">
      <dgm:prSet phldrT="[Text]" custT="1"/>
      <dgm:spPr/>
      <dgm:t>
        <a:bodyPr/>
        <a:lstStyle/>
        <a:p>
          <a:r>
            <a:rPr lang="en-US" sz="1200">
              <a:latin typeface="Arial" panose="020B0604020202020204" pitchFamily="34" charset="0"/>
              <a:cs typeface="Arial" panose="020B0604020202020204" pitchFamily="34" charset="0"/>
            </a:rPr>
            <a:t>Remote sensing</a:t>
          </a:r>
          <a:endParaRPr lang="th-TH" sz="1200">
            <a:latin typeface="Arial" panose="020B0604020202020204" pitchFamily="34" charset="0"/>
          </a:endParaRPr>
        </a:p>
      </dgm:t>
    </dgm:pt>
    <dgm:pt modelId="{FAFE2788-12CD-4FFE-ADA4-5B418BB12D9C}" type="parTrans" cxnId="{D4F4548F-3921-4121-9089-1605209FE664}">
      <dgm:prSet/>
      <dgm:spPr/>
      <dgm:t>
        <a:bodyPr/>
        <a:lstStyle/>
        <a:p>
          <a:endParaRPr lang="th-TH" sz="1800">
            <a:latin typeface="Arial" panose="020B0604020202020204" pitchFamily="34" charset="0"/>
          </a:endParaRPr>
        </a:p>
      </dgm:t>
    </dgm:pt>
    <dgm:pt modelId="{7BA7F24C-EBE7-456D-8B54-85A76D62905F}" type="sibTrans" cxnId="{D4F4548F-3921-4121-9089-1605209FE664}">
      <dgm:prSet/>
      <dgm:spPr/>
      <dgm:t>
        <a:bodyPr/>
        <a:lstStyle/>
        <a:p>
          <a:endParaRPr lang="th-TH" sz="1800">
            <a:latin typeface="Arial" panose="020B0604020202020204" pitchFamily="34" charset="0"/>
          </a:endParaRPr>
        </a:p>
      </dgm:t>
    </dgm:pt>
    <dgm:pt modelId="{0838B077-4A49-49EA-8215-6AE3C0B94056}">
      <dgm:prSet phldrT="[Text]" custT="1"/>
      <dgm:spPr/>
      <dgm:t>
        <a:bodyPr/>
        <a:lstStyle/>
        <a:p>
          <a:r>
            <a:rPr lang="en-US" sz="1200">
              <a:latin typeface="Arial" panose="020B0604020202020204" pitchFamily="34" charset="0"/>
              <a:cs typeface="Arial" panose="020B0604020202020204" pitchFamily="34" charset="0"/>
            </a:rPr>
            <a:t>Satellite imagery</a:t>
          </a:r>
          <a:endParaRPr lang="th-TH" sz="1200">
            <a:latin typeface="Arial" panose="020B0604020202020204" pitchFamily="34" charset="0"/>
          </a:endParaRPr>
        </a:p>
      </dgm:t>
    </dgm:pt>
    <dgm:pt modelId="{2A01B140-C198-4DD1-9DB7-AC37021DDC3C}" type="parTrans" cxnId="{499B643D-6204-47AE-AD67-050F4BCFE8D7}">
      <dgm:prSet/>
      <dgm:spPr/>
      <dgm:t>
        <a:bodyPr/>
        <a:lstStyle/>
        <a:p>
          <a:endParaRPr lang="th-TH" sz="1800">
            <a:latin typeface="Arial" panose="020B0604020202020204" pitchFamily="34" charset="0"/>
          </a:endParaRPr>
        </a:p>
      </dgm:t>
    </dgm:pt>
    <dgm:pt modelId="{B3719A8E-95C3-4BC5-BA9F-FE54C334F91F}" type="sibTrans" cxnId="{499B643D-6204-47AE-AD67-050F4BCFE8D7}">
      <dgm:prSet/>
      <dgm:spPr/>
      <dgm:t>
        <a:bodyPr/>
        <a:lstStyle/>
        <a:p>
          <a:endParaRPr lang="th-TH" sz="1800">
            <a:latin typeface="Arial" panose="020B0604020202020204" pitchFamily="34" charset="0"/>
          </a:endParaRPr>
        </a:p>
      </dgm:t>
    </dgm:pt>
    <dgm:pt modelId="{F5410047-063F-435C-8BA7-396245DE182C}">
      <dgm:prSet phldrT="[Text]" custT="1"/>
      <dgm:spPr/>
      <dgm:t>
        <a:bodyPr/>
        <a:lstStyle/>
        <a:p>
          <a:r>
            <a:rPr lang="en-US" sz="1400">
              <a:latin typeface="Arial" panose="020B0604020202020204" pitchFamily="34" charset="0"/>
              <a:cs typeface="Arial" panose="020B0604020202020204" pitchFamily="34" charset="0"/>
            </a:rPr>
            <a:t>Weather</a:t>
          </a:r>
          <a:endParaRPr lang="th-TH" sz="1400">
            <a:latin typeface="Arial" panose="020B0604020202020204" pitchFamily="34" charset="0"/>
          </a:endParaRPr>
        </a:p>
      </dgm:t>
    </dgm:pt>
    <dgm:pt modelId="{6992BEE3-4F79-492E-BAE9-4CFB4D635689}" type="parTrans" cxnId="{395B01A5-A80A-48FA-BD16-BF5AF9467180}">
      <dgm:prSet/>
      <dgm:spPr/>
      <dgm:t>
        <a:bodyPr/>
        <a:lstStyle/>
        <a:p>
          <a:endParaRPr lang="th-TH" sz="1800">
            <a:latin typeface="Arial" panose="020B0604020202020204" pitchFamily="34" charset="0"/>
          </a:endParaRPr>
        </a:p>
      </dgm:t>
    </dgm:pt>
    <dgm:pt modelId="{05C7A55F-943F-4C0E-B97F-4374848E2823}" type="sibTrans" cxnId="{395B01A5-A80A-48FA-BD16-BF5AF9467180}">
      <dgm:prSet/>
      <dgm:spPr/>
      <dgm:t>
        <a:bodyPr/>
        <a:lstStyle/>
        <a:p>
          <a:endParaRPr lang="th-TH" sz="1800">
            <a:latin typeface="Arial" panose="020B0604020202020204" pitchFamily="34" charset="0"/>
          </a:endParaRPr>
        </a:p>
      </dgm:t>
    </dgm:pt>
    <dgm:pt modelId="{B85BDDD7-D38F-430C-A118-0DAE2032752D}">
      <dgm:prSet phldrT="[Text]" custT="1"/>
      <dgm:spPr/>
      <dgm:t>
        <a:bodyPr/>
        <a:lstStyle/>
        <a:p>
          <a:r>
            <a:rPr lang="en-US" sz="1200">
              <a:latin typeface="Arial" panose="020B0604020202020204" pitchFamily="34" charset="0"/>
              <a:cs typeface="Arial" panose="020B0604020202020204" pitchFamily="34" charset="0"/>
            </a:rPr>
            <a:t>AI and machine learning</a:t>
          </a:r>
          <a:endParaRPr lang="th-TH" sz="1200">
            <a:latin typeface="Arial" panose="020B0604020202020204" pitchFamily="34" charset="0"/>
          </a:endParaRPr>
        </a:p>
      </dgm:t>
    </dgm:pt>
    <dgm:pt modelId="{1F4B9DFE-D6C1-4AAF-AF3E-777A595D6074}" type="parTrans" cxnId="{B799546D-BF99-4B8C-BA26-D567D7647B04}">
      <dgm:prSet/>
      <dgm:spPr/>
      <dgm:t>
        <a:bodyPr/>
        <a:lstStyle/>
        <a:p>
          <a:endParaRPr lang="th-TH" sz="1800">
            <a:latin typeface="Arial" panose="020B0604020202020204" pitchFamily="34" charset="0"/>
          </a:endParaRPr>
        </a:p>
      </dgm:t>
    </dgm:pt>
    <dgm:pt modelId="{14932803-075A-405A-96E1-811469423BFA}" type="sibTrans" cxnId="{B799546D-BF99-4B8C-BA26-D567D7647B04}">
      <dgm:prSet/>
      <dgm:spPr/>
      <dgm:t>
        <a:bodyPr/>
        <a:lstStyle/>
        <a:p>
          <a:endParaRPr lang="th-TH" sz="1800">
            <a:latin typeface="Arial" panose="020B0604020202020204" pitchFamily="34" charset="0"/>
          </a:endParaRPr>
        </a:p>
      </dgm:t>
    </dgm:pt>
    <dgm:pt modelId="{B4A9CA69-C0C8-45A8-AF10-17830CE43B0C}">
      <dgm:prSet phldrT="[Text]" custT="1"/>
      <dgm:spPr/>
      <dgm:t>
        <a:bodyPr/>
        <a:lstStyle/>
        <a:p>
          <a:r>
            <a:rPr lang="en-US" sz="1400">
              <a:latin typeface="Arial" panose="020B0604020202020204" pitchFamily="34" charset="0"/>
              <a:cs typeface="Arial" panose="020B0604020202020204" pitchFamily="34" charset="0"/>
            </a:rPr>
            <a:t>Predictive modelling based on real time water quality</a:t>
          </a:r>
          <a:endParaRPr lang="th-TH" sz="1400">
            <a:latin typeface="Arial" panose="020B0604020202020204" pitchFamily="34" charset="0"/>
          </a:endParaRPr>
        </a:p>
      </dgm:t>
    </dgm:pt>
    <dgm:pt modelId="{56B69832-D017-4AD9-B97C-FB58F2908742}" type="parTrans" cxnId="{4BAFD76C-28E1-47D6-806A-A788E795D004}">
      <dgm:prSet/>
      <dgm:spPr/>
      <dgm:t>
        <a:bodyPr/>
        <a:lstStyle/>
        <a:p>
          <a:endParaRPr lang="th-TH" sz="1800">
            <a:latin typeface="Arial" panose="020B0604020202020204" pitchFamily="34" charset="0"/>
          </a:endParaRPr>
        </a:p>
      </dgm:t>
    </dgm:pt>
    <dgm:pt modelId="{AD2BA965-4EF9-4F45-A42F-4C5ADD490EED}" type="sibTrans" cxnId="{4BAFD76C-28E1-47D6-806A-A788E795D004}">
      <dgm:prSet/>
      <dgm:spPr/>
      <dgm:t>
        <a:bodyPr/>
        <a:lstStyle/>
        <a:p>
          <a:endParaRPr lang="th-TH" sz="1800">
            <a:latin typeface="Arial" panose="020B0604020202020204" pitchFamily="34" charset="0"/>
          </a:endParaRPr>
        </a:p>
      </dgm:t>
    </dgm:pt>
    <dgm:pt modelId="{E97485F0-FE08-447D-9C4E-865F441CDCD6}">
      <dgm:prSet custT="1"/>
      <dgm:spPr/>
      <dgm:t>
        <a:bodyPr/>
        <a:lstStyle/>
        <a:p>
          <a:r>
            <a:rPr lang="en-US" sz="1200">
              <a:latin typeface="Arial" panose="020B0604020202020204" pitchFamily="34" charset="0"/>
              <a:cs typeface="Arial" panose="020B0604020202020204" pitchFamily="34" charset="0"/>
            </a:rPr>
            <a:t>IoT</a:t>
          </a:r>
          <a:endParaRPr lang="th-TH" sz="1200">
            <a:latin typeface="Arial" panose="020B0604020202020204" pitchFamily="34" charset="0"/>
          </a:endParaRPr>
        </a:p>
      </dgm:t>
    </dgm:pt>
    <dgm:pt modelId="{A339AFD5-1C20-4F76-BBAF-B7BBF701F54D}" type="parTrans" cxnId="{DB50AA7F-DA10-40DF-A39D-CE8DE05651C4}">
      <dgm:prSet/>
      <dgm:spPr/>
      <dgm:t>
        <a:bodyPr/>
        <a:lstStyle/>
        <a:p>
          <a:endParaRPr lang="th-TH" sz="1800">
            <a:latin typeface="Arial" panose="020B0604020202020204" pitchFamily="34" charset="0"/>
          </a:endParaRPr>
        </a:p>
      </dgm:t>
    </dgm:pt>
    <dgm:pt modelId="{504FFFDE-5400-45E6-9BDC-CECC0E5754EA}" type="sibTrans" cxnId="{DB50AA7F-DA10-40DF-A39D-CE8DE05651C4}">
      <dgm:prSet/>
      <dgm:spPr/>
      <dgm:t>
        <a:bodyPr/>
        <a:lstStyle/>
        <a:p>
          <a:endParaRPr lang="th-TH" sz="1800">
            <a:latin typeface="Arial" panose="020B0604020202020204" pitchFamily="34" charset="0"/>
          </a:endParaRPr>
        </a:p>
      </dgm:t>
    </dgm:pt>
    <dgm:pt modelId="{32CDF1DF-A7C9-45AC-B55C-74798383FBA2}">
      <dgm:prSet custT="1"/>
      <dgm:spPr/>
      <dgm:t>
        <a:bodyPr/>
        <a:lstStyle/>
        <a:p>
          <a:r>
            <a:rPr lang="en-US" sz="1400">
              <a:latin typeface="Arial" panose="020B0604020202020204" pitchFamily="34" charset="0"/>
              <a:cs typeface="Arial" panose="020B0604020202020204" pitchFamily="34" charset="0"/>
            </a:rPr>
            <a:t>Nutrient flows</a:t>
          </a:r>
          <a:endParaRPr lang="th-TH" sz="1400"/>
        </a:p>
      </dgm:t>
    </dgm:pt>
    <dgm:pt modelId="{729DA8EF-755E-4665-9C08-78E4E62064E5}" type="parTrans" cxnId="{8E0DA298-1DC1-452C-9094-B9E7BEC2D10F}">
      <dgm:prSet/>
      <dgm:spPr/>
      <dgm:t>
        <a:bodyPr/>
        <a:lstStyle/>
        <a:p>
          <a:endParaRPr lang="th-TH" sz="2000"/>
        </a:p>
      </dgm:t>
    </dgm:pt>
    <dgm:pt modelId="{60AB7AC2-0726-4D72-BE13-1CF7F9FA61F5}" type="sibTrans" cxnId="{8E0DA298-1DC1-452C-9094-B9E7BEC2D10F}">
      <dgm:prSet/>
      <dgm:spPr/>
      <dgm:t>
        <a:bodyPr/>
        <a:lstStyle/>
        <a:p>
          <a:endParaRPr lang="th-TH" sz="2000"/>
        </a:p>
      </dgm:t>
    </dgm:pt>
    <dgm:pt modelId="{2C463808-A960-4C24-AC69-66DA7641A820}">
      <dgm:prSet phldrT="[Text]" custT="1"/>
      <dgm:spPr/>
      <dgm:t>
        <a:bodyPr/>
        <a:lstStyle/>
        <a:p>
          <a:r>
            <a:rPr lang="en-US" sz="1400">
              <a:latin typeface="Arial" panose="020B0604020202020204" pitchFamily="34" charset="0"/>
              <a:cs typeface="Arial" panose="020B0604020202020204" pitchFamily="34" charset="0"/>
            </a:rPr>
            <a:t>Pollutants</a:t>
          </a:r>
          <a:endParaRPr lang="th-TH" sz="1400">
            <a:latin typeface="Arial" panose="020B0604020202020204" pitchFamily="34" charset="0"/>
          </a:endParaRPr>
        </a:p>
      </dgm:t>
    </dgm:pt>
    <dgm:pt modelId="{35F2A2BA-2BBC-42F3-ABB1-235E20EE5EB3}" type="parTrans" cxnId="{810B5026-1936-4FAD-8132-8895406D5753}">
      <dgm:prSet/>
      <dgm:spPr/>
      <dgm:t>
        <a:bodyPr/>
        <a:lstStyle/>
        <a:p>
          <a:endParaRPr lang="th-TH" sz="2000"/>
        </a:p>
      </dgm:t>
    </dgm:pt>
    <dgm:pt modelId="{9DC5147B-7E59-4DB2-9A9A-A6EC7A343473}" type="sibTrans" cxnId="{810B5026-1936-4FAD-8132-8895406D5753}">
      <dgm:prSet/>
      <dgm:spPr/>
      <dgm:t>
        <a:bodyPr/>
        <a:lstStyle/>
        <a:p>
          <a:endParaRPr lang="th-TH" sz="2000"/>
        </a:p>
      </dgm:t>
    </dgm:pt>
    <dgm:pt modelId="{29894D28-5CEB-4272-9377-F89D1B024184}">
      <dgm:prSet phldrT="[Text]" custT="1"/>
      <dgm:spPr/>
      <dgm:t>
        <a:bodyPr/>
        <a:lstStyle/>
        <a:p>
          <a:r>
            <a:rPr lang="en-US" sz="1400">
              <a:latin typeface="Arial" panose="020B0604020202020204" pitchFamily="34" charset="0"/>
            </a:rPr>
            <a:t>Flood</a:t>
          </a:r>
          <a:endParaRPr lang="th-TH" sz="1400">
            <a:latin typeface="Arial" panose="020B0604020202020204" pitchFamily="34" charset="0"/>
          </a:endParaRPr>
        </a:p>
      </dgm:t>
    </dgm:pt>
    <dgm:pt modelId="{BBA5C273-DC89-4B4F-BF56-CA70A7E23DBE}" type="parTrans" cxnId="{2EFE7EB9-6785-4A44-A65B-15BE4B18901F}">
      <dgm:prSet/>
      <dgm:spPr/>
      <dgm:t>
        <a:bodyPr/>
        <a:lstStyle/>
        <a:p>
          <a:endParaRPr lang="th-TH"/>
        </a:p>
      </dgm:t>
    </dgm:pt>
    <dgm:pt modelId="{7C2E0A1E-C7BD-465A-A98C-E425C39E5ACA}" type="sibTrans" cxnId="{2EFE7EB9-6785-4A44-A65B-15BE4B18901F}">
      <dgm:prSet/>
      <dgm:spPr/>
      <dgm:t>
        <a:bodyPr/>
        <a:lstStyle/>
        <a:p>
          <a:endParaRPr lang="th-TH"/>
        </a:p>
      </dgm:t>
    </dgm:pt>
    <dgm:pt modelId="{5DC25B3F-15D6-4082-A464-997BC12337CE}" type="pres">
      <dgm:prSet presAssocID="{F5F3EA46-70C1-4352-999C-4375CDE0D8C8}" presName="composite" presStyleCnt="0">
        <dgm:presLayoutVars>
          <dgm:chMax val="5"/>
          <dgm:dir/>
          <dgm:animLvl val="ctr"/>
          <dgm:resizeHandles val="exact"/>
        </dgm:presLayoutVars>
      </dgm:prSet>
      <dgm:spPr/>
      <dgm:t>
        <a:bodyPr/>
        <a:lstStyle/>
        <a:p>
          <a:endParaRPr lang="zh-CN" altLang="en-US"/>
        </a:p>
      </dgm:t>
    </dgm:pt>
    <dgm:pt modelId="{8763430B-41B4-4FAB-9D24-26CF2DA3FA0B}" type="pres">
      <dgm:prSet presAssocID="{F5F3EA46-70C1-4352-999C-4375CDE0D8C8}" presName="cycle" presStyleCnt="0"/>
      <dgm:spPr/>
    </dgm:pt>
    <dgm:pt modelId="{405ACA50-6248-453A-BE9F-1D2050271C63}" type="pres">
      <dgm:prSet presAssocID="{F5F3EA46-70C1-4352-999C-4375CDE0D8C8}" presName="centerShape" presStyleCnt="0"/>
      <dgm:spPr/>
    </dgm:pt>
    <dgm:pt modelId="{2134F891-C0C5-428C-A71A-94C96FCBDC57}" type="pres">
      <dgm:prSet presAssocID="{F5F3EA46-70C1-4352-999C-4375CDE0D8C8}" presName="connSite" presStyleLbl="node1" presStyleIdx="0" presStyleCnt="5"/>
      <dgm:spPr/>
    </dgm:pt>
    <dgm:pt modelId="{CD5D92E0-76D2-4D05-9E25-BD256104F8B2}" type="pres">
      <dgm:prSet presAssocID="{F5F3EA46-70C1-4352-999C-4375CDE0D8C8}" presName="visible" presStyleLbl="node1" presStyleIdx="0" presStyleCnt="5"/>
      <dgm:spPr>
        <a:solidFill>
          <a:schemeClr val="accent1">
            <a:lumMod val="60000"/>
            <a:lumOff val="40000"/>
          </a:schemeClr>
        </a:solidFill>
        <a:ln>
          <a:noFill/>
        </a:ln>
      </dgm:spPr>
      <dgm:extLst>
        <a:ext uri="{E40237B7-FDA0-4F09-8148-C483321AD2D9}">
          <dgm14:cNvPr xmlns:dgm14="http://schemas.microsoft.com/office/drawing/2010/diagram" id="0" name="" descr="Network"/>
        </a:ext>
      </dgm:extLst>
    </dgm:pt>
    <dgm:pt modelId="{F1ED9B1E-B753-454B-B8A0-0810ADCB3F09}" type="pres">
      <dgm:prSet presAssocID="{FAFE2788-12CD-4FFE-ADA4-5B418BB12D9C}" presName="Name25" presStyleLbl="parChTrans1D1" presStyleIdx="0" presStyleCnt="4"/>
      <dgm:spPr/>
      <dgm:t>
        <a:bodyPr/>
        <a:lstStyle/>
        <a:p>
          <a:endParaRPr lang="zh-CN" altLang="en-US"/>
        </a:p>
      </dgm:t>
    </dgm:pt>
    <dgm:pt modelId="{5F55F65E-E3AE-494A-8F85-1FABA8BED119}" type="pres">
      <dgm:prSet presAssocID="{1C589608-B703-4FBF-8A29-3A99FECB72A9}" presName="node" presStyleCnt="0"/>
      <dgm:spPr/>
    </dgm:pt>
    <dgm:pt modelId="{9FA39AB1-3418-47ED-AB2E-CDFE0360F7A5}" type="pres">
      <dgm:prSet presAssocID="{1C589608-B703-4FBF-8A29-3A99FECB72A9}" presName="parentNode" presStyleLbl="node1" presStyleIdx="1" presStyleCnt="5">
        <dgm:presLayoutVars>
          <dgm:chMax val="1"/>
          <dgm:bulletEnabled val="1"/>
        </dgm:presLayoutVars>
      </dgm:prSet>
      <dgm:spPr/>
      <dgm:t>
        <a:bodyPr/>
        <a:lstStyle/>
        <a:p>
          <a:endParaRPr lang="zh-CN" altLang="en-US"/>
        </a:p>
      </dgm:t>
    </dgm:pt>
    <dgm:pt modelId="{10E0C972-D875-4C7E-9552-2E9F53F952D9}" type="pres">
      <dgm:prSet presAssocID="{1C589608-B703-4FBF-8A29-3A99FECB72A9}" presName="childNode" presStyleLbl="revTx" presStyleIdx="0" presStyleCnt="3">
        <dgm:presLayoutVars>
          <dgm:bulletEnabled val="1"/>
        </dgm:presLayoutVars>
      </dgm:prSet>
      <dgm:spPr/>
      <dgm:t>
        <a:bodyPr/>
        <a:lstStyle/>
        <a:p>
          <a:endParaRPr lang="zh-CN" altLang="en-US"/>
        </a:p>
      </dgm:t>
    </dgm:pt>
    <dgm:pt modelId="{23790052-06F2-4BAE-B77D-13D6B53E0D47}" type="pres">
      <dgm:prSet presAssocID="{2A01B140-C198-4DD1-9DB7-AC37021DDC3C}" presName="Name25" presStyleLbl="parChTrans1D1" presStyleIdx="1" presStyleCnt="4"/>
      <dgm:spPr/>
      <dgm:t>
        <a:bodyPr/>
        <a:lstStyle/>
        <a:p>
          <a:endParaRPr lang="zh-CN" altLang="en-US"/>
        </a:p>
      </dgm:t>
    </dgm:pt>
    <dgm:pt modelId="{00838464-F57F-46D9-9EF1-095BDA5713A2}" type="pres">
      <dgm:prSet presAssocID="{0838B077-4A49-49EA-8215-6AE3C0B94056}" presName="node" presStyleCnt="0"/>
      <dgm:spPr/>
    </dgm:pt>
    <dgm:pt modelId="{72DEDA1C-AA8F-449F-85CA-EDD79CEE9FE3}" type="pres">
      <dgm:prSet presAssocID="{0838B077-4A49-49EA-8215-6AE3C0B94056}" presName="parentNode" presStyleLbl="node1" presStyleIdx="2" presStyleCnt="5">
        <dgm:presLayoutVars>
          <dgm:chMax val="1"/>
          <dgm:bulletEnabled val="1"/>
        </dgm:presLayoutVars>
      </dgm:prSet>
      <dgm:spPr/>
      <dgm:t>
        <a:bodyPr/>
        <a:lstStyle/>
        <a:p>
          <a:endParaRPr lang="zh-CN" altLang="en-US"/>
        </a:p>
      </dgm:t>
    </dgm:pt>
    <dgm:pt modelId="{E182115A-F7D8-49F6-B57F-5E7987F64C91}" type="pres">
      <dgm:prSet presAssocID="{0838B077-4A49-49EA-8215-6AE3C0B94056}" presName="childNode" presStyleLbl="revTx" presStyleIdx="1" presStyleCnt="3">
        <dgm:presLayoutVars>
          <dgm:bulletEnabled val="1"/>
        </dgm:presLayoutVars>
      </dgm:prSet>
      <dgm:spPr/>
      <dgm:t>
        <a:bodyPr/>
        <a:lstStyle/>
        <a:p>
          <a:endParaRPr lang="zh-CN" altLang="en-US"/>
        </a:p>
      </dgm:t>
    </dgm:pt>
    <dgm:pt modelId="{B8B8C21D-103C-4B4F-B9C5-F4812A8923C8}" type="pres">
      <dgm:prSet presAssocID="{1F4B9DFE-D6C1-4AAF-AF3E-777A595D6074}" presName="Name25" presStyleLbl="parChTrans1D1" presStyleIdx="2" presStyleCnt="4"/>
      <dgm:spPr/>
      <dgm:t>
        <a:bodyPr/>
        <a:lstStyle/>
        <a:p>
          <a:endParaRPr lang="zh-CN" altLang="en-US"/>
        </a:p>
      </dgm:t>
    </dgm:pt>
    <dgm:pt modelId="{D20D42B9-C783-49C6-888E-867C9BF1C2C0}" type="pres">
      <dgm:prSet presAssocID="{B85BDDD7-D38F-430C-A118-0DAE2032752D}" presName="node" presStyleCnt="0"/>
      <dgm:spPr/>
    </dgm:pt>
    <dgm:pt modelId="{65DD6B3A-5920-4E88-A952-22019916BCE7}" type="pres">
      <dgm:prSet presAssocID="{B85BDDD7-D38F-430C-A118-0DAE2032752D}" presName="parentNode" presStyleLbl="node1" presStyleIdx="3" presStyleCnt="5">
        <dgm:presLayoutVars>
          <dgm:chMax val="1"/>
          <dgm:bulletEnabled val="1"/>
        </dgm:presLayoutVars>
      </dgm:prSet>
      <dgm:spPr/>
      <dgm:t>
        <a:bodyPr/>
        <a:lstStyle/>
        <a:p>
          <a:endParaRPr lang="zh-CN" altLang="en-US"/>
        </a:p>
      </dgm:t>
    </dgm:pt>
    <dgm:pt modelId="{804BD5C6-871B-4AD5-8036-542A59242856}" type="pres">
      <dgm:prSet presAssocID="{B85BDDD7-D38F-430C-A118-0DAE2032752D}" presName="childNode" presStyleLbl="revTx" presStyleIdx="2" presStyleCnt="3">
        <dgm:presLayoutVars>
          <dgm:bulletEnabled val="1"/>
        </dgm:presLayoutVars>
      </dgm:prSet>
      <dgm:spPr/>
      <dgm:t>
        <a:bodyPr/>
        <a:lstStyle/>
        <a:p>
          <a:endParaRPr lang="zh-CN" altLang="en-US"/>
        </a:p>
      </dgm:t>
    </dgm:pt>
    <dgm:pt modelId="{5123F9F6-2B9D-4DE5-B3CF-561E7C810382}" type="pres">
      <dgm:prSet presAssocID="{A339AFD5-1C20-4F76-BBAF-B7BBF701F54D}" presName="Name25" presStyleLbl="parChTrans1D1" presStyleIdx="3" presStyleCnt="4"/>
      <dgm:spPr/>
      <dgm:t>
        <a:bodyPr/>
        <a:lstStyle/>
        <a:p>
          <a:endParaRPr lang="zh-CN" altLang="en-US"/>
        </a:p>
      </dgm:t>
    </dgm:pt>
    <dgm:pt modelId="{289BEB46-DEFB-4FF7-9133-596BDC661127}" type="pres">
      <dgm:prSet presAssocID="{E97485F0-FE08-447D-9C4E-865F441CDCD6}" presName="node" presStyleCnt="0"/>
      <dgm:spPr/>
    </dgm:pt>
    <dgm:pt modelId="{938727AC-F6D4-4A27-BE10-655FF9FAF6D1}" type="pres">
      <dgm:prSet presAssocID="{E97485F0-FE08-447D-9C4E-865F441CDCD6}" presName="parentNode" presStyleLbl="node1" presStyleIdx="4" presStyleCnt="5">
        <dgm:presLayoutVars>
          <dgm:chMax val="1"/>
          <dgm:bulletEnabled val="1"/>
        </dgm:presLayoutVars>
      </dgm:prSet>
      <dgm:spPr/>
      <dgm:t>
        <a:bodyPr/>
        <a:lstStyle/>
        <a:p>
          <a:endParaRPr lang="zh-CN" altLang="en-US"/>
        </a:p>
      </dgm:t>
    </dgm:pt>
    <dgm:pt modelId="{C0BBBFC5-931D-46D2-887D-66D268E623CD}" type="pres">
      <dgm:prSet presAssocID="{E97485F0-FE08-447D-9C4E-865F441CDCD6}" presName="childNode" presStyleLbl="revTx" presStyleIdx="2" presStyleCnt="3">
        <dgm:presLayoutVars>
          <dgm:bulletEnabled val="1"/>
        </dgm:presLayoutVars>
      </dgm:prSet>
      <dgm:spPr/>
    </dgm:pt>
  </dgm:ptLst>
  <dgm:cxnLst>
    <dgm:cxn modelId="{DB50AA7F-DA10-40DF-A39D-CE8DE05651C4}" srcId="{F5F3EA46-70C1-4352-999C-4375CDE0D8C8}" destId="{E97485F0-FE08-447D-9C4E-865F441CDCD6}" srcOrd="3" destOrd="0" parTransId="{A339AFD5-1C20-4F76-BBAF-B7BBF701F54D}" sibTransId="{504FFFDE-5400-45E6-9BDC-CECC0E5754EA}"/>
    <dgm:cxn modelId="{E3F882FC-C6CF-424B-8223-B0B2F20ABDE7}" type="presOf" srcId="{F5F3EA46-70C1-4352-999C-4375CDE0D8C8}" destId="{5DC25B3F-15D6-4082-A464-997BC12337CE}" srcOrd="0" destOrd="0" presId="urn:microsoft.com/office/officeart/2005/8/layout/radial2"/>
    <dgm:cxn modelId="{2EFE7EB9-6785-4A44-A65B-15BE4B18901F}" srcId="{0838B077-4A49-49EA-8215-6AE3C0B94056}" destId="{29894D28-5CEB-4272-9377-F89D1B024184}" srcOrd="1" destOrd="0" parTransId="{BBA5C273-DC89-4B4F-BF56-CA70A7E23DBE}" sibTransId="{7C2E0A1E-C7BD-465A-A98C-E425C39E5ACA}"/>
    <dgm:cxn modelId="{395B01A5-A80A-48FA-BD16-BF5AF9467180}" srcId="{0838B077-4A49-49EA-8215-6AE3C0B94056}" destId="{F5410047-063F-435C-8BA7-396245DE182C}" srcOrd="0" destOrd="0" parTransId="{6992BEE3-4F79-492E-BAE9-4CFB4D635689}" sibTransId="{05C7A55F-943F-4C0E-B97F-4374848E2823}"/>
    <dgm:cxn modelId="{B799546D-BF99-4B8C-BA26-D567D7647B04}" srcId="{F5F3EA46-70C1-4352-999C-4375CDE0D8C8}" destId="{B85BDDD7-D38F-430C-A118-0DAE2032752D}" srcOrd="2" destOrd="0" parTransId="{1F4B9DFE-D6C1-4AAF-AF3E-777A595D6074}" sibTransId="{14932803-075A-405A-96E1-811469423BFA}"/>
    <dgm:cxn modelId="{99E20A7F-2311-4444-ADF5-83E5FC48631B}" type="presOf" srcId="{FAFE2788-12CD-4FFE-ADA4-5B418BB12D9C}" destId="{F1ED9B1E-B753-454B-B8A0-0810ADCB3F09}" srcOrd="0" destOrd="0" presId="urn:microsoft.com/office/officeart/2005/8/layout/radial2"/>
    <dgm:cxn modelId="{D4F4548F-3921-4121-9089-1605209FE664}" srcId="{F5F3EA46-70C1-4352-999C-4375CDE0D8C8}" destId="{1C589608-B703-4FBF-8A29-3A99FECB72A9}" srcOrd="0" destOrd="0" parTransId="{FAFE2788-12CD-4FFE-ADA4-5B418BB12D9C}" sibTransId="{7BA7F24C-EBE7-456D-8B54-85A76D62905F}"/>
    <dgm:cxn modelId="{4BAFD76C-28E1-47D6-806A-A788E795D004}" srcId="{B85BDDD7-D38F-430C-A118-0DAE2032752D}" destId="{B4A9CA69-C0C8-45A8-AF10-17830CE43B0C}" srcOrd="0" destOrd="0" parTransId="{56B69832-D017-4AD9-B97C-FB58F2908742}" sibTransId="{AD2BA965-4EF9-4F45-A42F-4C5ADD490EED}"/>
    <dgm:cxn modelId="{F58458F7-A468-46E5-9FAD-C6E74816E807}" type="presOf" srcId="{1F4B9DFE-D6C1-4AAF-AF3E-777A595D6074}" destId="{B8B8C21D-103C-4B4F-B9C5-F4812A8923C8}" srcOrd="0" destOrd="0" presId="urn:microsoft.com/office/officeart/2005/8/layout/radial2"/>
    <dgm:cxn modelId="{5620C3CA-FC01-4364-B8A2-F79AAF344EB2}" type="presOf" srcId="{32CDF1DF-A7C9-45AC-B55C-74798383FBA2}" destId="{10E0C972-D875-4C7E-9552-2E9F53F952D9}" srcOrd="0" destOrd="0" presId="urn:microsoft.com/office/officeart/2005/8/layout/radial2"/>
    <dgm:cxn modelId="{E316E029-CCFD-4522-A2CC-A682E4632ADA}" type="presOf" srcId="{E97485F0-FE08-447D-9C4E-865F441CDCD6}" destId="{938727AC-F6D4-4A27-BE10-655FF9FAF6D1}" srcOrd="0" destOrd="0" presId="urn:microsoft.com/office/officeart/2005/8/layout/radial2"/>
    <dgm:cxn modelId="{499B643D-6204-47AE-AD67-050F4BCFE8D7}" srcId="{F5F3EA46-70C1-4352-999C-4375CDE0D8C8}" destId="{0838B077-4A49-49EA-8215-6AE3C0B94056}" srcOrd="1" destOrd="0" parTransId="{2A01B140-C198-4DD1-9DB7-AC37021DDC3C}" sibTransId="{B3719A8E-95C3-4BC5-BA9F-FE54C334F91F}"/>
    <dgm:cxn modelId="{DF8B4FC4-3F37-4CEC-8C1B-0B83522C63C8}" type="presOf" srcId="{B85BDDD7-D38F-430C-A118-0DAE2032752D}" destId="{65DD6B3A-5920-4E88-A952-22019916BCE7}" srcOrd="0" destOrd="0" presId="urn:microsoft.com/office/officeart/2005/8/layout/radial2"/>
    <dgm:cxn modelId="{77F15847-0646-4712-94B5-DE2EFD14B909}" type="presOf" srcId="{B4A9CA69-C0C8-45A8-AF10-17830CE43B0C}" destId="{804BD5C6-871B-4AD5-8036-542A59242856}" srcOrd="0" destOrd="0" presId="urn:microsoft.com/office/officeart/2005/8/layout/radial2"/>
    <dgm:cxn modelId="{4F1F2FF2-E351-42FE-8FE2-85CEF8CC1194}" type="presOf" srcId="{2C463808-A960-4C24-AC69-66DA7641A820}" destId="{10E0C972-D875-4C7E-9552-2E9F53F952D9}" srcOrd="0" destOrd="1" presId="urn:microsoft.com/office/officeart/2005/8/layout/radial2"/>
    <dgm:cxn modelId="{4D43EFE8-553F-4847-9527-0C9EEBD62498}" type="presOf" srcId="{1C589608-B703-4FBF-8A29-3A99FECB72A9}" destId="{9FA39AB1-3418-47ED-AB2E-CDFE0360F7A5}" srcOrd="0" destOrd="0" presId="urn:microsoft.com/office/officeart/2005/8/layout/radial2"/>
    <dgm:cxn modelId="{2CC1D197-7953-44F6-AE54-140BFB87C717}" type="presOf" srcId="{F5410047-063F-435C-8BA7-396245DE182C}" destId="{E182115A-F7D8-49F6-B57F-5E7987F64C91}" srcOrd="0" destOrd="0" presId="urn:microsoft.com/office/officeart/2005/8/layout/radial2"/>
    <dgm:cxn modelId="{8E0DA298-1DC1-452C-9094-B9E7BEC2D10F}" srcId="{1C589608-B703-4FBF-8A29-3A99FECB72A9}" destId="{32CDF1DF-A7C9-45AC-B55C-74798383FBA2}" srcOrd="0" destOrd="0" parTransId="{729DA8EF-755E-4665-9C08-78E4E62064E5}" sibTransId="{60AB7AC2-0726-4D72-BE13-1CF7F9FA61F5}"/>
    <dgm:cxn modelId="{6174550F-58A8-45F9-9F76-FE347BA4B6A8}" type="presOf" srcId="{A339AFD5-1C20-4F76-BBAF-B7BBF701F54D}" destId="{5123F9F6-2B9D-4DE5-B3CF-561E7C810382}" srcOrd="0" destOrd="0" presId="urn:microsoft.com/office/officeart/2005/8/layout/radial2"/>
    <dgm:cxn modelId="{810B5026-1936-4FAD-8132-8895406D5753}" srcId="{1C589608-B703-4FBF-8A29-3A99FECB72A9}" destId="{2C463808-A960-4C24-AC69-66DA7641A820}" srcOrd="1" destOrd="0" parTransId="{35F2A2BA-2BBC-42F3-ABB1-235E20EE5EB3}" sibTransId="{9DC5147B-7E59-4DB2-9A9A-A6EC7A343473}"/>
    <dgm:cxn modelId="{764691C0-DCB0-4C00-B680-8C1F78E90F0B}" type="presOf" srcId="{29894D28-5CEB-4272-9377-F89D1B024184}" destId="{E182115A-F7D8-49F6-B57F-5E7987F64C91}" srcOrd="0" destOrd="1" presId="urn:microsoft.com/office/officeart/2005/8/layout/radial2"/>
    <dgm:cxn modelId="{C717FD52-B63A-4C6E-9F62-964B346ED5D5}" type="presOf" srcId="{0838B077-4A49-49EA-8215-6AE3C0B94056}" destId="{72DEDA1C-AA8F-449F-85CA-EDD79CEE9FE3}" srcOrd="0" destOrd="0" presId="urn:microsoft.com/office/officeart/2005/8/layout/radial2"/>
    <dgm:cxn modelId="{A81B1E64-E081-49DD-9AB4-FBDA818556F8}" type="presOf" srcId="{2A01B140-C198-4DD1-9DB7-AC37021DDC3C}" destId="{23790052-06F2-4BAE-B77D-13D6B53E0D47}" srcOrd="0" destOrd="0" presId="urn:microsoft.com/office/officeart/2005/8/layout/radial2"/>
    <dgm:cxn modelId="{08355340-42CB-4475-8279-5877DDD3F7D1}" type="presParOf" srcId="{5DC25B3F-15D6-4082-A464-997BC12337CE}" destId="{8763430B-41B4-4FAB-9D24-26CF2DA3FA0B}" srcOrd="0" destOrd="0" presId="urn:microsoft.com/office/officeart/2005/8/layout/radial2"/>
    <dgm:cxn modelId="{3CA58A2D-912B-4BC0-A54A-FA56C3061453}" type="presParOf" srcId="{8763430B-41B4-4FAB-9D24-26CF2DA3FA0B}" destId="{405ACA50-6248-453A-BE9F-1D2050271C63}" srcOrd="0" destOrd="0" presId="urn:microsoft.com/office/officeart/2005/8/layout/radial2"/>
    <dgm:cxn modelId="{C6A204F4-7393-4E5E-8A70-A95E78FA8056}" type="presParOf" srcId="{405ACA50-6248-453A-BE9F-1D2050271C63}" destId="{2134F891-C0C5-428C-A71A-94C96FCBDC57}" srcOrd="0" destOrd="0" presId="urn:microsoft.com/office/officeart/2005/8/layout/radial2"/>
    <dgm:cxn modelId="{4D03734A-CAA7-49E9-9C93-3D54A9FEDC17}" type="presParOf" srcId="{405ACA50-6248-453A-BE9F-1D2050271C63}" destId="{CD5D92E0-76D2-4D05-9E25-BD256104F8B2}" srcOrd="1" destOrd="0" presId="urn:microsoft.com/office/officeart/2005/8/layout/radial2"/>
    <dgm:cxn modelId="{8FB60AEF-A0AE-4C1F-96E4-E1B3B7F7D885}" type="presParOf" srcId="{8763430B-41B4-4FAB-9D24-26CF2DA3FA0B}" destId="{F1ED9B1E-B753-454B-B8A0-0810ADCB3F09}" srcOrd="1" destOrd="0" presId="urn:microsoft.com/office/officeart/2005/8/layout/radial2"/>
    <dgm:cxn modelId="{B5E26A5F-CABA-4318-96D9-7F21A15A7348}" type="presParOf" srcId="{8763430B-41B4-4FAB-9D24-26CF2DA3FA0B}" destId="{5F55F65E-E3AE-494A-8F85-1FABA8BED119}" srcOrd="2" destOrd="0" presId="urn:microsoft.com/office/officeart/2005/8/layout/radial2"/>
    <dgm:cxn modelId="{3287363B-863C-4E62-83BC-28537EA75DD9}" type="presParOf" srcId="{5F55F65E-E3AE-494A-8F85-1FABA8BED119}" destId="{9FA39AB1-3418-47ED-AB2E-CDFE0360F7A5}" srcOrd="0" destOrd="0" presId="urn:microsoft.com/office/officeart/2005/8/layout/radial2"/>
    <dgm:cxn modelId="{A9298E75-830E-4F2A-B620-02CB6FF3F805}" type="presParOf" srcId="{5F55F65E-E3AE-494A-8F85-1FABA8BED119}" destId="{10E0C972-D875-4C7E-9552-2E9F53F952D9}" srcOrd="1" destOrd="0" presId="urn:microsoft.com/office/officeart/2005/8/layout/radial2"/>
    <dgm:cxn modelId="{78C16385-DD68-4DBC-8B07-F5212EA548B3}" type="presParOf" srcId="{8763430B-41B4-4FAB-9D24-26CF2DA3FA0B}" destId="{23790052-06F2-4BAE-B77D-13D6B53E0D47}" srcOrd="3" destOrd="0" presId="urn:microsoft.com/office/officeart/2005/8/layout/radial2"/>
    <dgm:cxn modelId="{BF283578-B9E1-458A-B215-00F44CBC983F}" type="presParOf" srcId="{8763430B-41B4-4FAB-9D24-26CF2DA3FA0B}" destId="{00838464-F57F-46D9-9EF1-095BDA5713A2}" srcOrd="4" destOrd="0" presId="urn:microsoft.com/office/officeart/2005/8/layout/radial2"/>
    <dgm:cxn modelId="{87D2F6E4-6DEE-49CD-8541-25E21B996FCB}" type="presParOf" srcId="{00838464-F57F-46D9-9EF1-095BDA5713A2}" destId="{72DEDA1C-AA8F-449F-85CA-EDD79CEE9FE3}" srcOrd="0" destOrd="0" presId="urn:microsoft.com/office/officeart/2005/8/layout/radial2"/>
    <dgm:cxn modelId="{FDF79CF0-AB94-4CFA-A429-2DA6157CA6E5}" type="presParOf" srcId="{00838464-F57F-46D9-9EF1-095BDA5713A2}" destId="{E182115A-F7D8-49F6-B57F-5E7987F64C91}" srcOrd="1" destOrd="0" presId="urn:microsoft.com/office/officeart/2005/8/layout/radial2"/>
    <dgm:cxn modelId="{91E8DBB9-2B99-4388-9E27-7925F3ADFCB8}" type="presParOf" srcId="{8763430B-41B4-4FAB-9D24-26CF2DA3FA0B}" destId="{B8B8C21D-103C-4B4F-B9C5-F4812A8923C8}" srcOrd="5" destOrd="0" presId="urn:microsoft.com/office/officeart/2005/8/layout/radial2"/>
    <dgm:cxn modelId="{205FA95E-FABD-40E2-A993-08F7C87F1762}" type="presParOf" srcId="{8763430B-41B4-4FAB-9D24-26CF2DA3FA0B}" destId="{D20D42B9-C783-49C6-888E-867C9BF1C2C0}" srcOrd="6" destOrd="0" presId="urn:microsoft.com/office/officeart/2005/8/layout/radial2"/>
    <dgm:cxn modelId="{D4A161AB-AFCA-4B4C-AF88-6E1AFCB0A390}" type="presParOf" srcId="{D20D42B9-C783-49C6-888E-867C9BF1C2C0}" destId="{65DD6B3A-5920-4E88-A952-22019916BCE7}" srcOrd="0" destOrd="0" presId="urn:microsoft.com/office/officeart/2005/8/layout/radial2"/>
    <dgm:cxn modelId="{799A8ED4-7F6F-4565-8229-0E9CA4DEA327}" type="presParOf" srcId="{D20D42B9-C783-49C6-888E-867C9BF1C2C0}" destId="{804BD5C6-871B-4AD5-8036-542A59242856}" srcOrd="1" destOrd="0" presId="urn:microsoft.com/office/officeart/2005/8/layout/radial2"/>
    <dgm:cxn modelId="{AC8013ED-24A3-4FA3-84F4-C44B738A2DF6}" type="presParOf" srcId="{8763430B-41B4-4FAB-9D24-26CF2DA3FA0B}" destId="{5123F9F6-2B9D-4DE5-B3CF-561E7C810382}" srcOrd="7" destOrd="0" presId="urn:microsoft.com/office/officeart/2005/8/layout/radial2"/>
    <dgm:cxn modelId="{DE3F20EA-BD81-4745-B1C9-6E490D649EE0}" type="presParOf" srcId="{8763430B-41B4-4FAB-9D24-26CF2DA3FA0B}" destId="{289BEB46-DEFB-4FF7-9133-596BDC661127}" srcOrd="8" destOrd="0" presId="urn:microsoft.com/office/officeart/2005/8/layout/radial2"/>
    <dgm:cxn modelId="{75AA545A-43BA-4761-967D-728713100955}" type="presParOf" srcId="{289BEB46-DEFB-4FF7-9133-596BDC661127}" destId="{938727AC-F6D4-4A27-BE10-655FF9FAF6D1}" srcOrd="0" destOrd="0" presId="urn:microsoft.com/office/officeart/2005/8/layout/radial2"/>
    <dgm:cxn modelId="{18742049-99B9-40FA-B248-E36726209634}" type="presParOf" srcId="{289BEB46-DEFB-4FF7-9133-596BDC661127}" destId="{C0BBBFC5-931D-46D2-887D-66D268E623CD}"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20ABF-85CC-4ED3-87A3-C2555F2E2A92}" type="doc">
      <dgm:prSet loTypeId="urn:microsoft.com/office/officeart/2008/layout/HorizontalMultiLevelHierarchy" loCatId="hierarchy" qsTypeId="urn:microsoft.com/office/officeart/2005/8/quickstyle/simple1" qsCatId="simple" csTypeId="urn:microsoft.com/office/officeart/2005/8/colors/colorful1#2" csCatId="colorful" phldr="1"/>
      <dgm:spPr/>
      <dgm:t>
        <a:bodyPr/>
        <a:lstStyle/>
        <a:p>
          <a:endParaRPr lang="th-TH"/>
        </a:p>
      </dgm:t>
    </dgm:pt>
    <dgm:pt modelId="{9AD3FA58-C800-42B6-A1E1-BC408289C869}">
      <dgm:prSet phldrT="[Text]" custT="1"/>
      <dgm:spPr/>
      <dgm:t>
        <a:bodyPr/>
        <a:lstStyle/>
        <a:p>
          <a:r>
            <a:rPr lang="en-US" sz="3400">
              <a:solidFill>
                <a:srgbClr val="000000"/>
              </a:solidFill>
              <a:latin typeface="Arial" panose="020B0604020202020204" pitchFamily="34" charset="0"/>
              <a:cs typeface="Arial" panose="020B0604020202020204" pitchFamily="34" charset="0"/>
            </a:rPr>
            <a:t>Ensure funding</a:t>
          </a:r>
          <a:endParaRPr lang="th-TH" sz="3400">
            <a:solidFill>
              <a:srgbClr val="000000"/>
            </a:solidFill>
            <a:latin typeface="Arial" panose="020B0604020202020204" pitchFamily="34" charset="0"/>
          </a:endParaRPr>
        </a:p>
      </dgm:t>
    </dgm:pt>
    <dgm:pt modelId="{C41BC5A4-7A18-4F16-966B-F55B857A665C}" type="parTrans" cxnId="{C43AB594-796C-4D5B-B5F6-2BE1BB70B3F5}">
      <dgm:prSet/>
      <dgm:spPr/>
      <dgm:t>
        <a:bodyPr/>
        <a:lstStyle/>
        <a:p>
          <a:endParaRPr lang="th-TH">
            <a:latin typeface="Arial" panose="020B0604020202020204" pitchFamily="34" charset="0"/>
          </a:endParaRPr>
        </a:p>
      </dgm:t>
    </dgm:pt>
    <dgm:pt modelId="{CB0F10DD-D126-453C-B67F-C0F6AA9B2E9A}" type="sibTrans" cxnId="{C43AB594-796C-4D5B-B5F6-2BE1BB70B3F5}">
      <dgm:prSet/>
      <dgm:spPr/>
      <dgm:t>
        <a:bodyPr/>
        <a:lstStyle/>
        <a:p>
          <a:endParaRPr lang="th-TH">
            <a:latin typeface="Arial" panose="020B0604020202020204" pitchFamily="34" charset="0"/>
          </a:endParaRPr>
        </a:p>
      </dgm:t>
    </dgm:pt>
    <dgm:pt modelId="{949AF13D-66C2-4170-B0FB-62E98349C83B}">
      <dgm:prSet phldrT="[Text]"/>
      <dgm:spPr/>
      <dgm:t>
        <a:bodyPr/>
        <a:lstStyle/>
        <a:p>
          <a:r>
            <a:rPr lang="en-US">
              <a:solidFill>
                <a:srgbClr val="000000"/>
              </a:solidFill>
              <a:latin typeface="Arial" panose="020B0604020202020204" pitchFamily="34" charset="0"/>
              <a:cs typeface="Arial" panose="020B0604020202020204" pitchFamily="34" charset="0"/>
            </a:rPr>
            <a:t>Political Prioritisation</a:t>
          </a:r>
          <a:endParaRPr lang="th-TH">
            <a:solidFill>
              <a:srgbClr val="000000"/>
            </a:solidFill>
            <a:latin typeface="Arial" panose="020B0604020202020204" pitchFamily="34" charset="0"/>
          </a:endParaRPr>
        </a:p>
      </dgm:t>
    </dgm:pt>
    <dgm:pt modelId="{3E3CD05A-9800-4B55-AEE6-E3C13CF537B5}" type="parTrans" cxnId="{07281126-B20E-4C30-A6FF-B4140259D49F}">
      <dgm:prSet/>
      <dgm:spPr/>
      <dgm:t>
        <a:bodyPr/>
        <a:lstStyle/>
        <a:p>
          <a:endParaRPr lang="th-TH">
            <a:latin typeface="Arial" panose="020B0604020202020204" pitchFamily="34" charset="0"/>
          </a:endParaRPr>
        </a:p>
      </dgm:t>
    </dgm:pt>
    <dgm:pt modelId="{B592637E-AEFB-412C-B1D1-AB7A98C9D980}" type="sibTrans" cxnId="{07281126-B20E-4C30-A6FF-B4140259D49F}">
      <dgm:prSet/>
      <dgm:spPr/>
      <dgm:t>
        <a:bodyPr/>
        <a:lstStyle/>
        <a:p>
          <a:endParaRPr lang="th-TH">
            <a:latin typeface="Arial" panose="020B0604020202020204" pitchFamily="34" charset="0"/>
          </a:endParaRPr>
        </a:p>
      </dgm:t>
    </dgm:pt>
    <dgm:pt modelId="{0A81180B-BAB3-4F1C-81BE-6204724DCD94}">
      <dgm:prSet phldrT="[Text]"/>
      <dgm:spPr/>
      <dgm:t>
        <a:bodyPr/>
        <a:lstStyle/>
        <a:p>
          <a:r>
            <a:rPr lang="en-US">
              <a:solidFill>
                <a:srgbClr val="000000"/>
              </a:solidFill>
              <a:latin typeface="Arial" panose="020B0604020202020204" pitchFamily="34" charset="0"/>
              <a:cs typeface="Arial" panose="020B0604020202020204" pitchFamily="34" charset="0"/>
            </a:rPr>
            <a:t>Functioning Legal Framework</a:t>
          </a:r>
          <a:endParaRPr lang="th-TH">
            <a:solidFill>
              <a:srgbClr val="000000"/>
            </a:solidFill>
            <a:latin typeface="Arial" panose="020B0604020202020204" pitchFamily="34" charset="0"/>
          </a:endParaRPr>
        </a:p>
      </dgm:t>
    </dgm:pt>
    <dgm:pt modelId="{07C9CCF1-4156-47B9-B9A0-9188C78DC535}" type="parTrans" cxnId="{8FCE44F5-3AC6-4FD3-95C2-496EBA018DD8}">
      <dgm:prSet/>
      <dgm:spPr/>
      <dgm:t>
        <a:bodyPr/>
        <a:lstStyle/>
        <a:p>
          <a:endParaRPr lang="th-TH">
            <a:latin typeface="Arial" panose="020B0604020202020204" pitchFamily="34" charset="0"/>
          </a:endParaRPr>
        </a:p>
      </dgm:t>
    </dgm:pt>
    <dgm:pt modelId="{F62DFBCA-12DB-4422-8F49-AE63CB7ECF0D}" type="sibTrans" cxnId="{8FCE44F5-3AC6-4FD3-95C2-496EBA018DD8}">
      <dgm:prSet/>
      <dgm:spPr/>
      <dgm:t>
        <a:bodyPr/>
        <a:lstStyle/>
        <a:p>
          <a:endParaRPr lang="th-TH">
            <a:latin typeface="Arial" panose="020B0604020202020204" pitchFamily="34" charset="0"/>
          </a:endParaRPr>
        </a:p>
      </dgm:t>
    </dgm:pt>
    <dgm:pt modelId="{A0A2DD49-87CC-4525-B3F8-D636DFC2CCBA}">
      <dgm:prSet phldrT="[Text]"/>
      <dgm:spPr/>
      <dgm:t>
        <a:bodyPr/>
        <a:lstStyle/>
        <a:p>
          <a:r>
            <a:rPr lang="en-US">
              <a:solidFill>
                <a:srgbClr val="000000"/>
              </a:solidFill>
              <a:latin typeface="Arial" panose="020B0604020202020204" pitchFamily="34" charset="0"/>
              <a:cs typeface="Arial" panose="020B0604020202020204" pitchFamily="34" charset="0"/>
            </a:rPr>
            <a:t>Transparency in Water Cycle Management</a:t>
          </a:r>
          <a:endParaRPr lang="th-TH">
            <a:solidFill>
              <a:srgbClr val="000000"/>
            </a:solidFill>
            <a:latin typeface="Arial" panose="020B0604020202020204" pitchFamily="34" charset="0"/>
          </a:endParaRPr>
        </a:p>
      </dgm:t>
    </dgm:pt>
    <dgm:pt modelId="{4020A577-9F8B-4FA9-AED0-89F50D821101}" type="parTrans" cxnId="{CEEBF926-1F18-476B-97AC-2C3C5CBC3960}">
      <dgm:prSet/>
      <dgm:spPr/>
      <dgm:t>
        <a:bodyPr/>
        <a:lstStyle/>
        <a:p>
          <a:endParaRPr lang="th-TH">
            <a:latin typeface="Arial" panose="020B0604020202020204" pitchFamily="34" charset="0"/>
          </a:endParaRPr>
        </a:p>
      </dgm:t>
    </dgm:pt>
    <dgm:pt modelId="{97323128-5C08-444C-8A5C-C4C5AE4059B6}" type="sibTrans" cxnId="{CEEBF926-1F18-476B-97AC-2C3C5CBC3960}">
      <dgm:prSet/>
      <dgm:spPr/>
      <dgm:t>
        <a:bodyPr/>
        <a:lstStyle/>
        <a:p>
          <a:endParaRPr lang="th-TH">
            <a:latin typeface="Arial" panose="020B0604020202020204" pitchFamily="34" charset="0"/>
          </a:endParaRPr>
        </a:p>
      </dgm:t>
    </dgm:pt>
    <dgm:pt modelId="{7DB1AFF1-4D73-491D-A673-9F9B976166EB}" type="pres">
      <dgm:prSet presAssocID="{78320ABF-85CC-4ED3-87A3-C2555F2E2A92}" presName="Name0" presStyleCnt="0">
        <dgm:presLayoutVars>
          <dgm:chPref val="1"/>
          <dgm:dir/>
          <dgm:animOne val="branch"/>
          <dgm:animLvl val="lvl"/>
          <dgm:resizeHandles val="exact"/>
        </dgm:presLayoutVars>
      </dgm:prSet>
      <dgm:spPr/>
      <dgm:t>
        <a:bodyPr/>
        <a:lstStyle/>
        <a:p>
          <a:endParaRPr lang="zh-CN" altLang="en-US"/>
        </a:p>
      </dgm:t>
    </dgm:pt>
    <dgm:pt modelId="{814A9E5D-B1FD-46CC-8914-52475B10163A}" type="pres">
      <dgm:prSet presAssocID="{9AD3FA58-C800-42B6-A1E1-BC408289C869}" presName="root1" presStyleCnt="0"/>
      <dgm:spPr/>
    </dgm:pt>
    <dgm:pt modelId="{4137ADC9-7E91-4CA7-B0D1-6F6D6CC8EFF7}" type="pres">
      <dgm:prSet presAssocID="{9AD3FA58-C800-42B6-A1E1-BC408289C869}" presName="LevelOneTextNode" presStyleLbl="node0" presStyleIdx="0" presStyleCnt="1" custScaleX="148114">
        <dgm:presLayoutVars>
          <dgm:chPref val="3"/>
        </dgm:presLayoutVars>
      </dgm:prSet>
      <dgm:spPr/>
      <dgm:t>
        <a:bodyPr/>
        <a:lstStyle/>
        <a:p>
          <a:endParaRPr lang="zh-CN" altLang="en-US"/>
        </a:p>
      </dgm:t>
    </dgm:pt>
    <dgm:pt modelId="{003EABC7-90F2-401D-9AD4-7AB32997F20E}" type="pres">
      <dgm:prSet presAssocID="{9AD3FA58-C800-42B6-A1E1-BC408289C869}" presName="level2hierChild" presStyleCnt="0"/>
      <dgm:spPr/>
    </dgm:pt>
    <dgm:pt modelId="{0A0CDC23-9050-4A68-8F04-5745583975E8}" type="pres">
      <dgm:prSet presAssocID="{3E3CD05A-9800-4B55-AEE6-E3C13CF537B5}" presName="conn2-1" presStyleLbl="parChTrans1D2" presStyleIdx="0" presStyleCnt="3"/>
      <dgm:spPr/>
      <dgm:t>
        <a:bodyPr/>
        <a:lstStyle/>
        <a:p>
          <a:endParaRPr lang="zh-CN" altLang="en-US"/>
        </a:p>
      </dgm:t>
    </dgm:pt>
    <dgm:pt modelId="{09B95CCB-4193-4B55-A933-C51BDC5E11EC}" type="pres">
      <dgm:prSet presAssocID="{3E3CD05A-9800-4B55-AEE6-E3C13CF537B5}" presName="connTx" presStyleLbl="parChTrans1D2" presStyleIdx="0" presStyleCnt="3"/>
      <dgm:spPr/>
      <dgm:t>
        <a:bodyPr/>
        <a:lstStyle/>
        <a:p>
          <a:endParaRPr lang="zh-CN" altLang="en-US"/>
        </a:p>
      </dgm:t>
    </dgm:pt>
    <dgm:pt modelId="{92C1A319-1B13-4AE4-85A6-04C825099F72}" type="pres">
      <dgm:prSet presAssocID="{949AF13D-66C2-4170-B0FB-62E98349C83B}" presName="root2" presStyleCnt="0"/>
      <dgm:spPr/>
    </dgm:pt>
    <dgm:pt modelId="{65E6200B-8C91-4789-9E8D-B82C9689F35E}" type="pres">
      <dgm:prSet presAssocID="{949AF13D-66C2-4170-B0FB-62E98349C83B}" presName="LevelTwoTextNode" presStyleLbl="node2" presStyleIdx="0" presStyleCnt="3">
        <dgm:presLayoutVars>
          <dgm:chPref val="3"/>
        </dgm:presLayoutVars>
      </dgm:prSet>
      <dgm:spPr/>
      <dgm:t>
        <a:bodyPr/>
        <a:lstStyle/>
        <a:p>
          <a:endParaRPr lang="zh-CN" altLang="en-US"/>
        </a:p>
      </dgm:t>
    </dgm:pt>
    <dgm:pt modelId="{AD2295DF-5C3A-4088-87F3-A89B43D51C15}" type="pres">
      <dgm:prSet presAssocID="{949AF13D-66C2-4170-B0FB-62E98349C83B}" presName="level3hierChild" presStyleCnt="0"/>
      <dgm:spPr/>
    </dgm:pt>
    <dgm:pt modelId="{D3EE24C9-2E14-4F27-A384-2D291B2B51D5}" type="pres">
      <dgm:prSet presAssocID="{07C9CCF1-4156-47B9-B9A0-9188C78DC535}" presName="conn2-1" presStyleLbl="parChTrans1D2" presStyleIdx="1" presStyleCnt="3"/>
      <dgm:spPr/>
      <dgm:t>
        <a:bodyPr/>
        <a:lstStyle/>
        <a:p>
          <a:endParaRPr lang="zh-CN" altLang="en-US"/>
        </a:p>
      </dgm:t>
    </dgm:pt>
    <dgm:pt modelId="{4DE99972-BCD8-4209-9C76-F5DD431B7506}" type="pres">
      <dgm:prSet presAssocID="{07C9CCF1-4156-47B9-B9A0-9188C78DC535}" presName="connTx" presStyleLbl="parChTrans1D2" presStyleIdx="1" presStyleCnt="3"/>
      <dgm:spPr/>
      <dgm:t>
        <a:bodyPr/>
        <a:lstStyle/>
        <a:p>
          <a:endParaRPr lang="zh-CN" altLang="en-US"/>
        </a:p>
      </dgm:t>
    </dgm:pt>
    <dgm:pt modelId="{59B2F027-D8F2-4E7A-B055-80FBCBD1D3F1}" type="pres">
      <dgm:prSet presAssocID="{0A81180B-BAB3-4F1C-81BE-6204724DCD94}" presName="root2" presStyleCnt="0"/>
      <dgm:spPr/>
    </dgm:pt>
    <dgm:pt modelId="{DFCBE89C-4A54-4907-832C-E4CBCE8F5824}" type="pres">
      <dgm:prSet presAssocID="{0A81180B-BAB3-4F1C-81BE-6204724DCD94}" presName="LevelTwoTextNode" presStyleLbl="node2" presStyleIdx="1" presStyleCnt="3">
        <dgm:presLayoutVars>
          <dgm:chPref val="3"/>
        </dgm:presLayoutVars>
      </dgm:prSet>
      <dgm:spPr/>
      <dgm:t>
        <a:bodyPr/>
        <a:lstStyle/>
        <a:p>
          <a:endParaRPr lang="zh-CN" altLang="en-US"/>
        </a:p>
      </dgm:t>
    </dgm:pt>
    <dgm:pt modelId="{3DD2C4A0-607F-4A6B-91B9-90B8A7A43CF2}" type="pres">
      <dgm:prSet presAssocID="{0A81180B-BAB3-4F1C-81BE-6204724DCD94}" presName="level3hierChild" presStyleCnt="0"/>
      <dgm:spPr/>
    </dgm:pt>
    <dgm:pt modelId="{31A42E5A-F6E1-4850-9731-BF1BB627A12D}" type="pres">
      <dgm:prSet presAssocID="{4020A577-9F8B-4FA9-AED0-89F50D821101}" presName="conn2-1" presStyleLbl="parChTrans1D2" presStyleIdx="2" presStyleCnt="3"/>
      <dgm:spPr/>
      <dgm:t>
        <a:bodyPr/>
        <a:lstStyle/>
        <a:p>
          <a:endParaRPr lang="zh-CN" altLang="en-US"/>
        </a:p>
      </dgm:t>
    </dgm:pt>
    <dgm:pt modelId="{40CD6E94-2F83-4388-A108-47B1D7880802}" type="pres">
      <dgm:prSet presAssocID="{4020A577-9F8B-4FA9-AED0-89F50D821101}" presName="connTx" presStyleLbl="parChTrans1D2" presStyleIdx="2" presStyleCnt="3"/>
      <dgm:spPr/>
      <dgm:t>
        <a:bodyPr/>
        <a:lstStyle/>
        <a:p>
          <a:endParaRPr lang="zh-CN" altLang="en-US"/>
        </a:p>
      </dgm:t>
    </dgm:pt>
    <dgm:pt modelId="{4296220C-8691-4C37-B8B4-BD530148997B}" type="pres">
      <dgm:prSet presAssocID="{A0A2DD49-87CC-4525-B3F8-D636DFC2CCBA}" presName="root2" presStyleCnt="0"/>
      <dgm:spPr/>
    </dgm:pt>
    <dgm:pt modelId="{67506522-DA7A-493E-BE13-ABA559CE30B1}" type="pres">
      <dgm:prSet presAssocID="{A0A2DD49-87CC-4525-B3F8-D636DFC2CCBA}" presName="LevelTwoTextNode" presStyleLbl="node2" presStyleIdx="2" presStyleCnt="3">
        <dgm:presLayoutVars>
          <dgm:chPref val="3"/>
        </dgm:presLayoutVars>
      </dgm:prSet>
      <dgm:spPr/>
      <dgm:t>
        <a:bodyPr/>
        <a:lstStyle/>
        <a:p>
          <a:endParaRPr lang="zh-CN" altLang="en-US"/>
        </a:p>
      </dgm:t>
    </dgm:pt>
    <dgm:pt modelId="{66F62882-A3F4-47AF-BC03-F985E398E105}" type="pres">
      <dgm:prSet presAssocID="{A0A2DD49-87CC-4525-B3F8-D636DFC2CCBA}" presName="level3hierChild" presStyleCnt="0"/>
      <dgm:spPr/>
    </dgm:pt>
  </dgm:ptLst>
  <dgm:cxnLst>
    <dgm:cxn modelId="{917DC110-D48F-4D17-B26A-5AA32BFF1DDE}" type="presOf" srcId="{3E3CD05A-9800-4B55-AEE6-E3C13CF537B5}" destId="{0A0CDC23-9050-4A68-8F04-5745583975E8}" srcOrd="0" destOrd="0" presId="urn:microsoft.com/office/officeart/2008/layout/HorizontalMultiLevelHierarchy"/>
    <dgm:cxn modelId="{8FCE44F5-3AC6-4FD3-95C2-496EBA018DD8}" srcId="{9AD3FA58-C800-42B6-A1E1-BC408289C869}" destId="{0A81180B-BAB3-4F1C-81BE-6204724DCD94}" srcOrd="1" destOrd="0" parTransId="{07C9CCF1-4156-47B9-B9A0-9188C78DC535}" sibTransId="{F62DFBCA-12DB-4422-8F49-AE63CB7ECF0D}"/>
    <dgm:cxn modelId="{2C82B246-3E40-4901-B143-FB4285E9FB51}" type="presOf" srcId="{07C9CCF1-4156-47B9-B9A0-9188C78DC535}" destId="{4DE99972-BCD8-4209-9C76-F5DD431B7506}" srcOrd="1" destOrd="0" presId="urn:microsoft.com/office/officeart/2008/layout/HorizontalMultiLevelHierarchy"/>
    <dgm:cxn modelId="{B5A50525-8B87-4FF7-84E9-C50BD244976D}" type="presOf" srcId="{A0A2DD49-87CC-4525-B3F8-D636DFC2CCBA}" destId="{67506522-DA7A-493E-BE13-ABA559CE30B1}" srcOrd="0" destOrd="0" presId="urn:microsoft.com/office/officeart/2008/layout/HorizontalMultiLevelHierarchy"/>
    <dgm:cxn modelId="{239324A5-DD28-4253-847F-9B506417DDCF}" type="presOf" srcId="{07C9CCF1-4156-47B9-B9A0-9188C78DC535}" destId="{D3EE24C9-2E14-4F27-A384-2D291B2B51D5}" srcOrd="0" destOrd="0" presId="urn:microsoft.com/office/officeart/2008/layout/HorizontalMultiLevelHierarchy"/>
    <dgm:cxn modelId="{2F379830-9A50-4884-A77D-958B7E353084}" type="presOf" srcId="{3E3CD05A-9800-4B55-AEE6-E3C13CF537B5}" destId="{09B95CCB-4193-4B55-A933-C51BDC5E11EC}" srcOrd="1" destOrd="0" presId="urn:microsoft.com/office/officeart/2008/layout/HorizontalMultiLevelHierarchy"/>
    <dgm:cxn modelId="{7EE4E40C-7A3C-4450-BC21-B7B0883F40B7}" type="presOf" srcId="{0A81180B-BAB3-4F1C-81BE-6204724DCD94}" destId="{DFCBE89C-4A54-4907-832C-E4CBCE8F5824}" srcOrd="0" destOrd="0" presId="urn:microsoft.com/office/officeart/2008/layout/HorizontalMultiLevelHierarchy"/>
    <dgm:cxn modelId="{FEAB41FB-F32A-43EC-B6EF-64D2348D6C9C}" type="presOf" srcId="{4020A577-9F8B-4FA9-AED0-89F50D821101}" destId="{31A42E5A-F6E1-4850-9731-BF1BB627A12D}" srcOrd="0" destOrd="0" presId="urn:microsoft.com/office/officeart/2008/layout/HorizontalMultiLevelHierarchy"/>
    <dgm:cxn modelId="{C3EDFD6A-328C-41BB-9F6A-3AE9F63FFA30}" type="presOf" srcId="{78320ABF-85CC-4ED3-87A3-C2555F2E2A92}" destId="{7DB1AFF1-4D73-491D-A673-9F9B976166EB}" srcOrd="0" destOrd="0" presId="urn:microsoft.com/office/officeart/2008/layout/HorizontalMultiLevelHierarchy"/>
    <dgm:cxn modelId="{564CC213-DA08-41EF-8976-DE655BEA3ED5}" type="presOf" srcId="{9AD3FA58-C800-42B6-A1E1-BC408289C869}" destId="{4137ADC9-7E91-4CA7-B0D1-6F6D6CC8EFF7}" srcOrd="0" destOrd="0" presId="urn:microsoft.com/office/officeart/2008/layout/HorizontalMultiLevelHierarchy"/>
    <dgm:cxn modelId="{07281126-B20E-4C30-A6FF-B4140259D49F}" srcId="{9AD3FA58-C800-42B6-A1E1-BC408289C869}" destId="{949AF13D-66C2-4170-B0FB-62E98349C83B}" srcOrd="0" destOrd="0" parTransId="{3E3CD05A-9800-4B55-AEE6-E3C13CF537B5}" sibTransId="{B592637E-AEFB-412C-B1D1-AB7A98C9D980}"/>
    <dgm:cxn modelId="{C0E06BEF-59F0-422C-BCA1-BF4B56F03030}" type="presOf" srcId="{4020A577-9F8B-4FA9-AED0-89F50D821101}" destId="{40CD6E94-2F83-4388-A108-47B1D7880802}" srcOrd="1" destOrd="0" presId="urn:microsoft.com/office/officeart/2008/layout/HorizontalMultiLevelHierarchy"/>
    <dgm:cxn modelId="{CEEBF926-1F18-476B-97AC-2C3C5CBC3960}" srcId="{9AD3FA58-C800-42B6-A1E1-BC408289C869}" destId="{A0A2DD49-87CC-4525-B3F8-D636DFC2CCBA}" srcOrd="2" destOrd="0" parTransId="{4020A577-9F8B-4FA9-AED0-89F50D821101}" sibTransId="{97323128-5C08-444C-8A5C-C4C5AE4059B6}"/>
    <dgm:cxn modelId="{EB0CC4F1-CEB2-4550-83B1-C6239B78E2FB}" type="presOf" srcId="{949AF13D-66C2-4170-B0FB-62E98349C83B}" destId="{65E6200B-8C91-4789-9E8D-B82C9689F35E}" srcOrd="0" destOrd="0" presId="urn:microsoft.com/office/officeart/2008/layout/HorizontalMultiLevelHierarchy"/>
    <dgm:cxn modelId="{C43AB594-796C-4D5B-B5F6-2BE1BB70B3F5}" srcId="{78320ABF-85CC-4ED3-87A3-C2555F2E2A92}" destId="{9AD3FA58-C800-42B6-A1E1-BC408289C869}" srcOrd="0" destOrd="0" parTransId="{C41BC5A4-7A18-4F16-966B-F55B857A665C}" sibTransId="{CB0F10DD-D126-453C-B67F-C0F6AA9B2E9A}"/>
    <dgm:cxn modelId="{DBD20B1E-891B-4295-A5D3-630A3F846D95}" type="presParOf" srcId="{7DB1AFF1-4D73-491D-A673-9F9B976166EB}" destId="{814A9E5D-B1FD-46CC-8914-52475B10163A}" srcOrd="0" destOrd="0" presId="urn:microsoft.com/office/officeart/2008/layout/HorizontalMultiLevelHierarchy"/>
    <dgm:cxn modelId="{B4B0E667-AE15-4E07-81C7-DFC7801D561D}" type="presParOf" srcId="{814A9E5D-B1FD-46CC-8914-52475B10163A}" destId="{4137ADC9-7E91-4CA7-B0D1-6F6D6CC8EFF7}" srcOrd="0" destOrd="0" presId="urn:microsoft.com/office/officeart/2008/layout/HorizontalMultiLevelHierarchy"/>
    <dgm:cxn modelId="{2C5BBD52-E22A-4715-85BB-271B4DA9941A}" type="presParOf" srcId="{814A9E5D-B1FD-46CC-8914-52475B10163A}" destId="{003EABC7-90F2-401D-9AD4-7AB32997F20E}" srcOrd="1" destOrd="0" presId="urn:microsoft.com/office/officeart/2008/layout/HorizontalMultiLevelHierarchy"/>
    <dgm:cxn modelId="{9A47A359-1B6D-4ECF-A14B-B0817FC3B56C}" type="presParOf" srcId="{003EABC7-90F2-401D-9AD4-7AB32997F20E}" destId="{0A0CDC23-9050-4A68-8F04-5745583975E8}" srcOrd="0" destOrd="0" presId="urn:microsoft.com/office/officeart/2008/layout/HorizontalMultiLevelHierarchy"/>
    <dgm:cxn modelId="{4E558134-29C6-4703-8F04-7FEDDA108190}" type="presParOf" srcId="{0A0CDC23-9050-4A68-8F04-5745583975E8}" destId="{09B95CCB-4193-4B55-A933-C51BDC5E11EC}" srcOrd="0" destOrd="0" presId="urn:microsoft.com/office/officeart/2008/layout/HorizontalMultiLevelHierarchy"/>
    <dgm:cxn modelId="{4097A7A7-98D9-4B70-B2C4-DF15DE946F35}" type="presParOf" srcId="{003EABC7-90F2-401D-9AD4-7AB32997F20E}" destId="{92C1A319-1B13-4AE4-85A6-04C825099F72}" srcOrd="1" destOrd="0" presId="urn:microsoft.com/office/officeart/2008/layout/HorizontalMultiLevelHierarchy"/>
    <dgm:cxn modelId="{16D6D3BF-97E6-44EB-AE57-12FF2C6D299F}" type="presParOf" srcId="{92C1A319-1B13-4AE4-85A6-04C825099F72}" destId="{65E6200B-8C91-4789-9E8D-B82C9689F35E}" srcOrd="0" destOrd="0" presId="urn:microsoft.com/office/officeart/2008/layout/HorizontalMultiLevelHierarchy"/>
    <dgm:cxn modelId="{2D617214-94B9-4B20-913E-6E42F1D0C423}" type="presParOf" srcId="{92C1A319-1B13-4AE4-85A6-04C825099F72}" destId="{AD2295DF-5C3A-4088-87F3-A89B43D51C15}" srcOrd="1" destOrd="0" presId="urn:microsoft.com/office/officeart/2008/layout/HorizontalMultiLevelHierarchy"/>
    <dgm:cxn modelId="{24B82A44-0AB7-4028-9C6F-6F4141A4ADAB}" type="presParOf" srcId="{003EABC7-90F2-401D-9AD4-7AB32997F20E}" destId="{D3EE24C9-2E14-4F27-A384-2D291B2B51D5}" srcOrd="2" destOrd="0" presId="urn:microsoft.com/office/officeart/2008/layout/HorizontalMultiLevelHierarchy"/>
    <dgm:cxn modelId="{A0C0F781-3CC7-4A10-B6D0-B012C03FBD51}" type="presParOf" srcId="{D3EE24C9-2E14-4F27-A384-2D291B2B51D5}" destId="{4DE99972-BCD8-4209-9C76-F5DD431B7506}" srcOrd="0" destOrd="0" presId="urn:microsoft.com/office/officeart/2008/layout/HorizontalMultiLevelHierarchy"/>
    <dgm:cxn modelId="{4C3E09CD-935B-488C-8FC2-1EFF1E738570}" type="presParOf" srcId="{003EABC7-90F2-401D-9AD4-7AB32997F20E}" destId="{59B2F027-D8F2-4E7A-B055-80FBCBD1D3F1}" srcOrd="3" destOrd="0" presId="urn:microsoft.com/office/officeart/2008/layout/HorizontalMultiLevelHierarchy"/>
    <dgm:cxn modelId="{6A566778-0ACE-4FB1-B08F-2E100F367B66}" type="presParOf" srcId="{59B2F027-D8F2-4E7A-B055-80FBCBD1D3F1}" destId="{DFCBE89C-4A54-4907-832C-E4CBCE8F5824}" srcOrd="0" destOrd="0" presId="urn:microsoft.com/office/officeart/2008/layout/HorizontalMultiLevelHierarchy"/>
    <dgm:cxn modelId="{203AD6FD-08B7-4293-943A-6531C6A3A6D3}" type="presParOf" srcId="{59B2F027-D8F2-4E7A-B055-80FBCBD1D3F1}" destId="{3DD2C4A0-607F-4A6B-91B9-90B8A7A43CF2}" srcOrd="1" destOrd="0" presId="urn:microsoft.com/office/officeart/2008/layout/HorizontalMultiLevelHierarchy"/>
    <dgm:cxn modelId="{D9EF1902-5E01-40EF-B711-E66AD64814A5}" type="presParOf" srcId="{003EABC7-90F2-401D-9AD4-7AB32997F20E}" destId="{31A42E5A-F6E1-4850-9731-BF1BB627A12D}" srcOrd="4" destOrd="0" presId="urn:microsoft.com/office/officeart/2008/layout/HorizontalMultiLevelHierarchy"/>
    <dgm:cxn modelId="{5CC18CB6-1824-40EB-93A7-9A1D483A364E}" type="presParOf" srcId="{31A42E5A-F6E1-4850-9731-BF1BB627A12D}" destId="{40CD6E94-2F83-4388-A108-47B1D7880802}" srcOrd="0" destOrd="0" presId="urn:microsoft.com/office/officeart/2008/layout/HorizontalMultiLevelHierarchy"/>
    <dgm:cxn modelId="{A076F4AE-E7D8-4CBA-97DD-A18BDA1C7EDE}" type="presParOf" srcId="{003EABC7-90F2-401D-9AD4-7AB32997F20E}" destId="{4296220C-8691-4C37-B8B4-BD530148997B}" srcOrd="5" destOrd="0" presId="urn:microsoft.com/office/officeart/2008/layout/HorizontalMultiLevelHierarchy"/>
    <dgm:cxn modelId="{0F9FA845-D198-411E-A5A0-57FE5EF92208}" type="presParOf" srcId="{4296220C-8691-4C37-B8B4-BD530148997B}" destId="{67506522-DA7A-493E-BE13-ABA559CE30B1}" srcOrd="0" destOrd="0" presId="urn:microsoft.com/office/officeart/2008/layout/HorizontalMultiLevelHierarchy"/>
    <dgm:cxn modelId="{17F076F0-9CFE-49D6-9476-7BDFA6B33708}" type="presParOf" srcId="{4296220C-8691-4C37-B8B4-BD530148997B}" destId="{66F62882-A3F4-47AF-BC03-F985E398E10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20ABF-85CC-4ED3-87A3-C2555F2E2A92}"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th-TH"/>
        </a:p>
      </dgm:t>
    </dgm:pt>
    <dgm:pt modelId="{9AD3FA58-C800-42B6-A1E1-BC408289C869}">
      <dgm:prSet phldrT="[Text]"/>
      <dgm:spPr/>
      <dgm:t>
        <a:bodyPr/>
        <a:lstStyle/>
        <a:p>
          <a:r>
            <a:rPr lang="en-US">
              <a:solidFill>
                <a:srgbClr val="000000"/>
              </a:solidFill>
              <a:latin typeface="Arial" panose="020B0604020202020204" pitchFamily="34" charset="0"/>
              <a:cs typeface="Arial" panose="020B0604020202020204" pitchFamily="34" charset="0"/>
            </a:rPr>
            <a:t>Boost Awareness and good practices</a:t>
          </a:r>
          <a:endParaRPr lang="th-TH">
            <a:solidFill>
              <a:srgbClr val="000000"/>
            </a:solidFill>
            <a:latin typeface="Arial" panose="020B0604020202020204" pitchFamily="34" charset="0"/>
          </a:endParaRPr>
        </a:p>
      </dgm:t>
    </dgm:pt>
    <dgm:pt modelId="{C41BC5A4-7A18-4F16-966B-F55B857A665C}" type="parTrans" cxnId="{C43AB594-796C-4D5B-B5F6-2BE1BB70B3F5}">
      <dgm:prSet/>
      <dgm:spPr/>
      <dgm:t>
        <a:bodyPr/>
        <a:lstStyle/>
        <a:p>
          <a:endParaRPr lang="th-TH">
            <a:latin typeface="Arial" panose="020B0604020202020204" pitchFamily="34" charset="0"/>
          </a:endParaRPr>
        </a:p>
      </dgm:t>
    </dgm:pt>
    <dgm:pt modelId="{CB0F10DD-D126-453C-B67F-C0F6AA9B2E9A}" type="sibTrans" cxnId="{C43AB594-796C-4D5B-B5F6-2BE1BB70B3F5}">
      <dgm:prSet/>
      <dgm:spPr/>
      <dgm:t>
        <a:bodyPr/>
        <a:lstStyle/>
        <a:p>
          <a:endParaRPr lang="th-TH">
            <a:latin typeface="Arial" panose="020B0604020202020204" pitchFamily="34" charset="0"/>
          </a:endParaRPr>
        </a:p>
      </dgm:t>
    </dgm:pt>
    <dgm:pt modelId="{949AF13D-66C2-4170-B0FB-62E98349C83B}">
      <dgm:prSet phldrT="[Text]"/>
      <dgm:spPr/>
      <dgm:t>
        <a:bodyPr/>
        <a:lstStyle/>
        <a:p>
          <a:r>
            <a:rPr lang="en-US">
              <a:solidFill>
                <a:srgbClr val="000000"/>
              </a:solidFill>
              <a:latin typeface="Arial" panose="020B0604020202020204" pitchFamily="34" charset="0"/>
              <a:cs typeface="Arial" panose="020B0604020202020204" pitchFamily="34" charset="0"/>
            </a:rPr>
            <a:t>Improve household understanding of better sanitation</a:t>
          </a:r>
          <a:endParaRPr lang="th-TH">
            <a:solidFill>
              <a:srgbClr val="000000"/>
            </a:solidFill>
            <a:latin typeface="Arial" panose="020B0604020202020204" pitchFamily="34" charset="0"/>
          </a:endParaRPr>
        </a:p>
      </dgm:t>
    </dgm:pt>
    <dgm:pt modelId="{3E3CD05A-9800-4B55-AEE6-E3C13CF537B5}" type="parTrans" cxnId="{07281126-B20E-4C30-A6FF-B4140259D49F}">
      <dgm:prSet/>
      <dgm:spPr/>
      <dgm:t>
        <a:bodyPr/>
        <a:lstStyle/>
        <a:p>
          <a:endParaRPr lang="th-TH">
            <a:latin typeface="Arial" panose="020B0604020202020204" pitchFamily="34" charset="0"/>
          </a:endParaRPr>
        </a:p>
      </dgm:t>
    </dgm:pt>
    <dgm:pt modelId="{B592637E-AEFB-412C-B1D1-AB7A98C9D980}" type="sibTrans" cxnId="{07281126-B20E-4C30-A6FF-B4140259D49F}">
      <dgm:prSet/>
      <dgm:spPr/>
      <dgm:t>
        <a:bodyPr/>
        <a:lstStyle/>
        <a:p>
          <a:endParaRPr lang="th-TH">
            <a:latin typeface="Arial" panose="020B0604020202020204" pitchFamily="34" charset="0"/>
          </a:endParaRPr>
        </a:p>
      </dgm:t>
    </dgm:pt>
    <dgm:pt modelId="{0A81180B-BAB3-4F1C-81BE-6204724DCD94}">
      <dgm:prSet phldrT="[Text]"/>
      <dgm:spPr/>
      <dgm:t>
        <a:bodyPr/>
        <a:lstStyle/>
        <a:p>
          <a:r>
            <a:rPr lang="en-US">
              <a:solidFill>
                <a:srgbClr val="000000"/>
              </a:solidFill>
              <a:latin typeface="Arial" panose="020B0604020202020204" pitchFamily="34" charset="0"/>
              <a:cs typeface="Arial" panose="020B0604020202020204" pitchFamily="34" charset="0"/>
            </a:rPr>
            <a:t>Develop education and awareness campaigns </a:t>
          </a:r>
          <a:endParaRPr lang="th-TH">
            <a:solidFill>
              <a:srgbClr val="000000"/>
            </a:solidFill>
            <a:latin typeface="Arial" panose="020B0604020202020204" pitchFamily="34" charset="0"/>
          </a:endParaRPr>
        </a:p>
      </dgm:t>
    </dgm:pt>
    <dgm:pt modelId="{07C9CCF1-4156-47B9-B9A0-9188C78DC535}" type="parTrans" cxnId="{8FCE44F5-3AC6-4FD3-95C2-496EBA018DD8}">
      <dgm:prSet/>
      <dgm:spPr/>
      <dgm:t>
        <a:bodyPr/>
        <a:lstStyle/>
        <a:p>
          <a:endParaRPr lang="th-TH">
            <a:latin typeface="Arial" panose="020B0604020202020204" pitchFamily="34" charset="0"/>
          </a:endParaRPr>
        </a:p>
      </dgm:t>
    </dgm:pt>
    <dgm:pt modelId="{F62DFBCA-12DB-4422-8F49-AE63CB7ECF0D}" type="sibTrans" cxnId="{8FCE44F5-3AC6-4FD3-95C2-496EBA018DD8}">
      <dgm:prSet/>
      <dgm:spPr/>
      <dgm:t>
        <a:bodyPr/>
        <a:lstStyle/>
        <a:p>
          <a:endParaRPr lang="th-TH">
            <a:latin typeface="Arial" panose="020B0604020202020204" pitchFamily="34" charset="0"/>
          </a:endParaRPr>
        </a:p>
      </dgm:t>
    </dgm:pt>
    <dgm:pt modelId="{A0A2DD49-87CC-4525-B3F8-D636DFC2CCBA}">
      <dgm:prSet phldrT="[Text]"/>
      <dgm:spPr/>
      <dgm:t>
        <a:bodyPr/>
        <a:lstStyle/>
        <a:p>
          <a:r>
            <a:rPr lang="en-US">
              <a:solidFill>
                <a:srgbClr val="000000"/>
              </a:solidFill>
              <a:latin typeface="Arial" panose="020B0604020202020204" pitchFamily="34" charset="0"/>
              <a:cs typeface="Arial" panose="020B0604020202020204" pitchFamily="34" charset="0"/>
            </a:rPr>
            <a:t>subsidise poor household sanitation expenditures</a:t>
          </a:r>
          <a:endParaRPr lang="th-TH">
            <a:solidFill>
              <a:srgbClr val="000000"/>
            </a:solidFill>
            <a:latin typeface="Arial" panose="020B0604020202020204" pitchFamily="34" charset="0"/>
          </a:endParaRPr>
        </a:p>
      </dgm:t>
    </dgm:pt>
    <dgm:pt modelId="{4020A577-9F8B-4FA9-AED0-89F50D821101}" type="parTrans" cxnId="{CEEBF926-1F18-476B-97AC-2C3C5CBC3960}">
      <dgm:prSet/>
      <dgm:spPr/>
      <dgm:t>
        <a:bodyPr/>
        <a:lstStyle/>
        <a:p>
          <a:endParaRPr lang="th-TH">
            <a:latin typeface="Arial" panose="020B0604020202020204" pitchFamily="34" charset="0"/>
          </a:endParaRPr>
        </a:p>
      </dgm:t>
    </dgm:pt>
    <dgm:pt modelId="{97323128-5C08-444C-8A5C-C4C5AE4059B6}" type="sibTrans" cxnId="{CEEBF926-1F18-476B-97AC-2C3C5CBC3960}">
      <dgm:prSet/>
      <dgm:spPr/>
      <dgm:t>
        <a:bodyPr/>
        <a:lstStyle/>
        <a:p>
          <a:endParaRPr lang="th-TH">
            <a:latin typeface="Arial" panose="020B0604020202020204" pitchFamily="34" charset="0"/>
          </a:endParaRPr>
        </a:p>
      </dgm:t>
    </dgm:pt>
    <dgm:pt modelId="{749D6460-2D62-424A-8807-872BB01356EC}">
      <dgm:prSet/>
      <dgm:spPr/>
      <dgm:t>
        <a:bodyPr/>
        <a:lstStyle/>
        <a:p>
          <a:r>
            <a:rPr lang="en-US">
              <a:solidFill>
                <a:srgbClr val="000000"/>
              </a:solidFill>
              <a:latin typeface="Arial" panose="020B0604020202020204" pitchFamily="34" charset="0"/>
              <a:cs typeface="Arial" panose="020B0604020202020204" pitchFamily="34" charset="0"/>
            </a:rPr>
            <a:t>Disclosure of information on negative environmental and health impacts of bad sanitation </a:t>
          </a:r>
        </a:p>
      </dgm:t>
    </dgm:pt>
    <dgm:pt modelId="{6189A66A-3DB4-45D3-A6FE-AC5479076260}" type="parTrans" cxnId="{54B19E69-43E1-4718-B002-1A1AB14DC89F}">
      <dgm:prSet/>
      <dgm:spPr/>
      <dgm:t>
        <a:bodyPr/>
        <a:lstStyle/>
        <a:p>
          <a:endParaRPr lang="th-TH">
            <a:latin typeface="Arial" panose="020B0604020202020204" pitchFamily="34" charset="0"/>
          </a:endParaRPr>
        </a:p>
      </dgm:t>
    </dgm:pt>
    <dgm:pt modelId="{E770EA92-8353-4490-82C7-F582F14159B7}" type="sibTrans" cxnId="{54B19E69-43E1-4718-B002-1A1AB14DC89F}">
      <dgm:prSet/>
      <dgm:spPr/>
      <dgm:t>
        <a:bodyPr/>
        <a:lstStyle/>
        <a:p>
          <a:endParaRPr lang="th-TH">
            <a:latin typeface="Arial" panose="020B0604020202020204" pitchFamily="34" charset="0"/>
          </a:endParaRPr>
        </a:p>
      </dgm:t>
    </dgm:pt>
    <dgm:pt modelId="{3EFF7FE9-3A68-4CEA-98AF-825D1B5E411C}">
      <dgm:prSet/>
      <dgm:spPr/>
      <dgm:t>
        <a:bodyPr/>
        <a:lstStyle/>
        <a:p>
          <a:r>
            <a:rPr lang="en-US">
              <a:solidFill>
                <a:srgbClr val="000000"/>
              </a:solidFill>
              <a:latin typeface="Arial" panose="020B0604020202020204" pitchFamily="34" charset="0"/>
              <a:cs typeface="Arial" panose="020B0604020202020204" pitchFamily="34" charset="0"/>
            </a:rPr>
            <a:t>Develop and finance targeted subsidies for low sanitation households </a:t>
          </a:r>
          <a:endParaRPr lang="th-TH">
            <a:solidFill>
              <a:srgbClr val="000000"/>
            </a:solidFill>
            <a:latin typeface="Arial" panose="020B0604020202020204" pitchFamily="34" charset="0"/>
          </a:endParaRPr>
        </a:p>
      </dgm:t>
    </dgm:pt>
    <dgm:pt modelId="{8975FE13-31DE-49F3-AB62-C3BB2E893F84}" type="parTrans" cxnId="{D2634657-72A9-4779-94D4-2A3E228C6BD7}">
      <dgm:prSet/>
      <dgm:spPr/>
      <dgm:t>
        <a:bodyPr/>
        <a:lstStyle/>
        <a:p>
          <a:endParaRPr lang="th-TH">
            <a:latin typeface="Arial" panose="020B0604020202020204" pitchFamily="34" charset="0"/>
          </a:endParaRPr>
        </a:p>
      </dgm:t>
    </dgm:pt>
    <dgm:pt modelId="{62A62642-4F4C-40A1-B608-5017CB335B40}" type="sibTrans" cxnId="{D2634657-72A9-4779-94D4-2A3E228C6BD7}">
      <dgm:prSet/>
      <dgm:spPr/>
      <dgm:t>
        <a:bodyPr/>
        <a:lstStyle/>
        <a:p>
          <a:endParaRPr lang="th-TH">
            <a:latin typeface="Arial" panose="020B0604020202020204" pitchFamily="34" charset="0"/>
          </a:endParaRPr>
        </a:p>
      </dgm:t>
    </dgm:pt>
    <dgm:pt modelId="{7E4F1F44-56D6-4C6E-A6BB-9181ABA12DA1}">
      <dgm:prSet/>
      <dgm:spPr/>
      <dgm:t>
        <a:bodyPr/>
        <a:lstStyle/>
        <a:p>
          <a:r>
            <a:rPr lang="en-US">
              <a:solidFill>
                <a:srgbClr val="000000"/>
              </a:solidFill>
              <a:latin typeface="Arial" panose="020B0604020202020204" pitchFamily="34" charset="0"/>
              <a:cs typeface="Arial" panose="020B0604020202020204" pitchFamily="34" charset="0"/>
            </a:rPr>
            <a:t>Develop and support facilities that enable payment on installment terms</a:t>
          </a:r>
          <a:endParaRPr lang="th-TH">
            <a:solidFill>
              <a:srgbClr val="000000"/>
            </a:solidFill>
            <a:latin typeface="Arial" panose="020B0604020202020204" pitchFamily="34" charset="0"/>
          </a:endParaRPr>
        </a:p>
      </dgm:t>
    </dgm:pt>
    <dgm:pt modelId="{D6E5B474-67A9-4E38-83CA-D3DDFB906996}" type="parTrans" cxnId="{1A7940CF-2A0A-4E75-A089-7C72152AB858}">
      <dgm:prSet/>
      <dgm:spPr/>
      <dgm:t>
        <a:bodyPr/>
        <a:lstStyle/>
        <a:p>
          <a:endParaRPr lang="th-TH">
            <a:latin typeface="Arial" panose="020B0604020202020204" pitchFamily="34" charset="0"/>
          </a:endParaRPr>
        </a:p>
      </dgm:t>
    </dgm:pt>
    <dgm:pt modelId="{C41282DF-A4D3-405D-A36E-F32E16216BA9}" type="sibTrans" cxnId="{1A7940CF-2A0A-4E75-A089-7C72152AB858}">
      <dgm:prSet/>
      <dgm:spPr/>
      <dgm:t>
        <a:bodyPr/>
        <a:lstStyle/>
        <a:p>
          <a:endParaRPr lang="th-TH">
            <a:latin typeface="Arial" panose="020B0604020202020204" pitchFamily="34" charset="0"/>
          </a:endParaRPr>
        </a:p>
      </dgm:t>
    </dgm:pt>
    <dgm:pt modelId="{7DB1AFF1-4D73-491D-A673-9F9B976166EB}" type="pres">
      <dgm:prSet presAssocID="{78320ABF-85CC-4ED3-87A3-C2555F2E2A92}" presName="Name0" presStyleCnt="0">
        <dgm:presLayoutVars>
          <dgm:chPref val="1"/>
          <dgm:dir/>
          <dgm:animOne val="branch"/>
          <dgm:animLvl val="lvl"/>
          <dgm:resizeHandles val="exact"/>
        </dgm:presLayoutVars>
      </dgm:prSet>
      <dgm:spPr/>
      <dgm:t>
        <a:bodyPr/>
        <a:lstStyle/>
        <a:p>
          <a:endParaRPr lang="zh-CN" altLang="en-US"/>
        </a:p>
      </dgm:t>
    </dgm:pt>
    <dgm:pt modelId="{814A9E5D-B1FD-46CC-8914-52475B10163A}" type="pres">
      <dgm:prSet presAssocID="{9AD3FA58-C800-42B6-A1E1-BC408289C869}" presName="root1" presStyleCnt="0"/>
      <dgm:spPr/>
    </dgm:pt>
    <dgm:pt modelId="{4137ADC9-7E91-4CA7-B0D1-6F6D6CC8EFF7}" type="pres">
      <dgm:prSet presAssocID="{9AD3FA58-C800-42B6-A1E1-BC408289C869}" presName="LevelOneTextNode" presStyleLbl="node0" presStyleIdx="0" presStyleCnt="1" custScaleX="164349">
        <dgm:presLayoutVars>
          <dgm:chPref val="3"/>
        </dgm:presLayoutVars>
      </dgm:prSet>
      <dgm:spPr/>
      <dgm:t>
        <a:bodyPr/>
        <a:lstStyle/>
        <a:p>
          <a:endParaRPr lang="zh-CN" altLang="en-US"/>
        </a:p>
      </dgm:t>
    </dgm:pt>
    <dgm:pt modelId="{003EABC7-90F2-401D-9AD4-7AB32997F20E}" type="pres">
      <dgm:prSet presAssocID="{9AD3FA58-C800-42B6-A1E1-BC408289C869}" presName="level2hierChild" presStyleCnt="0"/>
      <dgm:spPr/>
    </dgm:pt>
    <dgm:pt modelId="{0A0CDC23-9050-4A68-8F04-5745583975E8}" type="pres">
      <dgm:prSet presAssocID="{3E3CD05A-9800-4B55-AEE6-E3C13CF537B5}" presName="conn2-1" presStyleLbl="parChTrans1D2" presStyleIdx="0" presStyleCnt="6"/>
      <dgm:spPr/>
      <dgm:t>
        <a:bodyPr/>
        <a:lstStyle/>
        <a:p>
          <a:endParaRPr lang="zh-CN" altLang="en-US"/>
        </a:p>
      </dgm:t>
    </dgm:pt>
    <dgm:pt modelId="{09B95CCB-4193-4B55-A933-C51BDC5E11EC}" type="pres">
      <dgm:prSet presAssocID="{3E3CD05A-9800-4B55-AEE6-E3C13CF537B5}" presName="connTx" presStyleLbl="parChTrans1D2" presStyleIdx="0" presStyleCnt="6"/>
      <dgm:spPr/>
      <dgm:t>
        <a:bodyPr/>
        <a:lstStyle/>
        <a:p>
          <a:endParaRPr lang="zh-CN" altLang="en-US"/>
        </a:p>
      </dgm:t>
    </dgm:pt>
    <dgm:pt modelId="{92C1A319-1B13-4AE4-85A6-04C825099F72}" type="pres">
      <dgm:prSet presAssocID="{949AF13D-66C2-4170-B0FB-62E98349C83B}" presName="root2" presStyleCnt="0"/>
      <dgm:spPr/>
    </dgm:pt>
    <dgm:pt modelId="{65E6200B-8C91-4789-9E8D-B82C9689F35E}" type="pres">
      <dgm:prSet presAssocID="{949AF13D-66C2-4170-B0FB-62E98349C83B}" presName="LevelTwoTextNode" presStyleLbl="node2" presStyleIdx="0" presStyleCnt="6">
        <dgm:presLayoutVars>
          <dgm:chPref val="3"/>
        </dgm:presLayoutVars>
      </dgm:prSet>
      <dgm:spPr/>
      <dgm:t>
        <a:bodyPr/>
        <a:lstStyle/>
        <a:p>
          <a:endParaRPr lang="zh-CN" altLang="en-US"/>
        </a:p>
      </dgm:t>
    </dgm:pt>
    <dgm:pt modelId="{AD2295DF-5C3A-4088-87F3-A89B43D51C15}" type="pres">
      <dgm:prSet presAssocID="{949AF13D-66C2-4170-B0FB-62E98349C83B}" presName="level3hierChild" presStyleCnt="0"/>
      <dgm:spPr/>
    </dgm:pt>
    <dgm:pt modelId="{D3EE24C9-2E14-4F27-A384-2D291B2B51D5}" type="pres">
      <dgm:prSet presAssocID="{07C9CCF1-4156-47B9-B9A0-9188C78DC535}" presName="conn2-1" presStyleLbl="parChTrans1D2" presStyleIdx="1" presStyleCnt="6"/>
      <dgm:spPr/>
      <dgm:t>
        <a:bodyPr/>
        <a:lstStyle/>
        <a:p>
          <a:endParaRPr lang="zh-CN" altLang="en-US"/>
        </a:p>
      </dgm:t>
    </dgm:pt>
    <dgm:pt modelId="{4DE99972-BCD8-4209-9C76-F5DD431B7506}" type="pres">
      <dgm:prSet presAssocID="{07C9CCF1-4156-47B9-B9A0-9188C78DC535}" presName="connTx" presStyleLbl="parChTrans1D2" presStyleIdx="1" presStyleCnt="6"/>
      <dgm:spPr/>
      <dgm:t>
        <a:bodyPr/>
        <a:lstStyle/>
        <a:p>
          <a:endParaRPr lang="zh-CN" altLang="en-US"/>
        </a:p>
      </dgm:t>
    </dgm:pt>
    <dgm:pt modelId="{59B2F027-D8F2-4E7A-B055-80FBCBD1D3F1}" type="pres">
      <dgm:prSet presAssocID="{0A81180B-BAB3-4F1C-81BE-6204724DCD94}" presName="root2" presStyleCnt="0"/>
      <dgm:spPr/>
    </dgm:pt>
    <dgm:pt modelId="{DFCBE89C-4A54-4907-832C-E4CBCE8F5824}" type="pres">
      <dgm:prSet presAssocID="{0A81180B-BAB3-4F1C-81BE-6204724DCD94}" presName="LevelTwoTextNode" presStyleLbl="node2" presStyleIdx="1" presStyleCnt="6">
        <dgm:presLayoutVars>
          <dgm:chPref val="3"/>
        </dgm:presLayoutVars>
      </dgm:prSet>
      <dgm:spPr/>
      <dgm:t>
        <a:bodyPr/>
        <a:lstStyle/>
        <a:p>
          <a:endParaRPr lang="zh-CN" altLang="en-US"/>
        </a:p>
      </dgm:t>
    </dgm:pt>
    <dgm:pt modelId="{3DD2C4A0-607F-4A6B-91B9-90B8A7A43CF2}" type="pres">
      <dgm:prSet presAssocID="{0A81180B-BAB3-4F1C-81BE-6204724DCD94}" presName="level3hierChild" presStyleCnt="0"/>
      <dgm:spPr/>
    </dgm:pt>
    <dgm:pt modelId="{31A42E5A-F6E1-4850-9731-BF1BB627A12D}" type="pres">
      <dgm:prSet presAssocID="{4020A577-9F8B-4FA9-AED0-89F50D821101}" presName="conn2-1" presStyleLbl="parChTrans1D2" presStyleIdx="2" presStyleCnt="6"/>
      <dgm:spPr/>
      <dgm:t>
        <a:bodyPr/>
        <a:lstStyle/>
        <a:p>
          <a:endParaRPr lang="zh-CN" altLang="en-US"/>
        </a:p>
      </dgm:t>
    </dgm:pt>
    <dgm:pt modelId="{40CD6E94-2F83-4388-A108-47B1D7880802}" type="pres">
      <dgm:prSet presAssocID="{4020A577-9F8B-4FA9-AED0-89F50D821101}" presName="connTx" presStyleLbl="parChTrans1D2" presStyleIdx="2" presStyleCnt="6"/>
      <dgm:spPr/>
      <dgm:t>
        <a:bodyPr/>
        <a:lstStyle/>
        <a:p>
          <a:endParaRPr lang="zh-CN" altLang="en-US"/>
        </a:p>
      </dgm:t>
    </dgm:pt>
    <dgm:pt modelId="{4296220C-8691-4C37-B8B4-BD530148997B}" type="pres">
      <dgm:prSet presAssocID="{A0A2DD49-87CC-4525-B3F8-D636DFC2CCBA}" presName="root2" presStyleCnt="0"/>
      <dgm:spPr/>
    </dgm:pt>
    <dgm:pt modelId="{67506522-DA7A-493E-BE13-ABA559CE30B1}" type="pres">
      <dgm:prSet presAssocID="{A0A2DD49-87CC-4525-B3F8-D636DFC2CCBA}" presName="LevelTwoTextNode" presStyleLbl="node2" presStyleIdx="2" presStyleCnt="6">
        <dgm:presLayoutVars>
          <dgm:chPref val="3"/>
        </dgm:presLayoutVars>
      </dgm:prSet>
      <dgm:spPr/>
      <dgm:t>
        <a:bodyPr/>
        <a:lstStyle/>
        <a:p>
          <a:endParaRPr lang="zh-CN" altLang="en-US"/>
        </a:p>
      </dgm:t>
    </dgm:pt>
    <dgm:pt modelId="{66F62882-A3F4-47AF-BC03-F985E398E105}" type="pres">
      <dgm:prSet presAssocID="{A0A2DD49-87CC-4525-B3F8-D636DFC2CCBA}" presName="level3hierChild" presStyleCnt="0"/>
      <dgm:spPr/>
    </dgm:pt>
    <dgm:pt modelId="{38DC282B-092F-4C42-8F53-1F1D62096B66}" type="pres">
      <dgm:prSet presAssocID="{D6E5B474-67A9-4E38-83CA-D3DDFB906996}" presName="conn2-1" presStyleLbl="parChTrans1D2" presStyleIdx="3" presStyleCnt="6"/>
      <dgm:spPr/>
      <dgm:t>
        <a:bodyPr/>
        <a:lstStyle/>
        <a:p>
          <a:endParaRPr lang="zh-CN" altLang="en-US"/>
        </a:p>
      </dgm:t>
    </dgm:pt>
    <dgm:pt modelId="{42B69CD3-2108-43EA-BD8A-986650EA3E4A}" type="pres">
      <dgm:prSet presAssocID="{D6E5B474-67A9-4E38-83CA-D3DDFB906996}" presName="connTx" presStyleLbl="parChTrans1D2" presStyleIdx="3" presStyleCnt="6"/>
      <dgm:spPr/>
      <dgm:t>
        <a:bodyPr/>
        <a:lstStyle/>
        <a:p>
          <a:endParaRPr lang="zh-CN" altLang="en-US"/>
        </a:p>
      </dgm:t>
    </dgm:pt>
    <dgm:pt modelId="{92B89626-C5AF-4EE1-88F6-E194321AD275}" type="pres">
      <dgm:prSet presAssocID="{7E4F1F44-56D6-4C6E-A6BB-9181ABA12DA1}" presName="root2" presStyleCnt="0"/>
      <dgm:spPr/>
    </dgm:pt>
    <dgm:pt modelId="{747B5BF1-631D-4BC2-85CF-23A2AFA91425}" type="pres">
      <dgm:prSet presAssocID="{7E4F1F44-56D6-4C6E-A6BB-9181ABA12DA1}" presName="LevelTwoTextNode" presStyleLbl="node2" presStyleIdx="3" presStyleCnt="6">
        <dgm:presLayoutVars>
          <dgm:chPref val="3"/>
        </dgm:presLayoutVars>
      </dgm:prSet>
      <dgm:spPr/>
      <dgm:t>
        <a:bodyPr/>
        <a:lstStyle/>
        <a:p>
          <a:endParaRPr lang="zh-CN" altLang="en-US"/>
        </a:p>
      </dgm:t>
    </dgm:pt>
    <dgm:pt modelId="{AA7E1492-9C05-414C-8FFC-B31AA8BA4271}" type="pres">
      <dgm:prSet presAssocID="{7E4F1F44-56D6-4C6E-A6BB-9181ABA12DA1}" presName="level3hierChild" presStyleCnt="0"/>
      <dgm:spPr/>
    </dgm:pt>
    <dgm:pt modelId="{04496387-C515-4334-B227-31DE77569743}" type="pres">
      <dgm:prSet presAssocID="{8975FE13-31DE-49F3-AB62-C3BB2E893F84}" presName="conn2-1" presStyleLbl="parChTrans1D2" presStyleIdx="4" presStyleCnt="6"/>
      <dgm:spPr/>
      <dgm:t>
        <a:bodyPr/>
        <a:lstStyle/>
        <a:p>
          <a:endParaRPr lang="zh-CN" altLang="en-US"/>
        </a:p>
      </dgm:t>
    </dgm:pt>
    <dgm:pt modelId="{9DA9A7BD-8187-4609-B564-7158ABB7144B}" type="pres">
      <dgm:prSet presAssocID="{8975FE13-31DE-49F3-AB62-C3BB2E893F84}" presName="connTx" presStyleLbl="parChTrans1D2" presStyleIdx="4" presStyleCnt="6"/>
      <dgm:spPr/>
      <dgm:t>
        <a:bodyPr/>
        <a:lstStyle/>
        <a:p>
          <a:endParaRPr lang="zh-CN" altLang="en-US"/>
        </a:p>
      </dgm:t>
    </dgm:pt>
    <dgm:pt modelId="{EDA7485D-B8B0-4B19-85FC-D17C3A1B02AD}" type="pres">
      <dgm:prSet presAssocID="{3EFF7FE9-3A68-4CEA-98AF-825D1B5E411C}" presName="root2" presStyleCnt="0"/>
      <dgm:spPr/>
    </dgm:pt>
    <dgm:pt modelId="{CEE0D274-BE07-4FE1-A8F9-5287B832E0C1}" type="pres">
      <dgm:prSet presAssocID="{3EFF7FE9-3A68-4CEA-98AF-825D1B5E411C}" presName="LevelTwoTextNode" presStyleLbl="node2" presStyleIdx="4" presStyleCnt="6">
        <dgm:presLayoutVars>
          <dgm:chPref val="3"/>
        </dgm:presLayoutVars>
      </dgm:prSet>
      <dgm:spPr/>
      <dgm:t>
        <a:bodyPr/>
        <a:lstStyle/>
        <a:p>
          <a:endParaRPr lang="zh-CN" altLang="en-US"/>
        </a:p>
      </dgm:t>
    </dgm:pt>
    <dgm:pt modelId="{1FA5D358-D146-47A9-9D91-039005D1E45C}" type="pres">
      <dgm:prSet presAssocID="{3EFF7FE9-3A68-4CEA-98AF-825D1B5E411C}" presName="level3hierChild" presStyleCnt="0"/>
      <dgm:spPr/>
    </dgm:pt>
    <dgm:pt modelId="{2C3A6EF6-2026-4BD9-AF82-1A1C78D59BBA}" type="pres">
      <dgm:prSet presAssocID="{6189A66A-3DB4-45D3-A6FE-AC5479076260}" presName="conn2-1" presStyleLbl="parChTrans1D2" presStyleIdx="5" presStyleCnt="6"/>
      <dgm:spPr/>
      <dgm:t>
        <a:bodyPr/>
        <a:lstStyle/>
        <a:p>
          <a:endParaRPr lang="zh-CN" altLang="en-US"/>
        </a:p>
      </dgm:t>
    </dgm:pt>
    <dgm:pt modelId="{254B60B7-8CBE-4A0D-B9BF-4188AC5FBD65}" type="pres">
      <dgm:prSet presAssocID="{6189A66A-3DB4-45D3-A6FE-AC5479076260}" presName="connTx" presStyleLbl="parChTrans1D2" presStyleIdx="5" presStyleCnt="6"/>
      <dgm:spPr/>
      <dgm:t>
        <a:bodyPr/>
        <a:lstStyle/>
        <a:p>
          <a:endParaRPr lang="zh-CN" altLang="en-US"/>
        </a:p>
      </dgm:t>
    </dgm:pt>
    <dgm:pt modelId="{A5FDF416-0DFD-4599-884A-514241E9BD06}" type="pres">
      <dgm:prSet presAssocID="{749D6460-2D62-424A-8807-872BB01356EC}" presName="root2" presStyleCnt="0"/>
      <dgm:spPr/>
    </dgm:pt>
    <dgm:pt modelId="{B3B5BAC3-A654-46F2-8D9F-87BCBA819C28}" type="pres">
      <dgm:prSet presAssocID="{749D6460-2D62-424A-8807-872BB01356EC}" presName="LevelTwoTextNode" presStyleLbl="node2" presStyleIdx="5" presStyleCnt="6">
        <dgm:presLayoutVars>
          <dgm:chPref val="3"/>
        </dgm:presLayoutVars>
      </dgm:prSet>
      <dgm:spPr/>
      <dgm:t>
        <a:bodyPr/>
        <a:lstStyle/>
        <a:p>
          <a:endParaRPr lang="zh-CN" altLang="en-US"/>
        </a:p>
      </dgm:t>
    </dgm:pt>
    <dgm:pt modelId="{181A88CF-1325-486D-80EF-315B6C078C17}" type="pres">
      <dgm:prSet presAssocID="{749D6460-2D62-424A-8807-872BB01356EC}" presName="level3hierChild" presStyleCnt="0"/>
      <dgm:spPr/>
    </dgm:pt>
  </dgm:ptLst>
  <dgm:cxnLst>
    <dgm:cxn modelId="{CEEBF926-1F18-476B-97AC-2C3C5CBC3960}" srcId="{9AD3FA58-C800-42B6-A1E1-BC408289C869}" destId="{A0A2DD49-87CC-4525-B3F8-D636DFC2CCBA}" srcOrd="2" destOrd="0" parTransId="{4020A577-9F8B-4FA9-AED0-89F50D821101}" sibTransId="{97323128-5C08-444C-8A5C-C4C5AE4059B6}"/>
    <dgm:cxn modelId="{C0E06BEF-59F0-422C-BCA1-BF4B56F03030}" type="presOf" srcId="{4020A577-9F8B-4FA9-AED0-89F50D821101}" destId="{40CD6E94-2F83-4388-A108-47B1D7880802}" srcOrd="1" destOrd="0" presId="urn:microsoft.com/office/officeart/2008/layout/HorizontalMultiLevelHierarchy"/>
    <dgm:cxn modelId="{35B9F4B3-81DE-4279-B4B9-6F74A9DA7D8C}" type="presOf" srcId="{7E4F1F44-56D6-4C6E-A6BB-9181ABA12DA1}" destId="{747B5BF1-631D-4BC2-85CF-23A2AFA91425}" srcOrd="0" destOrd="0" presId="urn:microsoft.com/office/officeart/2008/layout/HorizontalMultiLevelHierarchy"/>
    <dgm:cxn modelId="{2F379830-9A50-4884-A77D-958B7E353084}" type="presOf" srcId="{3E3CD05A-9800-4B55-AEE6-E3C13CF537B5}" destId="{09B95CCB-4193-4B55-A933-C51BDC5E11EC}" srcOrd="1" destOrd="0" presId="urn:microsoft.com/office/officeart/2008/layout/HorizontalMultiLevelHierarchy"/>
    <dgm:cxn modelId="{FA652DB2-35B2-4A11-9466-6512E5F60043}" type="presOf" srcId="{3EFF7FE9-3A68-4CEA-98AF-825D1B5E411C}" destId="{CEE0D274-BE07-4FE1-A8F9-5287B832E0C1}" srcOrd="0" destOrd="0" presId="urn:microsoft.com/office/officeart/2008/layout/HorizontalMultiLevelHierarchy"/>
    <dgm:cxn modelId="{C43AB594-796C-4D5B-B5F6-2BE1BB70B3F5}" srcId="{78320ABF-85CC-4ED3-87A3-C2555F2E2A92}" destId="{9AD3FA58-C800-42B6-A1E1-BC408289C869}" srcOrd="0" destOrd="0" parTransId="{C41BC5A4-7A18-4F16-966B-F55B857A665C}" sibTransId="{CB0F10DD-D126-453C-B67F-C0F6AA9B2E9A}"/>
    <dgm:cxn modelId="{7EE4E40C-7A3C-4450-BC21-B7B0883F40B7}" type="presOf" srcId="{0A81180B-BAB3-4F1C-81BE-6204724DCD94}" destId="{DFCBE89C-4A54-4907-832C-E4CBCE8F5824}" srcOrd="0" destOrd="0" presId="urn:microsoft.com/office/officeart/2008/layout/HorizontalMultiLevelHierarchy"/>
    <dgm:cxn modelId="{917DC110-D48F-4D17-B26A-5AA32BFF1DDE}" type="presOf" srcId="{3E3CD05A-9800-4B55-AEE6-E3C13CF537B5}" destId="{0A0CDC23-9050-4A68-8F04-5745583975E8}" srcOrd="0" destOrd="0" presId="urn:microsoft.com/office/officeart/2008/layout/HorizontalMultiLevelHierarchy"/>
    <dgm:cxn modelId="{07281126-B20E-4C30-A6FF-B4140259D49F}" srcId="{9AD3FA58-C800-42B6-A1E1-BC408289C869}" destId="{949AF13D-66C2-4170-B0FB-62E98349C83B}" srcOrd="0" destOrd="0" parTransId="{3E3CD05A-9800-4B55-AEE6-E3C13CF537B5}" sibTransId="{B592637E-AEFB-412C-B1D1-AB7A98C9D980}"/>
    <dgm:cxn modelId="{FEAB41FB-F32A-43EC-B6EF-64D2348D6C9C}" type="presOf" srcId="{4020A577-9F8B-4FA9-AED0-89F50D821101}" destId="{31A42E5A-F6E1-4850-9731-BF1BB627A12D}" srcOrd="0" destOrd="0" presId="urn:microsoft.com/office/officeart/2008/layout/HorizontalMultiLevelHierarchy"/>
    <dgm:cxn modelId="{90036577-BA94-4D3D-AF8B-72B3DD9AEB3F}" type="presOf" srcId="{8975FE13-31DE-49F3-AB62-C3BB2E893F84}" destId="{9DA9A7BD-8187-4609-B564-7158ABB7144B}" srcOrd="1" destOrd="0" presId="urn:microsoft.com/office/officeart/2008/layout/HorizontalMultiLevelHierarchy"/>
    <dgm:cxn modelId="{239324A5-DD28-4253-847F-9B506417DDCF}" type="presOf" srcId="{07C9CCF1-4156-47B9-B9A0-9188C78DC535}" destId="{D3EE24C9-2E14-4F27-A384-2D291B2B51D5}" srcOrd="0" destOrd="0" presId="urn:microsoft.com/office/officeart/2008/layout/HorizontalMultiLevelHierarchy"/>
    <dgm:cxn modelId="{A3490934-3E92-4FFF-94CF-3F2464A5F802}" type="presOf" srcId="{749D6460-2D62-424A-8807-872BB01356EC}" destId="{B3B5BAC3-A654-46F2-8D9F-87BCBA819C28}" srcOrd="0" destOrd="0" presId="urn:microsoft.com/office/officeart/2008/layout/HorizontalMultiLevelHierarchy"/>
    <dgm:cxn modelId="{CFF1A824-72D6-4B0C-8B39-41D78300860B}" type="presOf" srcId="{6189A66A-3DB4-45D3-A6FE-AC5479076260}" destId="{254B60B7-8CBE-4A0D-B9BF-4188AC5FBD65}" srcOrd="1" destOrd="0" presId="urn:microsoft.com/office/officeart/2008/layout/HorizontalMultiLevelHierarchy"/>
    <dgm:cxn modelId="{1A7940CF-2A0A-4E75-A089-7C72152AB858}" srcId="{9AD3FA58-C800-42B6-A1E1-BC408289C869}" destId="{7E4F1F44-56D6-4C6E-A6BB-9181ABA12DA1}" srcOrd="3" destOrd="0" parTransId="{D6E5B474-67A9-4E38-83CA-D3DDFB906996}" sibTransId="{C41282DF-A4D3-405D-A36E-F32E16216BA9}"/>
    <dgm:cxn modelId="{54B19E69-43E1-4718-B002-1A1AB14DC89F}" srcId="{9AD3FA58-C800-42B6-A1E1-BC408289C869}" destId="{749D6460-2D62-424A-8807-872BB01356EC}" srcOrd="5" destOrd="0" parTransId="{6189A66A-3DB4-45D3-A6FE-AC5479076260}" sibTransId="{E770EA92-8353-4490-82C7-F582F14159B7}"/>
    <dgm:cxn modelId="{564CC213-DA08-41EF-8976-DE655BEA3ED5}" type="presOf" srcId="{9AD3FA58-C800-42B6-A1E1-BC408289C869}" destId="{4137ADC9-7E91-4CA7-B0D1-6F6D6CC8EFF7}" srcOrd="0" destOrd="0" presId="urn:microsoft.com/office/officeart/2008/layout/HorizontalMultiLevelHierarchy"/>
    <dgm:cxn modelId="{EB0CC4F1-CEB2-4550-83B1-C6239B78E2FB}" type="presOf" srcId="{949AF13D-66C2-4170-B0FB-62E98349C83B}" destId="{65E6200B-8C91-4789-9E8D-B82C9689F35E}" srcOrd="0" destOrd="0" presId="urn:microsoft.com/office/officeart/2008/layout/HorizontalMultiLevelHierarchy"/>
    <dgm:cxn modelId="{C3EDFD6A-328C-41BB-9F6A-3AE9F63FFA30}" type="presOf" srcId="{78320ABF-85CC-4ED3-87A3-C2555F2E2A92}" destId="{7DB1AFF1-4D73-491D-A673-9F9B976166EB}" srcOrd="0" destOrd="0" presId="urn:microsoft.com/office/officeart/2008/layout/HorizontalMultiLevelHierarchy"/>
    <dgm:cxn modelId="{91D07A07-FE52-472F-A13B-B74D5F07574E}" type="presOf" srcId="{6189A66A-3DB4-45D3-A6FE-AC5479076260}" destId="{2C3A6EF6-2026-4BD9-AF82-1A1C78D59BBA}" srcOrd="0" destOrd="0" presId="urn:microsoft.com/office/officeart/2008/layout/HorizontalMultiLevelHierarchy"/>
    <dgm:cxn modelId="{4EEAB4F3-8A48-48C0-99AF-42611CEBC137}" type="presOf" srcId="{8975FE13-31DE-49F3-AB62-C3BB2E893F84}" destId="{04496387-C515-4334-B227-31DE77569743}" srcOrd="0" destOrd="0" presId="urn:microsoft.com/office/officeart/2008/layout/HorizontalMultiLevelHierarchy"/>
    <dgm:cxn modelId="{D2634657-72A9-4779-94D4-2A3E228C6BD7}" srcId="{9AD3FA58-C800-42B6-A1E1-BC408289C869}" destId="{3EFF7FE9-3A68-4CEA-98AF-825D1B5E411C}" srcOrd="4" destOrd="0" parTransId="{8975FE13-31DE-49F3-AB62-C3BB2E893F84}" sibTransId="{62A62642-4F4C-40A1-B608-5017CB335B40}"/>
    <dgm:cxn modelId="{FA6A5BBB-6494-4309-9470-43A9820EF78B}" type="presOf" srcId="{D6E5B474-67A9-4E38-83CA-D3DDFB906996}" destId="{42B69CD3-2108-43EA-BD8A-986650EA3E4A}" srcOrd="1" destOrd="0" presId="urn:microsoft.com/office/officeart/2008/layout/HorizontalMultiLevelHierarchy"/>
    <dgm:cxn modelId="{2C82B246-3E40-4901-B143-FB4285E9FB51}" type="presOf" srcId="{07C9CCF1-4156-47B9-B9A0-9188C78DC535}" destId="{4DE99972-BCD8-4209-9C76-F5DD431B7506}" srcOrd="1" destOrd="0" presId="urn:microsoft.com/office/officeart/2008/layout/HorizontalMultiLevelHierarchy"/>
    <dgm:cxn modelId="{3D055FDA-60C3-41F0-AC10-DAB1857DD306}" type="presOf" srcId="{D6E5B474-67A9-4E38-83CA-D3DDFB906996}" destId="{38DC282B-092F-4C42-8F53-1F1D62096B66}" srcOrd="0" destOrd="0" presId="urn:microsoft.com/office/officeart/2008/layout/HorizontalMultiLevelHierarchy"/>
    <dgm:cxn modelId="{8FCE44F5-3AC6-4FD3-95C2-496EBA018DD8}" srcId="{9AD3FA58-C800-42B6-A1E1-BC408289C869}" destId="{0A81180B-BAB3-4F1C-81BE-6204724DCD94}" srcOrd="1" destOrd="0" parTransId="{07C9CCF1-4156-47B9-B9A0-9188C78DC535}" sibTransId="{F62DFBCA-12DB-4422-8F49-AE63CB7ECF0D}"/>
    <dgm:cxn modelId="{B5A50525-8B87-4FF7-84E9-C50BD244976D}" type="presOf" srcId="{A0A2DD49-87CC-4525-B3F8-D636DFC2CCBA}" destId="{67506522-DA7A-493E-BE13-ABA559CE30B1}" srcOrd="0" destOrd="0" presId="urn:microsoft.com/office/officeart/2008/layout/HorizontalMultiLevelHierarchy"/>
    <dgm:cxn modelId="{DBD20B1E-891B-4295-A5D3-630A3F846D95}" type="presParOf" srcId="{7DB1AFF1-4D73-491D-A673-9F9B976166EB}" destId="{814A9E5D-B1FD-46CC-8914-52475B10163A}" srcOrd="0" destOrd="0" presId="urn:microsoft.com/office/officeart/2008/layout/HorizontalMultiLevelHierarchy"/>
    <dgm:cxn modelId="{B4B0E667-AE15-4E07-81C7-DFC7801D561D}" type="presParOf" srcId="{814A9E5D-B1FD-46CC-8914-52475B10163A}" destId="{4137ADC9-7E91-4CA7-B0D1-6F6D6CC8EFF7}" srcOrd="0" destOrd="0" presId="urn:microsoft.com/office/officeart/2008/layout/HorizontalMultiLevelHierarchy"/>
    <dgm:cxn modelId="{2C5BBD52-E22A-4715-85BB-271B4DA9941A}" type="presParOf" srcId="{814A9E5D-B1FD-46CC-8914-52475B10163A}" destId="{003EABC7-90F2-401D-9AD4-7AB32997F20E}" srcOrd="1" destOrd="0" presId="urn:microsoft.com/office/officeart/2008/layout/HorizontalMultiLevelHierarchy"/>
    <dgm:cxn modelId="{9A47A359-1B6D-4ECF-A14B-B0817FC3B56C}" type="presParOf" srcId="{003EABC7-90F2-401D-9AD4-7AB32997F20E}" destId="{0A0CDC23-9050-4A68-8F04-5745583975E8}" srcOrd="0" destOrd="0" presId="urn:microsoft.com/office/officeart/2008/layout/HorizontalMultiLevelHierarchy"/>
    <dgm:cxn modelId="{4E558134-29C6-4703-8F04-7FEDDA108190}" type="presParOf" srcId="{0A0CDC23-9050-4A68-8F04-5745583975E8}" destId="{09B95CCB-4193-4B55-A933-C51BDC5E11EC}" srcOrd="0" destOrd="0" presId="urn:microsoft.com/office/officeart/2008/layout/HorizontalMultiLevelHierarchy"/>
    <dgm:cxn modelId="{4097A7A7-98D9-4B70-B2C4-DF15DE946F35}" type="presParOf" srcId="{003EABC7-90F2-401D-9AD4-7AB32997F20E}" destId="{92C1A319-1B13-4AE4-85A6-04C825099F72}" srcOrd="1" destOrd="0" presId="urn:microsoft.com/office/officeart/2008/layout/HorizontalMultiLevelHierarchy"/>
    <dgm:cxn modelId="{16D6D3BF-97E6-44EB-AE57-12FF2C6D299F}" type="presParOf" srcId="{92C1A319-1B13-4AE4-85A6-04C825099F72}" destId="{65E6200B-8C91-4789-9E8D-B82C9689F35E}" srcOrd="0" destOrd="0" presId="urn:microsoft.com/office/officeart/2008/layout/HorizontalMultiLevelHierarchy"/>
    <dgm:cxn modelId="{2D617214-94B9-4B20-913E-6E42F1D0C423}" type="presParOf" srcId="{92C1A319-1B13-4AE4-85A6-04C825099F72}" destId="{AD2295DF-5C3A-4088-87F3-A89B43D51C15}" srcOrd="1" destOrd="0" presId="urn:microsoft.com/office/officeart/2008/layout/HorizontalMultiLevelHierarchy"/>
    <dgm:cxn modelId="{24B82A44-0AB7-4028-9C6F-6F4141A4ADAB}" type="presParOf" srcId="{003EABC7-90F2-401D-9AD4-7AB32997F20E}" destId="{D3EE24C9-2E14-4F27-A384-2D291B2B51D5}" srcOrd="2" destOrd="0" presId="urn:microsoft.com/office/officeart/2008/layout/HorizontalMultiLevelHierarchy"/>
    <dgm:cxn modelId="{A0C0F781-3CC7-4A10-B6D0-B012C03FBD51}" type="presParOf" srcId="{D3EE24C9-2E14-4F27-A384-2D291B2B51D5}" destId="{4DE99972-BCD8-4209-9C76-F5DD431B7506}" srcOrd="0" destOrd="0" presId="urn:microsoft.com/office/officeart/2008/layout/HorizontalMultiLevelHierarchy"/>
    <dgm:cxn modelId="{4C3E09CD-935B-488C-8FC2-1EFF1E738570}" type="presParOf" srcId="{003EABC7-90F2-401D-9AD4-7AB32997F20E}" destId="{59B2F027-D8F2-4E7A-B055-80FBCBD1D3F1}" srcOrd="3" destOrd="0" presId="urn:microsoft.com/office/officeart/2008/layout/HorizontalMultiLevelHierarchy"/>
    <dgm:cxn modelId="{6A566778-0ACE-4FB1-B08F-2E100F367B66}" type="presParOf" srcId="{59B2F027-D8F2-4E7A-B055-80FBCBD1D3F1}" destId="{DFCBE89C-4A54-4907-832C-E4CBCE8F5824}" srcOrd="0" destOrd="0" presId="urn:microsoft.com/office/officeart/2008/layout/HorizontalMultiLevelHierarchy"/>
    <dgm:cxn modelId="{203AD6FD-08B7-4293-943A-6531C6A3A6D3}" type="presParOf" srcId="{59B2F027-D8F2-4E7A-B055-80FBCBD1D3F1}" destId="{3DD2C4A0-607F-4A6B-91B9-90B8A7A43CF2}" srcOrd="1" destOrd="0" presId="urn:microsoft.com/office/officeart/2008/layout/HorizontalMultiLevelHierarchy"/>
    <dgm:cxn modelId="{D9EF1902-5E01-40EF-B711-E66AD64814A5}" type="presParOf" srcId="{003EABC7-90F2-401D-9AD4-7AB32997F20E}" destId="{31A42E5A-F6E1-4850-9731-BF1BB627A12D}" srcOrd="4" destOrd="0" presId="urn:microsoft.com/office/officeart/2008/layout/HorizontalMultiLevelHierarchy"/>
    <dgm:cxn modelId="{5CC18CB6-1824-40EB-93A7-9A1D483A364E}" type="presParOf" srcId="{31A42E5A-F6E1-4850-9731-BF1BB627A12D}" destId="{40CD6E94-2F83-4388-A108-47B1D7880802}" srcOrd="0" destOrd="0" presId="urn:microsoft.com/office/officeart/2008/layout/HorizontalMultiLevelHierarchy"/>
    <dgm:cxn modelId="{A076F4AE-E7D8-4CBA-97DD-A18BDA1C7EDE}" type="presParOf" srcId="{003EABC7-90F2-401D-9AD4-7AB32997F20E}" destId="{4296220C-8691-4C37-B8B4-BD530148997B}" srcOrd="5" destOrd="0" presId="urn:microsoft.com/office/officeart/2008/layout/HorizontalMultiLevelHierarchy"/>
    <dgm:cxn modelId="{0F9FA845-D198-411E-A5A0-57FE5EF92208}" type="presParOf" srcId="{4296220C-8691-4C37-B8B4-BD530148997B}" destId="{67506522-DA7A-493E-BE13-ABA559CE30B1}" srcOrd="0" destOrd="0" presId="urn:microsoft.com/office/officeart/2008/layout/HorizontalMultiLevelHierarchy"/>
    <dgm:cxn modelId="{17F076F0-9CFE-49D6-9476-7BDFA6B33708}" type="presParOf" srcId="{4296220C-8691-4C37-B8B4-BD530148997B}" destId="{66F62882-A3F4-47AF-BC03-F985E398E105}" srcOrd="1" destOrd="0" presId="urn:microsoft.com/office/officeart/2008/layout/HorizontalMultiLevelHierarchy"/>
    <dgm:cxn modelId="{FDAC571E-90D2-4FBC-BFB2-2FA10C73F199}" type="presParOf" srcId="{003EABC7-90F2-401D-9AD4-7AB32997F20E}" destId="{38DC282B-092F-4C42-8F53-1F1D62096B66}" srcOrd="6" destOrd="0" presId="urn:microsoft.com/office/officeart/2008/layout/HorizontalMultiLevelHierarchy"/>
    <dgm:cxn modelId="{671B9042-7E3D-4251-8394-A5F0550F5C11}" type="presParOf" srcId="{38DC282B-092F-4C42-8F53-1F1D62096B66}" destId="{42B69CD3-2108-43EA-BD8A-986650EA3E4A}" srcOrd="0" destOrd="0" presId="urn:microsoft.com/office/officeart/2008/layout/HorizontalMultiLevelHierarchy"/>
    <dgm:cxn modelId="{CFA839E6-524C-4BD8-97C1-B93FF0065E5E}" type="presParOf" srcId="{003EABC7-90F2-401D-9AD4-7AB32997F20E}" destId="{92B89626-C5AF-4EE1-88F6-E194321AD275}" srcOrd="7" destOrd="0" presId="urn:microsoft.com/office/officeart/2008/layout/HorizontalMultiLevelHierarchy"/>
    <dgm:cxn modelId="{B06FE839-8FA6-4015-B308-C998AD9F3FAA}" type="presParOf" srcId="{92B89626-C5AF-4EE1-88F6-E194321AD275}" destId="{747B5BF1-631D-4BC2-85CF-23A2AFA91425}" srcOrd="0" destOrd="0" presId="urn:microsoft.com/office/officeart/2008/layout/HorizontalMultiLevelHierarchy"/>
    <dgm:cxn modelId="{FED93839-4D3B-445F-A034-C8FEB8DFC2C5}" type="presParOf" srcId="{92B89626-C5AF-4EE1-88F6-E194321AD275}" destId="{AA7E1492-9C05-414C-8FFC-B31AA8BA4271}" srcOrd="1" destOrd="0" presId="urn:microsoft.com/office/officeart/2008/layout/HorizontalMultiLevelHierarchy"/>
    <dgm:cxn modelId="{62F35D64-1F2F-4AD4-8EB2-634AC4547317}" type="presParOf" srcId="{003EABC7-90F2-401D-9AD4-7AB32997F20E}" destId="{04496387-C515-4334-B227-31DE77569743}" srcOrd="8" destOrd="0" presId="urn:microsoft.com/office/officeart/2008/layout/HorizontalMultiLevelHierarchy"/>
    <dgm:cxn modelId="{B283573B-A27B-4267-A5D5-76677FAFB2DA}" type="presParOf" srcId="{04496387-C515-4334-B227-31DE77569743}" destId="{9DA9A7BD-8187-4609-B564-7158ABB7144B}" srcOrd="0" destOrd="0" presId="urn:microsoft.com/office/officeart/2008/layout/HorizontalMultiLevelHierarchy"/>
    <dgm:cxn modelId="{338C2CE5-83A3-4D1C-B239-B29AE3EDD60B}" type="presParOf" srcId="{003EABC7-90F2-401D-9AD4-7AB32997F20E}" destId="{EDA7485D-B8B0-4B19-85FC-D17C3A1B02AD}" srcOrd="9" destOrd="0" presId="urn:microsoft.com/office/officeart/2008/layout/HorizontalMultiLevelHierarchy"/>
    <dgm:cxn modelId="{E3E2C78D-F343-4AC1-8BA2-80C7FCAD06B6}" type="presParOf" srcId="{EDA7485D-B8B0-4B19-85FC-D17C3A1B02AD}" destId="{CEE0D274-BE07-4FE1-A8F9-5287B832E0C1}" srcOrd="0" destOrd="0" presId="urn:microsoft.com/office/officeart/2008/layout/HorizontalMultiLevelHierarchy"/>
    <dgm:cxn modelId="{DF33F69F-659A-41CB-912B-27B4391996F3}" type="presParOf" srcId="{EDA7485D-B8B0-4B19-85FC-D17C3A1B02AD}" destId="{1FA5D358-D146-47A9-9D91-039005D1E45C}" srcOrd="1" destOrd="0" presId="urn:microsoft.com/office/officeart/2008/layout/HorizontalMultiLevelHierarchy"/>
    <dgm:cxn modelId="{B81CF99A-56F8-42E8-921B-E127B251DD72}" type="presParOf" srcId="{003EABC7-90F2-401D-9AD4-7AB32997F20E}" destId="{2C3A6EF6-2026-4BD9-AF82-1A1C78D59BBA}" srcOrd="10" destOrd="0" presId="urn:microsoft.com/office/officeart/2008/layout/HorizontalMultiLevelHierarchy"/>
    <dgm:cxn modelId="{DF555C33-D540-4629-9FC4-C140499C6934}" type="presParOf" srcId="{2C3A6EF6-2026-4BD9-AF82-1A1C78D59BBA}" destId="{254B60B7-8CBE-4A0D-B9BF-4188AC5FBD65}" srcOrd="0" destOrd="0" presId="urn:microsoft.com/office/officeart/2008/layout/HorizontalMultiLevelHierarchy"/>
    <dgm:cxn modelId="{E4370EDF-3AD3-4A41-A2A2-A676608FA21F}" type="presParOf" srcId="{003EABC7-90F2-401D-9AD4-7AB32997F20E}" destId="{A5FDF416-0DFD-4599-884A-514241E9BD06}" srcOrd="11" destOrd="0" presId="urn:microsoft.com/office/officeart/2008/layout/HorizontalMultiLevelHierarchy"/>
    <dgm:cxn modelId="{15717202-9A2D-43FC-99D1-9F9D25F550FC}" type="presParOf" srcId="{A5FDF416-0DFD-4599-884A-514241E9BD06}" destId="{B3B5BAC3-A654-46F2-8D9F-87BCBA819C28}" srcOrd="0" destOrd="0" presId="urn:microsoft.com/office/officeart/2008/layout/HorizontalMultiLevelHierarchy"/>
    <dgm:cxn modelId="{4CD027AF-2E7D-4390-A09B-80C031530BA8}" type="presParOf" srcId="{A5FDF416-0DFD-4599-884A-514241E9BD06}" destId="{181A88CF-1325-486D-80EF-315B6C078C17}"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3F9F6-2B9D-4DE5-B3CF-561E7C810382}">
      <dsp:nvSpPr>
        <dsp:cNvPr id="0" name=""/>
        <dsp:cNvSpPr/>
      </dsp:nvSpPr>
      <dsp:spPr>
        <a:xfrm rot="3683422">
          <a:off x="1372332" y="2861312"/>
          <a:ext cx="754943" cy="52382"/>
        </a:xfrm>
        <a:custGeom>
          <a:avLst/>
          <a:gdLst/>
          <a:ahLst/>
          <a:cxnLst/>
          <a:rect l="0" t="0" r="0" b="0"/>
          <a:pathLst>
            <a:path>
              <a:moveTo>
                <a:pt x="0" y="26191"/>
              </a:moveTo>
              <a:lnTo>
                <a:pt x="754943" y="2619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8C21D-103C-4B4F-B9C5-F4812A8923C8}">
      <dsp:nvSpPr>
        <dsp:cNvPr id="0" name=""/>
        <dsp:cNvSpPr/>
      </dsp:nvSpPr>
      <dsp:spPr>
        <a:xfrm rot="1312767">
          <a:off x="1787886" y="2316734"/>
          <a:ext cx="539100" cy="52382"/>
        </a:xfrm>
        <a:custGeom>
          <a:avLst/>
          <a:gdLst/>
          <a:ahLst/>
          <a:cxnLst/>
          <a:rect l="0" t="0" r="0" b="0"/>
          <a:pathLst>
            <a:path>
              <a:moveTo>
                <a:pt x="0" y="26191"/>
              </a:moveTo>
              <a:lnTo>
                <a:pt x="539100" y="2619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90052-06F2-4BAE-B77D-13D6B53E0D47}">
      <dsp:nvSpPr>
        <dsp:cNvPr id="0" name=""/>
        <dsp:cNvSpPr/>
      </dsp:nvSpPr>
      <dsp:spPr>
        <a:xfrm rot="20287233">
          <a:off x="1787886" y="1694882"/>
          <a:ext cx="539100" cy="52382"/>
        </a:xfrm>
        <a:custGeom>
          <a:avLst/>
          <a:gdLst/>
          <a:ahLst/>
          <a:cxnLst/>
          <a:rect l="0" t="0" r="0" b="0"/>
          <a:pathLst>
            <a:path>
              <a:moveTo>
                <a:pt x="0" y="26191"/>
              </a:moveTo>
              <a:lnTo>
                <a:pt x="539100" y="2619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D9B1E-B753-454B-B8A0-0810ADCB3F09}">
      <dsp:nvSpPr>
        <dsp:cNvPr id="0" name=""/>
        <dsp:cNvSpPr/>
      </dsp:nvSpPr>
      <dsp:spPr>
        <a:xfrm rot="17916578">
          <a:off x="1372332" y="1150304"/>
          <a:ext cx="754943" cy="52382"/>
        </a:xfrm>
        <a:custGeom>
          <a:avLst/>
          <a:gdLst/>
          <a:ahLst/>
          <a:cxnLst/>
          <a:rect l="0" t="0" r="0" b="0"/>
          <a:pathLst>
            <a:path>
              <a:moveTo>
                <a:pt x="0" y="26191"/>
              </a:moveTo>
              <a:lnTo>
                <a:pt x="754943" y="2619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D92E0-76D2-4D05-9E25-BD256104F8B2}">
      <dsp:nvSpPr>
        <dsp:cNvPr id="0" name=""/>
        <dsp:cNvSpPr/>
      </dsp:nvSpPr>
      <dsp:spPr>
        <a:xfrm>
          <a:off x="534437" y="1283255"/>
          <a:ext cx="1497488" cy="1497488"/>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A39AB1-3418-47ED-AB2E-CDFE0360F7A5}">
      <dsp:nvSpPr>
        <dsp:cNvPr id="0" name=""/>
        <dsp:cNvSpPr/>
      </dsp:nvSpPr>
      <dsp:spPr>
        <a:xfrm>
          <a:off x="1696422" y="1471"/>
          <a:ext cx="898492" cy="8984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Arial" panose="020B0604020202020204" pitchFamily="34" charset="0"/>
              <a:cs typeface="Arial" panose="020B0604020202020204" pitchFamily="34" charset="0"/>
            </a:rPr>
            <a:t>Remote sensing</a:t>
          </a:r>
          <a:endParaRPr lang="th-TH" sz="1200" kern="1200">
            <a:latin typeface="Arial" panose="020B0604020202020204" pitchFamily="34" charset="0"/>
          </a:endParaRPr>
        </a:p>
      </dsp:txBody>
      <dsp:txXfrm>
        <a:off x="1828003" y="133052"/>
        <a:ext cx="635330" cy="635330"/>
      </dsp:txXfrm>
    </dsp:sp>
    <dsp:sp modelId="{10E0C972-D875-4C7E-9552-2E9F53F952D9}">
      <dsp:nvSpPr>
        <dsp:cNvPr id="0" name=""/>
        <dsp:cNvSpPr/>
      </dsp:nvSpPr>
      <dsp:spPr>
        <a:xfrm>
          <a:off x="2684764" y="1471"/>
          <a:ext cx="1347739"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Nutrient flows</a:t>
          </a:r>
          <a:endParaRPr lang="th-TH" sz="1400" kern="1200"/>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Pollutants</a:t>
          </a:r>
          <a:endParaRPr lang="th-TH" sz="1400" kern="1200">
            <a:latin typeface="Arial" panose="020B0604020202020204" pitchFamily="34" charset="0"/>
          </a:endParaRPr>
        </a:p>
      </dsp:txBody>
      <dsp:txXfrm>
        <a:off x="2684764" y="1471"/>
        <a:ext cx="1347739" cy="898492"/>
      </dsp:txXfrm>
    </dsp:sp>
    <dsp:sp modelId="{72DEDA1C-AA8F-449F-85CA-EDD79CEE9FE3}">
      <dsp:nvSpPr>
        <dsp:cNvPr id="0" name=""/>
        <dsp:cNvSpPr/>
      </dsp:nvSpPr>
      <dsp:spPr>
        <a:xfrm>
          <a:off x="2275212" y="1003964"/>
          <a:ext cx="898492" cy="8984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Arial" panose="020B0604020202020204" pitchFamily="34" charset="0"/>
              <a:cs typeface="Arial" panose="020B0604020202020204" pitchFamily="34" charset="0"/>
            </a:rPr>
            <a:t>Satellite imagery</a:t>
          </a:r>
          <a:endParaRPr lang="th-TH" sz="1200" kern="1200">
            <a:latin typeface="Arial" panose="020B0604020202020204" pitchFamily="34" charset="0"/>
          </a:endParaRPr>
        </a:p>
      </dsp:txBody>
      <dsp:txXfrm>
        <a:off x="2406793" y="1135545"/>
        <a:ext cx="635330" cy="635330"/>
      </dsp:txXfrm>
    </dsp:sp>
    <dsp:sp modelId="{E182115A-F7D8-49F6-B57F-5E7987F64C91}">
      <dsp:nvSpPr>
        <dsp:cNvPr id="0" name=""/>
        <dsp:cNvSpPr/>
      </dsp:nvSpPr>
      <dsp:spPr>
        <a:xfrm>
          <a:off x="3263554" y="1003964"/>
          <a:ext cx="1347739"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Weather</a:t>
          </a:r>
          <a:endParaRPr lang="th-TH" sz="1400" kern="1200">
            <a:latin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a:latin typeface="Arial" panose="020B0604020202020204" pitchFamily="34" charset="0"/>
            </a:rPr>
            <a:t>Flood</a:t>
          </a:r>
          <a:endParaRPr lang="th-TH" sz="1400" kern="1200">
            <a:latin typeface="Arial" panose="020B0604020202020204" pitchFamily="34" charset="0"/>
          </a:endParaRPr>
        </a:p>
      </dsp:txBody>
      <dsp:txXfrm>
        <a:off x="3263554" y="1003964"/>
        <a:ext cx="1347739" cy="898492"/>
      </dsp:txXfrm>
    </dsp:sp>
    <dsp:sp modelId="{65DD6B3A-5920-4E88-A952-22019916BCE7}">
      <dsp:nvSpPr>
        <dsp:cNvPr id="0" name=""/>
        <dsp:cNvSpPr/>
      </dsp:nvSpPr>
      <dsp:spPr>
        <a:xfrm>
          <a:off x="2275212" y="2161543"/>
          <a:ext cx="898492" cy="89849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Arial" panose="020B0604020202020204" pitchFamily="34" charset="0"/>
              <a:cs typeface="Arial" panose="020B0604020202020204" pitchFamily="34" charset="0"/>
            </a:rPr>
            <a:t>AI and machine learning</a:t>
          </a:r>
          <a:endParaRPr lang="th-TH" sz="1200" kern="1200">
            <a:latin typeface="Arial" panose="020B0604020202020204" pitchFamily="34" charset="0"/>
          </a:endParaRPr>
        </a:p>
      </dsp:txBody>
      <dsp:txXfrm>
        <a:off x="2406793" y="2293124"/>
        <a:ext cx="635330" cy="635330"/>
      </dsp:txXfrm>
    </dsp:sp>
    <dsp:sp modelId="{804BD5C6-871B-4AD5-8036-542A59242856}">
      <dsp:nvSpPr>
        <dsp:cNvPr id="0" name=""/>
        <dsp:cNvSpPr/>
      </dsp:nvSpPr>
      <dsp:spPr>
        <a:xfrm>
          <a:off x="3263554" y="2161543"/>
          <a:ext cx="1347739"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Predictive modelling based on real time water quality</a:t>
          </a:r>
          <a:endParaRPr lang="th-TH" sz="1400" kern="1200">
            <a:latin typeface="Arial" panose="020B0604020202020204" pitchFamily="34" charset="0"/>
          </a:endParaRPr>
        </a:p>
      </dsp:txBody>
      <dsp:txXfrm>
        <a:off x="3263554" y="2161543"/>
        <a:ext cx="1347739" cy="898492"/>
      </dsp:txXfrm>
    </dsp:sp>
    <dsp:sp modelId="{938727AC-F6D4-4A27-BE10-655FF9FAF6D1}">
      <dsp:nvSpPr>
        <dsp:cNvPr id="0" name=""/>
        <dsp:cNvSpPr/>
      </dsp:nvSpPr>
      <dsp:spPr>
        <a:xfrm>
          <a:off x="1696422" y="3164035"/>
          <a:ext cx="898492" cy="89849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Arial" panose="020B0604020202020204" pitchFamily="34" charset="0"/>
              <a:cs typeface="Arial" panose="020B0604020202020204" pitchFamily="34" charset="0"/>
            </a:rPr>
            <a:t>IoT</a:t>
          </a:r>
          <a:endParaRPr lang="th-TH" sz="1200" kern="1200">
            <a:latin typeface="Arial" panose="020B0604020202020204" pitchFamily="34" charset="0"/>
          </a:endParaRPr>
        </a:p>
      </dsp:txBody>
      <dsp:txXfrm>
        <a:off x="1828003" y="3295616"/>
        <a:ext cx="635330" cy="63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2E5A-F6E1-4850-9731-BF1BB627A12D}">
      <dsp:nvSpPr>
        <dsp:cNvPr id="0" name=""/>
        <dsp:cNvSpPr/>
      </dsp:nvSpPr>
      <dsp:spPr>
        <a:xfrm>
          <a:off x="1186052" y="2148821"/>
          <a:ext cx="524673" cy="999758"/>
        </a:xfrm>
        <a:custGeom>
          <a:avLst/>
          <a:gdLst/>
          <a:ahLst/>
          <a:cxnLst/>
          <a:rect l="0" t="0" r="0" b="0"/>
          <a:pathLst>
            <a:path>
              <a:moveTo>
                <a:pt x="0" y="0"/>
              </a:moveTo>
              <a:lnTo>
                <a:pt x="262336" y="0"/>
              </a:lnTo>
              <a:lnTo>
                <a:pt x="262336" y="999758"/>
              </a:lnTo>
              <a:lnTo>
                <a:pt x="524673" y="99975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1420161" y="2620473"/>
        <a:ext cx="56453" cy="56453"/>
      </dsp:txXfrm>
    </dsp:sp>
    <dsp:sp modelId="{D3EE24C9-2E14-4F27-A384-2D291B2B51D5}">
      <dsp:nvSpPr>
        <dsp:cNvPr id="0" name=""/>
        <dsp:cNvSpPr/>
      </dsp:nvSpPr>
      <dsp:spPr>
        <a:xfrm>
          <a:off x="1186052" y="2103101"/>
          <a:ext cx="524673" cy="91440"/>
        </a:xfrm>
        <a:custGeom>
          <a:avLst/>
          <a:gdLst/>
          <a:ahLst/>
          <a:cxnLst/>
          <a:rect l="0" t="0" r="0" b="0"/>
          <a:pathLst>
            <a:path>
              <a:moveTo>
                <a:pt x="0" y="45720"/>
              </a:moveTo>
              <a:lnTo>
                <a:pt x="524673"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1435271" y="2135704"/>
        <a:ext cx="26233" cy="26233"/>
      </dsp:txXfrm>
    </dsp:sp>
    <dsp:sp modelId="{0A0CDC23-9050-4A68-8F04-5745583975E8}">
      <dsp:nvSpPr>
        <dsp:cNvPr id="0" name=""/>
        <dsp:cNvSpPr/>
      </dsp:nvSpPr>
      <dsp:spPr>
        <a:xfrm>
          <a:off x="1186052" y="1149063"/>
          <a:ext cx="524673" cy="999758"/>
        </a:xfrm>
        <a:custGeom>
          <a:avLst/>
          <a:gdLst/>
          <a:ahLst/>
          <a:cxnLst/>
          <a:rect l="0" t="0" r="0" b="0"/>
          <a:pathLst>
            <a:path>
              <a:moveTo>
                <a:pt x="0" y="999758"/>
              </a:moveTo>
              <a:lnTo>
                <a:pt x="262336" y="999758"/>
              </a:lnTo>
              <a:lnTo>
                <a:pt x="262336" y="0"/>
              </a:lnTo>
              <a:lnTo>
                <a:pt x="52467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1420161" y="1620715"/>
        <a:ext cx="56453" cy="56453"/>
      </dsp:txXfrm>
    </dsp:sp>
    <dsp:sp modelId="{4137ADC9-7E91-4CA7-B0D1-6F6D6CC8EFF7}">
      <dsp:nvSpPr>
        <dsp:cNvPr id="0" name=""/>
        <dsp:cNvSpPr/>
      </dsp:nvSpPr>
      <dsp:spPr>
        <a:xfrm rot="16200000">
          <a:off x="-1511014" y="1556508"/>
          <a:ext cx="4209507" cy="11846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a:solidFill>
                <a:srgbClr val="000000"/>
              </a:solidFill>
              <a:latin typeface="Arial" panose="020B0604020202020204" pitchFamily="34" charset="0"/>
              <a:cs typeface="Arial" panose="020B0604020202020204" pitchFamily="34" charset="0"/>
            </a:rPr>
            <a:t>Ensure funding</a:t>
          </a:r>
          <a:endParaRPr lang="th-TH" sz="3400" kern="1200">
            <a:solidFill>
              <a:srgbClr val="000000"/>
            </a:solidFill>
            <a:latin typeface="Arial" panose="020B0604020202020204" pitchFamily="34" charset="0"/>
          </a:endParaRPr>
        </a:p>
      </dsp:txBody>
      <dsp:txXfrm>
        <a:off x="-1511014" y="1556508"/>
        <a:ext cx="4209507" cy="1184625"/>
      </dsp:txXfrm>
    </dsp:sp>
    <dsp:sp modelId="{65E6200B-8C91-4789-9E8D-B82C9689F35E}">
      <dsp:nvSpPr>
        <dsp:cNvPr id="0" name=""/>
        <dsp:cNvSpPr/>
      </dsp:nvSpPr>
      <dsp:spPr>
        <a:xfrm>
          <a:off x="1710725" y="749160"/>
          <a:ext cx="2623365" cy="799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latin typeface="Arial" panose="020B0604020202020204" pitchFamily="34" charset="0"/>
              <a:cs typeface="Arial" panose="020B0604020202020204" pitchFamily="34" charset="0"/>
            </a:rPr>
            <a:t>Political Prioritisation</a:t>
          </a:r>
          <a:endParaRPr lang="th-TH" sz="2000" kern="1200">
            <a:solidFill>
              <a:srgbClr val="000000"/>
            </a:solidFill>
            <a:latin typeface="Arial" panose="020B0604020202020204" pitchFamily="34" charset="0"/>
          </a:endParaRPr>
        </a:p>
      </dsp:txBody>
      <dsp:txXfrm>
        <a:off x="1710725" y="749160"/>
        <a:ext cx="2623365" cy="799806"/>
      </dsp:txXfrm>
    </dsp:sp>
    <dsp:sp modelId="{DFCBE89C-4A54-4907-832C-E4CBCE8F5824}">
      <dsp:nvSpPr>
        <dsp:cNvPr id="0" name=""/>
        <dsp:cNvSpPr/>
      </dsp:nvSpPr>
      <dsp:spPr>
        <a:xfrm>
          <a:off x="1710725" y="1748918"/>
          <a:ext cx="2623365" cy="799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latin typeface="Arial" panose="020B0604020202020204" pitchFamily="34" charset="0"/>
              <a:cs typeface="Arial" panose="020B0604020202020204" pitchFamily="34" charset="0"/>
            </a:rPr>
            <a:t>Functioning Legal Framework</a:t>
          </a:r>
          <a:endParaRPr lang="th-TH" sz="2000" kern="1200">
            <a:solidFill>
              <a:srgbClr val="000000"/>
            </a:solidFill>
            <a:latin typeface="Arial" panose="020B0604020202020204" pitchFamily="34" charset="0"/>
          </a:endParaRPr>
        </a:p>
      </dsp:txBody>
      <dsp:txXfrm>
        <a:off x="1710725" y="1748918"/>
        <a:ext cx="2623365" cy="799806"/>
      </dsp:txXfrm>
    </dsp:sp>
    <dsp:sp modelId="{67506522-DA7A-493E-BE13-ABA559CE30B1}">
      <dsp:nvSpPr>
        <dsp:cNvPr id="0" name=""/>
        <dsp:cNvSpPr/>
      </dsp:nvSpPr>
      <dsp:spPr>
        <a:xfrm>
          <a:off x="1710725" y="2748676"/>
          <a:ext cx="2623365" cy="799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solidFill>
                <a:srgbClr val="000000"/>
              </a:solidFill>
              <a:latin typeface="Arial" panose="020B0604020202020204" pitchFamily="34" charset="0"/>
              <a:cs typeface="Arial" panose="020B0604020202020204" pitchFamily="34" charset="0"/>
            </a:rPr>
            <a:t>Transparency in Water Cycle Management</a:t>
          </a:r>
          <a:endParaRPr lang="th-TH" sz="2000" kern="1200">
            <a:solidFill>
              <a:srgbClr val="000000"/>
            </a:solidFill>
            <a:latin typeface="Arial" panose="020B0604020202020204" pitchFamily="34" charset="0"/>
          </a:endParaRPr>
        </a:p>
      </dsp:txBody>
      <dsp:txXfrm>
        <a:off x="1710725" y="2748676"/>
        <a:ext cx="2623365" cy="799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A6EF6-2026-4BD9-AF82-1A1C78D59BBA}">
      <dsp:nvSpPr>
        <dsp:cNvPr id="0" name=""/>
        <dsp:cNvSpPr/>
      </dsp:nvSpPr>
      <dsp:spPr>
        <a:xfrm>
          <a:off x="2531594" y="2490273"/>
          <a:ext cx="450425" cy="2145702"/>
        </a:xfrm>
        <a:custGeom>
          <a:avLst/>
          <a:gdLst/>
          <a:ahLst/>
          <a:cxnLst/>
          <a:rect l="0" t="0" r="0" b="0"/>
          <a:pathLst>
            <a:path>
              <a:moveTo>
                <a:pt x="0" y="0"/>
              </a:moveTo>
              <a:lnTo>
                <a:pt x="225212" y="0"/>
              </a:lnTo>
              <a:lnTo>
                <a:pt x="225212" y="2145702"/>
              </a:lnTo>
              <a:lnTo>
                <a:pt x="450425" y="21457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h-TH" sz="600" kern="1200">
            <a:latin typeface="Arial" panose="020B0604020202020204" pitchFamily="34" charset="0"/>
          </a:endParaRPr>
        </a:p>
      </dsp:txBody>
      <dsp:txXfrm>
        <a:off x="2701995" y="3508313"/>
        <a:ext cx="109623" cy="109623"/>
      </dsp:txXfrm>
    </dsp:sp>
    <dsp:sp modelId="{04496387-C515-4334-B227-31DE77569743}">
      <dsp:nvSpPr>
        <dsp:cNvPr id="0" name=""/>
        <dsp:cNvSpPr/>
      </dsp:nvSpPr>
      <dsp:spPr>
        <a:xfrm>
          <a:off x="2531594" y="2490273"/>
          <a:ext cx="450425" cy="1287421"/>
        </a:xfrm>
        <a:custGeom>
          <a:avLst/>
          <a:gdLst/>
          <a:ahLst/>
          <a:cxnLst/>
          <a:rect l="0" t="0" r="0" b="0"/>
          <a:pathLst>
            <a:path>
              <a:moveTo>
                <a:pt x="0" y="0"/>
              </a:moveTo>
              <a:lnTo>
                <a:pt x="225212" y="0"/>
              </a:lnTo>
              <a:lnTo>
                <a:pt x="225212" y="1287421"/>
              </a:lnTo>
              <a:lnTo>
                <a:pt x="450425" y="12874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2722708" y="3099885"/>
        <a:ext cx="68197" cy="68197"/>
      </dsp:txXfrm>
    </dsp:sp>
    <dsp:sp modelId="{38DC282B-092F-4C42-8F53-1F1D62096B66}">
      <dsp:nvSpPr>
        <dsp:cNvPr id="0" name=""/>
        <dsp:cNvSpPr/>
      </dsp:nvSpPr>
      <dsp:spPr>
        <a:xfrm>
          <a:off x="2531594" y="2490273"/>
          <a:ext cx="450425" cy="429140"/>
        </a:xfrm>
        <a:custGeom>
          <a:avLst/>
          <a:gdLst/>
          <a:ahLst/>
          <a:cxnLst/>
          <a:rect l="0" t="0" r="0" b="0"/>
          <a:pathLst>
            <a:path>
              <a:moveTo>
                <a:pt x="0" y="0"/>
              </a:moveTo>
              <a:lnTo>
                <a:pt x="225212" y="0"/>
              </a:lnTo>
              <a:lnTo>
                <a:pt x="225212" y="429140"/>
              </a:lnTo>
              <a:lnTo>
                <a:pt x="450425" y="4291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2741254" y="2689290"/>
        <a:ext cx="31106" cy="31106"/>
      </dsp:txXfrm>
    </dsp:sp>
    <dsp:sp modelId="{31A42E5A-F6E1-4850-9731-BF1BB627A12D}">
      <dsp:nvSpPr>
        <dsp:cNvPr id="0" name=""/>
        <dsp:cNvSpPr/>
      </dsp:nvSpPr>
      <dsp:spPr>
        <a:xfrm>
          <a:off x="2531594" y="2061132"/>
          <a:ext cx="450425" cy="429140"/>
        </a:xfrm>
        <a:custGeom>
          <a:avLst/>
          <a:gdLst/>
          <a:ahLst/>
          <a:cxnLst/>
          <a:rect l="0" t="0" r="0" b="0"/>
          <a:pathLst>
            <a:path>
              <a:moveTo>
                <a:pt x="0" y="429140"/>
              </a:moveTo>
              <a:lnTo>
                <a:pt x="225212" y="429140"/>
              </a:lnTo>
              <a:lnTo>
                <a:pt x="225212" y="0"/>
              </a:lnTo>
              <a:lnTo>
                <a:pt x="45042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2741254" y="2260150"/>
        <a:ext cx="31106" cy="31106"/>
      </dsp:txXfrm>
    </dsp:sp>
    <dsp:sp modelId="{D3EE24C9-2E14-4F27-A384-2D291B2B51D5}">
      <dsp:nvSpPr>
        <dsp:cNvPr id="0" name=""/>
        <dsp:cNvSpPr/>
      </dsp:nvSpPr>
      <dsp:spPr>
        <a:xfrm>
          <a:off x="2531594" y="1202851"/>
          <a:ext cx="450425" cy="1287421"/>
        </a:xfrm>
        <a:custGeom>
          <a:avLst/>
          <a:gdLst/>
          <a:ahLst/>
          <a:cxnLst/>
          <a:rect l="0" t="0" r="0" b="0"/>
          <a:pathLst>
            <a:path>
              <a:moveTo>
                <a:pt x="0" y="1287421"/>
              </a:moveTo>
              <a:lnTo>
                <a:pt x="225212" y="1287421"/>
              </a:lnTo>
              <a:lnTo>
                <a:pt x="225212" y="0"/>
              </a:lnTo>
              <a:lnTo>
                <a:pt x="45042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h-TH" sz="500" kern="1200">
            <a:latin typeface="Arial" panose="020B0604020202020204" pitchFamily="34" charset="0"/>
          </a:endParaRPr>
        </a:p>
      </dsp:txBody>
      <dsp:txXfrm>
        <a:off x="2722708" y="1812464"/>
        <a:ext cx="68197" cy="68197"/>
      </dsp:txXfrm>
    </dsp:sp>
    <dsp:sp modelId="{0A0CDC23-9050-4A68-8F04-5745583975E8}">
      <dsp:nvSpPr>
        <dsp:cNvPr id="0" name=""/>
        <dsp:cNvSpPr/>
      </dsp:nvSpPr>
      <dsp:spPr>
        <a:xfrm>
          <a:off x="2531594" y="344570"/>
          <a:ext cx="450425" cy="2145702"/>
        </a:xfrm>
        <a:custGeom>
          <a:avLst/>
          <a:gdLst/>
          <a:ahLst/>
          <a:cxnLst/>
          <a:rect l="0" t="0" r="0" b="0"/>
          <a:pathLst>
            <a:path>
              <a:moveTo>
                <a:pt x="0" y="2145702"/>
              </a:moveTo>
              <a:lnTo>
                <a:pt x="225212" y="2145702"/>
              </a:lnTo>
              <a:lnTo>
                <a:pt x="225212" y="0"/>
              </a:lnTo>
              <a:lnTo>
                <a:pt x="45042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h-TH" sz="600" kern="1200">
            <a:latin typeface="Arial" panose="020B0604020202020204" pitchFamily="34" charset="0"/>
          </a:endParaRPr>
        </a:p>
      </dsp:txBody>
      <dsp:txXfrm>
        <a:off x="2701995" y="1362610"/>
        <a:ext cx="109623" cy="109623"/>
      </dsp:txXfrm>
    </dsp:sp>
    <dsp:sp modelId="{4137ADC9-7E91-4CA7-B0D1-6F6D6CC8EFF7}">
      <dsp:nvSpPr>
        <dsp:cNvPr id="0" name=""/>
        <dsp:cNvSpPr/>
      </dsp:nvSpPr>
      <dsp:spPr>
        <a:xfrm rot="16200000">
          <a:off x="160456" y="1926042"/>
          <a:ext cx="3613814" cy="11284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rgbClr val="000000"/>
              </a:solidFill>
              <a:latin typeface="Arial" panose="020B0604020202020204" pitchFamily="34" charset="0"/>
              <a:cs typeface="Arial" panose="020B0604020202020204" pitchFamily="34" charset="0"/>
            </a:rPr>
            <a:t>Boost Awareness and good practices</a:t>
          </a:r>
          <a:endParaRPr lang="th-TH" sz="3200" kern="1200">
            <a:solidFill>
              <a:srgbClr val="000000"/>
            </a:solidFill>
            <a:latin typeface="Arial" panose="020B0604020202020204" pitchFamily="34" charset="0"/>
          </a:endParaRPr>
        </a:p>
      </dsp:txBody>
      <dsp:txXfrm>
        <a:off x="160456" y="1926042"/>
        <a:ext cx="3613814" cy="1128461"/>
      </dsp:txXfrm>
    </dsp:sp>
    <dsp:sp modelId="{65E6200B-8C91-4789-9E8D-B82C9689F35E}">
      <dsp:nvSpPr>
        <dsp:cNvPr id="0" name=""/>
        <dsp:cNvSpPr/>
      </dsp:nvSpPr>
      <dsp:spPr>
        <a:xfrm>
          <a:off x="2982020" y="1258"/>
          <a:ext cx="2252129" cy="6866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latin typeface="Arial" panose="020B0604020202020204" pitchFamily="34" charset="0"/>
              <a:cs typeface="Arial" panose="020B0604020202020204" pitchFamily="34" charset="0"/>
            </a:rPr>
            <a:t>Improve household understanding of better sanitation</a:t>
          </a:r>
          <a:endParaRPr lang="th-TH" sz="1200" kern="1200">
            <a:solidFill>
              <a:srgbClr val="000000"/>
            </a:solidFill>
            <a:latin typeface="Arial" panose="020B0604020202020204" pitchFamily="34" charset="0"/>
          </a:endParaRPr>
        </a:p>
      </dsp:txBody>
      <dsp:txXfrm>
        <a:off x="2982020" y="1258"/>
        <a:ext cx="2252129" cy="686624"/>
      </dsp:txXfrm>
    </dsp:sp>
    <dsp:sp modelId="{DFCBE89C-4A54-4907-832C-E4CBCE8F5824}">
      <dsp:nvSpPr>
        <dsp:cNvPr id="0" name=""/>
        <dsp:cNvSpPr/>
      </dsp:nvSpPr>
      <dsp:spPr>
        <a:xfrm>
          <a:off x="2982020" y="859539"/>
          <a:ext cx="2252129" cy="6866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latin typeface="Arial" panose="020B0604020202020204" pitchFamily="34" charset="0"/>
              <a:cs typeface="Arial" panose="020B0604020202020204" pitchFamily="34" charset="0"/>
            </a:rPr>
            <a:t>Develop education and awareness campaigns </a:t>
          </a:r>
          <a:endParaRPr lang="th-TH" sz="1200" kern="1200">
            <a:solidFill>
              <a:srgbClr val="000000"/>
            </a:solidFill>
            <a:latin typeface="Arial" panose="020B0604020202020204" pitchFamily="34" charset="0"/>
          </a:endParaRPr>
        </a:p>
      </dsp:txBody>
      <dsp:txXfrm>
        <a:off x="2982020" y="859539"/>
        <a:ext cx="2252129" cy="686624"/>
      </dsp:txXfrm>
    </dsp:sp>
    <dsp:sp modelId="{67506522-DA7A-493E-BE13-ABA559CE30B1}">
      <dsp:nvSpPr>
        <dsp:cNvPr id="0" name=""/>
        <dsp:cNvSpPr/>
      </dsp:nvSpPr>
      <dsp:spPr>
        <a:xfrm>
          <a:off x="2982020" y="1717820"/>
          <a:ext cx="2252129" cy="6866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latin typeface="Arial" panose="020B0604020202020204" pitchFamily="34" charset="0"/>
              <a:cs typeface="Arial" panose="020B0604020202020204" pitchFamily="34" charset="0"/>
            </a:rPr>
            <a:t>subsidise poor household sanitation expenditures</a:t>
          </a:r>
          <a:endParaRPr lang="th-TH" sz="1200" kern="1200">
            <a:solidFill>
              <a:srgbClr val="000000"/>
            </a:solidFill>
            <a:latin typeface="Arial" panose="020B0604020202020204" pitchFamily="34" charset="0"/>
          </a:endParaRPr>
        </a:p>
      </dsp:txBody>
      <dsp:txXfrm>
        <a:off x="2982020" y="1717820"/>
        <a:ext cx="2252129" cy="686624"/>
      </dsp:txXfrm>
    </dsp:sp>
    <dsp:sp modelId="{747B5BF1-631D-4BC2-85CF-23A2AFA91425}">
      <dsp:nvSpPr>
        <dsp:cNvPr id="0" name=""/>
        <dsp:cNvSpPr/>
      </dsp:nvSpPr>
      <dsp:spPr>
        <a:xfrm>
          <a:off x="2982020" y="2576101"/>
          <a:ext cx="2252129" cy="6866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latin typeface="Arial" panose="020B0604020202020204" pitchFamily="34" charset="0"/>
              <a:cs typeface="Arial" panose="020B0604020202020204" pitchFamily="34" charset="0"/>
            </a:rPr>
            <a:t>Develop and support facilities that enable payment on installment terms</a:t>
          </a:r>
          <a:endParaRPr lang="th-TH" sz="1200" kern="1200">
            <a:solidFill>
              <a:srgbClr val="000000"/>
            </a:solidFill>
            <a:latin typeface="Arial" panose="020B0604020202020204" pitchFamily="34" charset="0"/>
          </a:endParaRPr>
        </a:p>
      </dsp:txBody>
      <dsp:txXfrm>
        <a:off x="2982020" y="2576101"/>
        <a:ext cx="2252129" cy="686624"/>
      </dsp:txXfrm>
    </dsp:sp>
    <dsp:sp modelId="{CEE0D274-BE07-4FE1-A8F9-5287B832E0C1}">
      <dsp:nvSpPr>
        <dsp:cNvPr id="0" name=""/>
        <dsp:cNvSpPr/>
      </dsp:nvSpPr>
      <dsp:spPr>
        <a:xfrm>
          <a:off x="2982020" y="3434382"/>
          <a:ext cx="2252129" cy="6866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latin typeface="Arial" panose="020B0604020202020204" pitchFamily="34" charset="0"/>
              <a:cs typeface="Arial" panose="020B0604020202020204" pitchFamily="34" charset="0"/>
            </a:rPr>
            <a:t>Develop and finance targeted subsidies for low sanitation households </a:t>
          </a:r>
          <a:endParaRPr lang="th-TH" sz="1200" kern="1200">
            <a:solidFill>
              <a:srgbClr val="000000"/>
            </a:solidFill>
            <a:latin typeface="Arial" panose="020B0604020202020204" pitchFamily="34" charset="0"/>
          </a:endParaRPr>
        </a:p>
      </dsp:txBody>
      <dsp:txXfrm>
        <a:off x="2982020" y="3434382"/>
        <a:ext cx="2252129" cy="686624"/>
      </dsp:txXfrm>
    </dsp:sp>
    <dsp:sp modelId="{B3B5BAC3-A654-46F2-8D9F-87BCBA819C28}">
      <dsp:nvSpPr>
        <dsp:cNvPr id="0" name=""/>
        <dsp:cNvSpPr/>
      </dsp:nvSpPr>
      <dsp:spPr>
        <a:xfrm>
          <a:off x="2982020" y="4292663"/>
          <a:ext cx="2252129" cy="6866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latin typeface="Arial" panose="020B0604020202020204" pitchFamily="34" charset="0"/>
              <a:cs typeface="Arial" panose="020B0604020202020204" pitchFamily="34" charset="0"/>
            </a:rPr>
            <a:t>Disclosure of information on negative environmental and health impacts of bad sanitation </a:t>
          </a:r>
        </a:p>
      </dsp:txBody>
      <dsp:txXfrm>
        <a:off x="2982020" y="4292663"/>
        <a:ext cx="2252129" cy="68662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8589A7D-3E60-405B-AACB-BF1D3B079297}" type="datetimeFigureOut">
              <a:rPr lang="th-TH" smtClean="0"/>
              <a:pPr/>
              <a:t>31/10/61</a:t>
            </a:fld>
            <a:endParaRPr lang="th-TH"/>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F035D73-1915-40ED-A198-64BD965674C2}" type="slidenum">
              <a:rPr lang="th-TH" smtClean="0"/>
              <a:pPr/>
              <a:t>‹#›</a:t>
            </a:fld>
            <a:endParaRPr lang="th-TH"/>
          </a:p>
        </p:txBody>
      </p:sp>
    </p:spTree>
    <p:extLst>
      <p:ext uri="{BB962C8B-B14F-4D97-AF65-F5344CB8AC3E}">
        <p14:creationId xmlns:p14="http://schemas.microsoft.com/office/powerpoint/2010/main" val="41848386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04BC05B8-F7C9-43B2-850A-940156B37CFB}" type="datetimeFigureOut">
              <a:rPr lang="th-TH" smtClean="0"/>
              <a:pPr/>
              <a:t>31/10/61</a:t>
            </a:fld>
            <a:endParaRPr lang="th-TH"/>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1" y="9428583"/>
            <a:ext cx="2945659" cy="498055"/>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50444" y="9428583"/>
            <a:ext cx="2945659" cy="498055"/>
          </a:xfrm>
          <a:prstGeom prst="rect">
            <a:avLst/>
          </a:prstGeom>
        </p:spPr>
        <p:txBody>
          <a:bodyPr vert="horz" lIns="91440" tIns="45720" rIns="91440" bIns="45720" rtlCol="0" anchor="b"/>
          <a:lstStyle>
            <a:lvl1pPr algn="r">
              <a:defRPr sz="1200"/>
            </a:lvl1pPr>
          </a:lstStyle>
          <a:p>
            <a:fld id="{CF3B5599-6154-4628-A8F9-A20788A63583}" type="slidenum">
              <a:rPr lang="th-TH" smtClean="0"/>
              <a:pPr/>
              <a:t>‹#›</a:t>
            </a:fld>
            <a:endParaRPr lang="th-TH"/>
          </a:p>
        </p:txBody>
      </p:sp>
    </p:spTree>
    <p:extLst>
      <p:ext uri="{BB962C8B-B14F-4D97-AF65-F5344CB8AC3E}">
        <p14:creationId xmlns:p14="http://schemas.microsoft.com/office/powerpoint/2010/main" val="15735528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h-TH" sz="1800" dirty="0">
                <a:solidFill>
                  <a:srgbClr val="FFFFFF"/>
                </a:solidFill>
              </a:rPr>
              <a:t>UN’s global sustainability goals #6 is specific to water, and most of them are heavily reliant on having “water equality”. </a:t>
            </a:r>
            <a:r>
              <a:rPr lang="en-GB" altLang="th-TH" sz="1800" dirty="0">
                <a:solidFill>
                  <a:srgbClr val="FFFFFF"/>
                </a:solidFill>
              </a:rPr>
              <a:t>The UN is particularly active in discussing water as a global issue; water, like territory, can be a significant motivator of conflict if a resolution for sharing cannot be found.</a:t>
            </a:r>
          </a:p>
          <a:p>
            <a:endParaRPr lang="en-US" dirty="0"/>
          </a:p>
        </p:txBody>
      </p:sp>
    </p:spTree>
    <p:extLst>
      <p:ext uri="{BB962C8B-B14F-4D97-AF65-F5344CB8AC3E}">
        <p14:creationId xmlns:p14="http://schemas.microsoft.com/office/powerpoint/2010/main" val="225367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3B5599-6154-4628-A8F9-A20788A63583}" type="slidenum">
              <a:rPr lang="th-TH" smtClean="0"/>
              <a:pPr/>
              <a:t>12</a:t>
            </a:fld>
            <a:endParaRPr lang="th-TH"/>
          </a:p>
        </p:txBody>
      </p:sp>
    </p:spTree>
    <p:extLst>
      <p:ext uri="{BB962C8B-B14F-4D97-AF65-F5344CB8AC3E}">
        <p14:creationId xmlns:p14="http://schemas.microsoft.com/office/powerpoint/2010/main" val="365512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 xmlns:a16="http://schemas.microsoft.com/office/drawing/2014/main" id="{0EFD0AE0-B6CA-484B-BC40-A574AFFB7144}"/>
              </a:ext>
            </a:extLst>
          </p:cNvPr>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 xmlns:a16="http://schemas.microsoft.com/office/drawing/2014/main" id="{89FF2175-CD52-4CAF-AF5C-F57F4EA021EA}"/>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b="0" i="0" u="none" strike="noStrike" kern="1200" baseline="0">
                <a:solidFill>
                  <a:schemeClr val="tx1"/>
                </a:solidFill>
                <a:latin typeface="+mn-lt"/>
                <a:ea typeface="+mn-ea"/>
                <a:cs typeface="+mn-cs"/>
              </a:rPr>
              <a:t>Poor sanitation and wastewater management in developing countries leads to the contamination of fresh water sources and is a major cause of disease and death and affects also the health of eco-systems. 80 percent of all wastewater generated in developing countries is discharged directly into surface water bodies without any treatment. </a:t>
            </a:r>
            <a:endParaRPr lang="en-GB" altLang="th-TH"/>
          </a:p>
        </p:txBody>
      </p:sp>
      <p:sp>
        <p:nvSpPr>
          <p:cNvPr id="4" name="Slide Number Placeholder 3">
            <a:extLst>
              <a:ext uri="{FF2B5EF4-FFF2-40B4-BE49-F238E27FC236}">
                <a16:creationId xmlns="" xmlns:a16="http://schemas.microsoft.com/office/drawing/2014/main" id="{ABBE4003-A8F2-40CD-BE02-A8BE6107D130}"/>
              </a:ext>
            </a:extLst>
          </p:cNvPr>
          <p:cNvSpPr txBox="1"/>
          <p:nvPr/>
        </p:nvSpPr>
        <p:spPr>
          <a:xfrm>
            <a:off x="3884613" y="8685213"/>
            <a:ext cx="2971800" cy="457200"/>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29CB18E2-44E7-4D52-A090-357CB6516B59}"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13</a:t>
            </a:fld>
            <a:endParaRPr lang="en-US" sz="1200">
              <a:solidFill>
                <a:srgbClr val="000000"/>
              </a:solidFill>
              <a:latin typeface="Calibri" pitchFamily="34"/>
            </a:endParaRPr>
          </a:p>
        </p:txBody>
      </p:sp>
    </p:spTree>
    <p:extLst>
      <p:ext uri="{BB962C8B-B14F-4D97-AF65-F5344CB8AC3E}">
        <p14:creationId xmlns:p14="http://schemas.microsoft.com/office/powerpoint/2010/main" val="412187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C603500F-8478-4A10-A3B9-9E438A47CABA}"/>
              </a:ext>
            </a:extLst>
          </p:cNvPr>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 xmlns:a16="http://schemas.microsoft.com/office/drawing/2014/main" id="{4AED38C1-C0BD-49B5-8D11-26A07A61F8E5}"/>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th-TH"/>
          </a:p>
        </p:txBody>
      </p:sp>
      <p:sp>
        <p:nvSpPr>
          <p:cNvPr id="4" name="Slide Number Placeholder 3">
            <a:extLst>
              <a:ext uri="{FF2B5EF4-FFF2-40B4-BE49-F238E27FC236}">
                <a16:creationId xmlns="" xmlns:a16="http://schemas.microsoft.com/office/drawing/2014/main" id="{6252817B-8D9B-4E52-86CD-0348F86AF8E4}"/>
              </a:ext>
            </a:extLst>
          </p:cNvPr>
          <p:cNvSpPr txBox="1"/>
          <p:nvPr/>
        </p:nvSpPr>
        <p:spPr>
          <a:xfrm>
            <a:off x="3884613" y="8685213"/>
            <a:ext cx="2971800" cy="457200"/>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A1CAEF6C-F2B2-49D8-AA45-38B6961D9F00}"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14</a:t>
            </a:fld>
            <a:endParaRPr lang="en-US" sz="1200">
              <a:solidFill>
                <a:srgbClr val="000000"/>
              </a:solidFill>
              <a:latin typeface="Calibri" pitchFamily="34"/>
            </a:endParaRPr>
          </a:p>
        </p:txBody>
      </p:sp>
    </p:spTree>
    <p:extLst>
      <p:ext uri="{BB962C8B-B14F-4D97-AF65-F5344CB8AC3E}">
        <p14:creationId xmlns:p14="http://schemas.microsoft.com/office/powerpoint/2010/main" val="16632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 xmlns:a16="http://schemas.microsoft.com/office/drawing/2014/main" id="{370E661E-CC0B-4052-9BC1-BDA1A25D045E}"/>
              </a:ext>
            </a:extLst>
          </p:cNvPr>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 xmlns:a16="http://schemas.microsoft.com/office/drawing/2014/main" id="{FF0573DC-3BE0-4539-816E-4FFE500C265E}"/>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th-TH" sz="1800" dirty="0">
                <a:solidFill>
                  <a:srgbClr val="FFFFFF"/>
                </a:solidFill>
              </a:rPr>
              <a:t>The UN projects half of the world’s population will be living in areas of continual water stress by 2030, due to climate change and depleted underground aquifers.</a:t>
            </a:r>
          </a:p>
          <a:p>
            <a:pPr>
              <a:spcBef>
                <a:spcPct val="0"/>
              </a:spcBef>
            </a:pPr>
            <a:endParaRPr lang="en-GB" altLang="th-TH" dirty="0"/>
          </a:p>
        </p:txBody>
      </p:sp>
      <p:sp>
        <p:nvSpPr>
          <p:cNvPr id="4" name="Slide Number Placeholder 3">
            <a:extLst>
              <a:ext uri="{FF2B5EF4-FFF2-40B4-BE49-F238E27FC236}">
                <a16:creationId xmlns="" xmlns:a16="http://schemas.microsoft.com/office/drawing/2014/main" id="{F48BD8DB-CD46-4DCA-A0B6-4BE22B1BC3F8}"/>
              </a:ext>
            </a:extLst>
          </p:cNvPr>
          <p:cNvSpPr txBox="1"/>
          <p:nvPr/>
        </p:nvSpPr>
        <p:spPr>
          <a:xfrm>
            <a:off x="3884613" y="8685213"/>
            <a:ext cx="2971800" cy="457200"/>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39F4D5F6-CB4B-4E4A-937B-C5B243517959}"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15</a:t>
            </a:fld>
            <a:endParaRPr lang="en-US" sz="1200">
              <a:solidFill>
                <a:srgbClr val="000000"/>
              </a:solidFill>
              <a:latin typeface="Calibri" pitchFamily="34"/>
            </a:endParaRPr>
          </a:p>
        </p:txBody>
      </p:sp>
    </p:spTree>
    <p:extLst>
      <p:ext uri="{BB962C8B-B14F-4D97-AF65-F5344CB8AC3E}">
        <p14:creationId xmlns:p14="http://schemas.microsoft.com/office/powerpoint/2010/main" val="81326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a rapidly changing world, we are still solving new problems with old solutions and our experience turns to be our worst enemy. Solving wicked water problems requires creativity and innovation to turn risks into opportunities, providing fit for purpose solutions, and changing the financing mechanisms of water, providing strong governmental leadership and accountability, as well as recognizing young water professionals as key stakeholders, acknowledging multiple knowledge cultures, and accepting the inevitability of uncertainty. The 2030 Agenda can only be realized with a strong commitment to partnerships at all levels and ensure leaving no one behind. </a:t>
            </a:r>
            <a:endParaRPr lang="en-US" dirty="0"/>
          </a:p>
        </p:txBody>
      </p:sp>
      <p:sp>
        <p:nvSpPr>
          <p:cNvPr id="4" name="Slide Number Placeholder 3"/>
          <p:cNvSpPr>
            <a:spLocks noGrp="1"/>
          </p:cNvSpPr>
          <p:nvPr>
            <p:ph type="sldNum" sz="quarter" idx="5"/>
          </p:nvPr>
        </p:nvSpPr>
        <p:spPr/>
        <p:txBody>
          <a:bodyPr/>
          <a:lstStyle/>
          <a:p>
            <a:fld id="{CF3B5599-6154-4628-A8F9-A20788A63583}" type="slidenum">
              <a:rPr lang="th-TH" smtClean="0"/>
              <a:pPr/>
              <a:t>16</a:t>
            </a:fld>
            <a:endParaRPr lang="th-TH"/>
          </a:p>
        </p:txBody>
      </p:sp>
    </p:spTree>
    <p:extLst>
      <p:ext uri="{BB962C8B-B14F-4D97-AF65-F5344CB8AC3E}">
        <p14:creationId xmlns:p14="http://schemas.microsoft.com/office/powerpoint/2010/main" val="307392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a rapidly changing world, we are still solving new problems with old solutions and our experience turns to be our worst enemy. Solving wicked water problems requires creativity and innovation to turn risks into opportunities, providing fit for purpose solutions, and changing the financing mechanisms of water, providing strong governmental leadership and accountability, as well as recognizing young water professionals as key stakeholders, acknowledging multiple knowledge cultures, and accepting the inevitability of uncertainty. The 2030 Agenda can only be realized with a strong commitment to partnerships at all levels and ensure leaving no one behind. </a:t>
            </a:r>
            <a:endParaRPr lang="en-US" dirty="0"/>
          </a:p>
        </p:txBody>
      </p:sp>
      <p:sp>
        <p:nvSpPr>
          <p:cNvPr id="4" name="Slide Number Placeholder 3"/>
          <p:cNvSpPr>
            <a:spLocks noGrp="1"/>
          </p:cNvSpPr>
          <p:nvPr>
            <p:ph type="sldNum" sz="quarter" idx="5"/>
          </p:nvPr>
        </p:nvSpPr>
        <p:spPr/>
        <p:txBody>
          <a:bodyPr/>
          <a:lstStyle/>
          <a:p>
            <a:fld id="{CF3B5599-6154-4628-A8F9-A20788A63583}" type="slidenum">
              <a:rPr lang="th-TH" smtClean="0"/>
              <a:pPr/>
              <a:t>17</a:t>
            </a:fld>
            <a:endParaRPr lang="th-TH"/>
          </a:p>
        </p:txBody>
      </p:sp>
    </p:spTree>
    <p:extLst>
      <p:ext uri="{BB962C8B-B14F-4D97-AF65-F5344CB8AC3E}">
        <p14:creationId xmlns:p14="http://schemas.microsoft.com/office/powerpoint/2010/main" val="340956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a rapidly changing world, we are still solving new problems with old solutions and our experience turns to be our worst enemy. Solving wicked water problems requires creativity and innovation to turn risks into opportunities, providing fit for purpose solutions, and changing the financing mechanisms of water, providing strong governmental leadership and accountability, as well as recognizing young water professionals as key stakeholders, acknowledging multiple knowledge cultures, and accepting the inevitability of uncertainty. The 2030 Agenda can only be realized with a strong commitment to partnerships at all levels and ensure leaving no one behind. </a:t>
            </a:r>
            <a:endParaRPr lang="en-US" dirty="0"/>
          </a:p>
        </p:txBody>
      </p:sp>
      <p:sp>
        <p:nvSpPr>
          <p:cNvPr id="4" name="Slide Number Placeholder 3"/>
          <p:cNvSpPr>
            <a:spLocks noGrp="1"/>
          </p:cNvSpPr>
          <p:nvPr>
            <p:ph type="sldNum" sz="quarter" idx="5"/>
          </p:nvPr>
        </p:nvSpPr>
        <p:spPr/>
        <p:txBody>
          <a:bodyPr/>
          <a:lstStyle/>
          <a:p>
            <a:fld id="{CF3B5599-6154-4628-A8F9-A20788A63583}" type="slidenum">
              <a:rPr lang="th-TH" smtClean="0"/>
              <a:pPr/>
              <a:t>18</a:t>
            </a:fld>
            <a:endParaRPr lang="th-TH"/>
          </a:p>
        </p:txBody>
      </p:sp>
    </p:spTree>
    <p:extLst>
      <p:ext uri="{BB962C8B-B14F-4D97-AF65-F5344CB8AC3E}">
        <p14:creationId xmlns:p14="http://schemas.microsoft.com/office/powerpoint/2010/main" val="302157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Evidence-based decision making requires data around the quality, quantity, allocation, risks and use of water. Missing data, the high cost of maintaining information, and lack of access to data by important stakeholders all contribute to limiting our collective ability to achieve the high level aims of the SDGs and beyond.</a:t>
            </a:r>
          </a:p>
          <a:p>
            <a:endParaRPr lang="en-US" sz="1800" dirty="0"/>
          </a:p>
          <a:p>
            <a:r>
              <a:rPr lang="en-US" sz="1800" dirty="0"/>
              <a:t>A simple use of the blockchain would be for record keeping of water quality data along a catchment area. In situations where data is collected by multiple groups like communities, scientists, enterprises, research institutions and environmental monitoring agencies, blockchain can be used to provide an immutable record of data collected by all parties inputting information into the same </a:t>
            </a:r>
            <a:r>
              <a:rPr lang="en-US" sz="1800" dirty="0" err="1"/>
              <a:t>decentralised</a:t>
            </a:r>
            <a:r>
              <a:rPr lang="en-US" sz="1800" dirty="0"/>
              <a:t>, distributed, open source and open access system. As well, a blockchain ledger would allow for better tracking of updates to information for scientists that are benchmarking and tracking changes over time. Blockchains are already being used to create transparent supply chains and this could be translated into the water sector for catchment to tap water quality mapping.</a:t>
            </a:r>
          </a:p>
          <a:p>
            <a:endParaRPr lang="en-US" sz="1800" dirty="0"/>
          </a:p>
          <a:p>
            <a:r>
              <a:rPr lang="en-US" sz="1800" dirty="0"/>
              <a:t>Whether a catchment has smart sensors that automatically upload the data to the blockchain or whether the data is uploaded by basin authorities or citizen scientists, a </a:t>
            </a:r>
            <a:r>
              <a:rPr lang="en-US" sz="1800" dirty="0" err="1"/>
              <a:t>decentralised</a:t>
            </a:r>
            <a:r>
              <a:rPr lang="en-US" sz="1800" dirty="0"/>
              <a:t> ledger allows public and private sector stakeholders to cost effectively access and </a:t>
            </a:r>
            <a:r>
              <a:rPr lang="en-US" sz="1800" dirty="0" err="1"/>
              <a:t>utilise</a:t>
            </a:r>
            <a:r>
              <a:rPr lang="en-US" sz="1800" dirty="0"/>
              <a:t> the information. The HLPW recommends making evidence-based decisions about water, and cooperating to strengthen water data. Integrating new technologies like blockchain will be necessary to achieve this ambitious global framework and establish a foundation for valuing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11316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 xmlns:a16="http://schemas.microsoft.com/office/drawing/2014/main" id="{B3090E87-1D10-465F-B041-9B76F2FEC91A}"/>
              </a:ext>
            </a:extLst>
          </p:cNvPr>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a:extLst>
              <a:ext uri="{FF2B5EF4-FFF2-40B4-BE49-F238E27FC236}">
                <a16:creationId xmlns="" xmlns:a16="http://schemas.microsoft.com/office/drawing/2014/main" id="{3C017260-5E13-481E-8453-ABC480266EB6}"/>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th-TH"/>
              <a:t>Singapore:</a:t>
            </a:r>
          </a:p>
          <a:p>
            <a:pPr eaLnBrk="1" hangingPunct="1"/>
            <a:r>
              <a:rPr lang="en-GB" altLang="th-TH" sz="1800">
                <a:solidFill>
                  <a:srgbClr val="FFFFFF"/>
                </a:solidFill>
              </a:rPr>
              <a:t>45% of the treated city water is used by domestic homes (although farming is taking an ever-increasing portion as city agriculture expands, adding more water pressure).</a:t>
            </a:r>
          </a:p>
          <a:p>
            <a:pPr eaLnBrk="1" hangingPunct="1"/>
            <a:endParaRPr lang="en-GB" altLang="th-TH" sz="1800">
              <a:solidFill>
                <a:srgbClr val="FFFFFF"/>
              </a:solidFill>
            </a:endParaRPr>
          </a:p>
          <a:p>
            <a:pPr eaLnBrk="1" hangingPunct="1"/>
            <a:r>
              <a:rPr lang="en-GB" altLang="th-TH" sz="1800">
                <a:solidFill>
                  <a:srgbClr val="FFFFFF"/>
                </a:solidFill>
              </a:rPr>
              <a:t>Demand for water is expected to double between 2016 and 2060 due to population and economic growth levels.</a:t>
            </a:r>
          </a:p>
          <a:p>
            <a:pPr eaLnBrk="1" hangingPunct="1"/>
            <a:endParaRPr lang="en-GB" altLang="th-TH" sz="1800">
              <a:solidFill>
                <a:srgbClr val="FFFFFF"/>
              </a:solidFill>
            </a:endParaRPr>
          </a:p>
          <a:p>
            <a:pPr eaLnBrk="1" hangingPunct="1"/>
            <a:r>
              <a:rPr lang="en-GB" altLang="th-TH" sz="1800">
                <a:solidFill>
                  <a:srgbClr val="FFFFFF"/>
                </a:solidFill>
              </a:rPr>
              <a:t>Singapore already has one of the largest proportions globally of water coming from treated salt water and treated used water recovered back to drinking grade (65%), and this is set to increase over time (to 85%) with its NEWater programme based on membrane filtration and ultraviolet disinfection.</a:t>
            </a:r>
          </a:p>
          <a:p>
            <a:pPr eaLnBrk="1" hangingPunct="1"/>
            <a:endParaRPr lang="en-GB" altLang="th-TH" sz="1800">
              <a:solidFill>
                <a:srgbClr val="FFFFFF"/>
              </a:solidFill>
            </a:endParaRPr>
          </a:p>
          <a:p>
            <a:pPr eaLnBrk="1" hangingPunct="1"/>
            <a:r>
              <a:rPr lang="en-GB" altLang="th-TH" sz="1800">
                <a:solidFill>
                  <a:srgbClr val="FFFFFF"/>
                </a:solidFill>
              </a:rPr>
              <a:t>The barriers are frequently economic, not physical capability.</a:t>
            </a:r>
          </a:p>
          <a:p>
            <a:pPr>
              <a:spcBef>
                <a:spcPct val="0"/>
              </a:spcBef>
            </a:pPr>
            <a:endParaRPr lang="en-GB" altLang="th-TH"/>
          </a:p>
        </p:txBody>
      </p:sp>
      <p:sp>
        <p:nvSpPr>
          <p:cNvPr id="4" name="Slide Number Placeholder 3">
            <a:extLst>
              <a:ext uri="{FF2B5EF4-FFF2-40B4-BE49-F238E27FC236}">
                <a16:creationId xmlns="" xmlns:a16="http://schemas.microsoft.com/office/drawing/2014/main" id="{36E510D2-4043-469C-85DA-4E8FB6E0CD56}"/>
              </a:ext>
            </a:extLst>
          </p:cNvPr>
          <p:cNvSpPr txBox="1"/>
          <p:nvPr/>
        </p:nvSpPr>
        <p:spPr>
          <a:xfrm>
            <a:off x="3884613" y="8685213"/>
            <a:ext cx="2971800" cy="457200"/>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D4BCA5E7-91A8-496E-9172-18E0490B2FFC}"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20</a:t>
            </a:fld>
            <a:endParaRPr lang="en-US" sz="1200">
              <a:solidFill>
                <a:srgbClr val="000000"/>
              </a:solidFill>
              <a:latin typeface="Calibri"/>
            </a:endParaRPr>
          </a:p>
        </p:txBody>
      </p:sp>
    </p:spTree>
    <p:extLst>
      <p:ext uri="{BB962C8B-B14F-4D97-AF65-F5344CB8AC3E}">
        <p14:creationId xmlns:p14="http://schemas.microsoft.com/office/powerpoint/2010/main" val="20358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Tangible projects like the Atlantic </a:t>
            </a:r>
            <a:r>
              <a:rPr lang="en-US" sz="1800" dirty="0" err="1">
                <a:latin typeface="Arial" panose="020B0604020202020204" pitchFamily="34" charset="0"/>
                <a:cs typeface="Arial" panose="020B0604020202020204" pitchFamily="34" charset="0"/>
              </a:rPr>
              <a:t>Datastream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WaterLedger</a:t>
            </a:r>
            <a:r>
              <a:rPr lang="en-US" sz="1800" dirty="0">
                <a:latin typeface="Arial" panose="020B0604020202020204" pitchFamily="34" charset="0"/>
                <a:cs typeface="Arial" panose="020B0604020202020204" pitchFamily="34" charset="0"/>
              </a:rPr>
              <a:t>™, and others are key to wider adoption of blockchain technology in the water sector. Beyond smart contracts, the emerging generation of blockchain projects and businesses are tangibly linking the digital and physical worlds in ways that </a:t>
            </a:r>
            <a:r>
              <a:rPr lang="en-US" sz="1800" dirty="0" err="1">
                <a:latin typeface="Arial" panose="020B0604020202020204" pitchFamily="34" charset="0"/>
                <a:cs typeface="Arial" panose="020B0604020202020204" pitchFamily="34" charset="0"/>
              </a:rPr>
              <a:t>incentivise</a:t>
            </a:r>
            <a:r>
              <a:rPr lang="en-US" sz="1800" dirty="0">
                <a:latin typeface="Arial" panose="020B0604020202020204" pitchFamily="34" charset="0"/>
                <a:cs typeface="Arial" panose="020B0604020202020204" pitchFamily="34" charset="0"/>
              </a:rPr>
              <a:t> good governance, value data, improve financing and liquidity for SDGs and empower citizens. Achieving SDG6 will reshape the global economy, create new opportunities for humankind, and will require investments at a global scale. With blockchain technology’s ability to </a:t>
            </a:r>
            <a:r>
              <a:rPr lang="en-US" sz="1800" dirty="0" err="1">
                <a:latin typeface="Arial" panose="020B0604020202020204" pitchFamily="34" charset="0"/>
                <a:cs typeface="Arial" panose="020B0604020202020204" pitchFamily="34" charset="0"/>
              </a:rPr>
              <a:t>incentivise</a:t>
            </a:r>
            <a:r>
              <a:rPr lang="en-US" sz="1800" dirty="0">
                <a:latin typeface="Arial" panose="020B0604020202020204" pitchFamily="34" charset="0"/>
                <a:cs typeface="Arial" panose="020B0604020202020204" pitchFamily="34" charset="0"/>
              </a:rPr>
              <a:t> actions, its application to SDG6 projects can become an innovative way to increase funding for water and create more transparency for investors. Through the use of digital economic incentives (</a:t>
            </a:r>
            <a:r>
              <a:rPr lang="en-US" sz="1800" dirty="0" err="1">
                <a:latin typeface="Arial" panose="020B0604020202020204" pitchFamily="34" charset="0"/>
                <a:cs typeface="Arial" panose="020B0604020202020204" pitchFamily="34" charset="0"/>
              </a:rPr>
              <a:t>cryptoassets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tokenisation</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cryptoeconomics</a:t>
            </a:r>
            <a:r>
              <a:rPr lang="en-US" sz="1800" dirty="0">
                <a:latin typeface="Arial" panose="020B0604020202020204" pitchFamily="34" charset="0"/>
                <a:cs typeface="Arial" panose="020B0604020202020204" pitchFamily="34" charset="0"/>
              </a:rPr>
              <a:t>), new blockchain initiatives are enabling individual rewards for a common good and creating ways to avoid the tragedy of the commons as it relates to water. This game changing technology has the potential to not only support better water governance, but also to scale how impact in the water sector is achieved and funded.</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835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 xmlns:a16="http://schemas.microsoft.com/office/drawing/2014/main" id="{CAADCA11-9980-48AA-B274-3D675689D949}"/>
              </a:ext>
            </a:extLst>
          </p:cNvPr>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 xmlns:a16="http://schemas.microsoft.com/office/drawing/2014/main" id="{168649CF-FC26-4F79-A075-D40FFB27C8CB}"/>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b="1">
                <a:solidFill>
                  <a:srgbClr val="0070C0"/>
                </a:solidFill>
                <a:latin typeface="Arial" panose="020B0604020202020204" pitchFamily="34" charset="0"/>
                <a:cs typeface="Arial" panose="020B0604020202020204" pitchFamily="34" charset="0"/>
              </a:rPr>
              <a:t>Data and smart technologies must be embraced so interventions can be as effective as possible and progress tracked over time</a:t>
            </a:r>
            <a:r>
              <a:rPr lang="en-US" sz="1800">
                <a:latin typeface="Arial" panose="020B0604020202020204" pitchFamily="34" charset="0"/>
                <a:cs typeface="Arial" panose="020B0604020202020204" pitchFamily="34" charset="0"/>
              </a:rPr>
              <a:t>”.</a:t>
            </a:r>
          </a:p>
          <a:p>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As shown in the figure, SDG6 sets the performance bar higher than the millennium development goal 7 by addressing the reliability and quality of water services, which makes achieving water supply, sanitation, and hygiene (WASH) much harder. According to UN-Water’s SDG 6 Synthesis Report 2018 on Water and Sanitation, “The world is not on track to reach the SDG 6 on Water and Sanitation by the deadline set for 2030.”</a:t>
            </a:r>
          </a:p>
          <a:p>
            <a:endParaRPr lang="en-US" sz="1800" dirty="0"/>
          </a:p>
          <a:p>
            <a:r>
              <a:rPr lang="en-US" sz="1800" dirty="0"/>
              <a:t>In a rapidly changing world, we are still solving new problems with old solutions and our experience turns to be our worst enemy. Solving wicked water problems requires creativity and innovation to turn risks into opportunities, providing fit for purpose solutions, and changing the financing mechanisms of water, providing strong governmental leadership and accountability, as well as recognizing young water professionals as key stakeholders, acknowledging multiple knowledge cultures, and accepting the inevitability of uncertainty. The 2030 Agenda can only be realized with a strong commitment to partnerships at all levels and ensure leaving no one behind. As Dr. Mahmoud </a:t>
            </a:r>
            <a:r>
              <a:rPr lang="en-US" sz="1800" dirty="0" err="1"/>
              <a:t>Mohieldin</a:t>
            </a:r>
            <a:r>
              <a:rPr lang="en-US" sz="1800" dirty="0"/>
              <a:t>, World Bank’s Senior Vice President for the 2030 Development Agenda, United Nations Relations, and Partnerships, said: “Innovation work doesn’t happen in isolation, it requires a network of ideas, individuals, and institutions to come together to be more than a sum of their parts.”</a:t>
            </a:r>
          </a:p>
          <a:p>
            <a:endParaRPr lang="en-US" sz="1800" dirty="0"/>
          </a:p>
          <a:p>
            <a:r>
              <a:rPr lang="en-US" sz="1800" b="1" dirty="0"/>
              <a:t>It is very clear that the status quo is not enough to achieve the ‘water goal’ and bridge the financial gap in face of increasing demands</a:t>
            </a:r>
            <a:r>
              <a:rPr lang="en-US" sz="1800" dirty="0"/>
              <a:t> and climate change. As shown in the figure, SDG6 sets the performance bar higher than the millennium development goal 7 by addressing the reliability and quality of water services, which makes achieving water supply, sanitation, and hygiene (WASH) much harder. According to (WHO and UNICEF 2017), 2.1 billion people lack access to safely managed drinking water services and 4.5 billion people lack safely managed sanitation services.</a:t>
            </a:r>
          </a:p>
          <a:p>
            <a:pPr>
              <a:spcBef>
                <a:spcPct val="0"/>
              </a:spcBef>
            </a:pPr>
            <a:endParaRPr lang="en-GB" altLang="th-TH" dirty="0"/>
          </a:p>
        </p:txBody>
      </p:sp>
      <p:sp>
        <p:nvSpPr>
          <p:cNvPr id="4" name="Slide Number Placeholder 3">
            <a:extLst>
              <a:ext uri="{FF2B5EF4-FFF2-40B4-BE49-F238E27FC236}">
                <a16:creationId xmlns="" xmlns:a16="http://schemas.microsoft.com/office/drawing/2014/main" id="{CC7784DF-B8B1-4986-931A-AFDE7A177832}"/>
              </a:ext>
            </a:extLst>
          </p:cNvPr>
          <p:cNvSpPr txBox="1"/>
          <p:nvPr/>
        </p:nvSpPr>
        <p:spPr>
          <a:xfrm>
            <a:off x="3884613" y="8685213"/>
            <a:ext cx="2971800" cy="457200"/>
          </a:xfrm>
          <a:prstGeom prst="rect">
            <a:avLst/>
          </a:prstGeom>
          <a:noFill/>
          <a:ln cap="flat">
            <a:noFill/>
          </a:ln>
        </p:spPr>
        <p:txBody>
          <a:bodyPr anchor="b"/>
          <a:lstStyle/>
          <a:p>
            <a:pPr algn="r" eaLnBrk="1" fontAlgn="auto" hangingPunct="1">
              <a:spcBef>
                <a:spcPts val="0"/>
              </a:spcBef>
              <a:spcAft>
                <a:spcPts val="0"/>
              </a:spcAft>
              <a:defRPr sz="1800" b="0" i="0" u="none" strike="noStrike" kern="0" cap="none" spc="0" baseline="0">
                <a:solidFill>
                  <a:srgbClr val="000000"/>
                </a:solidFill>
                <a:uFillTx/>
              </a:defRPr>
            </a:pPr>
            <a:fld id="{E16C7505-93D7-4955-953C-82C2BAEA1D73}" type="slidenum">
              <a:rPr kern="0">
                <a:solidFill>
                  <a:srgbClr val="000000"/>
                </a:solidFill>
                <a:latin typeface="+mn-lt"/>
              </a:rPr>
              <a:pPr algn="r" eaLnBrk="1" fontAlgn="auto" hangingPunct="1">
                <a:spcBef>
                  <a:spcPts val="0"/>
                </a:spcBef>
                <a:spcAft>
                  <a:spcPts val="0"/>
                </a:spcAft>
                <a:defRPr sz="1800" b="0" i="0" u="none" strike="noStrike" kern="0" cap="none" spc="0" baseline="0">
                  <a:solidFill>
                    <a:srgbClr val="000000"/>
                  </a:solidFill>
                  <a:uFillTx/>
                </a:defRPr>
              </a:pPr>
              <a:t>4</a:t>
            </a:fld>
            <a:endParaRPr lang="en-US" sz="1200">
              <a:solidFill>
                <a:srgbClr val="000000"/>
              </a:solidFill>
              <a:latin typeface="Calibri" pitchFamily="34"/>
            </a:endParaRPr>
          </a:p>
        </p:txBody>
      </p:sp>
    </p:spTree>
    <p:extLst>
      <p:ext uri="{BB962C8B-B14F-4D97-AF65-F5344CB8AC3E}">
        <p14:creationId xmlns:p14="http://schemas.microsoft.com/office/powerpoint/2010/main" val="304605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For water utilities that are incorporating an ever expanding menu of digital water technologies, secure blockchain systems diminish risks of hacking, data destruction and improve transparency. The shift of water utilities towards digital water technologies brings about exciting and paradigm shifting opportunities. The uptake of sensors and big data usage by utilities require data reliability, accessibility and analytics which can partly be managed via blockchain systems. </a:t>
            </a:r>
            <a:r>
              <a:rPr lang="en-US" sz="1800" dirty="0" err="1">
                <a:latin typeface="Arial" panose="020B0604020202020204" pitchFamily="34" charset="0"/>
                <a:cs typeface="Arial" panose="020B0604020202020204" pitchFamily="34" charset="0"/>
              </a:rPr>
              <a:t>Digitising</a:t>
            </a:r>
            <a:r>
              <a:rPr lang="en-US" sz="1800" dirty="0">
                <a:latin typeface="Arial" panose="020B0604020202020204" pitchFamily="34" charset="0"/>
                <a:cs typeface="Arial" panose="020B0604020202020204" pitchFamily="34" charset="0"/>
              </a:rPr>
              <a:t> asset management can be made more reliable with this distributed ledger technology. Finally, as a way to ensure customer engagement and satisfaction, transparency and cost-effectiveness are crucial to building strong relationships with clients. Open data systems can help set up a basis for trustworthy utilities and blockchain can increase the speed at which information is available to stakeholders.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most successful water utilities will be those where the underlying blockchain systems are invisible to users in seamless, user friendly ways and integrated across digital water technologies. Blockchain is the final drop in the wave of digital water disruption. The technology enables businesses to remove intermediaries that have long been embedded in the cost and resourcing of operations. This will fundamentally alter the way we interact with transactions and the way we manage and operate access to assets like water.</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874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An integration of open data with remote sensing, satellite imagery, IoT, AI and machine learning could allow predictive modelling based on real time water quality. Adding input data such as weather, nutrient flows and pollutants would help forecast water quality ahead of time in a river system as well as help companies assess their water risk. Beyond the business case for companies and water solutions providers, use cases of blockchain are being seen at the basin level.</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Blockchain is being </a:t>
            </a:r>
            <a:r>
              <a:rPr lang="en-US" sz="1800" dirty="0" err="1">
                <a:latin typeface="Arial" panose="020B0604020202020204" pitchFamily="34" charset="0"/>
                <a:cs typeface="Arial" panose="020B0604020202020204" pitchFamily="34" charset="0"/>
              </a:rPr>
              <a:t>trialled</a:t>
            </a:r>
            <a:r>
              <a:rPr lang="en-US" sz="1800" dirty="0">
                <a:latin typeface="Arial" panose="020B0604020202020204" pitchFamily="34" charset="0"/>
                <a:cs typeface="Arial" panose="020B0604020202020204" pitchFamily="34" charset="0"/>
              </a:rPr>
              <a:t> for data sharing, water trading, dam management, effluent monitoring and pollution control. The open data movement is gaining traction internationally and enabling innovation by removing the cost barrier to information. Recently, Canada’s Gordon Foundation held an event to showcase their solution to the lack of open water data sharing across the country. While many groups collect water-quality datasets, until recently there was no common or secure place to openly share this data. The </a:t>
            </a:r>
            <a:r>
              <a:rPr lang="en-US" sz="1800" dirty="0" err="1">
                <a:latin typeface="Arial" panose="020B0604020202020204" pitchFamily="34" charset="0"/>
                <a:cs typeface="Arial" panose="020B0604020202020204" pitchFamily="34" charset="0"/>
              </a:rPr>
              <a:t>siloing</a:t>
            </a:r>
            <a:r>
              <a:rPr lang="en-US" sz="1800" dirty="0">
                <a:latin typeface="Arial" panose="020B0604020202020204" pitchFamily="34" charset="0"/>
                <a:cs typeface="Arial" panose="020B0604020202020204" pitchFamily="34" charset="0"/>
              </a:rPr>
              <a:t> of information has led to data deficiencies across the country, limiting the ability to monitor the impact of policies and govern effectively. </a:t>
            </a:r>
          </a:p>
          <a:p>
            <a:endParaRPr lang="en-US" sz="1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Using blockchain technology as the basis for data sharing improves security and authenticity, making data more accessible to communities, scientists and decision-makers, and creating an innovative framework for enhanced stakeholder engagement. This project will likely trigger positive impacts in regional water governance by closing the gap on water information and data sharing between institutions. Open data directly increases entrepreneurial activity and improved business services, so perhaps we will see a rise in water tech companies and water service in Eastern Canada as a result of these efforts.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Along with data sharing at a basin level, water markets are viewed as a key area of engagement by blockchain enthusiasts, eager to showcase how the technology could improve water governance. While many regions are investigating the technology, Australia’s clarity on blockchain regulations, combined with the maturity of its water market has fostered a high level of innovation. Civic Ledger, an Australian civic-focused blockchain company, created </a:t>
            </a:r>
            <a:r>
              <a:rPr lang="en-US" sz="2400" dirty="0" err="1">
                <a:latin typeface="Arial" panose="020B0604020202020204" pitchFamily="34" charset="0"/>
                <a:cs typeface="Arial" panose="020B0604020202020204" pitchFamily="34" charset="0"/>
              </a:rPr>
              <a:t>WaterLedger</a:t>
            </a:r>
            <a:r>
              <a:rPr lang="en-US" sz="2400" dirty="0">
                <a:latin typeface="Arial" panose="020B0604020202020204" pitchFamily="34" charset="0"/>
                <a:cs typeface="Arial" panose="020B0604020202020204" pitchFamily="34" charset="0"/>
              </a:rPr>
              <a:t>™ as a way to improve transparency of water trading in the country’s water markets. The system’s integration of  over 15,000 complex business rules and real-time updates of state water registries was enabled by smart contracts.</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289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t>The Basics</a:t>
            </a:r>
          </a:p>
          <a:p>
            <a:pPr algn="l"/>
            <a:r>
              <a:rPr lang="en-US" sz="1800" dirty="0"/>
              <a:t>The basics is this: “Blockchain is a </a:t>
            </a:r>
            <a:r>
              <a:rPr lang="en-US" sz="1800" dirty="0" err="1"/>
              <a:t>decentralised</a:t>
            </a:r>
            <a:r>
              <a:rPr lang="en-US" sz="1800" dirty="0"/>
              <a:t> record of information.” The potential applications of blockchain for the water sector are vast and could help to achieve the goal of an accessible, open source and open access way to share water data between public and private sector actors.</a:t>
            </a:r>
          </a:p>
          <a:p>
            <a:pPr algn="l"/>
            <a:endParaRPr lang="en-US" sz="1800" dirty="0"/>
          </a:p>
          <a:p>
            <a:pPr algn="l"/>
            <a:r>
              <a:rPr lang="en-US" sz="1800" dirty="0"/>
              <a:t>Very simply put, blockchain technology is a public ledger of information collected through a network that sits on top of the internet. The way in which this information is recorded is the exciting part, yielding a completely innovative way to document data online. Blockchain allows people who don’t know each other to trust a shared record of information.</a:t>
            </a:r>
          </a:p>
          <a:p>
            <a:pPr algn="l"/>
            <a:endParaRPr lang="en-US" sz="1800" dirty="0"/>
          </a:p>
          <a:p>
            <a:pPr algn="l"/>
            <a:r>
              <a:rPr lang="en-US" sz="1800" dirty="0"/>
              <a:t>The information is recorded via consensus, using confirmation from several nodes (for example computers). Imagine having several smart sensors monitoring water flow in a pipe. All devices record the same flow at a given time and record this data. With the blockchain, once the agreement has been reached between these devices about the flow, this information is stored and cannot be disputed or changed.</a:t>
            </a:r>
          </a:p>
          <a:p>
            <a:pPr algn="l"/>
            <a:endParaRPr lang="en-US" sz="1800" dirty="0"/>
          </a:p>
          <a:p>
            <a:pPr algn="l"/>
            <a:r>
              <a:rPr lang="en-US" sz="1800" b="0" i="0" kern="1200" dirty="0">
                <a:solidFill>
                  <a:schemeClr val="tx1"/>
                </a:solidFill>
                <a:effectLst/>
                <a:latin typeface="+mn-lt"/>
                <a:ea typeface="+mn-ea"/>
                <a:cs typeface="+mn-cs"/>
              </a:rPr>
              <a:t>Along with the consensus and immutability of the information recorded, what makes blockchain unique is that it is not </a:t>
            </a:r>
            <a:r>
              <a:rPr lang="en-US" sz="1800" b="0" i="0" kern="1200" dirty="0" err="1">
                <a:solidFill>
                  <a:schemeClr val="tx1"/>
                </a:solidFill>
                <a:effectLst/>
                <a:latin typeface="+mn-lt"/>
                <a:ea typeface="+mn-ea"/>
                <a:cs typeface="+mn-cs"/>
              </a:rPr>
              <a:t>centralised</a:t>
            </a:r>
            <a:r>
              <a:rPr lang="en-US" sz="1800" b="0" i="0" kern="1200" dirty="0">
                <a:solidFill>
                  <a:schemeClr val="tx1"/>
                </a:solidFill>
                <a:effectLst/>
                <a:latin typeface="+mn-lt"/>
                <a:ea typeface="+mn-ea"/>
                <a:cs typeface="+mn-cs"/>
              </a:rPr>
              <a:t> in one principal database or ledger. Instead, many copies of the data are kept in different places on the network. Imagine printing multiple copies of a picture of yourself, tearing each copy into different pieces, and hiding them around your office. This ensures that if one piece of the picture is damaged, lost or your colleague draws a mustache on one image, then enough other copies around the office exist to show that in fact – you have no mustache in that picture. Similarly on the blockchain, if one piece of the record is changed without consensus from the rightful owners, there are multiple other copies of the record to prove that change false and obsolete.</a:t>
            </a:r>
          </a:p>
          <a:p>
            <a:pPr algn="l"/>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2105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a:solidFill>
                  <a:schemeClr val="tx1"/>
                </a:solidFill>
                <a:effectLst/>
                <a:latin typeface="+mn-lt"/>
                <a:ea typeface="+mn-ea"/>
                <a:cs typeface="+mn-cs"/>
              </a:rPr>
              <a:t>Public utilities and governments are typically unable to meet development finance demands solely through public resources and have to attract new sources of financing. Unlocking private sector capital for development projects that aim at providing safe and affordable water and sanitation services to the poor is particularly challenging due to </a:t>
            </a:r>
            <a:r>
              <a:rPr lang="en-US" sz="1800" b="0" i="0" kern="1200" dirty="0" err="1">
                <a:solidFill>
                  <a:schemeClr val="tx1"/>
                </a:solidFill>
                <a:effectLst/>
                <a:latin typeface="+mn-lt"/>
                <a:ea typeface="+mn-ea"/>
                <a:cs typeface="+mn-cs"/>
              </a:rPr>
              <a:t>uncertaintainties</a:t>
            </a:r>
            <a:r>
              <a:rPr lang="en-US" sz="1800" b="0" i="0" kern="1200" dirty="0">
                <a:solidFill>
                  <a:schemeClr val="tx1"/>
                </a:solidFill>
                <a:effectLst/>
                <a:latin typeface="+mn-lt"/>
                <a:ea typeface="+mn-ea"/>
                <a:cs typeface="+mn-cs"/>
              </a:rPr>
              <a:t> in return on investment and limited regulatory framework to ensure the democratic ownership, effectiveness and accountability. This is where innovative solutions are needed. These financial obstacles can be translated into opportunities at local level in which crowd funding schemes with enabling environment can be a game changer in creating fit for purpose solutions to financial challenges and empowering young water professionals and innovators in partnership with local government, private sectors, and research groups.</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We must think differently about water to ensure food security, conserve delicate ecosystems and end poverty by 2030. This paradigm shift can be achieved by changing the way we manage water today, shifting from centralized solutions to decentralized solutions, reducing and managing the high level of non-revenue water, transforming our perspective from a linear ‘use and dispose’ approach to a more sustainable circular economy model, attaching values to the resources and harnessing the water, energy and food nexus in the entire water system especially wastewater (World Bank, 2018). In addition to investment, technological exchange is a core requirement for successful implementation of the SDG6 to transfer the affordable, scalable solutions that are available and it can therefore increase collaboration between regions and provide a sustainable boost to both developing and developed economies.</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Achieving the SDG6 relies not only on setting goals, but also on a responsive approach to the voice and needs of local communities and young water professionals. </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By engaging youth in decision-making, empowering and equipping them with skills, knowledge and confidence in their abilities, there is a real chance that global leaders can harness the potential of youth to reach the SDGs by </a:t>
            </a:r>
            <a:r>
              <a:rPr lang="en-US" sz="1800" b="0" i="0" kern="1200">
                <a:solidFill>
                  <a:schemeClr val="tx1"/>
                </a:solidFill>
                <a:effectLst/>
                <a:latin typeface="+mn-lt"/>
                <a:ea typeface="+mn-ea"/>
                <a:cs typeface="+mn-cs"/>
              </a:rPr>
              <a:t>2030.</a:t>
            </a:r>
          </a:p>
          <a:p>
            <a:endParaRPr lang="en-US" sz="1800" b="0" i="0" kern="1200">
              <a:solidFill>
                <a:schemeClr val="tx1"/>
              </a:solidFill>
              <a:effectLst/>
              <a:latin typeface="+mn-lt"/>
              <a:ea typeface="+mn-ea"/>
              <a:cs typeface="+mn-cs"/>
            </a:endParaRPr>
          </a:p>
          <a:p>
            <a:r>
              <a:rPr lang="en-US" sz="1800">
                <a:solidFill>
                  <a:srgbClr val="191919"/>
                </a:solidFill>
                <a:latin typeface="Arial" panose="020B0604020202020204" pitchFamily="34" charset="0"/>
                <a:cs typeface="Arial" panose="020B0604020202020204" pitchFamily="34" charset="0"/>
              </a:rPr>
              <a:t>Crowdfunding can come any form of:</a:t>
            </a:r>
          </a:p>
          <a:p>
            <a:endParaRPr lang="en-US" sz="1800">
              <a:solidFill>
                <a:srgbClr val="191919"/>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800">
                <a:solidFill>
                  <a:srgbClr val="191919"/>
                </a:solidFill>
                <a:latin typeface="Arial" panose="020B0604020202020204" pitchFamily="34" charset="0"/>
                <a:cs typeface="Arial" panose="020B0604020202020204" pitchFamily="34" charset="0"/>
              </a:rPr>
              <a:t>Peer-to-peer lending</a:t>
            </a:r>
          </a:p>
          <a:p>
            <a:pPr marL="171450" indent="-171450">
              <a:buFont typeface="Arial" panose="020B0604020202020204" pitchFamily="34" charset="0"/>
              <a:buChar char="•"/>
            </a:pPr>
            <a:r>
              <a:rPr lang="en-US" sz="1800">
                <a:solidFill>
                  <a:srgbClr val="191919"/>
                </a:solidFill>
                <a:latin typeface="Arial" panose="020B0604020202020204" pitchFamily="34" charset="0"/>
                <a:cs typeface="Arial" panose="020B0604020202020204" pitchFamily="34" charset="0"/>
              </a:rPr>
              <a:t>Equity crowdfunding</a:t>
            </a:r>
          </a:p>
          <a:p>
            <a:pPr marL="171450" indent="-171450">
              <a:buFont typeface="Arial" panose="020B0604020202020204" pitchFamily="34" charset="0"/>
              <a:buChar char="•"/>
            </a:pPr>
            <a:r>
              <a:rPr lang="en-US" sz="1800">
                <a:solidFill>
                  <a:srgbClr val="191919"/>
                </a:solidFill>
                <a:latin typeface="Arial" panose="020B0604020202020204" pitchFamily="34" charset="0"/>
                <a:cs typeface="Arial" panose="020B0604020202020204" pitchFamily="34" charset="0"/>
              </a:rPr>
              <a:t>Rewards-based crowdfunding</a:t>
            </a:r>
          </a:p>
          <a:p>
            <a:pPr marL="171450" indent="-171450">
              <a:buFont typeface="Arial" panose="020B0604020202020204" pitchFamily="34" charset="0"/>
              <a:buChar char="•"/>
            </a:pPr>
            <a:r>
              <a:rPr lang="en-US" sz="1800">
                <a:solidFill>
                  <a:srgbClr val="191919"/>
                </a:solidFill>
                <a:latin typeface="Arial" panose="020B0604020202020204" pitchFamily="34" charset="0"/>
                <a:cs typeface="Arial" panose="020B0604020202020204" pitchFamily="34" charset="0"/>
              </a:rPr>
              <a:t>Donation-based crowdfunding</a:t>
            </a:r>
          </a:p>
          <a:p>
            <a:pPr marL="171450" indent="-171450">
              <a:buFont typeface="Arial" panose="020B0604020202020204" pitchFamily="34" charset="0"/>
              <a:buChar char="•"/>
            </a:pPr>
            <a:r>
              <a:rPr lang="en-US" sz="1800">
                <a:solidFill>
                  <a:srgbClr val="191919"/>
                </a:solidFill>
                <a:latin typeface="Arial" panose="020B0604020202020204" pitchFamily="34" charset="0"/>
                <a:cs typeface="Arial" panose="020B0604020202020204" pitchFamily="34" charset="0"/>
              </a:rPr>
              <a:t>Profit-sharing/ revenue-sharing</a:t>
            </a:r>
          </a:p>
          <a:p>
            <a:pPr marL="171450" indent="-171450">
              <a:buFont typeface="Arial" panose="020B0604020202020204" pitchFamily="34" charset="0"/>
              <a:buChar char="•"/>
            </a:pPr>
            <a:r>
              <a:rPr lang="en-US" sz="1800">
                <a:solidFill>
                  <a:srgbClr val="191919"/>
                </a:solidFill>
                <a:latin typeface="Arial" panose="020B0604020202020204" pitchFamily="34" charset="0"/>
                <a:cs typeface="Arial" panose="020B0604020202020204" pitchFamily="34" charset="0"/>
              </a:rPr>
              <a:t>Debt-securities crowdfunding</a:t>
            </a:r>
          </a:p>
          <a:p>
            <a:endParaRPr lang="en-US" sz="18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29456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91919"/>
                </a:solidFill>
                <a:latin typeface="Open Sans" panose="020B0606030504020204" pitchFamily="34" charset="0"/>
              </a:rPr>
              <a:t>There are three levels of blockchain.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191919"/>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91919"/>
                </a:solidFill>
                <a:latin typeface="Open Sans" panose="020B0606030504020204" pitchFamily="34" charset="0"/>
              </a:rPr>
              <a:t>The first level is the storing of digital records in a controlled, secure, auditable and immutable way, not simply of transactions but also of digital representations of physical assets – for example a utility’s water quality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191919"/>
              </a:solidFill>
              <a:latin typeface="Open Sans" panose="020B0606030504020204" pitchFamily="34" charset="0"/>
            </a:endParaRPr>
          </a:p>
          <a:p>
            <a:r>
              <a:rPr lang="en-US" sz="1800" dirty="0">
                <a:solidFill>
                  <a:srgbClr val="191919"/>
                </a:solidFill>
                <a:latin typeface="Open Sans" panose="020B0606030504020204" pitchFamily="34" charset="0"/>
              </a:rPr>
              <a:t>The second level is the exchange of digital assets where people can transfer ownership in real time without the need for banks, stock exchanges or payment processors – for example paying for a water bill</a:t>
            </a:r>
            <a:r>
              <a:rPr lang="en-US" sz="1800">
                <a:solidFill>
                  <a:srgbClr val="191919"/>
                </a:solidFill>
                <a:latin typeface="Open Sans" panose="020B0606030504020204" pitchFamily="34" charset="0"/>
              </a:rPr>
              <a:t>. </a:t>
            </a:r>
            <a:r>
              <a:rPr lang="en-US" sz="1800">
                <a:latin typeface="Arial" panose="020B0604020202020204" pitchFamily="34" charset="0"/>
                <a:cs typeface="Arial" panose="020B0604020202020204" pitchFamily="34" charset="0"/>
              </a:rPr>
              <a:t>Water utilities face acute challenges at a local scale to meet the needs of growing urban populations. </a:t>
            </a:r>
            <a:r>
              <a:rPr lang="en-US" sz="1800" b="1">
                <a:solidFill>
                  <a:srgbClr val="0070C0"/>
                </a:solidFill>
                <a:latin typeface="Arial" panose="020B0604020202020204" pitchFamily="34" charset="0"/>
                <a:cs typeface="Arial" panose="020B0604020202020204" pitchFamily="34" charset="0"/>
              </a:rPr>
              <a:t>Costly centralised systems might not be the way forward </a:t>
            </a:r>
            <a:r>
              <a:rPr lang="en-US" sz="1800">
                <a:latin typeface="Arial" panose="020B0604020202020204" pitchFamily="34" charset="0"/>
                <a:cs typeface="Arial" panose="020B0604020202020204" pitchFamily="34" charset="0"/>
              </a:rPr>
              <a:t>and if (or when) the predicted trend towards decentralisation and digitalisation becomes a reality, then blockchain technology will be fundamental to this new digital water world.</a:t>
            </a:r>
          </a:p>
          <a:p>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Some creative and innovative projects are being facilitated through blockchain. Blockchain technology can help mediate payments between producer and consumer, as well as record exact exchanges of water resource assets and payments through new digital financial systems like cryptocurrencies. This technology has the potential to decentralise and democratise the use and management of resources and put communities at the centre of sustainable development.</a:t>
            </a:r>
            <a:endParaRPr lang="en-US" sz="2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191919"/>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191919"/>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91919"/>
                </a:solidFill>
                <a:latin typeface="Open Sans" panose="020B0606030504020204" pitchFamily="34" charset="0"/>
              </a:rPr>
              <a:t>The third level is the execution of smart contracts which are contracts written in code that include rules, conditions, expiry dates and any other necessary information that are embedded in a blockchain and automatically execute when the conditions are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191919"/>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91919"/>
                </a:solidFill>
                <a:latin typeface="Open Sans" panose="020B0606030504020204" pitchFamily="34" charset="0"/>
              </a:rPr>
              <a:t>Smart contracts allow businesses to reduce the time spent on paperwork, enforcing contracts and interacting with third parties. The terms of the smart contract are recorded into the code and subsequently implemented automatically through the shared network which monitors compliance and verifies the outcomes without the need of a third party – for example, payments to contractors wherein a smart contract would be possible for contractors only if it determines the business has enough funds to pay for the requested services. Another example of the use of blockchain-based smart contracts is the trade of water rights in water markets – this will be discussed in more detail in the blog on blockchain for basins.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1707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success of Blockchain Technology triggered the development of new capabilities and the rise of smart contracts heralded the second generation of blockchain technology. Smart contracts are simply programs that run and are executed on the blockchain. The smart contract defines the conditions under which the parties have agreed to and once these conditions are met, certain actions are executed. These programmed applications can be used for simple cases like escrow payments, which could be useful in insurance claims, water markets, or pay-by-results financing. A new generation of businesses and opportunities are emerging, built on this technology and pushing beyond simple cases to more complicated systems that involve </a:t>
            </a:r>
            <a:r>
              <a:rPr lang="en-US" sz="1800" dirty="0" err="1">
                <a:latin typeface="Arial" panose="020B0604020202020204" pitchFamily="34" charset="0"/>
                <a:cs typeface="Arial" panose="020B0604020202020204" pitchFamily="34" charset="0"/>
              </a:rPr>
              <a:t>tokenisation</a:t>
            </a:r>
            <a:r>
              <a:rPr lang="en-US" sz="1800" dirty="0">
                <a:latin typeface="Arial" panose="020B0604020202020204" pitchFamily="34" charset="0"/>
                <a:cs typeface="Arial" panose="020B0604020202020204" pitchFamily="34" charset="0"/>
              </a:rPr>
              <a:t>, prediction markets, and even smart impact bonds.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 pay-by-results smart contract in WASH </a:t>
            </a:r>
            <a:r>
              <a:rPr lang="en-US" sz="2400" b="1" dirty="0" err="1">
                <a:latin typeface="Arial" panose="020B0604020202020204" pitchFamily="34" charset="0"/>
                <a:cs typeface="Arial" panose="020B0604020202020204" pitchFamily="34" charset="0"/>
              </a:rPr>
              <a:t>programmes</a:t>
            </a:r>
            <a:r>
              <a:rPr lang="en-US" sz="2400" b="1"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In pay-by-results models, robust budgeting for monitoring and evaluation is required and reporting takes on a significant role to ensure that quality evidence of impact is presented. Innovative ways to structure contracts include payments for achieving specific outcomes and these payment milestones need to be agreed upon based on clearly defined and unambiguous indicators. A smart contract could be designed for funds to be released once impact data is verified by monitors and evaluators, be they human, machine or a combination. Once the data is verified (if this), payments would be automatically released to the project implementers (then that), without delays and leaving behind a transparent and auditable ledger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0857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We must</a:t>
            </a:r>
            <a:r>
              <a:rPr lang="en-US" sz="1800" b="1">
                <a:solidFill>
                  <a:schemeClr val="accent1">
                    <a:lumMod val="75000"/>
                  </a:schemeClr>
                </a:solidFill>
                <a:latin typeface="Arial" panose="020B0604020202020204" pitchFamily="34" charset="0"/>
                <a:cs typeface="Arial" panose="020B0604020202020204" pitchFamily="34" charset="0"/>
              </a:rPr>
              <a:t> </a:t>
            </a:r>
            <a:r>
              <a:rPr lang="en-US" sz="1800" b="1">
                <a:solidFill>
                  <a:srgbClr val="0070C0"/>
                </a:solidFill>
                <a:latin typeface="Arial" panose="020B0604020202020204" pitchFamily="34" charset="0"/>
                <a:cs typeface="Arial" panose="020B0604020202020204" pitchFamily="34" charset="0"/>
              </a:rPr>
              <a:t>ensure funding</a:t>
            </a:r>
            <a:r>
              <a:rPr lang="en-US" sz="1800">
                <a:solidFill>
                  <a:srgbClr val="0070C0"/>
                </a:solidFill>
                <a:latin typeface="Arial" panose="020B0604020202020204" pitchFamily="34" charset="0"/>
                <a:cs typeface="Arial" panose="020B0604020202020204" pitchFamily="34" charset="0"/>
              </a:rPr>
              <a:t>, </a:t>
            </a:r>
            <a:r>
              <a:rPr lang="en-US" sz="1800" b="1">
                <a:solidFill>
                  <a:srgbClr val="0070C0"/>
                </a:solidFill>
                <a:latin typeface="Arial" panose="020B0604020202020204" pitchFamily="34" charset="0"/>
                <a:cs typeface="Arial" panose="020B0604020202020204" pitchFamily="34" charset="0"/>
              </a:rPr>
              <a:t>functioning legal framework</a:t>
            </a:r>
            <a:r>
              <a:rPr lang="en-US" sz="1800">
                <a:solidFill>
                  <a:srgbClr val="0070C0"/>
                </a:solidFill>
                <a:latin typeface="Arial" panose="020B0604020202020204" pitchFamily="34" charset="0"/>
                <a:cs typeface="Arial" panose="020B0604020202020204" pitchFamily="34" charset="0"/>
              </a:rPr>
              <a:t>, </a:t>
            </a:r>
            <a:r>
              <a:rPr lang="en-US" sz="1800" b="1">
                <a:solidFill>
                  <a:srgbClr val="0070C0"/>
                </a:solidFill>
                <a:latin typeface="Arial" panose="020B0604020202020204" pitchFamily="34" charset="0"/>
                <a:cs typeface="Arial" panose="020B0604020202020204" pitchFamily="34" charset="0"/>
              </a:rPr>
              <a:t>and transparent governance of water and sanitation services</a:t>
            </a:r>
            <a:r>
              <a:rPr lang="en-US" sz="1800">
                <a:solidFill>
                  <a:srgbClr val="0070C0"/>
                </a:solidFill>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as a top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3B5599-6154-4628-A8F9-A20788A63583}" type="slidenum">
              <a:rPr lang="th-TH" smtClean="0"/>
              <a:pPr/>
              <a:t>10</a:t>
            </a:fld>
            <a:endParaRPr lang="th-TH"/>
          </a:p>
        </p:txBody>
      </p:sp>
    </p:spTree>
    <p:extLst>
      <p:ext uri="{BB962C8B-B14F-4D97-AF65-F5344CB8AC3E}">
        <p14:creationId xmlns:p14="http://schemas.microsoft.com/office/powerpoint/2010/main" val="161914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h-TH" sz="1800" dirty="0">
                <a:solidFill>
                  <a:srgbClr val="FFFFFF"/>
                </a:solidFill>
              </a:rPr>
              <a:t>UN’s global sustainability goals #6 is specific to water, and most of them are heavily reliant on having “water equality”. </a:t>
            </a:r>
            <a:r>
              <a:rPr lang="en-GB" altLang="th-TH" sz="1800" dirty="0">
                <a:solidFill>
                  <a:srgbClr val="FFFFFF"/>
                </a:solidFill>
              </a:rPr>
              <a:t>The UN is particularly active in discussing water as a global issue; water, like territory, can be a significant motivator of conflict if a resolution for sharing cannot be found.</a:t>
            </a:r>
          </a:p>
          <a:p>
            <a:endParaRPr lang="en-US" dirty="0"/>
          </a:p>
        </p:txBody>
      </p:sp>
    </p:spTree>
    <p:extLst>
      <p:ext uri="{BB962C8B-B14F-4D97-AF65-F5344CB8AC3E}">
        <p14:creationId xmlns:p14="http://schemas.microsoft.com/office/powerpoint/2010/main" val="337082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11503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264019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89568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Halves">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585216" y="1243584"/>
            <a:ext cx="7973568" cy="224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8"/>
          <p:cNvSpPr>
            <a:spLocks noGrp="1"/>
          </p:cNvSpPr>
          <p:nvPr>
            <p:ph sz="quarter" idx="13"/>
          </p:nvPr>
        </p:nvSpPr>
        <p:spPr>
          <a:xfrm>
            <a:off x="585216" y="3739896"/>
            <a:ext cx="7973568" cy="224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ubtitle 4"/>
          <p:cNvSpPr>
            <a:spLocks noGrp="1"/>
          </p:cNvSpPr>
          <p:nvPr>
            <p:ph type="subTitle" idx="14"/>
          </p:nvPr>
        </p:nvSpPr>
        <p:spPr>
          <a:xfrm>
            <a:off x="585216" y="603504"/>
            <a:ext cx="7973568" cy="393192"/>
          </a:xfrm>
        </p:spPr>
        <p:txBody>
          <a:bodyPr/>
          <a:lstStyle>
            <a:lvl1pPr marL="0" indent="0">
              <a:lnSpc>
                <a:spcPts val="2300"/>
              </a:lnSpc>
              <a:spcBef>
                <a:spcPts val="0"/>
              </a:spcBef>
              <a:spcAft>
                <a:spcPts val="0"/>
              </a:spcAft>
              <a:buNone/>
              <a:defRPr sz="2100" kern="0" baseline="0">
                <a:solidFill>
                  <a:schemeClr val="tx2"/>
                </a:solidFill>
                <a:latin typeface="+mj-lt"/>
              </a:defRPr>
            </a:lvl1pPr>
          </a:lstStyle>
          <a:p>
            <a:r>
              <a:rPr lang="en-US"/>
              <a:t>Click to edit Master subtitle style</a:t>
            </a:r>
            <a:endParaRPr lang="en-GB" dirty="0"/>
          </a:p>
        </p:txBody>
      </p:sp>
      <p:sp>
        <p:nvSpPr>
          <p:cNvPr id="8" name="Title 1"/>
          <p:cNvSpPr>
            <a:spLocks noGrp="1"/>
          </p:cNvSpPr>
          <p:nvPr>
            <p:ph type="title"/>
          </p:nvPr>
        </p:nvSpPr>
        <p:spPr>
          <a:xfrm>
            <a:off x="585216" y="402336"/>
            <a:ext cx="7973568" cy="155448"/>
          </a:xfrm>
          <a:prstGeom prst="rect">
            <a:avLst/>
          </a:prstGeom>
        </p:spPr>
        <p:txBody>
          <a:bodyPr/>
          <a:lstStyle>
            <a:lvl1pPr>
              <a:lnSpc>
                <a:spcPts val="1200"/>
              </a:lnSpc>
              <a:defRPr sz="900" b="0" i="0" kern="0" cap="all" baseline="0">
                <a:solidFill>
                  <a:schemeClr val="accent1"/>
                </a:solidFill>
                <a:latin typeface="+mj-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152036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585216" y="1243584"/>
            <a:ext cx="7973568" cy="4745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4"/>
          <p:cNvSpPr>
            <a:spLocks noGrp="1"/>
          </p:cNvSpPr>
          <p:nvPr>
            <p:ph type="subTitle" idx="44"/>
          </p:nvPr>
        </p:nvSpPr>
        <p:spPr>
          <a:xfrm>
            <a:off x="585216" y="603504"/>
            <a:ext cx="7973568" cy="393192"/>
          </a:xfrm>
        </p:spPr>
        <p:txBody>
          <a:bodyPr/>
          <a:lstStyle>
            <a:lvl1pPr marL="0" indent="0">
              <a:lnSpc>
                <a:spcPts val="2300"/>
              </a:lnSpc>
              <a:spcBef>
                <a:spcPts val="0"/>
              </a:spcBef>
              <a:spcAft>
                <a:spcPts val="0"/>
              </a:spcAft>
              <a:buNone/>
              <a:defRPr sz="2100" kern="0" baseline="0">
                <a:solidFill>
                  <a:schemeClr val="tx2"/>
                </a:solidFill>
                <a:latin typeface="+mj-lt"/>
              </a:defRPr>
            </a:lvl1pPr>
          </a:lstStyle>
          <a:p>
            <a:r>
              <a:rPr lang="en-US"/>
              <a:t>Click to edit Master subtitle style</a:t>
            </a:r>
            <a:endParaRPr lang="en-GB" dirty="0"/>
          </a:p>
        </p:txBody>
      </p:sp>
      <p:sp>
        <p:nvSpPr>
          <p:cNvPr id="6" name="Title 1"/>
          <p:cNvSpPr>
            <a:spLocks noGrp="1"/>
          </p:cNvSpPr>
          <p:nvPr>
            <p:ph type="title"/>
          </p:nvPr>
        </p:nvSpPr>
        <p:spPr>
          <a:xfrm>
            <a:off x="585216" y="402336"/>
            <a:ext cx="7973568" cy="155448"/>
          </a:xfrm>
          <a:prstGeom prst="rect">
            <a:avLst/>
          </a:prstGeom>
        </p:spPr>
        <p:txBody>
          <a:bodyPr/>
          <a:lstStyle>
            <a:lvl1pPr>
              <a:lnSpc>
                <a:spcPts val="1200"/>
              </a:lnSpc>
              <a:defRPr sz="900" b="0" i="0" kern="0" cap="all" baseline="0">
                <a:solidFill>
                  <a:schemeClr val="accent1"/>
                </a:solidFill>
                <a:latin typeface="+mj-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17737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ubtitle 4"/>
          <p:cNvSpPr>
            <a:spLocks noGrp="1"/>
          </p:cNvSpPr>
          <p:nvPr>
            <p:ph type="subTitle" idx="11"/>
          </p:nvPr>
        </p:nvSpPr>
        <p:spPr>
          <a:xfrm>
            <a:off x="585216" y="603504"/>
            <a:ext cx="7973568" cy="393192"/>
          </a:xfrm>
        </p:spPr>
        <p:txBody>
          <a:bodyPr/>
          <a:lstStyle>
            <a:lvl1pPr marL="0" indent="0">
              <a:lnSpc>
                <a:spcPts val="2300"/>
              </a:lnSpc>
              <a:spcBef>
                <a:spcPts val="0"/>
              </a:spcBef>
              <a:spcAft>
                <a:spcPts val="0"/>
              </a:spcAft>
              <a:buNone/>
              <a:defRPr sz="2100" kern="0" baseline="0">
                <a:solidFill>
                  <a:schemeClr val="tx2"/>
                </a:solidFill>
                <a:latin typeface="+mj-lt"/>
              </a:defRPr>
            </a:lvl1pPr>
          </a:lstStyle>
          <a:p>
            <a:r>
              <a:rPr lang="en-US"/>
              <a:t>Click to edit Master subtitle style</a:t>
            </a:r>
            <a:endParaRPr lang="en-GB" dirty="0"/>
          </a:p>
        </p:txBody>
      </p:sp>
      <p:sp>
        <p:nvSpPr>
          <p:cNvPr id="8" name="Title 1"/>
          <p:cNvSpPr>
            <a:spLocks noGrp="1"/>
          </p:cNvSpPr>
          <p:nvPr>
            <p:ph type="title"/>
          </p:nvPr>
        </p:nvSpPr>
        <p:spPr>
          <a:xfrm>
            <a:off x="585216" y="402336"/>
            <a:ext cx="7973568" cy="155448"/>
          </a:xfrm>
          <a:prstGeom prst="rect">
            <a:avLst/>
          </a:prstGeom>
        </p:spPr>
        <p:txBody>
          <a:bodyPr/>
          <a:lstStyle>
            <a:lvl1pPr>
              <a:lnSpc>
                <a:spcPts val="1200"/>
              </a:lnSpc>
              <a:defRPr sz="900" b="0" i="0" kern="0" cap="all" baseline="0">
                <a:solidFill>
                  <a:schemeClr val="accent1"/>
                </a:solidFill>
                <a:latin typeface="+mj-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15257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05427AA2-156A-430D-A8AE-789D3A9B6246}"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6321F6A3-863D-4BBF-BDFF-4CA6CFA99F06}" type="slidenum">
              <a:rPr lang="zh-CN" altLang="en-US"/>
              <a:pPr>
                <a:defRPr/>
              </a:pPr>
              <a:t>‹#›</a:t>
            </a:fld>
            <a:endParaRPr lang="zh-CN" altLang="en-US"/>
          </a:p>
        </p:txBody>
      </p:sp>
    </p:spTree>
    <p:extLst>
      <p:ext uri="{BB962C8B-B14F-4D97-AF65-F5344CB8AC3E}">
        <p14:creationId xmlns:p14="http://schemas.microsoft.com/office/powerpoint/2010/main" val="857756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1655A8C1-4095-42A9-9365-E3DA14A99B5F}"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7667C124-AE4F-49AC-A268-EC214FF193A9}" type="slidenum">
              <a:rPr lang="zh-CN" altLang="en-US"/>
              <a:pPr>
                <a:defRPr/>
              </a:pPr>
              <a:t>‹#›</a:t>
            </a:fld>
            <a:endParaRPr lang="zh-CN" altLang="en-US"/>
          </a:p>
        </p:txBody>
      </p:sp>
    </p:spTree>
    <p:extLst>
      <p:ext uri="{BB962C8B-B14F-4D97-AF65-F5344CB8AC3E}">
        <p14:creationId xmlns:p14="http://schemas.microsoft.com/office/powerpoint/2010/main" val="21400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EBA3C9CB-E371-411E-B572-194537194979}"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50C7CC1A-DD31-4DC8-848E-0679E835D1EC}" type="slidenum">
              <a:rPr lang="zh-CN" altLang="en-US"/>
              <a:pPr>
                <a:defRPr/>
              </a:pPr>
              <a:t>‹#›</a:t>
            </a:fld>
            <a:endParaRPr lang="zh-CN" altLang="en-US"/>
          </a:p>
        </p:txBody>
      </p:sp>
    </p:spTree>
    <p:extLst>
      <p:ext uri="{BB962C8B-B14F-4D97-AF65-F5344CB8AC3E}">
        <p14:creationId xmlns:p14="http://schemas.microsoft.com/office/powerpoint/2010/main" val="30787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25DDDD19-AF44-4AA7-A73E-03C72E23A5FB}"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F56669DC-9B8C-4569-B9F0-C5204FA12AA0}" type="slidenum">
              <a:rPr lang="zh-CN" altLang="en-US"/>
              <a:pPr>
                <a:defRPr/>
              </a:pPr>
              <a:t>‹#›</a:t>
            </a:fld>
            <a:endParaRPr lang="zh-CN" altLang="en-US"/>
          </a:p>
        </p:txBody>
      </p:sp>
    </p:spTree>
    <p:extLst>
      <p:ext uri="{BB962C8B-B14F-4D97-AF65-F5344CB8AC3E}">
        <p14:creationId xmlns:p14="http://schemas.microsoft.com/office/powerpoint/2010/main" val="2546075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extLst>
          </p:cNvPr>
          <p:cNvSpPr>
            <a:spLocks noGrp="1"/>
          </p:cNvSpPr>
          <p:nvPr>
            <p:ph type="dt" sz="half" idx="10"/>
          </p:nvPr>
        </p:nvSpPr>
        <p:spPr/>
        <p:txBody>
          <a:bodyPr/>
          <a:lstStyle>
            <a:lvl1pPr>
              <a:defRPr/>
            </a:lvl1pPr>
          </a:lstStyle>
          <a:p>
            <a:pPr>
              <a:defRPr/>
            </a:pPr>
            <a:fld id="{BC245F29-5C5C-4984-945E-47FFF33948C8}"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8"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a:extLst>
              <a:ext uri="{FF2B5EF4-FFF2-40B4-BE49-F238E27FC236}"/>
            </a:extLst>
          </p:cNvPr>
          <p:cNvSpPr>
            <a:spLocks noGrp="1"/>
          </p:cNvSpPr>
          <p:nvPr>
            <p:ph type="sldNum" sz="quarter" idx="12"/>
          </p:nvPr>
        </p:nvSpPr>
        <p:spPr/>
        <p:txBody>
          <a:bodyPr/>
          <a:lstStyle>
            <a:lvl1pPr>
              <a:defRPr/>
            </a:lvl1pPr>
          </a:lstStyle>
          <a:p>
            <a:pPr>
              <a:defRPr/>
            </a:pPr>
            <a:fld id="{7A0894F9-6DA2-43A7-9B83-C0294DFB6638}" type="slidenum">
              <a:rPr lang="zh-CN" altLang="en-US"/>
              <a:pPr>
                <a:defRPr/>
              </a:pPr>
              <a:t>‹#›</a:t>
            </a:fld>
            <a:endParaRPr lang="zh-CN" altLang="en-US"/>
          </a:p>
        </p:txBody>
      </p:sp>
    </p:spTree>
    <p:extLst>
      <p:ext uri="{BB962C8B-B14F-4D97-AF65-F5344CB8AC3E}">
        <p14:creationId xmlns:p14="http://schemas.microsoft.com/office/powerpoint/2010/main" val="219694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lvl1pPr>
              <a:defRPr sz="1600" b="1">
                <a:solidFill>
                  <a:schemeClr val="tx1"/>
                </a:solidFill>
              </a:defRPr>
            </a:lvl1pPr>
          </a:lstStyle>
          <a:p>
            <a:fld id="{D9787EDA-BEDA-4A42-96C5-C4ECF2E2F48D}" type="slidenum">
              <a:rPr lang="th-TH" smtClean="0"/>
              <a:pPr/>
              <a:t>‹#›</a:t>
            </a:fld>
            <a:endParaRPr lang="th-TH" dirty="0"/>
          </a:p>
        </p:txBody>
      </p:sp>
    </p:spTree>
    <p:extLst>
      <p:ext uri="{BB962C8B-B14F-4D97-AF65-F5344CB8AC3E}">
        <p14:creationId xmlns:p14="http://schemas.microsoft.com/office/powerpoint/2010/main" val="194371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extLst>
          </p:cNvPr>
          <p:cNvSpPr>
            <a:spLocks noGrp="1"/>
          </p:cNvSpPr>
          <p:nvPr>
            <p:ph type="dt" sz="half" idx="10"/>
          </p:nvPr>
        </p:nvSpPr>
        <p:spPr/>
        <p:txBody>
          <a:bodyPr/>
          <a:lstStyle>
            <a:lvl1pPr>
              <a:defRPr/>
            </a:lvl1pPr>
          </a:lstStyle>
          <a:p>
            <a:pPr>
              <a:defRPr/>
            </a:pPr>
            <a:fld id="{9E190978-E519-4D1C-9849-9AD566A4F44D}"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4"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a:extLst>
              <a:ext uri="{FF2B5EF4-FFF2-40B4-BE49-F238E27FC236}"/>
            </a:extLst>
          </p:cNvPr>
          <p:cNvSpPr>
            <a:spLocks noGrp="1"/>
          </p:cNvSpPr>
          <p:nvPr>
            <p:ph type="sldNum" sz="quarter" idx="12"/>
          </p:nvPr>
        </p:nvSpPr>
        <p:spPr/>
        <p:txBody>
          <a:bodyPr/>
          <a:lstStyle>
            <a:lvl1pPr>
              <a:defRPr/>
            </a:lvl1pPr>
          </a:lstStyle>
          <a:p>
            <a:pPr>
              <a:defRPr/>
            </a:pPr>
            <a:fld id="{7B20A2E6-4FEE-425C-91BE-8C08CA1D4BE3}" type="slidenum">
              <a:rPr lang="zh-CN" altLang="en-US"/>
              <a:pPr>
                <a:defRPr/>
              </a:pPr>
              <a:t>‹#›</a:t>
            </a:fld>
            <a:endParaRPr lang="zh-CN" altLang="en-US"/>
          </a:p>
        </p:txBody>
      </p:sp>
    </p:spTree>
    <p:extLst>
      <p:ext uri="{BB962C8B-B14F-4D97-AF65-F5344CB8AC3E}">
        <p14:creationId xmlns:p14="http://schemas.microsoft.com/office/powerpoint/2010/main" val="49369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extLst>
          </p:cNvPr>
          <p:cNvSpPr>
            <a:spLocks noGrp="1"/>
          </p:cNvSpPr>
          <p:nvPr>
            <p:ph type="dt" sz="half" idx="10"/>
          </p:nvPr>
        </p:nvSpPr>
        <p:spPr/>
        <p:txBody>
          <a:bodyPr/>
          <a:lstStyle>
            <a:lvl1pPr>
              <a:defRPr/>
            </a:lvl1pPr>
          </a:lstStyle>
          <a:p>
            <a:pPr>
              <a:defRPr/>
            </a:pPr>
            <a:fld id="{EFF46558-F228-47E1-8C4D-47B22B47DCA3}"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3"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a:extLst>
              <a:ext uri="{FF2B5EF4-FFF2-40B4-BE49-F238E27FC236}"/>
            </a:extLst>
          </p:cNvPr>
          <p:cNvSpPr>
            <a:spLocks noGrp="1"/>
          </p:cNvSpPr>
          <p:nvPr>
            <p:ph type="sldNum" sz="quarter" idx="12"/>
          </p:nvPr>
        </p:nvSpPr>
        <p:spPr/>
        <p:txBody>
          <a:bodyPr/>
          <a:lstStyle>
            <a:lvl1pPr>
              <a:defRPr/>
            </a:lvl1pPr>
          </a:lstStyle>
          <a:p>
            <a:pPr>
              <a:defRPr/>
            </a:pPr>
            <a:fld id="{93D5FE48-81C6-425F-927A-08DED1B9C50F}" type="slidenum">
              <a:rPr lang="zh-CN" altLang="en-US"/>
              <a:pPr>
                <a:defRPr/>
              </a:pPr>
              <a:t>‹#›</a:t>
            </a:fld>
            <a:endParaRPr lang="zh-CN" altLang="en-US"/>
          </a:p>
        </p:txBody>
      </p:sp>
    </p:spTree>
    <p:extLst>
      <p:ext uri="{BB962C8B-B14F-4D97-AF65-F5344CB8AC3E}">
        <p14:creationId xmlns:p14="http://schemas.microsoft.com/office/powerpoint/2010/main" val="219884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52501BD9-CAEF-4DB3-8AB4-997EDA3C736D}"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52B516BC-3A8A-472E-8B49-EBE66F27552C}" type="slidenum">
              <a:rPr lang="zh-CN" altLang="en-US"/>
              <a:pPr>
                <a:defRPr/>
              </a:pPr>
              <a:t>‹#›</a:t>
            </a:fld>
            <a:endParaRPr lang="zh-CN" altLang="en-US"/>
          </a:p>
        </p:txBody>
      </p:sp>
    </p:spTree>
    <p:extLst>
      <p:ext uri="{BB962C8B-B14F-4D97-AF65-F5344CB8AC3E}">
        <p14:creationId xmlns:p14="http://schemas.microsoft.com/office/powerpoint/2010/main" val="1029943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extLst>
          </p:cNvPr>
          <p:cNvSpPr>
            <a:spLocks noGrp="1"/>
          </p:cNvSpPr>
          <p:nvPr>
            <p:ph type="dt" sz="half" idx="10"/>
          </p:nvPr>
        </p:nvSpPr>
        <p:spPr/>
        <p:txBody>
          <a:bodyPr/>
          <a:lstStyle>
            <a:lvl1pPr>
              <a:defRPr/>
            </a:lvl1pPr>
          </a:lstStyle>
          <a:p>
            <a:pPr>
              <a:defRPr/>
            </a:pPr>
            <a:fld id="{BCADBC8B-C86B-47BE-BA48-BA1846306D14}"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6"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a:extLst>
              <a:ext uri="{FF2B5EF4-FFF2-40B4-BE49-F238E27FC236}"/>
            </a:extLst>
          </p:cNvPr>
          <p:cNvSpPr>
            <a:spLocks noGrp="1"/>
          </p:cNvSpPr>
          <p:nvPr>
            <p:ph type="sldNum" sz="quarter" idx="12"/>
          </p:nvPr>
        </p:nvSpPr>
        <p:spPr/>
        <p:txBody>
          <a:bodyPr/>
          <a:lstStyle>
            <a:lvl1pPr>
              <a:defRPr/>
            </a:lvl1pPr>
          </a:lstStyle>
          <a:p>
            <a:pPr>
              <a:defRPr/>
            </a:pPr>
            <a:fld id="{999E6C1F-302A-439C-89CC-0976A761611F}" type="slidenum">
              <a:rPr lang="zh-CN" altLang="en-US"/>
              <a:pPr>
                <a:defRPr/>
              </a:pPr>
              <a:t>‹#›</a:t>
            </a:fld>
            <a:endParaRPr lang="zh-CN" altLang="en-US"/>
          </a:p>
        </p:txBody>
      </p:sp>
    </p:spTree>
    <p:extLst>
      <p:ext uri="{BB962C8B-B14F-4D97-AF65-F5344CB8AC3E}">
        <p14:creationId xmlns:p14="http://schemas.microsoft.com/office/powerpoint/2010/main" val="16728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867D8621-BD6B-4419-90D3-8210AF0B2090}"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78AF6170-8DD0-493D-AD6B-91C384A4B7D5}" type="slidenum">
              <a:rPr lang="zh-CN" altLang="en-US"/>
              <a:pPr>
                <a:defRPr/>
              </a:pPr>
              <a:t>‹#›</a:t>
            </a:fld>
            <a:endParaRPr lang="zh-CN" altLang="en-US"/>
          </a:p>
        </p:txBody>
      </p:sp>
    </p:spTree>
    <p:extLst>
      <p:ext uri="{BB962C8B-B14F-4D97-AF65-F5344CB8AC3E}">
        <p14:creationId xmlns:p14="http://schemas.microsoft.com/office/powerpoint/2010/main" val="4020112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extLst>
          </p:cNvPr>
          <p:cNvSpPr>
            <a:spLocks noGrp="1"/>
          </p:cNvSpPr>
          <p:nvPr>
            <p:ph type="dt" sz="half" idx="10"/>
          </p:nvPr>
        </p:nvSpPr>
        <p:spPr/>
        <p:txBody>
          <a:bodyPr/>
          <a:lstStyle>
            <a:lvl1pPr>
              <a:defRPr/>
            </a:lvl1pPr>
          </a:lstStyle>
          <a:p>
            <a:pPr>
              <a:defRPr/>
            </a:pPr>
            <a:fld id="{D8398C2A-142E-4FC4-8E80-F9068FA56770}"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12"/>
          </p:nvPr>
        </p:nvSpPr>
        <p:spPr/>
        <p:txBody>
          <a:bodyPr/>
          <a:lstStyle>
            <a:lvl1pPr>
              <a:defRPr/>
            </a:lvl1pPr>
          </a:lstStyle>
          <a:p>
            <a:pPr>
              <a:defRPr/>
            </a:pPr>
            <a:fld id="{EEB4EA7F-5E29-4D12-9425-2D46B2BC180C}" type="slidenum">
              <a:rPr lang="zh-CN" altLang="en-US"/>
              <a:pPr>
                <a:defRPr/>
              </a:pPr>
              <a:t>‹#›</a:t>
            </a:fld>
            <a:endParaRPr lang="zh-CN" altLang="en-US"/>
          </a:p>
        </p:txBody>
      </p:sp>
    </p:spTree>
    <p:extLst>
      <p:ext uri="{BB962C8B-B14F-4D97-AF65-F5344CB8AC3E}">
        <p14:creationId xmlns:p14="http://schemas.microsoft.com/office/powerpoint/2010/main" val="388063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369285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186564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261868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360060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358803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162588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9787EDA-BEDA-4A42-96C5-C4ECF2E2F48D}" type="slidenum">
              <a:rPr lang="th-TH" smtClean="0"/>
              <a:pPr/>
              <a:t>‹#›</a:t>
            </a:fld>
            <a:endParaRPr lang="th-TH"/>
          </a:p>
        </p:txBody>
      </p:sp>
    </p:spTree>
    <p:extLst>
      <p:ext uri="{BB962C8B-B14F-4D97-AF65-F5344CB8AC3E}">
        <p14:creationId xmlns:p14="http://schemas.microsoft.com/office/powerpoint/2010/main" val="22163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h-T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b="1">
                <a:solidFill>
                  <a:schemeClr val="tx1"/>
                </a:solidFill>
              </a:defRPr>
            </a:lvl1pPr>
          </a:lstStyle>
          <a:p>
            <a:fld id="{D9787EDA-BEDA-4A42-96C5-C4ECF2E2F48D}" type="slidenum">
              <a:rPr lang="th-TH" smtClean="0"/>
              <a:pPr/>
              <a:t>‹#›</a:t>
            </a:fld>
            <a:endParaRPr lang="th-TH" dirty="0"/>
          </a:p>
        </p:txBody>
      </p:sp>
    </p:spTree>
    <p:extLst>
      <p:ext uri="{BB962C8B-B14F-4D97-AF65-F5344CB8AC3E}">
        <p14:creationId xmlns:p14="http://schemas.microsoft.com/office/powerpoint/2010/main" val="17557052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9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98588C1A-FAD2-49D2-A2D4-CF790073C030}" type="datetimeFigureOut">
              <a:rPr lang="zh-CN" altLang="en-US">
                <a:solidFill>
                  <a:prstClr val="black">
                    <a:tint val="75000"/>
                  </a:prstClr>
                </a:solidFill>
              </a:rPr>
              <a:pPr>
                <a:defRPr/>
              </a:pPr>
              <a:t>2018/10/31 Wednesday</a:t>
            </a:fld>
            <a:endParaRPr lang="zh-CN" altLang="en-US">
              <a:solidFill>
                <a:prstClr val="black">
                  <a:tint val="75000"/>
                </a:prstClr>
              </a:solidFill>
            </a:endParaRPr>
          </a:p>
        </p:txBody>
      </p:sp>
      <p:sp>
        <p:nvSpPr>
          <p:cNvPr id="5" name="页脚占位符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宋体" pitchFamily="2" charset="-122"/>
              </a:defRPr>
            </a:lvl1pPr>
          </a:lstStyle>
          <a:p>
            <a:pPr fontAlgn="base">
              <a:spcBef>
                <a:spcPct val="0"/>
              </a:spcBef>
              <a:spcAft>
                <a:spcPct val="0"/>
              </a:spcAft>
              <a:defRPr/>
            </a:pPr>
            <a:fld id="{2905A1CC-7544-47B5-A4ED-F72CD63A2044}" type="slidenum">
              <a:rPr lang="zh-CN" altLang="en-US"/>
              <a:pPr fontAlgn="base">
                <a:spcBef>
                  <a:spcPct val="0"/>
                </a:spcBef>
                <a:spcAft>
                  <a:spcPct val="0"/>
                </a:spcAft>
                <a:defRPr/>
              </a:pPr>
              <a:t>‹#›</a:t>
            </a:fld>
            <a:endParaRPr lang="zh-CN" altLang="en-US"/>
          </a:p>
        </p:txBody>
      </p:sp>
    </p:spTree>
    <p:extLst>
      <p:ext uri="{BB962C8B-B14F-4D97-AF65-F5344CB8AC3E}">
        <p14:creationId xmlns:p14="http://schemas.microsoft.com/office/powerpoint/2010/main" val="10974803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ronto.ca/services-payments/water-environment/how-to-use-less-water/water-efficiency-for-business/capacity-buyback-progra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www.toronto.ca/services-payments/water-environment/how-to-use-less-water/water-efficiency-for-business/sewer-surcharge-rebate-program/" TargetMode="External"/><Relationship Id="rId4" Type="http://schemas.openxmlformats.org/officeDocument/2006/relationships/hyperlink" Target="https://www.toronto.ca/services-payments/water-environment/how-to-use-less-water/water-efficiency-for-business/industrial-water-rate-pro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Administrator\Desktop\论坛背景板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文本框 1"/>
          <p:cNvSpPr txBox="1">
            <a:spLocks noChangeArrowheads="1"/>
          </p:cNvSpPr>
          <p:nvPr/>
        </p:nvSpPr>
        <p:spPr bwMode="auto">
          <a:xfrm>
            <a:off x="684213" y="3963988"/>
            <a:ext cx="7802562" cy="210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fontAlgn="base">
              <a:lnSpc>
                <a:spcPct val="150000"/>
              </a:lnSpc>
              <a:spcBef>
                <a:spcPts val="600"/>
              </a:spcBef>
              <a:spcAft>
                <a:spcPct val="0"/>
              </a:spcAft>
            </a:pPr>
            <a:r>
              <a:rPr lang="en-US" altLang="zh-CN" dirty="0">
                <a:solidFill>
                  <a:srgbClr val="0060A5"/>
                </a:solidFill>
                <a:latin typeface="Times New Roman" pitchFamily="18" charset="0"/>
                <a:cs typeface="Times New Roman" pitchFamily="18" charset="0"/>
              </a:rPr>
              <a:t>Associate Director, </a:t>
            </a:r>
          </a:p>
          <a:p>
            <a:pPr algn="ctr" fontAlgn="base">
              <a:lnSpc>
                <a:spcPct val="150000"/>
              </a:lnSpc>
              <a:spcBef>
                <a:spcPts val="600"/>
              </a:spcBef>
              <a:spcAft>
                <a:spcPct val="0"/>
              </a:spcAft>
            </a:pPr>
            <a:r>
              <a:rPr lang="en-US" altLang="zh-CN" dirty="0">
                <a:solidFill>
                  <a:srgbClr val="0060A5"/>
                </a:solidFill>
                <a:latin typeface="Times New Roman" pitchFamily="18" charset="0"/>
                <a:cs typeface="Times New Roman" pitchFamily="18" charset="0"/>
              </a:rPr>
              <a:t>Head of </a:t>
            </a:r>
            <a:r>
              <a:rPr lang="en-US" altLang="zh-CN" dirty="0" err="1">
                <a:solidFill>
                  <a:srgbClr val="0060A5"/>
                </a:solidFill>
                <a:latin typeface="Times New Roman" pitchFamily="18" charset="0"/>
                <a:cs typeface="Times New Roman" pitchFamily="18" charset="0"/>
              </a:rPr>
              <a:t>Krungsri</a:t>
            </a:r>
            <a:r>
              <a:rPr lang="en-US" altLang="zh-CN" dirty="0">
                <a:solidFill>
                  <a:srgbClr val="0060A5"/>
                </a:solidFill>
                <a:latin typeface="Times New Roman" pitchFamily="18" charset="0"/>
                <a:cs typeface="Times New Roman" pitchFamily="18" charset="0"/>
              </a:rPr>
              <a:t> International Advisory,</a:t>
            </a:r>
          </a:p>
          <a:p>
            <a:pPr algn="ctr" fontAlgn="base">
              <a:lnSpc>
                <a:spcPct val="150000"/>
              </a:lnSpc>
              <a:spcBef>
                <a:spcPts val="600"/>
              </a:spcBef>
              <a:spcAft>
                <a:spcPct val="0"/>
              </a:spcAft>
            </a:pPr>
            <a:r>
              <a:rPr lang="en-US" altLang="zh-CN" dirty="0">
                <a:solidFill>
                  <a:srgbClr val="0060A5"/>
                </a:solidFill>
                <a:latin typeface="Times New Roman" pitchFamily="18" charset="0"/>
                <a:cs typeface="Times New Roman" pitchFamily="18" charset="0"/>
              </a:rPr>
              <a:t>JPC/MNC Banking, Bank of </a:t>
            </a:r>
            <a:r>
              <a:rPr lang="en-US" altLang="zh-CN" dirty="0" err="1">
                <a:solidFill>
                  <a:srgbClr val="0060A5"/>
                </a:solidFill>
                <a:latin typeface="Times New Roman" pitchFamily="18" charset="0"/>
                <a:cs typeface="Times New Roman" pitchFamily="18" charset="0"/>
              </a:rPr>
              <a:t>Ayudhya</a:t>
            </a:r>
            <a:r>
              <a:rPr lang="en-US" altLang="zh-CN" dirty="0">
                <a:solidFill>
                  <a:srgbClr val="0060A5"/>
                </a:solidFill>
                <a:latin typeface="Times New Roman" pitchFamily="18" charset="0"/>
                <a:cs typeface="Times New Roman" pitchFamily="18" charset="0"/>
              </a:rPr>
              <a:t> PCL.</a:t>
            </a:r>
          </a:p>
        </p:txBody>
      </p:sp>
      <p:sp>
        <p:nvSpPr>
          <p:cNvPr id="3" name="矩形 2">
            <a:extLst>
              <a:ext uri="{FF2B5EF4-FFF2-40B4-BE49-F238E27FC236}"/>
            </a:extLst>
          </p:cNvPr>
          <p:cNvSpPr/>
          <p:nvPr/>
        </p:nvSpPr>
        <p:spPr>
          <a:xfrm>
            <a:off x="0" y="3101975"/>
            <a:ext cx="9144000" cy="862013"/>
          </a:xfrm>
          <a:prstGeom prst="rect">
            <a:avLst/>
          </a:prstGeom>
          <a:noFill/>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n-US" altLang="zh-CN" sz="5000" dirty="0" err="1">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Rossawan</a:t>
            </a:r>
            <a:r>
              <a:rPr lang="en-US" altLang="zh-CN" sz="5000" dirty="0">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altLang="zh-CN" sz="5000" dirty="0" err="1">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Ponluksanapimol</a:t>
            </a:r>
            <a:endParaRPr lang="en-US" altLang="zh-CN" sz="5000" dirty="0">
              <a:ln w="0"/>
              <a:solidFill>
                <a:srgbClr val="F79646">
                  <a:lumMod val="75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16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solidFill>
                  <a:schemeClr val="accent5"/>
                </a:solidFill>
              </a:rPr>
              <a:t>KEY MESSAGE</a:t>
            </a:r>
            <a:endParaRPr lang="en-US" dirty="0">
              <a:solidFill>
                <a:schemeClr val="accent5"/>
              </a:solidFill>
            </a:endParaRPr>
          </a:p>
        </p:txBody>
      </p:sp>
      <p:sp>
        <p:nvSpPr>
          <p:cNvPr id="6" name="Rectangle 5">
            <a:extLst>
              <a:ext uri="{FF2B5EF4-FFF2-40B4-BE49-F238E27FC236}">
                <a16:creationId xmlns="" xmlns:a16="http://schemas.microsoft.com/office/drawing/2014/main" id="{5681AD5B-7724-4B64-97B0-5145DEE783C8}"/>
              </a:ext>
            </a:extLst>
          </p:cNvPr>
          <p:cNvSpPr/>
          <p:nvPr/>
        </p:nvSpPr>
        <p:spPr>
          <a:xfrm>
            <a:off x="585214" y="5977243"/>
            <a:ext cx="6164377" cy="230832"/>
          </a:xfrm>
          <a:prstGeom prst="rect">
            <a:avLst/>
          </a:prstGeom>
        </p:spPr>
        <p:txBody>
          <a:bodyPr wrap="square">
            <a:spAutoFit/>
          </a:bodyPr>
          <a:lstStyle/>
          <a:p>
            <a:r>
              <a:rPr lang="en-US" sz="900" dirty="0">
                <a:solidFill>
                  <a:srgbClr val="000000"/>
                </a:solidFill>
                <a:latin typeface="Arial" panose="020B0604020202020204" pitchFamily="34" charset="0"/>
                <a:cs typeface="Arial" panose="020B0604020202020204" pitchFamily="34" charset="0"/>
              </a:rPr>
              <a:t>Source</a:t>
            </a:r>
            <a:r>
              <a:rPr lang="en-US" sz="900">
                <a:solidFill>
                  <a:srgbClr val="000000"/>
                </a:solidFill>
                <a:latin typeface="Arial" panose="020B0604020202020204" pitchFamily="34" charset="0"/>
                <a:cs typeface="Arial" panose="020B0604020202020204" pitchFamily="34" charset="0"/>
              </a:rPr>
              <a:t>: United Nations and Asian Institute of Technology (AIT) 2015</a:t>
            </a:r>
            <a:endParaRPr lang="en-US" sz="900" dirty="0">
              <a:solidFill>
                <a:srgbClr val="000000"/>
              </a:solidFill>
              <a:latin typeface="Arial" panose="020B0604020202020204" pitchFamily="34" charset="0"/>
              <a:cs typeface="Arial" panose="020B0604020202020204" pitchFamily="34" charset="0"/>
            </a:endParaRPr>
          </a:p>
        </p:txBody>
      </p:sp>
      <p:graphicFrame>
        <p:nvGraphicFramePr>
          <p:cNvPr id="13" name="Diagram 12">
            <a:extLst>
              <a:ext uri="{FF2B5EF4-FFF2-40B4-BE49-F238E27FC236}">
                <a16:creationId xmlns="" xmlns:a16="http://schemas.microsoft.com/office/drawing/2014/main" id="{66A028E9-8556-41D6-A7BD-D1A1827DEB65}"/>
              </a:ext>
            </a:extLst>
          </p:cNvPr>
          <p:cNvGraphicFramePr/>
          <p:nvPr>
            <p:extLst>
              <p:ext uri="{D42A27DB-BD31-4B8C-83A1-F6EECF244321}">
                <p14:modId xmlns:p14="http://schemas.microsoft.com/office/powerpoint/2010/main" val="1191055410"/>
              </p:ext>
            </p:extLst>
          </p:nvPr>
        </p:nvGraphicFramePr>
        <p:xfrm>
          <a:off x="236483" y="1529254"/>
          <a:ext cx="4335517" cy="4297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 xmlns:a16="http://schemas.microsoft.com/office/drawing/2014/main" id="{F7D3CEEE-1224-4AEE-B206-24D1FDBB0740}"/>
              </a:ext>
            </a:extLst>
          </p:cNvPr>
          <p:cNvGraphicFramePr/>
          <p:nvPr>
            <p:extLst>
              <p:ext uri="{D42A27DB-BD31-4B8C-83A1-F6EECF244321}">
                <p14:modId xmlns:p14="http://schemas.microsoft.com/office/powerpoint/2010/main" val="2988931561"/>
              </p:ext>
            </p:extLst>
          </p:nvPr>
        </p:nvGraphicFramePr>
        <p:xfrm>
          <a:off x="3310758" y="1215113"/>
          <a:ext cx="6637283" cy="49805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6" name="Straight Connector 15">
            <a:extLst>
              <a:ext uri="{FF2B5EF4-FFF2-40B4-BE49-F238E27FC236}">
                <a16:creationId xmlns="" xmlns:a16="http://schemas.microsoft.com/office/drawing/2014/main" id="{A940A059-3AA7-4654-8591-54989DEFA433}"/>
              </a:ext>
            </a:extLst>
          </p:cNvPr>
          <p:cNvCxnSpPr>
            <a:cxnSpLocks/>
          </p:cNvCxnSpPr>
          <p:nvPr/>
        </p:nvCxnSpPr>
        <p:spPr>
          <a:xfrm>
            <a:off x="4635064" y="1215113"/>
            <a:ext cx="0" cy="49929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Slide Number Placeholder 1">
            <a:extLst>
              <a:ext uri="{FF2B5EF4-FFF2-40B4-BE49-F238E27FC236}">
                <a16:creationId xmlns="" xmlns:a16="http://schemas.microsoft.com/office/drawing/2014/main" id="{5E859531-5D46-42DC-9FB3-34B1B0E9F628}"/>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10</a:t>
            </a:fld>
            <a:endParaRPr lang="th-TH" sz="2400" b="1" dirty="0"/>
          </a:p>
        </p:txBody>
      </p:sp>
      <p:sp>
        <p:nvSpPr>
          <p:cNvPr id="15" name="Subtitle 3">
            <a:extLst>
              <a:ext uri="{FF2B5EF4-FFF2-40B4-BE49-F238E27FC236}">
                <a16:creationId xmlns="" xmlns:a16="http://schemas.microsoft.com/office/drawing/2014/main" id="{370FFBBD-2177-4B8B-80F7-051F23889F30}"/>
              </a:ext>
            </a:extLst>
          </p:cNvPr>
          <p:cNvSpPr txBox="1">
            <a:spLocks/>
          </p:cNvSpPr>
          <p:nvPr/>
        </p:nvSpPr>
        <p:spPr>
          <a:xfrm>
            <a:off x="585214" y="557784"/>
            <a:ext cx="8093563" cy="895567"/>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0"/>
              </a:spcBef>
              <a:spcAft>
                <a:spcPts val="0"/>
              </a:spcAft>
              <a:buFont typeface="Arial" panose="020B0604020202020204" pitchFamily="34" charset="0"/>
              <a:buNone/>
              <a:defRPr sz="2100" kern="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4">
                    <a:lumMod val="50000"/>
                  </a:schemeClr>
                </a:solidFill>
                <a:latin typeface="Arial" panose="020B0604020202020204" pitchFamily="34" charset="0"/>
                <a:cs typeface="Arial" panose="020B0604020202020204" pitchFamily="34" charset="0"/>
              </a:rPr>
              <a:t>Collaboration is needed in both supply and demand sides, at both governmental and human levels</a:t>
            </a:r>
            <a:endParaRPr lang="en-US"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45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 xmlns:a16="http://schemas.microsoft.com/office/drawing/2014/main" id="{DDAA5DE2-C423-4D2D-8D78-78704AEEC96B}"/>
              </a:ext>
            </a:extLst>
          </p:cNvPr>
          <p:cNvSpPr txBox="1">
            <a:spLocks/>
          </p:cNvSpPr>
          <p:nvPr/>
        </p:nvSpPr>
        <p:spPr>
          <a:xfrm>
            <a:off x="6457950" y="6356351"/>
            <a:ext cx="2057400" cy="365125"/>
          </a:xfrm>
          <a:prstGeom prst="rect">
            <a:avLst/>
          </a:prstGeom>
        </p:spPr>
        <p:txBody>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r"/>
            <a:fld id="{D9787EDA-BEDA-4A42-96C5-C4ECF2E2F48D}" type="slidenum">
              <a:rPr lang="th-TH" sz="3600" b="1" smtClean="0"/>
              <a:pPr algn="r"/>
              <a:t>11</a:t>
            </a:fld>
            <a:endParaRPr lang="th-TH" sz="3600" b="1" dirty="0"/>
          </a:p>
        </p:txBody>
      </p:sp>
      <p:pic>
        <p:nvPicPr>
          <p:cNvPr id="2052" name="Picture 4" descr="Image result for krungsri social banking">
            <a:extLst>
              <a:ext uri="{FF2B5EF4-FFF2-40B4-BE49-F238E27FC236}">
                <a16:creationId xmlns="" xmlns:a16="http://schemas.microsoft.com/office/drawing/2014/main" id="{9C66AA8E-B3B6-41F5-9B70-653D9239E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173" y="2972945"/>
            <a:ext cx="7231650" cy="3065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 xmlns:a16="http://schemas.microsoft.com/office/drawing/2014/main" id="{D5486FF0-0C5E-4A07-B2F0-54DDE3C55452}"/>
              </a:ext>
            </a:extLst>
          </p:cNvPr>
          <p:cNvGraphicFramePr>
            <a:graphicFrameLocks noGrp="1"/>
          </p:cNvGraphicFramePr>
          <p:nvPr>
            <p:extLst>
              <p:ext uri="{D42A27DB-BD31-4B8C-83A1-F6EECF244321}">
                <p14:modId xmlns:p14="http://schemas.microsoft.com/office/powerpoint/2010/main" val="3736488243"/>
              </p:ext>
            </p:extLst>
          </p:nvPr>
        </p:nvGraphicFramePr>
        <p:xfrm>
          <a:off x="185150" y="351665"/>
          <a:ext cx="8773697" cy="2621280"/>
        </p:xfrm>
        <a:graphic>
          <a:graphicData uri="http://schemas.openxmlformats.org/drawingml/2006/table">
            <a:tbl>
              <a:tblPr firstRow="1" bandRow="1">
                <a:tableStyleId>{5C22544A-7EE6-4342-B048-85BDC9FD1C3A}</a:tableStyleId>
              </a:tblPr>
              <a:tblGrid>
                <a:gridCol w="8773697">
                  <a:extLst>
                    <a:ext uri="{9D8B030D-6E8A-4147-A177-3AD203B41FA5}">
                      <a16:colId xmlns="" xmlns:a16="http://schemas.microsoft.com/office/drawing/2014/main" val="20000"/>
                    </a:ext>
                  </a:extLst>
                </a:gridCol>
              </a:tblGrid>
              <a:tr h="187936">
                <a:tc>
                  <a:txBody>
                    <a:bodyPr/>
                    <a:lstStyle/>
                    <a:p>
                      <a:pPr marL="0" indent="0" algn="just"/>
                      <a:r>
                        <a:rPr lang="en-US" sz="1400" baseline="0" dirty="0">
                          <a:solidFill>
                            <a:srgbClr val="88654A"/>
                          </a:solidFill>
                          <a:latin typeface="Arial" panose="020B0604020202020204" pitchFamily="34" charset="0"/>
                          <a:cs typeface="Arial" panose="020B0604020202020204" pitchFamily="34" charset="0"/>
                        </a:rPr>
                        <a:t>Disclaimer</a:t>
                      </a:r>
                    </a:p>
                  </a:txBody>
                  <a:tcPr>
                    <a:lnL w="12700" cmpd="sng">
                      <a:noFill/>
                    </a:lnL>
                    <a:lnR w="12700" cmpd="sng">
                      <a:noFill/>
                    </a:lnR>
                    <a:lnT w="12700" cmpd="sng">
                      <a:noFill/>
                    </a:lnT>
                    <a:lnB w="28575" cap="flat" cmpd="sng" algn="ctr">
                      <a:solidFill>
                        <a:srgbClr val="D0BE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73447">
                <a:tc>
                  <a:txBody>
                    <a:bodyPr/>
                    <a:lstStyle/>
                    <a:p>
                      <a:pPr algn="thaiDist" eaLnBrk="1" hangingPunct="1"/>
                      <a:r>
                        <a:rPr lang="en-US" altLang="ja-JP" sz="1200" dirty="0">
                          <a:latin typeface="Arial" panose="020B0604020202020204" pitchFamily="34" charset="0"/>
                          <a:cs typeface="Arial" panose="020B0604020202020204" pitchFamily="34" charset="0"/>
                        </a:rPr>
                        <a:t>This presentation has been prepared by Bank of Ayudhya Public Company Limited (the “Bank”) solely for informational purposes. It does not constitute an offer or sale or a solicitation of an offer to purchase securities, nor does it constitute a prospectus within the meaning of the Securities and Exchange Act B.E. 2535 of Thailand. Neither this presentation nor any part of it shall form the basis of, or be relied on in connection with, or act as an inducement to enter into, any contract or commitment whatsoever. No person should rely on the information contained in this presentation in making an investment decision in respect of any of the Bank’s securities. Any decision to purchase or subscribe for any securities of the Bank must be made on the basis of a thorough review of publicly available information of the Bank, including information made publicly available by the Bank pursuant to the requirements of the Securities Exchange of Thailand and the Thai Securities Exchange Commission. The information contained herein is only accurate as of its date.</a:t>
                      </a:r>
                    </a:p>
                    <a:p>
                      <a:pPr algn="thaiDist" eaLnBrk="1" hangingPunct="1"/>
                      <a:endParaRPr lang="en-US" altLang="ja-JP" sz="1200" dirty="0">
                        <a:latin typeface="Arial" panose="020B0604020202020204" pitchFamily="34" charset="0"/>
                        <a:cs typeface="Arial" panose="020B0604020202020204" pitchFamily="34" charset="0"/>
                      </a:endParaRPr>
                    </a:p>
                    <a:p>
                      <a:pPr algn="thaiDist"/>
                      <a:r>
                        <a:rPr lang="en-US" sz="1200" b="1" dirty="0">
                          <a:latin typeface="Arial" panose="020B0604020202020204" pitchFamily="34" charset="0"/>
                          <a:cs typeface="Arial" panose="020B0604020202020204" pitchFamily="34" charset="0"/>
                        </a:rPr>
                        <a:t>Copyright  2018</a:t>
                      </a:r>
                      <a:r>
                        <a:rPr lang="zh-TW" altLang="en-US" sz="1200" b="1" dirty="0">
                          <a:latin typeface="Arial" panose="020B0604020202020204" pitchFamily="34" charset="0"/>
                          <a:cs typeface="Arial" panose="020B0604020202020204" pitchFamily="34" charset="0"/>
                        </a:rPr>
                        <a:t>　</a:t>
                      </a:r>
                      <a:r>
                        <a:rPr lang="en-SG" sz="1200" b="1" dirty="0">
                          <a:latin typeface="Arial" panose="020B0604020202020204" pitchFamily="34" charset="0"/>
                          <a:cs typeface="Arial" panose="020B0604020202020204" pitchFamily="34" charset="0"/>
                        </a:rPr>
                        <a:t>Bank of Ayudhya Public Company Limited. </a:t>
                      </a:r>
                      <a:r>
                        <a:rPr lang="en-US" sz="1200" b="1" dirty="0">
                          <a:latin typeface="Arial" panose="020B0604020202020204" pitchFamily="34" charset="0"/>
                          <a:cs typeface="Arial" panose="020B0604020202020204" pitchFamily="34" charset="0"/>
                        </a:rPr>
                        <a:t>All rights reserved. </a:t>
                      </a:r>
                    </a:p>
                    <a:p>
                      <a:pPr marL="0" indent="0" algn="just"/>
                      <a:endParaRPr lang="en-US" sz="1400" b="1" baseline="0" dirty="0">
                        <a:solidFill>
                          <a:srgbClr val="88654A"/>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rgbClr val="D0BEA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99671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80160" cy="3319975"/>
          </a:xfrm>
          <a:prstGeom prst="rect">
            <a:avLst/>
          </a:prstGeom>
          <a:solidFill>
            <a:srgbClr val="FFD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a:p>
        </p:txBody>
      </p:sp>
      <p:cxnSp>
        <p:nvCxnSpPr>
          <p:cNvPr id="8" name="Straight Connector 7"/>
          <p:cNvCxnSpPr/>
          <p:nvPr/>
        </p:nvCxnSpPr>
        <p:spPr>
          <a:xfrm>
            <a:off x="1613913" y="633046"/>
            <a:ext cx="5400000" cy="0"/>
          </a:xfrm>
          <a:prstGeom prst="line">
            <a:avLst/>
          </a:prstGeom>
          <a:ln>
            <a:solidFill>
              <a:srgbClr val="FFDA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13913" y="2449097"/>
            <a:ext cx="5400000" cy="0"/>
          </a:xfrm>
          <a:prstGeom prst="line">
            <a:avLst/>
          </a:prstGeom>
          <a:ln>
            <a:solidFill>
              <a:srgbClr val="FFDA00"/>
            </a:solidFill>
          </a:ln>
          <a:effectLst/>
        </p:spPr>
        <p:style>
          <a:lnRef idx="2">
            <a:schemeClr val="accent1"/>
          </a:lnRef>
          <a:fillRef idx="0">
            <a:schemeClr val="accent1"/>
          </a:fillRef>
          <a:effectRef idx="1">
            <a:schemeClr val="accent1"/>
          </a:effectRef>
          <a:fontRef idx="minor">
            <a:schemeClr val="tx1"/>
          </a:fontRef>
        </p:style>
      </p:cxnSp>
      <p:sp>
        <p:nvSpPr>
          <p:cNvPr id="10" name="Rectangle 2"/>
          <p:cNvSpPr txBox="1">
            <a:spLocks noChangeArrowheads="1"/>
          </p:cNvSpPr>
          <p:nvPr/>
        </p:nvSpPr>
        <p:spPr>
          <a:xfrm>
            <a:off x="1600201" y="1501401"/>
            <a:ext cx="5431150" cy="6081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4"/>
              </a:lnSpc>
            </a:pPr>
            <a:r>
              <a:rPr lang="en-US" altLang="ja-JP" sz="3200">
                <a:latin typeface="Arial" panose="020B0604020202020204" pitchFamily="34" charset="0"/>
                <a:cs typeface="Arial" panose="020B0604020202020204" pitchFamily="34" charset="0"/>
              </a:rPr>
              <a:t>Appendices</a:t>
            </a:r>
            <a:endParaRPr lang="ja-JP" altLang="en-US" sz="3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9787EDA-BEDA-4A42-96C5-C4ECF2E2F48D}" type="slidenum">
              <a:rPr lang="th-TH" smtClean="0"/>
              <a:pPr/>
              <a:t>12</a:t>
            </a:fld>
            <a:endParaRPr lang="th-TH" dirty="0"/>
          </a:p>
        </p:txBody>
      </p:sp>
    </p:spTree>
    <p:extLst>
      <p:ext uri="{BB962C8B-B14F-4D97-AF65-F5344CB8AC3E}">
        <p14:creationId xmlns:p14="http://schemas.microsoft.com/office/powerpoint/2010/main" val="2957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6">
            <a:extLst>
              <a:ext uri="{FF2B5EF4-FFF2-40B4-BE49-F238E27FC236}">
                <a16:creationId xmlns="" xmlns:a16="http://schemas.microsoft.com/office/drawing/2014/main" id="{BC404109-A452-49E2-82E1-CCC2A6A7F5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577" y="2233613"/>
            <a:ext cx="276066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 xmlns:a16="http://schemas.microsoft.com/office/drawing/2014/main" id="{FA97D045-F10C-4602-9F20-B003188708AB}"/>
              </a:ext>
            </a:extLst>
          </p:cNvPr>
          <p:cNvSpPr txBox="1">
            <a:spLocks noGrp="1"/>
          </p:cNvSpPr>
          <p:nvPr>
            <p:ph type="title"/>
          </p:nvPr>
        </p:nvSpPr>
        <p:spPr>
          <a:xfrm>
            <a:off x="585788" y="401638"/>
            <a:ext cx="7972425" cy="155575"/>
          </a:xfrm>
        </p:spPr>
        <p:txBody>
          <a:bodyPr>
            <a:noAutofit/>
          </a:bodyPr>
          <a:lstStyle/>
          <a:p>
            <a:r>
              <a:rPr lang="en-US" altLang="th-TH" cap="none"/>
              <a:t>INTRODUCTION TO WATER SCARCITY</a:t>
            </a:r>
          </a:p>
        </p:txBody>
      </p:sp>
      <p:sp>
        <p:nvSpPr>
          <p:cNvPr id="53252" name="Subtitle 16">
            <a:extLst>
              <a:ext uri="{FF2B5EF4-FFF2-40B4-BE49-F238E27FC236}">
                <a16:creationId xmlns="" xmlns:a16="http://schemas.microsoft.com/office/drawing/2014/main" id="{B615485F-9173-4D93-92A3-A469D3EDD1E8}"/>
              </a:ext>
            </a:extLst>
          </p:cNvPr>
          <p:cNvSpPr txBox="1">
            <a:spLocks noChangeArrowheads="1"/>
          </p:cNvSpPr>
          <p:nvPr/>
        </p:nvSpPr>
        <p:spPr bwMode="auto">
          <a:xfrm>
            <a:off x="691516" y="604123"/>
            <a:ext cx="7972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ts val="2300"/>
              </a:lnSpc>
            </a:pPr>
            <a:r>
              <a:rPr lang="en-GB" altLang="th-TH" sz="2100" dirty="0">
                <a:solidFill>
                  <a:srgbClr val="0070C0"/>
                </a:solidFill>
              </a:rPr>
              <a:t>A world of water scarcity in numbers</a:t>
            </a:r>
          </a:p>
        </p:txBody>
      </p:sp>
      <p:sp>
        <p:nvSpPr>
          <p:cNvPr id="53253" name="Rectangle 12">
            <a:extLst>
              <a:ext uri="{FF2B5EF4-FFF2-40B4-BE49-F238E27FC236}">
                <a16:creationId xmlns="" xmlns:a16="http://schemas.microsoft.com/office/drawing/2014/main" id="{E3ABCC74-251B-404C-9F35-B02AD61CE30C}"/>
              </a:ext>
            </a:extLst>
          </p:cNvPr>
          <p:cNvSpPr>
            <a:spLocks noChangeArrowheads="1"/>
          </p:cNvSpPr>
          <p:nvPr/>
        </p:nvSpPr>
        <p:spPr bwMode="auto">
          <a:xfrm>
            <a:off x="5964237" y="1745139"/>
            <a:ext cx="301783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th-TH" sz="4000" b="1" dirty="0">
                <a:solidFill>
                  <a:srgbClr val="595959"/>
                </a:solidFill>
              </a:rPr>
              <a:t>2,025 litres</a:t>
            </a:r>
          </a:p>
          <a:p>
            <a:pPr algn="ctr" eaLnBrk="1" hangingPunct="1"/>
            <a:r>
              <a:rPr lang="en-GB" altLang="th-TH" sz="1050" dirty="0">
                <a:solidFill>
                  <a:srgbClr val="595959"/>
                </a:solidFill>
              </a:rPr>
              <a:t>Of water is embedded inside a 150g beef steak vs 30 litres embedded inside the same weight of vegetables</a:t>
            </a:r>
          </a:p>
        </p:txBody>
      </p:sp>
      <p:sp>
        <p:nvSpPr>
          <p:cNvPr id="53254" name="Rectangle 18">
            <a:extLst>
              <a:ext uri="{FF2B5EF4-FFF2-40B4-BE49-F238E27FC236}">
                <a16:creationId xmlns="" xmlns:a16="http://schemas.microsoft.com/office/drawing/2014/main" id="{FE377776-5216-484F-BFEC-AC408979FD42}"/>
              </a:ext>
            </a:extLst>
          </p:cNvPr>
          <p:cNvSpPr>
            <a:spLocks noChangeArrowheads="1"/>
          </p:cNvSpPr>
          <p:nvPr/>
        </p:nvSpPr>
        <p:spPr bwMode="auto">
          <a:xfrm>
            <a:off x="1104900" y="920750"/>
            <a:ext cx="3313112"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th-TH" sz="4000" b="1" dirty="0">
                <a:solidFill>
                  <a:srgbClr val="595959"/>
                </a:solidFill>
              </a:rPr>
              <a:t>29%</a:t>
            </a:r>
          </a:p>
          <a:p>
            <a:pPr algn="ctr" eaLnBrk="1" hangingPunct="1"/>
            <a:r>
              <a:rPr lang="en-GB" altLang="th-TH" sz="1050" dirty="0">
                <a:solidFill>
                  <a:srgbClr val="595959"/>
                </a:solidFill>
              </a:rPr>
              <a:t>Proportion of the earth’s surface as land</a:t>
            </a:r>
          </a:p>
        </p:txBody>
      </p:sp>
      <p:sp>
        <p:nvSpPr>
          <p:cNvPr id="53255" name="Rectangle 20">
            <a:extLst>
              <a:ext uri="{FF2B5EF4-FFF2-40B4-BE49-F238E27FC236}">
                <a16:creationId xmlns="" xmlns:a16="http://schemas.microsoft.com/office/drawing/2014/main" id="{74EFF880-0345-474C-8061-D4FA69652510}"/>
              </a:ext>
            </a:extLst>
          </p:cNvPr>
          <p:cNvSpPr>
            <a:spLocks noChangeArrowheads="1"/>
          </p:cNvSpPr>
          <p:nvPr/>
        </p:nvSpPr>
        <p:spPr bwMode="auto">
          <a:xfrm>
            <a:off x="4418012" y="990600"/>
            <a:ext cx="341153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th-TH" sz="4000" b="1" dirty="0">
                <a:solidFill>
                  <a:srgbClr val="595959"/>
                </a:solidFill>
              </a:rPr>
              <a:t>80%</a:t>
            </a:r>
          </a:p>
          <a:p>
            <a:pPr algn="ctr" eaLnBrk="1" hangingPunct="1"/>
            <a:r>
              <a:rPr lang="en-GB" altLang="th-TH" sz="1050" dirty="0">
                <a:solidFill>
                  <a:srgbClr val="595959"/>
                </a:solidFill>
              </a:rPr>
              <a:t>Of developing nations discharge untreated human and livestock waste into ground water supplies</a:t>
            </a:r>
          </a:p>
        </p:txBody>
      </p:sp>
      <p:sp>
        <p:nvSpPr>
          <p:cNvPr id="53256" name="Rectangle 22">
            <a:extLst>
              <a:ext uri="{FF2B5EF4-FFF2-40B4-BE49-F238E27FC236}">
                <a16:creationId xmlns="" xmlns:a16="http://schemas.microsoft.com/office/drawing/2014/main" id="{BFF8CACB-5B32-4E84-BE0A-73B1BDFA9F01}"/>
              </a:ext>
            </a:extLst>
          </p:cNvPr>
          <p:cNvSpPr>
            <a:spLocks noChangeArrowheads="1"/>
          </p:cNvSpPr>
          <p:nvPr/>
        </p:nvSpPr>
        <p:spPr bwMode="auto">
          <a:xfrm>
            <a:off x="344488" y="3613944"/>
            <a:ext cx="2997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th-TH" sz="4000" b="1" dirty="0">
                <a:solidFill>
                  <a:srgbClr val="595959"/>
                </a:solidFill>
              </a:rPr>
              <a:t>50%</a:t>
            </a:r>
          </a:p>
          <a:p>
            <a:pPr algn="ctr" eaLnBrk="1" hangingPunct="1">
              <a:lnSpc>
                <a:spcPts val="1500"/>
              </a:lnSpc>
            </a:pPr>
            <a:r>
              <a:rPr lang="en-GB" altLang="th-TH" sz="1050" dirty="0">
                <a:solidFill>
                  <a:srgbClr val="595959"/>
                </a:solidFill>
              </a:rPr>
              <a:t>Of the human population will be living in “water stress” by 2030 (demand exceeding supply, reducing the water table). This gets even worse from 2040</a:t>
            </a:r>
          </a:p>
        </p:txBody>
      </p:sp>
      <p:sp>
        <p:nvSpPr>
          <p:cNvPr id="53257" name="Rectangle 25">
            <a:extLst>
              <a:ext uri="{FF2B5EF4-FFF2-40B4-BE49-F238E27FC236}">
                <a16:creationId xmlns="" xmlns:a16="http://schemas.microsoft.com/office/drawing/2014/main" id="{6D08964F-7B13-4452-8B7D-B9D6805EE634}"/>
              </a:ext>
            </a:extLst>
          </p:cNvPr>
          <p:cNvSpPr>
            <a:spLocks noChangeArrowheads="1"/>
          </p:cNvSpPr>
          <p:nvPr/>
        </p:nvSpPr>
        <p:spPr bwMode="auto">
          <a:xfrm>
            <a:off x="730568" y="1846104"/>
            <a:ext cx="2513012"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th-TH" sz="4000" b="1" dirty="0">
                <a:solidFill>
                  <a:srgbClr val="595959"/>
                </a:solidFill>
              </a:rPr>
              <a:t>3.5%</a:t>
            </a:r>
          </a:p>
          <a:p>
            <a:pPr algn="ctr" eaLnBrk="1" hangingPunct="1"/>
            <a:r>
              <a:rPr lang="en-GB" altLang="th-TH" sz="1050" dirty="0">
                <a:solidFill>
                  <a:srgbClr val="595959"/>
                </a:solidFill>
              </a:rPr>
              <a:t>Human withdrawal of fresh water from total land-based precipitation, remainder going to the water table, run-off and rivers flowing back into the ocean</a:t>
            </a:r>
          </a:p>
        </p:txBody>
      </p:sp>
      <p:sp>
        <p:nvSpPr>
          <p:cNvPr id="53258" name="Rectangle 28">
            <a:extLst>
              <a:ext uri="{FF2B5EF4-FFF2-40B4-BE49-F238E27FC236}">
                <a16:creationId xmlns="" xmlns:a16="http://schemas.microsoft.com/office/drawing/2014/main" id="{D369EC18-927F-4856-9D2D-C26114E661D0}"/>
              </a:ext>
            </a:extLst>
          </p:cNvPr>
          <p:cNvSpPr>
            <a:spLocks noChangeArrowheads="1"/>
          </p:cNvSpPr>
          <p:nvPr/>
        </p:nvSpPr>
        <p:spPr bwMode="auto">
          <a:xfrm>
            <a:off x="5880057" y="3613944"/>
            <a:ext cx="28860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th-TH" sz="4000" b="1" dirty="0">
                <a:solidFill>
                  <a:srgbClr val="595959"/>
                </a:solidFill>
              </a:rPr>
              <a:t>21%</a:t>
            </a:r>
          </a:p>
          <a:p>
            <a:pPr algn="ctr" eaLnBrk="1" hangingPunct="1"/>
            <a:r>
              <a:rPr lang="en-GB" altLang="th-TH" sz="1050" dirty="0">
                <a:solidFill>
                  <a:srgbClr val="595959"/>
                </a:solidFill>
              </a:rPr>
              <a:t>Of drinking quality water is leaking from pipes across Europe and Asia</a:t>
            </a:r>
          </a:p>
        </p:txBody>
      </p:sp>
      <p:sp>
        <p:nvSpPr>
          <p:cNvPr id="14" name="Rectangle 13">
            <a:extLst>
              <a:ext uri="{FF2B5EF4-FFF2-40B4-BE49-F238E27FC236}">
                <a16:creationId xmlns="" xmlns:a16="http://schemas.microsoft.com/office/drawing/2014/main" id="{73B36D9E-0B20-41A6-BE74-6CFBE65FEF4E}"/>
              </a:ext>
            </a:extLst>
          </p:cNvPr>
          <p:cNvSpPr/>
          <p:nvPr/>
        </p:nvSpPr>
        <p:spPr>
          <a:xfrm>
            <a:off x="585215" y="5977243"/>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Euromonitor International (2018)</a:t>
            </a:r>
          </a:p>
        </p:txBody>
      </p:sp>
      <p:sp>
        <p:nvSpPr>
          <p:cNvPr id="12" name="Slide Number Placeholder 1">
            <a:extLst>
              <a:ext uri="{FF2B5EF4-FFF2-40B4-BE49-F238E27FC236}">
                <a16:creationId xmlns="" xmlns:a16="http://schemas.microsoft.com/office/drawing/2014/main" id="{FD907F50-BAA8-47E5-8FEE-46226BF013BE}"/>
              </a:ext>
            </a:extLst>
          </p:cNvPr>
          <p:cNvSpPr txBox="1">
            <a:spLocks/>
          </p:cNvSpPr>
          <p:nvPr/>
        </p:nvSpPr>
        <p:spPr>
          <a:xfrm>
            <a:off x="6457950" y="6356351"/>
            <a:ext cx="2057400" cy="365125"/>
          </a:xfrm>
          <a:prstGeom prst="rect">
            <a:avLst/>
          </a:prstGeom>
        </p:spPr>
        <p:txBody>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r"/>
            <a:fld id="{D9787EDA-BEDA-4A42-96C5-C4ECF2E2F48D}" type="slidenum">
              <a:rPr lang="th-TH" sz="2400" b="1" smtClean="0"/>
              <a:pPr algn="r"/>
              <a:t>13</a:t>
            </a:fld>
            <a:endParaRPr lang="th-TH" sz="2400" b="1" dirty="0"/>
          </a:p>
        </p:txBody>
      </p:sp>
    </p:spTree>
    <p:extLst>
      <p:ext uri="{BB962C8B-B14F-4D97-AF65-F5344CB8AC3E}">
        <p14:creationId xmlns:p14="http://schemas.microsoft.com/office/powerpoint/2010/main" val="405578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 xmlns:a16="http://schemas.microsoft.com/office/drawing/2014/main" id="{A746CD5A-286C-4BA8-9775-333FBA8E95E6}"/>
              </a:ext>
            </a:extLst>
          </p:cNvPr>
          <p:cNvGraphicFramePr>
            <a:graphicFrameLocks noGrp="1"/>
          </p:cNvGraphicFramePr>
          <p:nvPr>
            <p:ph type="tbl" idx="4294967295"/>
            <p:extLst>
              <p:ext uri="{D42A27DB-BD31-4B8C-83A1-F6EECF244321}">
                <p14:modId xmlns:p14="http://schemas.microsoft.com/office/powerpoint/2010/main" val="1212662477"/>
              </p:ext>
            </p:extLst>
          </p:nvPr>
        </p:nvGraphicFramePr>
        <p:xfrm>
          <a:off x="585788" y="1245819"/>
          <a:ext cx="6508432" cy="4298848"/>
        </p:xfrm>
        <a:graphic>
          <a:graphicData uri="http://schemas.openxmlformats.org/drawingml/2006/table">
            <a:tbl>
              <a:tblPr/>
              <a:tblGrid>
                <a:gridCol w="1200182">
                  <a:extLst>
                    <a:ext uri="{9D8B030D-6E8A-4147-A177-3AD203B41FA5}">
                      <a16:colId xmlns="" xmlns:a16="http://schemas.microsoft.com/office/drawing/2014/main" val="1755289235"/>
                    </a:ext>
                  </a:extLst>
                </a:gridCol>
                <a:gridCol w="5308250">
                  <a:extLst>
                    <a:ext uri="{9D8B030D-6E8A-4147-A177-3AD203B41FA5}">
                      <a16:colId xmlns="" xmlns:a16="http://schemas.microsoft.com/office/drawing/2014/main" val="3410180391"/>
                    </a:ext>
                  </a:extLst>
                </a:gridCol>
              </a:tblGrid>
              <a:tr h="2415015">
                <a:tc>
                  <a:txBody>
                    <a:bodyPr/>
                    <a:lstStyle>
                      <a:lvl1pPr>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1pPr>
                      <a:lvl2pPr marL="742950" indent="-28575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2pPr>
                      <a:lvl3pPr marL="11430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3pPr>
                      <a:lvl4pPr marL="16002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4pPr>
                      <a:lvl5pPr marL="20574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5pPr>
                      <a:lvl6pPr marL="25146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6pPr>
                      <a:lvl7pPr marL="29718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7pPr>
                      <a:lvl8pPr marL="34290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8pPr>
                      <a:lvl9pPr marL="38862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altLang="th-TH" sz="1000" b="0" i="0" u="none" strike="noStrike" cap="none" normalizeH="0" baseline="0" dirty="0">
                          <a:ln>
                            <a:noFill/>
                          </a:ln>
                          <a:solidFill>
                            <a:srgbClr val="000000"/>
                          </a:solidFill>
                          <a:effectLst/>
                          <a:latin typeface="Arial" panose="020B0604020202020204" pitchFamily="34" charset="0"/>
                        </a:rPr>
                        <a:t>Physical scarcity versus economic scarcity</a:t>
                      </a:r>
                    </a:p>
                  </a:txBody>
                  <a:tcPr marL="35999" marR="35999" marT="0" marB="0" horzOverflow="overflow">
                    <a:lnL>
                      <a:noFill/>
                    </a:lnL>
                    <a:lnR>
                      <a:noFill/>
                    </a:lnR>
                    <a:lnT>
                      <a:noFill/>
                    </a:lnT>
                    <a:lnB>
                      <a:noFill/>
                    </a:lnB>
                    <a:lnTlToBr>
                      <a:noFill/>
                    </a:lnTlToBr>
                    <a:lnBlToTr>
                      <a:noFill/>
                    </a:lnBlToTr>
                    <a:solidFill>
                      <a:schemeClr val="tx1">
                        <a:alpha val="20000"/>
                      </a:schemeClr>
                    </a:solidFill>
                  </a:tcPr>
                </a:tc>
                <a:tc>
                  <a:txBody>
                    <a:bodyPr/>
                    <a:lstStyle>
                      <a:lvl1pPr>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1pPr>
                      <a:lvl2pPr marL="742950" indent="-28575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2pPr>
                      <a:lvl3pPr marL="11430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3pPr>
                      <a:lvl4pPr marL="16002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4pPr>
                      <a:lvl5pPr marL="20574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5pPr>
                      <a:lvl6pPr marL="25146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6pPr>
                      <a:lvl7pPr marL="29718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7pPr>
                      <a:lvl8pPr marL="34290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8pPr>
                      <a:lvl9pPr marL="38862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altLang="th-TH" sz="1000" b="0" i="0" u="none" strike="noStrike" cap="none" normalizeH="0" baseline="0" dirty="0">
                          <a:ln>
                            <a:noFill/>
                          </a:ln>
                          <a:solidFill>
                            <a:schemeClr val="tx1"/>
                          </a:solidFill>
                          <a:effectLst/>
                          <a:latin typeface="Arial" panose="020B0604020202020204" pitchFamily="34" charset="0"/>
                        </a:rPr>
                        <a:t>The African continent and especially the Middle East region suffer from </a:t>
                      </a:r>
                      <a:r>
                        <a:rPr kumimoji="0" lang="en-US" altLang="th-TH" sz="1000" b="1" i="0" u="none" strike="noStrike" cap="none" normalizeH="0" baseline="0" dirty="0">
                          <a:ln>
                            <a:noFill/>
                          </a:ln>
                          <a:solidFill>
                            <a:schemeClr val="tx1"/>
                          </a:solidFill>
                          <a:effectLst/>
                          <a:latin typeface="Arial" panose="020B0604020202020204" pitchFamily="34" charset="0"/>
                        </a:rPr>
                        <a:t>extreme physical water scarcity </a:t>
                      </a:r>
                      <a:r>
                        <a:rPr kumimoji="0" lang="en-US" altLang="th-TH" sz="1000" b="0" i="0" u="none" strike="noStrike" cap="none" normalizeH="0" baseline="0" dirty="0">
                          <a:ln>
                            <a:noFill/>
                          </a:ln>
                          <a:solidFill>
                            <a:schemeClr val="tx1"/>
                          </a:solidFill>
                          <a:effectLst/>
                          <a:latin typeface="Arial" panose="020B0604020202020204" pitchFamily="34" charset="0"/>
                        </a:rPr>
                        <a:t>across large portions of inhabited land. These regions withdraw large portions of precipitation from their ground water for human use, and the vast majority is needed for food production, placing strains on economic growth and needed infrastructures for societal progress and new technologies. India, on the other hand, has </a:t>
                      </a:r>
                      <a:r>
                        <a:rPr kumimoji="0" lang="en-US" altLang="th-TH" sz="1000" b="1" i="0" u="none" strike="noStrike" cap="none" normalizeH="0" baseline="0" dirty="0">
                          <a:ln>
                            <a:noFill/>
                          </a:ln>
                          <a:solidFill>
                            <a:schemeClr val="tx1"/>
                          </a:solidFill>
                          <a:effectLst/>
                          <a:latin typeface="Arial" panose="020B0604020202020204" pitchFamily="34" charset="0"/>
                        </a:rPr>
                        <a:t>economic scarcity </a:t>
                      </a:r>
                      <a:r>
                        <a:rPr kumimoji="0" lang="en-US" altLang="th-TH" sz="1000" b="0" i="0" u="none" strike="noStrike" cap="none" normalizeH="0" baseline="0" dirty="0">
                          <a:ln>
                            <a:noFill/>
                          </a:ln>
                          <a:solidFill>
                            <a:schemeClr val="tx1"/>
                          </a:solidFill>
                          <a:effectLst/>
                          <a:latin typeface="Arial" panose="020B0604020202020204" pitchFamily="34" charset="0"/>
                        </a:rPr>
                        <a:t>- it is one of the most water-affluent nations on earth with high levels of rainfall, </a:t>
                      </a:r>
                      <a:r>
                        <a:rPr kumimoji="0" lang="en-US" altLang="th-TH" sz="1000" b="1" i="0" u="none" strike="noStrike" cap="none" normalizeH="0" baseline="0" dirty="0">
                          <a:ln>
                            <a:noFill/>
                          </a:ln>
                          <a:solidFill>
                            <a:schemeClr val="tx1"/>
                          </a:solidFill>
                          <a:effectLst/>
                          <a:latin typeface="Arial" panose="020B0604020202020204" pitchFamily="34" charset="0"/>
                        </a:rPr>
                        <a:t>but a lack of investment in infrastructure means enormous amounts of that water are lost</a:t>
                      </a:r>
                      <a:r>
                        <a:rPr kumimoji="0" lang="en-US" altLang="th-TH" sz="1000" b="0" i="0" u="none" strike="noStrike" cap="none" normalizeH="0" baseline="0" dirty="0">
                          <a:ln>
                            <a:noFill/>
                          </a:ln>
                          <a:solidFill>
                            <a:schemeClr val="tx1"/>
                          </a:solidFill>
                          <a:effectLst/>
                          <a:latin typeface="Arial" panose="020B0604020202020204" pitchFamily="34" charset="0"/>
                        </a:rPr>
                        <a:t>, either to pollution or through leaks that remove more than 30% of the supply from the system. </a:t>
                      </a:r>
                      <a:r>
                        <a:rPr kumimoji="0" lang="en-US" altLang="th-TH" sz="1000" b="1" i="0" u="none" strike="noStrike" cap="none" normalizeH="0" baseline="0" dirty="0">
                          <a:ln>
                            <a:noFill/>
                          </a:ln>
                          <a:solidFill>
                            <a:schemeClr val="accent1">
                              <a:lumMod val="75000"/>
                            </a:schemeClr>
                          </a:solidFill>
                          <a:effectLst/>
                          <a:latin typeface="Arial" panose="020B0604020202020204" pitchFamily="34" charset="0"/>
                        </a:rPr>
                        <a:t>Physical scarcity needs a focus on new sources of water</a:t>
                      </a:r>
                      <a:r>
                        <a:rPr kumimoji="0" lang="en-US" altLang="th-TH" sz="1000" b="0" i="0" u="none" strike="noStrike" cap="none" normalizeH="0" baseline="0" dirty="0">
                          <a:ln>
                            <a:noFill/>
                          </a:ln>
                          <a:solidFill>
                            <a:schemeClr val="tx1"/>
                          </a:solidFill>
                          <a:effectLst/>
                          <a:latin typeface="Arial" panose="020B0604020202020204" pitchFamily="34" charset="0"/>
                        </a:rPr>
                        <a:t>, but </a:t>
                      </a:r>
                      <a:r>
                        <a:rPr kumimoji="0" lang="en-US" altLang="th-TH" sz="1000" b="1" i="0" u="none" strike="noStrike" cap="none" normalizeH="0" baseline="0" dirty="0">
                          <a:ln>
                            <a:noFill/>
                          </a:ln>
                          <a:solidFill>
                            <a:schemeClr val="accent1">
                              <a:lumMod val="75000"/>
                            </a:schemeClr>
                          </a:solidFill>
                          <a:effectLst/>
                          <a:latin typeface="Arial" panose="020B0604020202020204" pitchFamily="34" charset="0"/>
                        </a:rPr>
                        <a:t>economic scarcity needs better water management policy and investment to solve the issue</a:t>
                      </a:r>
                      <a:r>
                        <a:rPr kumimoji="0" lang="en-US" altLang="th-TH" sz="1000" b="0" i="0" u="none" strike="noStrike" cap="none" normalizeH="0" baseline="0" dirty="0">
                          <a:ln>
                            <a:noFill/>
                          </a:ln>
                          <a:solidFill>
                            <a:schemeClr val="tx1"/>
                          </a:solidFill>
                          <a:effectLst/>
                          <a:latin typeface="Arial" panose="020B0604020202020204" pitchFamily="34" charset="0"/>
                        </a:rPr>
                        <a:t>. The worst affected areas of economic scarcity show no signs of such change.</a:t>
                      </a:r>
                    </a:p>
                  </a:txBody>
                  <a:tcPr marL="35999" marR="35999" marT="0" marB="0" horzOverflow="overflow">
                    <a:lnL>
                      <a:noFill/>
                    </a:lnL>
                    <a:lnR>
                      <a:noFill/>
                    </a:lnR>
                    <a:lnT>
                      <a:noFill/>
                    </a:lnT>
                    <a:lnB>
                      <a:noFill/>
                    </a:lnB>
                    <a:lnTlToBr>
                      <a:noFill/>
                    </a:lnTlToBr>
                    <a:lnBlToTr>
                      <a:noFill/>
                    </a:lnBlToTr>
                    <a:solidFill>
                      <a:schemeClr val="tx1">
                        <a:alpha val="20000"/>
                      </a:schemeClr>
                    </a:solidFill>
                  </a:tcPr>
                </a:tc>
                <a:extLst>
                  <a:ext uri="{0D108BD9-81ED-4DB2-BD59-A6C34878D82A}">
                    <a16:rowId xmlns="" xmlns:a16="http://schemas.microsoft.com/office/drawing/2014/main" val="1986254073"/>
                  </a:ext>
                </a:extLst>
              </a:tr>
              <a:tr h="1201875">
                <a:tc>
                  <a:txBody>
                    <a:bodyPr/>
                    <a:lstStyle>
                      <a:lvl1pPr>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1pPr>
                      <a:lvl2pPr marL="742950" indent="-28575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2pPr>
                      <a:lvl3pPr marL="11430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3pPr>
                      <a:lvl4pPr marL="16002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4pPr>
                      <a:lvl5pPr marL="20574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5pPr>
                      <a:lvl6pPr marL="25146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6pPr>
                      <a:lvl7pPr marL="29718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7pPr>
                      <a:lvl8pPr marL="34290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8pPr>
                      <a:lvl9pPr marL="38862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altLang="th-TH" sz="1000" b="0" i="0" u="none" strike="noStrike" cap="none" normalizeH="0" baseline="0">
                          <a:ln>
                            <a:noFill/>
                          </a:ln>
                          <a:solidFill>
                            <a:srgbClr val="000000"/>
                          </a:solidFill>
                          <a:effectLst/>
                          <a:latin typeface="Arial" panose="020B0604020202020204" pitchFamily="34" charset="0"/>
                        </a:rPr>
                        <a:t>Three water psychologies</a:t>
                      </a:r>
                    </a:p>
                  </a:txBody>
                  <a:tcPr marL="35999" marR="35999" marT="0" marB="0" horzOverflow="overflow">
                    <a:lnL>
                      <a:noFill/>
                    </a:lnL>
                    <a:lnR>
                      <a:noFill/>
                    </a:lnR>
                    <a:lnT>
                      <a:noFill/>
                    </a:lnT>
                    <a:lnB>
                      <a:noFill/>
                    </a:lnB>
                    <a:lnTlToBr>
                      <a:noFill/>
                    </a:lnTlToBr>
                    <a:lnBlToTr>
                      <a:noFill/>
                    </a:lnBlToTr>
                    <a:noFill/>
                  </a:tcPr>
                </a:tc>
                <a:tc>
                  <a:txBody>
                    <a:bodyPr/>
                    <a:lstStyle>
                      <a:lvl1pPr>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1pPr>
                      <a:lvl2pPr marL="742950" indent="-28575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2pPr>
                      <a:lvl3pPr marL="11430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3pPr>
                      <a:lvl4pPr marL="16002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4pPr>
                      <a:lvl5pPr marL="20574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5pPr>
                      <a:lvl6pPr marL="25146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6pPr>
                      <a:lvl7pPr marL="29718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7pPr>
                      <a:lvl8pPr marL="34290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8pPr>
                      <a:lvl9pPr marL="38862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altLang="th-TH" sz="1000" b="0" i="0" u="none" strike="noStrike" cap="none" normalizeH="0" baseline="0" dirty="0">
                          <a:ln>
                            <a:noFill/>
                          </a:ln>
                          <a:solidFill>
                            <a:schemeClr val="tx1"/>
                          </a:solidFill>
                          <a:effectLst/>
                          <a:latin typeface="Arial" panose="020B0604020202020204" pitchFamily="34" charset="0"/>
                        </a:rPr>
                        <a:t>Large portions of the world live in a mindset of “</a:t>
                      </a:r>
                      <a:r>
                        <a:rPr kumimoji="0" lang="en-US" altLang="th-TH" sz="1000" b="1" i="0" u="none" strike="noStrike" cap="none" normalizeH="0" baseline="0" dirty="0">
                          <a:ln>
                            <a:noFill/>
                          </a:ln>
                          <a:solidFill>
                            <a:schemeClr val="accent1">
                              <a:lumMod val="75000"/>
                            </a:schemeClr>
                          </a:solidFill>
                          <a:effectLst/>
                          <a:latin typeface="Arial" panose="020B0604020202020204" pitchFamily="34" charset="0"/>
                        </a:rPr>
                        <a:t>abundance</a:t>
                      </a:r>
                      <a:r>
                        <a:rPr kumimoji="0" lang="en-US" altLang="th-TH" sz="1000" b="0" i="0" u="none" strike="noStrike" cap="none" normalizeH="0" baseline="0" dirty="0">
                          <a:ln>
                            <a:noFill/>
                          </a:ln>
                          <a:solidFill>
                            <a:schemeClr val="tx1"/>
                          </a:solidFill>
                          <a:effectLst/>
                          <a:latin typeface="Arial" panose="020B0604020202020204" pitchFamily="34" charset="0"/>
                        </a:rPr>
                        <a:t>”, never giving consideration to water as a finite resource, taking for granted an endless and cheap supply. A water shock lies ahead for these people - scarcity will affect us all. The psychology of “</a:t>
                      </a:r>
                      <a:r>
                        <a:rPr kumimoji="0" lang="en-US" altLang="th-TH" sz="1000" b="1" i="0" u="none" strike="noStrike" cap="none" normalizeH="0" baseline="0" dirty="0">
                          <a:ln>
                            <a:noFill/>
                          </a:ln>
                          <a:solidFill>
                            <a:schemeClr val="accent1">
                              <a:lumMod val="75000"/>
                            </a:schemeClr>
                          </a:solidFill>
                          <a:effectLst/>
                          <a:latin typeface="Arial" panose="020B0604020202020204" pitchFamily="34" charset="0"/>
                        </a:rPr>
                        <a:t>crisis</a:t>
                      </a:r>
                      <a:r>
                        <a:rPr kumimoji="0" lang="en-US" altLang="th-TH" sz="1000" b="0" i="0" u="none" strike="noStrike" cap="none" normalizeH="0" baseline="0" dirty="0">
                          <a:ln>
                            <a:noFill/>
                          </a:ln>
                          <a:solidFill>
                            <a:schemeClr val="tx1"/>
                          </a:solidFill>
                          <a:effectLst/>
                          <a:latin typeface="Arial" panose="020B0604020202020204" pitchFamily="34" charset="0"/>
                        </a:rPr>
                        <a:t>” hits during a water shortage and throws all assumptions and priorities in the air. Once this settles back to normality, it moves to “</a:t>
                      </a:r>
                      <a:r>
                        <a:rPr kumimoji="0" lang="en-US" altLang="th-TH" sz="1000" b="1" i="0" u="none" strike="noStrike" cap="none" normalizeH="0" baseline="0" dirty="0">
                          <a:ln>
                            <a:noFill/>
                          </a:ln>
                          <a:solidFill>
                            <a:schemeClr val="accent1">
                              <a:lumMod val="75000"/>
                            </a:schemeClr>
                          </a:solidFill>
                          <a:effectLst/>
                          <a:latin typeface="Arial" panose="020B0604020202020204" pitchFamily="34" charset="0"/>
                        </a:rPr>
                        <a:t>compromise</a:t>
                      </a:r>
                      <a:r>
                        <a:rPr kumimoji="0" lang="en-US" altLang="th-TH" sz="1000" b="0" i="0" u="none" strike="noStrike" cap="none" normalizeH="0" baseline="0" dirty="0">
                          <a:ln>
                            <a:noFill/>
                          </a:ln>
                          <a:solidFill>
                            <a:schemeClr val="tx1"/>
                          </a:solidFill>
                          <a:effectLst/>
                          <a:latin typeface="Arial" panose="020B0604020202020204" pitchFamily="34" charset="0"/>
                        </a:rPr>
                        <a:t>” with water as more important.</a:t>
                      </a:r>
                    </a:p>
                  </a:txBody>
                  <a:tcPr marL="35999" marR="35999"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813150666"/>
                  </a:ext>
                </a:extLst>
              </a:tr>
              <a:tr h="681958">
                <a:tc>
                  <a:txBody>
                    <a:bodyPr/>
                    <a:lstStyle>
                      <a:lvl1pPr>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1pPr>
                      <a:lvl2pPr marL="742950" indent="-28575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2pPr>
                      <a:lvl3pPr marL="11430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3pPr>
                      <a:lvl4pPr marL="16002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4pPr>
                      <a:lvl5pPr marL="20574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5pPr>
                      <a:lvl6pPr marL="25146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6pPr>
                      <a:lvl7pPr marL="29718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7pPr>
                      <a:lvl8pPr marL="34290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8pPr>
                      <a:lvl9pPr marL="38862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9p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0" lang="en-US" altLang="th-TH" sz="1000" b="0" i="0" u="none" strike="noStrike" cap="none" normalizeH="0" baseline="0">
                          <a:ln>
                            <a:noFill/>
                          </a:ln>
                          <a:solidFill>
                            <a:srgbClr val="000000"/>
                          </a:solidFill>
                          <a:effectLst/>
                          <a:latin typeface="Arial" panose="020B0604020202020204" pitchFamily="34" charset="0"/>
                        </a:rPr>
                        <a:t>There is no magic bullet solution yet</a:t>
                      </a:r>
                    </a:p>
                    <a:p>
                      <a:pPr marL="0" marR="0" lvl="0" indent="0" algn="l" defTabSz="914400" rtl="0" eaLnBrk="1" fontAlgn="base" latinLnBrk="0" hangingPunct="1">
                        <a:lnSpc>
                          <a:spcPts val="1600"/>
                        </a:lnSpc>
                        <a:spcBef>
                          <a:spcPct val="0"/>
                        </a:spcBef>
                        <a:spcAft>
                          <a:spcPct val="0"/>
                        </a:spcAft>
                        <a:buClrTx/>
                        <a:buSzTx/>
                        <a:buFontTx/>
                        <a:buNone/>
                        <a:tabLst/>
                      </a:pPr>
                      <a:endParaRPr kumimoji="0" lang="en-US" altLang="th-TH" sz="1000" b="0" i="0" u="none" strike="noStrike" cap="none" normalizeH="0" baseline="0">
                        <a:ln>
                          <a:noFill/>
                        </a:ln>
                        <a:solidFill>
                          <a:srgbClr val="000000"/>
                        </a:solidFill>
                        <a:effectLst/>
                        <a:latin typeface="Arial" panose="020B0604020202020204" pitchFamily="34" charset="0"/>
                      </a:endParaRPr>
                    </a:p>
                  </a:txBody>
                  <a:tcPr marL="35999" marR="35999" marT="0" marB="0" horzOverflow="overflow">
                    <a:lnL>
                      <a:noFill/>
                    </a:lnL>
                    <a:lnR>
                      <a:noFill/>
                    </a:lnR>
                    <a:lnT>
                      <a:noFill/>
                    </a:lnT>
                    <a:lnB>
                      <a:noFill/>
                    </a:lnB>
                    <a:lnTlToBr>
                      <a:noFill/>
                    </a:lnTlToBr>
                    <a:lnBlToTr>
                      <a:noFill/>
                    </a:lnBlToTr>
                    <a:solidFill>
                      <a:schemeClr val="tx1">
                        <a:alpha val="20000"/>
                      </a:schemeClr>
                    </a:solidFill>
                  </a:tcPr>
                </a:tc>
                <a:tc>
                  <a:txBody>
                    <a:bodyPr/>
                    <a:lstStyle>
                      <a:lvl1pPr>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1pPr>
                      <a:lvl2pPr marL="742950" indent="-28575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2pPr>
                      <a:lvl3pPr marL="11430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3pPr>
                      <a:lvl4pPr marL="16002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4pPr>
                      <a:lvl5pPr marL="2057400" indent="-228600">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5pPr>
                      <a:lvl6pPr marL="25146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6pPr>
                      <a:lvl7pPr marL="29718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7pPr>
                      <a:lvl8pPr marL="34290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8pPr>
                      <a:lvl9pPr marL="3886200" indent="-228600" fontAlgn="base">
                        <a:lnSpc>
                          <a:spcPts val="1600"/>
                        </a:lnSpc>
                        <a:spcBef>
                          <a:spcPts val="150"/>
                        </a:spcBef>
                        <a:spcAft>
                          <a:spcPts val="150"/>
                        </a:spcAft>
                        <a:buClr>
                          <a:srgbClr val="77787B"/>
                        </a:buClr>
                        <a:buSzPct val="100000"/>
                        <a:buFont typeface="Wingdings" panose="05000000000000000000" pitchFamily="2" charset="2"/>
                        <a:defRPr sz="1100">
                          <a:solidFill>
                            <a:schemeClr val="tx1"/>
                          </a:solidFill>
                          <a:latin typeface="Arial" panose="020B0604020202020204" pitchFamily="34" charset="0"/>
                        </a:defRPr>
                      </a:lvl9p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0" lang="en-US" altLang="th-TH" sz="1000" b="0" i="0" u="none" strike="noStrike" cap="none" normalizeH="0" baseline="0">
                          <a:ln>
                            <a:noFill/>
                          </a:ln>
                          <a:solidFill>
                            <a:schemeClr val="tx1"/>
                          </a:solidFill>
                          <a:effectLst/>
                          <a:latin typeface="Arial" panose="020B0604020202020204" pitchFamily="34" charset="0"/>
                        </a:rPr>
                        <a:t>Desalination is the best technology so far, and even this falls short of solving the problem. Not only public sectors, but private sectors can also improve quality of life for consumers in a water crisis, and have a duty to do more about water scarcity.</a:t>
                      </a:r>
                      <a:endParaRPr kumimoji="0" lang="en-US" altLang="th-TH" sz="1000" b="0" i="0" u="none" strike="noStrike" cap="none" normalizeH="0" baseline="0" dirty="0">
                        <a:ln>
                          <a:noFill/>
                        </a:ln>
                        <a:solidFill>
                          <a:schemeClr val="tx1"/>
                        </a:solidFill>
                        <a:effectLst/>
                        <a:latin typeface="Arial" panose="020B0604020202020204" pitchFamily="34" charset="0"/>
                      </a:endParaRPr>
                    </a:p>
                  </a:txBody>
                  <a:tcPr marL="35999" marR="35999" marT="0" marB="0" horzOverflow="overflow">
                    <a:lnL>
                      <a:noFill/>
                    </a:lnL>
                    <a:lnR>
                      <a:noFill/>
                    </a:lnR>
                    <a:lnT>
                      <a:noFill/>
                    </a:lnT>
                    <a:lnB>
                      <a:noFill/>
                    </a:lnB>
                    <a:lnTlToBr>
                      <a:noFill/>
                    </a:lnTlToBr>
                    <a:lnBlToTr>
                      <a:noFill/>
                    </a:lnBlToTr>
                    <a:solidFill>
                      <a:schemeClr val="tx1">
                        <a:alpha val="20000"/>
                      </a:schemeClr>
                    </a:solidFill>
                  </a:tcPr>
                </a:tc>
                <a:extLst>
                  <a:ext uri="{0D108BD9-81ED-4DB2-BD59-A6C34878D82A}">
                    <a16:rowId xmlns="" xmlns:a16="http://schemas.microsoft.com/office/drawing/2014/main" val="2249592256"/>
                  </a:ext>
                </a:extLst>
              </a:tr>
            </a:tbl>
          </a:graphicData>
        </a:graphic>
      </p:graphicFrame>
      <p:sp>
        <p:nvSpPr>
          <p:cNvPr id="39947" name="Subtitle 8">
            <a:extLst>
              <a:ext uri="{FF2B5EF4-FFF2-40B4-BE49-F238E27FC236}">
                <a16:creationId xmlns="" xmlns:a16="http://schemas.microsoft.com/office/drawing/2014/main" id="{3B181127-C2A9-4F38-9972-51832EBA0AC4}"/>
              </a:ext>
            </a:extLst>
          </p:cNvPr>
          <p:cNvSpPr>
            <a:spLocks noGrp="1"/>
          </p:cNvSpPr>
          <p:nvPr>
            <p:ph type="subTitle" idx="4294967295"/>
          </p:nvPr>
        </p:nvSpPr>
        <p:spPr>
          <a:xfrm>
            <a:off x="585788" y="603250"/>
            <a:ext cx="7972425" cy="393700"/>
          </a:xfrm>
        </p:spPr>
        <p:txBody>
          <a:bodyPr/>
          <a:lstStyle/>
          <a:p>
            <a:pPr marL="0" indent="0">
              <a:lnSpc>
                <a:spcPts val="2300"/>
              </a:lnSpc>
              <a:spcBef>
                <a:spcPct val="0"/>
              </a:spcBef>
              <a:spcAft>
                <a:spcPct val="0"/>
              </a:spcAft>
              <a:buFont typeface="Wingdings" panose="05000000000000000000" pitchFamily="2" charset="2"/>
              <a:buNone/>
            </a:pPr>
            <a:r>
              <a:rPr lang="en-US" altLang="th-TH" sz="2100">
                <a:solidFill>
                  <a:srgbClr val="0070C0"/>
                </a:solidFill>
                <a:latin typeface="Arial" panose="020B0604020202020204" pitchFamily="34" charset="0"/>
                <a:cs typeface="Arial" panose="020B0604020202020204" pitchFamily="34" charset="0"/>
              </a:rPr>
              <a:t>Water scarcity and new sources of water</a:t>
            </a:r>
            <a:endParaRPr lang="en-US" altLang="th-TH" sz="2100" dirty="0">
              <a:solidFill>
                <a:srgbClr val="0070C0"/>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 xmlns:a16="http://schemas.microsoft.com/office/drawing/2014/main" id="{B4401539-A28E-45CB-A0AA-57A844899278}"/>
              </a:ext>
            </a:extLst>
          </p:cNvPr>
          <p:cNvSpPr txBox="1">
            <a:spLocks noGrp="1"/>
          </p:cNvSpPr>
          <p:nvPr>
            <p:ph type="title"/>
          </p:nvPr>
        </p:nvSpPr>
        <p:spPr>
          <a:xfrm>
            <a:off x="585788" y="401638"/>
            <a:ext cx="7972425" cy="155575"/>
          </a:xfrm>
        </p:spPr>
        <p:txBody>
          <a:bodyPr>
            <a:noAutofit/>
          </a:bodyPr>
          <a:lstStyle/>
          <a:p>
            <a:r>
              <a:rPr lang="en-US" altLang="th-TH" cap="none" dirty="0"/>
              <a:t>INTRODUCTION TO WATER SCARCITY</a:t>
            </a:r>
          </a:p>
        </p:txBody>
      </p:sp>
      <p:pic>
        <p:nvPicPr>
          <p:cNvPr id="5" name="Picture Placeholder 2">
            <a:extLst>
              <a:ext uri="{FF2B5EF4-FFF2-40B4-BE49-F238E27FC236}">
                <a16:creationId xmlns="" xmlns:a16="http://schemas.microsoft.com/office/drawing/2014/main" id="{272D11AA-D821-4742-8820-3611EFBF20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446" b="2446"/>
          <a:stretch>
            <a:fillRect/>
          </a:stretch>
        </p:blipFill>
        <p:spPr>
          <a:xfrm>
            <a:off x="7094220" y="1245819"/>
            <a:ext cx="1571829" cy="4298848"/>
          </a:xfrm>
          <a:prstGeom prst="rect">
            <a:avLst/>
          </a:prstGeom>
        </p:spPr>
      </p:pic>
      <p:sp>
        <p:nvSpPr>
          <p:cNvPr id="6" name="Rectangle 5">
            <a:extLst>
              <a:ext uri="{FF2B5EF4-FFF2-40B4-BE49-F238E27FC236}">
                <a16:creationId xmlns="" xmlns:a16="http://schemas.microsoft.com/office/drawing/2014/main" id="{8872E60C-22E1-4BBF-BE6B-7A45AAA32F85}"/>
              </a:ext>
            </a:extLst>
          </p:cNvPr>
          <p:cNvSpPr/>
          <p:nvPr/>
        </p:nvSpPr>
        <p:spPr>
          <a:xfrm>
            <a:off x="585215" y="5977243"/>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Euromonitor International (2018)</a:t>
            </a:r>
          </a:p>
        </p:txBody>
      </p:sp>
      <p:sp>
        <p:nvSpPr>
          <p:cNvPr id="7" name="Slide Number Placeholder 1">
            <a:extLst>
              <a:ext uri="{FF2B5EF4-FFF2-40B4-BE49-F238E27FC236}">
                <a16:creationId xmlns="" xmlns:a16="http://schemas.microsoft.com/office/drawing/2014/main" id="{9711CB56-B704-48CC-AA7A-F33302B58E1E}"/>
              </a:ext>
            </a:extLst>
          </p:cNvPr>
          <p:cNvSpPr txBox="1">
            <a:spLocks/>
          </p:cNvSpPr>
          <p:nvPr/>
        </p:nvSpPr>
        <p:spPr>
          <a:xfrm>
            <a:off x="6457950" y="6356351"/>
            <a:ext cx="2057400" cy="365125"/>
          </a:xfrm>
          <a:prstGeom prst="rect">
            <a:avLst/>
          </a:prstGeom>
        </p:spPr>
        <p:txBody>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r"/>
            <a:fld id="{D9787EDA-BEDA-4A42-96C5-C4ECF2E2F48D}" type="slidenum">
              <a:rPr lang="th-TH" sz="2400" b="1" smtClean="0"/>
              <a:pPr algn="r"/>
              <a:t>14</a:t>
            </a:fld>
            <a:endParaRPr lang="th-TH" sz="2400" b="1" dirty="0"/>
          </a:p>
        </p:txBody>
      </p:sp>
    </p:spTree>
    <p:extLst>
      <p:ext uri="{BB962C8B-B14F-4D97-AF65-F5344CB8AC3E}">
        <p14:creationId xmlns:p14="http://schemas.microsoft.com/office/powerpoint/2010/main" val="87363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4">
            <a:extLst>
              <a:ext uri="{FF2B5EF4-FFF2-40B4-BE49-F238E27FC236}">
                <a16:creationId xmlns="" xmlns:a16="http://schemas.microsoft.com/office/drawing/2014/main" id="{7119261A-1DB3-4D74-AEC5-C22D17503186}"/>
              </a:ext>
            </a:extLst>
          </p:cNvPr>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a:stretch>
            <a:fillRect/>
          </a:stretch>
        </p:blipFill>
        <p:spPr>
          <a:xfrm>
            <a:off x="609600" y="1262063"/>
            <a:ext cx="7929563" cy="4667250"/>
          </a:xfrm>
        </p:spPr>
      </p:pic>
      <p:sp>
        <p:nvSpPr>
          <p:cNvPr id="63491" name="Subtitle 2">
            <a:extLst>
              <a:ext uri="{FF2B5EF4-FFF2-40B4-BE49-F238E27FC236}">
                <a16:creationId xmlns="" xmlns:a16="http://schemas.microsoft.com/office/drawing/2014/main" id="{F04DCF02-DA14-478A-AADD-B5EA56D59D7C}"/>
              </a:ext>
            </a:extLst>
          </p:cNvPr>
          <p:cNvSpPr>
            <a:spLocks noGrp="1"/>
          </p:cNvSpPr>
          <p:nvPr>
            <p:ph type="subTitle" idx="4294967295"/>
          </p:nvPr>
        </p:nvSpPr>
        <p:spPr>
          <a:xfrm>
            <a:off x="585788" y="603250"/>
            <a:ext cx="7972425" cy="393700"/>
          </a:xfrm>
        </p:spPr>
        <p:txBody>
          <a:bodyPr/>
          <a:lstStyle/>
          <a:p>
            <a:pPr marL="0" indent="0">
              <a:lnSpc>
                <a:spcPts val="2300"/>
              </a:lnSpc>
              <a:spcBef>
                <a:spcPct val="0"/>
              </a:spcBef>
              <a:spcAft>
                <a:spcPct val="0"/>
              </a:spcAft>
              <a:buFont typeface="Wingdings" panose="05000000000000000000" pitchFamily="2" charset="2"/>
              <a:buNone/>
            </a:pPr>
            <a:r>
              <a:rPr lang="en-GB" altLang="th-TH" sz="2100">
                <a:solidFill>
                  <a:srgbClr val="0070C0"/>
                </a:solidFill>
                <a:latin typeface="Arial" panose="020B0604020202020204" pitchFamily="34" charset="0"/>
                <a:cs typeface="Arial" panose="020B0604020202020204" pitchFamily="34" charset="0"/>
              </a:rPr>
              <a:t>Water scarcity by region and the current “hot spots” for shortages</a:t>
            </a:r>
          </a:p>
        </p:txBody>
      </p:sp>
      <p:sp>
        <p:nvSpPr>
          <p:cNvPr id="4" name="Title 3">
            <a:extLst>
              <a:ext uri="{FF2B5EF4-FFF2-40B4-BE49-F238E27FC236}">
                <a16:creationId xmlns="" xmlns:a16="http://schemas.microsoft.com/office/drawing/2014/main" id="{DDBAAC85-7D95-4406-9D71-AACAC3E466F9}"/>
              </a:ext>
            </a:extLst>
          </p:cNvPr>
          <p:cNvSpPr txBox="1">
            <a:spLocks noGrp="1"/>
          </p:cNvSpPr>
          <p:nvPr>
            <p:ph type="title"/>
          </p:nvPr>
        </p:nvSpPr>
        <p:spPr>
          <a:xfrm>
            <a:off x="585788" y="401638"/>
            <a:ext cx="7972425" cy="155575"/>
          </a:xfrm>
        </p:spPr>
        <p:txBody>
          <a:bodyPr>
            <a:noAutofit/>
          </a:bodyPr>
          <a:lstStyle/>
          <a:p>
            <a:r>
              <a:rPr lang="en-US" altLang="th-TH" cap="none"/>
              <a:t>INTRODUCTION TO WATER SCARCITY</a:t>
            </a:r>
            <a:br>
              <a:rPr lang="en-US" altLang="th-TH" cap="none"/>
            </a:br>
            <a:endParaRPr lang="en-GB" altLang="th-TH" cap="none"/>
          </a:p>
        </p:txBody>
      </p:sp>
      <p:sp>
        <p:nvSpPr>
          <p:cNvPr id="63493" name="Content Placeholder 1">
            <a:extLst>
              <a:ext uri="{FF2B5EF4-FFF2-40B4-BE49-F238E27FC236}">
                <a16:creationId xmlns="" xmlns:a16="http://schemas.microsoft.com/office/drawing/2014/main" id="{59D8E839-3ECF-453B-B640-3C753FA4B904}"/>
              </a:ext>
            </a:extLst>
          </p:cNvPr>
          <p:cNvSpPr txBox="1">
            <a:spLocks noChangeArrowheads="1"/>
          </p:cNvSpPr>
          <p:nvPr/>
        </p:nvSpPr>
        <p:spPr bwMode="auto">
          <a:xfrm>
            <a:off x="3344863" y="2455863"/>
            <a:ext cx="8270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en-GB" altLang="th-TH" sz="800">
              <a:solidFill>
                <a:srgbClr val="595959"/>
              </a:solidFill>
            </a:endParaRPr>
          </a:p>
        </p:txBody>
      </p:sp>
      <p:sp>
        <p:nvSpPr>
          <p:cNvPr id="63494" name="Content Placeholder 1">
            <a:extLst>
              <a:ext uri="{FF2B5EF4-FFF2-40B4-BE49-F238E27FC236}">
                <a16:creationId xmlns="" xmlns:a16="http://schemas.microsoft.com/office/drawing/2014/main" id="{E17DE781-F169-4F85-996E-C734C6A1192C}"/>
              </a:ext>
            </a:extLst>
          </p:cNvPr>
          <p:cNvSpPr txBox="1">
            <a:spLocks noChangeArrowheads="1"/>
          </p:cNvSpPr>
          <p:nvPr/>
        </p:nvSpPr>
        <p:spPr bwMode="auto">
          <a:xfrm>
            <a:off x="3717925" y="4505325"/>
            <a:ext cx="8270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en-GB" altLang="th-TH" sz="800">
              <a:solidFill>
                <a:srgbClr val="595959"/>
              </a:solidFill>
            </a:endParaRPr>
          </a:p>
        </p:txBody>
      </p:sp>
      <p:sp>
        <p:nvSpPr>
          <p:cNvPr id="63495" name="Content Placeholder 1">
            <a:extLst>
              <a:ext uri="{FF2B5EF4-FFF2-40B4-BE49-F238E27FC236}">
                <a16:creationId xmlns="" xmlns:a16="http://schemas.microsoft.com/office/drawing/2014/main" id="{B85BA74E-1682-4A73-96A0-7E0D04ED9484}"/>
              </a:ext>
            </a:extLst>
          </p:cNvPr>
          <p:cNvSpPr txBox="1">
            <a:spLocks noChangeArrowheads="1"/>
          </p:cNvSpPr>
          <p:nvPr/>
        </p:nvSpPr>
        <p:spPr bwMode="auto">
          <a:xfrm>
            <a:off x="5621338" y="4646613"/>
            <a:ext cx="10064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en-GB" altLang="th-TH" sz="800">
              <a:solidFill>
                <a:srgbClr val="595959"/>
              </a:solidFill>
            </a:endParaRPr>
          </a:p>
        </p:txBody>
      </p:sp>
      <p:sp>
        <p:nvSpPr>
          <p:cNvPr id="63496" name="Content Placeholder 1">
            <a:extLst>
              <a:ext uri="{FF2B5EF4-FFF2-40B4-BE49-F238E27FC236}">
                <a16:creationId xmlns="" xmlns:a16="http://schemas.microsoft.com/office/drawing/2014/main" id="{C3BEDE11-6A76-40DE-A4FD-F1650E117508}"/>
              </a:ext>
            </a:extLst>
          </p:cNvPr>
          <p:cNvSpPr txBox="1">
            <a:spLocks noChangeArrowheads="1"/>
          </p:cNvSpPr>
          <p:nvPr/>
        </p:nvSpPr>
        <p:spPr bwMode="auto">
          <a:xfrm>
            <a:off x="1414463" y="4799013"/>
            <a:ext cx="12065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en-GB" altLang="th-TH" sz="800">
              <a:solidFill>
                <a:srgbClr val="595959"/>
              </a:solidFill>
            </a:endParaRPr>
          </a:p>
        </p:txBody>
      </p:sp>
      <p:sp>
        <p:nvSpPr>
          <p:cNvPr id="12" name="Rectangle 11">
            <a:extLst>
              <a:ext uri="{FF2B5EF4-FFF2-40B4-BE49-F238E27FC236}">
                <a16:creationId xmlns="" xmlns:a16="http://schemas.microsoft.com/office/drawing/2014/main" id="{ACF41853-2C07-4807-A7C2-684EE14310A5}"/>
              </a:ext>
            </a:extLst>
          </p:cNvPr>
          <p:cNvSpPr/>
          <p:nvPr/>
        </p:nvSpPr>
        <p:spPr>
          <a:xfrm>
            <a:off x="585215" y="5977243"/>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Euromonitor International (2018)</a:t>
            </a:r>
          </a:p>
        </p:txBody>
      </p:sp>
      <p:sp>
        <p:nvSpPr>
          <p:cNvPr id="10" name="Slide Number Placeholder 1">
            <a:extLst>
              <a:ext uri="{FF2B5EF4-FFF2-40B4-BE49-F238E27FC236}">
                <a16:creationId xmlns="" xmlns:a16="http://schemas.microsoft.com/office/drawing/2014/main" id="{39F599BB-B0E1-4415-896E-8F7DB7E4EB0A}"/>
              </a:ext>
            </a:extLst>
          </p:cNvPr>
          <p:cNvSpPr txBox="1">
            <a:spLocks/>
          </p:cNvSpPr>
          <p:nvPr/>
        </p:nvSpPr>
        <p:spPr>
          <a:xfrm>
            <a:off x="6457950" y="6356351"/>
            <a:ext cx="2057400" cy="365125"/>
          </a:xfrm>
          <a:prstGeom prst="rect">
            <a:avLst/>
          </a:prstGeom>
        </p:spPr>
        <p:txBody>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r"/>
            <a:fld id="{D9787EDA-BEDA-4A42-96C5-C4ECF2E2F48D}" type="slidenum">
              <a:rPr lang="th-TH" sz="2400" b="1" smtClean="0"/>
              <a:pPr algn="r"/>
              <a:t>15</a:t>
            </a:fld>
            <a:endParaRPr lang="th-TH" sz="2400" b="1" dirty="0"/>
          </a:p>
        </p:txBody>
      </p:sp>
    </p:spTree>
    <p:extLst>
      <p:ext uri="{BB962C8B-B14F-4D97-AF65-F5344CB8AC3E}">
        <p14:creationId xmlns:p14="http://schemas.microsoft.com/office/powerpoint/2010/main" val="327173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dirty="0">
                <a:solidFill>
                  <a:srgbClr val="0070C0"/>
                </a:solidFill>
                <a:latin typeface="Arial" panose="020B0604020202020204" pitchFamily="34" charset="0"/>
                <a:cs typeface="Arial" panose="020B0604020202020204" pitchFamily="34" charset="0"/>
              </a:rPr>
              <a:t>The Hydrological Cycle</a:t>
            </a: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a:xfrm>
            <a:off x="585216" y="402336"/>
            <a:ext cx="7973568" cy="155448"/>
          </a:xfrm>
        </p:spPr>
        <p:txBody>
          <a:bodyPr>
            <a:normAutofit fontScale="90000"/>
          </a:bodyPr>
          <a:lstStyle/>
          <a:p>
            <a:r>
              <a:rPr lang="en-US"/>
              <a:t>APPENDIX  - Accounts </a:t>
            </a:r>
            <a:r>
              <a:rPr lang="en-US" dirty="0"/>
              <a:t>and data</a:t>
            </a:r>
          </a:p>
        </p:txBody>
      </p:sp>
      <p:sp>
        <p:nvSpPr>
          <p:cNvPr id="6" name="Rectangle 5">
            <a:extLst>
              <a:ext uri="{FF2B5EF4-FFF2-40B4-BE49-F238E27FC236}">
                <a16:creationId xmlns="" xmlns:a16="http://schemas.microsoft.com/office/drawing/2014/main" id="{CAA0E6DB-9A9F-4E9E-9C77-B8C5A0382DB4}"/>
              </a:ext>
            </a:extLst>
          </p:cNvPr>
          <p:cNvSpPr/>
          <p:nvPr/>
        </p:nvSpPr>
        <p:spPr>
          <a:xfrm>
            <a:off x="585215" y="5977243"/>
            <a:ext cx="2610471"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ESCAP</a:t>
            </a:r>
          </a:p>
        </p:txBody>
      </p:sp>
      <p:pic>
        <p:nvPicPr>
          <p:cNvPr id="14" name="Picture 5">
            <a:extLst>
              <a:ext uri="{FF2B5EF4-FFF2-40B4-BE49-F238E27FC236}">
                <a16:creationId xmlns="" xmlns:a16="http://schemas.microsoft.com/office/drawing/2014/main" id="{464296CB-E43A-46A7-AEDD-F7A23F3C27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0" b="3798"/>
          <a:stretch/>
        </p:blipFill>
        <p:spPr>
          <a:xfrm>
            <a:off x="896545" y="1173183"/>
            <a:ext cx="7662239" cy="4511634"/>
          </a:xfrm>
          <a:prstGeom prst="rect">
            <a:avLst/>
          </a:prstGeo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7" name="Slide Number Placeholder 1">
            <a:extLst>
              <a:ext uri="{FF2B5EF4-FFF2-40B4-BE49-F238E27FC236}">
                <a16:creationId xmlns="" xmlns:a16="http://schemas.microsoft.com/office/drawing/2014/main" id="{60AE1C48-142F-40E7-9955-4AFE883086B0}"/>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16</a:t>
            </a:fld>
            <a:endParaRPr lang="th-TH" sz="2400" b="1" dirty="0"/>
          </a:p>
        </p:txBody>
      </p:sp>
    </p:spTree>
    <p:extLst>
      <p:ext uri="{BB962C8B-B14F-4D97-AF65-F5344CB8AC3E}">
        <p14:creationId xmlns:p14="http://schemas.microsoft.com/office/powerpoint/2010/main" val="371466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dirty="0">
                <a:solidFill>
                  <a:srgbClr val="0070C0"/>
                </a:solidFill>
                <a:latin typeface="Arial" panose="020B0604020202020204" pitchFamily="34" charset="0"/>
                <a:cs typeface="Arial" panose="020B0604020202020204" pitchFamily="34" charset="0"/>
              </a:rPr>
              <a:t>Water Asset Account</a:t>
            </a: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t>APPENDIX  - Accounts </a:t>
            </a:r>
            <a:r>
              <a:rPr lang="en-US" dirty="0"/>
              <a:t>and data</a:t>
            </a:r>
          </a:p>
        </p:txBody>
      </p:sp>
      <p:sp>
        <p:nvSpPr>
          <p:cNvPr id="6" name="Rectangle 5">
            <a:extLst>
              <a:ext uri="{FF2B5EF4-FFF2-40B4-BE49-F238E27FC236}">
                <a16:creationId xmlns="" xmlns:a16="http://schemas.microsoft.com/office/drawing/2014/main" id="{CAA0E6DB-9A9F-4E9E-9C77-B8C5A0382DB4}"/>
              </a:ext>
            </a:extLst>
          </p:cNvPr>
          <p:cNvSpPr/>
          <p:nvPr/>
        </p:nvSpPr>
        <p:spPr>
          <a:xfrm>
            <a:off x="585215" y="5977243"/>
            <a:ext cx="2610471"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ESCAP, World Water Forum (5</a:t>
            </a:r>
            <a:r>
              <a:rPr lang="en-US" sz="900" baseline="30000" dirty="0">
                <a:solidFill>
                  <a:srgbClr val="191919"/>
                </a:solidFill>
                <a:latin typeface="Arial" panose="020B0604020202020204" pitchFamily="34" charset="0"/>
                <a:cs typeface="Arial" panose="020B0604020202020204" pitchFamily="34" charset="0"/>
              </a:rPr>
              <a:t>th</a:t>
            </a:r>
            <a:r>
              <a:rPr lang="en-US" sz="900" dirty="0">
                <a:solidFill>
                  <a:srgbClr val="191919"/>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 xmlns:a16="http://schemas.microsoft.com/office/drawing/2014/main" id="{64752EB4-4AD2-48BD-AB4D-D07220DEDF90}"/>
              </a:ext>
            </a:extLst>
          </p:cNvPr>
          <p:cNvSpPr/>
          <p:nvPr/>
        </p:nvSpPr>
        <p:spPr>
          <a:xfrm>
            <a:off x="613496" y="1006123"/>
            <a:ext cx="2324411" cy="3046988"/>
          </a:xfrm>
          <a:prstGeom prst="rect">
            <a:avLst/>
          </a:prstGeom>
        </p:spPr>
        <p:txBody>
          <a:bodyPr wrap="square">
            <a:spAutoFit/>
          </a:bodyPr>
          <a:lstStyle/>
          <a:p>
            <a:pPr algn="just">
              <a:defRPr/>
            </a:pPr>
            <a:r>
              <a:rPr lang="en-AU" altLang="en-US" sz="1200" dirty="0">
                <a:latin typeface="Arial" panose="020B0604020202020204" pitchFamily="34" charset="0"/>
                <a:ea typeface="ＭＳ Ｐゴシック" panose="020B0600070205080204" pitchFamily="34" charset="-128"/>
                <a:cs typeface="Arial" panose="020B0604020202020204" pitchFamily="34" charset="0"/>
              </a:rPr>
              <a:t>Accounts provide a framework for arranging data. They enable data from different sources to be integrated. They also enable gaps and deficiencies in primary data sources to be identified and addressed. </a:t>
            </a:r>
          </a:p>
          <a:p>
            <a:pPr algn="just">
              <a:defRPr/>
            </a:pPr>
            <a:endParaRPr lang="en-AU" altLang="en-US" sz="1200" dirty="0">
              <a:latin typeface="Arial" panose="020B0604020202020204" pitchFamily="34" charset="0"/>
              <a:ea typeface="ＭＳ Ｐゴシック" panose="020B0600070205080204" pitchFamily="34" charset="-128"/>
              <a:cs typeface="Arial" panose="020B0604020202020204" pitchFamily="34" charset="0"/>
            </a:endParaRPr>
          </a:p>
          <a:p>
            <a:pPr algn="just">
              <a:defRPr/>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Data are needed to provide information not just about water quantity, both on the surface and underground, but also about its quality, social and economic relations as well as environmental dimensions.</a:t>
            </a:r>
          </a:p>
          <a:p>
            <a:pPr>
              <a:defRPr/>
            </a:pPr>
            <a:endParaRPr lang="en-AU" altLang="en-US" sz="1200" dirty="0">
              <a:solidFill>
                <a:srgbClr val="003399"/>
              </a:solidFill>
              <a:ea typeface="ＭＳ Ｐゴシック" panose="020B0600070205080204" pitchFamily="34" charset="-128"/>
            </a:endParaRPr>
          </a:p>
        </p:txBody>
      </p:sp>
      <p:pic>
        <p:nvPicPr>
          <p:cNvPr id="7" name="Picture 4">
            <a:extLst>
              <a:ext uri="{FF2B5EF4-FFF2-40B4-BE49-F238E27FC236}">
                <a16:creationId xmlns="" xmlns:a16="http://schemas.microsoft.com/office/drawing/2014/main" id="{025C1F4C-2C59-46B6-A4A2-AB70A197C9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343" y="321369"/>
            <a:ext cx="4872904" cy="2965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 xmlns:a16="http://schemas.microsoft.com/office/drawing/2014/main" id="{C704E0E0-D503-4675-94E7-E319F1026E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016" y="3400785"/>
            <a:ext cx="5741557" cy="267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 xmlns:a16="http://schemas.microsoft.com/office/drawing/2014/main" id="{07F1D234-8DB0-45B9-8D14-1938DC3B9593}"/>
              </a:ext>
            </a:extLst>
          </p:cNvPr>
          <p:cNvSpPr>
            <a:spLocks noChangeArrowheads="1"/>
          </p:cNvSpPr>
          <p:nvPr/>
        </p:nvSpPr>
        <p:spPr bwMode="auto">
          <a:xfrm>
            <a:off x="7147959" y="1601711"/>
            <a:ext cx="326278" cy="346775"/>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1" name="Oval 10">
            <a:extLst>
              <a:ext uri="{FF2B5EF4-FFF2-40B4-BE49-F238E27FC236}">
                <a16:creationId xmlns="" xmlns:a16="http://schemas.microsoft.com/office/drawing/2014/main" id="{62E4741A-9F1C-496C-80E4-ACDB4279C481}"/>
              </a:ext>
            </a:extLst>
          </p:cNvPr>
          <p:cNvSpPr>
            <a:spLocks noChangeArrowheads="1"/>
          </p:cNvSpPr>
          <p:nvPr/>
        </p:nvSpPr>
        <p:spPr bwMode="auto">
          <a:xfrm>
            <a:off x="6932362" y="751118"/>
            <a:ext cx="326278" cy="346775"/>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2" name="Oval 11">
            <a:extLst>
              <a:ext uri="{FF2B5EF4-FFF2-40B4-BE49-F238E27FC236}">
                <a16:creationId xmlns="" xmlns:a16="http://schemas.microsoft.com/office/drawing/2014/main" id="{6961B300-D612-41AD-B25E-9A4FFC40F390}"/>
              </a:ext>
            </a:extLst>
          </p:cNvPr>
          <p:cNvSpPr>
            <a:spLocks noChangeArrowheads="1"/>
          </p:cNvSpPr>
          <p:nvPr/>
        </p:nvSpPr>
        <p:spPr bwMode="auto">
          <a:xfrm>
            <a:off x="7498323" y="4213781"/>
            <a:ext cx="250512" cy="254524"/>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3" name="Oval 12">
            <a:extLst>
              <a:ext uri="{FF2B5EF4-FFF2-40B4-BE49-F238E27FC236}">
                <a16:creationId xmlns="" xmlns:a16="http://schemas.microsoft.com/office/drawing/2014/main" id="{E18C7723-6692-4F22-88F5-2CC38FF1111B}"/>
              </a:ext>
            </a:extLst>
          </p:cNvPr>
          <p:cNvSpPr>
            <a:spLocks noChangeArrowheads="1"/>
          </p:cNvSpPr>
          <p:nvPr/>
        </p:nvSpPr>
        <p:spPr bwMode="auto">
          <a:xfrm>
            <a:off x="8111065" y="5147034"/>
            <a:ext cx="222231" cy="233661"/>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3" name="Arrow: Down 2">
            <a:extLst>
              <a:ext uri="{FF2B5EF4-FFF2-40B4-BE49-F238E27FC236}">
                <a16:creationId xmlns="" xmlns:a16="http://schemas.microsoft.com/office/drawing/2014/main" id="{6F1F15F0-AD53-4333-A6D8-8089BA4E4F02}"/>
              </a:ext>
            </a:extLst>
          </p:cNvPr>
          <p:cNvSpPr/>
          <p:nvPr/>
        </p:nvSpPr>
        <p:spPr>
          <a:xfrm>
            <a:off x="7748835" y="2943887"/>
            <a:ext cx="363633" cy="393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
            <a:extLst>
              <a:ext uri="{FF2B5EF4-FFF2-40B4-BE49-F238E27FC236}">
                <a16:creationId xmlns="" xmlns:a16="http://schemas.microsoft.com/office/drawing/2014/main" id="{3B047EE0-29AA-4077-805F-66D9D5CEE0DA}"/>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17</a:t>
            </a:fld>
            <a:endParaRPr lang="th-TH" sz="2400" b="1" dirty="0"/>
          </a:p>
        </p:txBody>
      </p:sp>
    </p:spTree>
    <p:extLst>
      <p:ext uri="{BB962C8B-B14F-4D97-AF65-F5344CB8AC3E}">
        <p14:creationId xmlns:p14="http://schemas.microsoft.com/office/powerpoint/2010/main" val="27298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 xmlns:a16="http://schemas.microsoft.com/office/drawing/2014/main" id="{55992B7C-4E86-46FD-AB4A-70606C01F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572" y="3388233"/>
            <a:ext cx="6591432" cy="264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 xmlns:a16="http://schemas.microsoft.com/office/drawing/2014/main" id="{0E6CEAA9-7DD6-4668-BC2D-0D6E58DF1C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8557" y="316280"/>
            <a:ext cx="3940404" cy="287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dirty="0">
                <a:solidFill>
                  <a:srgbClr val="0070C0"/>
                </a:solidFill>
                <a:latin typeface="Arial" panose="020B0604020202020204" pitchFamily="34" charset="0"/>
                <a:cs typeface="Arial" panose="020B0604020202020204" pitchFamily="34" charset="0"/>
              </a:rPr>
              <a:t>Water Use Account</a:t>
            </a: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t>APPENDIX  - Accounts </a:t>
            </a:r>
            <a:r>
              <a:rPr lang="en-US" dirty="0"/>
              <a:t>and data</a:t>
            </a:r>
          </a:p>
        </p:txBody>
      </p:sp>
      <p:sp>
        <p:nvSpPr>
          <p:cNvPr id="6" name="Rectangle 5">
            <a:extLst>
              <a:ext uri="{FF2B5EF4-FFF2-40B4-BE49-F238E27FC236}">
                <a16:creationId xmlns="" xmlns:a16="http://schemas.microsoft.com/office/drawing/2014/main" id="{CAA0E6DB-9A9F-4E9E-9C77-B8C5A0382DB4}"/>
              </a:ext>
            </a:extLst>
          </p:cNvPr>
          <p:cNvSpPr/>
          <p:nvPr/>
        </p:nvSpPr>
        <p:spPr>
          <a:xfrm>
            <a:off x="585215" y="5977243"/>
            <a:ext cx="2610471"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ESCAP, IWA</a:t>
            </a:r>
          </a:p>
        </p:txBody>
      </p:sp>
      <p:sp>
        <p:nvSpPr>
          <p:cNvPr id="11" name="Oval 10">
            <a:extLst>
              <a:ext uri="{FF2B5EF4-FFF2-40B4-BE49-F238E27FC236}">
                <a16:creationId xmlns="" xmlns:a16="http://schemas.microsoft.com/office/drawing/2014/main" id="{62E4741A-9F1C-496C-80E4-ACDB4279C481}"/>
              </a:ext>
            </a:extLst>
          </p:cNvPr>
          <p:cNvSpPr>
            <a:spLocks noChangeArrowheads="1"/>
          </p:cNvSpPr>
          <p:nvPr/>
        </p:nvSpPr>
        <p:spPr bwMode="auto">
          <a:xfrm>
            <a:off x="3919720" y="1581721"/>
            <a:ext cx="326278" cy="346775"/>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2" name="Oval 11">
            <a:extLst>
              <a:ext uri="{FF2B5EF4-FFF2-40B4-BE49-F238E27FC236}">
                <a16:creationId xmlns="" xmlns:a16="http://schemas.microsoft.com/office/drawing/2014/main" id="{6961B300-D612-41AD-B25E-9A4FFC40F390}"/>
              </a:ext>
            </a:extLst>
          </p:cNvPr>
          <p:cNvSpPr>
            <a:spLocks noChangeArrowheads="1"/>
          </p:cNvSpPr>
          <p:nvPr/>
        </p:nvSpPr>
        <p:spPr bwMode="auto">
          <a:xfrm>
            <a:off x="5858759" y="4389682"/>
            <a:ext cx="296944" cy="322116"/>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3" name="Arrow: Down 2">
            <a:extLst>
              <a:ext uri="{FF2B5EF4-FFF2-40B4-BE49-F238E27FC236}">
                <a16:creationId xmlns="" xmlns:a16="http://schemas.microsoft.com/office/drawing/2014/main" id="{6F1F15F0-AD53-4333-A6D8-8089BA4E4F02}"/>
              </a:ext>
            </a:extLst>
          </p:cNvPr>
          <p:cNvSpPr/>
          <p:nvPr/>
        </p:nvSpPr>
        <p:spPr>
          <a:xfrm>
            <a:off x="5495288" y="3156057"/>
            <a:ext cx="189614" cy="220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7F1D234-8DB0-45B9-8D14-1938DC3B9593}"/>
              </a:ext>
            </a:extLst>
          </p:cNvPr>
          <p:cNvSpPr>
            <a:spLocks noChangeArrowheads="1"/>
          </p:cNvSpPr>
          <p:nvPr/>
        </p:nvSpPr>
        <p:spPr bwMode="auto">
          <a:xfrm>
            <a:off x="6294079" y="1581721"/>
            <a:ext cx="326278" cy="346775"/>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3" name="Oval 12">
            <a:extLst>
              <a:ext uri="{FF2B5EF4-FFF2-40B4-BE49-F238E27FC236}">
                <a16:creationId xmlns="" xmlns:a16="http://schemas.microsoft.com/office/drawing/2014/main" id="{E18C7723-6692-4F22-88F5-2CC38FF1111B}"/>
              </a:ext>
            </a:extLst>
          </p:cNvPr>
          <p:cNvSpPr>
            <a:spLocks noChangeArrowheads="1"/>
          </p:cNvSpPr>
          <p:nvPr/>
        </p:nvSpPr>
        <p:spPr bwMode="auto">
          <a:xfrm>
            <a:off x="5099201" y="4777786"/>
            <a:ext cx="490894" cy="233661"/>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6" name="Rectangle 15">
            <a:extLst>
              <a:ext uri="{FF2B5EF4-FFF2-40B4-BE49-F238E27FC236}">
                <a16:creationId xmlns="" xmlns:a16="http://schemas.microsoft.com/office/drawing/2014/main" id="{6CF839FF-B655-45C1-8946-D4B08FEB0CEC}"/>
              </a:ext>
            </a:extLst>
          </p:cNvPr>
          <p:cNvSpPr/>
          <p:nvPr/>
        </p:nvSpPr>
        <p:spPr>
          <a:xfrm>
            <a:off x="625673" y="1065451"/>
            <a:ext cx="3023040" cy="2492990"/>
          </a:xfrm>
          <a:prstGeom prst="rect">
            <a:avLst/>
          </a:prstGeom>
        </p:spPr>
        <p:txBody>
          <a:bodyPr wrap="square">
            <a:spAutoFit/>
          </a:bodyPr>
          <a:lstStyle/>
          <a:p>
            <a:pPr algn="just">
              <a:defRPr/>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On the water use accounting side, companies that are required to disclose their financial information can keep this data on an immutable public ledger that is timestamped and thus decrease the need for manual auditing to determine authenticity. This level of transparency can be applied across the water sector to reduce fraud and corruption. In water utilities, immutable and secure blockchain systems can help overburdened </a:t>
            </a:r>
            <a:r>
              <a:rPr lang="en-US" altLang="en-US" sz="1200" dirty="0" err="1">
                <a:latin typeface="Arial" panose="020B0604020202020204" pitchFamily="34" charset="0"/>
                <a:ea typeface="ＭＳ Ｐゴシック" panose="020B0600070205080204" pitchFamily="34" charset="-128"/>
                <a:cs typeface="Arial" panose="020B0604020202020204" pitchFamily="34" charset="0"/>
              </a:rPr>
              <a:t>organisations</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save countless hours of manual work.</a:t>
            </a:r>
            <a:endParaRPr lang="en-AU" altLang="en-US" sz="1200"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7" name="Slide Number Placeholder 1">
            <a:extLst>
              <a:ext uri="{FF2B5EF4-FFF2-40B4-BE49-F238E27FC236}">
                <a16:creationId xmlns="" xmlns:a16="http://schemas.microsoft.com/office/drawing/2014/main" id="{D0AB8F08-56A8-4E80-94D1-8D25774415E8}"/>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18</a:t>
            </a:fld>
            <a:endParaRPr lang="th-TH" sz="2400" b="1" dirty="0"/>
          </a:p>
        </p:txBody>
      </p:sp>
    </p:spTree>
    <p:extLst>
      <p:ext uri="{BB962C8B-B14F-4D97-AF65-F5344CB8AC3E}">
        <p14:creationId xmlns:p14="http://schemas.microsoft.com/office/powerpoint/2010/main" val="5894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dirty="0">
                <a:solidFill>
                  <a:srgbClr val="0070C0"/>
                </a:solidFill>
                <a:latin typeface="Arial" panose="020B0604020202020204" pitchFamily="34" charset="0"/>
                <a:cs typeface="Arial" panose="020B0604020202020204" pitchFamily="34" charset="0"/>
              </a:rPr>
              <a:t>Blockchain Use Cases</a:t>
            </a: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t>APPENDIX  - WATER </a:t>
            </a:r>
            <a:r>
              <a:rPr lang="en-US" dirty="0"/>
              <a:t>on </a:t>
            </a:r>
            <a:r>
              <a:rPr lang="en-US" dirty="0" err="1"/>
              <a:t>BLockchain</a:t>
            </a:r>
            <a:endParaRPr lang="en-US" dirty="0"/>
          </a:p>
        </p:txBody>
      </p:sp>
      <p:sp>
        <p:nvSpPr>
          <p:cNvPr id="8" name="Rectangle 7">
            <a:extLst>
              <a:ext uri="{FF2B5EF4-FFF2-40B4-BE49-F238E27FC236}">
                <a16:creationId xmlns="" xmlns:a16="http://schemas.microsoft.com/office/drawing/2014/main" id="{CE42A9E2-743E-41BD-95E9-3DBFF4527B78}"/>
              </a:ext>
            </a:extLst>
          </p:cNvPr>
          <p:cNvSpPr/>
          <p:nvPr/>
        </p:nvSpPr>
        <p:spPr>
          <a:xfrm>
            <a:off x="585215" y="1082300"/>
            <a:ext cx="7973569" cy="437042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Evidence-based decision making requires data around the quality, quantity, allocation, risks and use of water. Missing data, the high cost of maintaining information, and lack of access to data by important stakeholders all contribute to limiting our collective ability to achieve the high level aims of the SDGs and beyond.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 simple use of the blockchain would be for record keeping of water quality data along a catchment area. In situations where data is collected by multiple groups like communities, scientists, enterprises, research institutions and environmental monitoring agencies, blockchain can be used to provide an immutable record of data collected by all parties inputting information into the same </a:t>
            </a:r>
            <a:r>
              <a:rPr lang="en-US" sz="1100" dirty="0" err="1">
                <a:latin typeface="Arial" panose="020B0604020202020204" pitchFamily="34" charset="0"/>
                <a:cs typeface="Arial" panose="020B0604020202020204" pitchFamily="34" charset="0"/>
              </a:rPr>
              <a:t>decentralised</a:t>
            </a:r>
            <a:r>
              <a:rPr lang="en-US" sz="1100" dirty="0">
                <a:latin typeface="Arial" panose="020B0604020202020204" pitchFamily="34" charset="0"/>
                <a:cs typeface="Arial" panose="020B0604020202020204" pitchFamily="34" charset="0"/>
              </a:rPr>
              <a:t>, distributed, open source and open access system. As well, a blockchain ledger would allow for better tracking of updates to information for scientists that are benchmarking and tracking changes over time. Blockchains are already being used to create transparent supply chains and this could be translated into the water sector for catchment to tap water quality mapping.</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Whether a catchment has smart sensors that automatically upload the data to the blockchain or whether the data is uploaded by basin authorities or citizen scientists, a </a:t>
            </a:r>
            <a:r>
              <a:rPr lang="en-US" sz="1100" dirty="0" err="1">
                <a:latin typeface="Arial" panose="020B0604020202020204" pitchFamily="34" charset="0"/>
                <a:cs typeface="Arial" panose="020B0604020202020204" pitchFamily="34" charset="0"/>
              </a:rPr>
              <a:t>decentralised</a:t>
            </a:r>
            <a:r>
              <a:rPr lang="en-US" sz="1100" dirty="0">
                <a:latin typeface="Arial" panose="020B0604020202020204" pitchFamily="34" charset="0"/>
                <a:cs typeface="Arial" panose="020B0604020202020204" pitchFamily="34" charset="0"/>
              </a:rPr>
              <a:t> ledger allows public and private sector stakeholders to cost effectively access and </a:t>
            </a:r>
            <a:r>
              <a:rPr lang="en-US" sz="1100" dirty="0" err="1">
                <a:latin typeface="Arial" panose="020B0604020202020204" pitchFamily="34" charset="0"/>
                <a:cs typeface="Arial" panose="020B0604020202020204" pitchFamily="34" charset="0"/>
              </a:rPr>
              <a:t>utilise</a:t>
            </a:r>
            <a:r>
              <a:rPr lang="en-US" sz="1100" dirty="0">
                <a:latin typeface="Arial" panose="020B0604020202020204" pitchFamily="34" charset="0"/>
                <a:cs typeface="Arial" panose="020B0604020202020204" pitchFamily="34" charset="0"/>
              </a:rPr>
              <a:t> the information. The HLPW recommends making evidence-based decisions about water, and cooperating to strengthen water data. Integrating new technologies like blockchain will be necessary to achieve this ambitious global framework and establish a foundation for valuing water.</a:t>
            </a:r>
          </a:p>
          <a:p>
            <a:endParaRPr lang="en-US" sz="1100" dirty="0">
              <a:latin typeface="Arial" panose="020B0604020202020204" pitchFamily="34" charset="0"/>
              <a:cs typeface="Arial" panose="020B0604020202020204" pitchFamily="34" charset="0"/>
            </a:endParaRPr>
          </a:p>
          <a:p>
            <a:r>
              <a:rPr lang="en-US" sz="1100" dirty="0">
                <a:solidFill>
                  <a:srgbClr val="191919"/>
                </a:solidFill>
                <a:latin typeface="Arial" panose="020B0604020202020204" pitchFamily="34" charset="0"/>
                <a:cs typeface="Arial" panose="020B0604020202020204" pitchFamily="34" charset="0"/>
              </a:rPr>
              <a:t>Smart contracts allow businesses to reduce the time spent on paperwork, enforcing contracts and interacting with third parties. The terms of the smart contract are recorded into the code and subsequently implemented automatically through the shared network which monitors compliance and verifies the outcomes without the need of a third party – for example, payments to contractors wherein a smart contract would be possible for contractors only if it determines the business has enough funds to pay for the requested services. Another example of the use of blockchain-based smart contracts is the trade of water rights in water markets</a:t>
            </a:r>
            <a:endParaRPr lang="en-US" sz="1400" dirty="0"/>
          </a:p>
          <a:p>
            <a:endParaRPr lang="en-US" sz="1400" dirty="0"/>
          </a:p>
        </p:txBody>
      </p:sp>
      <p:sp>
        <p:nvSpPr>
          <p:cNvPr id="9" name="Rectangle 8">
            <a:extLst>
              <a:ext uri="{FF2B5EF4-FFF2-40B4-BE49-F238E27FC236}">
                <a16:creationId xmlns="" xmlns:a16="http://schemas.microsoft.com/office/drawing/2014/main" id="{A516749E-A977-43C4-BDB0-E1475BE07770}"/>
              </a:ext>
            </a:extLst>
          </p:cNvPr>
          <p:cNvSpPr/>
          <p:nvPr/>
        </p:nvSpPr>
        <p:spPr>
          <a:xfrm>
            <a:off x="585215" y="5977243"/>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International Water Association (2018)</a:t>
            </a:r>
          </a:p>
        </p:txBody>
      </p:sp>
      <p:sp>
        <p:nvSpPr>
          <p:cNvPr id="6" name="Slide Number Placeholder 1">
            <a:extLst>
              <a:ext uri="{FF2B5EF4-FFF2-40B4-BE49-F238E27FC236}">
                <a16:creationId xmlns="" xmlns:a16="http://schemas.microsoft.com/office/drawing/2014/main" id="{8BD5430A-BB3A-4A46-9A90-77625099AC6E}"/>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19</a:t>
            </a:fld>
            <a:endParaRPr lang="th-TH" sz="2400" b="1" dirty="0"/>
          </a:p>
        </p:txBody>
      </p:sp>
    </p:spTree>
    <p:extLst>
      <p:ext uri="{BB962C8B-B14F-4D97-AF65-F5344CB8AC3E}">
        <p14:creationId xmlns:p14="http://schemas.microsoft.com/office/powerpoint/2010/main" val="36561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3000"/>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310911" y="2640334"/>
            <a:ext cx="6204439" cy="94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3206" rIns="0" bIns="45684" anchor="b">
            <a:spAutoFit/>
          </a:bodyPr>
          <a:lstStyle>
            <a:lvl1pPr defTabSz="493713">
              <a:spcBef>
                <a:spcPct val="20000"/>
              </a:spcBef>
              <a:buChar char="•"/>
              <a:defRPr sz="3200" b="1">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1pPr>
            <a:lvl2pPr marL="803275" indent="-307975" defTabSz="493713">
              <a:spcBef>
                <a:spcPct val="20000"/>
              </a:spcBef>
              <a:buChar char="–"/>
              <a:defRPr sz="17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2pPr>
            <a:lvl3pPr marL="1236663" indent="-246063" defTabSz="493713">
              <a:spcBef>
                <a:spcPct val="20000"/>
              </a:spcBef>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3pPr>
            <a:lvl4pPr marL="1731963" indent="-246063" defTabSz="493713">
              <a:spcBef>
                <a:spcPct val="20000"/>
              </a:spcBef>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4pPr>
            <a:lvl5pPr marL="2227263" indent="-246063" defTabSz="493713">
              <a:spcBef>
                <a:spcPct val="20000"/>
              </a:spcBef>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5pPr>
            <a:lvl6pPr marL="2684463" indent="-246063" defTabSz="493713" eaLnBrk="0" fontAlgn="base" hangingPunct="0">
              <a:spcBef>
                <a:spcPct val="20000"/>
              </a:spcBef>
              <a:spcAft>
                <a:spcPct val="0"/>
              </a:spcAft>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6pPr>
            <a:lvl7pPr marL="3141663" indent="-246063" defTabSz="493713" eaLnBrk="0" fontAlgn="base" hangingPunct="0">
              <a:spcBef>
                <a:spcPct val="20000"/>
              </a:spcBef>
              <a:spcAft>
                <a:spcPct val="0"/>
              </a:spcAft>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7pPr>
            <a:lvl8pPr marL="3598863" indent="-246063" defTabSz="493713" eaLnBrk="0" fontAlgn="base" hangingPunct="0">
              <a:spcBef>
                <a:spcPct val="20000"/>
              </a:spcBef>
              <a:spcAft>
                <a:spcPct val="0"/>
              </a:spcAft>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8pPr>
            <a:lvl9pPr marL="4056063" indent="-246063" defTabSz="493713" eaLnBrk="0" fontAlgn="base" hangingPunct="0">
              <a:spcBef>
                <a:spcPct val="20000"/>
              </a:spcBef>
              <a:spcAft>
                <a:spcPct val="0"/>
              </a:spcAft>
              <a:buChar char="»"/>
              <a:defRPr sz="1500">
                <a:solidFill>
                  <a:srgbClr val="6F5F5E"/>
                </a:solidFill>
                <a:latin typeface="Calibri" panose="020F0502020204030204" pitchFamily="34" charset="0"/>
                <a:ea typeface="ＭＳ Ｐゴシック" panose="020B0600070205080204" pitchFamily="34" charset="-128"/>
                <a:cs typeface="Calibri" panose="020F0502020204030204" pitchFamily="34" charset="0"/>
              </a:defRPr>
            </a:lvl9pPr>
          </a:lstStyle>
          <a:p>
            <a:pPr fontAlgn="base">
              <a:spcBef>
                <a:spcPct val="0"/>
              </a:spcBef>
              <a:spcAft>
                <a:spcPct val="0"/>
              </a:spcAft>
              <a:buFontTx/>
              <a:buNone/>
            </a:pPr>
            <a:r>
              <a:rPr lang="en-US" altLang="ja-JP" sz="2800" b="0" dirty="0">
                <a:solidFill>
                  <a:schemeClr val="tx1"/>
                </a:solidFill>
                <a:latin typeface="Arial" panose="020B0604020202020204" pitchFamily="34" charset="0"/>
                <a:ea typeface="+mn-ea"/>
                <a:cs typeface="Arial" panose="020B0604020202020204" pitchFamily="34" charset="0"/>
              </a:rPr>
              <a:t>Unblocking Water Scarcity Through </a:t>
            </a:r>
            <a:r>
              <a:rPr lang="en-US" altLang="ja-JP" sz="2800" b="0" dirty="0" err="1">
                <a:solidFill>
                  <a:schemeClr val="tx1"/>
                </a:solidFill>
                <a:latin typeface="Arial" panose="020B0604020202020204" pitchFamily="34" charset="0"/>
                <a:ea typeface="+mn-ea"/>
                <a:cs typeface="Arial" panose="020B0604020202020204" pitchFamily="34" charset="0"/>
              </a:rPr>
              <a:t>Blockchain</a:t>
            </a:r>
            <a:endParaRPr lang="en-US" altLang="ja-JP" sz="2800" b="0" dirty="0">
              <a:solidFill>
                <a:schemeClr val="tx1"/>
              </a:solidFill>
              <a:latin typeface="Arial" panose="020B0604020202020204" pitchFamily="34" charset="0"/>
              <a:ea typeface="+mn-ea"/>
              <a:cs typeface="Arial" panose="020B0604020202020204" pitchFamily="34" charset="0"/>
            </a:endParaRPr>
          </a:p>
        </p:txBody>
      </p:sp>
      <p:sp>
        <p:nvSpPr>
          <p:cNvPr id="5" name="Text Placeholder 1"/>
          <p:cNvSpPr txBox="1">
            <a:spLocks/>
          </p:cNvSpPr>
          <p:nvPr/>
        </p:nvSpPr>
        <p:spPr>
          <a:xfrm>
            <a:off x="2255519" y="4214168"/>
            <a:ext cx="5774201" cy="512260"/>
          </a:xfrm>
          <a:prstGeom prst="rect">
            <a:avLst/>
          </a:prstGeom>
        </p:spPr>
        <p:txBody>
          <a:bodyPr lIns="84389" tIns="42195" rIns="84389" bIns="42195"/>
          <a:lstStyle>
            <a:lvl1pPr marL="369888" indent="-369888" algn="l" defTabSz="493713" rtl="0" eaLnBrk="0" fontAlgn="base" hangingPunct="0">
              <a:spcBef>
                <a:spcPct val="20000"/>
              </a:spcBef>
              <a:spcAft>
                <a:spcPct val="0"/>
              </a:spcAft>
              <a:buChar char="•"/>
              <a:defRPr sz="3200" b="1" kern="1200">
                <a:solidFill>
                  <a:srgbClr val="6F5F5E"/>
                </a:solidFill>
                <a:latin typeface="Calibri"/>
                <a:ea typeface="ＭＳ Ｐゴシック" panose="020B0600070205080204" pitchFamily="34" charset="-128"/>
                <a:cs typeface="Calibri"/>
              </a:defRPr>
            </a:lvl1pPr>
            <a:lvl2pPr marL="803275" indent="-307975" algn="l" defTabSz="493713" rtl="0" eaLnBrk="0" fontAlgn="base" hangingPunct="0">
              <a:spcBef>
                <a:spcPct val="20000"/>
              </a:spcBef>
              <a:spcAft>
                <a:spcPct val="0"/>
              </a:spcAft>
              <a:buChar char="–"/>
              <a:defRPr sz="1700" kern="1200">
                <a:solidFill>
                  <a:srgbClr val="6F5F5E"/>
                </a:solidFill>
                <a:latin typeface="Calibri"/>
                <a:ea typeface="ＭＳ Ｐゴシック" panose="020B0600070205080204" pitchFamily="34" charset="-128"/>
                <a:cs typeface="Calibri"/>
              </a:defRPr>
            </a:lvl2pPr>
            <a:lvl3pPr marL="1236663" indent="-246063" algn="l" defTabSz="493713" rtl="0" eaLnBrk="0" fontAlgn="base" hangingPunct="0">
              <a:spcBef>
                <a:spcPct val="20000"/>
              </a:spcBef>
              <a:spcAft>
                <a:spcPct val="0"/>
              </a:spcAft>
              <a:buChar char="•"/>
              <a:defRPr sz="1500" kern="1200">
                <a:solidFill>
                  <a:srgbClr val="6F5F5E"/>
                </a:solidFill>
                <a:latin typeface="Calibri"/>
                <a:ea typeface="ＭＳ Ｐゴシック" panose="020B0600070205080204" pitchFamily="34" charset="-128"/>
                <a:cs typeface="Calibri"/>
              </a:defRPr>
            </a:lvl3pPr>
            <a:lvl4pPr marL="1731963" indent="-246063" algn="l" defTabSz="493713" rtl="0" eaLnBrk="0" fontAlgn="base" hangingPunct="0">
              <a:spcBef>
                <a:spcPct val="20000"/>
              </a:spcBef>
              <a:spcAft>
                <a:spcPct val="0"/>
              </a:spcAft>
              <a:buChar char="–"/>
              <a:defRPr sz="1500" kern="1200">
                <a:solidFill>
                  <a:srgbClr val="6F5F5E"/>
                </a:solidFill>
                <a:latin typeface="Calibri"/>
                <a:ea typeface="ＭＳ Ｐゴシック" panose="020B0600070205080204" pitchFamily="34" charset="-128"/>
                <a:cs typeface="Calibri"/>
              </a:defRPr>
            </a:lvl4pPr>
            <a:lvl5pPr marL="2227263" indent="-246063" algn="l" defTabSz="493713" rtl="0" eaLnBrk="0" fontAlgn="base" hangingPunct="0">
              <a:spcBef>
                <a:spcPct val="20000"/>
              </a:spcBef>
              <a:spcAft>
                <a:spcPct val="0"/>
              </a:spcAft>
              <a:buChar char="»"/>
              <a:defRPr sz="1500" kern="1200">
                <a:solidFill>
                  <a:srgbClr val="6F5F5E"/>
                </a:solidFill>
                <a:latin typeface="Calibri"/>
                <a:ea typeface="ＭＳ Ｐゴシック" panose="020B0600070205080204" pitchFamily="34" charset="-128"/>
                <a:cs typeface="Calibri"/>
              </a:defRPr>
            </a:lvl5pPr>
            <a:lvl6pPr marL="2724066" indent="-247642" algn="l" defTabSz="495285" rtl="0" eaLnBrk="1" latinLnBrk="0" hangingPunct="1">
              <a:spcBef>
                <a:spcPct val="20000"/>
              </a:spcBef>
              <a:buFont typeface="Arial"/>
              <a:buChar char="•"/>
              <a:defRPr sz="2200"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200"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200"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200" kern="1200">
                <a:solidFill>
                  <a:schemeClr val="tx1"/>
                </a:solidFill>
                <a:latin typeface="+mn-lt"/>
                <a:ea typeface="+mn-ea"/>
                <a:cs typeface="+mn-cs"/>
              </a:defRPr>
            </a:lvl9pPr>
          </a:lstStyle>
          <a:p>
            <a:pPr defTabSz="457095" eaLnBrk="1" fontAlgn="auto" hangingPunct="1">
              <a:lnSpc>
                <a:spcPts val="1600"/>
              </a:lnSpc>
              <a:spcBef>
                <a:spcPts val="0"/>
              </a:spcBef>
              <a:spcAft>
                <a:spcPts val="0"/>
              </a:spcAft>
              <a:buNone/>
              <a:defRPr/>
            </a:pPr>
            <a:r>
              <a:rPr lang="en-US" altLang="ja-JP" sz="2000" b="0">
                <a:solidFill>
                  <a:schemeClr val="tx1"/>
                </a:solidFill>
                <a:latin typeface="Arial" panose="020B0604020202020204" pitchFamily="34" charset="0"/>
                <a:cs typeface="Arial" panose="020B0604020202020204" pitchFamily="34" charset="0"/>
              </a:rPr>
              <a:t>Rossawan Ponluksanapimol, Ph.D.</a:t>
            </a:r>
          </a:p>
          <a:p>
            <a:pPr defTabSz="457095" eaLnBrk="1" fontAlgn="auto" hangingPunct="1">
              <a:lnSpc>
                <a:spcPts val="1600"/>
              </a:lnSpc>
              <a:spcBef>
                <a:spcPts val="0"/>
              </a:spcBef>
              <a:spcAft>
                <a:spcPts val="0"/>
              </a:spcAft>
              <a:buNone/>
              <a:defRPr/>
            </a:pPr>
            <a:endParaRPr lang="en-US" altLang="ja-JP" sz="2000" b="0">
              <a:solidFill>
                <a:schemeClr val="tx1"/>
              </a:solidFill>
              <a:latin typeface="Arial" panose="020B0604020202020204" pitchFamily="34" charset="0"/>
              <a:cs typeface="Arial" panose="020B0604020202020204" pitchFamily="34" charset="0"/>
            </a:endParaRPr>
          </a:p>
          <a:p>
            <a:pPr defTabSz="457095" eaLnBrk="1" fontAlgn="auto" hangingPunct="1">
              <a:lnSpc>
                <a:spcPts val="1600"/>
              </a:lnSpc>
              <a:spcBef>
                <a:spcPts val="0"/>
              </a:spcBef>
              <a:spcAft>
                <a:spcPts val="0"/>
              </a:spcAft>
              <a:buNone/>
              <a:defRPr/>
            </a:pPr>
            <a:r>
              <a:rPr lang="en-US" altLang="ja-JP" sz="2000" b="0">
                <a:solidFill>
                  <a:schemeClr val="tx1"/>
                </a:solidFill>
                <a:latin typeface="Arial" panose="020B0604020202020204" pitchFamily="34" charset="0"/>
                <a:cs typeface="Arial" panose="020B0604020202020204" pitchFamily="34" charset="0"/>
              </a:rPr>
              <a:t>Krungsri </a:t>
            </a:r>
            <a:r>
              <a:rPr lang="en-US" altLang="ja-JP" sz="2000" b="0" dirty="0">
                <a:solidFill>
                  <a:schemeClr val="tx1"/>
                </a:solidFill>
                <a:latin typeface="Arial" panose="020B0604020202020204" pitchFamily="34" charset="0"/>
                <a:cs typeface="Arial" panose="020B0604020202020204" pitchFamily="34" charset="0"/>
              </a:rPr>
              <a:t>International Advisory</a:t>
            </a:r>
            <a:endParaRPr lang="en-US" sz="2000" b="0" dirty="0">
              <a:solidFill>
                <a:schemeClr val="tx1"/>
              </a:solidFill>
              <a:latin typeface="Arial" panose="020B0604020202020204" pitchFamily="34" charset="0"/>
              <a:cs typeface="Arial" panose="020B0604020202020204" pitchFamily="34" charset="0"/>
            </a:endParaRPr>
          </a:p>
        </p:txBody>
      </p:sp>
      <p:sp>
        <p:nvSpPr>
          <p:cNvPr id="6" name="Slide Number Placeholder 1"/>
          <p:cNvSpPr txBox="1">
            <a:spLocks/>
          </p:cNvSpPr>
          <p:nvPr/>
        </p:nvSpPr>
        <p:spPr>
          <a:xfrm>
            <a:off x="2735580" y="5358827"/>
            <a:ext cx="529414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600" dirty="0">
                <a:latin typeface="Arial" panose="020B0604020202020204" pitchFamily="34" charset="0"/>
                <a:cs typeface="Arial" panose="020B0604020202020204" pitchFamily="34" charset="0"/>
              </a:rPr>
              <a:t>31 October 2018</a:t>
            </a:r>
          </a:p>
          <a:p>
            <a:pPr algn="r"/>
            <a:r>
              <a:rPr lang="en-US" altLang="en-US" sz="1600" dirty="0">
                <a:latin typeface="Arial" panose="020B0604020202020204" pitchFamily="34" charset="0"/>
                <a:cs typeface="Arial" panose="020B0604020202020204" pitchFamily="34" charset="0"/>
              </a:rPr>
              <a:t>The Annual Global Forum on Human Settlements, UNCC, Bangkok</a:t>
            </a:r>
          </a:p>
        </p:txBody>
      </p:sp>
      <p:sp>
        <p:nvSpPr>
          <p:cNvPr id="2" name="Slide Number Placeholder 1"/>
          <p:cNvSpPr>
            <a:spLocks noGrp="1"/>
          </p:cNvSpPr>
          <p:nvPr>
            <p:ph type="sldNum" sz="quarter" idx="12"/>
          </p:nvPr>
        </p:nvSpPr>
        <p:spPr>
          <a:xfrm>
            <a:off x="6457950" y="6356351"/>
            <a:ext cx="2057400" cy="365125"/>
          </a:xfrm>
        </p:spPr>
        <p:txBody>
          <a:bodyPr/>
          <a:lstStyle/>
          <a:p>
            <a:fld id="{D9787EDA-BEDA-4A42-96C5-C4ECF2E2F48D}" type="slidenum">
              <a:rPr lang="th-TH" sz="2400" smtClean="0"/>
              <a:pPr/>
              <a:t>2</a:t>
            </a:fld>
            <a:endParaRPr lang="th-TH" sz="2400" dirty="0"/>
          </a:p>
        </p:txBody>
      </p:sp>
    </p:spTree>
    <p:extLst>
      <p:ext uri="{BB962C8B-B14F-4D97-AF65-F5344CB8AC3E}">
        <p14:creationId xmlns:p14="http://schemas.microsoft.com/office/powerpoint/2010/main" val="3202458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ubtitle 2">
            <a:extLst>
              <a:ext uri="{FF2B5EF4-FFF2-40B4-BE49-F238E27FC236}">
                <a16:creationId xmlns="" xmlns:a16="http://schemas.microsoft.com/office/drawing/2014/main" id="{50D3236D-2583-40D6-98FB-6CCA22304E33}"/>
              </a:ext>
            </a:extLst>
          </p:cNvPr>
          <p:cNvSpPr>
            <a:spLocks noGrp="1"/>
          </p:cNvSpPr>
          <p:nvPr>
            <p:ph type="subTitle" idx="4294967295"/>
          </p:nvPr>
        </p:nvSpPr>
        <p:spPr>
          <a:xfrm>
            <a:off x="585788" y="603250"/>
            <a:ext cx="8369526" cy="393700"/>
          </a:xfrm>
        </p:spPr>
        <p:txBody>
          <a:bodyPr>
            <a:noAutofit/>
          </a:bodyPr>
          <a:lstStyle/>
          <a:p>
            <a:pPr marL="0" indent="0">
              <a:lnSpc>
                <a:spcPts val="2300"/>
              </a:lnSpc>
              <a:spcBef>
                <a:spcPct val="0"/>
              </a:spcBef>
              <a:spcAft>
                <a:spcPct val="0"/>
              </a:spcAft>
              <a:buFont typeface="Wingdings" panose="05000000000000000000" pitchFamily="2" charset="2"/>
              <a:buNone/>
            </a:pPr>
            <a:r>
              <a:rPr lang="en-GB" altLang="th-TH" sz="2100">
                <a:solidFill>
                  <a:srgbClr val="0070C0"/>
                </a:solidFill>
                <a:latin typeface="Arial" panose="020B0604020202020204" pitchFamily="34" charset="0"/>
                <a:cs typeface="Arial" panose="020B0604020202020204" pitchFamily="34" charset="0"/>
              </a:rPr>
              <a:t>Case Study 2 : Water management in Singapore</a:t>
            </a:r>
          </a:p>
        </p:txBody>
      </p:sp>
      <p:sp>
        <p:nvSpPr>
          <p:cNvPr id="3" name="Title 3">
            <a:extLst>
              <a:ext uri="{FF2B5EF4-FFF2-40B4-BE49-F238E27FC236}">
                <a16:creationId xmlns="" xmlns:a16="http://schemas.microsoft.com/office/drawing/2014/main" id="{05F1A3FD-052A-4A5D-9AE7-C306DA89942D}"/>
              </a:ext>
            </a:extLst>
          </p:cNvPr>
          <p:cNvSpPr txBox="1">
            <a:spLocks noGrp="1"/>
          </p:cNvSpPr>
          <p:nvPr>
            <p:ph type="title"/>
          </p:nvPr>
        </p:nvSpPr>
        <p:spPr>
          <a:xfrm>
            <a:off x="585788" y="401638"/>
            <a:ext cx="7972425" cy="155575"/>
          </a:xfrm>
        </p:spPr>
        <p:txBody>
          <a:bodyPr>
            <a:noAutofit/>
          </a:bodyPr>
          <a:lstStyle/>
          <a:p>
            <a:r>
              <a:rPr lang="en-US"/>
              <a:t>APPENDIX  - WATER on BLockchain</a:t>
            </a:r>
            <a:endParaRPr lang="en-US" altLang="th-TH" cap="none" dirty="0"/>
          </a:p>
        </p:txBody>
      </p:sp>
      <p:graphicFrame>
        <p:nvGraphicFramePr>
          <p:cNvPr id="6" name="Chart 6">
            <a:extLst>
              <a:ext uri="{FF2B5EF4-FFF2-40B4-BE49-F238E27FC236}">
                <a16:creationId xmlns="" xmlns:a16="http://schemas.microsoft.com/office/drawing/2014/main" id="{B307E78C-8C73-46CA-8E25-ADA44609B299}"/>
              </a:ext>
            </a:extLst>
          </p:cNvPr>
          <p:cNvGraphicFramePr/>
          <p:nvPr>
            <p:extLst>
              <p:ext uri="{D42A27DB-BD31-4B8C-83A1-F6EECF244321}">
                <p14:modId xmlns:p14="http://schemas.microsoft.com/office/powerpoint/2010/main" val="3421665766"/>
              </p:ext>
            </p:extLst>
          </p:nvPr>
        </p:nvGraphicFramePr>
        <p:xfrm>
          <a:off x="715972" y="1063651"/>
          <a:ext cx="3861552" cy="36746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 xmlns:a16="http://schemas.microsoft.com/office/drawing/2014/main" id="{15B3A2AC-41D0-428C-8873-F959EDC62642}"/>
              </a:ext>
            </a:extLst>
          </p:cNvPr>
          <p:cNvSpPr/>
          <p:nvPr/>
        </p:nvSpPr>
        <p:spPr>
          <a:xfrm>
            <a:off x="516635" y="6003281"/>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Euromonitor International (2018)</a:t>
            </a:r>
          </a:p>
        </p:txBody>
      </p:sp>
      <p:sp>
        <p:nvSpPr>
          <p:cNvPr id="4" name="Speech Bubble: Rectangle 3">
            <a:extLst>
              <a:ext uri="{FF2B5EF4-FFF2-40B4-BE49-F238E27FC236}">
                <a16:creationId xmlns="" xmlns:a16="http://schemas.microsoft.com/office/drawing/2014/main" id="{388EB65E-25C7-4CF5-B56E-1794C61EC39B}"/>
              </a:ext>
            </a:extLst>
          </p:cNvPr>
          <p:cNvSpPr/>
          <p:nvPr/>
        </p:nvSpPr>
        <p:spPr>
          <a:xfrm>
            <a:off x="905251" y="4738267"/>
            <a:ext cx="3628566" cy="1265014"/>
          </a:xfrm>
          <a:prstGeom prst="wedgeRectCallout">
            <a:avLst>
              <a:gd name="adj1" fmla="val 23126"/>
              <a:gd name="adj2" fmla="val -1391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th-TH" sz="1400" b="1">
                <a:solidFill>
                  <a:srgbClr val="000000"/>
                </a:solidFill>
                <a:latin typeface="Arial" panose="020B0604020202020204" pitchFamily="34" charset="0"/>
                <a:cs typeface="Arial" panose="020B0604020202020204" pitchFamily="34" charset="0"/>
              </a:rPr>
              <a:t>Singapore’s </a:t>
            </a:r>
            <a:r>
              <a:rPr lang="en-GB" altLang="th-TH" sz="1400">
                <a:solidFill>
                  <a:srgbClr val="000000"/>
                </a:solidFill>
                <a:latin typeface="Arial" panose="020B0604020202020204" pitchFamily="34" charset="0"/>
                <a:cs typeface="Arial" panose="020B0604020202020204" pitchFamily="34" charset="0"/>
              </a:rPr>
              <a:t>treated salt water and treated used water that recovers back to drinking grade is set to increase over time to </a:t>
            </a:r>
            <a:r>
              <a:rPr lang="en-GB" altLang="th-TH" sz="1400" b="1">
                <a:solidFill>
                  <a:srgbClr val="000000"/>
                </a:solidFill>
                <a:latin typeface="Arial" panose="020B0604020202020204" pitchFamily="34" charset="0"/>
                <a:cs typeface="Arial" panose="020B0604020202020204" pitchFamily="34" charset="0"/>
              </a:rPr>
              <a:t>85% </a:t>
            </a:r>
            <a:r>
              <a:rPr lang="en-GB" altLang="th-TH" sz="1400">
                <a:solidFill>
                  <a:srgbClr val="000000"/>
                </a:solidFill>
                <a:latin typeface="Arial" panose="020B0604020202020204" pitchFamily="34" charset="0"/>
                <a:cs typeface="Arial" panose="020B0604020202020204" pitchFamily="34" charset="0"/>
              </a:rPr>
              <a:t>with its NEWater programme based on membrane filtration and ultraviolet disinfection.</a:t>
            </a:r>
            <a:endParaRPr lang="th-TH" sz="1000">
              <a:solidFill>
                <a:srgbClr val="000000"/>
              </a:solidFill>
            </a:endParaRPr>
          </a:p>
        </p:txBody>
      </p:sp>
      <p:sp>
        <p:nvSpPr>
          <p:cNvPr id="5" name="Oval 4">
            <a:extLst>
              <a:ext uri="{FF2B5EF4-FFF2-40B4-BE49-F238E27FC236}">
                <a16:creationId xmlns="" xmlns:a16="http://schemas.microsoft.com/office/drawing/2014/main" id="{46352714-9541-4F39-8BB1-4402A99A57B4}"/>
              </a:ext>
            </a:extLst>
          </p:cNvPr>
          <p:cNvSpPr/>
          <p:nvPr/>
        </p:nvSpPr>
        <p:spPr>
          <a:xfrm>
            <a:off x="3160296" y="1219201"/>
            <a:ext cx="1187116" cy="2374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26" name="Picture 2" descr="2017-11-17-05-57-49.jpg">
            <a:extLst>
              <a:ext uri="{FF2B5EF4-FFF2-40B4-BE49-F238E27FC236}">
                <a16:creationId xmlns="" xmlns:a16="http://schemas.microsoft.com/office/drawing/2014/main" id="{86AE3B47-C0A6-4BD4-911F-E559916B4B7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66000"/>
                    </a14:imgEffect>
                    <a14:imgEffect>
                      <a14:saturation sat="257000"/>
                    </a14:imgEffect>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4572000" y="1401017"/>
            <a:ext cx="4677734" cy="247859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 xmlns:a16="http://schemas.microsoft.com/office/drawing/2014/main" id="{C39E60AB-C767-46E6-A7BB-6B1489AD8FD0}"/>
              </a:ext>
            </a:extLst>
          </p:cNvPr>
          <p:cNvCxnSpPr>
            <a:cxnSpLocks/>
          </p:cNvCxnSpPr>
          <p:nvPr/>
        </p:nvCxnSpPr>
        <p:spPr>
          <a:xfrm>
            <a:off x="4635064" y="1063651"/>
            <a:ext cx="0" cy="51444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Speech Bubble: Rectangle 15">
            <a:extLst>
              <a:ext uri="{FF2B5EF4-FFF2-40B4-BE49-F238E27FC236}">
                <a16:creationId xmlns="" xmlns:a16="http://schemas.microsoft.com/office/drawing/2014/main" id="{400934FC-181D-4FBD-9B63-151D24787FB4}"/>
              </a:ext>
            </a:extLst>
          </p:cNvPr>
          <p:cNvSpPr/>
          <p:nvPr/>
        </p:nvSpPr>
        <p:spPr>
          <a:xfrm>
            <a:off x="5135378" y="4729884"/>
            <a:ext cx="3628566" cy="1265014"/>
          </a:xfrm>
          <a:prstGeom prst="wedgeRectCallout">
            <a:avLst>
              <a:gd name="adj1" fmla="val 26976"/>
              <a:gd name="adj2" fmla="val -15723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th-TH" sz="1400" b="1">
                <a:solidFill>
                  <a:srgbClr val="000000"/>
                </a:solidFill>
                <a:latin typeface="Arial" panose="020B0604020202020204" pitchFamily="34" charset="0"/>
                <a:cs typeface="Arial" panose="020B0604020202020204" pitchFamily="34" charset="0"/>
              </a:rPr>
              <a:t>Fremantle City</a:t>
            </a:r>
            <a:r>
              <a:rPr lang="en-US" altLang="th-TH" sz="1400">
                <a:solidFill>
                  <a:srgbClr val="000000"/>
                </a:solidFill>
                <a:latin typeface="Arial" panose="020B0604020202020204" pitchFamily="34" charset="0"/>
                <a:cs typeface="Arial" panose="020B0604020202020204" pitchFamily="34" charset="0"/>
              </a:rPr>
              <a:t> (Australia) trials the use of blockchain under a project hoping to assess how cities can use the technology, alongside data analytics, to integrate distributed energy and water systems.</a:t>
            </a:r>
            <a:endParaRPr lang="th-TH" sz="1000">
              <a:solidFill>
                <a:srgbClr val="000000"/>
              </a:solidFill>
            </a:endParaRPr>
          </a:p>
        </p:txBody>
      </p:sp>
      <p:sp>
        <p:nvSpPr>
          <p:cNvPr id="17" name="Oval 16">
            <a:extLst>
              <a:ext uri="{FF2B5EF4-FFF2-40B4-BE49-F238E27FC236}">
                <a16:creationId xmlns="" xmlns:a16="http://schemas.microsoft.com/office/drawing/2014/main" id="{1B49B61C-B0AC-4683-98C9-85E11E2C2107}"/>
              </a:ext>
            </a:extLst>
          </p:cNvPr>
          <p:cNvSpPr/>
          <p:nvPr/>
        </p:nvSpPr>
        <p:spPr>
          <a:xfrm>
            <a:off x="7827158" y="2259874"/>
            <a:ext cx="1201739" cy="1395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Rectangle 17">
            <a:extLst>
              <a:ext uri="{FF2B5EF4-FFF2-40B4-BE49-F238E27FC236}">
                <a16:creationId xmlns="" xmlns:a16="http://schemas.microsoft.com/office/drawing/2014/main" id="{E118C26E-151E-40D3-B185-FE6AB0C2253A}"/>
              </a:ext>
            </a:extLst>
          </p:cNvPr>
          <p:cNvSpPr/>
          <p:nvPr/>
        </p:nvSpPr>
        <p:spPr>
          <a:xfrm>
            <a:off x="4645514" y="5992808"/>
            <a:ext cx="3628566" cy="230832"/>
          </a:xfrm>
          <a:prstGeom prst="rect">
            <a:avLst/>
          </a:prstGeom>
        </p:spPr>
        <p:txBody>
          <a:bodyPr wrap="square">
            <a:spAutoFit/>
          </a:bodyPr>
          <a:lstStyle/>
          <a:p>
            <a:r>
              <a:rPr lang="en-US" sz="900" dirty="0">
                <a:solidFill>
                  <a:srgbClr val="191919"/>
                </a:solidFill>
                <a:latin typeface="Open Sans" panose="020B0606030504020204" pitchFamily="34" charset="0"/>
              </a:rPr>
              <a:t>Source</a:t>
            </a:r>
            <a:r>
              <a:rPr lang="en-US" sz="900">
                <a:solidFill>
                  <a:srgbClr val="191919"/>
                </a:solidFill>
                <a:latin typeface="Open Sans" panose="020B0606030504020204" pitchFamily="34" charset="0"/>
              </a:rPr>
              <a:t>: https://www.zdnet.com/ </a:t>
            </a:r>
            <a:endParaRPr lang="en-US" sz="900" dirty="0">
              <a:solidFill>
                <a:srgbClr val="191919"/>
              </a:solidFill>
              <a:latin typeface="Open Sans" panose="020B0606030504020204" pitchFamily="34" charset="0"/>
            </a:endParaRPr>
          </a:p>
        </p:txBody>
      </p:sp>
      <p:sp>
        <p:nvSpPr>
          <p:cNvPr id="21" name="Rectangle 20">
            <a:extLst>
              <a:ext uri="{FF2B5EF4-FFF2-40B4-BE49-F238E27FC236}">
                <a16:creationId xmlns="" xmlns:a16="http://schemas.microsoft.com/office/drawing/2014/main" id="{930D5234-BB4B-4138-B0E7-4A5942A20365}"/>
              </a:ext>
            </a:extLst>
          </p:cNvPr>
          <p:cNvSpPr/>
          <p:nvPr/>
        </p:nvSpPr>
        <p:spPr>
          <a:xfrm>
            <a:off x="5190074" y="1085513"/>
            <a:ext cx="3765240" cy="253916"/>
          </a:xfrm>
          <a:prstGeom prst="rect">
            <a:avLst/>
          </a:prstGeom>
        </p:spPr>
        <p:txBody>
          <a:bodyPr wrap="square">
            <a:spAutoFit/>
          </a:bodyPr>
          <a:lstStyle/>
          <a:p>
            <a:r>
              <a:rPr lang="en-US" sz="1050" b="1">
                <a:solidFill>
                  <a:srgbClr val="191919"/>
                </a:solidFill>
                <a:latin typeface="Arial" panose="020B0604020202020204" pitchFamily="34" charset="0"/>
                <a:cs typeface="Arial" panose="020B0604020202020204" pitchFamily="34" charset="0"/>
              </a:rPr>
              <a:t>City Of Fremantle Water Blockchain Project (Australia)</a:t>
            </a:r>
            <a:endParaRPr lang="en-US" sz="1050" b="1" dirty="0">
              <a:solidFill>
                <a:srgbClr val="191919"/>
              </a:solidFill>
              <a:latin typeface="Arial" panose="020B0604020202020204" pitchFamily="34" charset="0"/>
              <a:cs typeface="Arial" panose="020B0604020202020204" pitchFamily="34" charset="0"/>
            </a:endParaRPr>
          </a:p>
        </p:txBody>
      </p:sp>
      <p:sp>
        <p:nvSpPr>
          <p:cNvPr id="14" name="Slide Number Placeholder 1">
            <a:extLst>
              <a:ext uri="{FF2B5EF4-FFF2-40B4-BE49-F238E27FC236}">
                <a16:creationId xmlns="" xmlns:a16="http://schemas.microsoft.com/office/drawing/2014/main" id="{2BD49C8F-5F0B-41FC-9C10-6C44B4BB08AD}"/>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20</a:t>
            </a:fld>
            <a:endParaRPr lang="th-TH" sz="2400" b="1" dirty="0"/>
          </a:p>
        </p:txBody>
      </p:sp>
    </p:spTree>
    <p:extLst>
      <p:ext uri="{BB962C8B-B14F-4D97-AF65-F5344CB8AC3E}">
        <p14:creationId xmlns:p14="http://schemas.microsoft.com/office/powerpoint/2010/main" val="761502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a:solidFill>
                  <a:srgbClr val="0070C0"/>
                </a:solidFill>
                <a:latin typeface="Arial" panose="020B0604020202020204" pitchFamily="34" charset="0"/>
                <a:cs typeface="Arial" panose="020B0604020202020204" pitchFamily="34" charset="0"/>
              </a:rPr>
              <a:t>Case Study 3: Adoption in Atlantic Datastream, WaterLedger</a:t>
            </a:r>
            <a:r>
              <a:rPr lang="en-US" baseline="30000">
                <a:solidFill>
                  <a:srgbClr val="0070C0"/>
                </a:solidFill>
                <a:latin typeface="Arial" panose="020B0604020202020204" pitchFamily="34" charset="0"/>
                <a:cs typeface="Arial" panose="020B0604020202020204" pitchFamily="34" charset="0"/>
              </a:rPr>
              <a:t>TM</a:t>
            </a:r>
            <a:endParaRPr lang="en-US" baseline="30000" dirty="0">
              <a:solidFill>
                <a:srgbClr val="0070C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t>APPENDIX  - WATER on BLockchain</a:t>
            </a:r>
            <a:endParaRPr lang="en-US" dirty="0"/>
          </a:p>
        </p:txBody>
      </p:sp>
      <p:sp>
        <p:nvSpPr>
          <p:cNvPr id="8" name="Rectangle 7">
            <a:extLst>
              <a:ext uri="{FF2B5EF4-FFF2-40B4-BE49-F238E27FC236}">
                <a16:creationId xmlns="" xmlns:a16="http://schemas.microsoft.com/office/drawing/2014/main" id="{CE42A9E2-743E-41BD-95E9-3DBFF4527B78}"/>
              </a:ext>
            </a:extLst>
          </p:cNvPr>
          <p:cNvSpPr/>
          <p:nvPr/>
        </p:nvSpPr>
        <p:spPr>
          <a:xfrm>
            <a:off x="585215" y="1082300"/>
            <a:ext cx="7973569" cy="178510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Tangible projects like the Atlantic </a:t>
            </a:r>
            <a:r>
              <a:rPr lang="en-US" sz="1100" dirty="0" err="1">
                <a:latin typeface="Arial" panose="020B0604020202020204" pitchFamily="34" charset="0"/>
                <a:cs typeface="Arial" panose="020B0604020202020204" pitchFamily="34" charset="0"/>
              </a:rPr>
              <a:t>Datastream</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WaterLedger</a:t>
            </a:r>
            <a:r>
              <a:rPr lang="en-US" sz="1100" dirty="0">
                <a:latin typeface="Arial" panose="020B0604020202020204" pitchFamily="34" charset="0"/>
                <a:cs typeface="Arial" panose="020B0604020202020204" pitchFamily="34" charset="0"/>
              </a:rPr>
              <a:t>™, and others are key to wider adoption of blockchain technology in the water sector. Beyond smart contracts, the emerging generation of blockchain projects and businesses are tangibly linking the digital and physical worlds in ways that </a:t>
            </a:r>
            <a:r>
              <a:rPr lang="en-US" sz="1100" dirty="0" err="1">
                <a:latin typeface="Arial" panose="020B0604020202020204" pitchFamily="34" charset="0"/>
                <a:cs typeface="Arial" panose="020B0604020202020204" pitchFamily="34" charset="0"/>
              </a:rPr>
              <a:t>incentivise</a:t>
            </a:r>
            <a:r>
              <a:rPr lang="en-US" sz="1100" dirty="0">
                <a:latin typeface="Arial" panose="020B0604020202020204" pitchFamily="34" charset="0"/>
                <a:cs typeface="Arial" panose="020B0604020202020204" pitchFamily="34" charset="0"/>
              </a:rPr>
              <a:t> good governance, value data, improve financing and liquidity for SDGs and empower citizens. Achieving SDG6 will reshape the global economy, create new opportunities for humankind, and will require investments at a global scale. With blockchain technology’s ability to </a:t>
            </a:r>
            <a:r>
              <a:rPr lang="en-US" sz="1100" dirty="0" err="1">
                <a:latin typeface="Arial" panose="020B0604020202020204" pitchFamily="34" charset="0"/>
                <a:cs typeface="Arial" panose="020B0604020202020204" pitchFamily="34" charset="0"/>
              </a:rPr>
              <a:t>incentivise</a:t>
            </a:r>
            <a:r>
              <a:rPr lang="en-US" sz="1100" dirty="0">
                <a:latin typeface="Arial" panose="020B0604020202020204" pitchFamily="34" charset="0"/>
                <a:cs typeface="Arial" panose="020B0604020202020204" pitchFamily="34" charset="0"/>
              </a:rPr>
              <a:t> actions, its application to SDG6 projects can become an innovative way to increase funding for water and create more transparency for investors. Through the use of digital economic incentives (</a:t>
            </a:r>
            <a:r>
              <a:rPr lang="en-US" sz="1100" dirty="0" err="1">
                <a:latin typeface="Arial" panose="020B0604020202020204" pitchFamily="34" charset="0"/>
                <a:cs typeface="Arial" panose="020B0604020202020204" pitchFamily="34" charset="0"/>
              </a:rPr>
              <a:t>cryptoassets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tokenisation</a:t>
            </a:r>
            <a:r>
              <a:rPr lang="en-US" sz="1100" dirty="0">
                <a:latin typeface="Arial" panose="020B0604020202020204" pitchFamily="34" charset="0"/>
                <a:cs typeface="Arial" panose="020B0604020202020204" pitchFamily="34" charset="0"/>
              </a:rPr>
              <a:t> and </a:t>
            </a:r>
            <a:r>
              <a:rPr lang="en-US" sz="1100" dirty="0" err="1">
                <a:latin typeface="Arial" panose="020B0604020202020204" pitchFamily="34" charset="0"/>
                <a:cs typeface="Arial" panose="020B0604020202020204" pitchFamily="34" charset="0"/>
              </a:rPr>
              <a:t>cryptoeconomics</a:t>
            </a:r>
            <a:r>
              <a:rPr lang="en-US" sz="1100" dirty="0">
                <a:latin typeface="Arial" panose="020B0604020202020204" pitchFamily="34" charset="0"/>
                <a:cs typeface="Arial" panose="020B0604020202020204" pitchFamily="34" charset="0"/>
              </a:rPr>
              <a:t>), new blockchain initiatives are enabling individual rewards for a common good and creating ways to avoid the tragedy of the commons as it relates to water. This game changing technology has the potential to not only support better water governance, but also to scale how impact in the water sector is achieved and funded.</a:t>
            </a:r>
            <a:endParaRPr lang="en-US" sz="1400" dirty="0"/>
          </a:p>
        </p:txBody>
      </p:sp>
      <p:sp>
        <p:nvSpPr>
          <p:cNvPr id="6" name="Rectangle 5">
            <a:extLst>
              <a:ext uri="{FF2B5EF4-FFF2-40B4-BE49-F238E27FC236}">
                <a16:creationId xmlns="" xmlns:a16="http://schemas.microsoft.com/office/drawing/2014/main" id="{5681AD5B-7724-4B64-97B0-5145DEE783C8}"/>
              </a:ext>
            </a:extLst>
          </p:cNvPr>
          <p:cNvSpPr/>
          <p:nvPr/>
        </p:nvSpPr>
        <p:spPr>
          <a:xfrm>
            <a:off x="585214" y="5977243"/>
            <a:ext cx="6164377"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International Water Association (2018), https://atlanticdatastream</a:t>
            </a:r>
            <a:r>
              <a:rPr lang="en-US" sz="900">
                <a:solidFill>
                  <a:srgbClr val="191919"/>
                </a:solidFill>
                <a:latin typeface="Arial" panose="020B0604020202020204" pitchFamily="34" charset="0"/>
                <a:cs typeface="Arial" panose="020B0604020202020204" pitchFamily="34" charset="0"/>
              </a:rPr>
              <a:t>.ca</a:t>
            </a:r>
            <a:endParaRPr lang="en-US" sz="900" dirty="0">
              <a:solidFill>
                <a:srgbClr val="19191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 xmlns:a16="http://schemas.microsoft.com/office/drawing/2014/main" id="{81E8E797-B361-4AE0-92FF-FCA774E7A103}"/>
              </a:ext>
            </a:extLst>
          </p:cNvPr>
          <p:cNvPicPr>
            <a:picLocks noChangeAspect="1"/>
          </p:cNvPicPr>
          <p:nvPr/>
        </p:nvPicPr>
        <p:blipFill rotWithShape="1">
          <a:blip r:embed="rId3" cstate="print"/>
          <a:srcRect t="10296" r="1583" b="29408"/>
          <a:stretch/>
        </p:blipFill>
        <p:spPr>
          <a:xfrm>
            <a:off x="1137283" y="3238641"/>
            <a:ext cx="6869431" cy="2367365"/>
          </a:xfrm>
          <a:prstGeom prst="rect">
            <a:avLst/>
          </a:prstGeom>
        </p:spPr>
      </p:pic>
      <p:sp>
        <p:nvSpPr>
          <p:cNvPr id="7" name="Slide Number Placeholder 1">
            <a:extLst>
              <a:ext uri="{FF2B5EF4-FFF2-40B4-BE49-F238E27FC236}">
                <a16:creationId xmlns="" xmlns:a16="http://schemas.microsoft.com/office/drawing/2014/main" id="{6A319095-5598-43CC-AFA1-E468F5EE2275}"/>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21</a:t>
            </a:fld>
            <a:endParaRPr lang="th-TH" sz="2400" b="1" dirty="0"/>
          </a:p>
        </p:txBody>
      </p:sp>
    </p:spTree>
    <p:extLst>
      <p:ext uri="{BB962C8B-B14F-4D97-AF65-F5344CB8AC3E}">
        <p14:creationId xmlns:p14="http://schemas.microsoft.com/office/powerpoint/2010/main" val="221650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a:solidFill>
                  <a:srgbClr val="0070C0"/>
                </a:solidFill>
                <a:latin typeface="Arial" panose="020B0604020202020204" pitchFamily="34" charset="0"/>
                <a:cs typeface="Arial" panose="020B0604020202020204" pitchFamily="34" charset="0"/>
              </a:rPr>
              <a:t>Case Study 4 - Government Subsidy in Canada</a:t>
            </a:r>
            <a:endParaRPr lang="en-US" dirty="0">
              <a:solidFill>
                <a:srgbClr val="0070C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t>APPENDIX  - WATER on BLockchain</a:t>
            </a:r>
            <a:endParaRPr lang="en-US" dirty="0"/>
          </a:p>
        </p:txBody>
      </p:sp>
      <p:sp>
        <p:nvSpPr>
          <p:cNvPr id="9" name="Rectangle 8">
            <a:extLst>
              <a:ext uri="{FF2B5EF4-FFF2-40B4-BE49-F238E27FC236}">
                <a16:creationId xmlns="" xmlns:a16="http://schemas.microsoft.com/office/drawing/2014/main" id="{A6D0EF5F-FCE2-4466-B0A6-BEEF6B58E991}"/>
              </a:ext>
            </a:extLst>
          </p:cNvPr>
          <p:cNvSpPr/>
          <p:nvPr/>
        </p:nvSpPr>
        <p:spPr>
          <a:xfrm>
            <a:off x="585215" y="5977243"/>
            <a:ext cx="777197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a:t>
            </a:r>
            <a:r>
              <a:rPr lang="en-US" sz="900">
                <a:solidFill>
                  <a:srgbClr val="191919"/>
                </a:solidFill>
                <a:latin typeface="Arial" panose="020B0604020202020204" pitchFamily="34" charset="0"/>
                <a:cs typeface="Arial" panose="020B0604020202020204" pitchFamily="34" charset="0"/>
              </a:rPr>
              <a:t>: https://www.toronto.ca</a:t>
            </a:r>
            <a:endParaRPr lang="en-US" sz="900" dirty="0">
              <a:solidFill>
                <a:srgbClr val="191919"/>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AC93808F-479A-41ED-AAC9-572E81BEE5CA}"/>
              </a:ext>
            </a:extLst>
          </p:cNvPr>
          <p:cNvSpPr/>
          <p:nvPr/>
        </p:nvSpPr>
        <p:spPr>
          <a:xfrm>
            <a:off x="585215" y="1351604"/>
            <a:ext cx="8080320" cy="3754874"/>
          </a:xfrm>
          <a:prstGeom prst="rect">
            <a:avLst/>
          </a:prstGeom>
        </p:spPr>
        <p:txBody>
          <a:bodyPr wrap="square">
            <a:spAutoFit/>
          </a:bodyPr>
          <a:lstStyle/>
          <a:p>
            <a:r>
              <a:rPr lang="en-US" sz="1400" b="1">
                <a:solidFill>
                  <a:srgbClr val="000000"/>
                </a:solidFill>
                <a:latin typeface="Arial" panose="020B0604020202020204" pitchFamily="34" charset="0"/>
                <a:cs typeface="Arial" panose="020B0604020202020204" pitchFamily="34" charset="0"/>
              </a:rPr>
              <a:t>1. The Capacity Buyback Programme</a:t>
            </a:r>
          </a:p>
          <a:p>
            <a:r>
              <a:rPr lang="en-US" sz="1400">
                <a:solidFill>
                  <a:srgbClr val="000000"/>
                </a:solidFill>
                <a:latin typeface="Arial" panose="020B0604020202020204" pitchFamily="34" charset="0"/>
                <a:cs typeface="Arial" panose="020B0604020202020204" pitchFamily="34" charset="0"/>
              </a:rPr>
              <a:t>Open </a:t>
            </a:r>
            <a:r>
              <a:rPr lang="en-US" sz="1400" dirty="0">
                <a:solidFill>
                  <a:srgbClr val="000000"/>
                </a:solidFill>
                <a:latin typeface="Arial" panose="020B0604020202020204" pitchFamily="34" charset="0"/>
                <a:cs typeface="Arial" panose="020B0604020202020204" pitchFamily="34" charset="0"/>
              </a:rPr>
              <a:t>to commercial and institutional organizations, the Program offers a </a:t>
            </a:r>
            <a:r>
              <a:rPr lang="en-US" sz="1400" dirty="0">
                <a:solidFill>
                  <a:schemeClr val="accent5"/>
                </a:solidFill>
                <a:latin typeface="Arial" panose="020B0604020202020204" pitchFamily="34" charset="0"/>
                <a:cs typeface="Arial" panose="020B0604020202020204" pitchFamily="34" charset="0"/>
                <a:hlinkClick r:id="rId3"/>
              </a:rPr>
              <a:t>free water audit and one-time </a:t>
            </a:r>
            <a:r>
              <a:rPr lang="en-US" sz="1400">
                <a:solidFill>
                  <a:schemeClr val="accent5"/>
                </a:solidFill>
                <a:latin typeface="Arial" panose="020B0604020202020204" pitchFamily="34" charset="0"/>
                <a:cs typeface="Arial" panose="020B0604020202020204" pitchFamily="34" charset="0"/>
                <a:hlinkClick r:id="rId3"/>
              </a:rPr>
              <a:t>cash rebate</a:t>
            </a:r>
            <a:r>
              <a:rPr lang="en-US" sz="1400">
                <a:solidFill>
                  <a:schemeClr val="accent5"/>
                </a:solidFill>
                <a:latin typeface="Arial" panose="020B0604020202020204" pitchFamily="34" charset="0"/>
                <a:cs typeface="Arial" panose="020B0604020202020204" pitchFamily="34" charset="0"/>
              </a:rPr>
              <a:t>. </a:t>
            </a:r>
            <a:r>
              <a:rPr lang="en-US" sz="1400">
                <a:solidFill>
                  <a:srgbClr val="000000"/>
                </a:solidFill>
                <a:latin typeface="Arial" panose="020B0604020202020204" pitchFamily="34" charset="0"/>
                <a:cs typeface="Arial" panose="020B0604020202020204" pitchFamily="34" charset="0"/>
              </a:rPr>
              <a:t>The Capacity Buyback program encourages and rewards commercial and institutional organizations by:</a:t>
            </a:r>
          </a:p>
          <a:p>
            <a:pPr marL="685800" lvl="1" indent="-228600">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offering a free water audit to help identify ways to reduce water use</a:t>
            </a:r>
          </a:p>
          <a:p>
            <a:pPr marL="685800" lvl="1" indent="-228600">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rewarding participants that implement permanent water-saving measures with a one-time cash rebate of up to 30 cents per litre of water saved per average day</a:t>
            </a:r>
          </a:p>
          <a:p>
            <a:pPr marL="685800" lvl="1" indent="-228600">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helping participants save money over the long-term with reduced water bills</a:t>
            </a:r>
          </a:p>
          <a:p>
            <a:pPr marL="171450" indent="-171450">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r>
              <a:rPr lang="en-US" sz="1400" b="1">
                <a:solidFill>
                  <a:srgbClr val="000000"/>
                </a:solidFill>
                <a:latin typeface="Arial" panose="020B0604020202020204" pitchFamily="34" charset="0"/>
                <a:cs typeface="Arial" panose="020B0604020202020204" pitchFamily="34" charset="0"/>
              </a:rPr>
              <a:t>2. Industrial </a:t>
            </a:r>
            <a:r>
              <a:rPr lang="en-US" sz="1400" b="1" dirty="0">
                <a:solidFill>
                  <a:srgbClr val="000000"/>
                </a:solidFill>
                <a:latin typeface="Arial" panose="020B0604020202020204" pitchFamily="34" charset="0"/>
                <a:cs typeface="Arial" panose="020B0604020202020204" pitchFamily="34" charset="0"/>
              </a:rPr>
              <a:t>Water Rate Program</a:t>
            </a:r>
          </a:p>
          <a:p>
            <a:r>
              <a:rPr lang="en-US" sz="1400">
                <a:solidFill>
                  <a:srgbClr val="000000"/>
                </a:solidFill>
                <a:latin typeface="Arial" panose="020B0604020202020204" pitchFamily="34" charset="0"/>
                <a:cs typeface="Arial" panose="020B0604020202020204" pitchFamily="34" charset="0"/>
              </a:rPr>
              <a:t>Open </a:t>
            </a:r>
            <a:r>
              <a:rPr lang="en-US" sz="1400" dirty="0">
                <a:solidFill>
                  <a:srgbClr val="000000"/>
                </a:solidFill>
                <a:latin typeface="Arial" panose="020B0604020202020204" pitchFamily="34" charset="0"/>
                <a:cs typeface="Arial" panose="020B0604020202020204" pitchFamily="34" charset="0"/>
              </a:rPr>
              <a:t>to industrial water customers, the Industrial Water Rate offers a </a:t>
            </a:r>
            <a:r>
              <a:rPr lang="en-US" sz="1400" dirty="0">
                <a:solidFill>
                  <a:srgbClr val="337AB7"/>
                </a:solidFill>
                <a:latin typeface="Arial" panose="020B0604020202020204" pitchFamily="34" charset="0"/>
                <a:cs typeface="Arial" panose="020B0604020202020204" pitchFamily="34" charset="0"/>
                <a:hlinkClick r:id="rId4"/>
              </a:rPr>
              <a:t>discounted water rate</a:t>
            </a:r>
            <a:r>
              <a:rPr lang="en-US" sz="1400" dirty="0">
                <a:solidFill>
                  <a:srgbClr val="000000"/>
                </a:solidFill>
                <a:latin typeface="Arial" panose="020B0604020202020204" pitchFamily="34" charset="0"/>
                <a:cs typeface="Arial" panose="020B0604020202020204" pitchFamily="34" charset="0"/>
              </a:rPr>
              <a:t> (called the Block 2 rate) to manufacturers that implement a water </a:t>
            </a:r>
            <a:r>
              <a:rPr lang="en-US" sz="1400">
                <a:solidFill>
                  <a:srgbClr val="000000"/>
                </a:solidFill>
                <a:latin typeface="Arial" panose="020B0604020202020204" pitchFamily="34" charset="0"/>
                <a:cs typeface="Arial" panose="020B0604020202020204" pitchFamily="34" charset="0"/>
              </a:rPr>
              <a:t>conservation plan</a:t>
            </a:r>
            <a:endParaRPr lang="en-US" sz="1400" dirty="0">
              <a:solidFill>
                <a:srgbClr val="000000"/>
              </a:solidFill>
              <a:latin typeface="Arial" panose="020B0604020202020204" pitchFamily="34" charset="0"/>
              <a:cs typeface="Arial" panose="020B0604020202020204" pitchFamily="34" charset="0"/>
            </a:endParaRPr>
          </a:p>
          <a:p>
            <a:endParaRPr lang="en-US" sz="1400">
              <a:solidFill>
                <a:srgbClr val="000000"/>
              </a:solidFill>
              <a:latin typeface="Arial" panose="020B0604020202020204" pitchFamily="34" charset="0"/>
              <a:cs typeface="Arial" panose="020B0604020202020204" pitchFamily="34" charset="0"/>
            </a:endParaRPr>
          </a:p>
          <a:p>
            <a:r>
              <a:rPr lang="en-US" sz="1400" b="1">
                <a:solidFill>
                  <a:srgbClr val="000000"/>
                </a:solidFill>
                <a:latin typeface="Arial" panose="020B0604020202020204" pitchFamily="34" charset="0"/>
                <a:cs typeface="Arial" panose="020B0604020202020204" pitchFamily="34" charset="0"/>
              </a:rPr>
              <a:t>3. Sewer </a:t>
            </a:r>
            <a:r>
              <a:rPr lang="en-US" sz="1400" b="1" dirty="0">
                <a:solidFill>
                  <a:srgbClr val="000000"/>
                </a:solidFill>
                <a:latin typeface="Arial" panose="020B0604020202020204" pitchFamily="34" charset="0"/>
                <a:cs typeface="Arial" panose="020B0604020202020204" pitchFamily="34" charset="0"/>
              </a:rPr>
              <a:t>Surcharge Rebate Program</a:t>
            </a:r>
          </a:p>
          <a:p>
            <a:r>
              <a:rPr lang="en-US" sz="1400" dirty="0">
                <a:solidFill>
                  <a:srgbClr val="000000"/>
                </a:solidFill>
                <a:latin typeface="Arial" panose="020B0604020202020204" pitchFamily="34" charset="0"/>
                <a:cs typeface="Arial" panose="020B0604020202020204" pitchFamily="34" charset="0"/>
              </a:rPr>
              <a:t>Open to industrial, commercial and institutional water customers, the Program offers a </a:t>
            </a:r>
            <a:r>
              <a:rPr lang="en-US" sz="1400" dirty="0">
                <a:solidFill>
                  <a:srgbClr val="337AB7"/>
                </a:solidFill>
                <a:latin typeface="Arial" panose="020B0604020202020204" pitchFamily="34" charset="0"/>
                <a:cs typeface="Arial" panose="020B0604020202020204" pitchFamily="34" charset="0"/>
                <a:hlinkClick r:id="rId5"/>
              </a:rPr>
              <a:t>rebate on water not discharged into the sanitary sewer system</a:t>
            </a:r>
            <a:r>
              <a:rPr lang="en-US" sz="1400" dirty="0">
                <a:solidFill>
                  <a:srgbClr val="000000"/>
                </a:solidFill>
                <a:latin typeface="Arial" panose="020B0604020202020204" pitchFamily="34" charset="0"/>
                <a:cs typeface="Arial" panose="020B0604020202020204" pitchFamily="34" charset="0"/>
              </a:rPr>
              <a:t> (i.e. water evaporated from cooling towers or used to make a </a:t>
            </a:r>
            <a:r>
              <a:rPr lang="en-US" sz="1400">
                <a:solidFill>
                  <a:srgbClr val="000000"/>
                </a:solidFill>
                <a:latin typeface="Arial" panose="020B0604020202020204" pitchFamily="34" charset="0"/>
                <a:cs typeface="Arial" panose="020B0604020202020204" pitchFamily="34" charset="0"/>
              </a:rPr>
              <a:t>product)</a:t>
            </a:r>
            <a:endParaRPr lang="en-US" sz="1400" b="0" i="0" dirty="0">
              <a:solidFill>
                <a:srgbClr val="000000"/>
              </a:solidFill>
              <a:effectLst/>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 xmlns:a16="http://schemas.microsoft.com/office/drawing/2014/main" id="{7A3864A5-5C92-4F2A-916D-CCBA9492F896}"/>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22</a:t>
            </a:fld>
            <a:endParaRPr lang="th-TH" sz="2400" b="1" dirty="0"/>
          </a:p>
        </p:txBody>
      </p:sp>
    </p:spTree>
    <p:extLst>
      <p:ext uri="{BB962C8B-B14F-4D97-AF65-F5344CB8AC3E}">
        <p14:creationId xmlns:p14="http://schemas.microsoft.com/office/powerpoint/2010/main" val="98146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 result for sustainable development goal">
            <a:extLst>
              <a:ext uri="{FF2B5EF4-FFF2-40B4-BE49-F238E27FC236}">
                <a16:creationId xmlns="" xmlns:a16="http://schemas.microsoft.com/office/drawing/2014/main" id="{0AD2C15F-2ED6-4AAF-9340-651684707118}"/>
              </a:ext>
            </a:extLst>
          </p:cNvPr>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a:stretch>
            <a:fillRect/>
          </a:stretch>
        </p:blipFill>
        <p:spPr>
          <a:xfrm>
            <a:off x="585787" y="1132840"/>
            <a:ext cx="8125075" cy="4383050"/>
          </a:xfrm>
        </p:spPr>
      </p:pic>
      <p:sp>
        <p:nvSpPr>
          <p:cNvPr id="62467" name="Subtitle 1">
            <a:extLst>
              <a:ext uri="{FF2B5EF4-FFF2-40B4-BE49-F238E27FC236}">
                <a16:creationId xmlns="" xmlns:a16="http://schemas.microsoft.com/office/drawing/2014/main" id="{49E7C424-FF06-4281-9171-6D1B4306DB48}"/>
              </a:ext>
            </a:extLst>
          </p:cNvPr>
          <p:cNvSpPr>
            <a:spLocks noGrp="1"/>
          </p:cNvSpPr>
          <p:nvPr>
            <p:ph type="subTitle" idx="4294967295"/>
          </p:nvPr>
        </p:nvSpPr>
        <p:spPr>
          <a:xfrm>
            <a:off x="585788" y="603250"/>
            <a:ext cx="7972425" cy="393700"/>
          </a:xfrm>
        </p:spPr>
        <p:txBody>
          <a:bodyPr/>
          <a:lstStyle/>
          <a:p>
            <a:pPr marL="0" indent="0">
              <a:lnSpc>
                <a:spcPts val="2300"/>
              </a:lnSpc>
              <a:spcBef>
                <a:spcPct val="0"/>
              </a:spcBef>
              <a:spcAft>
                <a:spcPct val="0"/>
              </a:spcAft>
              <a:buFont typeface="Wingdings" panose="05000000000000000000" pitchFamily="2" charset="2"/>
              <a:buNone/>
            </a:pPr>
            <a:r>
              <a:rPr lang="en-GB" altLang="th-TH" sz="2100">
                <a:solidFill>
                  <a:schemeClr val="accent4">
                    <a:lumMod val="50000"/>
                  </a:schemeClr>
                </a:solidFill>
                <a:latin typeface="Arial" panose="020B0604020202020204" pitchFamily="34" charset="0"/>
                <a:cs typeface="Arial" panose="020B0604020202020204" pitchFamily="34" charset="0"/>
              </a:rPr>
              <a:t>The UN’s development goals are heavily reliant on water equality</a:t>
            </a:r>
          </a:p>
        </p:txBody>
      </p:sp>
      <p:sp>
        <p:nvSpPr>
          <p:cNvPr id="4" name="Title 2">
            <a:extLst>
              <a:ext uri="{FF2B5EF4-FFF2-40B4-BE49-F238E27FC236}">
                <a16:creationId xmlns="" xmlns:a16="http://schemas.microsoft.com/office/drawing/2014/main" id="{1591BC84-D3A0-446C-B1B5-C667B365AEBD}"/>
              </a:ext>
            </a:extLst>
          </p:cNvPr>
          <p:cNvSpPr txBox="1">
            <a:spLocks noGrp="1"/>
          </p:cNvSpPr>
          <p:nvPr>
            <p:ph type="title"/>
          </p:nvPr>
        </p:nvSpPr>
        <p:spPr>
          <a:xfrm>
            <a:off x="585788" y="401638"/>
            <a:ext cx="7972425" cy="155575"/>
          </a:xfrm>
        </p:spPr>
        <p:txBody>
          <a:bodyPr>
            <a:noAutofit/>
          </a:bodyPr>
          <a:lstStyle/>
          <a:p>
            <a:r>
              <a:rPr lang="en-US" altLang="th-TH" cap="none"/>
              <a:t>THE NEW PARADIGM FOR ACHIEVING SDG6</a:t>
            </a:r>
            <a:endParaRPr lang="en-GB" altLang="th-TH" cap="none"/>
          </a:p>
        </p:txBody>
      </p:sp>
      <p:sp>
        <p:nvSpPr>
          <p:cNvPr id="6" name="Rectangle 5">
            <a:extLst>
              <a:ext uri="{FF2B5EF4-FFF2-40B4-BE49-F238E27FC236}">
                <a16:creationId xmlns="" xmlns:a16="http://schemas.microsoft.com/office/drawing/2014/main" id="{9FC84574-F850-4ECC-863C-7B4F7805C218}"/>
              </a:ext>
            </a:extLst>
          </p:cNvPr>
          <p:cNvSpPr/>
          <p:nvPr/>
        </p:nvSpPr>
        <p:spPr>
          <a:xfrm>
            <a:off x="585215" y="5977243"/>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Euromonitor International (2018)</a:t>
            </a:r>
          </a:p>
        </p:txBody>
      </p:sp>
      <p:sp>
        <p:nvSpPr>
          <p:cNvPr id="7" name="Oval 6">
            <a:extLst>
              <a:ext uri="{FF2B5EF4-FFF2-40B4-BE49-F238E27FC236}">
                <a16:creationId xmlns="" xmlns:a16="http://schemas.microsoft.com/office/drawing/2014/main" id="{6C8C8337-2513-466C-8BD6-0FF611A8A60E}"/>
              </a:ext>
            </a:extLst>
          </p:cNvPr>
          <p:cNvSpPr>
            <a:spLocks noChangeArrowheads="1"/>
          </p:cNvSpPr>
          <p:nvPr/>
        </p:nvSpPr>
        <p:spPr bwMode="auto">
          <a:xfrm>
            <a:off x="7031014" y="1042987"/>
            <a:ext cx="1679848" cy="1736312"/>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8" name="Slide Number Placeholder 1">
            <a:extLst>
              <a:ext uri="{FF2B5EF4-FFF2-40B4-BE49-F238E27FC236}">
                <a16:creationId xmlns="" xmlns:a16="http://schemas.microsoft.com/office/drawing/2014/main" id="{DDAA5DE2-C423-4D2D-8D78-78704AEEC96B}"/>
              </a:ext>
            </a:extLst>
          </p:cNvPr>
          <p:cNvSpPr txBox="1">
            <a:spLocks/>
          </p:cNvSpPr>
          <p:nvPr/>
        </p:nvSpPr>
        <p:spPr>
          <a:xfrm>
            <a:off x="6457950" y="6356351"/>
            <a:ext cx="2057400" cy="365125"/>
          </a:xfrm>
          <a:prstGeom prst="rect">
            <a:avLst/>
          </a:prstGeom>
        </p:spPr>
        <p:txBody>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r"/>
            <a:fld id="{D9787EDA-BEDA-4A42-96C5-C4ECF2E2F48D}" type="slidenum">
              <a:rPr lang="th-TH" sz="2400" b="1" smtClean="0"/>
              <a:pPr algn="r"/>
              <a:t>3</a:t>
            </a:fld>
            <a:endParaRPr lang="th-TH" sz="2400" b="1" dirty="0"/>
          </a:p>
        </p:txBody>
      </p:sp>
    </p:spTree>
    <p:extLst>
      <p:ext uri="{BB962C8B-B14F-4D97-AF65-F5344CB8AC3E}">
        <p14:creationId xmlns:p14="http://schemas.microsoft.com/office/powerpoint/2010/main" val="52543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Subtitle 2">
            <a:extLst>
              <a:ext uri="{FF2B5EF4-FFF2-40B4-BE49-F238E27FC236}">
                <a16:creationId xmlns="" xmlns:a16="http://schemas.microsoft.com/office/drawing/2014/main" id="{0B981C4A-A850-4433-85A9-89D6E9A70693}"/>
              </a:ext>
            </a:extLst>
          </p:cNvPr>
          <p:cNvSpPr>
            <a:spLocks noGrp="1"/>
          </p:cNvSpPr>
          <p:nvPr>
            <p:ph type="subTitle" idx="4294967295"/>
          </p:nvPr>
        </p:nvSpPr>
        <p:spPr>
          <a:xfrm>
            <a:off x="585788" y="603250"/>
            <a:ext cx="7972425" cy="393700"/>
          </a:xfrm>
        </p:spPr>
        <p:txBody>
          <a:bodyPr>
            <a:normAutofit/>
          </a:bodyPr>
          <a:lstStyle/>
          <a:p>
            <a:pPr marL="0" indent="0">
              <a:lnSpc>
                <a:spcPts val="2300"/>
              </a:lnSpc>
              <a:spcBef>
                <a:spcPct val="0"/>
              </a:spcBef>
              <a:spcAft>
                <a:spcPct val="0"/>
              </a:spcAft>
              <a:buFont typeface="Wingdings" panose="05000000000000000000" pitchFamily="2" charset="2"/>
              <a:buNone/>
            </a:pPr>
            <a:r>
              <a:rPr lang="en-GB" altLang="th-TH" sz="1600">
                <a:solidFill>
                  <a:schemeClr val="accent4">
                    <a:lumMod val="50000"/>
                  </a:schemeClr>
                </a:solidFill>
                <a:latin typeface="Arial" panose="020B0604020202020204" pitchFamily="34" charset="0"/>
                <a:cs typeface="Arial" panose="020B0604020202020204" pitchFamily="34" charset="0"/>
              </a:rPr>
              <a:t>Costs of extending WASH access under SDGs (2016-30) relative to MDGs (2000-15)</a:t>
            </a:r>
            <a:endParaRPr lang="en-GB" altLang="th-TH" sz="1600" dirty="0">
              <a:solidFill>
                <a:schemeClr val="accent4">
                  <a:lumMod val="50000"/>
                </a:schemeClr>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 xmlns:a16="http://schemas.microsoft.com/office/drawing/2014/main" id="{D1C0B1A1-DF47-4205-B775-12B56D71AF66}"/>
              </a:ext>
            </a:extLst>
          </p:cNvPr>
          <p:cNvSpPr txBox="1">
            <a:spLocks noGrp="1"/>
          </p:cNvSpPr>
          <p:nvPr>
            <p:ph type="title"/>
          </p:nvPr>
        </p:nvSpPr>
        <p:spPr>
          <a:xfrm>
            <a:off x="585788" y="401638"/>
            <a:ext cx="7972425" cy="155575"/>
          </a:xfrm>
        </p:spPr>
        <p:txBody>
          <a:bodyPr>
            <a:noAutofit/>
          </a:bodyPr>
          <a:lstStyle/>
          <a:p>
            <a:r>
              <a:rPr lang="en-US" altLang="th-TH" cap="none" dirty="0"/>
              <a:t>THE NEW PARADIGM FOR ACHIEVING SDG6</a:t>
            </a:r>
            <a:endParaRPr lang="en-GB" altLang="th-TH" cap="none" dirty="0"/>
          </a:p>
        </p:txBody>
      </p:sp>
      <p:pic>
        <p:nvPicPr>
          <p:cNvPr id="1026" name="Picture 2" descr="http://www.iwa-network.org/wp-content/uploads/2018/08/Figure-World-Bank-2017.png">
            <a:extLst>
              <a:ext uri="{FF2B5EF4-FFF2-40B4-BE49-F238E27FC236}">
                <a16:creationId xmlns="" xmlns:a16="http://schemas.microsoft.com/office/drawing/2014/main" id="{E5146B04-26E1-43EC-873B-2BF7EE2412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33" b="7703"/>
          <a:stretch/>
        </p:blipFill>
        <p:spPr bwMode="auto">
          <a:xfrm>
            <a:off x="2524895" y="1522775"/>
            <a:ext cx="4253218" cy="37461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FD1C6A51-F046-48C0-9D6B-E7078EDF4AFB}"/>
              </a:ext>
            </a:extLst>
          </p:cNvPr>
          <p:cNvSpPr/>
          <p:nvPr/>
        </p:nvSpPr>
        <p:spPr>
          <a:xfrm>
            <a:off x="585788" y="5854017"/>
            <a:ext cx="4535425" cy="369332"/>
          </a:xfrm>
          <a:prstGeom prst="rect">
            <a:avLst/>
          </a:prstGeom>
        </p:spPr>
        <p:txBody>
          <a:bodyPr wrap="square">
            <a:spAutoFit/>
          </a:bodyPr>
          <a:lstStyle/>
          <a:p>
            <a:r>
              <a:rPr lang="en-US" sz="900">
                <a:solidFill>
                  <a:srgbClr val="191919"/>
                </a:solidFill>
                <a:latin typeface="Arial" panose="020B0604020202020204" pitchFamily="34" charset="0"/>
                <a:cs typeface="Arial" panose="020B0604020202020204" pitchFamily="34" charset="0"/>
              </a:rPr>
              <a:t>Source: World Bank/UNICEF (2017),  </a:t>
            </a:r>
            <a:r>
              <a:rPr lang="en-US" sz="900" dirty="0">
                <a:solidFill>
                  <a:srgbClr val="191919"/>
                </a:solidFill>
                <a:latin typeface="Arial" panose="020B0604020202020204" pitchFamily="34" charset="0"/>
                <a:cs typeface="Arial" panose="020B0604020202020204" pitchFamily="34" charset="0"/>
              </a:rPr>
              <a:t>International Water Association (</a:t>
            </a:r>
            <a:r>
              <a:rPr lang="en-US" sz="900">
                <a:solidFill>
                  <a:srgbClr val="191919"/>
                </a:solidFill>
                <a:latin typeface="Arial" panose="020B0604020202020204" pitchFamily="34" charset="0"/>
                <a:cs typeface="Arial" panose="020B0604020202020204" pitchFamily="34" charset="0"/>
              </a:rPr>
              <a:t>2018)</a:t>
            </a:r>
          </a:p>
          <a:p>
            <a:r>
              <a:rPr lang="en-US" sz="900">
                <a:solidFill>
                  <a:srgbClr val="191919"/>
                </a:solidFill>
                <a:latin typeface="Arial" panose="020B0604020202020204" pitchFamily="34" charset="0"/>
                <a:cs typeface="Arial" panose="020B0604020202020204" pitchFamily="34" charset="0"/>
              </a:rPr>
              <a:t>Note: WASH - water supply, sanitation, and hygiene</a:t>
            </a:r>
            <a:endParaRPr lang="en-US" sz="900" dirty="0">
              <a:solidFill>
                <a:srgbClr val="191919"/>
              </a:solidFill>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 xmlns:a16="http://schemas.microsoft.com/office/drawing/2014/main" id="{2FC96A72-6EA0-4984-B7DB-D9C77E0C34EB}"/>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4</a:t>
            </a:fld>
            <a:endParaRPr lang="th-TH" sz="2400" b="1" dirty="0"/>
          </a:p>
        </p:txBody>
      </p:sp>
      <p:sp>
        <p:nvSpPr>
          <p:cNvPr id="8" name="Oval 7">
            <a:extLst>
              <a:ext uri="{FF2B5EF4-FFF2-40B4-BE49-F238E27FC236}">
                <a16:creationId xmlns="" xmlns:a16="http://schemas.microsoft.com/office/drawing/2014/main" id="{EEE29682-5AF4-43D6-8E16-2929DAA8F10A}"/>
              </a:ext>
            </a:extLst>
          </p:cNvPr>
          <p:cNvSpPr>
            <a:spLocks noChangeArrowheads="1"/>
          </p:cNvSpPr>
          <p:nvPr/>
        </p:nvSpPr>
        <p:spPr bwMode="auto">
          <a:xfrm>
            <a:off x="6005438" y="1616345"/>
            <a:ext cx="905024" cy="2547233"/>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0" name="Oval 9">
            <a:extLst>
              <a:ext uri="{FF2B5EF4-FFF2-40B4-BE49-F238E27FC236}">
                <a16:creationId xmlns="" xmlns:a16="http://schemas.microsoft.com/office/drawing/2014/main" id="{681092AA-17D7-4532-8902-0631608D09A6}"/>
              </a:ext>
            </a:extLst>
          </p:cNvPr>
          <p:cNvSpPr>
            <a:spLocks noChangeArrowheads="1"/>
          </p:cNvSpPr>
          <p:nvPr/>
        </p:nvSpPr>
        <p:spPr bwMode="auto">
          <a:xfrm>
            <a:off x="4174971" y="2496458"/>
            <a:ext cx="905024" cy="1678323"/>
          </a:xfrm>
          <a:prstGeom prst="ellipse">
            <a:avLst/>
          </a:prstGeom>
          <a:noFill/>
          <a:ln w="31750" algn="ctr">
            <a:solidFill>
              <a:srgbClr val="FF000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CA" altLang="th-TH" sz="2400">
              <a:ea typeface="ＭＳ Ｐゴシック" panose="020B0600070205080204" pitchFamily="34" charset="-128"/>
            </a:endParaRPr>
          </a:p>
        </p:txBody>
      </p:sp>
      <p:sp>
        <p:nvSpPr>
          <p:cNvPr id="11" name="Speech Bubble: Rectangle 10">
            <a:extLst>
              <a:ext uri="{FF2B5EF4-FFF2-40B4-BE49-F238E27FC236}">
                <a16:creationId xmlns="" xmlns:a16="http://schemas.microsoft.com/office/drawing/2014/main" id="{D6574C3A-1F36-47CB-B226-70850DC14470}"/>
              </a:ext>
            </a:extLst>
          </p:cNvPr>
          <p:cNvSpPr/>
          <p:nvPr/>
        </p:nvSpPr>
        <p:spPr>
          <a:xfrm>
            <a:off x="7222808" y="1190693"/>
            <a:ext cx="1612908" cy="2052684"/>
          </a:xfrm>
          <a:prstGeom prst="wedgeRectCallout">
            <a:avLst>
              <a:gd name="adj1" fmla="val -97885"/>
              <a:gd name="adj2" fmla="val 1909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th-TH" sz="1400" b="1">
                <a:solidFill>
                  <a:srgbClr val="000000"/>
                </a:solidFill>
                <a:latin typeface="Arial" panose="020B0604020202020204" pitchFamily="34" charset="0"/>
                <a:cs typeface="Arial" panose="020B0604020202020204" pitchFamily="34" charset="0"/>
              </a:rPr>
              <a:t>More funding necessary to achieve water supply, sanitation, and hygiene</a:t>
            </a:r>
            <a:endParaRPr lang="th-TH" sz="1000">
              <a:solidFill>
                <a:srgbClr val="000000"/>
              </a:solidFill>
            </a:endParaRPr>
          </a:p>
        </p:txBody>
      </p:sp>
      <p:sp>
        <p:nvSpPr>
          <p:cNvPr id="12" name="Speech Bubble: Rectangle 11">
            <a:extLst>
              <a:ext uri="{FF2B5EF4-FFF2-40B4-BE49-F238E27FC236}">
                <a16:creationId xmlns="" xmlns:a16="http://schemas.microsoft.com/office/drawing/2014/main" id="{26BB567F-06A2-4983-8DA3-18EF0D030314}"/>
              </a:ext>
            </a:extLst>
          </p:cNvPr>
          <p:cNvSpPr/>
          <p:nvPr/>
        </p:nvSpPr>
        <p:spPr>
          <a:xfrm>
            <a:off x="7222808" y="3437120"/>
            <a:ext cx="1612908" cy="2052684"/>
          </a:xfrm>
          <a:prstGeom prst="wedgeRectCallout">
            <a:avLst>
              <a:gd name="adj1" fmla="val -98262"/>
              <a:gd name="adj2" fmla="val -803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th-TH" sz="1400" b="1">
                <a:solidFill>
                  <a:srgbClr val="000000"/>
                </a:solidFill>
                <a:latin typeface="Arial" panose="020B0604020202020204" pitchFamily="34" charset="0"/>
                <a:cs typeface="Arial" panose="020B0604020202020204" pitchFamily="34" charset="0"/>
              </a:rPr>
              <a:t>Opportunities for stakeholders </a:t>
            </a:r>
            <a:r>
              <a:rPr lang="en-US" altLang="th-TH" sz="1100">
                <a:solidFill>
                  <a:srgbClr val="000000"/>
                </a:solidFill>
                <a:latin typeface="Arial" panose="020B0604020202020204" pitchFamily="34" charset="0"/>
                <a:cs typeface="Arial" panose="020B0604020202020204" pitchFamily="34" charset="0"/>
              </a:rPr>
              <a:t>(businesses, investors, and governments) </a:t>
            </a:r>
          </a:p>
          <a:p>
            <a:pPr algn="ctr"/>
            <a:r>
              <a:rPr lang="en-US" altLang="th-TH" sz="1400" b="1">
                <a:solidFill>
                  <a:srgbClr val="000000"/>
                </a:solidFill>
                <a:latin typeface="Arial" panose="020B0604020202020204" pitchFamily="34" charset="0"/>
                <a:cs typeface="Arial" panose="020B0604020202020204" pitchFamily="34" charset="0"/>
              </a:rPr>
              <a:t>lie in “Urban”</a:t>
            </a:r>
            <a:endParaRPr lang="th-TH" sz="1000">
              <a:solidFill>
                <a:srgbClr val="000000"/>
              </a:solidFill>
            </a:endParaRPr>
          </a:p>
        </p:txBody>
      </p:sp>
      <p:sp>
        <p:nvSpPr>
          <p:cNvPr id="14" name="Rectangle 13">
            <a:extLst>
              <a:ext uri="{FF2B5EF4-FFF2-40B4-BE49-F238E27FC236}">
                <a16:creationId xmlns="" xmlns:a16="http://schemas.microsoft.com/office/drawing/2014/main" id="{397AC614-717E-42BF-AEF6-9C41FA55DE5A}"/>
              </a:ext>
            </a:extLst>
          </p:cNvPr>
          <p:cNvSpPr/>
          <p:nvPr/>
        </p:nvSpPr>
        <p:spPr>
          <a:xfrm>
            <a:off x="585788" y="1042987"/>
            <a:ext cx="2055812" cy="4832092"/>
          </a:xfrm>
          <a:prstGeom prst="rect">
            <a:avLst/>
          </a:prstGeom>
          <a:ln>
            <a:solidFill>
              <a:schemeClr val="accent1"/>
            </a:solidFill>
          </a:ln>
        </p:spPr>
        <p:txBody>
          <a:bodyPr wrap="square">
            <a:spAutoFit/>
          </a:bodyPr>
          <a:lstStyle/>
          <a:p>
            <a:r>
              <a:rPr lang="en-US" sz="1400" b="1">
                <a:latin typeface="Arial" panose="020B0604020202020204" pitchFamily="34" charset="0"/>
                <a:cs typeface="Arial" panose="020B0604020202020204" pitchFamily="34" charset="0"/>
              </a:rPr>
              <a:t>Money</a:t>
            </a:r>
            <a:r>
              <a:rPr lang="en-US" sz="1400">
                <a:latin typeface="Arial" panose="020B0604020202020204" pitchFamily="34" charset="0"/>
                <a:cs typeface="Arial" panose="020B0604020202020204" pitchFamily="34" charset="0"/>
              </a:rPr>
              <a:t> flows where attention goes.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Attention is where the people are - </a:t>
            </a:r>
            <a:r>
              <a:rPr lang="en-US" sz="1400" b="1">
                <a:latin typeface="Arial" panose="020B0604020202020204" pitchFamily="34" charset="0"/>
                <a:cs typeface="Arial" panose="020B0604020202020204" pitchFamily="34" charset="0"/>
              </a:rPr>
              <a:t>Urban</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Opportunities for stakeholders lie in “urban”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Investors rely on data for their investment</a:t>
            </a:r>
          </a:p>
          <a:p>
            <a:endParaRPr lang="en-US"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Sufficient Data </a:t>
            </a:r>
            <a:r>
              <a:rPr lang="en-US" sz="1400">
                <a:latin typeface="Arial" panose="020B0604020202020204" pitchFamily="34" charset="0"/>
                <a:cs typeface="Arial" panose="020B0604020202020204" pitchFamily="34" charset="0"/>
              </a:rPr>
              <a:t>increases confidence in investing</a:t>
            </a:r>
          </a:p>
          <a:p>
            <a:endParaRPr lang="en-US"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Data </a:t>
            </a:r>
            <a:r>
              <a:rPr lang="en-US" sz="1400">
                <a:latin typeface="Arial" panose="020B0604020202020204" pitchFamily="34" charset="0"/>
                <a:cs typeface="Arial" panose="020B0604020202020204" pitchFamily="34" charset="0"/>
              </a:rPr>
              <a:t>brings in </a:t>
            </a:r>
            <a:r>
              <a:rPr lang="en-US" sz="1400" b="1">
                <a:latin typeface="Arial" panose="020B0604020202020204" pitchFamily="34" charset="0"/>
                <a:cs typeface="Arial" panose="020B0604020202020204" pitchFamily="34" charset="0"/>
              </a:rPr>
              <a:t>Funding</a:t>
            </a:r>
          </a:p>
          <a:p>
            <a:endParaRPr lang="en-US" sz="1400" b="1">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Data and smart technologies</a:t>
            </a:r>
            <a:r>
              <a:rPr lang="en-US" sz="1400">
                <a:latin typeface="Arial" panose="020B0604020202020204" pitchFamily="34" charset="0"/>
                <a:cs typeface="Arial" panose="020B0604020202020204" pitchFamily="34" charset="0"/>
              </a:rPr>
              <a:t> must be embraced</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5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9000"/>
            <a:lum/>
          </a:blip>
          <a:srcRect/>
          <a:stretch>
            <a:fillRect r="-3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a:solidFill>
                  <a:schemeClr val="accent4">
                    <a:lumMod val="50000"/>
                  </a:schemeClr>
                </a:solidFill>
                <a:latin typeface="Arial" panose="020B0604020202020204" pitchFamily="34" charset="0"/>
                <a:cs typeface="Arial" panose="020B0604020202020204" pitchFamily="34" charset="0"/>
              </a:rPr>
              <a:t>Case Studies – Blockchain Adoption in Canada and Australia</a:t>
            </a:r>
            <a:endParaRPr lang="en-US" dirty="0">
              <a:solidFill>
                <a:schemeClr val="accent4">
                  <a:lumMod val="50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dirty="0"/>
              <a:t>WATER on </a:t>
            </a:r>
            <a:r>
              <a:rPr lang="en-US" dirty="0" err="1"/>
              <a:t>BLockchain</a:t>
            </a:r>
            <a:endParaRPr lang="en-US" dirty="0"/>
          </a:p>
        </p:txBody>
      </p:sp>
      <p:sp>
        <p:nvSpPr>
          <p:cNvPr id="8" name="Rectangle 7">
            <a:extLst>
              <a:ext uri="{FF2B5EF4-FFF2-40B4-BE49-F238E27FC236}">
                <a16:creationId xmlns="" xmlns:a16="http://schemas.microsoft.com/office/drawing/2014/main" id="{CE42A9E2-743E-41BD-95E9-3DBFF4527B78}"/>
              </a:ext>
            </a:extLst>
          </p:cNvPr>
          <p:cNvSpPr/>
          <p:nvPr/>
        </p:nvSpPr>
        <p:spPr>
          <a:xfrm>
            <a:off x="585215" y="1082300"/>
            <a:ext cx="7973569" cy="430887"/>
          </a:xfrm>
          <a:prstGeom prst="rect">
            <a:avLst/>
          </a:prstGeom>
        </p:spPr>
        <p:txBody>
          <a:bodyPr wrap="square">
            <a:spAutoFit/>
          </a:bodyPr>
          <a:lstStyle/>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Blockchain is being </a:t>
            </a:r>
            <a:r>
              <a:rPr lang="en-US" sz="1100" dirty="0" err="1">
                <a:latin typeface="Arial" panose="020B0604020202020204" pitchFamily="34" charset="0"/>
                <a:cs typeface="Arial" panose="020B0604020202020204" pitchFamily="34" charset="0"/>
              </a:rPr>
              <a:t>trialled</a:t>
            </a:r>
            <a:r>
              <a:rPr lang="en-US" sz="1100" dirty="0">
                <a:latin typeface="Arial" panose="020B0604020202020204" pitchFamily="34" charset="0"/>
                <a:cs typeface="Arial" panose="020B0604020202020204" pitchFamily="34" charset="0"/>
              </a:rPr>
              <a:t> for </a:t>
            </a:r>
            <a:r>
              <a:rPr lang="en-US" sz="1100" b="1" dirty="0">
                <a:solidFill>
                  <a:schemeClr val="accent5"/>
                </a:solidFill>
                <a:latin typeface="Arial" panose="020B0604020202020204" pitchFamily="34" charset="0"/>
                <a:cs typeface="Arial" panose="020B0604020202020204" pitchFamily="34" charset="0"/>
              </a:rPr>
              <a:t>data sharing</a:t>
            </a:r>
            <a:r>
              <a:rPr lang="en-US" sz="1100" dirty="0">
                <a:latin typeface="Arial" panose="020B0604020202020204" pitchFamily="34" charset="0"/>
                <a:cs typeface="Arial" panose="020B0604020202020204" pitchFamily="34" charset="0"/>
              </a:rPr>
              <a:t>, </a:t>
            </a:r>
            <a:r>
              <a:rPr lang="en-US" sz="1100" b="1" dirty="0">
                <a:solidFill>
                  <a:schemeClr val="accent5"/>
                </a:solidFill>
                <a:latin typeface="Arial" panose="020B0604020202020204" pitchFamily="34" charset="0"/>
                <a:cs typeface="Arial" panose="020B0604020202020204" pitchFamily="34" charset="0"/>
              </a:rPr>
              <a:t>water trading</a:t>
            </a:r>
            <a:r>
              <a:rPr lang="en-US" sz="1100" dirty="0">
                <a:latin typeface="Arial" panose="020B0604020202020204" pitchFamily="34" charset="0"/>
                <a:cs typeface="Arial" panose="020B0604020202020204" pitchFamily="34" charset="0"/>
              </a:rPr>
              <a:t>, </a:t>
            </a:r>
            <a:r>
              <a:rPr lang="en-US" sz="1100" b="1" dirty="0">
                <a:solidFill>
                  <a:schemeClr val="accent5"/>
                </a:solidFill>
                <a:latin typeface="Arial" panose="020B0604020202020204" pitchFamily="34" charset="0"/>
                <a:cs typeface="Arial" panose="020B0604020202020204" pitchFamily="34" charset="0"/>
              </a:rPr>
              <a:t>dam management</a:t>
            </a:r>
            <a:r>
              <a:rPr lang="en-US" sz="1100" dirty="0">
                <a:latin typeface="Arial" panose="020B0604020202020204" pitchFamily="34" charset="0"/>
                <a:cs typeface="Arial" panose="020B0604020202020204" pitchFamily="34" charset="0"/>
              </a:rPr>
              <a:t>, </a:t>
            </a:r>
            <a:r>
              <a:rPr lang="en-US" sz="1100" b="1" dirty="0">
                <a:solidFill>
                  <a:schemeClr val="accent5"/>
                </a:solidFill>
                <a:latin typeface="Arial" panose="020B0604020202020204" pitchFamily="34" charset="0"/>
                <a:cs typeface="Arial" panose="020B0604020202020204" pitchFamily="34" charset="0"/>
              </a:rPr>
              <a:t>effluent monitoring and pollution control</a:t>
            </a:r>
            <a:r>
              <a:rPr lang="en-US" sz="1100">
                <a:latin typeface="Arial" panose="020B0604020202020204" pitchFamily="34" charset="0"/>
                <a:cs typeface="Arial" panose="020B0604020202020204" pitchFamily="34" charset="0"/>
              </a:rPr>
              <a:t>. </a:t>
            </a:r>
            <a:endParaRPr lang="en-US" sz="1400" dirty="0"/>
          </a:p>
        </p:txBody>
      </p:sp>
      <p:sp>
        <p:nvSpPr>
          <p:cNvPr id="6" name="Rectangle 5">
            <a:extLst>
              <a:ext uri="{FF2B5EF4-FFF2-40B4-BE49-F238E27FC236}">
                <a16:creationId xmlns="" xmlns:a16="http://schemas.microsoft.com/office/drawing/2014/main" id="{5681AD5B-7724-4B64-97B0-5145DEE783C8}"/>
              </a:ext>
            </a:extLst>
          </p:cNvPr>
          <p:cNvSpPr/>
          <p:nvPr/>
        </p:nvSpPr>
        <p:spPr>
          <a:xfrm>
            <a:off x="595529" y="5927953"/>
            <a:ext cx="4135641"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International Water Association (</a:t>
            </a:r>
            <a:r>
              <a:rPr lang="en-US" sz="900">
                <a:solidFill>
                  <a:srgbClr val="191919"/>
                </a:solidFill>
                <a:latin typeface="Arial" panose="020B0604020202020204" pitchFamily="34" charset="0"/>
                <a:cs typeface="Arial" panose="020B0604020202020204" pitchFamily="34" charset="0"/>
              </a:rPr>
              <a:t>2018)</a:t>
            </a:r>
          </a:p>
        </p:txBody>
      </p:sp>
      <p:sp>
        <p:nvSpPr>
          <p:cNvPr id="3" name="Rectangle 2">
            <a:extLst>
              <a:ext uri="{FF2B5EF4-FFF2-40B4-BE49-F238E27FC236}">
                <a16:creationId xmlns="" xmlns:a16="http://schemas.microsoft.com/office/drawing/2014/main" id="{82F44843-C48A-4904-A499-892821A696B3}"/>
              </a:ext>
            </a:extLst>
          </p:cNvPr>
          <p:cNvSpPr/>
          <p:nvPr/>
        </p:nvSpPr>
        <p:spPr>
          <a:xfrm>
            <a:off x="5539563" y="1521212"/>
            <a:ext cx="3349256" cy="4832092"/>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Using blockchain technology as the basis for </a:t>
            </a:r>
            <a:r>
              <a:rPr lang="en-US" sz="1100" b="1" dirty="0">
                <a:solidFill>
                  <a:schemeClr val="accent5"/>
                </a:solidFill>
                <a:latin typeface="Arial" panose="020B0604020202020204" pitchFamily="34" charset="0"/>
                <a:cs typeface="Arial" panose="020B0604020202020204" pitchFamily="34" charset="0"/>
              </a:rPr>
              <a:t>data sharing </a:t>
            </a:r>
            <a:r>
              <a:rPr lang="en-US" sz="1100" dirty="0">
                <a:latin typeface="Arial" panose="020B0604020202020204" pitchFamily="34" charset="0"/>
                <a:cs typeface="Arial" panose="020B0604020202020204" pitchFamily="34" charset="0"/>
              </a:rPr>
              <a:t>improves security and authenticity, making data more accessible to communities, scientists and decision-makers, and creating an innovative framework for enhanced stakeholder engagement. </a:t>
            </a:r>
            <a:r>
              <a:rPr lang="en-US" sz="1100">
                <a:latin typeface="Arial" panose="020B0604020202020204" pitchFamily="34" charset="0"/>
                <a:cs typeface="Arial" panose="020B0604020202020204" pitchFamily="34" charset="0"/>
              </a:rPr>
              <a:t>This will </a:t>
            </a:r>
            <a:r>
              <a:rPr lang="en-US" sz="1100" dirty="0">
                <a:latin typeface="Arial" panose="020B0604020202020204" pitchFamily="34" charset="0"/>
                <a:cs typeface="Arial" panose="020B0604020202020204" pitchFamily="34" charset="0"/>
              </a:rPr>
              <a:t>likely trigger positive impacts in regional water governance by closing the gap on water information and data sharing between institutions. </a:t>
            </a:r>
            <a:r>
              <a:rPr lang="en-US" sz="1100" b="1" dirty="0">
                <a:solidFill>
                  <a:schemeClr val="accent5"/>
                </a:solidFill>
                <a:latin typeface="Arial" panose="020B0604020202020204" pitchFamily="34" charset="0"/>
                <a:cs typeface="Arial" panose="020B0604020202020204" pitchFamily="34" charset="0"/>
              </a:rPr>
              <a:t>Open data directly increases entrepreneurial activity and improved </a:t>
            </a:r>
            <a:r>
              <a:rPr lang="en-US" sz="1100" b="1">
                <a:solidFill>
                  <a:schemeClr val="accent5"/>
                </a:solidFill>
                <a:latin typeface="Arial" panose="020B0604020202020204" pitchFamily="34" charset="0"/>
                <a:cs typeface="Arial" panose="020B0604020202020204" pitchFamily="34" charset="0"/>
              </a:rPr>
              <a:t>business services</a:t>
            </a:r>
            <a:r>
              <a:rPr lang="en-US" sz="110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Along with data sharing at a basin level, water markets are viewed as a key area of engagement by blockchain enthusiasts, eager to showcase how </a:t>
            </a:r>
            <a:r>
              <a:rPr lang="en-US" sz="1100" b="1" dirty="0">
                <a:solidFill>
                  <a:schemeClr val="accent5"/>
                </a:solidFill>
                <a:latin typeface="Arial" panose="020B0604020202020204" pitchFamily="34" charset="0"/>
                <a:cs typeface="Arial" panose="020B0604020202020204" pitchFamily="34" charset="0"/>
              </a:rPr>
              <a:t>the technology could improve water governance</a:t>
            </a:r>
            <a:r>
              <a:rPr lang="en-US" sz="1100" dirty="0">
                <a:latin typeface="Arial" panose="020B0604020202020204" pitchFamily="34" charset="0"/>
                <a:cs typeface="Arial" panose="020B0604020202020204" pitchFamily="34" charset="0"/>
              </a:rPr>
              <a:t>. While many regions are investigating the technology, </a:t>
            </a:r>
            <a:r>
              <a:rPr lang="en-US" sz="1100" b="1" dirty="0">
                <a:solidFill>
                  <a:schemeClr val="accent5"/>
                </a:solidFill>
                <a:latin typeface="Arial" panose="020B0604020202020204" pitchFamily="34" charset="0"/>
                <a:cs typeface="Arial" panose="020B0604020202020204" pitchFamily="34" charset="0"/>
              </a:rPr>
              <a:t>Australia’s clarity on blockchain regulations, combined with the maturity of its water market has fostered a high level of innovation</a:t>
            </a:r>
            <a:r>
              <a:rPr lang="en-US" sz="1100" dirty="0">
                <a:latin typeface="Arial" panose="020B0604020202020204" pitchFamily="34" charset="0"/>
                <a:cs typeface="Arial" panose="020B0604020202020204" pitchFamily="34" charset="0"/>
              </a:rPr>
              <a:t>. Civic Ledger, an Australian civic-focused blockchain company, created </a:t>
            </a:r>
            <a:r>
              <a:rPr lang="en-US" sz="1100" dirty="0" err="1">
                <a:latin typeface="Arial" panose="020B0604020202020204" pitchFamily="34" charset="0"/>
                <a:cs typeface="Arial" panose="020B0604020202020204" pitchFamily="34" charset="0"/>
              </a:rPr>
              <a:t>WaterLedger</a:t>
            </a:r>
            <a:r>
              <a:rPr lang="en-US" sz="1100" dirty="0">
                <a:latin typeface="Arial" panose="020B0604020202020204" pitchFamily="34" charset="0"/>
                <a:cs typeface="Arial" panose="020B0604020202020204" pitchFamily="34" charset="0"/>
              </a:rPr>
              <a:t>™ as a way to improve transparency of water trading in the country’s water markets. The system’s integration of  over 15,000 complex business rules and real-time updates of state water registries was enabled by smart contracts.</a:t>
            </a:r>
          </a:p>
        </p:txBody>
      </p:sp>
      <p:graphicFrame>
        <p:nvGraphicFramePr>
          <p:cNvPr id="7" name="Diagram 6">
            <a:extLst>
              <a:ext uri="{FF2B5EF4-FFF2-40B4-BE49-F238E27FC236}">
                <a16:creationId xmlns="" xmlns:a16="http://schemas.microsoft.com/office/drawing/2014/main" id="{1399E6EE-B56A-40C8-BD97-8F5EE5A67B61}"/>
              </a:ext>
            </a:extLst>
          </p:cNvPr>
          <p:cNvGraphicFramePr/>
          <p:nvPr>
            <p:extLst>
              <p:ext uri="{D42A27DB-BD31-4B8C-83A1-F6EECF244321}">
                <p14:modId xmlns:p14="http://schemas.microsoft.com/office/powerpoint/2010/main" val="3101794884"/>
              </p:ext>
            </p:extLst>
          </p:nvPr>
        </p:nvGraphicFramePr>
        <p:xfrm>
          <a:off x="478892" y="1641635"/>
          <a:ext cx="514573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 xmlns:a16="http://schemas.microsoft.com/office/drawing/2014/main" id="{1DF48723-9F49-40B7-AC19-26FB84A42A39}"/>
              </a:ext>
            </a:extLst>
          </p:cNvPr>
          <p:cNvSpPr txBox="1"/>
          <p:nvPr/>
        </p:nvSpPr>
        <p:spPr>
          <a:xfrm>
            <a:off x="1053051" y="3473580"/>
            <a:ext cx="1764578" cy="400110"/>
          </a:xfrm>
          <a:prstGeom prst="rect">
            <a:avLst/>
          </a:prstGeom>
          <a:noFill/>
        </p:spPr>
        <p:txBody>
          <a:bodyPr wrap="square" rtlCol="0">
            <a:spAutoFit/>
          </a:bodyPr>
          <a:lstStyle/>
          <a:p>
            <a:r>
              <a:rPr lang="en-US" sz="2000">
                <a:solidFill>
                  <a:schemeClr val="bg1"/>
                </a:solidFill>
                <a:latin typeface="Arial" panose="020B0604020202020204" pitchFamily="34" charset="0"/>
                <a:cs typeface="Arial" panose="020B0604020202020204" pitchFamily="34" charset="0"/>
              </a:rPr>
              <a:t>Blockchain</a:t>
            </a:r>
            <a:endParaRPr lang="th-TH" sz="2000">
              <a:solidFill>
                <a:schemeClr val="bg1"/>
              </a:solidFill>
              <a:latin typeface="Arial" panose="020B0604020202020204" pitchFamily="34" charset="0"/>
            </a:endParaRPr>
          </a:p>
        </p:txBody>
      </p:sp>
      <p:sp>
        <p:nvSpPr>
          <p:cNvPr id="10" name="Slide Number Placeholder 1">
            <a:extLst>
              <a:ext uri="{FF2B5EF4-FFF2-40B4-BE49-F238E27FC236}">
                <a16:creationId xmlns="" xmlns:a16="http://schemas.microsoft.com/office/drawing/2014/main" id="{26C5DE24-C636-41D8-BE70-5B2BDC235F68}"/>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5</a:t>
            </a:fld>
            <a:endParaRPr lang="th-TH" sz="2400" b="1" dirty="0"/>
          </a:p>
        </p:txBody>
      </p:sp>
    </p:spTree>
    <p:extLst>
      <p:ext uri="{BB962C8B-B14F-4D97-AF65-F5344CB8AC3E}">
        <p14:creationId xmlns:p14="http://schemas.microsoft.com/office/powerpoint/2010/main" val="104354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a:xfrm>
            <a:off x="585216" y="603504"/>
            <a:ext cx="8273036" cy="393192"/>
          </a:xfrm>
        </p:spPr>
        <p:txBody>
          <a:bodyPr>
            <a:noAutofit/>
          </a:bodyPr>
          <a:lstStyle/>
          <a:p>
            <a:r>
              <a:rPr lang="en-US" sz="1900">
                <a:solidFill>
                  <a:schemeClr val="accent4">
                    <a:lumMod val="50000"/>
                  </a:schemeClr>
                </a:solidFill>
                <a:latin typeface="Arial" panose="020B0604020202020204" pitchFamily="34" charset="0"/>
                <a:cs typeface="Arial" panose="020B0604020202020204" pitchFamily="34" charset="0"/>
              </a:rPr>
              <a:t>Blockchain Technology could ensure efficient use and distribution of water</a:t>
            </a:r>
            <a:endParaRPr lang="en-US" sz="1900" dirty="0">
              <a:solidFill>
                <a:schemeClr val="accent4">
                  <a:lumMod val="50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dirty="0"/>
              <a:t>WATER on </a:t>
            </a:r>
            <a:r>
              <a:rPr lang="en-US" dirty="0" err="1"/>
              <a:t>BLockchain</a:t>
            </a:r>
            <a:endParaRPr lang="en-US" dirty="0"/>
          </a:p>
        </p:txBody>
      </p:sp>
      <p:sp>
        <p:nvSpPr>
          <p:cNvPr id="9" name="Rectangle 8">
            <a:extLst>
              <a:ext uri="{FF2B5EF4-FFF2-40B4-BE49-F238E27FC236}">
                <a16:creationId xmlns="" xmlns:a16="http://schemas.microsoft.com/office/drawing/2014/main" id="{E8F2A32C-8FF2-4DD2-83D2-7EFF00D498A4}"/>
              </a:ext>
            </a:extLst>
          </p:cNvPr>
          <p:cNvSpPr/>
          <p:nvPr/>
        </p:nvSpPr>
        <p:spPr>
          <a:xfrm>
            <a:off x="638554" y="1128330"/>
            <a:ext cx="2462786" cy="3985706"/>
          </a:xfrm>
          <a:prstGeom prst="rect">
            <a:avLst/>
          </a:prstGeom>
        </p:spPr>
        <p:txBody>
          <a:bodyPr wrap="square">
            <a:spAutoFit/>
          </a:bodyPr>
          <a:lstStyle/>
          <a:p>
            <a:pPr algn="just"/>
            <a:r>
              <a:rPr lang="en-US" sz="1100" dirty="0">
                <a:latin typeface="Arial" panose="020B0604020202020204" pitchFamily="34" charset="0"/>
                <a:cs typeface="Arial" panose="020B0604020202020204" pitchFamily="34" charset="0"/>
              </a:rPr>
              <a:t>Blockchain works as it stores data as “blocks” of information that are linked with other similar blocks of information, forming a chain. This chain of data blocks is part of why blockchain is considered to be so trustworthy – once the data is verified and recorded, it cannot be altered without also changing all the blocks around it.</a:t>
            </a:r>
          </a:p>
          <a:p>
            <a:pPr algn="just"/>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Blockchain technology solved the challenge of having all devices on a network agree on validity when data is recorded, without allowing falsified or irrelevant inputs. This is done through computer programs called consensus protocols and these systems ensure that data kept in these </a:t>
            </a:r>
            <a:r>
              <a:rPr lang="en-US" sz="1100" dirty="0" err="1">
                <a:latin typeface="Arial" panose="020B0604020202020204" pitchFamily="34" charset="0"/>
                <a:cs typeface="Arial" panose="020B0604020202020204" pitchFamily="34" charset="0"/>
              </a:rPr>
              <a:t>decentralised</a:t>
            </a:r>
            <a:r>
              <a:rPr lang="en-US" sz="1100" dirty="0">
                <a:latin typeface="Arial" panose="020B0604020202020204" pitchFamily="34" charset="0"/>
                <a:cs typeface="Arial" panose="020B0604020202020204" pitchFamily="34" charset="0"/>
              </a:rPr>
              <a:t> ledgers are accurate and secure.</a:t>
            </a:r>
          </a:p>
          <a:p>
            <a:pPr algn="just"/>
            <a:endParaRPr lang="en-US" sz="1100" dirty="0">
              <a:latin typeface="Arial" panose="020B0604020202020204" pitchFamily="34" charset="0"/>
              <a:cs typeface="Arial" panose="020B0604020202020204" pitchFamily="34" charset="0"/>
            </a:endParaRPr>
          </a:p>
          <a:p>
            <a:pPr algn="just"/>
            <a:endParaRPr lang="en-US" sz="1100" dirty="0"/>
          </a:p>
        </p:txBody>
      </p:sp>
      <p:sp>
        <p:nvSpPr>
          <p:cNvPr id="10" name="Rectangle 9">
            <a:extLst>
              <a:ext uri="{FF2B5EF4-FFF2-40B4-BE49-F238E27FC236}">
                <a16:creationId xmlns="" xmlns:a16="http://schemas.microsoft.com/office/drawing/2014/main" id="{FB93BCD7-90FF-4C14-A7C1-007A7599D5FE}"/>
              </a:ext>
            </a:extLst>
          </p:cNvPr>
          <p:cNvSpPr/>
          <p:nvPr/>
        </p:nvSpPr>
        <p:spPr>
          <a:xfrm>
            <a:off x="585214" y="5977243"/>
            <a:ext cx="6120385"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International Water Association (2018), G2 Crowd</a:t>
            </a:r>
          </a:p>
        </p:txBody>
      </p:sp>
      <p:pic>
        <p:nvPicPr>
          <p:cNvPr id="7172" name="Picture 4" descr="https://media.g2crowd.com/wp-content/uploads/2018/01/23135723/blocks-2.jpg">
            <a:extLst>
              <a:ext uri="{FF2B5EF4-FFF2-40B4-BE49-F238E27FC236}">
                <a16:creationId xmlns="" xmlns:a16="http://schemas.microsoft.com/office/drawing/2014/main" id="{F5D87AA6-FE4A-4F8B-965D-63EFBFFEA7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2312" y="1210700"/>
            <a:ext cx="5509802" cy="35307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 xmlns:a16="http://schemas.microsoft.com/office/drawing/2014/main" id="{B3623F6C-16C2-485C-B3D6-329FC882AF03}"/>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6</a:t>
            </a:fld>
            <a:endParaRPr lang="th-TH" sz="2400" b="1" dirty="0"/>
          </a:p>
        </p:txBody>
      </p:sp>
      <p:sp>
        <p:nvSpPr>
          <p:cNvPr id="11" name="Rectangle 10">
            <a:extLst>
              <a:ext uri="{FF2B5EF4-FFF2-40B4-BE49-F238E27FC236}">
                <a16:creationId xmlns="" xmlns:a16="http://schemas.microsoft.com/office/drawing/2014/main" id="{C16BE553-63E7-4160-A5EE-9FE89C2229B8}"/>
              </a:ext>
            </a:extLst>
          </p:cNvPr>
          <p:cNvSpPr/>
          <p:nvPr/>
        </p:nvSpPr>
        <p:spPr>
          <a:xfrm>
            <a:off x="638554" y="4810677"/>
            <a:ext cx="8219698" cy="1277273"/>
          </a:xfrm>
          <a:prstGeom prst="rect">
            <a:avLst/>
          </a:prstGeom>
        </p:spPr>
        <p:txBody>
          <a:bodyPr wrap="square">
            <a:spAutoFit/>
          </a:bodyPr>
          <a:lstStyle/>
          <a:p>
            <a:r>
              <a:rPr lang="en-US" sz="110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shift of water utilities towards digital water technologies brings about exciting and paradigm shifting opportunities. The uptake of sensors and big data usage by utilities require data reliability, accessibility and analytics which can partly be managed via blockchain systems</a:t>
            </a:r>
            <a:r>
              <a:rPr lang="en-US" sz="1100">
                <a:latin typeface="Arial" panose="020B0604020202020204" pitchFamily="34" charset="0"/>
                <a:cs typeface="Arial" panose="020B0604020202020204" pitchFamily="34" charset="0"/>
              </a:rPr>
              <a:t>. </a:t>
            </a:r>
          </a:p>
          <a:p>
            <a:pPr marL="228600" indent="-228600">
              <a:buAutoNum type="arabicPeriod"/>
            </a:pPr>
            <a:r>
              <a:rPr lang="en-US" sz="1100">
                <a:latin typeface="Arial" panose="020B0604020202020204" pitchFamily="34" charset="0"/>
                <a:cs typeface="Arial" panose="020B0604020202020204" pitchFamily="34" charset="0"/>
              </a:rPr>
              <a:t>Digitising </a:t>
            </a:r>
            <a:r>
              <a:rPr lang="en-US" sz="1100" dirty="0">
                <a:latin typeface="Arial" panose="020B0604020202020204" pitchFamily="34" charset="0"/>
                <a:cs typeface="Arial" panose="020B0604020202020204" pitchFamily="34" charset="0"/>
              </a:rPr>
              <a:t>asset management can be made more </a:t>
            </a:r>
            <a:r>
              <a:rPr lang="en-US" sz="1100" dirty="0">
                <a:solidFill>
                  <a:srgbClr val="0070C0"/>
                </a:solidFill>
                <a:latin typeface="Arial" panose="020B0604020202020204" pitchFamily="34" charset="0"/>
                <a:cs typeface="Arial" panose="020B0604020202020204" pitchFamily="34" charset="0"/>
              </a:rPr>
              <a:t>reliable</a:t>
            </a:r>
            <a:r>
              <a:rPr lang="en-US" sz="1100" dirty="0">
                <a:latin typeface="Arial" panose="020B0604020202020204" pitchFamily="34" charset="0"/>
                <a:cs typeface="Arial" panose="020B0604020202020204" pitchFamily="34" charset="0"/>
              </a:rPr>
              <a:t> with this distributed </a:t>
            </a:r>
            <a:r>
              <a:rPr lang="en-US" sz="1100">
                <a:latin typeface="Arial" panose="020B0604020202020204" pitchFamily="34" charset="0"/>
                <a:cs typeface="Arial" panose="020B0604020202020204" pitchFamily="34" charset="0"/>
              </a:rPr>
              <a:t>ledger technology </a:t>
            </a:r>
          </a:p>
          <a:p>
            <a:pPr marL="228600" indent="-228600">
              <a:buAutoNum type="arabicPeriod"/>
            </a:pPr>
            <a:r>
              <a:rPr lang="en-US" sz="1100">
                <a:latin typeface="Arial" panose="020B0604020202020204" pitchFamily="34" charset="0"/>
                <a:cs typeface="Arial" panose="020B0604020202020204" pitchFamily="34" charset="0"/>
              </a:rPr>
              <a:t>Blockchain could ensure </a:t>
            </a:r>
            <a:r>
              <a:rPr lang="en-US" sz="1100" dirty="0">
                <a:latin typeface="Arial" panose="020B0604020202020204" pitchFamily="34" charset="0"/>
                <a:cs typeface="Arial" panose="020B0604020202020204" pitchFamily="34" charset="0"/>
              </a:rPr>
              <a:t>customer </a:t>
            </a:r>
            <a:r>
              <a:rPr lang="en-US" sz="1100" dirty="0">
                <a:solidFill>
                  <a:srgbClr val="0070C0"/>
                </a:solidFill>
                <a:latin typeface="Arial" panose="020B0604020202020204" pitchFamily="34" charset="0"/>
                <a:cs typeface="Arial" panose="020B0604020202020204" pitchFamily="34" charset="0"/>
              </a:rPr>
              <a:t>engagement</a:t>
            </a:r>
            <a:r>
              <a:rPr lang="en-US" sz="1100" dirty="0">
                <a:latin typeface="Arial" panose="020B0604020202020204" pitchFamily="34" charset="0"/>
                <a:cs typeface="Arial" panose="020B0604020202020204" pitchFamily="34" charset="0"/>
              </a:rPr>
              <a:t> and </a:t>
            </a:r>
            <a:r>
              <a:rPr lang="en-US" sz="1100" dirty="0">
                <a:solidFill>
                  <a:srgbClr val="0070C0"/>
                </a:solidFill>
                <a:latin typeface="Arial" panose="020B0604020202020204" pitchFamily="34" charset="0"/>
                <a:cs typeface="Arial" panose="020B0604020202020204" pitchFamily="34" charset="0"/>
              </a:rPr>
              <a:t>satisfaction</a:t>
            </a:r>
            <a:r>
              <a:rPr lang="en-US" sz="1100" dirty="0">
                <a:latin typeface="Arial" panose="020B0604020202020204" pitchFamily="34" charset="0"/>
                <a:cs typeface="Arial" panose="020B0604020202020204" pitchFamily="34" charset="0"/>
              </a:rPr>
              <a:t>, </a:t>
            </a:r>
            <a:r>
              <a:rPr lang="en-US" sz="1100" dirty="0">
                <a:solidFill>
                  <a:srgbClr val="0070C0"/>
                </a:solidFill>
                <a:latin typeface="Arial" panose="020B0604020202020204" pitchFamily="34" charset="0"/>
                <a:cs typeface="Arial" panose="020B0604020202020204" pitchFamily="34" charset="0"/>
              </a:rPr>
              <a:t>transparency</a:t>
            </a:r>
            <a:r>
              <a:rPr lang="en-US" sz="1100" dirty="0">
                <a:latin typeface="Arial" panose="020B0604020202020204" pitchFamily="34" charset="0"/>
                <a:cs typeface="Arial" panose="020B0604020202020204" pitchFamily="34" charset="0"/>
              </a:rPr>
              <a:t> and </a:t>
            </a:r>
            <a:r>
              <a:rPr lang="en-US" sz="1100">
                <a:solidFill>
                  <a:srgbClr val="0070C0"/>
                </a:solidFill>
                <a:latin typeface="Arial" panose="020B0604020202020204" pitchFamily="34" charset="0"/>
                <a:cs typeface="Arial" panose="020B0604020202020204" pitchFamily="34" charset="0"/>
              </a:rPr>
              <a:t>cost-effectiveness </a:t>
            </a:r>
          </a:p>
          <a:p>
            <a:pPr marL="228600" indent="-228600">
              <a:buAutoNum type="arabicPeriod"/>
            </a:pPr>
            <a:r>
              <a:rPr lang="en-US" sz="1100">
                <a:latin typeface="Arial" panose="020B0604020202020204" pitchFamily="34" charset="0"/>
                <a:cs typeface="Arial" panose="020B0604020202020204" pitchFamily="34" charset="0"/>
              </a:rPr>
              <a:t>Blockchain could </a:t>
            </a:r>
            <a:r>
              <a:rPr lang="en-US" sz="1100" dirty="0">
                <a:latin typeface="Arial" panose="020B0604020202020204" pitchFamily="34" charset="0"/>
                <a:cs typeface="Arial" panose="020B0604020202020204" pitchFamily="34" charset="0"/>
              </a:rPr>
              <a:t>increase the </a:t>
            </a:r>
            <a:r>
              <a:rPr lang="en-US" sz="1100" dirty="0">
                <a:solidFill>
                  <a:srgbClr val="0070C0"/>
                </a:solidFill>
                <a:latin typeface="Arial" panose="020B0604020202020204" pitchFamily="34" charset="0"/>
                <a:cs typeface="Arial" panose="020B0604020202020204" pitchFamily="34" charset="0"/>
              </a:rPr>
              <a:t>speed</a:t>
            </a:r>
            <a:r>
              <a:rPr lang="en-US" sz="1100" dirty="0">
                <a:latin typeface="Arial" panose="020B0604020202020204" pitchFamily="34" charset="0"/>
                <a:cs typeface="Arial" panose="020B0604020202020204" pitchFamily="34" charset="0"/>
              </a:rPr>
              <a:t> at which information is available to stakeholders.</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36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a:solidFill>
                  <a:schemeClr val="accent4">
                    <a:lumMod val="50000"/>
                  </a:schemeClr>
                </a:solidFill>
                <a:latin typeface="Arial" panose="020B0604020202020204" pitchFamily="34" charset="0"/>
                <a:cs typeface="Arial" panose="020B0604020202020204" pitchFamily="34" charset="0"/>
              </a:rPr>
              <a:t>Decentralisation as a solution</a:t>
            </a:r>
            <a:endParaRPr lang="en-US" dirty="0">
              <a:solidFill>
                <a:schemeClr val="accent4">
                  <a:lumMod val="50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a:t>WATER on BLockchain</a:t>
            </a:r>
            <a:endParaRPr lang="en-US" dirty="0"/>
          </a:p>
        </p:txBody>
      </p:sp>
      <p:sp>
        <p:nvSpPr>
          <p:cNvPr id="13" name="Rectangle 12">
            <a:extLst>
              <a:ext uri="{FF2B5EF4-FFF2-40B4-BE49-F238E27FC236}">
                <a16:creationId xmlns="" xmlns:a16="http://schemas.microsoft.com/office/drawing/2014/main" id="{2B11BB69-A689-4938-8829-DEF5CE196FF2}"/>
              </a:ext>
            </a:extLst>
          </p:cNvPr>
          <p:cNvSpPr/>
          <p:nvPr/>
        </p:nvSpPr>
        <p:spPr>
          <a:xfrm>
            <a:off x="563184" y="5995637"/>
            <a:ext cx="545744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World Bank (2018), International Water Association (2018), European Commission (2018) </a:t>
            </a:r>
          </a:p>
        </p:txBody>
      </p:sp>
      <p:grpSp>
        <p:nvGrpSpPr>
          <p:cNvPr id="2" name="Group 1">
            <a:extLst>
              <a:ext uri="{FF2B5EF4-FFF2-40B4-BE49-F238E27FC236}">
                <a16:creationId xmlns="" xmlns:a16="http://schemas.microsoft.com/office/drawing/2014/main" id="{D9B42177-F441-482F-B36E-06871C5CDF80}"/>
              </a:ext>
            </a:extLst>
          </p:cNvPr>
          <p:cNvGrpSpPr/>
          <p:nvPr/>
        </p:nvGrpSpPr>
        <p:grpSpPr>
          <a:xfrm>
            <a:off x="449981" y="2180796"/>
            <a:ext cx="4851800" cy="3592823"/>
            <a:chOff x="2305521" y="2183839"/>
            <a:chExt cx="3970100" cy="2939912"/>
          </a:xfrm>
        </p:grpSpPr>
        <p:sp>
          <p:nvSpPr>
            <p:cNvPr id="11" name="Rectangle 10">
              <a:extLst>
                <a:ext uri="{FF2B5EF4-FFF2-40B4-BE49-F238E27FC236}">
                  <a16:creationId xmlns="" xmlns:a16="http://schemas.microsoft.com/office/drawing/2014/main" id="{32DDFD3E-3B8D-44DE-B260-949DC3C992C8}"/>
                </a:ext>
              </a:extLst>
            </p:cNvPr>
            <p:cNvSpPr/>
            <p:nvPr/>
          </p:nvSpPr>
          <p:spPr>
            <a:xfrm>
              <a:off x="2305521" y="3990446"/>
              <a:ext cx="3970100" cy="1133305"/>
            </a:xfrm>
            <a:prstGeom prst="rect">
              <a:avLst/>
            </a:prstGeom>
          </p:spPr>
          <p:txBody>
            <a:bodyPr wrap="square">
              <a:spAutoFit/>
            </a:bodyPr>
            <a:lstStyle/>
            <a:p>
              <a:pPr algn="just"/>
              <a:r>
                <a:rPr lang="en-US" sz="1200" dirty="0">
                  <a:solidFill>
                    <a:srgbClr val="191919"/>
                  </a:solidFill>
                  <a:latin typeface="Arial" panose="020B0604020202020204" pitchFamily="34" charset="0"/>
                  <a:cs typeface="Arial" panose="020B0604020202020204" pitchFamily="34" charset="0"/>
                </a:rPr>
                <a:t>Change the way we manage water today, shifting from centralized solutions to </a:t>
              </a:r>
              <a:r>
                <a:rPr lang="en-US" sz="1200" b="1" dirty="0">
                  <a:solidFill>
                    <a:srgbClr val="191919"/>
                  </a:solidFill>
                  <a:latin typeface="Arial" panose="020B0604020202020204" pitchFamily="34" charset="0"/>
                  <a:cs typeface="Arial" panose="020B0604020202020204" pitchFamily="34" charset="0"/>
                </a:rPr>
                <a:t>decentralized solutions</a:t>
              </a:r>
              <a:r>
                <a:rPr lang="en-US" sz="1200" dirty="0">
                  <a:solidFill>
                    <a:srgbClr val="191919"/>
                  </a:solidFill>
                  <a:latin typeface="Arial" panose="020B0604020202020204" pitchFamily="34" charset="0"/>
                  <a:cs typeface="Arial" panose="020B0604020202020204" pitchFamily="34" charset="0"/>
                </a:rPr>
                <a:t>, </a:t>
              </a:r>
              <a:r>
                <a:rPr lang="en-US" sz="1200" dirty="0">
                  <a:solidFill>
                    <a:srgbClr val="0070C0"/>
                  </a:solidFill>
                  <a:latin typeface="Arial" panose="020B0604020202020204" pitchFamily="34" charset="0"/>
                  <a:cs typeface="Arial" panose="020B0604020202020204" pitchFamily="34" charset="0"/>
                </a:rPr>
                <a:t>reducing and managing the high level of non-revenue water, transforming our perspective from a linear ‘use and dispose’ approach to a more sustainable circular economy model</a:t>
              </a:r>
              <a:r>
                <a:rPr lang="en-US" sz="1200" dirty="0">
                  <a:solidFill>
                    <a:srgbClr val="191919"/>
                  </a:solidFill>
                  <a:latin typeface="Arial" panose="020B0604020202020204" pitchFamily="34" charset="0"/>
                  <a:cs typeface="Arial" panose="020B0604020202020204" pitchFamily="34" charset="0"/>
                </a:rPr>
                <a:t>, attaching values to the resources and harnessing the water, energy and food nexus in the entire water system especially </a:t>
              </a:r>
              <a:r>
                <a:rPr lang="en-US" sz="1200">
                  <a:solidFill>
                    <a:srgbClr val="191919"/>
                  </a:solidFill>
                  <a:latin typeface="Arial" panose="020B0604020202020204" pitchFamily="34" charset="0"/>
                  <a:cs typeface="Arial" panose="020B0604020202020204" pitchFamily="34" charset="0"/>
                </a:rPr>
                <a:t>wastewater. </a:t>
              </a:r>
              <a:endParaRPr lang="en-US" sz="1200" dirty="0">
                <a:solidFill>
                  <a:srgbClr val="191919"/>
                </a:solidFill>
                <a:latin typeface="Arial" panose="020B0604020202020204" pitchFamily="34" charset="0"/>
                <a:cs typeface="Arial" panose="020B0604020202020204" pitchFamily="34" charset="0"/>
              </a:endParaRPr>
            </a:p>
          </p:txBody>
        </p:sp>
        <p:pic>
          <p:nvPicPr>
            <p:cNvPr id="6148" name="Picture 4" descr="https://www.blocktac.com/wp-content/uploads/2018/03/descentralizacion.jpeg">
              <a:extLst>
                <a:ext uri="{FF2B5EF4-FFF2-40B4-BE49-F238E27FC236}">
                  <a16:creationId xmlns="" xmlns:a16="http://schemas.microsoft.com/office/drawing/2014/main" id="{CBF443ED-E83F-4DDA-A86B-C67B4EEC5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223" y="2183839"/>
              <a:ext cx="1875317" cy="15018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DCEDF07D-F2A1-4C31-AC74-48873D4D863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Lst>
            </a:blip>
            <a:srcRect l="33413" t="42839" r="53583" b="34807"/>
            <a:stretch/>
          </p:blipFill>
          <p:spPr>
            <a:xfrm>
              <a:off x="2530060" y="2385038"/>
              <a:ext cx="1189196" cy="1149839"/>
            </a:xfrm>
            <a:prstGeom prst="rect">
              <a:avLst/>
            </a:prstGeom>
          </p:spPr>
        </p:pic>
        <p:sp>
          <p:nvSpPr>
            <p:cNvPr id="21" name="Arrow: Down 20">
              <a:extLst>
                <a:ext uri="{FF2B5EF4-FFF2-40B4-BE49-F238E27FC236}">
                  <a16:creationId xmlns="" xmlns:a16="http://schemas.microsoft.com/office/drawing/2014/main" id="{AC140362-3940-44A7-9B57-4B1A6DA80037}"/>
                </a:ext>
              </a:extLst>
            </p:cNvPr>
            <p:cNvSpPr/>
            <p:nvPr/>
          </p:nvSpPr>
          <p:spPr>
            <a:xfrm rot="16200000">
              <a:off x="3817650" y="2640723"/>
              <a:ext cx="318133" cy="453360"/>
            </a:xfrm>
            <a:prstGeom prst="down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66FAC6EF-7EF8-4948-BACA-1C9B99EE2B84}"/>
                </a:ext>
              </a:extLst>
            </p:cNvPr>
            <p:cNvSpPr/>
            <p:nvPr/>
          </p:nvSpPr>
          <p:spPr>
            <a:xfrm>
              <a:off x="2861043" y="2679983"/>
              <a:ext cx="474978" cy="48364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 xmlns:a16="http://schemas.microsoft.com/office/drawing/2014/main" id="{88089FC4-4FC1-4F2F-8679-7566AFE7538A}"/>
              </a:ext>
            </a:extLst>
          </p:cNvPr>
          <p:cNvSpPr/>
          <p:nvPr/>
        </p:nvSpPr>
        <p:spPr>
          <a:xfrm>
            <a:off x="615923" y="996355"/>
            <a:ext cx="8185177" cy="646331"/>
          </a:xfrm>
          <a:prstGeom prst="rect">
            <a:avLst/>
          </a:prstGeom>
        </p:spPr>
        <p:txBody>
          <a:bodyPr wrap="square">
            <a:spAutoFit/>
          </a:bodyPr>
          <a:lstStyle/>
          <a:p>
            <a:r>
              <a:rPr lang="en-US" sz="1200">
                <a:latin typeface="Arial" panose="020B0604020202020204" pitchFamily="34" charset="0"/>
                <a:cs typeface="Arial" panose="020B0604020202020204" pitchFamily="34" charset="0"/>
              </a:rPr>
              <a:t>New problems need new solutions. New solutions need feasibility and funding. For other world cities to follow the role model cities, unravelling water scarcity involves creativity and innovation to turn risks into opportunities, </a:t>
            </a:r>
            <a:r>
              <a:rPr lang="en-US" sz="1200" b="1">
                <a:solidFill>
                  <a:srgbClr val="0070C0"/>
                </a:solidFill>
                <a:latin typeface="Arial" panose="020B0604020202020204" pitchFamily="34" charset="0"/>
                <a:cs typeface="Arial" panose="020B0604020202020204" pitchFamily="34" charset="0"/>
              </a:rPr>
              <a:t>providing fit for purpose solutions</a:t>
            </a:r>
            <a:r>
              <a:rPr lang="en-US" sz="1200">
                <a:latin typeface="Arial" panose="020B0604020202020204" pitchFamily="34" charset="0"/>
                <a:cs typeface="Arial" panose="020B0604020202020204" pitchFamily="34" charset="0"/>
              </a:rPr>
              <a:t>, </a:t>
            </a:r>
            <a:r>
              <a:rPr lang="en-US" sz="1200" b="1">
                <a:solidFill>
                  <a:srgbClr val="0070C0"/>
                </a:solidFill>
                <a:latin typeface="Arial" panose="020B0604020202020204" pitchFamily="34" charset="0"/>
                <a:cs typeface="Arial" panose="020B0604020202020204" pitchFamily="34" charset="0"/>
              </a:rPr>
              <a:t>smart data technologies</a:t>
            </a:r>
            <a:r>
              <a:rPr lang="en-US" sz="1200">
                <a:latin typeface="Arial" panose="020B0604020202020204" pitchFamily="34" charset="0"/>
                <a:cs typeface="Arial" panose="020B0604020202020204" pitchFamily="34" charset="0"/>
              </a:rPr>
              <a:t>, and </a:t>
            </a:r>
            <a:r>
              <a:rPr lang="en-US" sz="1200" b="1">
                <a:solidFill>
                  <a:srgbClr val="0070C0"/>
                </a:solidFill>
                <a:latin typeface="Arial" panose="020B0604020202020204" pitchFamily="34" charset="0"/>
                <a:cs typeface="Arial" panose="020B0604020202020204" pitchFamily="34" charset="0"/>
              </a:rPr>
              <a:t>changing the financing mechanisms of water.</a:t>
            </a:r>
            <a:endParaRPr lang="en-US" sz="1200" dirty="0">
              <a:latin typeface="Arial" panose="020B0604020202020204" pitchFamily="34" charset="0"/>
              <a:cs typeface="Arial" panose="020B0604020202020204" pitchFamily="34" charset="0"/>
            </a:endParaRPr>
          </a:p>
        </p:txBody>
      </p:sp>
      <p:sp>
        <p:nvSpPr>
          <p:cNvPr id="22" name="Slide Number Placeholder 1">
            <a:extLst>
              <a:ext uri="{FF2B5EF4-FFF2-40B4-BE49-F238E27FC236}">
                <a16:creationId xmlns="" xmlns:a16="http://schemas.microsoft.com/office/drawing/2014/main" id="{1B046A3D-EF8F-4EF4-B2C3-B98835213F61}"/>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7</a:t>
            </a:fld>
            <a:endParaRPr lang="th-TH" sz="2400" b="1" dirty="0"/>
          </a:p>
        </p:txBody>
      </p:sp>
      <p:sp>
        <p:nvSpPr>
          <p:cNvPr id="24" name="Arrow: Down 23">
            <a:extLst>
              <a:ext uri="{FF2B5EF4-FFF2-40B4-BE49-F238E27FC236}">
                <a16:creationId xmlns="" xmlns:a16="http://schemas.microsoft.com/office/drawing/2014/main" id="{B9253A7B-8772-4AAB-B12D-F5D6CE2C5D7A}"/>
              </a:ext>
            </a:extLst>
          </p:cNvPr>
          <p:cNvSpPr/>
          <p:nvPr/>
        </p:nvSpPr>
        <p:spPr>
          <a:xfrm rot="16200000" flipV="1">
            <a:off x="5436951" y="2700902"/>
            <a:ext cx="388786" cy="563103"/>
          </a:xfrm>
          <a:prstGeom prst="down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2D16174B-E6FB-4480-9298-493DAD98AE19}"/>
              </a:ext>
            </a:extLst>
          </p:cNvPr>
          <p:cNvSpPr/>
          <p:nvPr/>
        </p:nvSpPr>
        <p:spPr>
          <a:xfrm>
            <a:off x="6020630" y="4398390"/>
            <a:ext cx="2843985" cy="1754326"/>
          </a:xfrm>
          <a:prstGeom prst="rect">
            <a:avLst/>
          </a:prstGeom>
        </p:spPr>
        <p:txBody>
          <a:bodyPr wrap="square">
            <a:spAutoFit/>
          </a:bodyPr>
          <a:lstStyle/>
          <a:p>
            <a:r>
              <a:rPr lang="en-US" sz="1200">
                <a:solidFill>
                  <a:srgbClr val="191919"/>
                </a:solidFill>
                <a:latin typeface="Arial" panose="020B0604020202020204" pitchFamily="34" charset="0"/>
                <a:cs typeface="Arial" panose="020B0604020202020204" pitchFamily="34" charset="0"/>
              </a:rPr>
              <a:t>Innovative solutions </a:t>
            </a:r>
            <a:r>
              <a:rPr lang="en-US" sz="1200" dirty="0">
                <a:solidFill>
                  <a:srgbClr val="191919"/>
                </a:solidFill>
                <a:latin typeface="Arial" panose="020B0604020202020204" pitchFamily="34" charset="0"/>
                <a:cs typeface="Arial" panose="020B0604020202020204" pitchFamily="34" charset="0"/>
              </a:rPr>
              <a:t>such as </a:t>
            </a:r>
            <a:r>
              <a:rPr lang="en-US" sz="1200" b="1" dirty="0">
                <a:solidFill>
                  <a:srgbClr val="191919"/>
                </a:solidFill>
                <a:latin typeface="Arial" panose="020B0604020202020204" pitchFamily="34" charset="0"/>
                <a:cs typeface="Arial" panose="020B0604020202020204" pitchFamily="34" charset="0"/>
              </a:rPr>
              <a:t>crowd funding schemes </a:t>
            </a:r>
            <a:r>
              <a:rPr lang="en-US" sz="1200" dirty="0">
                <a:solidFill>
                  <a:srgbClr val="191919"/>
                </a:solidFill>
                <a:latin typeface="Arial" panose="020B0604020202020204" pitchFamily="34" charset="0"/>
                <a:cs typeface="Arial" panose="020B0604020202020204" pitchFamily="34" charset="0"/>
              </a:rPr>
              <a:t>with enabling environment could be </a:t>
            </a:r>
            <a:r>
              <a:rPr lang="en-US" sz="1200" dirty="0">
                <a:solidFill>
                  <a:srgbClr val="0070C0"/>
                </a:solidFill>
                <a:latin typeface="Arial" panose="020B0604020202020204" pitchFamily="34" charset="0"/>
                <a:cs typeface="Arial" panose="020B0604020202020204" pitchFamily="34" charset="0"/>
              </a:rPr>
              <a:t>a game changer in creating fit for purpose solutions to financial challenges</a:t>
            </a:r>
            <a:r>
              <a:rPr lang="en-US" sz="1200" dirty="0">
                <a:solidFill>
                  <a:srgbClr val="191919"/>
                </a:solidFill>
                <a:latin typeface="Arial" panose="020B0604020202020204" pitchFamily="34" charset="0"/>
                <a:cs typeface="Arial" panose="020B0604020202020204" pitchFamily="34" charset="0"/>
              </a:rPr>
              <a:t> and </a:t>
            </a:r>
            <a:r>
              <a:rPr lang="en-US" sz="1200" dirty="0">
                <a:solidFill>
                  <a:srgbClr val="0070C0"/>
                </a:solidFill>
                <a:latin typeface="Arial" panose="020B0604020202020204" pitchFamily="34" charset="0"/>
                <a:cs typeface="Arial" panose="020B0604020202020204" pitchFamily="34" charset="0"/>
              </a:rPr>
              <a:t>empowering young water professionals and innovators in partnership </a:t>
            </a:r>
            <a:r>
              <a:rPr lang="en-US" sz="1200" dirty="0">
                <a:solidFill>
                  <a:srgbClr val="191919"/>
                </a:solidFill>
                <a:latin typeface="Arial" panose="020B0604020202020204" pitchFamily="34" charset="0"/>
                <a:cs typeface="Arial" panose="020B0604020202020204" pitchFamily="34" charset="0"/>
              </a:rPr>
              <a:t>with local government, private sectors, and research groups</a:t>
            </a:r>
            <a:r>
              <a:rPr lang="en-US" sz="1200">
                <a:solidFill>
                  <a:srgbClr val="191919"/>
                </a:solidFill>
                <a:latin typeface="Arial" panose="020B0604020202020204" pitchFamily="34" charset="0"/>
                <a:cs typeface="Arial" panose="020B0604020202020204" pitchFamily="34" charset="0"/>
              </a:rPr>
              <a:t>. </a:t>
            </a:r>
            <a:endParaRPr lang="en-US" sz="1200" dirty="0">
              <a:solidFill>
                <a:srgbClr val="191919"/>
              </a:solidFill>
              <a:latin typeface="Open Sans" panose="020B0606030504020204" pitchFamily="34" charset="0"/>
            </a:endParaRPr>
          </a:p>
        </p:txBody>
      </p:sp>
      <p:pic>
        <p:nvPicPr>
          <p:cNvPr id="27" name="Graphic 26" descr="Bank">
            <a:extLst>
              <a:ext uri="{FF2B5EF4-FFF2-40B4-BE49-F238E27FC236}">
                <a16:creationId xmlns="" xmlns:a16="http://schemas.microsoft.com/office/drawing/2014/main" id="{CD3692BC-650C-4E7F-AD9A-615E7195EA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055106" y="2241218"/>
            <a:ext cx="1315438" cy="1315438"/>
          </a:xfrm>
          <a:prstGeom prst="rect">
            <a:avLst/>
          </a:prstGeom>
        </p:spPr>
      </p:pic>
      <p:grpSp>
        <p:nvGrpSpPr>
          <p:cNvPr id="7" name="Group 6">
            <a:extLst>
              <a:ext uri="{FF2B5EF4-FFF2-40B4-BE49-F238E27FC236}">
                <a16:creationId xmlns="" xmlns:a16="http://schemas.microsoft.com/office/drawing/2014/main" id="{90553EB4-3543-4657-8A4E-7C8AE0A6C1E2}"/>
              </a:ext>
            </a:extLst>
          </p:cNvPr>
          <p:cNvGrpSpPr/>
          <p:nvPr/>
        </p:nvGrpSpPr>
        <p:grpSpPr>
          <a:xfrm>
            <a:off x="7884599" y="2219679"/>
            <a:ext cx="914400" cy="1514055"/>
            <a:chOff x="7600950" y="2219679"/>
            <a:chExt cx="914400" cy="1514055"/>
          </a:xfrm>
        </p:grpSpPr>
        <p:pic>
          <p:nvPicPr>
            <p:cNvPr id="6" name="Graphic 5" descr="Group">
              <a:extLst>
                <a:ext uri="{FF2B5EF4-FFF2-40B4-BE49-F238E27FC236}">
                  <a16:creationId xmlns="" xmlns:a16="http://schemas.microsoft.com/office/drawing/2014/main" id="{83B403AE-08C8-47A4-A057-F87ECA98E14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600950" y="2819334"/>
              <a:ext cx="914400" cy="914400"/>
            </a:xfrm>
            <a:prstGeom prst="rect">
              <a:avLst/>
            </a:prstGeom>
          </p:spPr>
        </p:pic>
        <p:pic>
          <p:nvPicPr>
            <p:cNvPr id="28" name="Graphic 27" descr="Group">
              <a:extLst>
                <a:ext uri="{FF2B5EF4-FFF2-40B4-BE49-F238E27FC236}">
                  <a16:creationId xmlns="" xmlns:a16="http://schemas.microsoft.com/office/drawing/2014/main" id="{FE51A7B8-60BF-4B4B-9AFA-C89243B1C5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600950" y="2219679"/>
              <a:ext cx="914400" cy="914400"/>
            </a:xfrm>
            <a:prstGeom prst="rect">
              <a:avLst/>
            </a:prstGeom>
          </p:spPr>
        </p:pic>
      </p:grpSp>
      <p:sp>
        <p:nvSpPr>
          <p:cNvPr id="29" name="Rectangle 28">
            <a:extLst>
              <a:ext uri="{FF2B5EF4-FFF2-40B4-BE49-F238E27FC236}">
                <a16:creationId xmlns="" xmlns:a16="http://schemas.microsoft.com/office/drawing/2014/main" id="{5C6375DD-08A2-40E0-9AB2-B4A632B27A3A}"/>
              </a:ext>
            </a:extLst>
          </p:cNvPr>
          <p:cNvSpPr/>
          <p:nvPr/>
        </p:nvSpPr>
        <p:spPr>
          <a:xfrm>
            <a:off x="802200" y="1881125"/>
            <a:ext cx="1453299" cy="338554"/>
          </a:xfrm>
          <a:prstGeom prst="rect">
            <a:avLst/>
          </a:prstGeom>
        </p:spPr>
        <p:txBody>
          <a:bodyPr wrap="square">
            <a:spAutoFit/>
          </a:bodyPr>
          <a:lstStyle/>
          <a:p>
            <a:r>
              <a:rPr lang="en-US" sz="1600">
                <a:solidFill>
                  <a:srgbClr val="191919"/>
                </a:solidFill>
                <a:latin typeface="Arial" panose="020B0604020202020204" pitchFamily="34" charset="0"/>
                <a:cs typeface="Arial" panose="020B0604020202020204" pitchFamily="34" charset="0"/>
              </a:rPr>
              <a:t>Centralised</a:t>
            </a:r>
            <a:endParaRPr lang="en-US" sz="1600" dirty="0">
              <a:solidFill>
                <a:srgbClr val="191919"/>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 xmlns:a16="http://schemas.microsoft.com/office/drawing/2014/main" id="{949E5059-2A01-421B-AE00-F20D98BB8EB6}"/>
              </a:ext>
            </a:extLst>
          </p:cNvPr>
          <p:cNvSpPr/>
          <p:nvPr/>
        </p:nvSpPr>
        <p:spPr>
          <a:xfrm>
            <a:off x="3335033" y="1889422"/>
            <a:ext cx="1453299" cy="338554"/>
          </a:xfrm>
          <a:prstGeom prst="rect">
            <a:avLst/>
          </a:prstGeom>
        </p:spPr>
        <p:txBody>
          <a:bodyPr wrap="square">
            <a:spAutoFit/>
          </a:bodyPr>
          <a:lstStyle/>
          <a:p>
            <a:r>
              <a:rPr lang="en-US" sz="1600">
                <a:solidFill>
                  <a:srgbClr val="191919"/>
                </a:solidFill>
                <a:latin typeface="Arial" panose="020B0604020202020204" pitchFamily="34" charset="0"/>
                <a:cs typeface="Arial" panose="020B0604020202020204" pitchFamily="34" charset="0"/>
              </a:rPr>
              <a:t>Decentralised</a:t>
            </a:r>
            <a:endParaRPr lang="en-US" sz="1600" dirty="0">
              <a:solidFill>
                <a:srgbClr val="191919"/>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 xmlns:a16="http://schemas.microsoft.com/office/drawing/2014/main" id="{31AC774C-0A34-4B37-B520-506DF55EEB86}"/>
              </a:ext>
            </a:extLst>
          </p:cNvPr>
          <p:cNvSpPr/>
          <p:nvPr/>
        </p:nvSpPr>
        <p:spPr>
          <a:xfrm>
            <a:off x="5721637" y="1902664"/>
            <a:ext cx="2046669" cy="338554"/>
          </a:xfrm>
          <a:prstGeom prst="rect">
            <a:avLst/>
          </a:prstGeom>
        </p:spPr>
        <p:txBody>
          <a:bodyPr wrap="square">
            <a:spAutoFit/>
          </a:bodyPr>
          <a:lstStyle/>
          <a:p>
            <a:r>
              <a:rPr lang="en-US" sz="1600">
                <a:solidFill>
                  <a:srgbClr val="191919"/>
                </a:solidFill>
                <a:latin typeface="Arial" panose="020B0604020202020204" pitchFamily="34" charset="0"/>
                <a:cs typeface="Arial" panose="020B0604020202020204" pitchFamily="34" charset="0"/>
              </a:rPr>
              <a:t>Traditional Funding</a:t>
            </a:r>
            <a:endParaRPr lang="en-US" sz="1600" dirty="0">
              <a:solidFill>
                <a:srgbClr val="191919"/>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 xmlns:a16="http://schemas.microsoft.com/office/drawing/2014/main" id="{2D97A9BF-8C93-4BC7-9EA9-762321CFABD0}"/>
              </a:ext>
            </a:extLst>
          </p:cNvPr>
          <p:cNvSpPr/>
          <p:nvPr/>
        </p:nvSpPr>
        <p:spPr>
          <a:xfrm>
            <a:off x="7615150" y="1896043"/>
            <a:ext cx="1453299" cy="338554"/>
          </a:xfrm>
          <a:prstGeom prst="rect">
            <a:avLst/>
          </a:prstGeom>
        </p:spPr>
        <p:txBody>
          <a:bodyPr wrap="square">
            <a:spAutoFit/>
          </a:bodyPr>
          <a:lstStyle/>
          <a:p>
            <a:r>
              <a:rPr lang="en-US" sz="1600">
                <a:solidFill>
                  <a:srgbClr val="191919"/>
                </a:solidFill>
                <a:latin typeface="Arial" panose="020B0604020202020204" pitchFamily="34" charset="0"/>
                <a:cs typeface="Arial" panose="020B0604020202020204" pitchFamily="34" charset="0"/>
              </a:rPr>
              <a:t>Crowdfunding</a:t>
            </a:r>
            <a:endParaRPr lang="en-US" sz="1600" dirty="0">
              <a:solidFill>
                <a:srgbClr val="191919"/>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F2FAC565-F8F6-4C9C-B781-A41550351772}"/>
              </a:ext>
            </a:extLst>
          </p:cNvPr>
          <p:cNvSpPr/>
          <p:nvPr/>
        </p:nvSpPr>
        <p:spPr>
          <a:xfrm>
            <a:off x="6003754" y="3480129"/>
            <a:ext cx="1418142" cy="553998"/>
          </a:xfrm>
          <a:prstGeom prst="rect">
            <a:avLst/>
          </a:prstGeom>
        </p:spPr>
        <p:txBody>
          <a:bodyPr wrap="square">
            <a:spAutoFit/>
          </a:bodyPr>
          <a:lstStyle/>
          <a:p>
            <a:pPr algn="ctr"/>
            <a:r>
              <a:rPr lang="en-US" sz="1000">
                <a:solidFill>
                  <a:srgbClr val="191919"/>
                </a:solidFill>
                <a:latin typeface="Arial" panose="020B0604020202020204" pitchFamily="34" charset="0"/>
                <a:cs typeface="Arial" panose="020B0604020202020204" pitchFamily="34" charset="0"/>
              </a:rPr>
              <a:t>PPP</a:t>
            </a:r>
          </a:p>
          <a:p>
            <a:pPr algn="ctr"/>
            <a:r>
              <a:rPr lang="en-US" sz="1000">
                <a:solidFill>
                  <a:srgbClr val="191919"/>
                </a:solidFill>
                <a:latin typeface="Arial" panose="020B0604020202020204" pitchFamily="34" charset="0"/>
                <a:cs typeface="Arial" panose="020B0604020202020204" pitchFamily="34" charset="0"/>
              </a:rPr>
              <a:t>Project Finance</a:t>
            </a:r>
          </a:p>
          <a:p>
            <a:pPr algn="ctr"/>
            <a:r>
              <a:rPr lang="en-US" sz="1000">
                <a:solidFill>
                  <a:srgbClr val="191919"/>
                </a:solidFill>
                <a:latin typeface="Arial" panose="020B0604020202020204" pitchFamily="34" charset="0"/>
                <a:cs typeface="Arial" panose="020B0604020202020204" pitchFamily="34" charset="0"/>
              </a:rPr>
              <a:t>Transaction Banking</a:t>
            </a:r>
            <a:endParaRPr lang="en-US" sz="1000" dirty="0">
              <a:solidFill>
                <a:srgbClr val="1919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37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a:solidFill>
                  <a:schemeClr val="accent4">
                    <a:lumMod val="50000"/>
                  </a:schemeClr>
                </a:solidFill>
                <a:latin typeface="Arial" panose="020B0604020202020204" pitchFamily="34" charset="0"/>
                <a:cs typeface="Arial" panose="020B0604020202020204" pitchFamily="34" charset="0"/>
              </a:rPr>
              <a:t>Water data flow on blockchain</a:t>
            </a:r>
            <a:endParaRPr lang="en-US" dirty="0">
              <a:solidFill>
                <a:schemeClr val="accent4">
                  <a:lumMod val="50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dirty="0"/>
              <a:t>WATER on </a:t>
            </a:r>
            <a:r>
              <a:rPr lang="en-US" dirty="0" err="1"/>
              <a:t>BLockchain</a:t>
            </a:r>
            <a:endParaRPr lang="en-US" dirty="0"/>
          </a:p>
        </p:txBody>
      </p:sp>
      <p:sp>
        <p:nvSpPr>
          <p:cNvPr id="10" name="Rectangle 9">
            <a:extLst>
              <a:ext uri="{FF2B5EF4-FFF2-40B4-BE49-F238E27FC236}">
                <a16:creationId xmlns="" xmlns:a16="http://schemas.microsoft.com/office/drawing/2014/main" id="{8080B86C-90F4-4E95-B4D2-81A95A49DA20}"/>
              </a:ext>
            </a:extLst>
          </p:cNvPr>
          <p:cNvSpPr/>
          <p:nvPr/>
        </p:nvSpPr>
        <p:spPr>
          <a:xfrm>
            <a:off x="606481" y="1042416"/>
            <a:ext cx="4572000" cy="276999"/>
          </a:xfrm>
          <a:prstGeom prst="rect">
            <a:avLst/>
          </a:prstGeom>
        </p:spPr>
        <p:txBody>
          <a:bodyPr>
            <a:spAutoFit/>
          </a:bodyPr>
          <a:lstStyle/>
          <a:p>
            <a:r>
              <a:rPr lang="en-US" sz="1200">
                <a:solidFill>
                  <a:srgbClr val="191919"/>
                </a:solidFill>
                <a:latin typeface="Arial" panose="020B0604020202020204" pitchFamily="34" charset="0"/>
                <a:cs typeface="Arial" panose="020B0604020202020204" pitchFamily="34" charset="0"/>
              </a:rPr>
              <a:t>Three levels of blockchain for water managment</a:t>
            </a:r>
            <a:endParaRPr lang="en-US" sz="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AC4F6766-386B-48A0-A26E-1BDB3BF16E5E}"/>
              </a:ext>
            </a:extLst>
          </p:cNvPr>
          <p:cNvSpPr/>
          <p:nvPr/>
        </p:nvSpPr>
        <p:spPr>
          <a:xfrm>
            <a:off x="288428" y="4076932"/>
            <a:ext cx="2789582" cy="1569660"/>
          </a:xfrm>
          <a:prstGeom prst="rect">
            <a:avLst/>
          </a:prstGeom>
        </p:spPr>
        <p:txBody>
          <a:bodyPr wrap="square">
            <a:spAutoFit/>
          </a:bodyPr>
          <a:lstStyle/>
          <a:p>
            <a:r>
              <a:rPr lang="en-US" sz="1200" dirty="0">
                <a:solidFill>
                  <a:srgbClr val="191919"/>
                </a:solidFill>
                <a:latin typeface="Arial" panose="020B0604020202020204" pitchFamily="34" charset="0"/>
                <a:cs typeface="Arial" panose="020B0604020202020204" pitchFamily="34" charset="0"/>
              </a:rPr>
              <a:t>The first level is the storing of digital records in a controlled, secure, auditable and immutable way, not simply of transactions but also of digital representations of physical assets – </a:t>
            </a:r>
            <a:r>
              <a:rPr lang="en-US" sz="1200">
                <a:solidFill>
                  <a:srgbClr val="191919"/>
                </a:solidFill>
                <a:latin typeface="Arial" panose="020B0604020202020204" pitchFamily="34" charset="0"/>
                <a:cs typeface="Arial" panose="020B0604020202020204" pitchFamily="34" charset="0"/>
              </a:rPr>
              <a:t>for example, </a:t>
            </a:r>
            <a:r>
              <a:rPr lang="en-US" sz="1200" dirty="0">
                <a:solidFill>
                  <a:srgbClr val="191919"/>
                </a:solidFill>
                <a:latin typeface="Arial" panose="020B0604020202020204" pitchFamily="34" charset="0"/>
                <a:cs typeface="Arial" panose="020B0604020202020204" pitchFamily="34" charset="0"/>
              </a:rPr>
              <a:t>a utility’s</a:t>
            </a:r>
            <a:r>
              <a:rPr lang="en-US" sz="1200" dirty="0">
                <a:solidFill>
                  <a:srgbClr val="0070C0"/>
                </a:solidFill>
                <a:latin typeface="Arial" panose="020B0604020202020204" pitchFamily="34" charset="0"/>
                <a:cs typeface="Arial" panose="020B0604020202020204" pitchFamily="34" charset="0"/>
              </a:rPr>
              <a:t> water </a:t>
            </a:r>
            <a:r>
              <a:rPr lang="en-US" sz="1200">
                <a:solidFill>
                  <a:srgbClr val="0070C0"/>
                </a:solidFill>
                <a:latin typeface="Arial" panose="020B0604020202020204" pitchFamily="34" charset="0"/>
                <a:cs typeface="Arial" panose="020B0604020202020204" pitchFamily="34" charset="0"/>
              </a:rPr>
              <a:t>quality data</a:t>
            </a:r>
            <a:r>
              <a:rPr lang="en-US" sz="1200">
                <a:solidFill>
                  <a:srgbClr val="191919"/>
                </a:solidFill>
                <a:latin typeface="Arial" panose="020B0604020202020204" pitchFamily="34" charset="0"/>
                <a:cs typeface="Arial" panose="020B0604020202020204" pitchFamily="34" charset="0"/>
              </a:rPr>
              <a:t>, </a:t>
            </a:r>
            <a:r>
              <a:rPr lang="en-US" sz="1200">
                <a:solidFill>
                  <a:srgbClr val="0070C0"/>
                </a:solidFill>
                <a:latin typeface="Arial" panose="020B0604020202020204" pitchFamily="34" charset="0"/>
                <a:cs typeface="Arial" panose="020B0604020202020204" pitchFamily="34" charset="0"/>
              </a:rPr>
              <a:t>rainwater amount</a:t>
            </a:r>
            <a:r>
              <a:rPr lang="en-US" sz="1200">
                <a:solidFill>
                  <a:srgbClr val="191919"/>
                </a:solidFill>
                <a:latin typeface="Arial" panose="020B0604020202020204" pitchFamily="34" charset="0"/>
                <a:cs typeface="Arial" panose="020B0604020202020204" pitchFamily="34" charset="0"/>
              </a:rPr>
              <a:t>, </a:t>
            </a:r>
            <a:r>
              <a:rPr lang="en-US" sz="1200">
                <a:solidFill>
                  <a:srgbClr val="0070C0"/>
                </a:solidFill>
                <a:latin typeface="Arial" panose="020B0604020202020204" pitchFamily="34" charset="0"/>
                <a:cs typeface="Arial" panose="020B0604020202020204" pitchFamily="34" charset="0"/>
              </a:rPr>
              <a:t>amount of recycled wastewater</a:t>
            </a:r>
            <a:r>
              <a:rPr lang="en-US" sz="1200">
                <a:solidFill>
                  <a:srgbClr val="191919"/>
                </a:solidFill>
                <a:latin typeface="Arial" panose="020B0604020202020204" pitchFamily="34" charset="0"/>
                <a:cs typeface="Arial" panose="020B0604020202020204" pitchFamily="34" charset="0"/>
              </a:rPr>
              <a:t>, etc.</a:t>
            </a:r>
            <a:endParaRPr lang="en-US" sz="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068CA9E6-049E-4806-ACE1-33E63052543C}"/>
              </a:ext>
            </a:extLst>
          </p:cNvPr>
          <p:cNvSpPr/>
          <p:nvPr/>
        </p:nvSpPr>
        <p:spPr>
          <a:xfrm>
            <a:off x="3223661" y="4076315"/>
            <a:ext cx="2696677" cy="1938992"/>
          </a:xfrm>
          <a:prstGeom prst="rect">
            <a:avLst/>
          </a:prstGeom>
        </p:spPr>
        <p:txBody>
          <a:bodyPr wrap="square">
            <a:spAutoFit/>
          </a:bodyPr>
          <a:lstStyle/>
          <a:p>
            <a:r>
              <a:rPr lang="en-US" sz="1200" dirty="0">
                <a:solidFill>
                  <a:srgbClr val="191919"/>
                </a:solidFill>
                <a:latin typeface="Arial" panose="020B0604020202020204" pitchFamily="34" charset="0"/>
                <a:cs typeface="Arial" panose="020B0604020202020204" pitchFamily="34" charset="0"/>
              </a:rPr>
              <a:t>The second level is the exchange of digital assets where people can transfer ownership in real time – </a:t>
            </a:r>
            <a:r>
              <a:rPr lang="en-US" sz="1200">
                <a:solidFill>
                  <a:srgbClr val="191919"/>
                </a:solidFill>
                <a:latin typeface="Arial" panose="020B0604020202020204" pitchFamily="34" charset="0"/>
                <a:cs typeface="Arial" panose="020B0604020202020204" pitchFamily="34" charset="0"/>
              </a:rPr>
              <a:t>for example, </a:t>
            </a:r>
            <a:r>
              <a:rPr lang="en-US" sz="1200">
                <a:solidFill>
                  <a:srgbClr val="0070C0"/>
                </a:solidFill>
                <a:latin typeface="Arial" panose="020B0604020202020204" pitchFamily="34" charset="0"/>
                <a:cs typeface="Arial" panose="020B0604020202020204" pitchFamily="34" charset="0"/>
              </a:rPr>
              <a:t>water bill payment</a:t>
            </a:r>
            <a:r>
              <a:rPr lang="en-US" sz="1200">
                <a:solidFill>
                  <a:srgbClr val="191919"/>
                </a:solidFill>
                <a:latin typeface="Arial" panose="020B0604020202020204" pitchFamily="34" charset="0"/>
                <a:cs typeface="Arial" panose="020B0604020202020204" pitchFamily="34" charset="0"/>
              </a:rPr>
              <a:t>. This can help mediate payments between producer and consumer, as well as record </a:t>
            </a:r>
            <a:r>
              <a:rPr lang="en-US" sz="1200">
                <a:solidFill>
                  <a:srgbClr val="0070C0"/>
                </a:solidFill>
                <a:latin typeface="Arial" panose="020B0604020202020204" pitchFamily="34" charset="0"/>
                <a:cs typeface="Arial" panose="020B0604020202020204" pitchFamily="34" charset="0"/>
              </a:rPr>
              <a:t>exact exchanges of water resource assets and payments </a:t>
            </a:r>
            <a:r>
              <a:rPr lang="en-US" sz="1200">
                <a:solidFill>
                  <a:srgbClr val="191919"/>
                </a:solidFill>
                <a:latin typeface="Arial" panose="020B0604020202020204" pitchFamily="34" charset="0"/>
                <a:cs typeface="Arial" panose="020B0604020202020204" pitchFamily="34" charset="0"/>
              </a:rPr>
              <a:t>through new digital financial systems like cryptocurrencies</a:t>
            </a:r>
            <a:endParaRPr lang="en-US" sz="12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 xmlns:a16="http://schemas.microsoft.com/office/drawing/2014/main" id="{165FAE80-9888-4926-B8A1-9FD01768A1D8}"/>
              </a:ext>
            </a:extLst>
          </p:cNvPr>
          <p:cNvSpPr/>
          <p:nvPr/>
        </p:nvSpPr>
        <p:spPr>
          <a:xfrm>
            <a:off x="6065989" y="4076315"/>
            <a:ext cx="2974157" cy="1384995"/>
          </a:xfrm>
          <a:prstGeom prst="rect">
            <a:avLst/>
          </a:prstGeom>
        </p:spPr>
        <p:txBody>
          <a:bodyPr wrap="square">
            <a:spAutoFit/>
          </a:bodyPr>
          <a:lstStyle/>
          <a:p>
            <a:r>
              <a:rPr lang="en-US" sz="1200" dirty="0">
                <a:solidFill>
                  <a:srgbClr val="191919"/>
                </a:solidFill>
                <a:latin typeface="Arial" panose="020B0604020202020204" pitchFamily="34" charset="0"/>
                <a:cs typeface="Arial" panose="020B0604020202020204" pitchFamily="34" charset="0"/>
              </a:rPr>
              <a:t>The third level is the </a:t>
            </a:r>
            <a:r>
              <a:rPr lang="en-US" sz="1200" dirty="0">
                <a:solidFill>
                  <a:srgbClr val="0070C0"/>
                </a:solidFill>
                <a:latin typeface="Arial" panose="020B0604020202020204" pitchFamily="34" charset="0"/>
                <a:cs typeface="Arial" panose="020B0604020202020204" pitchFamily="34" charset="0"/>
              </a:rPr>
              <a:t>execution of smart contracts</a:t>
            </a:r>
            <a:r>
              <a:rPr lang="en-US" sz="1200" dirty="0">
                <a:solidFill>
                  <a:srgbClr val="191919"/>
                </a:solidFill>
                <a:latin typeface="Arial" panose="020B0604020202020204" pitchFamily="34" charset="0"/>
                <a:cs typeface="Arial" panose="020B0604020202020204" pitchFamily="34" charset="0"/>
              </a:rPr>
              <a:t> which are contracts written in code that include rules, conditions, expiry dates and any other necessary information that are embedded in a blockchain and </a:t>
            </a:r>
            <a:r>
              <a:rPr lang="en-US" sz="1200" dirty="0">
                <a:solidFill>
                  <a:srgbClr val="0070C0"/>
                </a:solidFill>
                <a:latin typeface="Arial" panose="020B0604020202020204" pitchFamily="34" charset="0"/>
                <a:cs typeface="Arial" panose="020B0604020202020204" pitchFamily="34" charset="0"/>
              </a:rPr>
              <a:t>automatically execute when the conditions are met</a:t>
            </a:r>
            <a:r>
              <a:rPr lang="en-US" sz="1200" dirty="0">
                <a:solidFill>
                  <a:srgbClr val="191919"/>
                </a:solidFill>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D1E4D6CC-134D-444A-AE28-38F02E5C4AE5}"/>
              </a:ext>
            </a:extLst>
          </p:cNvPr>
          <p:cNvSpPr/>
          <p:nvPr/>
        </p:nvSpPr>
        <p:spPr>
          <a:xfrm>
            <a:off x="270903" y="5958600"/>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International Water Association (2018)</a:t>
            </a:r>
          </a:p>
        </p:txBody>
      </p:sp>
      <p:pic>
        <p:nvPicPr>
          <p:cNvPr id="7" name="Picture 6"/>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52195" y="1898199"/>
            <a:ext cx="1445460" cy="1711089"/>
          </a:xfrm>
          <a:prstGeom prst="rect">
            <a:avLst/>
          </a:prstGeom>
        </p:spPr>
      </p:pic>
      <p:pic>
        <p:nvPicPr>
          <p:cNvPr id="19" name="Picture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5611" y="1488120"/>
            <a:ext cx="737689" cy="737689"/>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8508" y="1521204"/>
            <a:ext cx="285947" cy="285947"/>
          </a:xfrm>
          <a:prstGeom prst="rect">
            <a:avLst/>
          </a:prstGeom>
        </p:spPr>
      </p:pic>
      <p:cxnSp>
        <p:nvCxnSpPr>
          <p:cNvPr id="1024" name="Straight Arrow Connector 1023"/>
          <p:cNvCxnSpPr/>
          <p:nvPr/>
        </p:nvCxnSpPr>
        <p:spPr>
          <a:xfrm>
            <a:off x="1276316" y="2734910"/>
            <a:ext cx="444500" cy="0"/>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276316" y="3513668"/>
            <a:ext cx="444500" cy="0"/>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31" name="Picture 103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720" y="2354067"/>
            <a:ext cx="848968" cy="848968"/>
          </a:xfrm>
          <a:prstGeom prst="rect">
            <a:avLst/>
          </a:prstGeom>
        </p:spPr>
      </p:pic>
      <p:pic>
        <p:nvPicPr>
          <p:cNvPr id="1032" name="Picture 103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65631" y="3045529"/>
            <a:ext cx="632611" cy="739340"/>
          </a:xfrm>
          <a:prstGeom prst="rect">
            <a:avLst/>
          </a:prstGeom>
        </p:spPr>
      </p:pic>
      <p:cxnSp>
        <p:nvCxnSpPr>
          <p:cNvPr id="47" name="Straight Arrow Connector 46"/>
          <p:cNvCxnSpPr/>
          <p:nvPr/>
        </p:nvCxnSpPr>
        <p:spPr>
          <a:xfrm>
            <a:off x="4353300" y="1914566"/>
            <a:ext cx="573961" cy="270272"/>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36" name="Picture 1035"/>
          <p:cNvPicPr>
            <a:picLocks noChangeAspect="1"/>
          </p:cNvPicPr>
          <p:nvPr/>
        </p:nvPicPr>
        <p:blipFill rotWithShape="1">
          <a:blip r:embed="rId8" cstate="print">
            <a:extLst>
              <a:ext uri="{28A0092B-C50C-407E-A947-70E740481C1C}">
                <a14:useLocalDpi xmlns:a14="http://schemas.microsoft.com/office/drawing/2010/main" val="0"/>
              </a:ext>
            </a:extLst>
          </a:blip>
          <a:srcRect l="12198" t="-2061" r="11992" b="1"/>
          <a:stretch/>
        </p:blipFill>
        <p:spPr>
          <a:xfrm>
            <a:off x="3637821" y="2376678"/>
            <a:ext cx="777240" cy="615524"/>
          </a:xfrm>
          <a:prstGeom prst="rect">
            <a:avLst/>
          </a:prstGeom>
        </p:spPr>
      </p:pic>
      <p:pic>
        <p:nvPicPr>
          <p:cNvPr id="1037" name="Picture 1036"/>
          <p:cNvPicPr>
            <a:picLocks noChangeAspect="1"/>
          </p:cNvPicPr>
          <p:nvPr/>
        </p:nvPicPr>
        <p:blipFill rotWithShape="1">
          <a:blip r:embed="rId9" cstate="print">
            <a:extLst>
              <a:ext uri="{28A0092B-C50C-407E-A947-70E740481C1C}">
                <a14:useLocalDpi xmlns:a14="http://schemas.microsoft.com/office/drawing/2010/main" val="0"/>
              </a:ext>
            </a:extLst>
          </a:blip>
          <a:srcRect l="28667" r="18666" b="29996"/>
          <a:stretch/>
        </p:blipFill>
        <p:spPr>
          <a:xfrm>
            <a:off x="3637821" y="3155433"/>
            <a:ext cx="811910" cy="768746"/>
          </a:xfrm>
          <a:prstGeom prst="rect">
            <a:avLst/>
          </a:prstGeom>
        </p:spPr>
      </p:pic>
      <p:cxnSp>
        <p:nvCxnSpPr>
          <p:cNvPr id="53" name="Straight Arrow Connector 52"/>
          <p:cNvCxnSpPr/>
          <p:nvPr/>
        </p:nvCxnSpPr>
        <p:spPr>
          <a:xfrm>
            <a:off x="4482761" y="2737330"/>
            <a:ext cx="444500" cy="0"/>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37" idx="3"/>
          </p:cNvCxnSpPr>
          <p:nvPr/>
        </p:nvCxnSpPr>
        <p:spPr>
          <a:xfrm flipV="1">
            <a:off x="4449731" y="3169921"/>
            <a:ext cx="577061" cy="369885"/>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52" name="Picture 16" descr="Image result for check lock icon"/>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402" y="1921917"/>
            <a:ext cx="1469495" cy="1469495"/>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Arrow Connector 59"/>
          <p:cNvCxnSpPr/>
          <p:nvPr/>
        </p:nvCxnSpPr>
        <p:spPr>
          <a:xfrm>
            <a:off x="6811338" y="2535639"/>
            <a:ext cx="713064" cy="9441"/>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261076" y="2064350"/>
            <a:ext cx="444500" cy="0"/>
          </a:xfrm>
          <a:prstGeom prst="straightConnector1">
            <a:avLst/>
          </a:prstGeom>
          <a:ln w="28575">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56" name="Picture 32" descr="Image result for rain drop icon"/>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8685" y="1592436"/>
            <a:ext cx="677125" cy="677125"/>
          </a:xfrm>
          <a:prstGeom prst="rect">
            <a:avLst/>
          </a:prstGeom>
          <a:noFill/>
          <a:extLst>
            <a:ext uri="{909E8E84-426E-40DD-AFC4-6F175D3DCCD1}">
              <a14:hiddenFill xmlns:a14="http://schemas.microsoft.com/office/drawing/2010/main">
                <a:solidFill>
                  <a:srgbClr val="FFFFFF"/>
                </a:solidFill>
              </a14:hiddenFill>
            </a:ext>
          </a:extLst>
        </p:spPr>
      </p:pic>
      <p:sp>
        <p:nvSpPr>
          <p:cNvPr id="26" name="Slide Number Placeholder 1">
            <a:extLst>
              <a:ext uri="{FF2B5EF4-FFF2-40B4-BE49-F238E27FC236}">
                <a16:creationId xmlns="" xmlns:a16="http://schemas.microsoft.com/office/drawing/2014/main" id="{D4F42A52-527B-4FB0-9439-4DEC68640149}"/>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8</a:t>
            </a:fld>
            <a:endParaRPr lang="th-TH" sz="2400" b="1" dirty="0"/>
          </a:p>
        </p:txBody>
      </p:sp>
      <p:pic>
        <p:nvPicPr>
          <p:cNvPr id="27" name="Graphic 26" descr="Handshake">
            <a:extLst>
              <a:ext uri="{FF2B5EF4-FFF2-40B4-BE49-F238E27FC236}">
                <a16:creationId xmlns="" xmlns:a16="http://schemas.microsoft.com/office/drawing/2014/main" id="{B1C5007F-C23B-4BDF-AF2F-EFE486CF239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123173" y="1825378"/>
            <a:ext cx="1688165" cy="1688165"/>
          </a:xfrm>
          <a:prstGeom prst="rect">
            <a:avLst/>
          </a:prstGeom>
        </p:spPr>
      </p:pic>
    </p:spTree>
    <p:extLst>
      <p:ext uri="{BB962C8B-B14F-4D97-AF65-F5344CB8AC3E}">
        <p14:creationId xmlns:p14="http://schemas.microsoft.com/office/powerpoint/2010/main" val="284406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F643171E-81C3-454A-8024-97DA4EA111F8}"/>
              </a:ext>
            </a:extLst>
          </p:cNvPr>
          <p:cNvSpPr>
            <a:spLocks noGrp="1"/>
          </p:cNvSpPr>
          <p:nvPr>
            <p:ph type="subTitle" idx="14"/>
          </p:nvPr>
        </p:nvSpPr>
        <p:spPr/>
        <p:txBody>
          <a:bodyPr/>
          <a:lstStyle/>
          <a:p>
            <a:r>
              <a:rPr lang="en-US" dirty="0">
                <a:solidFill>
                  <a:schemeClr val="accent4">
                    <a:lumMod val="50000"/>
                  </a:schemeClr>
                </a:solidFill>
                <a:latin typeface="Arial" panose="020B0604020202020204" pitchFamily="34" charset="0"/>
                <a:cs typeface="Arial" panose="020B0604020202020204" pitchFamily="34" charset="0"/>
              </a:rPr>
              <a:t>Smart Contracts</a:t>
            </a:r>
          </a:p>
        </p:txBody>
      </p:sp>
      <p:sp>
        <p:nvSpPr>
          <p:cNvPr id="5" name="Title 4">
            <a:extLst>
              <a:ext uri="{FF2B5EF4-FFF2-40B4-BE49-F238E27FC236}">
                <a16:creationId xmlns="" xmlns:a16="http://schemas.microsoft.com/office/drawing/2014/main" id="{B4E972BC-CB92-43B5-AC27-1DE8729DD7B8}"/>
              </a:ext>
            </a:extLst>
          </p:cNvPr>
          <p:cNvSpPr>
            <a:spLocks noGrp="1"/>
          </p:cNvSpPr>
          <p:nvPr>
            <p:ph type="title"/>
          </p:nvPr>
        </p:nvSpPr>
        <p:spPr/>
        <p:txBody>
          <a:bodyPr>
            <a:normAutofit fontScale="90000"/>
          </a:bodyPr>
          <a:lstStyle/>
          <a:p>
            <a:r>
              <a:rPr lang="en-US" dirty="0"/>
              <a:t>WATER on </a:t>
            </a:r>
            <a:r>
              <a:rPr lang="en-US" dirty="0" err="1"/>
              <a:t>BLockchain</a:t>
            </a:r>
            <a:endParaRPr lang="en-US" dirty="0"/>
          </a:p>
        </p:txBody>
      </p:sp>
      <p:sp>
        <p:nvSpPr>
          <p:cNvPr id="8" name="Rectangle 7">
            <a:extLst>
              <a:ext uri="{FF2B5EF4-FFF2-40B4-BE49-F238E27FC236}">
                <a16:creationId xmlns="" xmlns:a16="http://schemas.microsoft.com/office/drawing/2014/main" id="{CE42A9E2-743E-41BD-95E9-3DBFF4527B78}"/>
              </a:ext>
            </a:extLst>
          </p:cNvPr>
          <p:cNvSpPr/>
          <p:nvPr/>
        </p:nvSpPr>
        <p:spPr>
          <a:xfrm>
            <a:off x="2156310" y="1082300"/>
            <a:ext cx="6402474" cy="1569660"/>
          </a:xfrm>
          <a:prstGeom prst="rect">
            <a:avLst/>
          </a:prstGeom>
        </p:spPr>
        <p:txBody>
          <a:bodyPr wrap="square">
            <a:spAutoFit/>
          </a:bodyPr>
          <a:lstStyle/>
          <a:p>
            <a:pPr algn="just"/>
            <a:r>
              <a:rPr lang="en-US" sz="1200">
                <a:latin typeface="Arial" panose="020B0604020202020204" pitchFamily="34" charset="0"/>
                <a:cs typeface="Arial" panose="020B0604020202020204" pitchFamily="34" charset="0"/>
              </a:rPr>
              <a:t>Smart </a:t>
            </a:r>
            <a:r>
              <a:rPr lang="en-US" sz="1200" dirty="0">
                <a:latin typeface="Arial" panose="020B0604020202020204" pitchFamily="34" charset="0"/>
                <a:cs typeface="Arial" panose="020B0604020202020204" pitchFamily="34" charset="0"/>
              </a:rPr>
              <a:t>contracts are simply programs that run and are executed on the blockchain. The smart contract defines the conditions under which the parties have agreed to and once these conditions are met, certain actions are executed. These programmed applications can be used for simple cases like </a:t>
            </a:r>
            <a:r>
              <a:rPr lang="en-US" sz="1200" b="1" dirty="0">
                <a:solidFill>
                  <a:schemeClr val="accent5"/>
                </a:solidFill>
                <a:latin typeface="Arial" panose="020B0604020202020204" pitchFamily="34" charset="0"/>
                <a:cs typeface="Arial" panose="020B0604020202020204" pitchFamily="34" charset="0"/>
              </a:rPr>
              <a:t>escrow payments</a:t>
            </a:r>
            <a:r>
              <a:rPr lang="en-US" sz="1200" dirty="0">
                <a:latin typeface="Arial" panose="020B0604020202020204" pitchFamily="34" charset="0"/>
                <a:cs typeface="Arial" panose="020B0604020202020204" pitchFamily="34" charset="0"/>
              </a:rPr>
              <a:t>, which could be useful </a:t>
            </a:r>
            <a:r>
              <a:rPr lang="en-US" sz="1200" b="1" dirty="0">
                <a:solidFill>
                  <a:schemeClr val="accent5"/>
                </a:solidFill>
                <a:latin typeface="Arial" panose="020B0604020202020204" pitchFamily="34" charset="0"/>
                <a:cs typeface="Arial" panose="020B0604020202020204" pitchFamily="34" charset="0"/>
              </a:rPr>
              <a:t>in insurance claims</a:t>
            </a:r>
            <a:r>
              <a:rPr lang="en-US" sz="1200" dirty="0">
                <a:latin typeface="Arial" panose="020B0604020202020204" pitchFamily="34" charset="0"/>
                <a:cs typeface="Arial" panose="020B0604020202020204" pitchFamily="34" charset="0"/>
              </a:rPr>
              <a:t>, </a:t>
            </a:r>
            <a:r>
              <a:rPr lang="en-US" sz="1200" b="1" dirty="0">
                <a:solidFill>
                  <a:schemeClr val="accent5"/>
                </a:solidFill>
                <a:latin typeface="Arial" panose="020B0604020202020204" pitchFamily="34" charset="0"/>
                <a:cs typeface="Arial" panose="020B0604020202020204" pitchFamily="34" charset="0"/>
              </a:rPr>
              <a:t>water markets</a:t>
            </a:r>
            <a:r>
              <a:rPr lang="en-US" sz="1200" dirty="0">
                <a:latin typeface="Arial" panose="020B0604020202020204" pitchFamily="34" charset="0"/>
                <a:cs typeface="Arial" panose="020B0604020202020204" pitchFamily="34" charset="0"/>
              </a:rPr>
              <a:t>, or </a:t>
            </a:r>
            <a:r>
              <a:rPr lang="en-US" sz="1200" b="1">
                <a:solidFill>
                  <a:schemeClr val="accent5"/>
                </a:solidFill>
                <a:latin typeface="Arial" panose="020B0604020202020204" pitchFamily="34" charset="0"/>
                <a:cs typeface="Arial" panose="020B0604020202020204" pitchFamily="34" charset="0"/>
              </a:rPr>
              <a:t>pay-by-results financing*</a:t>
            </a:r>
            <a:r>
              <a:rPr lang="en-US" sz="120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new generation of businesses and opportunities are emerging, built on this technology and pushing beyond simple cases to more complicated systems that involve </a:t>
            </a:r>
            <a:r>
              <a:rPr lang="en-US" sz="1200" b="1" dirty="0" err="1">
                <a:solidFill>
                  <a:schemeClr val="accent5"/>
                </a:solidFill>
                <a:latin typeface="Arial" panose="020B0604020202020204" pitchFamily="34" charset="0"/>
                <a:cs typeface="Arial" panose="020B0604020202020204" pitchFamily="34" charset="0"/>
              </a:rPr>
              <a:t>tokenisation</a:t>
            </a:r>
            <a:r>
              <a:rPr lang="en-US" sz="1200" b="1" dirty="0">
                <a:solidFill>
                  <a:schemeClr val="accent5"/>
                </a:solidFill>
                <a:latin typeface="Arial" panose="020B0604020202020204" pitchFamily="34" charset="0"/>
                <a:cs typeface="Arial" panose="020B0604020202020204" pitchFamily="34" charset="0"/>
              </a:rPr>
              <a:t>, prediction markets</a:t>
            </a:r>
            <a:r>
              <a:rPr lang="en-US" sz="1200" dirty="0">
                <a:latin typeface="Arial" panose="020B0604020202020204" pitchFamily="34" charset="0"/>
                <a:cs typeface="Arial" panose="020B0604020202020204" pitchFamily="34" charset="0"/>
              </a:rPr>
              <a:t>, and even </a:t>
            </a:r>
            <a:r>
              <a:rPr lang="en-US" sz="1200" b="1" dirty="0">
                <a:solidFill>
                  <a:schemeClr val="accent5"/>
                </a:solidFill>
                <a:latin typeface="Arial" panose="020B0604020202020204" pitchFamily="34" charset="0"/>
                <a:cs typeface="Arial" panose="020B0604020202020204" pitchFamily="34" charset="0"/>
              </a:rPr>
              <a:t>smart impact bonds</a:t>
            </a:r>
            <a:r>
              <a:rPr lang="en-US" sz="1200" dirty="0">
                <a:latin typeface="Arial" panose="020B0604020202020204" pitchFamily="34" charset="0"/>
                <a:cs typeface="Arial" panose="020B0604020202020204" pitchFamily="34" charset="0"/>
              </a:rPr>
              <a:t>. </a:t>
            </a:r>
            <a:endParaRPr lang="en-US" sz="1600" dirty="0"/>
          </a:p>
        </p:txBody>
      </p:sp>
      <p:sp>
        <p:nvSpPr>
          <p:cNvPr id="3" name="Rectangle 2">
            <a:extLst>
              <a:ext uri="{FF2B5EF4-FFF2-40B4-BE49-F238E27FC236}">
                <a16:creationId xmlns="" xmlns:a16="http://schemas.microsoft.com/office/drawing/2014/main" id="{82F44843-C48A-4904-A499-892821A696B3}"/>
              </a:ext>
            </a:extLst>
          </p:cNvPr>
          <p:cNvSpPr/>
          <p:nvPr/>
        </p:nvSpPr>
        <p:spPr>
          <a:xfrm>
            <a:off x="686815" y="2871834"/>
            <a:ext cx="4073871" cy="3046988"/>
          </a:xfrm>
          <a:prstGeom prst="rect">
            <a:avLst/>
          </a:prstGeom>
        </p:spPr>
        <p:txBody>
          <a:bodyPr wrap="square">
            <a:spAutoFit/>
          </a:bodyPr>
          <a:lstStyle/>
          <a:p>
            <a:r>
              <a:rPr lang="en-US" sz="1200" b="1">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pay-by-results smart contract in WASH </a:t>
            </a:r>
            <a:r>
              <a:rPr lang="en-US" sz="1200" b="1" dirty="0" err="1">
                <a:latin typeface="Arial" panose="020B0604020202020204" pitchFamily="34" charset="0"/>
                <a:cs typeface="Arial" panose="020B0604020202020204" pitchFamily="34" charset="0"/>
              </a:rPr>
              <a:t>programmes</a:t>
            </a:r>
            <a:r>
              <a:rPr lang="en-US" sz="1200" b="1" dirty="0">
                <a:latin typeface="Arial" panose="020B0604020202020204" pitchFamily="34" charset="0"/>
                <a:cs typeface="Arial" panose="020B0604020202020204" pitchFamily="34" charset="0"/>
              </a:rPr>
              <a:t> </a:t>
            </a:r>
          </a:p>
          <a:p>
            <a:pPr algn="just"/>
            <a:r>
              <a:rPr lang="en-US" sz="1200" dirty="0">
                <a:latin typeface="Arial" panose="020B0604020202020204" pitchFamily="34" charset="0"/>
                <a:cs typeface="Arial" panose="020B0604020202020204" pitchFamily="34" charset="0"/>
              </a:rPr>
              <a:t>In pay-by-results models, robust budgeting for monitoring and evaluation is required and reporting takes on a significant role to ensure that quality evidence of impact is presented. Innovative ways to structure contracts include </a:t>
            </a:r>
            <a:r>
              <a:rPr lang="en-US" sz="1200" b="1" dirty="0">
                <a:solidFill>
                  <a:schemeClr val="accent5"/>
                </a:solidFill>
                <a:latin typeface="Arial" panose="020B0604020202020204" pitchFamily="34" charset="0"/>
                <a:cs typeface="Arial" panose="020B0604020202020204" pitchFamily="34" charset="0"/>
              </a:rPr>
              <a:t>payments for achieving specific outcomes </a:t>
            </a:r>
            <a:r>
              <a:rPr lang="en-US" sz="1200" dirty="0">
                <a:latin typeface="Arial" panose="020B0604020202020204" pitchFamily="34" charset="0"/>
                <a:cs typeface="Arial" panose="020B0604020202020204" pitchFamily="34" charset="0"/>
              </a:rPr>
              <a:t>and these payment milestones need to be agreed upon based on clearly defined and unambiguous indicators. A smart contract could be designed </a:t>
            </a:r>
            <a:r>
              <a:rPr lang="en-US" sz="1200" b="1" dirty="0">
                <a:solidFill>
                  <a:schemeClr val="accent5"/>
                </a:solidFill>
                <a:latin typeface="Arial" panose="020B0604020202020204" pitchFamily="34" charset="0"/>
                <a:cs typeface="Arial" panose="020B0604020202020204" pitchFamily="34" charset="0"/>
              </a:rPr>
              <a:t>for funds to be released once impact data is verified by monitors and evaluators</a:t>
            </a:r>
            <a:r>
              <a:rPr lang="en-US" sz="1200" dirty="0">
                <a:latin typeface="Arial" panose="020B0604020202020204" pitchFamily="34" charset="0"/>
                <a:cs typeface="Arial" panose="020B0604020202020204" pitchFamily="34" charset="0"/>
              </a:rPr>
              <a:t>, be they human, machine or a combination. Once the data is verified (if this), payments would be automatically released to the </a:t>
            </a:r>
            <a:r>
              <a:rPr lang="en-US" sz="1200">
                <a:latin typeface="Arial" panose="020B0604020202020204" pitchFamily="34" charset="0"/>
                <a:cs typeface="Arial" panose="020B0604020202020204" pitchFamily="34" charset="0"/>
              </a:rPr>
              <a:t>project implementers and </a:t>
            </a:r>
            <a:r>
              <a:rPr lang="en-US" sz="1200" dirty="0">
                <a:latin typeface="Arial" panose="020B0604020202020204" pitchFamily="34" charset="0"/>
                <a:cs typeface="Arial" panose="020B0604020202020204" pitchFamily="34" charset="0"/>
              </a:rPr>
              <a:t>leaving behind a transparent and auditable ledger of information.</a:t>
            </a:r>
          </a:p>
        </p:txBody>
      </p:sp>
      <p:sp>
        <p:nvSpPr>
          <p:cNvPr id="9" name="Rectangle 8">
            <a:extLst>
              <a:ext uri="{FF2B5EF4-FFF2-40B4-BE49-F238E27FC236}">
                <a16:creationId xmlns="" xmlns:a16="http://schemas.microsoft.com/office/drawing/2014/main" id="{B3506C4B-6F76-44EF-BDB0-E173FBCA38E8}"/>
              </a:ext>
            </a:extLst>
          </p:cNvPr>
          <p:cNvSpPr/>
          <p:nvPr/>
        </p:nvSpPr>
        <p:spPr>
          <a:xfrm>
            <a:off x="585215" y="5977243"/>
            <a:ext cx="3628566" cy="230832"/>
          </a:xfrm>
          <a:prstGeom prst="rect">
            <a:avLst/>
          </a:prstGeom>
        </p:spPr>
        <p:txBody>
          <a:bodyPr wrap="square">
            <a:spAutoFit/>
          </a:bodyPr>
          <a:lstStyle/>
          <a:p>
            <a:r>
              <a:rPr lang="en-US" sz="900" dirty="0">
                <a:solidFill>
                  <a:srgbClr val="191919"/>
                </a:solidFill>
                <a:latin typeface="Arial" panose="020B0604020202020204" pitchFamily="34" charset="0"/>
                <a:cs typeface="Arial" panose="020B0604020202020204" pitchFamily="34" charset="0"/>
              </a:rPr>
              <a:t>Source: International Water Association (</a:t>
            </a:r>
            <a:r>
              <a:rPr lang="en-US" sz="900">
                <a:solidFill>
                  <a:srgbClr val="191919"/>
                </a:solidFill>
                <a:latin typeface="Arial" panose="020B0604020202020204" pitchFamily="34" charset="0"/>
                <a:cs typeface="Arial" panose="020B0604020202020204" pitchFamily="34" charset="0"/>
              </a:rPr>
              <a:t>2018)</a:t>
            </a:r>
            <a:endParaRPr lang="en-US" sz="900" dirty="0">
              <a:solidFill>
                <a:srgbClr val="191919"/>
              </a:solidFill>
              <a:latin typeface="Arial" panose="020B0604020202020204" pitchFamily="34" charset="0"/>
              <a:cs typeface="Arial" panose="020B0604020202020204" pitchFamily="34" charset="0"/>
            </a:endParaRPr>
          </a:p>
        </p:txBody>
      </p:sp>
      <p:sp>
        <p:nvSpPr>
          <p:cNvPr id="10" name="Slide Number Placeholder 1">
            <a:extLst>
              <a:ext uri="{FF2B5EF4-FFF2-40B4-BE49-F238E27FC236}">
                <a16:creationId xmlns="" xmlns:a16="http://schemas.microsoft.com/office/drawing/2014/main" id="{AD416C47-5C7E-4084-9BD7-8AEBE9BE2DA9}"/>
              </a:ext>
            </a:extLst>
          </p:cNvPr>
          <p:cNvSpPr txBox="1">
            <a:spLocks/>
          </p:cNvSpPr>
          <p:nvPr/>
        </p:nvSpPr>
        <p:spPr>
          <a:xfrm>
            <a:off x="6457950" y="6356351"/>
            <a:ext cx="205740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D9787EDA-BEDA-4A42-96C5-C4ECF2E2F48D}" type="slidenum">
              <a:rPr lang="th-TH" sz="2400" b="1" smtClean="0"/>
              <a:pPr marL="0" indent="0" algn="r">
                <a:buNone/>
              </a:pPr>
              <a:t>9</a:t>
            </a:fld>
            <a:endParaRPr lang="th-TH" sz="2400" b="1" dirty="0"/>
          </a:p>
        </p:txBody>
      </p:sp>
      <p:pic>
        <p:nvPicPr>
          <p:cNvPr id="11" name="Picture 16" descr="Image result for check lock icon">
            <a:extLst>
              <a:ext uri="{FF2B5EF4-FFF2-40B4-BE49-F238E27FC236}">
                <a16:creationId xmlns="" xmlns:a16="http://schemas.microsoft.com/office/drawing/2014/main" id="{15D49A9B-555A-4C1E-94FE-2811FCB553AC}"/>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815" y="1100456"/>
            <a:ext cx="1469495" cy="1469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mart Contracts: The Blockchain Technology That Will Replace Lawyers">
            <a:extLst>
              <a:ext uri="{FF2B5EF4-FFF2-40B4-BE49-F238E27FC236}">
                <a16:creationId xmlns="" xmlns:a16="http://schemas.microsoft.com/office/drawing/2014/main" id="{720A33A3-8CA2-407B-9B57-6D98E874FE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337" t="81178" r="35850" b="9425"/>
          <a:stretch/>
        </p:blipFill>
        <p:spPr bwMode="auto">
          <a:xfrm>
            <a:off x="5849681" y="4257363"/>
            <a:ext cx="362652" cy="530902"/>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User">
            <a:extLst>
              <a:ext uri="{FF2B5EF4-FFF2-40B4-BE49-F238E27FC236}">
                <a16:creationId xmlns="" xmlns:a16="http://schemas.microsoft.com/office/drawing/2014/main" id="{2A94B942-6C72-437B-93A6-3AFE6359EB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900347" y="3611394"/>
            <a:ext cx="914400" cy="914400"/>
          </a:xfrm>
          <a:prstGeom prst="rect">
            <a:avLst/>
          </a:prstGeom>
        </p:spPr>
      </p:pic>
      <p:pic>
        <p:nvPicPr>
          <p:cNvPr id="15" name="Graphic 14" descr="User">
            <a:extLst>
              <a:ext uri="{FF2B5EF4-FFF2-40B4-BE49-F238E27FC236}">
                <a16:creationId xmlns="" xmlns:a16="http://schemas.microsoft.com/office/drawing/2014/main" id="{951EA984-0ECD-4498-BD65-58898DE7D71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999985" y="3662239"/>
            <a:ext cx="914400" cy="914400"/>
          </a:xfrm>
          <a:prstGeom prst="rect">
            <a:avLst/>
          </a:prstGeom>
        </p:spPr>
      </p:pic>
      <p:sp>
        <p:nvSpPr>
          <p:cNvPr id="27" name="Rectangle 26">
            <a:extLst>
              <a:ext uri="{FF2B5EF4-FFF2-40B4-BE49-F238E27FC236}">
                <a16:creationId xmlns="" xmlns:a16="http://schemas.microsoft.com/office/drawing/2014/main" id="{BF552805-E98D-406E-9A7F-4651EFC6625F}"/>
              </a:ext>
            </a:extLst>
          </p:cNvPr>
          <p:cNvSpPr/>
          <p:nvPr/>
        </p:nvSpPr>
        <p:spPr>
          <a:xfrm>
            <a:off x="5873120" y="3167841"/>
            <a:ext cx="2039897" cy="64633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900">
                <a:solidFill>
                  <a:srgbClr val="191919"/>
                </a:solidFill>
                <a:latin typeface="Arial" panose="020B0604020202020204" pitchFamily="34" charset="0"/>
                <a:cs typeface="Arial" panose="020B0604020202020204" pitchFamily="34" charset="0"/>
              </a:rPr>
              <a:t>Match Distributer with Recipient</a:t>
            </a:r>
          </a:p>
          <a:p>
            <a:pPr algn="ctr"/>
            <a:r>
              <a:rPr lang="en-US" sz="900" b="1">
                <a:solidFill>
                  <a:srgbClr val="C00000"/>
                </a:solidFill>
                <a:latin typeface="Arial" panose="020B0604020202020204" pitchFamily="34" charset="0"/>
                <a:cs typeface="Arial" panose="020B0604020202020204" pitchFamily="34" charset="0"/>
              </a:rPr>
              <a:t>Exchange Contracts:</a:t>
            </a:r>
          </a:p>
          <a:p>
            <a:pPr algn="ctr"/>
            <a:r>
              <a:rPr lang="en-US" sz="900" b="1">
                <a:latin typeface="Arial" panose="020B0604020202020204" pitchFamily="34" charset="0"/>
                <a:cs typeface="Arial" panose="020B0604020202020204" pitchFamily="34" charset="0"/>
              </a:rPr>
              <a:t>Contract receives assets</a:t>
            </a:r>
          </a:p>
          <a:p>
            <a:pPr algn="ctr"/>
            <a:r>
              <a:rPr lang="en-US" sz="900" b="1">
                <a:latin typeface="Arial" panose="020B0604020202020204" pitchFamily="34" charset="0"/>
                <a:cs typeface="Arial" panose="020B0604020202020204" pitchFamily="34" charset="0"/>
              </a:rPr>
              <a:t>Contract distributes assets</a:t>
            </a:r>
          </a:p>
        </p:txBody>
      </p:sp>
      <p:cxnSp>
        <p:nvCxnSpPr>
          <p:cNvPr id="29" name="Straight Arrow Connector 28">
            <a:extLst>
              <a:ext uri="{FF2B5EF4-FFF2-40B4-BE49-F238E27FC236}">
                <a16:creationId xmlns="" xmlns:a16="http://schemas.microsoft.com/office/drawing/2014/main" id="{897ECAC1-ED14-42F1-9077-5A0FBA9456D6}"/>
              </a:ext>
            </a:extLst>
          </p:cNvPr>
          <p:cNvCxnSpPr>
            <a:cxnSpLocks/>
          </p:cNvCxnSpPr>
          <p:nvPr/>
        </p:nvCxnSpPr>
        <p:spPr>
          <a:xfrm>
            <a:off x="5724285" y="4154099"/>
            <a:ext cx="70188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B4A55E93-669F-4BF4-9EA6-1D97BA6142A6}"/>
              </a:ext>
            </a:extLst>
          </p:cNvPr>
          <p:cNvCxnSpPr>
            <a:cxnSpLocks/>
          </p:cNvCxnSpPr>
          <p:nvPr/>
        </p:nvCxnSpPr>
        <p:spPr>
          <a:xfrm flipH="1">
            <a:off x="7336133" y="4068594"/>
            <a:ext cx="659414"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028" name="Graphic 1027" descr="Handshake">
            <a:extLst>
              <a:ext uri="{FF2B5EF4-FFF2-40B4-BE49-F238E27FC236}">
                <a16:creationId xmlns="" xmlns:a16="http://schemas.microsoft.com/office/drawing/2014/main" id="{8F8F24D1-CCAE-4B1D-8C26-A7909DD074A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426170" y="3747384"/>
            <a:ext cx="914400" cy="914400"/>
          </a:xfrm>
          <a:prstGeom prst="rect">
            <a:avLst/>
          </a:prstGeom>
        </p:spPr>
      </p:pic>
      <p:pic>
        <p:nvPicPr>
          <p:cNvPr id="1032" name="Graphic 1031" descr="Watering pot">
            <a:extLst>
              <a:ext uri="{FF2B5EF4-FFF2-40B4-BE49-F238E27FC236}">
                <a16:creationId xmlns="" xmlns:a16="http://schemas.microsoft.com/office/drawing/2014/main" id="{B47C7897-AA71-4361-ADC6-D87784A721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336133" y="4136509"/>
            <a:ext cx="914400" cy="914400"/>
          </a:xfrm>
          <a:prstGeom prst="rect">
            <a:avLst/>
          </a:prstGeom>
        </p:spPr>
      </p:pic>
      <p:pic>
        <p:nvPicPr>
          <p:cNvPr id="41" name="Picture 16" descr="Image result for check lock icon">
            <a:extLst>
              <a:ext uri="{FF2B5EF4-FFF2-40B4-BE49-F238E27FC236}">
                <a16:creationId xmlns="" xmlns:a16="http://schemas.microsoft.com/office/drawing/2014/main" id="{19BF042C-00EF-4643-85AE-762AF0C0336B}"/>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8943" y="5082493"/>
            <a:ext cx="1075356" cy="1075356"/>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 xmlns:a16="http://schemas.microsoft.com/office/drawing/2014/main" id="{81BE95A9-174E-4990-BF4B-C7D0D91EB1C4}"/>
              </a:ext>
            </a:extLst>
          </p:cNvPr>
          <p:cNvCxnSpPr>
            <a:cxnSpLocks/>
          </p:cNvCxnSpPr>
          <p:nvPr/>
        </p:nvCxnSpPr>
        <p:spPr>
          <a:xfrm>
            <a:off x="6883370" y="4513772"/>
            <a:ext cx="0" cy="467048"/>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0FF395E1-D3AC-410C-B5E6-0D3E68B9245B}"/>
              </a:ext>
            </a:extLst>
          </p:cNvPr>
          <p:cNvCxnSpPr>
            <a:cxnSpLocks/>
          </p:cNvCxnSpPr>
          <p:nvPr/>
        </p:nvCxnSpPr>
        <p:spPr>
          <a:xfrm>
            <a:off x="7340570" y="4154099"/>
            <a:ext cx="70188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9D5F6C7F-C9CF-4787-8B5F-1A43E4FFD993}"/>
              </a:ext>
            </a:extLst>
          </p:cNvPr>
          <p:cNvCxnSpPr>
            <a:cxnSpLocks/>
          </p:cNvCxnSpPr>
          <p:nvPr/>
        </p:nvCxnSpPr>
        <p:spPr>
          <a:xfrm flipH="1">
            <a:off x="5724285" y="4254746"/>
            <a:ext cx="659414"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B1F86D2F-4BDE-4CD3-B3B4-80E23180E5B3}"/>
              </a:ext>
            </a:extLst>
          </p:cNvPr>
          <p:cNvSpPr/>
          <p:nvPr/>
        </p:nvSpPr>
        <p:spPr>
          <a:xfrm>
            <a:off x="5623742" y="2633246"/>
            <a:ext cx="3673472" cy="338554"/>
          </a:xfrm>
          <a:prstGeom prst="rect">
            <a:avLst/>
          </a:prstGeom>
        </p:spPr>
        <p:txBody>
          <a:bodyPr wrap="square">
            <a:spAutoFit/>
          </a:bodyPr>
          <a:lstStyle/>
          <a:p>
            <a:r>
              <a:rPr lang="en-US" sz="1600">
                <a:latin typeface="Arial" panose="020B0604020202020204" pitchFamily="34" charset="0"/>
                <a:cs typeface="Arial" panose="020B0604020202020204" pitchFamily="34" charset="0"/>
              </a:rPr>
              <a:t>How a smart contract works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1231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Unblocking Water Scarcity Through Blockchain" id="{A6A1656E-1A2D-4732-9560-B08C02E0C758}" vid="{F946E48E-176F-4DD0-A95F-830B1ED5507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Revised_Unblocking Water Scarcity Through Blockchain</Template>
  <TotalTime>1626</TotalTime>
  <Words>6126</Words>
  <Application>Microsoft Office PowerPoint</Application>
  <PresentationFormat>全屏显示(4:3)</PresentationFormat>
  <Paragraphs>297</Paragraphs>
  <Slides>22</Slides>
  <Notes>20</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Office Theme</vt:lpstr>
      <vt:lpstr>Office 主题</vt:lpstr>
      <vt:lpstr>PowerPoint 演示文稿</vt:lpstr>
      <vt:lpstr>PowerPoint 演示文稿</vt:lpstr>
      <vt:lpstr>THE NEW PARADIGM FOR ACHIEVING SDG6</vt:lpstr>
      <vt:lpstr>THE NEW PARADIGM FOR ACHIEVING SDG6</vt:lpstr>
      <vt:lpstr>WATER on BLockchain</vt:lpstr>
      <vt:lpstr>WATER on BLockchain</vt:lpstr>
      <vt:lpstr>WATER on BLockchain</vt:lpstr>
      <vt:lpstr>WATER on BLockchain</vt:lpstr>
      <vt:lpstr>WATER on BLockchain</vt:lpstr>
      <vt:lpstr>KEY MESSAGE</vt:lpstr>
      <vt:lpstr>PowerPoint 演示文稿</vt:lpstr>
      <vt:lpstr>PowerPoint 演示文稿</vt:lpstr>
      <vt:lpstr>INTRODUCTION TO WATER SCARCITY</vt:lpstr>
      <vt:lpstr>INTRODUCTION TO WATER SCARCITY</vt:lpstr>
      <vt:lpstr>INTRODUCTION TO WATER SCARCITY </vt:lpstr>
      <vt:lpstr>APPENDIX  - Accounts and data</vt:lpstr>
      <vt:lpstr>APPENDIX  - Accounts and data</vt:lpstr>
      <vt:lpstr>APPENDIX  - Accounts and data</vt:lpstr>
      <vt:lpstr>APPENDIX  - WATER on BLockchain</vt:lpstr>
      <vt:lpstr>APPENDIX  - WATER on BLockchain</vt:lpstr>
      <vt:lpstr>APPENDIX  - WATER on BLockchain</vt:lpstr>
      <vt:lpstr>APPENDIX  - WATER on BLockchain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Micorosoft</cp:lastModifiedBy>
  <cp:revision>385</cp:revision>
  <cp:lastPrinted>2018-10-30T07:29:31Z</cp:lastPrinted>
  <dcterms:created xsi:type="dcterms:W3CDTF">2018-10-26T05:41:37Z</dcterms:created>
  <dcterms:modified xsi:type="dcterms:W3CDTF">2018-10-30T17:39:18Z</dcterms:modified>
</cp:coreProperties>
</file>