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emf" ContentType="image/x-emf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63" r:id="rId1"/>
    <p:sldMasterId id="2147483679" r:id="rId2"/>
  </p:sldMasterIdLst>
  <p:notesMasterIdLst>
    <p:notesMasterId r:id="rId14"/>
  </p:notesMasterIdLst>
  <p:handoutMasterIdLst>
    <p:handoutMasterId r:id="rId15"/>
  </p:handoutMasterIdLst>
  <p:sldIdLst>
    <p:sldId id="430" r:id="rId3"/>
    <p:sldId id="409" r:id="rId4"/>
    <p:sldId id="420" r:id="rId5"/>
    <p:sldId id="421" r:id="rId6"/>
    <p:sldId id="416" r:id="rId7"/>
    <p:sldId id="419" r:id="rId8"/>
    <p:sldId id="428" r:id="rId9"/>
    <p:sldId id="415" r:id="rId10"/>
    <p:sldId id="427" r:id="rId11"/>
    <p:sldId id="429" r:id="rId12"/>
    <p:sldId id="424" r:id="rId13"/>
  </p:sldIdLst>
  <p:sldSz cx="9144000" cy="6858000" type="screen4x3"/>
  <p:notesSz cx="7315200" cy="96012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799" userDrawn="1">
          <p15:clr>
            <a:srgbClr val="A4A3A4"/>
          </p15:clr>
        </p15:guide>
        <p15:guide id="2" orient="horz" pos="4065" userDrawn="1">
          <p15:clr>
            <a:srgbClr val="A4A3A4"/>
          </p15:clr>
        </p15:guide>
        <p15:guide id="3" pos="29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24" userDrawn="1">
          <p15:clr>
            <a:srgbClr val="A4A3A4"/>
          </p15:clr>
        </p15:guide>
        <p15:guide id="2" pos="230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LO" initials="" lastIdx="13" clrIdx="0"/>
  <p:cmAuthor id="1" name="Megan Billings" initials="" lastIdx="0" clrIdx="1"/>
  <p:cmAuthor id="2" name="Jakob Fleischmann" initials="JF" lastIdx="4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4536B"/>
    <a:srgbClr val="44546B"/>
    <a:srgbClr val="4F8FCD"/>
    <a:srgbClr val="4F8FCC"/>
    <a:srgbClr val="DADADA"/>
    <a:srgbClr val="B2B2B2"/>
    <a:srgbClr val="878787"/>
    <a:srgbClr val="5391CF"/>
    <a:srgbClr val="D2D2D2"/>
    <a:srgbClr val="A3A3A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85" autoAdjust="0"/>
    <p:restoredTop sz="94394" autoAdjust="0"/>
  </p:normalViewPr>
  <p:slideViewPr>
    <p:cSldViewPr snapToGrid="0" snapToObjects="1">
      <p:cViewPr varScale="1">
        <p:scale>
          <a:sx n="61" d="100"/>
          <a:sy n="61" d="100"/>
        </p:scale>
        <p:origin x="-1392" y="-78"/>
      </p:cViewPr>
      <p:guideLst>
        <p:guide orient="horz" pos="799"/>
        <p:guide orient="horz" pos="4065"/>
        <p:guide pos="2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80" d="100"/>
          <a:sy n="80" d="100"/>
        </p:scale>
        <p:origin x="-1267" y="-62"/>
      </p:cViewPr>
      <p:guideLst>
        <p:guide orient="horz" pos="3024"/>
        <p:guide pos="230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unof\Desktop\NCE\Final%20data%20for%20NCE\Flagship%20policies%20-&#160;final%20database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/>
      <c:barChart>
        <c:barDir val="bar"/>
        <c:grouping val="clustered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'Priority for 2C'!$C$42:$C$62</c:f>
              <c:strCache>
                <c:ptCount val="21"/>
                <c:pt idx="0">
                  <c:v>Maintain automobile import tariffs</c:v>
                </c:pt>
                <c:pt idx="1">
                  <c:v>License plate restrictions</c:v>
                </c:pt>
                <c:pt idx="2">
                  <c:v>Capping registration of new vehicles</c:v>
                </c:pt>
                <c:pt idx="3">
                  <c:v>National awareness campaigns</c:v>
                </c:pt>
                <c:pt idx="4">
                  <c:v>Reform national statistical services</c:v>
                </c:pt>
                <c:pt idx="5">
                  <c:v>Reform highway code</c:v>
                </c:pt>
                <c:pt idx="6">
                  <c:v>Reduce speed limits</c:v>
                </c:pt>
                <c:pt idx="7">
                  <c:v>Freight management and consolidation</c:v>
                </c:pt>
                <c:pt idx="8">
                  <c:v>Fuel economy and emission standards</c:v>
                </c:pt>
                <c:pt idx="9">
                  <c:v>Stricter enforcement</c:v>
                </c:pt>
                <c:pt idx="10">
                  <c:v>Eliminate tax breaks for automobiles </c:v>
                </c:pt>
                <c:pt idx="11">
                  <c:v>Eliminate fuel subsidies</c:v>
                </c:pt>
                <c:pt idx="12">
                  <c:v>Operational budget reallocation</c:v>
                </c:pt>
                <c:pt idx="13">
                  <c:v>Smart regulation of Mobility-as-a-Service</c:v>
                </c:pt>
                <c:pt idx="14">
                  <c:v>Reform appraisal methods</c:v>
                </c:pt>
                <c:pt idx="15">
                  <c:v>Reform parking standards</c:v>
                </c:pt>
                <c:pt idx="16">
                  <c:v>Land value capture</c:v>
                </c:pt>
                <c:pt idx="17">
                  <c:v>Metropolitan strategic transport</c:v>
                </c:pt>
                <c:pt idx="18">
                  <c:v>Road pricing</c:v>
                </c:pt>
                <c:pt idx="19">
                  <c:v>Integrated national urban and transport plans</c:v>
                </c:pt>
                <c:pt idx="20">
                  <c:v>Infrastructure budget reallocation</c:v>
                </c:pt>
              </c:strCache>
            </c:strRef>
          </c:cat>
          <c:val>
            <c:numRef>
              <c:f>'Priority for 2C'!$F$42:$F$62</c:f>
              <c:numCache>
                <c:formatCode>0%</c:formatCode>
                <c:ptCount val="21"/>
                <c:pt idx="0">
                  <c:v>0</c:v>
                </c:pt>
                <c:pt idx="1">
                  <c:v>3.8961038961039002E-2</c:v>
                </c:pt>
                <c:pt idx="2">
                  <c:v>5.1948051948052E-2</c:v>
                </c:pt>
                <c:pt idx="3">
                  <c:v>6.4935064935064998E-2</c:v>
                </c:pt>
                <c:pt idx="4">
                  <c:v>7.7922077922078017E-2</c:v>
                </c:pt>
                <c:pt idx="5">
                  <c:v>9.090909090909112E-2</c:v>
                </c:pt>
                <c:pt idx="6">
                  <c:v>0.10389610389610401</c:v>
                </c:pt>
                <c:pt idx="7">
                  <c:v>0.10389610389610401</c:v>
                </c:pt>
                <c:pt idx="8">
                  <c:v>0.11688311688311702</c:v>
                </c:pt>
                <c:pt idx="9">
                  <c:v>0.12987012987013</c:v>
                </c:pt>
                <c:pt idx="10">
                  <c:v>0.20779220779220806</c:v>
                </c:pt>
                <c:pt idx="11">
                  <c:v>0.23376623376623407</c:v>
                </c:pt>
                <c:pt idx="12">
                  <c:v>0.24675324675324703</c:v>
                </c:pt>
                <c:pt idx="13">
                  <c:v>0.24675324675324703</c:v>
                </c:pt>
                <c:pt idx="14">
                  <c:v>0.27272727272727298</c:v>
                </c:pt>
                <c:pt idx="15">
                  <c:v>0.41558441558441611</c:v>
                </c:pt>
                <c:pt idx="16">
                  <c:v>0.44155844155844198</c:v>
                </c:pt>
                <c:pt idx="17">
                  <c:v>0.44155844155844198</c:v>
                </c:pt>
                <c:pt idx="18">
                  <c:v>0.51948051948051899</c:v>
                </c:pt>
                <c:pt idx="19">
                  <c:v>0.53246753246753198</c:v>
                </c:pt>
                <c:pt idx="20">
                  <c:v>0.662337662337662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FC-4E5A-ACB8-59C53412D9C9}"/>
            </c:ext>
          </c:extLst>
        </c:ser>
        <c:dLbls/>
        <c:gapWidth val="182"/>
        <c:axId val="71444736"/>
        <c:axId val="70009216"/>
      </c:barChart>
      <c:catAx>
        <c:axId val="7144473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0009216"/>
        <c:crosses val="autoZero"/>
        <c:auto val="1"/>
        <c:lblAlgn val="ctr"/>
        <c:lblOffset val="100"/>
      </c:catAx>
      <c:valAx>
        <c:axId val="70009216"/>
        <c:scaling>
          <c:orientation val="minMax"/>
        </c:scaling>
        <c:delete val="1"/>
        <c:axPos val="b"/>
        <c:numFmt formatCode="0%" sourceLinked="1"/>
        <c:majorTickMark val="none"/>
        <c:tickLblPos val="none"/>
        <c:crossAx val="71444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9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CF042-10B6-4A1C-9FE7-49189D7B06E6}" type="datetimeFigureOut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9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19CA9-DCFF-4A21-9C68-726895672C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5894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143589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E8EAF47-9945-4842-A632-19E444B48E81}" type="datetimeFigureOut">
              <a:rPr lang="fr-FR"/>
              <a:pPr>
                <a:defRPr/>
              </a:pPr>
              <a:t>31/10/2018</a:t>
            </a:fld>
            <a:endParaRPr lang="en-US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Cliquez pour modifier les styles du texte du masque</a:t>
            </a:r>
          </a:p>
          <a:p>
            <a:pPr lvl="1"/>
            <a:r>
              <a:rPr lang="en-US" noProof="0"/>
              <a:t>Deuxième niveau</a:t>
            </a:r>
          </a:p>
          <a:p>
            <a:pPr lvl="2"/>
            <a:r>
              <a:rPr lang="en-US" noProof="0"/>
              <a:t>Troisième niveau</a:t>
            </a:r>
          </a:p>
          <a:p>
            <a:pPr lvl="3"/>
            <a:r>
              <a:rPr lang="en-US" noProof="0"/>
              <a:t>Quatrième niveau</a:t>
            </a:r>
          </a:p>
          <a:p>
            <a:pPr lvl="4"/>
            <a:r>
              <a:rPr lang="en-US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143589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BA0CB84-08F7-488A-B39E-CB0EFC668B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50344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A0CB84-08F7-488A-B39E-CB0EFC668B6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4142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A0CB84-08F7-488A-B39E-CB0EFC668B6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3438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A0CB84-08F7-488A-B39E-CB0EFC668B6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0379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A0CB84-08F7-488A-B39E-CB0EFC668B6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7088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A0CB84-08F7-488A-B39E-CB0EFC668B6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0296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A0CB84-08F7-488A-B39E-CB0EFC668B6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7816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A0CB84-08F7-488A-B39E-CB0EFC668B6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5191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95288" y="3019914"/>
            <a:ext cx="7291387" cy="121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31800" numCol="1" anchor="t" anchorCtr="0" compatLnSpc="1">
            <a:prstTxWarp prst="textNoShape">
              <a:avLst/>
            </a:prstTxWarp>
            <a:spAutoFit/>
          </a:bodyPr>
          <a:lstStyle>
            <a:lvl1pPr>
              <a:defRPr sz="2800" cap="all" spc="500" baseline="0"/>
            </a:lvl1pPr>
          </a:lstStyle>
          <a:p>
            <a:pPr lvl="0"/>
            <a:r>
              <a:rPr lang="en-US" dirty="0" err="1"/>
              <a:t>PREsentation</a:t>
            </a:r>
            <a:r>
              <a:rPr lang="en-US" dirty="0"/>
              <a:t> title – click to edit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4232275"/>
            <a:ext cx="7291387" cy="89535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800" baseline="0">
                <a:solidFill>
                  <a:srgbClr val="417CC0"/>
                </a:solidFill>
              </a:defRPr>
            </a:lvl1pPr>
          </a:lstStyle>
          <a:p>
            <a:r>
              <a:rPr lang="en-US" sz="2400" b="0" dirty="0">
                <a:solidFill>
                  <a:srgbClr val="417CC0"/>
                </a:solidFill>
              </a:rPr>
              <a:t>Presentation subtitle – click to edit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395288" y="6037263"/>
            <a:ext cx="1952625" cy="531812"/>
          </a:xfrm>
          <a:prstGeom prst="rect">
            <a:avLst/>
          </a:prstGeom>
        </p:spPr>
        <p:txBody>
          <a:bodyPr vert="horz"/>
          <a:lstStyle/>
          <a:p>
            <a:r>
              <a:rPr lang="en-US" dirty="0"/>
              <a:t>Partner Logo</a:t>
            </a:r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12" hasCustomPrompt="1"/>
          </p:nvPr>
        </p:nvSpPr>
        <p:spPr>
          <a:xfrm>
            <a:off x="2760660" y="6037263"/>
            <a:ext cx="1952625" cy="531812"/>
          </a:xfrm>
          <a:prstGeom prst="rect">
            <a:avLst/>
          </a:prstGeom>
        </p:spPr>
        <p:txBody>
          <a:bodyPr vert="horz"/>
          <a:lstStyle/>
          <a:p>
            <a:r>
              <a:rPr lang="en-US" dirty="0"/>
              <a:t>Partner Logo</a:t>
            </a:r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3" hasCustomPrompt="1"/>
          </p:nvPr>
        </p:nvSpPr>
        <p:spPr>
          <a:xfrm>
            <a:off x="5126032" y="6037263"/>
            <a:ext cx="1952625" cy="531812"/>
          </a:xfrm>
          <a:prstGeom prst="rect">
            <a:avLst/>
          </a:prstGeom>
        </p:spPr>
        <p:txBody>
          <a:bodyPr vert="horz"/>
          <a:lstStyle/>
          <a:p>
            <a:r>
              <a:rPr lang="en-US" dirty="0"/>
              <a:t>Partner Logo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395288" y="5139532"/>
            <a:ext cx="7291387" cy="71596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  <a:lvl2pPr marL="361950" indent="0">
              <a:buFontTx/>
              <a:buNone/>
              <a:defRPr>
                <a:solidFill>
                  <a:schemeClr val="accent4">
                    <a:lumMod val="50000"/>
                    <a:lumOff val="50000"/>
                  </a:schemeClr>
                </a:solidFill>
              </a:defRPr>
            </a:lvl2pPr>
            <a:lvl3pPr marL="722312" indent="0">
              <a:buFontTx/>
              <a:buNone/>
              <a:defRPr>
                <a:solidFill>
                  <a:schemeClr val="accent4">
                    <a:lumMod val="50000"/>
                    <a:lumOff val="50000"/>
                  </a:schemeClr>
                </a:solidFill>
              </a:defRPr>
            </a:lvl3pPr>
            <a:lvl4pPr marL="1081088" indent="0">
              <a:buFontTx/>
              <a:buNone/>
              <a:defRPr>
                <a:solidFill>
                  <a:schemeClr val="accent4">
                    <a:lumMod val="50000"/>
                    <a:lumOff val="50000"/>
                  </a:schemeClr>
                </a:solidFill>
              </a:defRPr>
            </a:lvl4pPr>
            <a:lvl5pPr marL="1441450" indent="0">
              <a:buFontTx/>
              <a:buNone/>
              <a:defRPr>
                <a:solidFill>
                  <a:schemeClr val="accent4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Authors / dates/ other information – click to edit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A8729-7077-406F-A815-8ACD8F58AAA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AFD23-69D5-40C9-B1F5-7F584B616D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76874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BDC26-2D8E-4BE3-B835-C769065F485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E4831-7315-4DF8-95EA-5C51AC337AD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33178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EC74C-E8DA-42D4-8765-5A8137635B4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255BC-755B-458E-B353-C6A62135D12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98559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CE408-F80B-49B6-A8A9-26DD0DAF86E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476AD-0D53-4AEA-92A8-1BC54BA15CA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28045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93112" y="6569075"/>
            <a:ext cx="587376" cy="207963"/>
          </a:xfrm>
          <a:prstGeom prst="rect">
            <a:avLst/>
          </a:prstGeom>
        </p:spPr>
        <p:txBody>
          <a:bodyPr/>
          <a:lstStyle>
            <a:lvl1pPr>
              <a:defRPr sz="900" smtClean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8148906-4C2C-48D5-8EFF-E86AF36979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95288" y="316034"/>
            <a:ext cx="7291387" cy="818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31800" numCol="1" anchor="t" anchorCtr="0" compatLnSpc="1">
            <a:prstTxWarp prst="textNoShape">
              <a:avLst/>
            </a:prstTxWarp>
            <a:spAutoFit/>
          </a:bodyPr>
          <a:lstStyle>
            <a:lvl1pPr>
              <a:defRPr sz="2400" cap="all"/>
            </a:lvl1pPr>
          </a:lstStyle>
          <a:p>
            <a:pPr lvl="0"/>
            <a:r>
              <a:rPr lang="en-US" dirty="0"/>
              <a:t>Slide TITLE – click to edit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7" y="2136775"/>
            <a:ext cx="7291387" cy="3816350"/>
          </a:xfrm>
          <a:prstGeom prst="rect">
            <a:avLst/>
          </a:prstGeom>
        </p:spPr>
        <p:txBody>
          <a:bodyPr vert="horz"/>
          <a:lstStyle>
            <a:lvl1pPr marL="285750" indent="-285750">
              <a:buFont typeface="Arial"/>
              <a:buChar char="•"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2925" indent="-180975">
              <a:buFont typeface="Arial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01700" indent="-179388">
              <a:buFont typeface="Arial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262063" indent="-180975">
              <a:buFont typeface="Arial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622425" indent="-180975">
              <a:buFont typeface="Arial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Bullet list – 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1134207"/>
            <a:ext cx="7291387" cy="1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US" sz="2400" b="0" dirty="0">
                <a:solidFill>
                  <a:srgbClr val="417CC0"/>
                </a:solidFill>
              </a:rPr>
              <a:t>Subtitle – click to edit</a:t>
            </a:r>
          </a:p>
        </p:txBody>
      </p:sp>
    </p:spTree>
    <p:extLst>
      <p:ext uri="{BB962C8B-B14F-4D97-AF65-F5344CB8AC3E}">
        <p14:creationId xmlns:p14="http://schemas.microsoft.com/office/powerpoint/2010/main" xmlns="" val="467732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6C0C5-8FCA-485F-B378-27CC64005CC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F8894-3264-4BBD-BF09-1DA0F1F1DC2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04499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79CCC-0D02-4E16-84D3-C911A19C4C4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718C2-98F6-4C63-9FAE-ADBDDD636F8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72738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21A1D-4C92-46C6-8207-3CCA727A14D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53BF8-DA75-4F9A-8F80-02D8422A1C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40089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C2161-3C97-4181-8F30-8195B510711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E5591-EAEA-4B6D-889B-77E798CF5A8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98844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7B1FD-C7AF-40C1-8147-10AB99F4354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1130A-21B5-43AD-A35F-39E0791C339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92809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44DB1-4B49-4645-8524-64D0C1C2DD1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7B234-BD00-418D-AC6D-78431904C5D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25184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D86F9-959A-4D1F-8BFC-9A60EFEC148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CD20B-07CE-4750-A415-34928079436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15377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emf"/><Relationship Id="rId10" Type="http://schemas.openxmlformats.org/officeDocument/2006/relationships/image" Target="../media/image7.png"/><Relationship Id="rId4" Type="http://schemas.openxmlformats.org/officeDocument/2006/relationships/image" Target="../media/image1.emf"/><Relationship Id="rId9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24800" y="0"/>
            <a:ext cx="1219200" cy="6859588"/>
          </a:xfrm>
          <a:prstGeom prst="rect">
            <a:avLst/>
          </a:prstGeom>
          <a:solidFill>
            <a:srgbClr val="417CC0"/>
          </a:solidFill>
        </p:spPr>
      </p:pic>
      <p:sp>
        <p:nvSpPr>
          <p:cNvPr id="469008" name="Rectangle 16"/>
          <p:cNvSpPr>
            <a:spLocks noChangeArrowheads="1"/>
          </p:cNvSpPr>
          <p:nvPr/>
        </p:nvSpPr>
        <p:spPr bwMode="auto">
          <a:xfrm>
            <a:off x="7812088" y="6707188"/>
            <a:ext cx="41751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defTabSz="914400" eaLnBrk="0" hangingPunct="0">
              <a:lnSpc>
                <a:spcPct val="90000"/>
              </a:lnSpc>
              <a:spcAft>
                <a:spcPct val="50000"/>
              </a:spcAft>
            </a:pPr>
            <a:endParaRPr lang="en-US" sz="900" dirty="0">
              <a:solidFill>
                <a:srgbClr val="000000"/>
              </a:solidFill>
              <a:latin typeface="CorpoS" pitchFamily="2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85337" y="285750"/>
            <a:ext cx="762000" cy="1181100"/>
          </a:xfrm>
          <a:prstGeom prst="rect">
            <a:avLst/>
          </a:prstGeom>
        </p:spPr>
      </p:pic>
      <p:pic>
        <p:nvPicPr>
          <p:cNvPr id="14" name="Picture 7" descr="corporate_PPT_image"/>
          <p:cNvPicPr>
            <a:picLocks noChangeAspect="1" noChangeArrowheads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8271461" y="5706097"/>
            <a:ext cx="574396" cy="403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corporate_PPT_image"/>
          <p:cNvPicPr>
            <a:picLocks noChangeAspect="1" noChangeArrowheads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8271461" y="4851386"/>
            <a:ext cx="574396" cy="73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corporate_PPT_image"/>
          <p:cNvPicPr>
            <a:picLocks noChangeAspect="1" noChangeArrowheads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8271461" y="4267534"/>
            <a:ext cx="574396" cy="45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 descr="corporate_PPT_image"/>
          <p:cNvPicPr>
            <a:picLocks noChangeAspect="1" noChangeArrowheads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8324770" y="3641548"/>
            <a:ext cx="467778" cy="45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 descr="corporate_PPT_image"/>
          <p:cNvPicPr>
            <a:picLocks noChangeAspect="1" noChangeArrowheads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8324770" y="2943335"/>
            <a:ext cx="467778" cy="50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" descr="corporate_PPT_image"/>
          <p:cNvPicPr>
            <a:picLocks noChangeAspect="1" noChangeArrowheads="1"/>
          </p:cNvPicPr>
          <p:nvPr userDrawn="1"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8345836" y="2377540"/>
            <a:ext cx="425647" cy="39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" descr="corporate_PPT_image"/>
          <p:cNvPicPr>
            <a:picLocks noChangeAspect="1" noChangeArrowheads="1"/>
          </p:cNvPicPr>
          <p:nvPr userDrawn="1"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8300695" y="1662440"/>
            <a:ext cx="515928" cy="54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hf hdr="0" ftr="0" dt="0"/>
  <p:txStyles>
    <p:titleStyle>
      <a:lvl1pPr algn="l" rtl="0" fontAlgn="base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0E3C5A"/>
          </a:solidFill>
          <a:latin typeface="Gill Sans"/>
          <a:ea typeface="+mj-ea"/>
          <a:cs typeface="Gill Sans"/>
        </a:defRPr>
      </a:lvl1pPr>
      <a:lvl2pPr algn="l" rtl="0" fontAlgn="base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CorpoS" pitchFamily="2" charset="0"/>
        </a:defRPr>
      </a:lvl2pPr>
      <a:lvl3pPr algn="l" rtl="0" fontAlgn="base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CorpoS" pitchFamily="2" charset="0"/>
        </a:defRPr>
      </a:lvl3pPr>
      <a:lvl4pPr algn="l" rtl="0" fontAlgn="base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CorpoS" pitchFamily="2" charset="0"/>
        </a:defRPr>
      </a:lvl4pPr>
      <a:lvl5pPr algn="l" rtl="0" fontAlgn="base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CorpoS" pitchFamily="2" charset="0"/>
        </a:defRPr>
      </a:lvl5pPr>
      <a:lvl6pPr marL="457200" algn="l" rtl="0" fontAlgn="base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CorpoS" pitchFamily="2" charset="0"/>
        </a:defRPr>
      </a:lvl6pPr>
      <a:lvl7pPr marL="914400" algn="l" rtl="0" fontAlgn="base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CorpoS" pitchFamily="2" charset="0"/>
        </a:defRPr>
      </a:lvl7pPr>
      <a:lvl8pPr marL="1371600" algn="l" rtl="0" fontAlgn="base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CorpoS" pitchFamily="2" charset="0"/>
        </a:defRPr>
      </a:lvl8pPr>
      <a:lvl9pPr marL="1828800" algn="l" rtl="0" fontAlgn="base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CorpoS" pitchFamily="2" charset="0"/>
        </a:defRPr>
      </a:lvl9pPr>
    </p:titleStyle>
    <p:bodyStyle>
      <a:lvl1pPr marL="182563" indent="-182563" algn="l" rtl="0" fontAlgn="base">
        <a:lnSpc>
          <a:spcPct val="108000"/>
        </a:lnSpc>
        <a:spcBef>
          <a:spcPct val="0"/>
        </a:spcBef>
        <a:spcAft>
          <a:spcPct val="42000"/>
        </a:spcAft>
        <a:buSzPct val="75000"/>
        <a:buChar char="•"/>
        <a:defRPr>
          <a:solidFill>
            <a:schemeClr val="tx1"/>
          </a:solidFill>
          <a:latin typeface="Gill Sans"/>
          <a:ea typeface="+mn-ea"/>
          <a:cs typeface="Gill Sans"/>
        </a:defRPr>
      </a:lvl1pPr>
      <a:lvl2pPr marL="542925" indent="-180975" algn="l" rtl="0" fontAlgn="base">
        <a:lnSpc>
          <a:spcPts val="1900"/>
        </a:lnSpc>
        <a:spcBef>
          <a:spcPct val="0"/>
        </a:spcBef>
        <a:spcAft>
          <a:spcPct val="42000"/>
        </a:spcAft>
        <a:buSzPct val="75000"/>
        <a:buChar char="•"/>
        <a:defRPr>
          <a:solidFill>
            <a:schemeClr val="tx1"/>
          </a:solidFill>
          <a:latin typeface="Gill Sans"/>
          <a:cs typeface="Gill Sans"/>
        </a:defRPr>
      </a:lvl2pPr>
      <a:lvl3pPr marL="901700" indent="-179388" algn="l" rtl="0" fontAlgn="base">
        <a:lnSpc>
          <a:spcPts val="1900"/>
        </a:lnSpc>
        <a:spcBef>
          <a:spcPct val="0"/>
        </a:spcBef>
        <a:spcAft>
          <a:spcPct val="42000"/>
        </a:spcAft>
        <a:buSzPct val="75000"/>
        <a:buChar char="•"/>
        <a:defRPr>
          <a:solidFill>
            <a:schemeClr val="tx1"/>
          </a:solidFill>
          <a:latin typeface="Gill Sans"/>
          <a:cs typeface="Gill Sans"/>
        </a:defRPr>
      </a:lvl3pPr>
      <a:lvl4pPr marL="1262063" indent="-180975" algn="l" rtl="0" fontAlgn="base">
        <a:lnSpc>
          <a:spcPts val="1900"/>
        </a:lnSpc>
        <a:spcBef>
          <a:spcPct val="0"/>
        </a:spcBef>
        <a:spcAft>
          <a:spcPct val="42000"/>
        </a:spcAft>
        <a:buSzPct val="75000"/>
        <a:buChar char="•"/>
        <a:defRPr>
          <a:solidFill>
            <a:schemeClr val="tx1"/>
          </a:solidFill>
          <a:latin typeface="Gill Sans"/>
          <a:cs typeface="Gill Sans"/>
        </a:defRPr>
      </a:lvl4pPr>
      <a:lvl5pPr marL="1622425" indent="-180975" algn="l" rtl="0" fontAlgn="base">
        <a:lnSpc>
          <a:spcPts val="1900"/>
        </a:lnSpc>
        <a:spcBef>
          <a:spcPct val="0"/>
        </a:spcBef>
        <a:spcAft>
          <a:spcPct val="42000"/>
        </a:spcAft>
        <a:buSzPct val="75000"/>
        <a:buChar char="•"/>
        <a:defRPr>
          <a:solidFill>
            <a:schemeClr val="tx1"/>
          </a:solidFill>
          <a:latin typeface="Gill Sans"/>
          <a:cs typeface="Gill Sans"/>
        </a:defRPr>
      </a:lvl5pPr>
      <a:lvl6pPr marL="2079625" indent="-180975" algn="l" rtl="0" fontAlgn="base">
        <a:lnSpc>
          <a:spcPts val="1900"/>
        </a:lnSpc>
        <a:spcBef>
          <a:spcPct val="0"/>
        </a:spcBef>
        <a:spcAft>
          <a:spcPct val="42000"/>
        </a:spcAft>
        <a:buSzPct val="75000"/>
        <a:buChar char="•"/>
        <a:defRPr>
          <a:solidFill>
            <a:schemeClr val="tx1"/>
          </a:solidFill>
          <a:latin typeface="+mn-lt"/>
        </a:defRPr>
      </a:lvl6pPr>
      <a:lvl7pPr marL="2536825" indent="-180975" algn="l" rtl="0" fontAlgn="base">
        <a:lnSpc>
          <a:spcPts val="1900"/>
        </a:lnSpc>
        <a:spcBef>
          <a:spcPct val="0"/>
        </a:spcBef>
        <a:spcAft>
          <a:spcPct val="42000"/>
        </a:spcAft>
        <a:buSzPct val="75000"/>
        <a:buChar char="•"/>
        <a:defRPr>
          <a:solidFill>
            <a:schemeClr val="tx1"/>
          </a:solidFill>
          <a:latin typeface="+mn-lt"/>
        </a:defRPr>
      </a:lvl7pPr>
      <a:lvl8pPr marL="2994025" indent="-180975" algn="l" rtl="0" fontAlgn="base">
        <a:lnSpc>
          <a:spcPts val="1900"/>
        </a:lnSpc>
        <a:spcBef>
          <a:spcPct val="0"/>
        </a:spcBef>
        <a:spcAft>
          <a:spcPct val="42000"/>
        </a:spcAft>
        <a:buSzPct val="75000"/>
        <a:buChar char="•"/>
        <a:defRPr>
          <a:solidFill>
            <a:schemeClr val="tx1"/>
          </a:solidFill>
          <a:latin typeface="+mn-lt"/>
        </a:defRPr>
      </a:lvl8pPr>
      <a:lvl9pPr marL="3451225" indent="-180975" algn="l" rtl="0" fontAlgn="base">
        <a:lnSpc>
          <a:spcPts val="1900"/>
        </a:lnSpc>
        <a:spcBef>
          <a:spcPct val="0"/>
        </a:spcBef>
        <a:spcAft>
          <a:spcPct val="42000"/>
        </a:spcAft>
        <a:buSzPct val="75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914400">
              <a:defRPr/>
            </a:pPr>
            <a:fld id="{2366A103-BABA-4F35-B8BF-19E8D43B001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2018/10/31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9144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914400">
              <a:defRPr/>
            </a:pPr>
            <a:fld id="{C876114A-2355-4F08-AF8F-248D35FDB16B}" type="slidenum">
              <a:rPr lang="zh-CN" altLang="en-US"/>
              <a:pPr defTabSz="91440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9116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newclimateeconomy.net/urban-transitions/workflow/powerful-policy-option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-beta/124958/" TargetMode="External"/><Relationship Id="rId3" Type="http://schemas.openxmlformats.org/officeDocument/2006/relationships/hyperlink" Target="mailto:matthew.ulterino@un.org" TargetMode="External"/><Relationship Id="rId7" Type="http://schemas.openxmlformats.org/officeDocument/2006/relationships/hyperlink" Target="http://www.twitter.com/UNEP_FI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UNEPFinanceInitiative/" TargetMode="External"/><Relationship Id="rId11" Type="http://schemas.openxmlformats.org/officeDocument/2006/relationships/image" Target="cid:image001.png@01D46527.5630DDC0" TargetMode="External"/><Relationship Id="rId5" Type="http://schemas.openxmlformats.org/officeDocument/2006/relationships/hyperlink" Target="http://www.unep.org/" TargetMode="External"/><Relationship Id="rId10" Type="http://schemas.openxmlformats.org/officeDocument/2006/relationships/image" Target="../media/image20.png"/><Relationship Id="rId4" Type="http://schemas.openxmlformats.org/officeDocument/2006/relationships/hyperlink" Target="http://www.unepfi.org/" TargetMode="External"/><Relationship Id="rId9" Type="http://schemas.openxmlformats.org/officeDocument/2006/relationships/hyperlink" Target="https://www.youtube.com/channel/UCwR4zo4_G4am3br7EzyU0z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hyperlink" Target="https://www.pggm.nl/english/what-we-do/Documents/SDI-taxonomies-APG-PGGM-mei_2017.pdf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hyperlink" Target="https://api.gresb.com/infra/hom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11" Type="http://schemas.openxmlformats.org/officeDocument/2006/relationships/hyperlink" Target="http://www.unepfi.org/climate-change/tcfd/" TargetMode="External"/><Relationship Id="rId5" Type="http://schemas.openxmlformats.org/officeDocument/2006/relationships/image" Target="../media/image13.png"/><Relationship Id="rId15" Type="http://schemas.openxmlformats.org/officeDocument/2006/relationships/hyperlink" Target="http://www.unepfi.org/positive-impact/positive-impact/" TargetMode="External"/><Relationship Id="rId10" Type="http://schemas.openxmlformats.org/officeDocument/2006/relationships/hyperlink" Target="https://www.fsb-tcfd.org/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hyperlink" Target="https://www.unpri.org/download?ac=542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acmf.org/ACMF/upload/ASEAN_Green_Bond_Standards.pdf" TargetMode="External"/><Relationship Id="rId2" Type="http://schemas.openxmlformats.org/officeDocument/2006/relationships/hyperlink" Target="https://www.icmagroup.org/green-social-and-sustainability-bonds/green-bond-principles-gbp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trica.com/news/centrica-publishes-report-showing-how-new-energy-technology-could-meet-more-half-2030-carbo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ewclimateeconomy.net/urban-transitions/workflow/financing-transformation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globalinvestorcoalition.org/global-investor-statement-climate-change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pitaliq.com/CIQDotNet/CreditResearch/RenderArticle.aspx?articleId=2111440&amp;SctArtId=461188&amp;from=CM&amp;nsl_code=LIME&amp;sourceObjectId=10727801&amp;sourceRevId=2&amp;fee_ind=N&amp;exp_date=20281010-15:01:4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Administrator\Desktop\论坛背景板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文本框 1"/>
          <p:cNvSpPr txBox="1">
            <a:spLocks noChangeArrowheads="1"/>
          </p:cNvSpPr>
          <p:nvPr/>
        </p:nvSpPr>
        <p:spPr bwMode="auto">
          <a:xfrm>
            <a:off x="900113" y="3963988"/>
            <a:ext cx="73437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defTabSz="914400">
              <a:lnSpc>
                <a:spcPct val="150000"/>
              </a:lnSpc>
              <a:spcBef>
                <a:spcPts val="600"/>
              </a:spcBef>
            </a:pPr>
            <a:r>
              <a:rPr lang="en-US" altLang="zh-CN" sz="2800">
                <a:solidFill>
                  <a:srgbClr val="0060A5"/>
                </a:solidFill>
                <a:latin typeface="Times New Roman" pitchFamily="18" charset="0"/>
                <a:cs typeface="Times New Roman" pitchFamily="18" charset="0"/>
              </a:rPr>
              <a:t>Property Investment Project Coordinator</a:t>
            </a:r>
          </a:p>
          <a:p>
            <a:pPr algn="ctr" defTabSz="914400">
              <a:lnSpc>
                <a:spcPct val="150000"/>
              </a:lnSpc>
              <a:spcBef>
                <a:spcPts val="600"/>
              </a:spcBef>
            </a:pPr>
            <a:r>
              <a:rPr lang="en-US" altLang="zh-CN" sz="2800">
                <a:solidFill>
                  <a:srgbClr val="0060A5"/>
                </a:solidFill>
                <a:latin typeface="Times New Roman" pitchFamily="18" charset="0"/>
                <a:cs typeface="Times New Roman" pitchFamily="18" charset="0"/>
              </a:rPr>
              <a:t> UNEP Finance Initiative</a:t>
            </a:r>
            <a:endParaRPr lang="zh-CN" altLang="en-US" sz="2800">
              <a:solidFill>
                <a:srgbClr val="0060A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矩形 2">
            <a:extLst>
              <a:ext uri="{FF2B5EF4-FFF2-40B4-BE49-F238E27FC236}"/>
            </a:extLst>
          </p:cNvPr>
          <p:cNvSpPr/>
          <p:nvPr/>
        </p:nvSpPr>
        <p:spPr>
          <a:xfrm>
            <a:off x="0" y="3101975"/>
            <a:ext cx="9144000" cy="8620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en-US" altLang="zh-CN" sz="5000" dirty="0">
                <a:ln w="0"/>
                <a:solidFill>
                  <a:srgbClr val="F79646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Matthew </a:t>
            </a:r>
            <a:r>
              <a:rPr lang="en-US" altLang="zh-CN" sz="5000" dirty="0" err="1">
                <a:ln w="0"/>
                <a:solidFill>
                  <a:srgbClr val="F79646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Ulterino</a:t>
            </a:r>
            <a:endParaRPr lang="zh-CN" altLang="en-US" sz="5000" dirty="0">
              <a:ln w="0"/>
              <a:solidFill>
                <a:srgbClr val="F79646">
                  <a:lumMod val="75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177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8148906-4C2C-48D5-8EFF-E86AF369791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288" y="316034"/>
            <a:ext cx="7291387" cy="805798"/>
          </a:xfrm>
        </p:spPr>
        <p:txBody>
          <a:bodyPr/>
          <a:lstStyle/>
          <a:p>
            <a:r>
              <a:rPr lang="en-US" cap="small" dirty="0"/>
              <a:t>Private Finance and Sustainable Cities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34665" y="1627322"/>
            <a:ext cx="7291387" cy="381635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Importance of key national </a:t>
            </a:r>
            <a:r>
              <a:rPr lang="en-US" sz="2200" u="sng" dirty="0"/>
              <a:t>transport</a:t>
            </a:r>
            <a:r>
              <a:rPr lang="en-US" sz="2200" dirty="0"/>
              <a:t> policy instruments 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9D7C7B50-0008-4563-A4A2-78463F5E8E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Public sector actions</a:t>
            </a:r>
            <a:endParaRPr lang="en-GB" b="1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8129504-92A8-4041-8580-526F73549580}"/>
              </a:ext>
            </a:extLst>
          </p:cNvPr>
          <p:cNvSpPr txBox="1"/>
          <p:nvPr/>
        </p:nvSpPr>
        <p:spPr>
          <a:xfrm>
            <a:off x="455908" y="6358828"/>
            <a:ext cx="7170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Source: </a:t>
            </a:r>
            <a:r>
              <a:rPr lang="en-GB" sz="1200" b="1" dirty="0">
                <a:hlinkClick r:id="rId3"/>
              </a:rPr>
              <a:t>Coalition for Urban Transitions </a:t>
            </a:r>
            <a:r>
              <a:rPr lang="en-GB" sz="1200" dirty="0"/>
              <a:t>- </a:t>
            </a:r>
            <a:r>
              <a:rPr lang="en-US" sz="1200" dirty="0"/>
              <a:t>Identifying national policies to enable compact, connected and coordinated urban development (forthcoming)</a:t>
            </a:r>
          </a:p>
          <a:p>
            <a:endParaRPr lang="en-GB" sz="1200" dirty="0"/>
          </a:p>
        </p:txBody>
      </p:sp>
      <p:graphicFrame>
        <p:nvGraphicFramePr>
          <p:cNvPr id="8" name="Gráfico 4">
            <a:extLst>
              <a:ext uri="{FF2B5EF4-FFF2-40B4-BE49-F238E27FC236}">
                <a16:creationId xmlns="" xmlns:a16="http://schemas.microsoft.com/office/drawing/2014/main" id="{F063B1C7-ED61-4FC5-87DB-47633D8180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588608157"/>
              </p:ext>
            </p:extLst>
          </p:nvPr>
        </p:nvGraphicFramePr>
        <p:xfrm>
          <a:off x="437818" y="2528903"/>
          <a:ext cx="6040585" cy="3757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 Box 3">
            <a:extLst>
              <a:ext uri="{FF2B5EF4-FFF2-40B4-BE49-F238E27FC236}">
                <a16:creationId xmlns="" xmlns:a16="http://schemas.microsoft.com/office/drawing/2014/main" id="{8546259A-4402-447F-B682-EF922F5C0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7055" y="5945580"/>
            <a:ext cx="6318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en-GB" sz="900" b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 = 77</a:t>
            </a:r>
            <a:endParaRPr lang="en-GB" sz="120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968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Title 14343"/>
          <p:cNvSpPr>
            <a:spLocks noGrp="1"/>
          </p:cNvSpPr>
          <p:nvPr>
            <p:ph type="title"/>
          </p:nvPr>
        </p:nvSpPr>
        <p:spPr>
          <a:xfrm>
            <a:off x="638926" y="1263060"/>
            <a:ext cx="7517481" cy="805798"/>
          </a:xfrm>
        </p:spPr>
        <p:txBody>
          <a:bodyPr/>
          <a:lstStyle/>
          <a:p>
            <a:r>
              <a:rPr lang="en-US" sz="2400" b="0" dirty="0">
                <a:latin typeface="Gill Sans SemiBold"/>
                <a:cs typeface="Gill Sans SemiBold"/>
              </a:rPr>
              <a:t>Thank you</a:t>
            </a:r>
          </a:p>
        </p:txBody>
      </p:sp>
      <p:sp>
        <p:nvSpPr>
          <p:cNvPr id="14349" name="Text Placeholder 14348"/>
          <p:cNvSpPr>
            <a:spLocks noGrp="1"/>
          </p:cNvSpPr>
          <p:nvPr>
            <p:ph type="body" sz="quarter" idx="15"/>
          </p:nvPr>
        </p:nvSpPr>
        <p:spPr>
          <a:xfrm>
            <a:off x="865020" y="7907105"/>
            <a:ext cx="7291387" cy="273399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1819B5FF-0F4E-4196-A81B-8E50503EA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926" y="2184178"/>
            <a:ext cx="4754828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hangingPunct="0"/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Matthew Ulterino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Property Investment Project Coordinator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UNEP Finance Initiative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alt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matthew.ulterino@un.org</a:t>
            </a:r>
            <a:r>
              <a:rPr lang="en-US" alt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alt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Tel: +1 (585) 417-0615 (US)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Tel: +44 (0)20 8133 8620 (UK)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5AFE9FFF-83C1-49BB-8333-5B4C87958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926" y="4370515"/>
            <a:ext cx="3357522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sng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Roboto"/>
                <a:ea typeface="Calibri" panose="020F0502020204030204" pitchFamily="34" charset="0"/>
              </a:rPr>
              <a:t/>
            </a:r>
            <a:br>
              <a:rPr kumimoji="0" lang="en-GB" altLang="en-US" sz="1000" b="0" i="0" u="sng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Roboto"/>
                <a:ea typeface="Calibri" panose="020F0502020204030204" pitchFamily="34" charset="0"/>
              </a:rPr>
            </a:b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0082BF"/>
                </a:solidFill>
                <a:effectLst/>
                <a:latin typeface="Roboto"/>
                <a:ea typeface="Calibri" panose="020F0502020204030204" pitchFamily="34" charset="0"/>
                <a:hlinkClick r:id="rId4"/>
              </a:rPr>
              <a:t>www.unepfi.org</a:t>
            </a: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/>
                <a:ea typeface="Calibri" panose="020F0502020204030204" pitchFamily="34" charset="0"/>
              </a:rPr>
              <a:t> | </a:t>
            </a: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0082BF"/>
                </a:solidFill>
                <a:effectLst/>
                <a:latin typeface="Roboto"/>
                <a:ea typeface="Calibri" panose="020F0502020204030204" pitchFamily="34" charset="0"/>
                <a:hlinkClick r:id="rId5"/>
              </a:rPr>
              <a:t>www.unep.org</a:t>
            </a: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/>
                <a:ea typeface="Calibri" panose="020F0502020204030204" pitchFamily="34" charset="0"/>
              </a:rPr>
              <a:t> </a:t>
            </a:r>
            <a:endParaRPr lang="en-GB" altLang="en-US" sz="1400" b="1" dirty="0">
              <a:latin typeface="Roboto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400" dirty="0">
              <a:latin typeface="Roboto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/>
                <a:ea typeface="Calibri" panose="020F0502020204030204" pitchFamily="34" charset="0"/>
              </a:rPr>
              <a:t/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/>
                <a:ea typeface="Calibri" panose="020F0502020204030204" pitchFamily="34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/>
                <a:ea typeface="Calibri" panose="020F0502020204030204" pitchFamily="34" charset="0"/>
              </a:rPr>
              <a:t/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/>
                <a:ea typeface="Calibri" panose="020F0502020204030204" pitchFamily="34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rgbClr val="0082BF"/>
                </a:solidFill>
                <a:effectLst/>
                <a:latin typeface="Roboto"/>
                <a:ea typeface="Calibri" panose="020F0502020204030204" pitchFamily="34" charset="0"/>
                <a:hlinkClick r:id="rId6"/>
              </a:rPr>
              <a:t>Facebook</a:t>
            </a: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/>
                <a:ea typeface="Calibri" panose="020F0502020204030204" pitchFamily="34" charset="0"/>
              </a:rPr>
              <a:t> | </a:t>
            </a: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rgbClr val="0082BF"/>
                </a:solidFill>
                <a:effectLst/>
                <a:latin typeface="Roboto"/>
                <a:ea typeface="Calibri" panose="020F0502020204030204" pitchFamily="34" charset="0"/>
                <a:hlinkClick r:id="rId7"/>
              </a:rPr>
              <a:t>Twitter</a:t>
            </a: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/>
                <a:ea typeface="Calibri" panose="020F0502020204030204" pitchFamily="34" charset="0"/>
              </a:rPr>
              <a:t> | </a:t>
            </a: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rgbClr val="0082BF"/>
                </a:solidFill>
                <a:effectLst/>
                <a:latin typeface="Roboto"/>
                <a:ea typeface="Calibri" panose="020F0502020204030204" pitchFamily="34" charset="0"/>
                <a:hlinkClick r:id="rId8"/>
              </a:rPr>
              <a:t>LinkedIn</a:t>
            </a: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/>
                <a:ea typeface="Calibri" panose="020F0502020204030204" pitchFamily="34" charset="0"/>
              </a:rPr>
              <a:t> | </a:t>
            </a: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rgbClr val="0082BF"/>
                </a:solidFill>
                <a:effectLst/>
                <a:latin typeface="Roboto"/>
                <a:ea typeface="Calibri" panose="020F0502020204030204" pitchFamily="34" charset="0"/>
                <a:hlinkClick r:id="rId9"/>
              </a:rPr>
              <a:t>YouTube</a:t>
            </a: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/>
                <a:ea typeface="Calibri" panose="020F0502020204030204" pitchFamily="34" charset="0"/>
              </a:rPr>
              <a:t> 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2" name="Picture 1" descr="UNEP FI">
            <a:extLst>
              <a:ext uri="{FF2B5EF4-FFF2-40B4-BE49-F238E27FC236}">
                <a16:creationId xmlns="" xmlns:a16="http://schemas.microsoft.com/office/drawing/2014/main" id="{76A299F5-B50F-40F6-932A-B54429382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262" y="4808837"/>
            <a:ext cx="17716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016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Title 14343"/>
          <p:cNvSpPr>
            <a:spLocks noGrp="1"/>
          </p:cNvSpPr>
          <p:nvPr>
            <p:ph type="title"/>
          </p:nvPr>
        </p:nvSpPr>
        <p:spPr>
          <a:xfrm>
            <a:off x="395288" y="2572719"/>
            <a:ext cx="7517481" cy="2344681"/>
          </a:xfrm>
        </p:spPr>
        <p:txBody>
          <a:bodyPr/>
          <a:lstStyle/>
          <a:p>
            <a:r>
              <a:rPr lang="en-US" sz="2400" b="0" dirty="0">
                <a:latin typeface="Gill Sans SemiBold"/>
                <a:cs typeface="Gill Sans SemiBold"/>
              </a:rPr>
              <a:t>Channeling Private Finance for low-carbon and sustainable cities</a:t>
            </a:r>
            <a:br>
              <a:rPr lang="en-US" sz="2400" b="0" dirty="0">
                <a:latin typeface="Gill Sans SemiBold"/>
                <a:cs typeface="Gill Sans SemiBold"/>
              </a:rPr>
            </a:br>
            <a:r>
              <a:rPr lang="en-US" sz="2400" b="0" dirty="0">
                <a:latin typeface="Gill Sans SemiBold"/>
                <a:cs typeface="Gill Sans SemiBold"/>
              </a:rPr>
              <a:t/>
            </a:r>
            <a:br>
              <a:rPr lang="en-US" sz="2400" b="0" dirty="0">
                <a:latin typeface="Gill Sans SemiBold"/>
                <a:cs typeface="Gill Sans SemiBold"/>
              </a:rPr>
            </a:br>
            <a:r>
              <a:rPr lang="en-US" sz="2400" b="0" dirty="0">
                <a:latin typeface="Gill Sans SemiBold"/>
                <a:cs typeface="Gill Sans SemiBold"/>
              </a:rPr>
              <a:t/>
            </a:r>
            <a:br>
              <a:rPr lang="en-US" sz="2400" b="0" dirty="0">
                <a:latin typeface="Gill Sans SemiBold"/>
                <a:cs typeface="Gill Sans SemiBold"/>
              </a:rPr>
            </a:br>
            <a:r>
              <a:rPr lang="en-US" sz="2400" b="0" cap="none" dirty="0">
                <a:latin typeface="Gill Sans SemiBold"/>
                <a:cs typeface="Gill Sans SemiBold"/>
              </a:rPr>
              <a:t>Global Forum for Human Settlements</a:t>
            </a:r>
            <a:endParaRPr lang="en-US" sz="2400" b="0" dirty="0">
              <a:latin typeface="Gill Sans SemiBold"/>
              <a:cs typeface="Gill Sans SemiBold"/>
            </a:endParaRPr>
          </a:p>
        </p:txBody>
      </p:sp>
      <p:sp>
        <p:nvSpPr>
          <p:cNvPr id="14349" name="Text Placeholder 14348"/>
          <p:cNvSpPr>
            <a:spLocks noGrp="1"/>
          </p:cNvSpPr>
          <p:nvPr>
            <p:ph type="body" sz="quarter" idx="15"/>
          </p:nvPr>
        </p:nvSpPr>
        <p:spPr>
          <a:xfrm>
            <a:off x="395287" y="5497513"/>
            <a:ext cx="7291387" cy="715962"/>
          </a:xfrm>
        </p:spPr>
        <p:txBody>
          <a:bodyPr/>
          <a:lstStyle/>
          <a:p>
            <a:r>
              <a:rPr lang="en-US" dirty="0"/>
              <a:t>October 31, 2018</a:t>
            </a:r>
          </a:p>
        </p:txBody>
      </p:sp>
    </p:spTree>
    <p:extLst>
      <p:ext uri="{BB962C8B-B14F-4D97-AF65-F5344CB8AC3E}">
        <p14:creationId xmlns:p14="http://schemas.microsoft.com/office/powerpoint/2010/main" xmlns="" val="343264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8148906-4C2C-48D5-8EFF-E86AF369791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288" y="316034"/>
            <a:ext cx="7291387" cy="1190519"/>
          </a:xfrm>
        </p:spPr>
        <p:txBody>
          <a:bodyPr/>
          <a:lstStyle/>
          <a:p>
            <a:r>
              <a:rPr lang="en-US" cap="small" dirty="0"/>
              <a:t>Private Finance and Sustainable Cities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5287" y="1981795"/>
            <a:ext cx="7291387" cy="3816350"/>
          </a:xfrm>
        </p:spPr>
        <p:txBody>
          <a:bodyPr/>
          <a:lstStyle/>
          <a:p>
            <a:r>
              <a:rPr lang="en-GB" sz="2400" b="1" dirty="0"/>
              <a:t>Drivers</a:t>
            </a:r>
            <a:r>
              <a:rPr lang="en-GB" sz="2400" dirty="0"/>
              <a:t> for green / sustainable investments</a:t>
            </a:r>
          </a:p>
          <a:p>
            <a:pPr marL="712788" lvl="1" indent="-350838">
              <a:buFont typeface="Wingdings" panose="05000000000000000000" pitchFamily="2" charset="2"/>
              <a:buChar char="Ø"/>
            </a:pPr>
            <a:r>
              <a:rPr lang="en-GB" sz="2400" dirty="0"/>
              <a:t>Disclosure and benchmarking</a:t>
            </a:r>
          </a:p>
          <a:p>
            <a:pPr marL="712788" lvl="1" indent="-350838">
              <a:buFont typeface="Wingdings" panose="05000000000000000000" pitchFamily="2" charset="2"/>
              <a:buChar char="Ø"/>
            </a:pPr>
            <a:r>
              <a:rPr lang="en-GB" sz="2400" dirty="0"/>
              <a:t>Sustainable Development Goals (SDGs)</a:t>
            </a:r>
          </a:p>
          <a:p>
            <a:pPr marL="712788" lvl="1" indent="-350838">
              <a:buFont typeface="Wingdings" panose="05000000000000000000" pitchFamily="2" charset="2"/>
              <a:buChar char="Ø"/>
            </a:pPr>
            <a:r>
              <a:rPr lang="en-GB" sz="2400" dirty="0"/>
              <a:t>New finance opportunities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b="1" dirty="0"/>
              <a:t>Public sector</a:t>
            </a:r>
            <a:r>
              <a:rPr lang="en-GB" sz="2400" dirty="0"/>
              <a:t> action for increasing finance flows</a:t>
            </a:r>
          </a:p>
          <a:p>
            <a:pPr marL="712788" lvl="1" indent="-350838">
              <a:buFont typeface="Wingdings" panose="05000000000000000000" pitchFamily="2" charset="2"/>
              <a:buChar char="Ø"/>
            </a:pPr>
            <a:r>
              <a:rPr lang="en-GB" sz="2400" dirty="0"/>
              <a:t>Policy setting, coherence</a:t>
            </a:r>
          </a:p>
          <a:p>
            <a:pPr marL="712788" lvl="1" indent="-350838">
              <a:buFont typeface="Wingdings" panose="05000000000000000000" pitchFamily="2" charset="2"/>
              <a:buChar char="Ø"/>
            </a:pPr>
            <a:r>
              <a:rPr lang="en-GB" sz="2400" dirty="0"/>
              <a:t>Standards and regulations</a:t>
            </a:r>
          </a:p>
          <a:p>
            <a:pPr marL="712788" lvl="1" indent="-350838">
              <a:buFont typeface="Wingdings" panose="05000000000000000000" pitchFamily="2" charset="2"/>
              <a:buChar char="Ø"/>
            </a:pPr>
            <a:r>
              <a:rPr lang="en-GB" sz="2400" dirty="0"/>
              <a:t>Own-source revenue</a:t>
            </a:r>
          </a:p>
          <a:p>
            <a:endParaRPr lang="en-GB" sz="2400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9D7C7B50-0008-4563-A4A2-78463F5E8E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b="1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xmlns="" val="102632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8148906-4C2C-48D5-8EFF-E86AF369791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288" y="316034"/>
            <a:ext cx="7291387" cy="1190519"/>
          </a:xfrm>
        </p:spPr>
        <p:txBody>
          <a:bodyPr/>
          <a:lstStyle/>
          <a:p>
            <a:r>
              <a:rPr lang="en-US" cap="small" dirty="0"/>
              <a:t>Private Finance and Sustainable Cities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5287" y="1981795"/>
            <a:ext cx="7291387" cy="3816350"/>
          </a:xfrm>
        </p:spPr>
        <p:txBody>
          <a:bodyPr/>
          <a:lstStyle/>
          <a:p>
            <a:r>
              <a:rPr lang="en-GB" sz="2400" dirty="0"/>
              <a:t>Attention on </a:t>
            </a:r>
            <a:r>
              <a:rPr lang="en-GB" sz="2400" b="1" dirty="0"/>
              <a:t>financial disclosures </a:t>
            </a:r>
            <a:r>
              <a:rPr lang="en-GB" sz="2400" dirty="0"/>
              <a:t>and</a:t>
            </a:r>
            <a:r>
              <a:rPr lang="en-GB" sz="2400" b="1" dirty="0"/>
              <a:t> benchmarking</a:t>
            </a:r>
            <a:br>
              <a:rPr lang="en-GB" sz="2400" b="1" dirty="0"/>
            </a:br>
            <a:endParaRPr lang="en-GB" sz="2400" b="1" dirty="0"/>
          </a:p>
          <a:p>
            <a:endParaRPr lang="en-GB" sz="2400" b="1" dirty="0"/>
          </a:p>
          <a:p>
            <a:r>
              <a:rPr lang="en-GB" sz="2400" dirty="0"/>
              <a:t>Closing the </a:t>
            </a:r>
            <a:r>
              <a:rPr lang="en-GB" sz="2400" b="1" dirty="0"/>
              <a:t>SDG </a:t>
            </a:r>
            <a:r>
              <a:rPr lang="en-GB" sz="2400" dirty="0"/>
              <a:t>finance gap</a:t>
            </a:r>
          </a:p>
          <a:p>
            <a:pPr marL="0" indent="0">
              <a:buNone/>
            </a:pP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9D7C7B50-0008-4563-A4A2-78463F5E8E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b="1" dirty="0"/>
              <a:t>Drivers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393F0667-1FA0-4DAF-87CC-B6DA6540F736}"/>
              </a:ext>
            </a:extLst>
          </p:cNvPr>
          <p:cNvGrpSpPr/>
          <p:nvPr/>
        </p:nvGrpSpPr>
        <p:grpSpPr>
          <a:xfrm>
            <a:off x="718572" y="4000956"/>
            <a:ext cx="3643994" cy="2186627"/>
            <a:chOff x="236996" y="1795453"/>
            <a:chExt cx="4655845" cy="2722887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5AE6D8AB-2CDD-4E78-B51E-945EEC8A9F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729" t="34099" r="33389" b="16914"/>
            <a:stretch/>
          </p:blipFill>
          <p:spPr>
            <a:xfrm>
              <a:off x="236996" y="2178610"/>
              <a:ext cx="4655845" cy="233973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962DAC00-1F10-4961-9CD7-F6EA539A35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5938" t="49022" r="62631" b="39000"/>
            <a:stretch/>
          </p:blipFill>
          <p:spPr>
            <a:xfrm>
              <a:off x="3386214" y="1795453"/>
              <a:ext cx="1429057" cy="43329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B4800A7C-428A-4E38-B999-2BA3655EE3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5938" t="28520" r="31929" b="62848"/>
            <a:stretch/>
          </p:blipFill>
          <p:spPr>
            <a:xfrm>
              <a:off x="236996" y="1902726"/>
              <a:ext cx="3071648" cy="275884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4D06C98-9824-4EDA-9D45-5D60E8F9DA5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22853" y="4707017"/>
            <a:ext cx="815964" cy="8159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016B546-F367-4EE3-808D-D2229EFAE66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724" t="44380" r="37434" b="44112"/>
          <a:stretch/>
        </p:blipFill>
        <p:spPr>
          <a:xfrm>
            <a:off x="804758" y="2521061"/>
            <a:ext cx="2728978" cy="657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E1A1872-0DCF-4961-A3C8-68C9010F350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279" t="14323" r="76042" b="79875"/>
          <a:stretch/>
        </p:blipFill>
        <p:spPr>
          <a:xfrm>
            <a:off x="5506017" y="2706824"/>
            <a:ext cx="1844090" cy="3606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44C4583C-DD4F-4584-9D55-8342FDA4ED7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4814" t="22384" r="36973" b="8342"/>
          <a:stretch/>
        </p:blipFill>
        <p:spPr>
          <a:xfrm>
            <a:off x="4907421" y="4116544"/>
            <a:ext cx="1446512" cy="199690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9BFE301-E5CD-4763-99C5-1FC2D053557A}"/>
              </a:ext>
            </a:extLst>
          </p:cNvPr>
          <p:cNvSpPr txBox="1"/>
          <p:nvPr/>
        </p:nvSpPr>
        <p:spPr>
          <a:xfrm>
            <a:off x="718572" y="6292155"/>
            <a:ext cx="767454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hlinkClick r:id="rId10"/>
              </a:rPr>
              <a:t>https://www.fsb-tcfd.org/</a:t>
            </a:r>
            <a:r>
              <a:rPr lang="en-GB" sz="1050" b="1" dirty="0"/>
              <a:t> </a:t>
            </a:r>
            <a:r>
              <a:rPr lang="en-GB" sz="1050" dirty="0"/>
              <a:t>and </a:t>
            </a:r>
            <a:r>
              <a:rPr lang="en-GB" sz="1050" b="1" dirty="0">
                <a:hlinkClick r:id="rId11"/>
              </a:rPr>
              <a:t>http://www.unepfi.org/climate-change/tcfd/</a:t>
            </a:r>
            <a:r>
              <a:rPr lang="en-GB" sz="1050" b="1" dirty="0"/>
              <a:t>    	</a:t>
            </a:r>
            <a:r>
              <a:rPr lang="en-GB" sz="1050" b="1" dirty="0">
                <a:hlinkClick r:id="rId12"/>
              </a:rPr>
              <a:t>ttps://api.gresb.com/infra/home</a:t>
            </a:r>
            <a:r>
              <a:rPr lang="en-GB" sz="1050" b="1" dirty="0"/>
              <a:t> </a:t>
            </a:r>
          </a:p>
          <a:p>
            <a:r>
              <a:rPr lang="en-GB" sz="1050" b="1" dirty="0">
                <a:hlinkClick r:id="rId13"/>
              </a:rPr>
              <a:t>https://www.pggm.nl/english/what-we-do/Documents/SDI-taxonomies-APG-PGGM-mei_2017.pdf</a:t>
            </a:r>
            <a:r>
              <a:rPr lang="en-GB" sz="1050" b="1" dirty="0"/>
              <a:t>  </a:t>
            </a:r>
          </a:p>
          <a:p>
            <a:r>
              <a:rPr lang="en-GB" sz="1050" b="1" dirty="0">
                <a:hlinkClick r:id="rId14"/>
              </a:rPr>
              <a:t>https://www.unpri.org/download?ac=5426</a:t>
            </a:r>
            <a:r>
              <a:rPr lang="en-GB" sz="1050" b="1" dirty="0"/>
              <a:t>                </a:t>
            </a:r>
            <a:r>
              <a:rPr lang="en-GB" sz="1050" b="1" dirty="0">
                <a:hlinkClick r:id="rId15"/>
              </a:rPr>
              <a:t>http://www.unepfi.org/positive-impact/positive-impact/</a:t>
            </a:r>
            <a:r>
              <a:rPr lang="en-GB" sz="105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22925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8148906-4C2C-48D5-8EFF-E86AF369791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288" y="316034"/>
            <a:ext cx="7291387" cy="1190519"/>
          </a:xfrm>
        </p:spPr>
        <p:txBody>
          <a:bodyPr/>
          <a:lstStyle/>
          <a:p>
            <a:r>
              <a:rPr lang="en-US" cap="small" dirty="0"/>
              <a:t>Private Finance and Sustainable Cities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5288" y="1506553"/>
            <a:ext cx="7291387" cy="3816350"/>
          </a:xfrm>
        </p:spPr>
        <p:txBody>
          <a:bodyPr/>
          <a:lstStyle/>
          <a:p>
            <a:r>
              <a:rPr lang="en-GB" sz="2400" dirty="0"/>
              <a:t>Green Bond Principles (</a:t>
            </a:r>
            <a:r>
              <a:rPr lang="en-GB" sz="2400" b="1" dirty="0">
                <a:hlinkClick r:id="rId2"/>
              </a:rPr>
              <a:t>ICMA</a:t>
            </a:r>
            <a:r>
              <a:rPr lang="en-GB" sz="2400" dirty="0"/>
              <a:t>): eligible Green Project categories: </a:t>
            </a:r>
          </a:p>
          <a:p>
            <a:pPr marL="712788" lvl="1" indent="-350838">
              <a:buFont typeface="Wingdings" panose="05000000000000000000" pitchFamily="2" charset="2"/>
              <a:buChar char="Ø"/>
            </a:pPr>
            <a:r>
              <a:rPr lang="en-GB" sz="2000" dirty="0"/>
              <a:t>Renewable energy &amp; energy efficiency</a:t>
            </a:r>
          </a:p>
          <a:p>
            <a:pPr marL="712788" lvl="1" indent="-350838">
              <a:buFont typeface="Wingdings" panose="05000000000000000000" pitchFamily="2" charset="2"/>
              <a:buChar char="Ø"/>
            </a:pPr>
            <a:r>
              <a:rPr lang="en-GB" sz="2000" dirty="0"/>
              <a:t>Pollution prevention and control</a:t>
            </a:r>
          </a:p>
          <a:p>
            <a:pPr marL="712788" lvl="1" indent="-350838">
              <a:buFont typeface="Wingdings" panose="05000000000000000000" pitchFamily="2" charset="2"/>
              <a:buChar char="Ø"/>
            </a:pPr>
            <a:r>
              <a:rPr lang="en-GB" sz="2000" dirty="0"/>
              <a:t>Agriculture, aquaculture, viticulture</a:t>
            </a:r>
          </a:p>
          <a:p>
            <a:pPr marL="712788" lvl="1" indent="-350838">
              <a:buFont typeface="Wingdings" panose="05000000000000000000" pitchFamily="2" charset="2"/>
              <a:buChar char="Ø"/>
            </a:pPr>
            <a:r>
              <a:rPr lang="en-GB" sz="2000" dirty="0"/>
              <a:t>Biodiversity conservation</a:t>
            </a:r>
          </a:p>
          <a:p>
            <a:pPr marL="712788" lvl="1" indent="-350838">
              <a:buFont typeface="Wingdings" panose="05000000000000000000" pitchFamily="2" charset="2"/>
              <a:buChar char="Ø"/>
            </a:pPr>
            <a:r>
              <a:rPr lang="en-GB" sz="2000" dirty="0"/>
              <a:t>Clean transportation</a:t>
            </a:r>
          </a:p>
          <a:p>
            <a:pPr marL="712788" lvl="1" indent="-350838">
              <a:buFont typeface="Wingdings" panose="05000000000000000000" pitchFamily="2" charset="2"/>
              <a:buChar char="Ø"/>
            </a:pPr>
            <a:r>
              <a:rPr lang="en-GB" sz="2000" dirty="0"/>
              <a:t>Circular economy / clean production</a:t>
            </a:r>
          </a:p>
          <a:p>
            <a:pPr marL="712788" lvl="1" indent="-350838">
              <a:buFont typeface="Wingdings" panose="05000000000000000000" pitchFamily="2" charset="2"/>
              <a:buChar char="Ø"/>
            </a:pPr>
            <a:r>
              <a:rPr lang="en-GB" sz="2000" dirty="0"/>
              <a:t>Green buildings</a:t>
            </a:r>
          </a:p>
          <a:p>
            <a:pPr marL="712788" lvl="1" indent="-350838">
              <a:buFont typeface="Wingdings" panose="05000000000000000000" pitchFamily="2" charset="2"/>
              <a:buChar char="Ø"/>
            </a:pPr>
            <a:r>
              <a:rPr lang="en-GB" sz="2000" dirty="0"/>
              <a:t>Water, wastewater management</a:t>
            </a:r>
          </a:p>
          <a:p>
            <a:r>
              <a:rPr lang="en-US" sz="2400" dirty="0"/>
              <a:t>ASEAN Green Bond Standards (</a:t>
            </a:r>
            <a:r>
              <a:rPr lang="en-US" sz="2400" b="1" dirty="0">
                <a:hlinkClick r:id="rId3"/>
              </a:rPr>
              <a:t>ASEAN Capital Markets Forum</a:t>
            </a:r>
            <a:r>
              <a:rPr lang="en-US" sz="2400" dirty="0"/>
              <a:t>) – specific guidance for regional issuers </a:t>
            </a:r>
            <a:endParaRPr lang="en-GB" sz="2400" dirty="0"/>
          </a:p>
          <a:p>
            <a:pPr lvl="1"/>
            <a:endParaRPr lang="en-GB" sz="2000" dirty="0"/>
          </a:p>
          <a:p>
            <a:endParaRPr lang="en-GB" sz="2400" dirty="0"/>
          </a:p>
          <a:p>
            <a:pPr lvl="1"/>
            <a:endParaRPr lang="en-GB" sz="2400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9D7C7B50-0008-4563-A4A2-78463F5E8E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b="1" dirty="0"/>
              <a:t>Drivers</a:t>
            </a:r>
          </a:p>
        </p:txBody>
      </p:sp>
    </p:spTree>
    <p:extLst>
      <p:ext uri="{BB962C8B-B14F-4D97-AF65-F5344CB8AC3E}">
        <p14:creationId xmlns:p14="http://schemas.microsoft.com/office/powerpoint/2010/main" xmlns="" val="287506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8148906-4C2C-48D5-8EFF-E86AF369791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288" y="316034"/>
            <a:ext cx="7291387" cy="1190519"/>
          </a:xfrm>
        </p:spPr>
        <p:txBody>
          <a:bodyPr/>
          <a:lstStyle/>
          <a:p>
            <a:r>
              <a:rPr lang="en-US" cap="small" dirty="0"/>
              <a:t>Private Finance and Sustainable Cities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5287" y="1506553"/>
            <a:ext cx="7465345" cy="3816350"/>
          </a:xfrm>
        </p:spPr>
        <p:txBody>
          <a:bodyPr/>
          <a:lstStyle/>
          <a:p>
            <a:r>
              <a:rPr lang="en-GB" sz="2400" dirty="0"/>
              <a:t>Evolving technologies and finance structures</a:t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endParaRPr lang="en-GB" sz="1200" dirty="0"/>
          </a:p>
          <a:p>
            <a:r>
              <a:rPr lang="en-US" i="1" dirty="0"/>
              <a:t>“</a:t>
            </a:r>
            <a:r>
              <a:rPr lang="en-US" b="1" i="1" dirty="0"/>
              <a:t>Distributed energy technologies </a:t>
            </a:r>
            <a:r>
              <a:rPr lang="en-US" i="1" dirty="0"/>
              <a:t>such as battery storage, onsite generation and energy efficiency can deliver an 11% CO</a:t>
            </a:r>
            <a:r>
              <a:rPr lang="en-US" i="1" baseline="-25000" dirty="0"/>
              <a:t>2</a:t>
            </a:r>
            <a:r>
              <a:rPr lang="en-US" i="1" dirty="0"/>
              <a:t> saving across the  healthcare, industry and hospitality sectors by 2030” </a:t>
            </a:r>
            <a:r>
              <a:rPr lang="en-US" sz="1600" dirty="0"/>
              <a:t>(</a:t>
            </a:r>
            <a:r>
              <a:rPr lang="en-US" sz="1600" b="1" dirty="0">
                <a:hlinkClick r:id="rId3"/>
              </a:rPr>
              <a:t>Centrica</a:t>
            </a:r>
            <a:r>
              <a:rPr lang="en-US" sz="1600" dirty="0"/>
              <a:t>, Oct 2018)</a:t>
            </a:r>
            <a:endParaRPr lang="en-GB" sz="16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9D7C7B50-0008-4563-A4A2-78463F5E8E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Drivers</a:t>
            </a:r>
            <a:endParaRPr lang="en-GB" b="1" dirty="0"/>
          </a:p>
        </p:txBody>
      </p:sp>
      <p:pic>
        <p:nvPicPr>
          <p:cNvPr id="1028" name="Picture 4" descr="Benefits of Using Geothermal Energy in Your Home">
            <a:extLst>
              <a:ext uri="{FF2B5EF4-FFF2-40B4-BE49-F238E27FC236}">
                <a16:creationId xmlns="" xmlns:a16="http://schemas.microsoft.com/office/drawing/2014/main" id="{C6771951-144D-4ED3-9F54-7CF1CE8F9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836" y="1929507"/>
            <a:ext cx="6809250" cy="277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EF93C89-6A86-4EB4-BE86-4105BF72187F}"/>
              </a:ext>
            </a:extLst>
          </p:cNvPr>
          <p:cNvSpPr txBox="1"/>
          <p:nvPr/>
        </p:nvSpPr>
        <p:spPr>
          <a:xfrm>
            <a:off x="4505384" y="5070932"/>
            <a:ext cx="42433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Source: Taurus Investment Holdings / </a:t>
            </a:r>
            <a:r>
              <a:rPr lang="en-GB" sz="900" dirty="0" err="1">
                <a:solidFill>
                  <a:schemeClr val="bg1"/>
                </a:solidFill>
              </a:rPr>
              <a:t>Ecosmart</a:t>
            </a:r>
            <a:r>
              <a:rPr lang="en-GB" sz="900" dirty="0">
                <a:solidFill>
                  <a:schemeClr val="bg1"/>
                </a:solidFill>
              </a:rPr>
              <a:t> Solutions </a:t>
            </a:r>
          </a:p>
        </p:txBody>
      </p:sp>
    </p:spTree>
    <p:extLst>
      <p:ext uri="{BB962C8B-B14F-4D97-AF65-F5344CB8AC3E}">
        <p14:creationId xmlns:p14="http://schemas.microsoft.com/office/powerpoint/2010/main" xmlns="" val="206018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19F4717-A42C-4A4A-BD95-AD1BE181DC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93" t="30199" r="30291" b="15236"/>
          <a:stretch/>
        </p:blipFill>
        <p:spPr>
          <a:xfrm>
            <a:off x="367992" y="2545892"/>
            <a:ext cx="7416301" cy="38163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8148906-4C2C-48D5-8EFF-E86AF369791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288" y="316034"/>
            <a:ext cx="7291387" cy="805798"/>
          </a:xfrm>
        </p:spPr>
        <p:txBody>
          <a:bodyPr/>
          <a:lstStyle/>
          <a:p>
            <a:r>
              <a:rPr lang="en-US" cap="small" dirty="0"/>
              <a:t>Private Finance and Sustainable Cities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5908" y="1580827"/>
            <a:ext cx="7389006" cy="381635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National govt. role in financing sustainable urban infrastructure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9D7C7B50-0008-4563-A4A2-78463F5E8E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5288" y="852407"/>
            <a:ext cx="7291387" cy="1003300"/>
          </a:xfrm>
        </p:spPr>
        <p:txBody>
          <a:bodyPr/>
          <a:lstStyle/>
          <a:p>
            <a:r>
              <a:rPr lang="en-US" b="1" dirty="0"/>
              <a:t>Public sector actions</a:t>
            </a:r>
            <a:endParaRPr lang="en-GB" b="1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8129504-92A8-4041-8580-526F73549580}"/>
              </a:ext>
            </a:extLst>
          </p:cNvPr>
          <p:cNvSpPr txBox="1"/>
          <p:nvPr/>
        </p:nvSpPr>
        <p:spPr>
          <a:xfrm>
            <a:off x="455908" y="6541966"/>
            <a:ext cx="7416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Source: </a:t>
            </a:r>
            <a:r>
              <a:rPr lang="en-GB" sz="1200" b="1" dirty="0">
                <a:hlinkClick r:id="rId4"/>
              </a:rPr>
              <a:t>Coalition for Urban Transitions </a:t>
            </a:r>
            <a:r>
              <a:rPr lang="en-GB" sz="1200" dirty="0"/>
              <a:t>- </a:t>
            </a:r>
            <a:r>
              <a:rPr lang="en-US" sz="1200" dirty="0"/>
              <a:t>Global Review of Finance For Sustainable Urban Infrastructure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xmlns="" val="403945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8148906-4C2C-48D5-8EFF-E86AF369791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288" y="316034"/>
            <a:ext cx="7291387" cy="805798"/>
          </a:xfrm>
        </p:spPr>
        <p:txBody>
          <a:bodyPr/>
          <a:lstStyle/>
          <a:p>
            <a:r>
              <a:rPr lang="en-US" cap="small" dirty="0"/>
              <a:t>Private Finance and Sustainable Cities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5288" y="1345142"/>
            <a:ext cx="7291386" cy="381635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2018 Global Investor Statement to Governments on Climate Change </a:t>
            </a:r>
            <a:r>
              <a:rPr lang="en-US" dirty="0"/>
              <a:t>(319 investors /USD $28 trillion in assets)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Excerpts:</a:t>
            </a:r>
            <a:endParaRPr lang="en-US" sz="1600" dirty="0"/>
          </a:p>
          <a:p>
            <a:r>
              <a:rPr lang="en-US" sz="2200" dirty="0"/>
              <a:t>Update and strengthen NDCs and focus on implementation </a:t>
            </a:r>
          </a:p>
          <a:p>
            <a:r>
              <a:rPr lang="en-US" sz="2200" dirty="0"/>
              <a:t>Formulate and communicate long-term emission reduction strategies </a:t>
            </a:r>
          </a:p>
          <a:p>
            <a:r>
              <a:rPr lang="en-US" sz="2200" dirty="0"/>
              <a:t>Put a meaningful price on carbon, phase out fossil fuel subsidies</a:t>
            </a:r>
          </a:p>
          <a:p>
            <a:r>
              <a:rPr lang="en-US" sz="2200" dirty="0"/>
              <a:t>Commit to implement the TCFD recommendations</a:t>
            </a:r>
            <a:endParaRPr lang="en-GB" sz="2200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9D7C7B50-0008-4563-A4A2-78463F5E8E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5288" y="898522"/>
            <a:ext cx="7291387" cy="446620"/>
          </a:xfrm>
        </p:spPr>
        <p:txBody>
          <a:bodyPr/>
          <a:lstStyle/>
          <a:p>
            <a:r>
              <a:rPr lang="en-US" b="1" dirty="0"/>
              <a:t>Public sector actions </a:t>
            </a:r>
            <a:endParaRPr lang="en-GB" b="1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DB483D4-4C53-4BE3-A8D3-1B8440C76174}"/>
              </a:ext>
            </a:extLst>
          </p:cNvPr>
          <p:cNvSpPr txBox="1"/>
          <p:nvPr/>
        </p:nvSpPr>
        <p:spPr>
          <a:xfrm>
            <a:off x="704177" y="6106065"/>
            <a:ext cx="561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ill Sans"/>
              </a:rPr>
              <a:t/>
            </a:r>
            <a:br>
              <a:rPr lang="en-GB" dirty="0">
                <a:latin typeface="Gill Sans"/>
              </a:rPr>
            </a:br>
            <a:r>
              <a:rPr lang="en-GB" dirty="0">
                <a:latin typeface="Gill Sans"/>
              </a:rPr>
              <a:t>Source: </a:t>
            </a:r>
            <a:r>
              <a:rPr lang="en-US" b="1" dirty="0">
                <a:latin typeface="Gill Sans"/>
                <a:hlinkClick r:id="rId2"/>
              </a:rPr>
              <a:t>Global Investor Coalition on Climate Change</a:t>
            </a:r>
            <a:r>
              <a:rPr lang="en-US" dirty="0">
                <a:latin typeface="Gill Sans"/>
                <a:hlinkClick r:id="rId2"/>
              </a:rPr>
              <a:t> </a:t>
            </a:r>
            <a:endParaRPr lang="en-US" dirty="0">
              <a:latin typeface="Gill Sans"/>
            </a:endParaRPr>
          </a:p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78213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8148906-4C2C-48D5-8EFF-E86AF369791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288" y="316034"/>
            <a:ext cx="7291387" cy="805798"/>
          </a:xfrm>
        </p:spPr>
        <p:txBody>
          <a:bodyPr/>
          <a:lstStyle/>
          <a:p>
            <a:r>
              <a:rPr lang="en-US" cap="small" dirty="0"/>
              <a:t>Private Finance and Sustainable Cities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5287" y="1642820"/>
            <a:ext cx="7291387" cy="381635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S&amp;P Global Ratings</a:t>
            </a:r>
            <a:br>
              <a:rPr lang="en-US" sz="2400" dirty="0"/>
            </a:br>
            <a:r>
              <a:rPr lang="en-US" sz="1600" b="1" dirty="0">
                <a:hlinkClick r:id="rId3"/>
              </a:rPr>
              <a:t>Through The ESG Lens: </a:t>
            </a:r>
            <a:r>
              <a:rPr lang="en-US" sz="1600" dirty="0"/>
              <a:t>How Environmental, Social, And Governance Factors Are Incorporated Into U.S. Public Finance Ratings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2200" dirty="0"/>
              <a:t>Pompano Beach FL: credit rating upgrade due in part to disaster planning, efforts to address sustainability, climate change, and sea level rise in its long-term planning efforts, development regulations, and infrastructure improvements.</a:t>
            </a:r>
          </a:p>
          <a:p>
            <a:r>
              <a:rPr lang="en-US" sz="2200" dirty="0"/>
              <a:t>Rockport, TX: downgraded in the aftermath of Hurricane Harvey from potential tax-base deterioration, and uncertainty on budgetary performance and flexibility following the hurricane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9D7C7B50-0008-4563-A4A2-78463F5E8E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Public sector actions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82993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imler_Trucks_Master">
  <a:themeElements>
    <a:clrScheme name="Daimler_Trucks_Master 1">
      <a:dk1>
        <a:srgbClr val="000000"/>
      </a:dk1>
      <a:lt1>
        <a:srgbClr val="FFFFFF"/>
      </a:lt1>
      <a:dk2>
        <a:srgbClr val="263F6A"/>
      </a:dk2>
      <a:lt2>
        <a:srgbClr val="3F9AC9"/>
      </a:lt2>
      <a:accent1>
        <a:srgbClr val="D2D4D6"/>
      </a:accent1>
      <a:accent2>
        <a:srgbClr val="76787A"/>
      </a:accent2>
      <a:accent3>
        <a:srgbClr val="FFFFFF"/>
      </a:accent3>
      <a:accent4>
        <a:srgbClr val="000000"/>
      </a:accent4>
      <a:accent5>
        <a:srgbClr val="E5E6E8"/>
      </a:accent5>
      <a:accent6>
        <a:srgbClr val="6A6C6E"/>
      </a:accent6>
      <a:hlink>
        <a:srgbClr val="AFB2B4"/>
      </a:hlink>
      <a:folHlink>
        <a:srgbClr val="DFE0E2"/>
      </a:folHlink>
    </a:clrScheme>
    <a:fontScheme name="Daimler_Trucks_Master">
      <a:majorFont>
        <a:latin typeface="CorpoS"/>
        <a:ea typeface=""/>
        <a:cs typeface=""/>
      </a:majorFont>
      <a:minorFont>
        <a:latin typeface="Corp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rpo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rpoS" pitchFamily="2" charset="0"/>
          </a:defRPr>
        </a:defPPr>
      </a:lstStyle>
    </a:lnDef>
  </a:objectDefaults>
  <a:extraClrSchemeLst>
    <a:extraClrScheme>
      <a:clrScheme name="Daimler_Trucks_Master 1">
        <a:dk1>
          <a:srgbClr val="000000"/>
        </a:dk1>
        <a:lt1>
          <a:srgbClr val="FFFFFF"/>
        </a:lt1>
        <a:dk2>
          <a:srgbClr val="263F6A"/>
        </a:dk2>
        <a:lt2>
          <a:srgbClr val="3F9AC9"/>
        </a:lt2>
        <a:accent1>
          <a:srgbClr val="D2D4D6"/>
        </a:accent1>
        <a:accent2>
          <a:srgbClr val="76787A"/>
        </a:accent2>
        <a:accent3>
          <a:srgbClr val="FFFFFF"/>
        </a:accent3>
        <a:accent4>
          <a:srgbClr val="000000"/>
        </a:accent4>
        <a:accent5>
          <a:srgbClr val="E5E6E8"/>
        </a:accent5>
        <a:accent6>
          <a:srgbClr val="6A6C6E"/>
        </a:accent6>
        <a:hlink>
          <a:srgbClr val="AFB2B4"/>
        </a:hlink>
        <a:folHlink>
          <a:srgbClr val="DFE0E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7055</TotalTime>
  <Words>295</Words>
  <Application>Microsoft Office PowerPoint</Application>
  <PresentationFormat>全屏显示(4:3)</PresentationFormat>
  <Paragraphs>91</Paragraphs>
  <Slides>11</Slides>
  <Notes>7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Daimler_Trucks_Master</vt:lpstr>
      <vt:lpstr>Office 主题</vt:lpstr>
      <vt:lpstr>幻灯片 1</vt:lpstr>
      <vt:lpstr>Channeling Private Finance for low-carbon and sustainable cities   Global Forum for Human Settlements</vt:lpstr>
      <vt:lpstr>Private Finance and Sustainable Cities </vt:lpstr>
      <vt:lpstr>Private Finance and Sustainable Cities </vt:lpstr>
      <vt:lpstr>Private Finance and Sustainable Cities </vt:lpstr>
      <vt:lpstr>Private Finance and Sustainable Cities </vt:lpstr>
      <vt:lpstr>Private Finance and Sustainable Cities</vt:lpstr>
      <vt:lpstr>Private Finance and Sustainable Cities</vt:lpstr>
      <vt:lpstr>Private Finance and Sustainable Cities</vt:lpstr>
      <vt:lpstr>Private Finance and Sustainable Cities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Megan Billings</dc:creator>
  <cp:lastModifiedBy>Administrator</cp:lastModifiedBy>
  <cp:revision>1122</cp:revision>
  <cp:lastPrinted>2018-10-21T22:20:09Z</cp:lastPrinted>
  <dcterms:created xsi:type="dcterms:W3CDTF">2012-05-24T13:13:36Z</dcterms:created>
  <dcterms:modified xsi:type="dcterms:W3CDTF">2018-10-30T16:23:24Z</dcterms:modified>
</cp:coreProperties>
</file>