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3"/>
    <p:sldId id="269" r:id="rId4"/>
    <p:sldId id="258" r:id="rId5"/>
    <p:sldId id="259" r:id="rId6"/>
    <p:sldId id="262" r:id="rId7"/>
    <p:sldId id="263" r:id="rId8"/>
    <p:sldId id="264" r:id="rId9"/>
    <p:sldId id="265" r:id="rId10"/>
    <p:sldId id="266" r:id="rId11"/>
    <p:sldId id="267" r:id="rId12"/>
    <p:sldId id="260" r:id="rId13"/>
    <p:sldId id="268" r:id="rId14"/>
    <p:sldId id="261"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40800" y="304800"/>
            <a:ext cx="2844800" cy="6019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06400" y="304800"/>
            <a:ext cx="8331200" cy="60198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06400" y="1295400"/>
            <a:ext cx="5588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295400"/>
            <a:ext cx="5588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8" name="页脚占位符 7"/>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9" name="灯片编号占位符 8"/>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4" name="页脚占位符 3"/>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灯片编号占位符 4"/>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3" name="页脚占位符 2"/>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4" name="灯片编号占位符 3"/>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0" rtl="0" eaLnBrk="0" fontAlgn="base" latinLnBrk="0" hangingPunct="0">
              <a:spcBef>
                <a:spcPct val="20000"/>
              </a:spcBef>
              <a:spcAft>
                <a:spcPct val="0"/>
              </a:spcAft>
              <a:buClr>
                <a:schemeClr val="hlink"/>
              </a:buClr>
              <a:buSzTx/>
              <a:buFont typeface="Wingdings" pitchFamily="2" charset="2"/>
              <a:buNone/>
              <a:defRPr/>
            </a:pPr>
            <a:endParaRPr kumimoji="0" lang="zh-CN" altLang="en-US" sz="3200" b="1" i="0" u="none" strike="noStrike" kern="0" cap="none" spc="0" normalizeH="0" baseline="0" noProof="0" smtClean="0">
              <a:ln>
                <a:noFill/>
              </a:ln>
              <a:solidFill>
                <a:schemeClr val="accent1"/>
              </a:solidFill>
              <a:effectLst/>
              <a:uLnTx/>
              <a:uFillTx/>
              <a:latin typeface="+mn-lt"/>
              <a:ea typeface="+mn-ea"/>
              <a:cs typeface="+mn-cs"/>
              <a:sym typeface="Verdana" pitchFamily="34" charset="0"/>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Object 43"/>
          <p:cNvPicPr>
            <a:picLocks noChangeAspect="1"/>
          </p:cNvPicPr>
          <p:nvPr/>
        </p:nvPicPr>
        <p:blipFill>
          <a:blip r:embed="rId12"/>
          <a:srcRect/>
          <a:stretch>
            <a:fillRect/>
          </a:stretch>
        </p:blipFill>
        <p:spPr>
          <a:xfrm>
            <a:off x="0" y="260350"/>
            <a:ext cx="12192000" cy="1008063"/>
          </a:xfrm>
          <a:prstGeom prst="rect">
            <a:avLst/>
          </a:prstGeom>
          <a:noFill/>
          <a:ln w="9525">
            <a:noFill/>
            <a:miter/>
          </a:ln>
        </p:spPr>
      </p:pic>
      <p:sp>
        <p:nvSpPr>
          <p:cNvPr id="1027" name="Rectangle 44"/>
          <p:cNvSpPr/>
          <p:nvPr/>
        </p:nvSpPr>
        <p:spPr>
          <a:xfrm>
            <a:off x="0" y="0"/>
            <a:ext cx="12192000" cy="241300"/>
          </a:xfrm>
          <a:prstGeom prst="rect">
            <a:avLst/>
          </a:prstGeom>
          <a:solidFill>
            <a:schemeClr val="accent1"/>
          </a:solidFill>
          <a:ln w="9525">
            <a:noFill/>
            <a:miter/>
          </a:ln>
        </p:spPr>
        <p:txBody>
          <a:bodyPr wrap="none" anchor="ctr"/>
          <a:p>
            <a:pPr lvl="0"/>
            <a:endParaRPr lang="zh-CN" altLang="zh-CN" dirty="0">
              <a:solidFill>
                <a:srgbClr val="336699"/>
              </a:solidFill>
              <a:latin typeface="Arial" charset="0"/>
              <a:ea typeface="宋体" charset="-122"/>
              <a:sym typeface="Verdana" pitchFamily="34" charset="0"/>
            </a:endParaRPr>
          </a:p>
        </p:txBody>
      </p:sp>
      <p:sp>
        <p:nvSpPr>
          <p:cNvPr id="1028" name="Freeform 45"/>
          <p:cNvSpPr/>
          <p:nvPr/>
        </p:nvSpPr>
        <p:spPr>
          <a:xfrm>
            <a:off x="0" y="908050"/>
            <a:ext cx="12192000" cy="461963"/>
          </a:xfrm>
          <a:custGeom>
            <a:avLst/>
            <a:gdLst>
              <a:gd name="txL" fmla="*/ 0 w 5768"/>
              <a:gd name="txT" fmla="*/ 0 h 366"/>
              <a:gd name="txR" fmla="*/ 5768 w 5768"/>
              <a:gd name="txB" fmla="*/ 366 h 366"/>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alpha val="100000"/>
            </a:schemeClr>
          </a:solidFill>
          <a:ln w="9525">
            <a:noFill/>
          </a:ln>
        </p:spPr>
        <p:txBody>
          <a:bodyPr/>
          <a:p>
            <a:endParaRPr lang="zh-CN" altLang="en-US"/>
          </a:p>
        </p:txBody>
      </p:sp>
      <p:sp>
        <p:nvSpPr>
          <p:cNvPr id="1029" name="Rectangle 3"/>
          <p:cNvSpPr>
            <a:spLocks noGrp="1"/>
          </p:cNvSpPr>
          <p:nvPr>
            <p:ph type="body" idx="1"/>
          </p:nvPr>
        </p:nvSpPr>
        <p:spPr>
          <a:xfrm>
            <a:off x="406400" y="1295400"/>
            <a:ext cx="11379200" cy="5029200"/>
          </a:xfrm>
          <a:prstGeom prst="rect">
            <a:avLst/>
          </a:prstGeom>
          <a:noFill/>
          <a:ln w="9525">
            <a:noFill/>
            <a:miter/>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30" name="Rectangle 4"/>
          <p:cNvSpPr>
            <a:spLocks noGrp="1" noChangeArrowheads="1"/>
          </p:cNvSpPr>
          <p:nvPr>
            <p:ph type="dt" sz="half" idx="2"/>
          </p:nvPr>
        </p:nvSpPr>
        <p:spPr bwMode="auto">
          <a:xfrm>
            <a:off x="8940800" y="0"/>
            <a:ext cx="2641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itchFamily="34" charset="0"/>
              <a:buNone/>
              <a:defRPr sz="1000" b="1">
                <a:solidFill>
                  <a:schemeClr val="bg1"/>
                </a:solidFill>
                <a:latin typeface="+mn-lt"/>
                <a:ea typeface="宋体" pitchFamily="2" charset="-122"/>
                <a:sym typeface="Verdana" pitchFamily="34" charset="0"/>
              </a:defRPr>
            </a:lvl1pPr>
          </a:lstStyle>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1031" name="Rectangle 5"/>
          <p:cNvSpPr>
            <a:spLocks noGrp="1" noChangeArrowheads="1"/>
          </p:cNvSpPr>
          <p:nvPr>
            <p:ph type="ftr" sz="quarter" idx="3"/>
          </p:nvPr>
        </p:nvSpPr>
        <p:spPr bwMode="auto">
          <a:xfrm>
            <a:off x="7924800" y="6519863"/>
            <a:ext cx="38608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itchFamily="34" charset="0"/>
              <a:buNone/>
              <a:defRPr sz="1200" b="1">
                <a:latin typeface="+mn-lt"/>
                <a:ea typeface="宋体" pitchFamily="2" charset="-122"/>
                <a:sym typeface="Verdana" pitchFamily="34" charset="0"/>
              </a:defRPr>
            </a:lvl1pPr>
          </a:lstStyle>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1032" name="Rectangle 6"/>
          <p:cNvSpPr>
            <a:spLocks noGrp="1" noChangeArrowheads="1"/>
          </p:cNvSpPr>
          <p:nvPr>
            <p:ph type="sldNum" sz="quarter" idx="4"/>
          </p:nvPr>
        </p:nvSpPr>
        <p:spPr bwMode="auto">
          <a:xfrm>
            <a:off x="4368800" y="6513513"/>
            <a:ext cx="28448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pPr lvl="0" algn="ctr"/>
            <a:fld id="{9A0DB2DC-4C9A-4742-B13C-FB6460FD3503}" type="slidenum">
              <a:rPr lang="zh-CN" altLang="en-US" sz="1000" dirty="0">
                <a:latin typeface="Verdana" pitchFamily="34" charset="0"/>
                <a:sym typeface="Verdana" pitchFamily="34" charset="0"/>
              </a:rPr>
            </a:fld>
            <a:endParaRPr lang="en-US" altLang="zh-CN" sz="1000" dirty="0">
              <a:latin typeface="Verdana" pitchFamily="34" charset="0"/>
              <a:sym typeface="Verdana" pitchFamily="34" charset="0"/>
            </a:endParaRPr>
          </a:p>
        </p:txBody>
      </p:sp>
      <p:sp>
        <p:nvSpPr>
          <p:cNvPr id="1033" name="Rectangle 2"/>
          <p:cNvSpPr>
            <a:spLocks noGrp="1"/>
          </p:cNvSpPr>
          <p:nvPr>
            <p:ph type="title"/>
          </p:nvPr>
        </p:nvSpPr>
        <p:spPr>
          <a:xfrm>
            <a:off x="3352800" y="304800"/>
            <a:ext cx="8331200" cy="609600"/>
          </a:xfrm>
          <a:prstGeom prst="rect">
            <a:avLst/>
          </a:prstGeom>
          <a:noFill/>
          <a:ln w="9525">
            <a:noFill/>
            <a:miter/>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rtl="0" eaLnBrk="0" fontAlgn="base" hangingPunct="0">
        <a:spcBef>
          <a:spcPct val="0"/>
        </a:spcBef>
        <a:spcAft>
          <a:spcPct val="0"/>
        </a:spcAft>
        <a:defRPr sz="3200">
          <a:solidFill>
            <a:schemeClr val="bg1"/>
          </a:solidFill>
          <a:latin typeface="+mj-lt"/>
          <a:ea typeface="+mj-ea"/>
          <a:cs typeface="+mj-cs"/>
          <a:sym typeface="Verdana" pitchFamily="34" charset="0"/>
        </a:defRPr>
      </a:lvl1pPr>
      <a:lvl2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2pPr>
      <a:lvl3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3pPr>
      <a:lvl4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4pPr>
      <a:lvl5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5pPr>
      <a:lvl6pPr marL="4572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6pPr>
      <a:lvl7pPr marL="9144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7pPr>
      <a:lvl8pPr marL="13716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8pPr>
      <a:lvl9pPr marL="18288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9pPr>
    </p:titleStyle>
    <p:bodyStyle>
      <a:lvl1pPr marL="342900" indent="-342900" algn="l" defTabSz="0" rtl="0" eaLnBrk="0" fontAlgn="base" hangingPunct="0">
        <a:spcBef>
          <a:spcPct val="20000"/>
        </a:spcBef>
        <a:spcAft>
          <a:spcPct val="0"/>
        </a:spcAft>
        <a:buClr>
          <a:schemeClr val="hlink"/>
        </a:buClr>
        <a:buFont typeface="Wingdings" pitchFamily="2" charset="2"/>
        <a:buChar char="v"/>
        <a:defRPr sz="2800" b="1">
          <a:solidFill>
            <a:schemeClr val="accent1"/>
          </a:solidFill>
          <a:latin typeface="+mn-lt"/>
          <a:ea typeface="+mn-ea"/>
          <a:cs typeface="+mn-cs"/>
          <a:sym typeface="Verdana" pitchFamily="34" charset="0"/>
        </a:defRPr>
      </a:lvl1pPr>
      <a:lvl2pPr marL="742950" indent="-285750" algn="l" defTabSz="0" rtl="0" eaLnBrk="0" fontAlgn="base" hangingPunct="0">
        <a:spcBef>
          <a:spcPct val="20000"/>
        </a:spcBef>
        <a:spcAft>
          <a:spcPct val="0"/>
        </a:spcAft>
        <a:buClr>
          <a:schemeClr val="accent1"/>
        </a:buClr>
        <a:buFont typeface="Wingdings" pitchFamily="2" charset="2"/>
        <a:buChar char="§"/>
        <a:defRPr sz="2400" b="1">
          <a:solidFill>
            <a:schemeClr val="tx1"/>
          </a:solidFill>
          <a:latin typeface="Arial" pitchFamily="34" charset="0"/>
          <a:ea typeface="+mn-ea"/>
          <a:cs typeface="+mn-cs"/>
          <a:sym typeface="Verdana" pitchFamily="34" charset="0"/>
        </a:defRPr>
      </a:lvl2pPr>
      <a:lvl3pPr marL="1143000" indent="-228600" algn="l" defTabSz="0" rtl="0" eaLnBrk="0" fontAlgn="base" hangingPunct="0">
        <a:spcBef>
          <a:spcPct val="20000"/>
        </a:spcBef>
        <a:spcAft>
          <a:spcPct val="0"/>
        </a:spcAft>
        <a:buClr>
          <a:schemeClr val="tx1"/>
        </a:buClr>
        <a:buFont typeface="Wingdings" pitchFamily="2" charset="2"/>
        <a:buChar char="•"/>
        <a:defRPr sz="2200" b="1">
          <a:solidFill>
            <a:schemeClr val="tx1"/>
          </a:solidFill>
          <a:latin typeface="Arial" pitchFamily="34" charset="0"/>
          <a:ea typeface="+mn-ea"/>
          <a:cs typeface="+mn-cs"/>
          <a:sym typeface="Verdana" pitchFamily="34" charset="0"/>
        </a:defRPr>
      </a:lvl3pPr>
      <a:lvl4pPr marL="1600200" indent="-228600" algn="l" defTabSz="0" rtl="0" eaLnBrk="0" fontAlgn="base" hangingPunct="0">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4pPr>
      <a:lvl5pPr marL="2057400" indent="-228600" algn="l" defTabSz="0" rtl="0" eaLnBrk="0" fontAlgn="base" hangingPunct="0">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5pPr>
      <a:lvl6pPr marL="25146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6pPr>
      <a:lvl7pPr marL="29718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7pPr>
      <a:lvl8pPr marL="34290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8pPr>
      <a:lvl9pPr marL="38862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7.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slide" Target="slide11.xml"/><Relationship Id="rId2" Type="http://schemas.openxmlformats.org/officeDocument/2006/relationships/slide" Target="slide5.xml"/><Relationship Id="rId1"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ctrTitle"/>
          </p:nvPr>
        </p:nvSpPr>
        <p:spPr>
          <a:xfrm>
            <a:off x="1992313" y="2492375"/>
            <a:ext cx="8153400" cy="685800"/>
          </a:xfrm>
        </p:spPr>
        <p:txBody>
          <a:bodyPr vert="horz" wrap="square" lIns="91440" tIns="45720" rIns="91440" bIns="45720" anchor="ctr"/>
          <a:p>
            <a:pPr algn="ctr" eaLnBrk="1" hangingPunct="1"/>
            <a:r>
              <a:rPr lang="zh-CN" altLang="en-US" sz="4000" b="1" kern="1200" dirty="0">
                <a:solidFill>
                  <a:schemeClr val="tx1"/>
                </a:solidFill>
                <a:latin typeface="黑体" pitchFamily="49" charset="-122"/>
                <a:ea typeface="黑体" pitchFamily="49" charset="-122"/>
              </a:rPr>
              <a:t>组合组装</a:t>
            </a:r>
            <a:endParaRPr lang="zh-CN" altLang="en-US" sz="4000" b="1" kern="1200" dirty="0">
              <a:solidFill>
                <a:schemeClr val="tx1"/>
              </a:solidFill>
              <a:latin typeface="黑体" pitchFamily="49" charset="-122"/>
              <a:ea typeface="黑体" pitchFamily="49" charset="-122"/>
            </a:endParaRPr>
          </a:p>
        </p:txBody>
      </p:sp>
      <p:sp>
        <p:nvSpPr>
          <p:cNvPr id="3075" name="Rectangle 3"/>
          <p:cNvSpPr>
            <a:spLocks noGrp="1"/>
          </p:cNvSpPr>
          <p:nvPr>
            <p:ph type="subTitle" idx="1"/>
          </p:nvPr>
        </p:nvSpPr>
        <p:spPr>
          <a:xfrm>
            <a:off x="3694430" y="4152900"/>
            <a:ext cx="4843463" cy="304800"/>
          </a:xfrm>
        </p:spPr>
        <p:txBody>
          <a:bodyPr vert="horz" wrap="square" lIns="91440" tIns="45720" rIns="91440" bIns="45720" anchor="t"/>
          <a:p>
            <a:pPr defTabSz="0" eaLnBrk="1" hangingPunct="1">
              <a:buFont typeface="Wingdings" pitchFamily="2" charset="2"/>
              <a:buNone/>
            </a:pPr>
            <a:r>
              <a:rPr lang="zh-CN" altLang="en-US" sz="1800" kern="1200" dirty="0">
                <a:solidFill>
                  <a:schemeClr val="tx1"/>
                </a:solidFill>
                <a:latin typeface="+mn-lt"/>
                <a:ea typeface="宋体" charset="-122"/>
                <a:cs typeface="+mn-cs"/>
                <a:sym typeface="Verdana" pitchFamily="34" charset="0"/>
              </a:rPr>
              <a:t>成都冠唐科技有限公司</a:t>
            </a:r>
            <a:endParaRPr lang="en-US" altLang="x-none" sz="1800" kern="1200" dirty="0">
              <a:solidFill>
                <a:schemeClr val="tx1"/>
              </a:solidFill>
              <a:latin typeface="+mn-lt"/>
              <a:ea typeface="宋体" charset="-122"/>
              <a:cs typeface="+mn-cs"/>
              <a:sym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38525" y="231775"/>
            <a:ext cx="8331200" cy="609600"/>
          </a:xfrm>
        </p:spPr>
        <p:txBody>
          <a:bodyPr/>
          <a:p>
            <a:r>
              <a:rPr lang="zh-CN" altLang="en-US"/>
              <a:t>添加出入库单据按</a:t>
            </a:r>
            <a:r>
              <a:rPr lang="zh-CN" altLang="en-US">
                <a:sym typeface="+mn-ea"/>
              </a:rPr>
              <a:t>商品</a:t>
            </a:r>
            <a:r>
              <a:rPr lang="zh-CN" altLang="en-US"/>
              <a:t>组合选择</a:t>
            </a:r>
            <a:endParaRPr lang="zh-CN" altLang="en-US"/>
          </a:p>
        </p:txBody>
      </p:sp>
      <p:pic>
        <p:nvPicPr>
          <p:cNvPr id="4" name="图片 3"/>
          <p:cNvPicPr>
            <a:picLocks noChangeAspect="1"/>
          </p:cNvPicPr>
          <p:nvPr/>
        </p:nvPicPr>
        <p:blipFill>
          <a:blip r:embed="rId1"/>
          <a:stretch>
            <a:fillRect/>
          </a:stretch>
        </p:blipFill>
        <p:spPr>
          <a:xfrm>
            <a:off x="706120" y="1921510"/>
            <a:ext cx="10657205" cy="2990215"/>
          </a:xfrm>
          <a:prstGeom prst="rect">
            <a:avLst/>
          </a:prstGeom>
        </p:spPr>
      </p:pic>
      <p:sp>
        <p:nvSpPr>
          <p:cNvPr id="5" name="圆角矩形标注 4"/>
          <p:cNvSpPr/>
          <p:nvPr/>
        </p:nvSpPr>
        <p:spPr>
          <a:xfrm>
            <a:off x="7737475" y="5215255"/>
            <a:ext cx="2583180" cy="1274445"/>
          </a:xfrm>
          <a:prstGeom prst="wedgeRoundRectCallout">
            <a:avLst>
              <a:gd name="adj1" fmla="val -41434"/>
              <a:gd name="adj2" fmla="val -71037"/>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生成的单据也是组成【礼包】的商品，并不是【礼包】</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 name="图片 13"/>
          <p:cNvPicPr>
            <a:picLocks noChangeAspect="1"/>
          </p:cNvPicPr>
          <p:nvPr/>
        </p:nvPicPr>
        <p:blipFill>
          <a:blip r:embed="rId1"/>
          <a:stretch>
            <a:fillRect/>
          </a:stretch>
        </p:blipFill>
        <p:spPr>
          <a:xfrm>
            <a:off x="3338830" y="1172845"/>
            <a:ext cx="5561965" cy="5466715"/>
          </a:xfrm>
          <a:prstGeom prst="rect">
            <a:avLst/>
          </a:prstGeom>
        </p:spPr>
      </p:pic>
      <p:sp>
        <p:nvSpPr>
          <p:cNvPr id="2" name="标题 1"/>
          <p:cNvSpPr>
            <a:spLocks noGrp="1"/>
          </p:cNvSpPr>
          <p:nvPr>
            <p:ph type="title"/>
          </p:nvPr>
        </p:nvSpPr>
        <p:spPr/>
        <p:txBody>
          <a:bodyPr/>
          <a:p>
            <a:r>
              <a:rPr lang="zh-CN" altLang="en-US"/>
              <a:t>订单管理中粘贴录入货品</a:t>
            </a:r>
            <a:endParaRPr lang="zh-CN" altLang="en-US"/>
          </a:p>
        </p:txBody>
      </p:sp>
      <p:sp>
        <p:nvSpPr>
          <p:cNvPr id="7" name="圆角矩形标注 6"/>
          <p:cNvSpPr/>
          <p:nvPr/>
        </p:nvSpPr>
        <p:spPr>
          <a:xfrm>
            <a:off x="5316220" y="4923155"/>
            <a:ext cx="2884805" cy="1013326"/>
          </a:xfrm>
          <a:prstGeom prst="wedgeRoundRectCallout">
            <a:avLst>
              <a:gd name="adj1" fmla="val -21330"/>
              <a:gd name="adj2" fmla="val 67178"/>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spAutoFit/>
          </a:bodyPr>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导入金额时需要选择以单价导入还是以总价导入，此次举例金额用单价导入</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pic>
        <p:nvPicPr>
          <p:cNvPr id="3" name="图片 2"/>
          <p:cNvPicPr>
            <a:picLocks noChangeAspect="1"/>
          </p:cNvPicPr>
          <p:nvPr/>
        </p:nvPicPr>
        <p:blipFill>
          <a:blip r:embed="rId2"/>
          <a:stretch>
            <a:fillRect/>
          </a:stretch>
        </p:blipFill>
        <p:spPr>
          <a:xfrm>
            <a:off x="748665" y="1367790"/>
            <a:ext cx="1905000" cy="352425"/>
          </a:xfrm>
          <a:prstGeom prst="rect">
            <a:avLst/>
          </a:prstGeom>
        </p:spPr>
      </p:pic>
      <p:pic>
        <p:nvPicPr>
          <p:cNvPr id="8" name="图片 7"/>
          <p:cNvPicPr>
            <a:picLocks noChangeAspect="1"/>
          </p:cNvPicPr>
          <p:nvPr/>
        </p:nvPicPr>
        <p:blipFill>
          <a:blip r:embed="rId3"/>
          <a:stretch>
            <a:fillRect/>
          </a:stretch>
        </p:blipFill>
        <p:spPr>
          <a:xfrm>
            <a:off x="1205230" y="2270125"/>
            <a:ext cx="723900" cy="285750"/>
          </a:xfrm>
          <a:prstGeom prst="rect">
            <a:avLst/>
          </a:prstGeom>
        </p:spPr>
      </p:pic>
      <p:pic>
        <p:nvPicPr>
          <p:cNvPr id="9" name="图片 8"/>
          <p:cNvPicPr>
            <a:picLocks noChangeAspect="1"/>
          </p:cNvPicPr>
          <p:nvPr/>
        </p:nvPicPr>
        <p:blipFill>
          <a:blip r:embed="rId4"/>
          <a:stretch>
            <a:fillRect/>
          </a:stretch>
        </p:blipFill>
        <p:spPr>
          <a:xfrm>
            <a:off x="1210945" y="3044825"/>
            <a:ext cx="809625" cy="352425"/>
          </a:xfrm>
          <a:prstGeom prst="rect">
            <a:avLst/>
          </a:prstGeom>
        </p:spPr>
      </p:pic>
      <p:sp>
        <p:nvSpPr>
          <p:cNvPr id="10" name="下箭头 9"/>
          <p:cNvSpPr/>
          <p:nvPr/>
        </p:nvSpPr>
        <p:spPr>
          <a:xfrm>
            <a:off x="1529080" y="1700530"/>
            <a:ext cx="195580" cy="563245"/>
          </a:xfrm>
          <a:prstGeom prst="downArrow">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11" name="下箭头 10"/>
          <p:cNvSpPr/>
          <p:nvPr/>
        </p:nvSpPr>
        <p:spPr>
          <a:xfrm>
            <a:off x="1533525" y="2537460"/>
            <a:ext cx="195580" cy="563245"/>
          </a:xfrm>
          <a:prstGeom prst="downArrow">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12" name="下箭头 11"/>
          <p:cNvSpPr/>
          <p:nvPr/>
        </p:nvSpPr>
        <p:spPr>
          <a:xfrm rot="16200000">
            <a:off x="2495550" y="2672715"/>
            <a:ext cx="207645" cy="1186180"/>
          </a:xfrm>
          <a:prstGeom prst="downArrow">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pic>
        <p:nvPicPr>
          <p:cNvPr id="16" name="图片 15"/>
          <p:cNvPicPr>
            <a:picLocks noChangeAspect="1"/>
          </p:cNvPicPr>
          <p:nvPr/>
        </p:nvPicPr>
        <p:blipFill>
          <a:blip r:embed="rId5"/>
          <a:stretch>
            <a:fillRect/>
          </a:stretch>
        </p:blipFill>
        <p:spPr>
          <a:xfrm>
            <a:off x="4158615" y="2052955"/>
            <a:ext cx="4561840" cy="476250"/>
          </a:xfrm>
          <a:prstGeom prst="rect">
            <a:avLst/>
          </a:prstGeom>
        </p:spPr>
      </p:pic>
      <p:sp>
        <p:nvSpPr>
          <p:cNvPr id="15" name="文本框 14"/>
          <p:cNvSpPr txBox="1"/>
          <p:nvPr/>
        </p:nvSpPr>
        <p:spPr>
          <a:xfrm>
            <a:off x="7197090" y="6499225"/>
            <a:ext cx="1097280" cy="365760"/>
          </a:xfrm>
          <a:prstGeom prst="rect">
            <a:avLst/>
          </a:prstGeom>
          <a:noFill/>
        </p:spPr>
        <p:txBody>
          <a:bodyPr wrap="none" rtlCol="0">
            <a:spAutoFit/>
          </a:bodyPr>
          <a:p>
            <a:r>
              <a:rPr lang="zh-CN" altLang="en-US">
                <a:solidFill>
                  <a:srgbClr val="FF0000"/>
                </a:solidFill>
              </a:rPr>
              <a:t>点击确定</a:t>
            </a:r>
            <a:endParaRPr lang="zh-CN" altLang="en-US">
              <a:solidFill>
                <a:srgbClr val="FF0000"/>
              </a:solidFill>
            </a:endParaRPr>
          </a:p>
        </p:txBody>
      </p:sp>
      <p:sp>
        <p:nvSpPr>
          <p:cNvPr id="6" name="圆角矩形标注 5"/>
          <p:cNvSpPr/>
          <p:nvPr/>
        </p:nvSpPr>
        <p:spPr>
          <a:xfrm>
            <a:off x="8103870" y="1659255"/>
            <a:ext cx="3204845" cy="2837556"/>
          </a:xfrm>
          <a:prstGeom prst="wedgeRoundRectCallout">
            <a:avLst>
              <a:gd name="adj1" fmla="val -65910"/>
              <a:gd name="adj2" fmla="val -33117"/>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spAutoFit/>
          </a:bodyPr>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选择粘贴的内容，粘贴的内容可以从</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Excel</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表格中复制也可以手动输入。但每个字段之间必须用空格分隔不支持</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号，一行代表一个货品</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此处只举例【条形码</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数量</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金额】，</a:t>
            </a:r>
            <a:r>
              <a:rPr lang="zh-CN" altLang="en-US" smtClean="0">
                <a:ln>
                  <a:noFill/>
                </a:ln>
                <a:solidFill>
                  <a:srgbClr val="FF0000"/>
                </a:solidFill>
                <a:latin typeface="Arial" pitchFamily="34" charset="0"/>
                <a:ea typeface="宋体" pitchFamily="2" charset="-122"/>
                <a:sym typeface="+mn-ea"/>
              </a:rPr>
              <a:t>其他组合字段的粘贴同上</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订单管理中粘贴录入货品</a:t>
            </a:r>
            <a:endParaRPr lang="zh-CN" altLang="en-US"/>
          </a:p>
        </p:txBody>
      </p:sp>
      <p:pic>
        <p:nvPicPr>
          <p:cNvPr id="4" name="图片 3"/>
          <p:cNvPicPr>
            <a:picLocks noChangeAspect="1"/>
          </p:cNvPicPr>
          <p:nvPr/>
        </p:nvPicPr>
        <p:blipFill>
          <a:blip r:embed="rId1"/>
          <a:stretch>
            <a:fillRect/>
          </a:stretch>
        </p:blipFill>
        <p:spPr>
          <a:xfrm>
            <a:off x="2263775" y="1368425"/>
            <a:ext cx="7713980" cy="4904740"/>
          </a:xfrm>
          <a:prstGeom prst="rect">
            <a:avLst/>
          </a:prstGeom>
        </p:spPr>
      </p:pic>
      <p:sp>
        <p:nvSpPr>
          <p:cNvPr id="5" name="圆角矩形标注 4"/>
          <p:cNvSpPr/>
          <p:nvPr/>
        </p:nvSpPr>
        <p:spPr>
          <a:xfrm>
            <a:off x="10049510" y="4050665"/>
            <a:ext cx="1652270" cy="1617302"/>
          </a:xfrm>
          <a:prstGeom prst="wedgeRoundRectCallout">
            <a:avLst>
              <a:gd name="adj1" fmla="val -135703"/>
              <a:gd name="adj2" fmla="val 10399"/>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spAutoFit/>
          </a:bodyPr>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粘贴成功，接下来按订单执行步骤继续就可以了</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ctrTitle"/>
          </p:nvPr>
        </p:nvSpPr>
        <p:spPr>
          <a:xfrm>
            <a:off x="2135188" y="2924175"/>
            <a:ext cx="7772400" cy="1470025"/>
          </a:xfrm>
        </p:spPr>
        <p:txBody>
          <a:bodyPr vert="horz" wrap="square" lIns="91440" tIns="45720" rIns="91440" bIns="45720" anchor="ctr"/>
          <a:p>
            <a:pPr algn="ctr"/>
            <a:r>
              <a:rPr lang="zh-CN" altLang="en-US" sz="4000" b="1" kern="1200" dirty="0">
                <a:solidFill>
                  <a:schemeClr val="tx1"/>
                </a:solidFill>
                <a:latin typeface="黑体" pitchFamily="49" charset="-122"/>
                <a:ea typeface="黑体" pitchFamily="49" charset="-122"/>
              </a:rPr>
              <a:t>成 都 冠 唐 科 技 有 限 公 司</a:t>
            </a:r>
            <a:br>
              <a:rPr lang="en-US" altLang="zh-CN" sz="4000"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r>
              <a:rPr lang="zh-CN" altLang="en-US" b="1" kern="1200" dirty="0">
                <a:solidFill>
                  <a:schemeClr val="tx1"/>
                </a:solidFill>
                <a:latin typeface="黑体" pitchFamily="49" charset="-122"/>
                <a:ea typeface="黑体" pitchFamily="49" charset="-122"/>
              </a:rPr>
              <a:t>更多仓库解决方案欢迎咨询我们 </a:t>
            </a: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r>
              <a:rPr lang="zh-CN" altLang="en-US" b="1" kern="1200" dirty="0">
                <a:solidFill>
                  <a:schemeClr val="tx1"/>
                </a:solidFill>
                <a:latin typeface="黑体" pitchFamily="49" charset="-122"/>
                <a:ea typeface="黑体" pitchFamily="49" charset="-122"/>
              </a:rPr>
              <a:t>电话：</a:t>
            </a:r>
            <a:r>
              <a:rPr lang="en-US" altLang="zh-CN" b="1" kern="1200" dirty="0">
                <a:solidFill>
                  <a:schemeClr val="tx1"/>
                </a:solidFill>
                <a:latin typeface="黑体" pitchFamily="49" charset="-122"/>
                <a:ea typeface="黑体" pitchFamily="49" charset="-122"/>
              </a:rPr>
              <a:t>4000280130(</a:t>
            </a:r>
            <a:r>
              <a:rPr lang="zh-CN" altLang="en-US" b="1" kern="1200" dirty="0">
                <a:solidFill>
                  <a:schemeClr val="tx1"/>
                </a:solidFill>
                <a:latin typeface="黑体" pitchFamily="49" charset="-122"/>
                <a:ea typeface="黑体" pitchFamily="49" charset="-122"/>
              </a:rPr>
              <a:t>同</a:t>
            </a:r>
            <a:r>
              <a:rPr lang="en-US" altLang="zh-CN" b="1" kern="1200" dirty="0">
                <a:solidFill>
                  <a:schemeClr val="tx1"/>
                </a:solidFill>
                <a:latin typeface="黑体" pitchFamily="49" charset="-122"/>
                <a:ea typeface="黑体" pitchFamily="49" charset="-122"/>
              </a:rPr>
              <a:t>QQ</a:t>
            </a:r>
            <a:r>
              <a:rPr lang="zh-CN" altLang="en-US" b="1" kern="1200" dirty="0">
                <a:solidFill>
                  <a:schemeClr val="tx1"/>
                </a:solidFill>
                <a:latin typeface="黑体" pitchFamily="49" charset="-122"/>
                <a:ea typeface="黑体" pitchFamily="49" charset="-122"/>
              </a:rPr>
              <a:t>号</a:t>
            </a:r>
            <a:r>
              <a:rPr lang="en-US" altLang="zh-CN" b="1" kern="1200" dirty="0">
                <a:solidFill>
                  <a:schemeClr val="tx1"/>
                </a:solidFill>
                <a:latin typeface="黑体" pitchFamily="49" charset="-122"/>
                <a:ea typeface="黑体" pitchFamily="49" charset="-122"/>
              </a:rPr>
              <a:t>)</a:t>
            </a: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endParaRPr lang="zh-CN" altLang="en-US" b="1" kern="1200" dirty="0">
              <a:solidFill>
                <a:schemeClr val="tx1"/>
              </a:solidFill>
              <a:latin typeface="黑体" pitchFamily="49" charset="-122"/>
              <a:ea typeface="黑体" pitchFamily="49" charset="-122"/>
            </a:endParaRPr>
          </a:p>
        </p:txBody>
      </p:sp>
      <p:sp>
        <p:nvSpPr>
          <p:cNvPr id="11267" name="标题 1"/>
          <p:cNvSpPr txBox="1"/>
          <p:nvPr/>
        </p:nvSpPr>
        <p:spPr>
          <a:xfrm>
            <a:off x="3387725" y="4229100"/>
            <a:ext cx="1511300" cy="1470025"/>
          </a:xfrm>
          <a:prstGeom prst="rect">
            <a:avLst/>
          </a:prstGeom>
          <a:noFill/>
          <a:ln w="9525">
            <a:noFill/>
            <a:miter/>
          </a:ln>
        </p:spPr>
        <p:txBody>
          <a:bodyPr anchor="ctr"/>
          <a:p>
            <a:pPr lvl="0" algn="ctr"/>
            <a:r>
              <a:rPr lang="zh-CN" altLang="en-US" sz="3200" b="1" dirty="0">
                <a:latin typeface="黑体" pitchFamily="49" charset="-122"/>
                <a:ea typeface="黑体" pitchFamily="49" charset="-122"/>
                <a:sym typeface="Verdana" pitchFamily="34" charset="0"/>
              </a:rPr>
              <a:t>微信：</a:t>
            </a:r>
            <a:br>
              <a:rPr lang="en-US" altLang="zh-CN" sz="3200" b="1" dirty="0">
                <a:latin typeface="黑体" pitchFamily="49" charset="-122"/>
                <a:ea typeface="黑体" pitchFamily="49" charset="-122"/>
                <a:sym typeface="Verdana" pitchFamily="34" charset="0"/>
              </a:rPr>
            </a:br>
            <a:endParaRPr lang="zh-CN" altLang="en-US" sz="3200" b="1" dirty="0">
              <a:latin typeface="黑体" pitchFamily="49" charset="-122"/>
              <a:ea typeface="黑体" pitchFamily="49" charset="-122"/>
              <a:sym typeface="Verdana" pitchFamily="34" charset="0"/>
            </a:endParaRPr>
          </a:p>
        </p:txBody>
      </p:sp>
      <p:pic>
        <p:nvPicPr>
          <p:cNvPr id="11268" name="Picture 2"/>
          <p:cNvPicPr>
            <a:picLocks noChangeAspect="1"/>
          </p:cNvPicPr>
          <p:nvPr/>
        </p:nvPicPr>
        <p:blipFill>
          <a:blip r:embed="rId1"/>
          <a:srcRect/>
          <a:stretch>
            <a:fillRect/>
          </a:stretch>
        </p:blipFill>
        <p:spPr>
          <a:xfrm>
            <a:off x="4800600" y="4452938"/>
            <a:ext cx="1857375" cy="1876425"/>
          </a:xfrm>
          <a:prstGeom prst="rect">
            <a:avLst/>
          </a:prstGeom>
          <a:noFill/>
          <a:ln w="9525">
            <a:noFill/>
            <a:miter/>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目录</a:t>
            </a:r>
            <a:endParaRPr lang="zh-CN" altLang="en-US"/>
          </a:p>
        </p:txBody>
      </p:sp>
      <p:sp>
        <p:nvSpPr>
          <p:cNvPr id="4" name="文本框 3"/>
          <p:cNvSpPr txBox="1"/>
          <p:nvPr/>
        </p:nvSpPr>
        <p:spPr>
          <a:xfrm>
            <a:off x="2929255" y="2193290"/>
            <a:ext cx="6943725" cy="3020695"/>
          </a:xfrm>
          <a:prstGeom prst="rect">
            <a:avLst/>
          </a:prstGeom>
          <a:noFill/>
        </p:spPr>
        <p:txBody>
          <a:bodyPr wrap="none" rtlCol="0">
            <a:spAutoFit/>
          </a:bodyPr>
          <a:p>
            <a:pPr algn="l"/>
            <a:r>
              <a:rPr lang="en-US" altLang="zh-CN" sz="3200">
                <a:hlinkClick r:id="rId1" action="ppaction://hlinksldjump"/>
              </a:rPr>
              <a:t>1</a:t>
            </a:r>
            <a:r>
              <a:rPr lang="zh-CN" altLang="en-US" sz="3200">
                <a:ea typeface="宋体" charset="0"/>
                <a:hlinkClick r:id="rId1" action="ppaction://hlinksldjump"/>
              </a:rPr>
              <a:t>、</a:t>
            </a:r>
            <a:r>
              <a:rPr sz="3200" b="1" dirty="0">
                <a:ea typeface="宋体" charset="-122"/>
                <a:sym typeface="+mn-ea"/>
                <a:hlinkClick r:id="rId1" action="ppaction://hlinksldjump"/>
              </a:rPr>
              <a:t>货品详细信息中设置货品组成比例</a:t>
            </a:r>
            <a:endParaRPr sz="3200" b="1" dirty="0">
              <a:ea typeface="宋体" charset="-122"/>
              <a:sym typeface="+mn-ea"/>
              <a:hlinkClick r:id="rId1" action="ppaction://hlinksldjump"/>
            </a:endParaRPr>
          </a:p>
          <a:p>
            <a:pPr algn="l"/>
            <a:endParaRPr sz="3200" b="1" dirty="0">
              <a:ea typeface="宋体" charset="-122"/>
              <a:sym typeface="+mn-ea"/>
              <a:hlinkClick r:id="rId1" action="ppaction://hlinksldjump"/>
            </a:endParaRPr>
          </a:p>
          <a:p>
            <a:pPr algn="l"/>
            <a:r>
              <a:rPr lang="en-US" altLang="zh-CN" sz="3200">
                <a:sym typeface="+mn-ea"/>
                <a:hlinkClick r:id="rId2" action="ppaction://hlinksldjump"/>
              </a:rPr>
              <a:t>2、添加出入库单据按商品组合选择</a:t>
            </a:r>
            <a:endParaRPr lang="en-US" altLang="zh-CN" sz="3200">
              <a:sym typeface="+mn-ea"/>
              <a:hlinkClick r:id="rId2" action="ppaction://hlinksldjump"/>
            </a:endParaRPr>
          </a:p>
          <a:p>
            <a:pPr algn="l"/>
            <a:endParaRPr lang="en-US" altLang="zh-CN" sz="3200">
              <a:sym typeface="+mn-ea"/>
              <a:hlinkClick r:id="rId2" action="ppaction://hlinksldjump"/>
            </a:endParaRPr>
          </a:p>
          <a:p>
            <a:pPr algn="l"/>
            <a:r>
              <a:rPr lang="en-US" altLang="zh-CN" sz="3200">
                <a:sym typeface="+mn-ea"/>
                <a:hlinkClick r:id="rId3" action="ppaction://hlinksldjump"/>
              </a:rPr>
              <a:t>3、订单管理中粘贴录入货品</a:t>
            </a:r>
            <a:endParaRPr lang="en-US" altLang="zh-CN" sz="3200"/>
          </a:p>
          <a:p>
            <a:pPr algn="l"/>
            <a:endParaRPr lang="zh-CN" altLang="en-US" sz="3200">
              <a:ea typeface="宋体"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a:ln w="9525">
            <a:noFill/>
            <a:miter/>
          </a:ln>
        </p:spPr>
        <p:txBody>
          <a:bodyPr vert="horz" wrap="square" lIns="91440" tIns="45720" rIns="91440" bIns="45720" anchor="ctr"/>
          <a:p>
            <a:pPr eaLnBrk="1" hangingPunct="1"/>
            <a:r>
              <a:rPr lang="zh-CN" altLang="en-US" sz="3200"/>
              <a:t>货品详细信息中设置货品组成比例</a:t>
            </a:r>
            <a:endParaRPr lang="zh-CN" altLang="en-US" sz="3200"/>
          </a:p>
        </p:txBody>
      </p:sp>
      <p:pic>
        <p:nvPicPr>
          <p:cNvPr id="2" name="图片 1"/>
          <p:cNvPicPr>
            <a:picLocks noChangeAspect="1"/>
          </p:cNvPicPr>
          <p:nvPr/>
        </p:nvPicPr>
        <p:blipFill>
          <a:blip r:embed="rId1"/>
          <a:srcRect/>
          <a:stretch>
            <a:fillRect/>
          </a:stretch>
        </p:blipFill>
        <p:spPr>
          <a:xfrm>
            <a:off x="3266440" y="1077595"/>
            <a:ext cx="6066790" cy="5542915"/>
          </a:xfrm>
          <a:prstGeom prst="rect">
            <a:avLst/>
          </a:prstGeom>
        </p:spPr>
      </p:pic>
      <p:sp>
        <p:nvSpPr>
          <p:cNvPr id="3" name="圆角矩形标注 2"/>
          <p:cNvSpPr/>
          <p:nvPr/>
        </p:nvSpPr>
        <p:spPr>
          <a:xfrm>
            <a:off x="9163685" y="2633345"/>
            <a:ext cx="2931160" cy="1033780"/>
          </a:xfrm>
          <a:prstGeom prst="wedgeRoundRectCallout">
            <a:avLst>
              <a:gd name="adj1" fmla="val -63063"/>
              <a:gd name="adj2" fmla="val 9277"/>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在货品管理中添加组合</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组装会提示您保存信息，点击保存即可</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76930" y="388620"/>
            <a:ext cx="8331200" cy="609600"/>
          </a:xfrm>
        </p:spPr>
        <p:txBody>
          <a:bodyPr/>
          <a:p>
            <a:r>
              <a:rPr lang="zh-CN" altLang="en-US" sz="3200">
                <a:sym typeface="+mn-ea"/>
              </a:rPr>
              <a:t>货品详细信息中设置货品组成比例</a:t>
            </a:r>
            <a:endParaRPr lang="zh-CN" altLang="en-US"/>
          </a:p>
        </p:txBody>
      </p:sp>
      <p:pic>
        <p:nvPicPr>
          <p:cNvPr id="5" name="图片 4"/>
          <p:cNvPicPr>
            <a:picLocks noChangeAspect="1"/>
          </p:cNvPicPr>
          <p:nvPr/>
        </p:nvPicPr>
        <p:blipFill>
          <a:blip r:embed="rId1"/>
          <a:srcRect/>
          <a:stretch>
            <a:fillRect/>
          </a:stretch>
        </p:blipFill>
        <p:spPr>
          <a:xfrm>
            <a:off x="743585" y="1197610"/>
            <a:ext cx="6066790" cy="5542915"/>
          </a:xfrm>
          <a:prstGeom prst="rect">
            <a:avLst/>
          </a:prstGeom>
        </p:spPr>
      </p:pic>
      <p:sp>
        <p:nvSpPr>
          <p:cNvPr id="6" name="圆角矩形标注 5"/>
          <p:cNvSpPr/>
          <p:nvPr/>
        </p:nvSpPr>
        <p:spPr>
          <a:xfrm>
            <a:off x="6582410" y="2033270"/>
            <a:ext cx="1657985" cy="661035"/>
          </a:xfrm>
          <a:prstGeom prst="wedgeRoundRectCallout">
            <a:avLst>
              <a:gd name="adj1" fmla="val -64285"/>
              <a:gd name="adj2" fmla="val 10090"/>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可以通过添加按钮选择货品</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7" name="圆角矩形标注 6"/>
          <p:cNvSpPr/>
          <p:nvPr/>
        </p:nvSpPr>
        <p:spPr>
          <a:xfrm>
            <a:off x="6697345" y="3543300"/>
            <a:ext cx="2413000" cy="913130"/>
          </a:xfrm>
          <a:prstGeom prst="wedgeRoundRectCallout">
            <a:avLst>
              <a:gd name="adj1" fmla="val -64285"/>
              <a:gd name="adj2" fmla="val 10090"/>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可以</a:t>
            </a:r>
            <a:r>
              <a:rPr kumimoji="0" lang="zh-CN" altLang="zh-CN" sz="1800" b="0" i="0" u="none" strike="noStrike" cap="none" normalizeH="0" baseline="0" smtClean="0">
                <a:ln>
                  <a:noFill/>
                </a:ln>
                <a:solidFill>
                  <a:srgbClr val="FF0000"/>
                </a:solidFill>
                <a:effectLst/>
                <a:latin typeface="Arial" pitchFamily="34" charset="0"/>
                <a:ea typeface="宋体" pitchFamily="2" charset="-122"/>
              </a:rPr>
              <a:t>将组装</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货品信息导出为</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EXCEL</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表格，如图所示：</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8" name="圆角矩形标注 7"/>
          <p:cNvSpPr/>
          <p:nvPr/>
        </p:nvSpPr>
        <p:spPr>
          <a:xfrm>
            <a:off x="2755265" y="6148070"/>
            <a:ext cx="2463165" cy="661035"/>
          </a:xfrm>
          <a:prstGeom prst="wedgeRoundRectCallout">
            <a:avLst>
              <a:gd name="adj1" fmla="val -17704"/>
              <a:gd name="adj2" fmla="val -77089"/>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点击保存系统会自动计算原材料的总成本</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pic>
        <p:nvPicPr>
          <p:cNvPr id="3" name="图片 2"/>
          <p:cNvPicPr>
            <a:picLocks noChangeAspect="1"/>
          </p:cNvPicPr>
          <p:nvPr/>
        </p:nvPicPr>
        <p:blipFill>
          <a:blip r:embed="rId2"/>
          <a:stretch>
            <a:fillRect/>
          </a:stretch>
        </p:blipFill>
        <p:spPr>
          <a:xfrm>
            <a:off x="7051040" y="4552950"/>
            <a:ext cx="4599940" cy="9715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添加出入库单据按商品组合选择</a:t>
            </a:r>
            <a:endParaRPr lang="zh-CN" altLang="en-US"/>
          </a:p>
        </p:txBody>
      </p:sp>
      <p:pic>
        <p:nvPicPr>
          <p:cNvPr id="4" name="图片 3"/>
          <p:cNvPicPr>
            <a:picLocks noChangeAspect="1"/>
          </p:cNvPicPr>
          <p:nvPr/>
        </p:nvPicPr>
        <p:blipFill>
          <a:blip r:embed="rId1"/>
          <a:stretch>
            <a:fillRect/>
          </a:stretch>
        </p:blipFill>
        <p:spPr>
          <a:xfrm>
            <a:off x="1781175" y="1094105"/>
            <a:ext cx="8580755" cy="54381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stretch>
            <a:fillRect/>
          </a:stretch>
        </p:blipFill>
        <p:spPr>
          <a:xfrm>
            <a:off x="2443480" y="952500"/>
            <a:ext cx="7009765" cy="5590540"/>
          </a:xfrm>
          <a:prstGeom prst="rect">
            <a:avLst/>
          </a:prstGeom>
        </p:spPr>
      </p:pic>
      <p:sp>
        <p:nvSpPr>
          <p:cNvPr id="2" name="标题 1"/>
          <p:cNvSpPr>
            <a:spLocks noGrp="1"/>
          </p:cNvSpPr>
          <p:nvPr>
            <p:ph type="title"/>
          </p:nvPr>
        </p:nvSpPr>
        <p:spPr/>
        <p:txBody>
          <a:bodyPr/>
          <a:p>
            <a:r>
              <a:rPr lang="zh-CN" altLang="en-US"/>
              <a:t>添加出入库单据按</a:t>
            </a:r>
            <a:r>
              <a:rPr lang="zh-CN" altLang="en-US">
                <a:sym typeface="+mn-ea"/>
              </a:rPr>
              <a:t>商品</a:t>
            </a:r>
            <a:r>
              <a:rPr lang="zh-CN" altLang="en-US"/>
              <a:t>组合选择</a:t>
            </a:r>
            <a:endParaRPr lang="zh-CN" altLang="en-US"/>
          </a:p>
        </p:txBody>
      </p:sp>
      <p:sp>
        <p:nvSpPr>
          <p:cNvPr id="5" name="矩形 4"/>
          <p:cNvSpPr/>
          <p:nvPr/>
        </p:nvSpPr>
        <p:spPr>
          <a:xfrm>
            <a:off x="8433435" y="1724660"/>
            <a:ext cx="746760" cy="45339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6" name="圆角矩形标注 5"/>
          <p:cNvSpPr/>
          <p:nvPr/>
        </p:nvSpPr>
        <p:spPr>
          <a:xfrm>
            <a:off x="9574530" y="1518285"/>
            <a:ext cx="2007235" cy="1211580"/>
          </a:xfrm>
          <a:prstGeom prst="wedgeRoundRectCallout">
            <a:avLst>
              <a:gd name="adj1" fmla="val -76368"/>
              <a:gd name="adj2" fmla="val -7065"/>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可以通过选择货品按钮选择组合货品，如图：礼包</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8" name="矩形 7"/>
          <p:cNvSpPr/>
          <p:nvPr/>
        </p:nvSpPr>
        <p:spPr>
          <a:xfrm>
            <a:off x="5928995" y="6013450"/>
            <a:ext cx="746760" cy="45339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9" name="圆角矩形标注 8"/>
          <p:cNvSpPr/>
          <p:nvPr/>
        </p:nvSpPr>
        <p:spPr>
          <a:xfrm>
            <a:off x="6827520" y="5514340"/>
            <a:ext cx="1383665" cy="405765"/>
          </a:xfrm>
          <a:prstGeom prst="wedgeRoundRectCallout">
            <a:avLst>
              <a:gd name="adj1" fmla="val -72081"/>
              <a:gd name="adj2" fmla="val 67714"/>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点击下一步</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添加出入库单据按</a:t>
            </a:r>
            <a:r>
              <a:rPr lang="zh-CN" altLang="en-US">
                <a:sym typeface="+mn-ea"/>
              </a:rPr>
              <a:t>商品</a:t>
            </a:r>
            <a:r>
              <a:rPr lang="zh-CN" altLang="en-US"/>
              <a:t>组合选择</a:t>
            </a:r>
            <a:endParaRPr lang="zh-CN" altLang="en-US"/>
          </a:p>
        </p:txBody>
      </p:sp>
      <p:pic>
        <p:nvPicPr>
          <p:cNvPr id="4" name="图片 3"/>
          <p:cNvPicPr>
            <a:picLocks noChangeAspect="1"/>
          </p:cNvPicPr>
          <p:nvPr/>
        </p:nvPicPr>
        <p:blipFill>
          <a:blip r:embed="rId1"/>
          <a:stretch>
            <a:fillRect/>
          </a:stretch>
        </p:blipFill>
        <p:spPr>
          <a:xfrm>
            <a:off x="2419985" y="1148080"/>
            <a:ext cx="7009765" cy="5590540"/>
          </a:xfrm>
          <a:prstGeom prst="rect">
            <a:avLst/>
          </a:prstGeom>
        </p:spPr>
      </p:pic>
      <p:sp>
        <p:nvSpPr>
          <p:cNvPr id="5" name="圆角矩形标注 4"/>
          <p:cNvSpPr/>
          <p:nvPr/>
        </p:nvSpPr>
        <p:spPr>
          <a:xfrm>
            <a:off x="7712710" y="3390900"/>
            <a:ext cx="2350135" cy="1726565"/>
          </a:xfrm>
          <a:prstGeom prst="wedgeRoundRectCallout">
            <a:avLst>
              <a:gd name="adj1" fmla="val -41434"/>
              <a:gd name="adj2" fmla="val -71037"/>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系统会根据组合货品的比例自动计算出实际需要出入库的商品和数量</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6" name="矩形 5"/>
          <p:cNvSpPr/>
          <p:nvPr/>
        </p:nvSpPr>
        <p:spPr>
          <a:xfrm>
            <a:off x="8322945" y="1896110"/>
            <a:ext cx="857250" cy="45339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7" name="圆角矩形标注 6"/>
          <p:cNvSpPr/>
          <p:nvPr/>
        </p:nvSpPr>
        <p:spPr>
          <a:xfrm>
            <a:off x="9262110" y="1880235"/>
            <a:ext cx="1872615" cy="784860"/>
          </a:xfrm>
          <a:prstGeom prst="wedgeRoundRectCallout">
            <a:avLst>
              <a:gd name="adj1" fmla="val -59132"/>
              <a:gd name="adj2" fmla="val -25652"/>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如果计算出错可以重新计算</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8" name="矩形 7"/>
          <p:cNvSpPr/>
          <p:nvPr/>
        </p:nvSpPr>
        <p:spPr>
          <a:xfrm>
            <a:off x="5854700" y="6197600"/>
            <a:ext cx="857250" cy="45339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
        <p:nvSpPr>
          <p:cNvPr id="9" name="圆角矩形标注 8"/>
          <p:cNvSpPr/>
          <p:nvPr/>
        </p:nvSpPr>
        <p:spPr>
          <a:xfrm>
            <a:off x="5594985" y="5666740"/>
            <a:ext cx="1420495" cy="418465"/>
          </a:xfrm>
          <a:prstGeom prst="wedgeRoundRectCallout">
            <a:avLst>
              <a:gd name="adj1" fmla="val -10527"/>
              <a:gd name="adj2" fmla="val 77617"/>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点击下一步</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添加出入库单据按</a:t>
            </a:r>
            <a:r>
              <a:rPr lang="zh-CN" altLang="en-US">
                <a:sym typeface="+mn-ea"/>
              </a:rPr>
              <a:t>商品</a:t>
            </a:r>
            <a:r>
              <a:rPr lang="zh-CN" altLang="en-US"/>
              <a:t>组合选择</a:t>
            </a:r>
            <a:endParaRPr lang="zh-CN" altLang="en-US"/>
          </a:p>
        </p:txBody>
      </p:sp>
      <p:pic>
        <p:nvPicPr>
          <p:cNvPr id="4" name="图片 3"/>
          <p:cNvPicPr>
            <a:picLocks noChangeAspect="1"/>
          </p:cNvPicPr>
          <p:nvPr/>
        </p:nvPicPr>
        <p:blipFill>
          <a:blip r:embed="rId1"/>
          <a:stretch>
            <a:fillRect/>
          </a:stretch>
        </p:blipFill>
        <p:spPr>
          <a:xfrm>
            <a:off x="2651760" y="1073785"/>
            <a:ext cx="7009765" cy="5590540"/>
          </a:xfrm>
          <a:prstGeom prst="rect">
            <a:avLst/>
          </a:prstGeom>
        </p:spPr>
      </p:pic>
      <p:sp>
        <p:nvSpPr>
          <p:cNvPr id="8" name="矩形 7"/>
          <p:cNvSpPr/>
          <p:nvPr/>
        </p:nvSpPr>
        <p:spPr>
          <a:xfrm>
            <a:off x="6149340" y="6136005"/>
            <a:ext cx="746760" cy="45339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添加出入库单据按</a:t>
            </a:r>
            <a:r>
              <a:rPr lang="zh-CN" altLang="en-US">
                <a:sym typeface="+mn-ea"/>
              </a:rPr>
              <a:t>商品</a:t>
            </a:r>
            <a:r>
              <a:rPr lang="zh-CN" altLang="en-US"/>
              <a:t>组合选择</a:t>
            </a:r>
            <a:endParaRPr lang="zh-CN" altLang="en-US"/>
          </a:p>
        </p:txBody>
      </p:sp>
      <p:pic>
        <p:nvPicPr>
          <p:cNvPr id="4" name="图片 3"/>
          <p:cNvPicPr>
            <a:picLocks noChangeAspect="1"/>
          </p:cNvPicPr>
          <p:nvPr/>
        </p:nvPicPr>
        <p:blipFill>
          <a:blip r:embed="rId1"/>
          <a:stretch>
            <a:fillRect/>
          </a:stretch>
        </p:blipFill>
        <p:spPr>
          <a:xfrm>
            <a:off x="2095500" y="1271905"/>
            <a:ext cx="7952105" cy="5219065"/>
          </a:xfrm>
          <a:prstGeom prst="rect">
            <a:avLst/>
          </a:prstGeom>
        </p:spPr>
      </p:pic>
      <p:sp>
        <p:nvSpPr>
          <p:cNvPr id="5" name="圆角矩形标注 4"/>
          <p:cNvSpPr/>
          <p:nvPr/>
        </p:nvSpPr>
        <p:spPr>
          <a:xfrm>
            <a:off x="6744970" y="4589780"/>
            <a:ext cx="2374265" cy="1045852"/>
          </a:xfrm>
          <a:prstGeom prst="wedgeRoundRectCallout">
            <a:avLst>
              <a:gd name="adj1" fmla="val -35115"/>
              <a:gd name="adj2" fmla="val -97749"/>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spAutoFit/>
          </a:bodyPr>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执行之后系统会把实际需要入库的货品添加在入库单进行操作</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
        <p:nvSpPr>
          <p:cNvPr id="6" name="矩形 5"/>
          <p:cNvSpPr/>
          <p:nvPr/>
        </p:nvSpPr>
        <p:spPr>
          <a:xfrm>
            <a:off x="2693035" y="3414395"/>
            <a:ext cx="6353175" cy="942340"/>
          </a:xfrm>
          <a:prstGeom prst="rect">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sld>
</file>

<file path=ppt/theme/theme1.xml><?xml version="1.0" encoding="utf-8"?>
<a:theme xmlns:a="http://schemas.openxmlformats.org/drawingml/2006/main" name="026TGp_education_blue_v3">
  <a:themeElements>
    <a:clrScheme name="">
      <a:dk1>
        <a:srgbClr val="336699"/>
      </a:dk1>
      <a:lt1>
        <a:srgbClr val="FFFFFF"/>
      </a:lt1>
      <a:dk2>
        <a:srgbClr val="000000"/>
      </a:dk2>
      <a:lt2>
        <a:srgbClr val="DDDDDD"/>
      </a:lt2>
      <a:accent1>
        <a:srgbClr val="EBA533"/>
      </a:accent1>
      <a:accent2>
        <a:srgbClr val="C78DD7"/>
      </a:accent2>
      <a:accent3>
        <a:srgbClr val="FFFFFF"/>
      </a:accent3>
      <a:accent4>
        <a:srgbClr val="2A5682"/>
      </a:accent4>
      <a:accent5>
        <a:srgbClr val="F3CFAD"/>
      </a:accent5>
      <a:accent6>
        <a:srgbClr val="B47FC3"/>
      </a:accent6>
      <a:hlink>
        <a:srgbClr val="3197BB"/>
      </a:hlink>
      <a:folHlink>
        <a:srgbClr val="878FA5"/>
      </a:folHlink>
    </a:clrScheme>
    <a:fontScheme name="026TGp_education_blue_v3">
      <a:majorFont>
        <a:latin typeface="Verdana"/>
        <a:ea typeface="Verdana"/>
        <a:cs typeface="Verdana"/>
      </a:majorFont>
      <a:minorFont>
        <a:latin typeface="Verdana"/>
        <a:ea typeface="Verdana"/>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621</Words>
  <Application>Kingsoft Office WPP</Application>
  <PresentationFormat>宽屏</PresentationFormat>
  <Paragraphs>68</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026TGp_education_blue_v3</vt:lpstr>
      <vt:lpstr>组合组装</vt:lpstr>
      <vt:lpstr>目录</vt:lpstr>
      <vt:lpstr>货品详细信息中设置货品组成比例</vt:lpstr>
      <vt:lpstr>货品详细信息中设置货品组成比例</vt:lpstr>
      <vt:lpstr>添加出入库单据按商品组合选择</vt:lpstr>
      <vt:lpstr>添加出入库单据按商品组合选择</vt:lpstr>
      <vt:lpstr>添加出入库单据按商品组合选择</vt:lpstr>
      <vt:lpstr>添加出入库单据按商品组合选择</vt:lpstr>
      <vt:lpstr>添加出入库单据按商品组合选择</vt:lpstr>
      <vt:lpstr>添加出入库单据按商品组合选择</vt:lpstr>
      <vt:lpstr>订单管理中粘贴录入货品</vt:lpstr>
      <vt:lpstr>订单管理中粘贴录入货品</vt:lpstr>
      <vt:lpstr>成 都 冠 唐 科 技 有 限 公 司  更多仓库解决方案欢迎咨询我们   电话：4000280130(同QQ号)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GT020</dc:creator>
  <cp:lastModifiedBy>GT020</cp:lastModifiedBy>
  <cp:revision>39</cp:revision>
  <dcterms:created xsi:type="dcterms:W3CDTF">2015-12-23T08:06:00Z</dcterms:created>
  <dcterms:modified xsi:type="dcterms:W3CDTF">2016-01-14T03:32:37Z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