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3"/>
    <p:sldId id="258" r:id="rId4"/>
    <p:sldId id="261" r:id="rId5"/>
    <p:sldId id="262" r:id="rId6"/>
    <p:sldId id="263" r:id="rId7"/>
    <p:sldId id="264" r:id="rId8"/>
    <p:sldId id="260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0800" y="304800"/>
            <a:ext cx="2844800" cy="6019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331200" cy="6019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  <a:sym typeface="Verdana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Object 43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0" y="260350"/>
            <a:ext cx="12192000" cy="100806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7" name="Rectangle 44"/>
          <p:cNvSpPr/>
          <p:nvPr/>
        </p:nvSpPr>
        <p:spPr>
          <a:xfrm>
            <a:off x="0" y="0"/>
            <a:ext cx="12192000" cy="241300"/>
          </a:xfrm>
          <a:prstGeom prst="rect">
            <a:avLst/>
          </a:prstGeom>
          <a:solidFill>
            <a:schemeClr val="accent1"/>
          </a:solidFill>
          <a:ln w="9525">
            <a:noFill/>
            <a:miter/>
          </a:ln>
        </p:spPr>
        <p:txBody>
          <a:bodyPr wrap="none" anchor="ctr"/>
          <a:p>
            <a:pPr lvl="0"/>
            <a:endParaRPr lang="zh-CN" altLang="zh-CN" dirty="0">
              <a:solidFill>
                <a:srgbClr val="336699"/>
              </a:solidFill>
              <a:latin typeface="Arial" charset="0"/>
              <a:ea typeface="宋体" charset="-122"/>
              <a:sym typeface="Verdana" pitchFamily="34" charset="0"/>
            </a:endParaRPr>
          </a:p>
        </p:txBody>
      </p:sp>
      <p:sp>
        <p:nvSpPr>
          <p:cNvPr id="1028" name="Freeform 45"/>
          <p:cNvSpPr/>
          <p:nvPr/>
        </p:nvSpPr>
        <p:spPr>
          <a:xfrm>
            <a:off x="0" y="908050"/>
            <a:ext cx="12192000" cy="461963"/>
          </a:xfrm>
          <a:custGeom>
            <a:avLst/>
            <a:gdLst>
              <a:gd name="txL" fmla="*/ 0 w 5768"/>
              <a:gd name="txT" fmla="*/ 0 h 366"/>
              <a:gd name="txR" fmla="*/ 5768 w 5768"/>
              <a:gd name="txB" fmla="*/ 366 h 366"/>
            </a:gdLst>
            <a:ahLst/>
            <a:cxnLst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5768" h="366">
                <a:moveTo>
                  <a:pt x="4" y="365"/>
                </a:moveTo>
                <a:lnTo>
                  <a:pt x="0" y="246"/>
                </a:lnTo>
                <a:cubicBezTo>
                  <a:pt x="304" y="192"/>
                  <a:pt x="1175" y="64"/>
                  <a:pt x="1837" y="32"/>
                </a:cubicBezTo>
                <a:cubicBezTo>
                  <a:pt x="2499" y="0"/>
                  <a:pt x="3316" y="19"/>
                  <a:pt x="3970" y="52"/>
                </a:cubicBezTo>
                <a:cubicBezTo>
                  <a:pt x="4624" y="85"/>
                  <a:pt x="5464" y="179"/>
                  <a:pt x="5764" y="231"/>
                </a:cubicBezTo>
                <a:lnTo>
                  <a:pt x="5768" y="366"/>
                </a:lnTo>
                <a:lnTo>
                  <a:pt x="4" y="365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9" name="Rectangle 3"/>
          <p:cNvSpPr>
            <a:spLocks noGrp="1"/>
          </p:cNvSpPr>
          <p:nvPr>
            <p:ph type="body" idx="1"/>
          </p:nvPr>
        </p:nvSpPr>
        <p:spPr>
          <a:xfrm>
            <a:off x="406400" y="1295400"/>
            <a:ext cx="11379200" cy="5029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40800" y="0"/>
            <a:ext cx="2641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000" b="1">
                <a:solidFill>
                  <a:schemeClr val="bg1"/>
                </a:solidFill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6519863"/>
            <a:ext cx="3860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200" b="1"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68800" y="6513513"/>
            <a:ext cx="28448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1033" name="Rectangle 2"/>
          <p:cNvSpPr>
            <a:spLocks noGrp="1"/>
          </p:cNvSpPr>
          <p:nvPr>
            <p:ph type="title"/>
          </p:nvPr>
        </p:nvSpPr>
        <p:spPr>
          <a:xfrm>
            <a:off x="3352800" y="304800"/>
            <a:ext cx="8331200" cy="609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  <a:sym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  <a:sym typeface="Verdana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•"/>
        <a:defRPr sz="22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–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1992313" y="2492375"/>
            <a:ext cx="8153400" cy="685800"/>
          </a:xfrm>
        </p:spPr>
        <p:txBody>
          <a:bodyPr vert="horz" wrap="square" lIns="91440" tIns="45720" rIns="91440" bIns="45720" anchor="ctr"/>
          <a:p>
            <a:pPr algn="ctr" eaLnBrk="1" hangingPunct="1"/>
            <a:r>
              <a:rPr lang="zh-CN" altLang="en-US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粘贴录入</a:t>
            </a:r>
            <a:endParaRPr lang="zh-CN" altLang="en-US" sz="4000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/>
          </p:nvPr>
        </p:nvSpPr>
        <p:spPr>
          <a:xfrm>
            <a:off x="3706495" y="4272915"/>
            <a:ext cx="4843463" cy="304800"/>
          </a:xfrm>
        </p:spPr>
        <p:txBody>
          <a:bodyPr vert="horz" wrap="square" lIns="91440" tIns="45720" rIns="91440" bIns="45720" anchor="t"/>
          <a:p>
            <a:pPr algn="ctr" defTabSz="0" eaLnBrk="1" hangingPunct="1">
              <a:buFont typeface="Wingdings" pitchFamily="2" charset="2"/>
              <a:buNone/>
            </a:pPr>
            <a:r>
              <a:rPr lang="zh-CN" altLang="en-US" sz="1800" kern="1200" dirty="0">
                <a:solidFill>
                  <a:schemeClr val="tx1"/>
                </a:solidFill>
                <a:latin typeface="+mn-lt"/>
                <a:ea typeface="宋体" charset="-122"/>
                <a:cs typeface="+mn-cs"/>
                <a:sym typeface="Verdana" pitchFamily="34" charset="0"/>
              </a:rPr>
              <a:t>成都冠唐科技有限公司</a:t>
            </a:r>
            <a:endParaRPr lang="en-US" altLang="x-none" sz="1800" kern="1200" dirty="0">
              <a:solidFill>
                <a:schemeClr val="tx1"/>
              </a:solidFill>
              <a:latin typeface="+mn-lt"/>
              <a:ea typeface="宋体" charset="-122"/>
              <a:cs typeface="+mn-cs"/>
              <a:sym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3352800" y="281305"/>
            <a:ext cx="8331200" cy="6096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2000" b="1" dirty="0">
                <a:ea typeface="宋体" charset="-122"/>
              </a:rPr>
              <a:t>粘贴录入</a:t>
            </a:r>
            <a:endParaRPr lang="zh-CN" altLang="en-US" sz="2000" b="1" dirty="0">
              <a:ea typeface="宋体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98120" y="2297430"/>
            <a:ext cx="5921375" cy="388683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275205" y="1071880"/>
            <a:ext cx="1876425" cy="3429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757170" y="1741170"/>
            <a:ext cx="695325" cy="323850"/>
          </a:xfrm>
          <a:prstGeom prst="rect">
            <a:avLst/>
          </a:prstGeom>
        </p:spPr>
      </p:pic>
      <p:sp>
        <p:nvSpPr>
          <p:cNvPr id="5" name="下箭头 4"/>
          <p:cNvSpPr/>
          <p:nvPr/>
        </p:nvSpPr>
        <p:spPr>
          <a:xfrm>
            <a:off x="3074670" y="1444625"/>
            <a:ext cx="156210" cy="28829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下箭头 5"/>
          <p:cNvSpPr/>
          <p:nvPr/>
        </p:nvSpPr>
        <p:spPr>
          <a:xfrm>
            <a:off x="3081655" y="2063750"/>
            <a:ext cx="156210" cy="28829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257925" y="1226820"/>
            <a:ext cx="5657215" cy="5485765"/>
          </a:xfrm>
          <a:prstGeom prst="rect">
            <a:avLst/>
          </a:prstGeom>
        </p:spPr>
      </p:pic>
      <p:sp>
        <p:nvSpPr>
          <p:cNvPr id="8" name="圆角矩形标注 7"/>
          <p:cNvSpPr/>
          <p:nvPr/>
        </p:nvSpPr>
        <p:spPr>
          <a:xfrm>
            <a:off x="8875395" y="2472055"/>
            <a:ext cx="2526665" cy="2229292"/>
          </a:xfrm>
          <a:prstGeom prst="wedgeRoundRectCallout">
            <a:avLst>
              <a:gd name="adj1" fmla="val -65950"/>
              <a:gd name="adj2" fmla="val -3511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您需要选择粘贴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的内容是什么，然后批量粘贴，注意</a:t>
            </a:r>
            <a:r>
              <a:rPr lang="zh-CN" altLang="en-US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  <a:ea typeface="宋体" pitchFamily="2" charset="-122"/>
                <a:sym typeface="+mn-ea"/>
              </a:rPr>
              <a:t>粘贴的内容是从</a:t>
            </a:r>
            <a:r>
              <a:rPr lang="en-US" altLang="zh-CN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  <a:ea typeface="宋体" pitchFamily="2" charset="-122"/>
                <a:sym typeface="+mn-ea"/>
              </a:rPr>
              <a:t>EXCEL</a:t>
            </a:r>
            <a:r>
              <a:rPr lang="zh-CN" altLang="en-US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  <a:ea typeface="宋体" pitchFamily="2" charset="-122"/>
                <a:sym typeface="+mn-ea"/>
              </a:rPr>
              <a:t>表格中复制的，不支持</a:t>
            </a:r>
            <a:r>
              <a:rPr lang="en-US" altLang="zh-CN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  <a:ea typeface="宋体" pitchFamily="2" charset="-122"/>
                <a:sym typeface="+mn-ea"/>
              </a:rPr>
              <a:t>“</a:t>
            </a:r>
            <a:r>
              <a:rPr lang="zh-CN" altLang="en-US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  <a:ea typeface="宋体" pitchFamily="2" charset="-122"/>
                <a:sym typeface="+mn-ea"/>
              </a:rPr>
              <a:t>，</a:t>
            </a:r>
            <a:r>
              <a:rPr lang="en-US" altLang="zh-CN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  <a:ea typeface="宋体" pitchFamily="2" charset="-122"/>
                <a:sym typeface="+mn-ea"/>
              </a:rPr>
              <a:t>”</a:t>
            </a:r>
            <a:r>
              <a:rPr lang="zh-CN" altLang="en-US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  <a:ea typeface="宋体" pitchFamily="2" charset="-122"/>
                <a:sym typeface="+mn-ea"/>
              </a:rPr>
              <a:t>号分隔，一行代表一个货品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" name="图片 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35755" y="1125855"/>
            <a:ext cx="5657215" cy="54857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zh-CN">
                <a:ea typeface="宋体" charset="0"/>
              </a:rPr>
              <a:t>出入库单据中批量粘贴货品</a:t>
            </a:r>
            <a:endParaRPr lang="zh-CN" altLang="zh-CN">
              <a:ea typeface="宋体" charset="0"/>
            </a:endParaRPr>
          </a:p>
        </p:txBody>
      </p:sp>
      <p:sp>
        <p:nvSpPr>
          <p:cNvPr id="11" name="圆角矩形标注 10"/>
          <p:cNvSpPr/>
          <p:nvPr/>
        </p:nvSpPr>
        <p:spPr>
          <a:xfrm>
            <a:off x="5213350" y="3403600"/>
            <a:ext cx="2509520" cy="955675"/>
          </a:xfrm>
          <a:prstGeom prst="wedgeRoundRectCallout">
            <a:avLst>
              <a:gd name="adj1" fmla="val -62272"/>
              <a:gd name="adj2" fmla="val -34848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批量粘贴货品编号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可以多次批量粘贴货品编号添加货品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640" y="1983105"/>
            <a:ext cx="4028440" cy="9334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出入库单据中批量粘贴货品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0525" y="1102360"/>
            <a:ext cx="5657215" cy="5485765"/>
          </a:xfrm>
          <a:prstGeom prst="rect">
            <a:avLst/>
          </a:prstGeom>
        </p:spPr>
      </p:pic>
      <p:sp>
        <p:nvSpPr>
          <p:cNvPr id="5" name="圆角矩形标注 4"/>
          <p:cNvSpPr/>
          <p:nvPr/>
        </p:nvSpPr>
        <p:spPr>
          <a:xfrm>
            <a:off x="2669540" y="2461260"/>
            <a:ext cx="2582545" cy="1823085"/>
          </a:xfrm>
          <a:prstGeom prst="wedgeRoundRectCallout">
            <a:avLst>
              <a:gd name="adj1" fmla="val -74243"/>
              <a:gd name="adj2" fmla="val -39794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货品名称和型号必须同时粘贴，不允许多次粘贴，也可以手动输入，货品名称和型号之间用空格隔开，不支持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“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，</a:t>
            </a: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”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号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7755" y="1089660"/>
            <a:ext cx="5657215" cy="5485765"/>
          </a:xfrm>
          <a:prstGeom prst="rect">
            <a:avLst/>
          </a:prstGeom>
        </p:spPr>
      </p:pic>
      <p:sp>
        <p:nvSpPr>
          <p:cNvPr id="7" name="圆角矩形标注 6"/>
          <p:cNvSpPr/>
          <p:nvPr/>
        </p:nvSpPr>
        <p:spPr>
          <a:xfrm>
            <a:off x="8707120" y="2121535"/>
            <a:ext cx="2655570" cy="2229318"/>
          </a:xfrm>
          <a:prstGeom prst="wedgeRoundRectCallout">
            <a:avLst>
              <a:gd name="adj1" fmla="val -93929"/>
              <a:gd name="adj2" fmla="val -4171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货品编号、数量和金额必须同时粘贴，不允许多次粘贴，</a:t>
            </a:r>
            <a:r>
              <a:rPr lang="zh-CN" altLang="en-US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  <a:ea typeface="宋体" pitchFamily="2" charset="-122"/>
                <a:sym typeface="+mn-ea"/>
              </a:rPr>
              <a:t>也可以手动输入，货品编号、数量和金额之间用空格隔开，不支持</a:t>
            </a:r>
            <a:r>
              <a:rPr lang="en-US" altLang="zh-CN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  <a:ea typeface="宋体" pitchFamily="2" charset="-122"/>
                <a:sym typeface="+mn-ea"/>
              </a:rPr>
              <a:t>“</a:t>
            </a:r>
            <a:r>
              <a:rPr lang="zh-CN" altLang="en-US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  <a:ea typeface="宋体" pitchFamily="2" charset="-122"/>
                <a:sym typeface="+mn-ea"/>
              </a:rPr>
              <a:t>，</a:t>
            </a:r>
            <a:r>
              <a:rPr lang="en-US" altLang="zh-CN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  <a:ea typeface="宋体" pitchFamily="2" charset="-122"/>
                <a:sym typeface="+mn-ea"/>
              </a:rPr>
              <a:t>”</a:t>
            </a:r>
            <a:r>
              <a:rPr lang="zh-CN" altLang="en-US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  <a:ea typeface="宋体" pitchFamily="2" charset="-122"/>
                <a:sym typeface="+mn-ea"/>
              </a:rPr>
              <a:t>号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出入库单据中批量粘贴货品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455" y="1360170"/>
            <a:ext cx="5101590" cy="494728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0985" y="1736725"/>
            <a:ext cx="6628765" cy="435102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8959850" y="3255010"/>
            <a:ext cx="440690" cy="205676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圆角矩形标注 6"/>
          <p:cNvSpPr/>
          <p:nvPr/>
        </p:nvSpPr>
        <p:spPr>
          <a:xfrm>
            <a:off x="1296035" y="2240915"/>
            <a:ext cx="2913380" cy="1897380"/>
          </a:xfrm>
          <a:prstGeom prst="wedgeRoundRectCallout">
            <a:avLst>
              <a:gd name="adj1" fmla="val -67622"/>
              <a:gd name="adj2" fmla="val -1890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批量粘贴数量只是修改入库单中已经存在的货品的入库数量，不能直接粘贴数量，直接粘贴数量会形成一个空单据，【单价】【体积】【重量】相同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出入库单据中批量粘贴货品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5660" y="1771650"/>
            <a:ext cx="10666730" cy="4171315"/>
          </a:xfrm>
          <a:prstGeom prst="rect">
            <a:avLst/>
          </a:prstGeom>
        </p:spPr>
      </p:pic>
      <p:sp>
        <p:nvSpPr>
          <p:cNvPr id="5" name="圆角矩形标注 4"/>
          <p:cNvSpPr/>
          <p:nvPr/>
        </p:nvSpPr>
        <p:spPr>
          <a:xfrm>
            <a:off x="8703945" y="3806190"/>
            <a:ext cx="2154555" cy="1004570"/>
          </a:xfrm>
          <a:prstGeom prst="wedgeRoundRectCallout">
            <a:avLst>
              <a:gd name="adj1" fmla="val -117695"/>
              <a:gd name="adj2" fmla="val 1529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粘贴成功，添加入库会形成一个入库单据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"/>
          <p:cNvSpPr>
            <a:spLocks noGrp="1"/>
          </p:cNvSpPr>
          <p:nvPr>
            <p:ph type="ctrTitle"/>
          </p:nvPr>
        </p:nvSpPr>
        <p:spPr>
          <a:xfrm>
            <a:off x="2135188" y="2924175"/>
            <a:ext cx="7772400" cy="1470025"/>
          </a:xfrm>
        </p:spPr>
        <p:txBody>
          <a:bodyPr vert="horz" wrap="square" lIns="91440" tIns="45720" rIns="91440" bIns="45720" anchor="ctr"/>
          <a:p>
            <a:pPr algn="ctr"/>
            <a:r>
              <a:rPr lang="zh-CN" altLang="en-US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成 都 冠 唐 科 技 有 限 公 司</a:t>
            </a:r>
            <a:br>
              <a:rPr lang="en-US" altLang="zh-CN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更多仓库解决方案欢迎咨询我们 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电话：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4000280130(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同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QQ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号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)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267" name="标题 1"/>
          <p:cNvSpPr txBox="1"/>
          <p:nvPr/>
        </p:nvSpPr>
        <p:spPr>
          <a:xfrm>
            <a:off x="3387725" y="4229100"/>
            <a:ext cx="15113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 algn="ctr"/>
            <a:r>
              <a:rPr lang="zh-CN" altLang="en-US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  <a:t>微信：</a:t>
            </a:r>
            <a:br>
              <a:rPr lang="en-US" altLang="zh-CN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</a:br>
            <a:endParaRPr lang="zh-CN" altLang="en-US" sz="3200" b="1" dirty="0">
              <a:latin typeface="黑体" pitchFamily="49" charset="-122"/>
              <a:ea typeface="黑体" pitchFamily="49" charset="-122"/>
              <a:sym typeface="Verdana" pitchFamily="34" charset="0"/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800600" y="4452938"/>
            <a:ext cx="1857375" cy="187642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026TGp_education_blue_v3">
  <a:themeElements>
    <a:clrScheme name="">
      <a:dk1>
        <a:srgbClr val="336699"/>
      </a:dk1>
      <a:lt1>
        <a:srgbClr val="FFFFFF"/>
      </a:lt1>
      <a:dk2>
        <a:srgbClr val="000000"/>
      </a:dk2>
      <a:lt2>
        <a:srgbClr val="DDDDDD"/>
      </a:lt2>
      <a:accent1>
        <a:srgbClr val="EBA533"/>
      </a:accent1>
      <a:accent2>
        <a:srgbClr val="C78DD7"/>
      </a:accent2>
      <a:accent3>
        <a:srgbClr val="FFFFFF"/>
      </a:accent3>
      <a:accent4>
        <a:srgbClr val="2A5682"/>
      </a:accent4>
      <a:accent5>
        <a:srgbClr val="F3CFAD"/>
      </a:accent5>
      <a:accent6>
        <a:srgbClr val="B47FC3"/>
      </a:accent6>
      <a:hlink>
        <a:srgbClr val="3197BB"/>
      </a:hlink>
      <a:folHlink>
        <a:srgbClr val="878FA5"/>
      </a:folHlink>
    </a:clrScheme>
    <a:fontScheme name="026TGp_education_blue_v3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408</Words>
  <Application>Kingsoft Office WPP</Application>
  <PresentationFormat>宽屏</PresentationFormat>
  <Paragraphs>32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026TGp_education_blue_v3</vt:lpstr>
      <vt:lpstr>粘贴录入</vt:lpstr>
      <vt:lpstr>粘贴录入</vt:lpstr>
      <vt:lpstr>出入库单据中批量粘贴货品</vt:lpstr>
      <vt:lpstr>出入库单据中批量粘贴货品</vt:lpstr>
      <vt:lpstr>出入库单据中批量粘贴货品</vt:lpstr>
      <vt:lpstr>出入库单据中批量粘贴货品</vt:lpstr>
      <vt:lpstr>成 都 冠 唐 科 技 有 限 公 司  更多仓库解决方案欢迎咨询我们   电话：4000280130(同QQ号)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GT020</dc:creator>
  <cp:lastModifiedBy>GT020</cp:lastModifiedBy>
  <cp:revision>5</cp:revision>
  <dcterms:created xsi:type="dcterms:W3CDTF">2015-12-23T06:23:00Z</dcterms:created>
  <dcterms:modified xsi:type="dcterms:W3CDTF">2016-01-14T03:03:27Z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