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40800" y="304800"/>
            <a:ext cx="2844800" cy="60198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331200" cy="60198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064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  <a:sym typeface="Verdana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Object 43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>
          <a:xfrm>
            <a:off x="0" y="260350"/>
            <a:ext cx="12192000" cy="1008063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027" name="Rectangle 44"/>
          <p:cNvSpPr/>
          <p:nvPr/>
        </p:nvSpPr>
        <p:spPr>
          <a:xfrm>
            <a:off x="0" y="0"/>
            <a:ext cx="12192000" cy="241300"/>
          </a:xfrm>
          <a:prstGeom prst="rect">
            <a:avLst/>
          </a:prstGeom>
          <a:solidFill>
            <a:schemeClr val="accent1"/>
          </a:solidFill>
          <a:ln w="9525">
            <a:noFill/>
            <a:miter/>
          </a:ln>
        </p:spPr>
        <p:txBody>
          <a:bodyPr wrap="none" anchor="ctr"/>
          <a:p>
            <a:pPr lvl="0"/>
            <a:endParaRPr lang="zh-CN" altLang="zh-CN" dirty="0">
              <a:solidFill>
                <a:srgbClr val="336699"/>
              </a:solidFill>
              <a:latin typeface="Arial" charset="0"/>
              <a:ea typeface="宋体" charset="-122"/>
              <a:sym typeface="Verdana" pitchFamily="34" charset="0"/>
            </a:endParaRPr>
          </a:p>
        </p:txBody>
      </p:sp>
      <p:sp>
        <p:nvSpPr>
          <p:cNvPr id="1028" name="Freeform 45"/>
          <p:cNvSpPr/>
          <p:nvPr/>
        </p:nvSpPr>
        <p:spPr>
          <a:xfrm>
            <a:off x="0" y="908050"/>
            <a:ext cx="12192000" cy="461963"/>
          </a:xfrm>
          <a:custGeom>
            <a:avLst/>
            <a:gdLst>
              <a:gd name="txL" fmla="*/ 0 w 5768"/>
              <a:gd name="txT" fmla="*/ 0 h 366"/>
              <a:gd name="txR" fmla="*/ 5768 w 5768"/>
              <a:gd name="txB" fmla="*/ 366 h 366"/>
            </a:gdLst>
            <a:ahLst/>
            <a:cxnLst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5768" h="366">
                <a:moveTo>
                  <a:pt x="4" y="365"/>
                </a:moveTo>
                <a:lnTo>
                  <a:pt x="0" y="246"/>
                </a:lnTo>
                <a:cubicBezTo>
                  <a:pt x="304" y="192"/>
                  <a:pt x="1175" y="64"/>
                  <a:pt x="1837" y="32"/>
                </a:cubicBezTo>
                <a:cubicBezTo>
                  <a:pt x="2499" y="0"/>
                  <a:pt x="3316" y="19"/>
                  <a:pt x="3970" y="52"/>
                </a:cubicBezTo>
                <a:cubicBezTo>
                  <a:pt x="4624" y="85"/>
                  <a:pt x="5464" y="179"/>
                  <a:pt x="5764" y="231"/>
                </a:cubicBezTo>
                <a:lnTo>
                  <a:pt x="5768" y="366"/>
                </a:lnTo>
                <a:lnTo>
                  <a:pt x="4" y="365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029" name="Rectangle 3"/>
          <p:cNvSpPr>
            <a:spLocks noGrp="1"/>
          </p:cNvSpPr>
          <p:nvPr>
            <p:ph type="body" idx="1"/>
          </p:nvPr>
        </p:nvSpPr>
        <p:spPr>
          <a:xfrm>
            <a:off x="406400" y="1295400"/>
            <a:ext cx="11379200" cy="5029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940800" y="0"/>
            <a:ext cx="2641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000" b="1">
                <a:solidFill>
                  <a:schemeClr val="bg1"/>
                </a:solidFill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4800" y="6519863"/>
            <a:ext cx="38608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200" b="1"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68800" y="6513513"/>
            <a:ext cx="28448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  <p:sp>
        <p:nvSpPr>
          <p:cNvPr id="1033" name="Rectangle 2"/>
          <p:cNvSpPr>
            <a:spLocks noGrp="1"/>
          </p:cNvSpPr>
          <p:nvPr>
            <p:ph type="title"/>
          </p:nvPr>
        </p:nvSpPr>
        <p:spPr>
          <a:xfrm>
            <a:off x="3352800" y="304800"/>
            <a:ext cx="8331200" cy="6096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  <a:sym typeface="Verdan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  <a:sym typeface="Verdana" pitchFamily="34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•"/>
        <a:defRPr sz="22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–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5pPr>
      <a:lvl6pPr marL="25146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6pPr>
      <a:lvl7pPr marL="29718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7pPr>
      <a:lvl8pPr marL="34290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8pPr>
      <a:lvl9pPr marL="38862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slide" Target="slide5.xml"/><Relationship Id="rId1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ctrTitle"/>
          </p:nvPr>
        </p:nvSpPr>
        <p:spPr>
          <a:xfrm>
            <a:off x="1992313" y="2492375"/>
            <a:ext cx="8153400" cy="685800"/>
          </a:xfrm>
        </p:spPr>
        <p:txBody>
          <a:bodyPr vert="horz" wrap="square" lIns="91440" tIns="45720" rIns="91440" bIns="45720" anchor="ctr"/>
          <a:p>
            <a:pPr algn="ctr" eaLnBrk="1" hangingPunct="1"/>
            <a:r>
              <a:rPr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预警</a:t>
            </a:r>
            <a:endParaRPr sz="4000" b="1" kern="12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subTitle" idx="1"/>
          </p:nvPr>
        </p:nvSpPr>
        <p:spPr>
          <a:xfrm>
            <a:off x="3736975" y="4451985"/>
            <a:ext cx="4843463" cy="304800"/>
          </a:xfrm>
        </p:spPr>
        <p:txBody>
          <a:bodyPr vert="horz" wrap="square" lIns="91440" tIns="45720" rIns="91440" bIns="45720" anchor="t"/>
          <a:p>
            <a:pPr defTabSz="0" eaLnBrk="1" hangingPunct="1">
              <a:buFont typeface="Wingdings" pitchFamily="2" charset="2"/>
              <a:buNone/>
            </a:pPr>
            <a:r>
              <a:rPr lang="zh-CN" altLang="en-US" sz="1800" kern="1200" dirty="0">
                <a:solidFill>
                  <a:schemeClr val="tx1"/>
                </a:solidFill>
                <a:latin typeface="+mn-lt"/>
                <a:ea typeface="宋体" charset="-122"/>
                <a:cs typeface="+mn-cs"/>
                <a:sym typeface="Verdana" pitchFamily="34" charset="0"/>
              </a:rPr>
              <a:t>成都冠唐科技有限公司</a:t>
            </a:r>
            <a:endParaRPr lang="en-US" altLang="x-none" sz="1800" kern="1200" dirty="0">
              <a:solidFill>
                <a:schemeClr val="tx1"/>
              </a:solidFill>
              <a:latin typeface="+mn-lt"/>
              <a:ea typeface="宋体" charset="-122"/>
              <a:cs typeface="+mn-cs"/>
              <a:sym typeface="Verdan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目录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464685" y="2548890"/>
            <a:ext cx="3216910" cy="22898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3600">
                <a:hlinkClick r:id="rId1" action="ppaction://hlinksldjump"/>
              </a:rPr>
              <a:t>1</a:t>
            </a:r>
            <a:r>
              <a:rPr lang="zh-CN" altLang="en-US" sz="3600">
                <a:ea typeface="宋体" charset="0"/>
                <a:hlinkClick r:id="rId1" action="ppaction://hlinksldjump"/>
              </a:rPr>
              <a:t>、库存预警</a:t>
            </a:r>
            <a:endParaRPr lang="zh-CN" altLang="en-US" sz="3600">
              <a:ea typeface="宋体" charset="0"/>
              <a:hlinkClick r:id="rId1" action="ppaction://hlinksldjump"/>
            </a:endParaRPr>
          </a:p>
          <a:p>
            <a:pPr algn="l"/>
            <a:endParaRPr lang="zh-CN" altLang="en-US" sz="3600">
              <a:ea typeface="宋体" charset="0"/>
            </a:endParaRPr>
          </a:p>
          <a:p>
            <a:pPr algn="l"/>
            <a:r>
              <a:rPr lang="en-US" altLang="zh-CN" sz="3600">
                <a:sym typeface="+mn-ea"/>
                <a:hlinkClick r:id="rId2" action="ppaction://hlinksldjump"/>
              </a:rPr>
              <a:t>2、有效期预警</a:t>
            </a:r>
            <a:endParaRPr lang="en-US" altLang="zh-CN" sz="3600"/>
          </a:p>
          <a:p>
            <a:pPr algn="l"/>
            <a:endParaRPr lang="zh-CN" altLang="en-US" sz="3600">
              <a:ea typeface="宋体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1、库存预警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804545" y="1179830"/>
            <a:ext cx="6355080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rgbClr val="FF0000"/>
                </a:solidFill>
              </a:rPr>
              <a:t>温馨提示：</a:t>
            </a:r>
            <a:r>
              <a:rPr lang="zh-CN" altLang="en-US"/>
              <a:t>使用库存预警前需要先设置库存上限和库存下限。</a:t>
            </a:r>
            <a:endParaRPr lang="zh-CN" altLang="en-US"/>
          </a:p>
        </p:txBody>
      </p:sp>
      <p:pic>
        <p:nvPicPr>
          <p:cNvPr id="10" name="图片 10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3329305" y="1536700"/>
            <a:ext cx="5715635" cy="5222875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25825" y="513080"/>
            <a:ext cx="8331200" cy="609600"/>
          </a:xfrm>
        </p:spPr>
        <p:txBody>
          <a:bodyPr/>
          <a:p>
            <a:r>
              <a:rPr lang="zh-CN" altLang="en-US">
                <a:sym typeface="+mn-ea"/>
              </a:rPr>
              <a:t>1、库存预警</a:t>
            </a:r>
            <a:endParaRPr lang="zh-CN" altLang="en-US"/>
          </a:p>
          <a:p>
            <a:endParaRPr lang="zh-CN" altLang="en-US"/>
          </a:p>
        </p:txBody>
      </p:sp>
      <p:pic>
        <p:nvPicPr>
          <p:cNvPr id="4" name="图片 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888490" y="1609725"/>
            <a:ext cx="2734310" cy="453834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8" name="图片 1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331460" y="1475105"/>
            <a:ext cx="5098415" cy="287718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6" name="图片 1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315585" y="4493895"/>
            <a:ext cx="5154295" cy="170878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5" name="圆角矩形标注 4"/>
          <p:cNvSpPr/>
          <p:nvPr/>
        </p:nvSpPr>
        <p:spPr>
          <a:xfrm>
            <a:off x="6523990" y="2489835"/>
            <a:ext cx="2017395" cy="408160"/>
          </a:xfrm>
          <a:prstGeom prst="wedgeRoundRectCallout">
            <a:avLst>
              <a:gd name="adj1" fmla="val 69549"/>
              <a:gd name="adj2" fmla="val 12536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库存数&lt;库存下限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圆角矩形标注 5"/>
          <p:cNvSpPr/>
          <p:nvPr/>
        </p:nvSpPr>
        <p:spPr>
          <a:xfrm>
            <a:off x="6570980" y="5012690"/>
            <a:ext cx="1981200" cy="420370"/>
          </a:xfrm>
          <a:prstGeom prst="wedgeRoundRectCallout">
            <a:avLst>
              <a:gd name="adj1" fmla="val 61302"/>
              <a:gd name="adj2" fmla="val 7389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库存数&gt;库存上限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7" name="下箭头 6"/>
          <p:cNvSpPr/>
          <p:nvPr/>
        </p:nvSpPr>
        <p:spPr>
          <a:xfrm rot="14160000">
            <a:off x="4591050" y="3021965"/>
            <a:ext cx="185420" cy="152654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下箭头 7"/>
          <p:cNvSpPr/>
          <p:nvPr/>
        </p:nvSpPr>
        <p:spPr>
          <a:xfrm rot="18120000">
            <a:off x="4584065" y="4220845"/>
            <a:ext cx="180975" cy="1528445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2、有效期预警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815975" y="1144270"/>
            <a:ext cx="5212080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rgbClr val="FF0000"/>
                </a:solidFill>
              </a:rPr>
              <a:t>温馨提示：</a:t>
            </a:r>
            <a:r>
              <a:rPr lang="zh-CN" altLang="en-US"/>
              <a:t>使用有效期预警，需要先设置有效期。</a:t>
            </a:r>
            <a:endParaRPr lang="zh-CN" altLang="en-US"/>
          </a:p>
        </p:txBody>
      </p:sp>
      <p:pic>
        <p:nvPicPr>
          <p:cNvPr id="22" name="图片 2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3448050" y="1609725"/>
            <a:ext cx="5571490" cy="509079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5" name="圆角矩形标注 4"/>
          <p:cNvSpPr/>
          <p:nvPr/>
        </p:nvSpPr>
        <p:spPr>
          <a:xfrm>
            <a:off x="3422650" y="3066415"/>
            <a:ext cx="2955290" cy="1629648"/>
          </a:xfrm>
          <a:prstGeom prst="wedgeRoundRectCallout">
            <a:avLst>
              <a:gd name="adj1" fmla="val 67474"/>
              <a:gd name="adj2" fmla="val -23147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有效期可以在添加货品时设置，也可以通过修改货品信息设置（温馨提示：可以直接双击货品信息就会弹出修改框）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2、有效期预警</a:t>
            </a:r>
            <a:endParaRPr lang="zh-CN" altLang="en-US"/>
          </a:p>
        </p:txBody>
      </p:sp>
      <p:pic>
        <p:nvPicPr>
          <p:cNvPr id="12" name="图片 1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233295" y="1670685"/>
            <a:ext cx="2658745" cy="44831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9" name="图片 19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015990" y="2506980"/>
            <a:ext cx="4737735" cy="292544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20" name="上箭头 20"/>
          <p:cNvSpPr/>
          <p:nvPr/>
        </p:nvSpPr>
        <p:spPr>
          <a:xfrm rot="3420000">
            <a:off x="4928870" y="3157855"/>
            <a:ext cx="197485" cy="1835150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圆角矩形标注 3"/>
          <p:cNvSpPr/>
          <p:nvPr/>
        </p:nvSpPr>
        <p:spPr>
          <a:xfrm>
            <a:off x="8011160" y="3162300"/>
            <a:ext cx="1753870" cy="1570906"/>
          </a:xfrm>
          <a:prstGeom prst="wedgeRoundRectCallout">
            <a:avLst>
              <a:gd name="adj1" fmla="val 70926"/>
              <a:gd name="adj2" fmla="val 2701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有效期天数小于10天则会提示您，有效期是根据最早入库时间计算的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标题 1"/>
          <p:cNvSpPr>
            <a:spLocks noGrp="1"/>
          </p:cNvSpPr>
          <p:nvPr>
            <p:ph type="ctrTitle"/>
          </p:nvPr>
        </p:nvSpPr>
        <p:spPr>
          <a:xfrm>
            <a:off x="2135188" y="2924175"/>
            <a:ext cx="7772400" cy="1470025"/>
          </a:xfrm>
        </p:spPr>
        <p:txBody>
          <a:bodyPr vert="horz" wrap="square" lIns="91440" tIns="45720" rIns="91440" bIns="45720" anchor="ctr"/>
          <a:p>
            <a:pPr algn="ctr"/>
            <a:r>
              <a:rPr lang="zh-CN" altLang="en-US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成 都 冠 唐 科 技 有 限 公 司</a:t>
            </a:r>
            <a:br>
              <a:rPr lang="en-US" altLang="zh-CN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更多仓库解决方案欢迎咨询我们 </a:t>
            </a: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电话：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4000280130(</a:t>
            </a: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同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QQ</a:t>
            </a: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号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)</a:t>
            </a: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endParaRPr lang="zh-CN" altLang="en-US" b="1" kern="12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1267" name="标题 1"/>
          <p:cNvSpPr txBox="1"/>
          <p:nvPr/>
        </p:nvSpPr>
        <p:spPr>
          <a:xfrm>
            <a:off x="3387725" y="4229100"/>
            <a:ext cx="1511300" cy="14700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 algn="ctr"/>
            <a:r>
              <a:rPr lang="zh-CN" altLang="en-US" sz="3200" b="1" dirty="0">
                <a:latin typeface="黑体" pitchFamily="49" charset="-122"/>
                <a:ea typeface="黑体" pitchFamily="49" charset="-122"/>
                <a:sym typeface="Verdana" pitchFamily="34" charset="0"/>
              </a:rPr>
              <a:t>微信：</a:t>
            </a:r>
            <a:br>
              <a:rPr lang="en-US" altLang="zh-CN" sz="3200" b="1" dirty="0">
                <a:latin typeface="黑体" pitchFamily="49" charset="-122"/>
                <a:ea typeface="黑体" pitchFamily="49" charset="-122"/>
                <a:sym typeface="Verdana" pitchFamily="34" charset="0"/>
              </a:rPr>
            </a:br>
            <a:endParaRPr lang="zh-CN" altLang="en-US" sz="3200" b="1" dirty="0">
              <a:latin typeface="黑体" pitchFamily="49" charset="-122"/>
              <a:ea typeface="黑体" pitchFamily="49" charset="-122"/>
              <a:sym typeface="Verdana" pitchFamily="34" charset="0"/>
            </a:endParaRPr>
          </a:p>
        </p:txBody>
      </p:sp>
      <p:pic>
        <p:nvPicPr>
          <p:cNvPr id="11268" name="Picture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800600" y="4452938"/>
            <a:ext cx="1857375" cy="1876425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026TGp_education_blue_v3">
  <a:themeElements>
    <a:clrScheme name="">
      <a:dk1>
        <a:srgbClr val="336699"/>
      </a:dk1>
      <a:lt1>
        <a:srgbClr val="FFFFFF"/>
      </a:lt1>
      <a:dk2>
        <a:srgbClr val="000000"/>
      </a:dk2>
      <a:lt2>
        <a:srgbClr val="DDDDDD"/>
      </a:lt2>
      <a:accent1>
        <a:srgbClr val="EBA533"/>
      </a:accent1>
      <a:accent2>
        <a:srgbClr val="C78DD7"/>
      </a:accent2>
      <a:accent3>
        <a:srgbClr val="FFFFFF"/>
      </a:accent3>
      <a:accent4>
        <a:srgbClr val="2A5682"/>
      </a:accent4>
      <a:accent5>
        <a:srgbClr val="F3CFAD"/>
      </a:accent5>
      <a:accent6>
        <a:srgbClr val="B47FC3"/>
      </a:accent6>
      <a:hlink>
        <a:srgbClr val="3197BB"/>
      </a:hlink>
      <a:folHlink>
        <a:srgbClr val="878FA5"/>
      </a:folHlink>
    </a:clrScheme>
    <a:fontScheme name="026TGp_education_blue_v3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</Words>
  <Application>Kingsoft Office WPP</Application>
  <PresentationFormat>宽屏</PresentationFormat>
  <Paragraphs>36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026TGp_education_blue_v3</vt:lpstr>
      <vt:lpstr>预警</vt:lpstr>
      <vt:lpstr>目录</vt:lpstr>
      <vt:lpstr>1、库存预警</vt:lpstr>
      <vt:lpstr>1、库存预警</vt:lpstr>
      <vt:lpstr>2、有效期预警</vt:lpstr>
      <vt:lpstr>2、有效期预警</vt:lpstr>
      <vt:lpstr>成 都 冠 唐 科 技 有 限 公 司  更多仓库解决方案欢迎咨询我们   电话：4000280130(同QQ号)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GT020</dc:creator>
  <cp:lastModifiedBy>GT020</cp:lastModifiedBy>
  <cp:revision>9</cp:revision>
  <dcterms:created xsi:type="dcterms:W3CDTF">2015-12-25T06:01:00Z</dcterms:created>
  <dcterms:modified xsi:type="dcterms:W3CDTF">2016-01-14T03:32:14Z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2052-10.1.0.5458</vt:lpwstr>
  </property>
</Properties>
</file>