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940800" y="304800"/>
            <a:ext cx="2844800" cy="60198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331200" cy="60198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064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5880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defRPr/>
            </a:pPr>
            <a:endParaRPr kumimoji="0" lang="zh-CN" altLang="en-US" sz="3200" b="1" i="0" u="none" strike="noStrike" kern="0" cap="none" spc="0" normalizeH="0" baseline="0" noProof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+mn-lt"/>
              <a:ea typeface="+mn-ea"/>
              <a:cs typeface="+mn-cs"/>
              <a:sym typeface="Verdana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Object 43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>
          <a:xfrm>
            <a:off x="0" y="260350"/>
            <a:ext cx="12192000" cy="1008063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1027" name="Rectangle 44"/>
          <p:cNvSpPr/>
          <p:nvPr/>
        </p:nvSpPr>
        <p:spPr>
          <a:xfrm>
            <a:off x="0" y="0"/>
            <a:ext cx="12192000" cy="241300"/>
          </a:xfrm>
          <a:prstGeom prst="rect">
            <a:avLst/>
          </a:prstGeom>
          <a:solidFill>
            <a:schemeClr val="accent1"/>
          </a:solidFill>
          <a:ln w="9525">
            <a:noFill/>
            <a:miter/>
          </a:ln>
        </p:spPr>
        <p:txBody>
          <a:bodyPr wrap="none" anchor="ctr"/>
          <a:p>
            <a:pPr lvl="0"/>
            <a:endParaRPr lang="zh-CN" altLang="zh-CN" dirty="0">
              <a:solidFill>
                <a:srgbClr val="336699"/>
              </a:solidFill>
              <a:latin typeface="Arial" charset="0"/>
              <a:ea typeface="宋体" charset="-122"/>
              <a:sym typeface="Verdana" pitchFamily="34" charset="0"/>
            </a:endParaRPr>
          </a:p>
        </p:txBody>
      </p:sp>
      <p:sp>
        <p:nvSpPr>
          <p:cNvPr id="1028" name="Freeform 45"/>
          <p:cNvSpPr/>
          <p:nvPr/>
        </p:nvSpPr>
        <p:spPr>
          <a:xfrm>
            <a:off x="0" y="908050"/>
            <a:ext cx="12192000" cy="461963"/>
          </a:xfrm>
          <a:custGeom>
            <a:avLst/>
            <a:gdLst>
              <a:gd name="txL" fmla="*/ 0 w 5768"/>
              <a:gd name="txT" fmla="*/ 0 h 366"/>
              <a:gd name="txR" fmla="*/ 5768 w 5768"/>
              <a:gd name="txB" fmla="*/ 366 h 366"/>
            </a:gdLst>
            <a:ahLst/>
            <a:cxnLst>
              <a:cxn ang="0">
                <a:pos x="2147483647" y="2147483647"/>
              </a:cxn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5768" h="366">
                <a:moveTo>
                  <a:pt x="4" y="365"/>
                </a:moveTo>
                <a:lnTo>
                  <a:pt x="0" y="246"/>
                </a:lnTo>
                <a:cubicBezTo>
                  <a:pt x="304" y="192"/>
                  <a:pt x="1175" y="64"/>
                  <a:pt x="1837" y="32"/>
                </a:cubicBezTo>
                <a:cubicBezTo>
                  <a:pt x="2499" y="0"/>
                  <a:pt x="3316" y="19"/>
                  <a:pt x="3970" y="52"/>
                </a:cubicBezTo>
                <a:cubicBezTo>
                  <a:pt x="4624" y="85"/>
                  <a:pt x="5464" y="179"/>
                  <a:pt x="5764" y="231"/>
                </a:cubicBezTo>
                <a:lnTo>
                  <a:pt x="5768" y="366"/>
                </a:lnTo>
                <a:lnTo>
                  <a:pt x="4" y="365"/>
                </a:lnTo>
                <a:close/>
              </a:path>
            </a:pathLst>
          </a:custGeom>
          <a:solidFill>
            <a:schemeClr val="bg1">
              <a:alpha val="100000"/>
            </a:scheme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029" name="Rectangle 3"/>
          <p:cNvSpPr>
            <a:spLocks noGrp="1"/>
          </p:cNvSpPr>
          <p:nvPr>
            <p:ph type="body" idx="1"/>
          </p:nvPr>
        </p:nvSpPr>
        <p:spPr>
          <a:xfrm>
            <a:off x="406400" y="1295400"/>
            <a:ext cx="11379200" cy="5029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3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940800" y="0"/>
            <a:ext cx="26416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000" b="1">
                <a:solidFill>
                  <a:schemeClr val="bg1"/>
                </a:solidFill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0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www.themegallery.com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924800" y="6519863"/>
            <a:ext cx="38608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itchFamily="34" charset="0"/>
              <a:buNone/>
              <a:defRPr sz="1200" b="1">
                <a:latin typeface="+mn-lt"/>
                <a:ea typeface="宋体" pitchFamily="2" charset="-122"/>
                <a:sym typeface="Verdana" pitchFamily="34" charset="0"/>
              </a:defRPr>
            </a:lvl1pPr>
          </a:lstStyle>
          <a:p>
            <a:pPr marL="0" marR="0" lvl="0" indent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/>
            </a:pPr>
            <a:r>
              <a:rPr kumimoji="0" lang="zh-CN" altLang="zh-CN" sz="12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宋体" pitchFamily="2" charset="-122"/>
                <a:cs typeface="+mn-cs"/>
                <a:sym typeface="Verdana" pitchFamily="34" charset="0"/>
              </a:rPr>
              <a:t>Company Logo</a:t>
            </a:r>
            <a:endParaRPr kumimoji="0" lang="zh-CN" altLang="zh-CN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宋体" pitchFamily="2" charset="-122"/>
              <a:cs typeface="+mn-cs"/>
              <a:sym typeface="Verdana" pitchFamily="34" charset="0"/>
            </a:endParaRPr>
          </a:p>
        </p:txBody>
      </p:sp>
      <p:sp>
        <p:nvSpPr>
          <p:cNvPr id="103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68800" y="6513513"/>
            <a:ext cx="28448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p>
            <a:pPr lvl="0" algn="ctr"/>
            <a:fld id="{9A0DB2DC-4C9A-4742-B13C-FB6460FD3503}" type="slidenum">
              <a:rPr lang="zh-CN" altLang="en-US" sz="1000" dirty="0">
                <a:latin typeface="Verdana" pitchFamily="34" charset="0"/>
                <a:sym typeface="Verdana" pitchFamily="34" charset="0"/>
              </a:rPr>
            </a:fld>
            <a:endParaRPr lang="en-US" altLang="zh-CN" sz="1000" dirty="0">
              <a:latin typeface="Verdana" pitchFamily="34" charset="0"/>
              <a:sym typeface="Verdana" pitchFamily="34" charset="0"/>
            </a:endParaRPr>
          </a:p>
        </p:txBody>
      </p:sp>
      <p:sp>
        <p:nvSpPr>
          <p:cNvPr id="1033" name="Rectangle 2"/>
          <p:cNvSpPr>
            <a:spLocks noGrp="1"/>
          </p:cNvSpPr>
          <p:nvPr>
            <p:ph type="title"/>
          </p:nvPr>
        </p:nvSpPr>
        <p:spPr>
          <a:xfrm>
            <a:off x="3352800" y="304800"/>
            <a:ext cx="8331200" cy="6096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  <a:sym typeface="Verdan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  <a:ea typeface="Verdana" pitchFamily="34" charset="0"/>
          <a:cs typeface="Verdana" pitchFamily="34" charset="0"/>
          <a:sym typeface="Verdana" pitchFamily="34" charset="0"/>
        </a:defRPr>
      </a:lvl9pPr>
    </p:titleStyle>
    <p:bodyStyle>
      <a:lvl1pPr marL="342900" indent="-342900" algn="l" defTabSz="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accent1"/>
          </a:solidFill>
          <a:latin typeface="+mn-lt"/>
          <a:ea typeface="+mn-ea"/>
          <a:cs typeface="+mn-cs"/>
          <a:sym typeface="Verdana" pitchFamily="34" charset="0"/>
        </a:defRPr>
      </a:lvl1pPr>
      <a:lvl2pPr marL="742950" indent="-28575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2pPr>
      <a:lvl3pPr marL="11430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•"/>
        <a:defRPr sz="22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3pPr>
      <a:lvl4pPr marL="16002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–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4pPr>
      <a:lvl5pPr marL="20574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5pPr>
      <a:lvl6pPr marL="25146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6pPr>
      <a:lvl7pPr marL="29718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7pPr>
      <a:lvl8pPr marL="34290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8pPr>
      <a:lvl9pPr marL="3886200" indent="-228600" algn="l" defTabSz="0" rtl="0" fontAlgn="base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»"/>
        <a:defRPr sz="2000" b="1">
          <a:solidFill>
            <a:schemeClr val="tx1"/>
          </a:solidFill>
          <a:latin typeface="Arial" pitchFamily="34" charset="0"/>
          <a:ea typeface="+mn-ea"/>
          <a:cs typeface="+mn-cs"/>
          <a:sym typeface="Verdana" pitchFamily="34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slide" Target="slide7.xml"/><Relationship Id="rId2" Type="http://schemas.openxmlformats.org/officeDocument/2006/relationships/slide" Target="slide6.xml"/><Relationship Id="rId1" Type="http://schemas.openxmlformats.org/officeDocument/2006/relationships/slide" Target="slide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ctrTitle"/>
          </p:nvPr>
        </p:nvSpPr>
        <p:spPr>
          <a:xfrm>
            <a:off x="1992313" y="2492375"/>
            <a:ext cx="8153400" cy="685800"/>
          </a:xfrm>
        </p:spPr>
        <p:txBody>
          <a:bodyPr vert="horz" wrap="square" lIns="91440" tIns="45720" rIns="91440" bIns="45720" anchor="ctr"/>
          <a:p>
            <a:pPr algn="ctr" eaLnBrk="1" hangingPunct="1"/>
            <a:r>
              <a:rPr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往来单位</a:t>
            </a:r>
            <a:endParaRPr sz="4000" b="1" kern="12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subTitle" idx="1"/>
          </p:nvPr>
        </p:nvSpPr>
        <p:spPr>
          <a:xfrm>
            <a:off x="3658235" y="4512945"/>
            <a:ext cx="4843463" cy="304800"/>
          </a:xfrm>
        </p:spPr>
        <p:txBody>
          <a:bodyPr vert="horz" wrap="square" lIns="91440" tIns="45720" rIns="91440" bIns="45720" anchor="t"/>
          <a:p>
            <a:pPr defTabSz="0" eaLnBrk="1" hangingPunct="1">
              <a:buFont typeface="Wingdings" pitchFamily="2" charset="2"/>
              <a:buNone/>
            </a:pPr>
            <a:r>
              <a:rPr lang="zh-CN" altLang="en-US" sz="1800" kern="1200" dirty="0">
                <a:solidFill>
                  <a:schemeClr val="tx1"/>
                </a:solidFill>
                <a:latin typeface="+mn-lt"/>
                <a:ea typeface="宋体" charset="-122"/>
                <a:cs typeface="+mn-cs"/>
                <a:sym typeface="Verdana" pitchFamily="34" charset="0"/>
              </a:rPr>
              <a:t>成都冠唐科技有限公司</a:t>
            </a:r>
            <a:endParaRPr lang="en-US" altLang="x-none" sz="1800" kern="1200" dirty="0">
              <a:solidFill>
                <a:schemeClr val="tx1"/>
              </a:solidFill>
              <a:latin typeface="+mn-lt"/>
              <a:ea typeface="宋体" charset="-122"/>
              <a:cs typeface="+mn-cs"/>
              <a:sym typeface="Verdan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往来单位全图</a:t>
            </a:r>
            <a:endParaRPr lang="zh-CN" altLang="en-US"/>
          </a:p>
        </p:txBody>
      </p:sp>
      <p:pic>
        <p:nvPicPr>
          <p:cNvPr id="4" name="图片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3095625" y="1069975"/>
            <a:ext cx="5869940" cy="5507355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目录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658745" y="2002155"/>
            <a:ext cx="8246110" cy="283845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600">
                <a:sym typeface="+mn-ea"/>
                <a:hlinkClick r:id="rId1" action="ppaction://hlinksldjump"/>
              </a:rPr>
              <a:t>1、添加往来单位基本信息</a:t>
            </a:r>
            <a:endParaRPr lang="zh-CN" altLang="en-US" sz="3600">
              <a:sym typeface="+mn-ea"/>
              <a:hlinkClick r:id="rId1" action="ppaction://hlinksldjump"/>
            </a:endParaRPr>
          </a:p>
          <a:p>
            <a:pPr algn="l"/>
            <a:endParaRPr lang="zh-CN" altLang="en-US" sz="3600"/>
          </a:p>
          <a:p>
            <a:pPr algn="l"/>
            <a:r>
              <a:rPr lang="zh-CN" altLang="en-US" sz="3600">
                <a:sym typeface="+mn-ea"/>
                <a:hlinkClick r:id="rId2" action="ppaction://hlinksldjump"/>
              </a:rPr>
              <a:t>2、添加往来单位联系记录、联系人信息</a:t>
            </a:r>
            <a:endParaRPr lang="zh-CN" altLang="en-US" sz="3600">
              <a:sym typeface="+mn-ea"/>
              <a:hlinkClick r:id="rId2" action="ppaction://hlinksldjump"/>
            </a:endParaRPr>
          </a:p>
          <a:p>
            <a:pPr algn="l"/>
            <a:endParaRPr lang="zh-CN" altLang="en-US" sz="3600">
              <a:sym typeface="+mn-ea"/>
              <a:hlinkClick r:id="rId2" action="ppaction://hlinksldjump"/>
            </a:endParaRPr>
          </a:p>
          <a:p>
            <a:pPr algn="l"/>
            <a:r>
              <a:rPr lang="zh-CN" altLang="en-US" sz="3600">
                <a:sym typeface="+mn-ea"/>
                <a:hlinkClick r:id="rId3" action="ppaction://hlinksldjump"/>
              </a:rPr>
              <a:t>3、快捷操作</a:t>
            </a:r>
            <a:endParaRPr lang="zh-CN" altLang="en-US" sz="36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1、添加往来单位基本信息</a:t>
            </a:r>
            <a:endParaRPr lang="zh-CN" altLang="en-US"/>
          </a:p>
        </p:txBody>
      </p:sp>
      <p:pic>
        <p:nvPicPr>
          <p:cNvPr id="8" name="图片 8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643505" y="1240155"/>
            <a:ext cx="6640830" cy="522478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" name="圆角矩形标注 3"/>
          <p:cNvSpPr/>
          <p:nvPr/>
        </p:nvSpPr>
        <p:spPr>
          <a:xfrm>
            <a:off x="5800725" y="1540510"/>
            <a:ext cx="1657350" cy="516890"/>
          </a:xfrm>
          <a:prstGeom prst="wedgeRoundRectCallout">
            <a:avLst>
              <a:gd name="adj1" fmla="val -74631"/>
              <a:gd name="adj2" fmla="val 10881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选择单位类型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圆角矩形标注 4"/>
          <p:cNvSpPr/>
          <p:nvPr/>
        </p:nvSpPr>
        <p:spPr>
          <a:xfrm>
            <a:off x="5621655" y="4471670"/>
            <a:ext cx="2366645" cy="817245"/>
          </a:xfrm>
          <a:prstGeom prst="wedgeRoundRectCallout">
            <a:avLst>
              <a:gd name="adj1" fmla="val -79219"/>
              <a:gd name="adj2" fmla="val -50837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选择区域分类（区域分类可自己定义）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1、添加往来单位基本信息</a:t>
            </a:r>
            <a:endParaRPr lang="zh-CN" altLang="en-US"/>
          </a:p>
        </p:txBody>
      </p:sp>
      <p:pic>
        <p:nvPicPr>
          <p:cNvPr id="7" name="图片 7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218690" y="1240155"/>
            <a:ext cx="1663700" cy="542353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9" name="图片 9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643245" y="2625725"/>
            <a:ext cx="4679315" cy="210502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" name="圆角矩形标注 3"/>
          <p:cNvSpPr/>
          <p:nvPr/>
        </p:nvSpPr>
        <p:spPr>
          <a:xfrm>
            <a:off x="4396740" y="5540375"/>
            <a:ext cx="1657985" cy="576580"/>
          </a:xfrm>
          <a:prstGeom prst="wedgeRoundRectCallout">
            <a:avLst>
              <a:gd name="adj1" fmla="val -86259"/>
              <a:gd name="adj2" fmla="val -29169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选中类型可以删除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0" name="右箭头 10"/>
          <p:cNvSpPr/>
          <p:nvPr/>
        </p:nvSpPr>
        <p:spPr>
          <a:xfrm rot="19800000">
            <a:off x="2656840" y="4647565"/>
            <a:ext cx="2962275" cy="22796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圆角矩形标注 4"/>
          <p:cNvSpPr/>
          <p:nvPr/>
        </p:nvSpPr>
        <p:spPr>
          <a:xfrm>
            <a:off x="4335145" y="1216660"/>
            <a:ext cx="1610360" cy="1282514"/>
          </a:xfrm>
          <a:prstGeom prst="wedgeRoundRectCallout">
            <a:avLst>
              <a:gd name="adj1" fmla="val -91033"/>
              <a:gd name="adj2" fmla="val 51478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添加成功后可以通过类型检索单位信息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11" name="矩形 11"/>
          <p:cNvSpPr/>
          <p:nvPr/>
        </p:nvSpPr>
        <p:spPr>
          <a:xfrm>
            <a:off x="6612255" y="3414395"/>
            <a:ext cx="2140585" cy="29527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2、添加往来单位联系记录、联系人信息</a:t>
            </a:r>
            <a:endParaRPr lang="zh-CN" altLang="en-US"/>
          </a:p>
        </p:txBody>
      </p:sp>
      <p:pic>
        <p:nvPicPr>
          <p:cNvPr id="14" name="图片 14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2187575" y="1088390"/>
            <a:ext cx="7770495" cy="151892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5" name="图片 1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197735" y="2544445"/>
            <a:ext cx="5862955" cy="157480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8" name="图片 1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186940" y="4103370"/>
            <a:ext cx="5850255" cy="1673225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19" name="图片 1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2176145" y="5723890"/>
            <a:ext cx="5846445" cy="10922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4" name="圆角矩形标注 3"/>
          <p:cNvSpPr/>
          <p:nvPr/>
        </p:nvSpPr>
        <p:spPr>
          <a:xfrm>
            <a:off x="8286750" y="2861945"/>
            <a:ext cx="2881630" cy="1925384"/>
          </a:xfrm>
          <a:prstGeom prst="wedgeRoundRectCallout">
            <a:avLst>
              <a:gd name="adj1" fmla="val -178140"/>
              <a:gd name="adj2" fmla="val -53395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添加联系记录时“编辑”按钮会变为“结束编辑”按钮，添加成功后点击“结束编辑”就无法修改联系记录了，点击“编辑”可再次修改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5" name="圆角矩形标注 4"/>
          <p:cNvSpPr/>
          <p:nvPr/>
        </p:nvSpPr>
        <p:spPr>
          <a:xfrm>
            <a:off x="8419465" y="5696585"/>
            <a:ext cx="2546985" cy="990650"/>
          </a:xfrm>
          <a:prstGeom prst="wedgeRoundRectCallout">
            <a:avLst>
              <a:gd name="adj1" fmla="val -203802"/>
              <a:gd name="adj2" fmla="val -35934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联系人信息的添加同上，此处的联系人指上面的对方联系人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3、快捷操作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15290" y="1149985"/>
            <a:ext cx="9784080" cy="640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>
                <a:solidFill>
                  <a:srgbClr val="FF0000"/>
                </a:solidFill>
              </a:rPr>
              <a:t>温馨提示：</a:t>
            </a:r>
            <a:r>
              <a:rPr lang="zh-CN" altLang="en-US"/>
              <a:t>选中单个往来单位信息，可在下面直接添加、查看、修改、删除出入库单以及订单，</a:t>
            </a:r>
            <a:endParaRPr lang="zh-CN" altLang="en-US"/>
          </a:p>
          <a:p>
            <a:pPr algn="l"/>
            <a:r>
              <a:rPr lang="zh-CN" altLang="en-US"/>
              <a:t>查看出入库，订单明细。</a:t>
            </a:r>
            <a:endParaRPr lang="zh-CN" altLang="en-US"/>
          </a:p>
        </p:txBody>
      </p:sp>
      <p:pic>
        <p:nvPicPr>
          <p:cNvPr id="23" name="图片 2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281430" y="1792605"/>
            <a:ext cx="8594725" cy="2184400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5" name="圆角矩形标注 4"/>
          <p:cNvSpPr/>
          <p:nvPr/>
        </p:nvSpPr>
        <p:spPr>
          <a:xfrm>
            <a:off x="5361305" y="1932940"/>
            <a:ext cx="2520950" cy="538480"/>
          </a:xfrm>
          <a:prstGeom prst="wedgeRoundRectCallout">
            <a:avLst>
              <a:gd name="adj1" fmla="val -65450"/>
              <a:gd name="adj2" fmla="val -50897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第一步选中一个单位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24" name="图片 2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186815" y="4373245"/>
            <a:ext cx="8754745" cy="137985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6" name="圆角矩形标注 5"/>
          <p:cNvSpPr/>
          <p:nvPr/>
        </p:nvSpPr>
        <p:spPr>
          <a:xfrm>
            <a:off x="2717800" y="5018405"/>
            <a:ext cx="2546985" cy="1271270"/>
          </a:xfrm>
          <a:prstGeom prst="wedgeRoundRectCallout">
            <a:avLst>
              <a:gd name="adj1" fmla="val -64547"/>
              <a:gd name="adj2" fmla="val -69765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此处可以查看订单记录，并且可以快捷出入库，添加采购单和销售单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>
                <a:sym typeface="+mn-ea"/>
              </a:rPr>
              <a:t>3、快捷操作</a:t>
            </a:r>
            <a:endParaRPr lang="zh-CN" altLang="en-US"/>
          </a:p>
        </p:txBody>
      </p:sp>
      <p:pic>
        <p:nvPicPr>
          <p:cNvPr id="4" name="图片 1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1807845" y="1050925"/>
            <a:ext cx="8141970" cy="114681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5" name="图片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800860" y="2810510"/>
            <a:ext cx="8178165" cy="1426210"/>
          </a:xfrm>
          <a:prstGeom prst="rect">
            <a:avLst/>
          </a:prstGeom>
          <a:noFill/>
          <a:ln w="9525">
            <a:noFill/>
            <a:miter/>
          </a:ln>
        </p:spPr>
      </p:pic>
      <p:pic>
        <p:nvPicPr>
          <p:cNvPr id="27" name="图片 2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760220" y="4734560"/>
            <a:ext cx="8239760" cy="1473835"/>
          </a:xfrm>
          <a:prstGeom prst="rect">
            <a:avLst/>
          </a:prstGeom>
          <a:noFill/>
          <a:ln w="9525">
            <a:noFill/>
            <a:miter/>
          </a:ln>
        </p:spPr>
      </p:pic>
      <p:sp>
        <p:nvSpPr>
          <p:cNvPr id="6" name="圆角矩形标注 5"/>
          <p:cNvSpPr/>
          <p:nvPr/>
        </p:nvSpPr>
        <p:spPr>
          <a:xfrm>
            <a:off x="6217285" y="1138555"/>
            <a:ext cx="2754630" cy="1017436"/>
          </a:xfrm>
          <a:prstGeom prst="wedgeRoundRectCallout">
            <a:avLst>
              <a:gd name="adj1" fmla="val -165260"/>
              <a:gd name="adj2" fmla="val -35680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此处可以查看订单明细，并且可以快捷出入库，添加采购单和销售单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7" name="圆角矩形标注 6"/>
          <p:cNvSpPr/>
          <p:nvPr/>
        </p:nvSpPr>
        <p:spPr>
          <a:xfrm>
            <a:off x="7099300" y="3242945"/>
            <a:ext cx="2521585" cy="1036338"/>
          </a:xfrm>
          <a:prstGeom prst="wedgeRoundRectCallout">
            <a:avLst>
              <a:gd name="adj1" fmla="val -146575"/>
              <a:gd name="adj2" fmla="val -70793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此处可以查看出入库单，并且可以快捷出入库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  <p:sp>
        <p:nvSpPr>
          <p:cNvPr id="8" name="圆角矩形标注 7"/>
          <p:cNvSpPr/>
          <p:nvPr/>
        </p:nvSpPr>
        <p:spPr>
          <a:xfrm>
            <a:off x="7037705" y="5250815"/>
            <a:ext cx="2411730" cy="1000444"/>
          </a:xfrm>
          <a:prstGeom prst="wedgeRoundRectCallout">
            <a:avLst>
              <a:gd name="adj1" fmla="val -170063"/>
              <a:gd name="adj2" fmla="val -70749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>
            <a:spAutoFit/>
          </a:bodyPr>
          <a:p>
            <a:pPr marL="0" marR="0" indent="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</a:pPr>
            <a:r>
              <a:rPr kumimoji="0" lang="zh-CN" altLang="en-US" sz="1800" b="0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宋体" pitchFamily="2" charset="-122"/>
              </a:rPr>
              <a:t>此处可以查看出入库明细，并且可以快捷出入库</a:t>
            </a: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标题 1"/>
          <p:cNvSpPr>
            <a:spLocks noGrp="1"/>
          </p:cNvSpPr>
          <p:nvPr>
            <p:ph type="ctrTitle"/>
          </p:nvPr>
        </p:nvSpPr>
        <p:spPr>
          <a:xfrm>
            <a:off x="2135188" y="2924175"/>
            <a:ext cx="7772400" cy="1470025"/>
          </a:xfrm>
        </p:spPr>
        <p:txBody>
          <a:bodyPr vert="horz" wrap="square" lIns="91440" tIns="45720" rIns="91440" bIns="45720" anchor="ctr"/>
          <a:p>
            <a:pPr algn="ctr"/>
            <a:r>
              <a:rPr lang="zh-CN" altLang="en-US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成 都 冠 唐 科 技 有 限 公 司</a:t>
            </a:r>
            <a:br>
              <a:rPr lang="en-US" altLang="zh-CN" sz="4000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更多仓库解决方案欢迎咨询我们 </a:t>
            </a: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电话：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4000280130(</a:t>
            </a: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同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QQ</a:t>
            </a:r>
            <a:r>
              <a:rPr lang="zh-CN" altLang="en-US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号</a:t>
            </a:r>
            <a: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  <a:t>)</a:t>
            </a: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br>
              <a:rPr lang="en-US" altLang="zh-CN" b="1" kern="1200" dirty="0">
                <a:solidFill>
                  <a:schemeClr val="tx1"/>
                </a:solidFill>
                <a:latin typeface="黑体" pitchFamily="49" charset="-122"/>
                <a:ea typeface="黑体" pitchFamily="49" charset="-122"/>
              </a:rPr>
            </a:br>
            <a:endParaRPr lang="zh-CN" altLang="en-US" b="1" kern="1200" dirty="0">
              <a:solidFill>
                <a:schemeClr val="tx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1267" name="标题 1"/>
          <p:cNvSpPr txBox="1"/>
          <p:nvPr/>
        </p:nvSpPr>
        <p:spPr>
          <a:xfrm>
            <a:off x="3387725" y="4229100"/>
            <a:ext cx="1511300" cy="1470025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 algn="ctr"/>
            <a:r>
              <a:rPr lang="zh-CN" altLang="en-US" sz="3200" b="1" dirty="0">
                <a:latin typeface="黑体" pitchFamily="49" charset="-122"/>
                <a:ea typeface="黑体" pitchFamily="49" charset="-122"/>
                <a:sym typeface="Verdana" pitchFamily="34" charset="0"/>
              </a:rPr>
              <a:t>微信：</a:t>
            </a:r>
            <a:br>
              <a:rPr lang="en-US" altLang="zh-CN" sz="3200" b="1" dirty="0">
                <a:latin typeface="黑体" pitchFamily="49" charset="-122"/>
                <a:ea typeface="黑体" pitchFamily="49" charset="-122"/>
                <a:sym typeface="Verdana" pitchFamily="34" charset="0"/>
              </a:rPr>
            </a:br>
            <a:endParaRPr lang="zh-CN" altLang="en-US" sz="3200" b="1" dirty="0">
              <a:latin typeface="黑体" pitchFamily="49" charset="-122"/>
              <a:ea typeface="黑体" pitchFamily="49" charset="-122"/>
              <a:sym typeface="Verdana" pitchFamily="34" charset="0"/>
            </a:endParaRPr>
          </a:p>
        </p:txBody>
      </p:sp>
      <p:pic>
        <p:nvPicPr>
          <p:cNvPr id="11268" name="Picture 2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4800600" y="4452938"/>
            <a:ext cx="1857375" cy="1876425"/>
          </a:xfrm>
          <a:prstGeom prst="rect">
            <a:avLst/>
          </a:prstGeom>
          <a:noFill/>
          <a:ln w="9525">
            <a:noFill/>
            <a:miter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026TGp_education_blue_v3">
  <a:themeElements>
    <a:clrScheme name="">
      <a:dk1>
        <a:srgbClr val="336699"/>
      </a:dk1>
      <a:lt1>
        <a:srgbClr val="FFFFFF"/>
      </a:lt1>
      <a:dk2>
        <a:srgbClr val="000000"/>
      </a:dk2>
      <a:lt2>
        <a:srgbClr val="DDDDDD"/>
      </a:lt2>
      <a:accent1>
        <a:srgbClr val="EBA533"/>
      </a:accent1>
      <a:accent2>
        <a:srgbClr val="C78DD7"/>
      </a:accent2>
      <a:accent3>
        <a:srgbClr val="FFFFFF"/>
      </a:accent3>
      <a:accent4>
        <a:srgbClr val="2A5682"/>
      </a:accent4>
      <a:accent5>
        <a:srgbClr val="F3CFAD"/>
      </a:accent5>
      <a:accent6>
        <a:srgbClr val="B47FC3"/>
      </a:accent6>
      <a:hlink>
        <a:srgbClr val="3197BB"/>
      </a:hlink>
      <a:folHlink>
        <a:srgbClr val="878FA5"/>
      </a:folHlink>
    </a:clrScheme>
    <a:fontScheme name="026TGp_education_blue_v3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474</Words>
  <Application>Kingsoft Office WPP</Application>
  <PresentationFormat>宽屏</PresentationFormat>
  <Paragraphs>53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026TGp_education_blue_v3</vt:lpstr>
      <vt:lpstr>往来单位</vt:lpstr>
      <vt:lpstr>往来单位全图</vt:lpstr>
      <vt:lpstr>目录</vt:lpstr>
      <vt:lpstr>1、添加往来单位基本信息</vt:lpstr>
      <vt:lpstr>1、添加往来单位基本信息</vt:lpstr>
      <vt:lpstr>2、添加往来单位联系记录、联系人信息</vt:lpstr>
      <vt:lpstr>3、快捷操作</vt:lpstr>
      <vt:lpstr>3、快捷操作</vt:lpstr>
      <vt:lpstr>成 都 冠 唐 科 技 有 限 公 司  更多仓库解决方案欢迎咨询我们   电话：4000280130(同QQ号)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GT020</dc:creator>
  <cp:lastModifiedBy>GT020</cp:lastModifiedBy>
  <cp:revision>11</cp:revision>
  <dcterms:created xsi:type="dcterms:W3CDTF">2015-12-25T05:42:00Z</dcterms:created>
  <dcterms:modified xsi:type="dcterms:W3CDTF">2016-01-14T03:31:54Z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2052-10.1.0.5458</vt:lpwstr>
  </property>
</Properties>
</file>