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65" r:id="rId4"/>
    <p:sldId id="258" r:id="rId5"/>
    <p:sldId id="273" r:id="rId6"/>
    <p:sldId id="278" r:id="rId7"/>
    <p:sldId id="259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2136458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添加盘点单和调拨单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705860" y="471741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424680" y="2145030"/>
            <a:ext cx="3216910" cy="33870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600">
                <a:hlinkClick r:id="rId1" action="ppaction://hlinksldjump"/>
              </a:rPr>
              <a:t>1</a:t>
            </a:r>
            <a:r>
              <a:rPr lang="zh-CN" altLang="en-US" sz="3600">
                <a:ea typeface="宋体" charset="0"/>
                <a:hlinkClick r:id="rId1" action="ppaction://hlinksldjump"/>
              </a:rPr>
              <a:t>、添加盘点单</a:t>
            </a:r>
            <a:endParaRPr lang="zh-CN" altLang="en-US" sz="36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600">
              <a:ea typeface="宋体" charset="0"/>
            </a:endParaRPr>
          </a:p>
          <a:p>
            <a:pPr algn="l"/>
            <a:r>
              <a:rPr lang="en-US" sz="3600">
                <a:sym typeface="+mn-ea"/>
                <a:hlinkClick r:id="rId2" action="ppaction://hlinksldjump"/>
              </a:rPr>
              <a:t>2</a:t>
            </a:r>
            <a:r>
              <a:rPr lang="zh-CN" altLang="en-US" sz="3600">
                <a:ea typeface="宋体" charset="0"/>
                <a:sym typeface="+mn-ea"/>
                <a:hlinkClick r:id="rId2" action="ppaction://hlinksldjump"/>
              </a:rPr>
              <a:t>、盘点金额</a:t>
            </a:r>
            <a:endParaRPr lang="zh-CN" altLang="en-US" sz="3600">
              <a:ea typeface="宋体" charset="0"/>
              <a:sym typeface="+mn-ea"/>
              <a:hlinkClick r:id="rId2" action="ppaction://hlinksldjump"/>
            </a:endParaRPr>
          </a:p>
          <a:p>
            <a:pPr algn="l"/>
            <a:endParaRPr lang="zh-CN" altLang="en-US" sz="3600">
              <a:ea typeface="宋体" charset="0"/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3600">
                <a:ea typeface="宋体" charset="0"/>
                <a:sym typeface="+mn-ea"/>
                <a:hlinkClick r:id="rId3" action="ppaction://hlinksldjump"/>
              </a:rPr>
              <a:t>3</a:t>
            </a:r>
            <a:r>
              <a:rPr lang="zh-CN" altLang="en-US" sz="3600">
                <a:ea typeface="宋体" charset="0"/>
                <a:sym typeface="+mn-ea"/>
                <a:hlinkClick r:id="rId3" action="ppaction://hlinksldjump"/>
              </a:rPr>
              <a:t>、添加调拨单</a:t>
            </a:r>
            <a:endParaRPr lang="zh-CN" altLang="en-US" sz="3600">
              <a:ea typeface="宋体" charset="0"/>
              <a:sym typeface="+mn-ea"/>
              <a:hlinkClick r:id="rId2" action="ppaction://hlinksldjump"/>
            </a:endParaRPr>
          </a:p>
          <a:p>
            <a:endParaRPr lang="zh-CN" altLang="en-US" sz="3600">
              <a:ea typeface="宋体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1、添加盘点单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44575" y="1108075"/>
            <a:ext cx="61264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只能单个仓库盘点，不能库位货品多仓库盘点。</a:t>
            </a:r>
            <a:endParaRPr lang="zh-CN" altLang="en-US"/>
          </a:p>
        </p:txBody>
      </p:sp>
      <p:pic>
        <p:nvPicPr>
          <p:cNvPr id="5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51025" y="1564640"/>
            <a:ext cx="8249920" cy="48577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6894830" y="1793240"/>
            <a:ext cx="1921510" cy="579755"/>
          </a:xfrm>
          <a:prstGeom prst="wedgeRoundRectCallout">
            <a:avLst>
              <a:gd name="adj1" fmla="val -83608"/>
              <a:gd name="adj2" fmla="val 4550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仓库必填只能单仓库盘点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5249545" y="3811270"/>
            <a:ext cx="2414905" cy="1489075"/>
          </a:xfrm>
          <a:prstGeom prst="wedgeRoundRectCallout">
            <a:avLst>
              <a:gd name="adj1" fmla="val 22653"/>
              <a:gd name="adj2" fmla="val -6117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盘点单添加货品和入库单相同，您可以查看“添加出入库单据”之“2.添加货品”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0830" y="1155065"/>
            <a:ext cx="8973820" cy="52838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76930" y="544830"/>
            <a:ext cx="8331200" cy="609600"/>
          </a:xfrm>
        </p:spPr>
        <p:txBody>
          <a:bodyPr/>
          <a:p>
            <a:r>
              <a:rPr lang="en-US" altLang="zh-CN"/>
              <a:t>1</a:t>
            </a:r>
            <a:r>
              <a:rPr lang="zh-CN" altLang="en-US">
                <a:ea typeface="宋体" charset="0"/>
              </a:rPr>
              <a:t>、添加盘点单</a:t>
            </a:r>
            <a:endParaRPr lang="zh-CN" altLang="en-US">
              <a:ea typeface="宋体" charset="0"/>
            </a:endParaRPr>
          </a:p>
          <a:p>
            <a:endParaRPr lang="zh-CN" altLang="en-US"/>
          </a:p>
        </p:txBody>
      </p:sp>
      <p:sp>
        <p:nvSpPr>
          <p:cNvPr id="8" name="圆角矩形标注 7"/>
          <p:cNvSpPr/>
          <p:nvPr/>
        </p:nvSpPr>
        <p:spPr>
          <a:xfrm>
            <a:off x="490220" y="3966845"/>
            <a:ext cx="4710430" cy="1762760"/>
          </a:xfrm>
          <a:prstGeom prst="wedgeRoundRectCallout">
            <a:avLst>
              <a:gd name="adj1" fmla="val 46090"/>
              <a:gd name="adj2" fmla="val -6253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仓库账面数：指的是记录在软件中的数量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仓库实有数：指的是现实仓库中实际的库存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盘盈：如果仓库实有数是大于账面数的，则在盈这一栏输入大于的数量，如果实有数是小于账面数的，则在亏这一栏输入小于的数量，盘后总数将会成为新的账面数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41930" y="5972810"/>
            <a:ext cx="1138555" cy="36703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4443095" y="5972175"/>
            <a:ext cx="1297940" cy="685165"/>
          </a:xfrm>
          <a:prstGeom prst="wedgeRoundRectCallout">
            <a:avLst>
              <a:gd name="adj1" fmla="val -105724"/>
              <a:gd name="adj2" fmla="val -1079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输出打印盘点表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9657715" y="5177155"/>
            <a:ext cx="1481455" cy="893445"/>
          </a:xfrm>
          <a:prstGeom prst="wedgeRoundRectCallout">
            <a:avLst>
              <a:gd name="adj1" fmla="val -70402"/>
              <a:gd name="adj2" fmla="val 3372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导出盘点明细表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03260" y="5634990"/>
            <a:ext cx="1138555" cy="36703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307705" y="5271770"/>
            <a:ext cx="1138555" cy="36703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00115" y="4918710"/>
            <a:ext cx="2324100" cy="790575"/>
          </a:xfrm>
          <a:prstGeom prst="rect">
            <a:avLst/>
          </a:prstGeom>
        </p:spPr>
      </p:pic>
      <p:sp>
        <p:nvSpPr>
          <p:cNvPr id="15" name="圆角矩形标注 14"/>
          <p:cNvSpPr/>
          <p:nvPr/>
        </p:nvSpPr>
        <p:spPr>
          <a:xfrm>
            <a:off x="9316085" y="2043430"/>
            <a:ext cx="2386965" cy="2519030"/>
          </a:xfrm>
          <a:prstGeom prst="wedgeRoundRectCallout">
            <a:avLst>
              <a:gd name="adj1" fmla="val -55693"/>
              <a:gd name="adj2" fmla="val 7783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如果盘点的货品较多，需要查看其中某个货品不方便查找时，可以使用定位货品行，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通过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输入货品编码，就可以找到需要查看的货品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11980" y="2672715"/>
            <a:ext cx="1138555" cy="106489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ea typeface="宋体" charset="0"/>
              </a:rPr>
              <a:t>1</a:t>
            </a:r>
            <a:r>
              <a:rPr lang="zh-CN" altLang="en-US">
                <a:ea typeface="宋体" charset="0"/>
              </a:rPr>
              <a:t>、</a:t>
            </a:r>
            <a:r>
              <a:rPr lang="zh-CN" altLang="zh-CN">
                <a:ea typeface="宋体" charset="0"/>
              </a:rPr>
              <a:t>添加盘点单</a:t>
            </a:r>
            <a:endParaRPr lang="zh-CN" altLang="zh-CN">
              <a:ea typeface="宋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92630" y="2266950"/>
            <a:ext cx="8304530" cy="2837815"/>
          </a:xfrm>
          <a:prstGeom prst="rect">
            <a:avLst/>
          </a:prstGeom>
        </p:spPr>
      </p:pic>
      <p:sp>
        <p:nvSpPr>
          <p:cNvPr id="15" name="圆角矩形标注 14"/>
          <p:cNvSpPr/>
          <p:nvPr/>
        </p:nvSpPr>
        <p:spPr>
          <a:xfrm>
            <a:off x="9316085" y="2165350"/>
            <a:ext cx="2386965" cy="1013326"/>
          </a:xfrm>
          <a:prstGeom prst="wedgeRoundRectCallout">
            <a:avLst>
              <a:gd name="adj1" fmla="val -86472"/>
              <a:gd name="adj2" fmla="val 689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盘点单添加成功后，系统会生成一个盘点单据和盘点单明细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2、盘点金额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44220" y="1179830"/>
            <a:ext cx="23856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2.1盘点金额自动计算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912620" y="1590040"/>
            <a:ext cx="8518525" cy="50158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4374515" y="3572510"/>
            <a:ext cx="2306320" cy="1883910"/>
          </a:xfrm>
          <a:prstGeom prst="wedgeRoundRectCallout">
            <a:avLst>
              <a:gd name="adj1" fmla="val 17180"/>
              <a:gd name="adj2" fmla="val -7432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选择“盘点金额自动计算”，盘点单价和盘点总金额是无法修改的，盘点单价由当前成本价计算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9721215" y="1721485"/>
            <a:ext cx="2186305" cy="1322070"/>
          </a:xfrm>
          <a:prstGeom prst="wedgeRoundRectCallout">
            <a:avLst>
              <a:gd name="adj1" fmla="val -103819"/>
              <a:gd name="adj2" fmla="val 4231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选择“库存金额手工输入”，盘点单价和盘点总金额可以手动修改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3、添加调拨单</a:t>
            </a:r>
            <a:endParaRPr lang="zh-CN" altLang="en-US"/>
          </a:p>
        </p:txBody>
      </p:sp>
      <p:pic>
        <p:nvPicPr>
          <p:cNvPr id="10" name="图片 1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22935" y="1482725"/>
            <a:ext cx="8443595" cy="490982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5862955" y="3636645"/>
            <a:ext cx="2618740" cy="1346835"/>
          </a:xfrm>
          <a:prstGeom prst="wedgeRoundRectCallout">
            <a:avLst>
              <a:gd name="adj1" fmla="val -14606"/>
              <a:gd name="adj2" fmla="val -6444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调拨单添加货品和入库单相同，您可以查看文档“添加出入库单据”之“2.添加货品”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9596120" y="2558415"/>
            <a:ext cx="2435860" cy="3072442"/>
          </a:xfrm>
          <a:prstGeom prst="wedgeRoundRectCallout">
            <a:avLst>
              <a:gd name="adj1" fmla="val -108411"/>
              <a:gd name="adj2" fmla="val -7007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调拨单是实现仓库之间对货品数量的调拨，需要选择调出仓库和调入仓库信息，填写调出调入的数量，调拨后货品的总数量和总金额是不会发生改变的，只改变分仓库之间的数量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3、添加调拨单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89025" y="1260475"/>
            <a:ext cx="6564630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调拨出入库后可以在“货品管理”模块中查看库存变化</a:t>
            </a:r>
            <a:endParaRPr lang="zh-CN" altLang="en-US"/>
          </a:p>
        </p:txBody>
      </p:sp>
      <p:pic>
        <p:nvPicPr>
          <p:cNvPr id="11" name="图片 1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97430" y="1890395"/>
            <a:ext cx="8171815" cy="199898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" name="图片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10130" y="4138930"/>
            <a:ext cx="8077835" cy="23653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10551160" y="2741295"/>
            <a:ext cx="1468755" cy="979170"/>
          </a:xfrm>
          <a:prstGeom prst="wedgeRoundRectCallout">
            <a:avLst>
              <a:gd name="adj1" fmla="val -93320"/>
              <a:gd name="adj2" fmla="val -2373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未调拨之前，总库存401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10342880" y="5018405"/>
            <a:ext cx="1725930" cy="1211580"/>
          </a:xfrm>
          <a:prstGeom prst="wedgeRoundRectCallout">
            <a:avLst>
              <a:gd name="adj1" fmla="val -71155"/>
              <a:gd name="adj2" fmla="val -2033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调拨之后总库存没有变化，分仓库库存发生变化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Kingsoft Office WPP</Application>
  <PresentationFormat>宽屏</PresentationFormat>
  <Paragraphs>64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026TGp_education_blue_v3</vt:lpstr>
      <vt:lpstr>添加盘点单和调拨单</vt:lpstr>
      <vt:lpstr>目录</vt:lpstr>
      <vt:lpstr>1、添加盘点单</vt:lpstr>
      <vt:lpstr>1、添加盘点单</vt:lpstr>
      <vt:lpstr>1、添加盘点单</vt:lpstr>
      <vt:lpstr>2、盘点金额</vt:lpstr>
      <vt:lpstr>3、添加调拨单</vt:lpstr>
      <vt:lpstr>3、添加调拨单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14</cp:revision>
  <dcterms:created xsi:type="dcterms:W3CDTF">2015-12-25T03:08:00Z</dcterms:created>
  <dcterms:modified xsi:type="dcterms:W3CDTF">2016-01-14T03:31:06Z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