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70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82" r:id="rId13"/>
    <p:sldId id="283" r:id="rId14"/>
    <p:sldId id="269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7.xml"/><Relationship Id="rId3" Type="http://schemas.openxmlformats.org/officeDocument/2006/relationships/slide" Target="slide6.xml"/><Relationship Id="rId2" Type="http://schemas.openxmlformats.org/officeDocument/2006/relationships/slide" Target="slide9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添加货品基本信息</a:t>
            </a:r>
            <a:endParaRPr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550285" y="4669155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36265" y="1564005"/>
            <a:ext cx="5746115" cy="52501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2、添加货品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72465" y="1125855"/>
            <a:ext cx="914082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蓝色标记的“设置货品类型”和 “自动编号”都是可以点击的，便于您快速操作。</a:t>
            </a:r>
            <a:endParaRPr lang="zh-CN" altLang="en-US"/>
          </a:p>
        </p:txBody>
      </p:sp>
      <p:sp>
        <p:nvSpPr>
          <p:cNvPr id="5" name="圆角矩形标注 4"/>
          <p:cNvSpPr/>
          <p:nvPr/>
        </p:nvSpPr>
        <p:spPr>
          <a:xfrm>
            <a:off x="7087870" y="1751965"/>
            <a:ext cx="1334770" cy="712196"/>
          </a:xfrm>
          <a:prstGeom prst="wedgeRoundRectCallout">
            <a:avLst>
              <a:gd name="adj1" fmla="val -76832"/>
              <a:gd name="adj2" fmla="val 3158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快速设置货品类型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28" name="图片 2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0720" y="2126298"/>
            <a:ext cx="2580640" cy="10382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上箭头 5"/>
          <p:cNvSpPr/>
          <p:nvPr/>
        </p:nvSpPr>
        <p:spPr>
          <a:xfrm rot="15060000">
            <a:off x="3102610" y="2167255"/>
            <a:ext cx="292100" cy="495935"/>
          </a:xfrm>
          <a:prstGeom prst="up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1174750" y="3354070"/>
            <a:ext cx="1432560" cy="1052830"/>
          </a:xfrm>
          <a:prstGeom prst="wedgeRoundRectCallout">
            <a:avLst>
              <a:gd name="adj1" fmla="val 1755"/>
              <a:gd name="adj2" fmla="val -9330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可以在下拉列表选择货品类型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8960485" y="2656840"/>
            <a:ext cx="3023235" cy="1581320"/>
          </a:xfrm>
          <a:prstGeom prst="wedgeRoundRectCallout">
            <a:avLst>
              <a:gd name="adj1" fmla="val -150399"/>
              <a:gd name="adj2" fmla="val -3144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自动编号规则是在您最近添加货品的货品编码的基础上加1。例：最近添加货品的编码为10001，则新编码为10002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14395" y="3965575"/>
            <a:ext cx="636905" cy="29337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1174115" y="4932680"/>
            <a:ext cx="1824355" cy="1510294"/>
          </a:xfrm>
          <a:prstGeom prst="wedgeRoundRectCallout">
            <a:avLst>
              <a:gd name="adj1" fmla="val 81186"/>
              <a:gd name="adj2" fmla="val -10723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库存总数、库存金额都不能手动修改，需要通过出入库货品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81600" y="3982085"/>
            <a:ext cx="636905" cy="29337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423920" y="4562475"/>
            <a:ext cx="5043805" cy="29337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3" name="圆角矩形标注 12"/>
          <p:cNvSpPr/>
          <p:nvPr/>
        </p:nvSpPr>
        <p:spPr>
          <a:xfrm>
            <a:off x="9038590" y="4731385"/>
            <a:ext cx="1334770" cy="1317042"/>
          </a:xfrm>
          <a:prstGeom prst="wedgeRoundRectCallout">
            <a:avLst>
              <a:gd name="adj1" fmla="val -102521"/>
              <a:gd name="adj2" fmla="val -4919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自定义的扩展信息在此处可以赋值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555" y="2418080"/>
            <a:ext cx="11727180" cy="26193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</a:t>
            </a:r>
            <a:r>
              <a:rPr lang="zh-CN" altLang="en-US">
                <a:ea typeface="宋体" charset="0"/>
              </a:rPr>
              <a:t>、添加货品</a:t>
            </a:r>
            <a:endParaRPr lang="zh-CN" altLang="en-US">
              <a:ea typeface="宋体" charset="0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8042275" y="3231515"/>
            <a:ext cx="1113790" cy="711200"/>
          </a:xfrm>
          <a:prstGeom prst="wedgeRoundRectCallout">
            <a:avLst>
              <a:gd name="adj1" fmla="val -91391"/>
              <a:gd name="adj2" fmla="val 11526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添加货品成功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</a:t>
            </a:r>
            <a:r>
              <a:rPr lang="zh-CN" altLang="en-US">
                <a:ea typeface="宋体" charset="0"/>
              </a:rPr>
              <a:t>、添加货品</a:t>
            </a:r>
            <a:endParaRPr lang="zh-CN" altLang="en-US">
              <a:ea typeface="宋体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8035" y="1223010"/>
            <a:ext cx="7952105" cy="5219065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5508625" y="4112895"/>
            <a:ext cx="1579880" cy="1296035"/>
          </a:xfrm>
          <a:prstGeom prst="wedgeRoundRectCallout">
            <a:avLst>
              <a:gd name="adj1" fmla="val -62403"/>
              <a:gd name="adj2" fmla="val -7245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在出入库单据中自定义的货品信息不可以修改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7458710" y="4227195"/>
            <a:ext cx="1579880" cy="1296035"/>
          </a:xfrm>
          <a:prstGeom prst="wedgeRoundRectCallout">
            <a:avLst>
              <a:gd name="adj1" fmla="val 6551"/>
              <a:gd name="adj2" fmla="val -8189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自定义的出入库明细可以修改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4" name="文本框 3">
            <a:hlinkClick r:id="rId1" action="ppaction://hlinksldjump"/>
          </p:cNvPr>
          <p:cNvSpPr txBox="1"/>
          <p:nvPr/>
        </p:nvSpPr>
        <p:spPr>
          <a:xfrm>
            <a:off x="4513580" y="1896745"/>
            <a:ext cx="3286125" cy="3508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>
                <a:hlinkClick r:id="rId1" action="ppaction://hlinksldjump"/>
              </a:rPr>
              <a:t>1</a:t>
            </a:r>
            <a:r>
              <a:rPr lang="zh-CN" altLang="en-US" sz="3200">
                <a:ea typeface="宋体" charset="0"/>
                <a:hlinkClick r:id="rId1" action="ppaction://hlinksldjump"/>
              </a:rPr>
              <a:t>、设置参数信息</a:t>
            </a:r>
            <a:endParaRPr lang="zh-CN" altLang="en-US" sz="3200">
              <a:ea typeface="宋体" charset="0"/>
              <a:hlinkClick r:id="rId1" action="ppaction://hlinksldjump"/>
            </a:endParaRPr>
          </a:p>
          <a:p>
            <a:pPr algn="l"/>
            <a:endParaRPr lang="zh-CN" altLang="en-US" sz="3200">
              <a:ea typeface="宋体" charset="0"/>
              <a:hlinkClick r:id="rId1" action="ppaction://hlinksldjump"/>
            </a:endParaRPr>
          </a:p>
          <a:p>
            <a:pPr algn="l"/>
            <a:endParaRPr lang="zh-CN" altLang="en-US" sz="3200">
              <a:ea typeface="宋体" charset="0"/>
              <a:hlinkClick r:id="rId1" action="ppaction://hlinksldjump"/>
            </a:endParaRPr>
          </a:p>
          <a:p>
            <a:pPr algn="l"/>
            <a:endParaRPr lang="zh-CN" altLang="en-US" sz="3200">
              <a:ea typeface="宋体" charset="0"/>
              <a:hlinkClick r:id="rId1" action="ppaction://hlinksldjump"/>
            </a:endParaRPr>
          </a:p>
          <a:p>
            <a:pPr algn="l"/>
            <a:endParaRPr lang="zh-CN" altLang="en-US" sz="3200">
              <a:ea typeface="宋体" charset="0"/>
              <a:hlinkClick r:id="rId1" action="ppaction://hlinksldjump"/>
            </a:endParaRPr>
          </a:p>
          <a:p>
            <a:pPr algn="l"/>
            <a:endParaRPr lang="zh-CN" altLang="en-US" sz="3200">
              <a:ea typeface="宋体" charset="0"/>
              <a:hlinkClick r:id="rId1" action="ppaction://hlinksldjump"/>
            </a:endParaRPr>
          </a:p>
          <a:p>
            <a:pPr algn="l"/>
            <a:r>
              <a:rPr lang="zh-CN" altLang="en-US" sz="3200">
                <a:ea typeface="宋体" charset="0"/>
                <a:sym typeface="+mn-ea"/>
                <a:hlinkClick r:id="rId2" action="ppaction://hlinksldjump"/>
              </a:rPr>
              <a:t>2、添加货品</a:t>
            </a:r>
            <a:endParaRPr lang="zh-CN" altLang="en-US" sz="3200">
              <a:ea typeface="宋体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68265" y="2631440"/>
            <a:ext cx="1928495" cy="20135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>
                <a:sym typeface="+mn-ea"/>
                <a:hlinkClick r:id="rId1" action="ppaction://hlinksldjump"/>
              </a:rPr>
              <a:t>1.1设置货品类型</a:t>
            </a:r>
            <a:endParaRPr lang="zh-CN" altLang="en-US">
              <a:sym typeface="+mn-ea"/>
              <a:hlinkClick r:id="rId1" action="ppaction://hlinksldjump"/>
            </a:endParaRPr>
          </a:p>
          <a:p>
            <a:pPr algn="ctr"/>
            <a:endParaRPr lang="zh-CN" altLang="en-US">
              <a:sym typeface="+mn-ea"/>
              <a:hlinkClick r:id="rId1" action="ppaction://hlinksldjump"/>
            </a:endParaRPr>
          </a:p>
          <a:p>
            <a:pPr algn="ctr"/>
            <a:r>
              <a:rPr lang="zh-CN" altLang="en-US">
                <a:sym typeface="+mn-ea"/>
                <a:hlinkClick r:id="rId3" action="ppaction://hlinksldjump"/>
              </a:rPr>
              <a:t>1.2设置计量单位</a:t>
            </a:r>
            <a:endParaRPr lang="zh-CN" altLang="en-US">
              <a:sym typeface="+mn-ea"/>
              <a:hlinkClick r:id="rId3" action="ppaction://hlinksldjump"/>
            </a:endParaRPr>
          </a:p>
          <a:p>
            <a:pPr algn="ctr"/>
            <a:endParaRPr lang="zh-CN" altLang="en-US">
              <a:sym typeface="+mn-ea"/>
              <a:hlinkClick r:id="rId3" action="ppaction://hlinksldjump"/>
            </a:endParaRPr>
          </a:p>
          <a:p>
            <a:pPr algn="ctr"/>
            <a:r>
              <a:rPr lang="zh-CN" altLang="en-US">
                <a:sym typeface="+mn-ea"/>
                <a:hlinkClick r:id="rId4" action="ppaction://hlinksldjump"/>
              </a:rPr>
              <a:t>1.3设置规格型号</a:t>
            </a:r>
            <a:endParaRPr lang="zh-CN" altLang="en-US">
              <a:sym typeface="+mn-ea"/>
              <a:hlinkClick r:id="rId4" action="ppaction://hlinksldjump"/>
            </a:endParaRPr>
          </a:p>
          <a:p>
            <a:pPr algn="ctr"/>
            <a:endParaRPr lang="zh-CN" altLang="en-US">
              <a:sym typeface="+mn-ea"/>
              <a:hlinkClick r:id="rId4" action="ppaction://hlinksldjump"/>
            </a:endParaRPr>
          </a:p>
          <a:p>
            <a:pPr algn="ctr"/>
            <a:r>
              <a:rPr lang="zh-CN" altLang="en-US">
                <a:sym typeface="+mn-ea"/>
                <a:hlinkClick r:id="rId5" action="ppaction://hlinksldjump"/>
              </a:rPr>
              <a:t>1.4设置扩展字段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1、设置参数信息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00075" y="1168400"/>
            <a:ext cx="81838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添加货品前，您需要先设置货品类型和计量单位，以便您添加货品。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60400" y="1540510"/>
            <a:ext cx="19284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1.1设置货品类型</a:t>
            </a:r>
            <a:endParaRPr lang="zh-CN" altLang="en-US"/>
          </a:p>
        </p:txBody>
      </p:sp>
      <p:pic>
        <p:nvPicPr>
          <p:cNvPr id="6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094230" y="1974850"/>
            <a:ext cx="7811770" cy="456692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1、设置参数信息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52170" y="1264285"/>
            <a:ext cx="16998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1.1</a:t>
            </a:r>
            <a:r>
              <a:rPr lang="zh-CN" altLang="en-US"/>
              <a:t>添加同级：</a:t>
            </a:r>
            <a:endParaRPr lang="zh-CN" altLang="en-US"/>
          </a:p>
        </p:txBody>
      </p:sp>
      <p:pic>
        <p:nvPicPr>
          <p:cNvPr id="8" name="图片 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585720" y="1529715"/>
            <a:ext cx="6891020" cy="51911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8648700" y="3451225"/>
            <a:ext cx="3218815" cy="2089785"/>
          </a:xfrm>
          <a:prstGeom prst="wedgeRoundRectCallout">
            <a:avLst>
              <a:gd name="adj1" fmla="val -67853"/>
              <a:gd name="adj2" fmla="val -1882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1、若要同时添加几个货品类型则用“，”分割（注：同时添加的几个货品类型是同一等级的）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2、也可以勾选连续添加，保存后，弹框不会消失，便于您继续添加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1、设置参数信息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80135" y="1180465"/>
            <a:ext cx="16998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1.1</a:t>
            </a:r>
            <a:r>
              <a:rPr lang="zh-CN" altLang="en-US"/>
              <a:t>添加下级：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092200" y="1504315"/>
            <a:ext cx="68122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同时添加几个下级目录可以参照同时添加几个同级目录</a:t>
            </a:r>
            <a:endParaRPr lang="zh-CN" altLang="en-US"/>
          </a:p>
        </p:txBody>
      </p:sp>
      <p:pic>
        <p:nvPicPr>
          <p:cNvPr id="12" name="图片 1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814320" y="1901190"/>
            <a:ext cx="6433185" cy="484632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8924290" y="3090545"/>
            <a:ext cx="2738755" cy="1837690"/>
          </a:xfrm>
          <a:prstGeom prst="wedgeRoundRectCallout">
            <a:avLst>
              <a:gd name="adj1" fmla="val -76547"/>
              <a:gd name="adj2" fmla="val 759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首先选中要添加下级的上级目录，然后点击添加下级。例：添加牛奶的下级则选中牛奶，然后点击添加下级，如图上级目录就是牛奶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1、设置参数信息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45490" y="1186815"/>
            <a:ext cx="19284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1.2设置计量单位</a:t>
            </a:r>
            <a:endParaRPr lang="zh-CN" altLang="en-US"/>
          </a:p>
        </p:txBody>
      </p:sp>
      <p:pic>
        <p:nvPicPr>
          <p:cNvPr id="16" name="图片 1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310130" y="1640840"/>
            <a:ext cx="7633335" cy="500507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6732270" y="3524885"/>
            <a:ext cx="2362835" cy="930910"/>
          </a:xfrm>
          <a:prstGeom prst="wedgeRoundRectCallout">
            <a:avLst>
              <a:gd name="adj1" fmla="val -65207"/>
              <a:gd name="adj2" fmla="val -3586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在此处添加计量单位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（注：一行代表一个计量单位）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2800" y="501015"/>
            <a:ext cx="8331200" cy="609600"/>
          </a:xfrm>
        </p:spPr>
        <p:txBody>
          <a:bodyPr/>
          <a:p>
            <a:r>
              <a:rPr lang="zh-CN" altLang="en-US">
                <a:sym typeface="+mn-ea"/>
              </a:rPr>
              <a:t>1、设置参数信息</a:t>
            </a:r>
            <a:endParaRPr lang="zh-CN" altLang="en-US"/>
          </a:p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929640" y="1174750"/>
            <a:ext cx="19284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1.3设置规格型号</a:t>
            </a:r>
            <a:endParaRPr lang="zh-CN" altLang="en-US"/>
          </a:p>
        </p:txBody>
      </p:sp>
      <p:pic>
        <p:nvPicPr>
          <p:cNvPr id="19" name="图片 19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447925" y="1635125"/>
            <a:ext cx="7182485" cy="472821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6719570" y="3451225"/>
            <a:ext cx="1579880" cy="1064895"/>
          </a:xfrm>
          <a:prstGeom prst="wedgeRoundRectCallout">
            <a:avLst>
              <a:gd name="adj1" fmla="val -59956"/>
              <a:gd name="adj2" fmla="val -2858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温馨提示：可参照设置计量单位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1、设置参数信息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19785" y="1198880"/>
            <a:ext cx="192849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1.4设置扩展字段</a:t>
            </a:r>
            <a:endParaRPr lang="zh-CN" altLang="en-US"/>
          </a:p>
        </p:txBody>
      </p:sp>
      <p:pic>
        <p:nvPicPr>
          <p:cNvPr id="20" name="图片 2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362200" y="1627505"/>
            <a:ext cx="7433310" cy="498094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8201025" y="3144520"/>
            <a:ext cx="2240915" cy="1322070"/>
          </a:xfrm>
          <a:prstGeom prst="wedgeRoundRectCallout">
            <a:avLst>
              <a:gd name="adj1" fmla="val -87484"/>
              <a:gd name="adj2" fmla="val -7048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您可以在此处设置货品的扩展信息，例：存放位置、口味等扩展信息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2、添加货品</a:t>
            </a:r>
            <a:endParaRPr lang="zh-CN" altLang="en-US"/>
          </a:p>
        </p:txBody>
      </p:sp>
      <p:pic>
        <p:nvPicPr>
          <p:cNvPr id="18" name="图片 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367790" y="1241425"/>
            <a:ext cx="9323705" cy="501205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718</Words>
  <Application>Kingsoft Office WPP</Application>
  <PresentationFormat>宽屏</PresentationFormat>
  <Paragraphs>93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026TGp_education_blue_v3</vt:lpstr>
      <vt:lpstr>添加货品基本信息</vt:lpstr>
      <vt:lpstr>目录</vt:lpstr>
      <vt:lpstr>1、设置参数信息</vt:lpstr>
      <vt:lpstr>1、设置参数信息</vt:lpstr>
      <vt:lpstr>1、设置参数信息</vt:lpstr>
      <vt:lpstr>1、设置参数信息</vt:lpstr>
      <vt:lpstr>1、设置参数信息</vt:lpstr>
      <vt:lpstr>1、设置参数信息</vt:lpstr>
      <vt:lpstr>2、添加货品</vt:lpstr>
      <vt:lpstr>2、添加货品</vt:lpstr>
      <vt:lpstr>2、添加货品</vt:lpstr>
      <vt:lpstr>2、添加货品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13</cp:revision>
  <dcterms:created xsi:type="dcterms:W3CDTF">2015-12-25T02:23:00Z</dcterms:created>
  <dcterms:modified xsi:type="dcterms:W3CDTF">2016-01-19T09:04:37Z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