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3"/>
    <p:sldId id="281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304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328" r:id="rId22"/>
    <p:sldId id="329" r:id="rId23"/>
    <p:sldId id="330" r:id="rId24"/>
    <p:sldId id="331" r:id="rId25"/>
    <p:sldId id="332" r:id="rId26"/>
    <p:sldId id="333" r:id="rId27"/>
    <p:sldId id="280" r:id="rId2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940800" y="304800"/>
            <a:ext cx="2844800" cy="60198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331200" cy="60198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06400" y="1295400"/>
            <a:ext cx="5588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295400"/>
            <a:ext cx="5588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defRPr/>
            </a:pPr>
            <a:endParaRPr kumimoji="0" lang="zh-CN" altLang="en-US" sz="3200" b="1" i="0" u="none" strike="noStrike" kern="0" cap="none" spc="0" normalizeH="0" baseline="0" noProof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  <a:sym typeface="Verdana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Object 43"/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>
          <a:xfrm>
            <a:off x="0" y="260350"/>
            <a:ext cx="12192000" cy="1008063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1027" name="Rectangle 44"/>
          <p:cNvSpPr/>
          <p:nvPr/>
        </p:nvSpPr>
        <p:spPr>
          <a:xfrm>
            <a:off x="0" y="0"/>
            <a:ext cx="12192000" cy="241300"/>
          </a:xfrm>
          <a:prstGeom prst="rect">
            <a:avLst/>
          </a:prstGeom>
          <a:solidFill>
            <a:schemeClr val="accent1"/>
          </a:solidFill>
          <a:ln w="9525">
            <a:noFill/>
            <a:miter/>
          </a:ln>
        </p:spPr>
        <p:txBody>
          <a:bodyPr wrap="none" anchor="ctr"/>
          <a:p>
            <a:pPr lvl="0"/>
            <a:endParaRPr lang="zh-CN" altLang="zh-CN" dirty="0">
              <a:solidFill>
                <a:srgbClr val="336699"/>
              </a:solidFill>
              <a:latin typeface="Arial" charset="0"/>
              <a:ea typeface="宋体" charset="-122"/>
              <a:sym typeface="Verdana" pitchFamily="34" charset="0"/>
            </a:endParaRPr>
          </a:p>
        </p:txBody>
      </p:sp>
      <p:sp>
        <p:nvSpPr>
          <p:cNvPr id="1028" name="Freeform 45"/>
          <p:cNvSpPr/>
          <p:nvPr/>
        </p:nvSpPr>
        <p:spPr>
          <a:xfrm>
            <a:off x="0" y="908050"/>
            <a:ext cx="12192000" cy="461963"/>
          </a:xfrm>
          <a:custGeom>
            <a:avLst/>
            <a:gdLst>
              <a:gd name="txL" fmla="*/ 0 w 5768"/>
              <a:gd name="txT" fmla="*/ 0 h 366"/>
              <a:gd name="txR" fmla="*/ 5768 w 5768"/>
              <a:gd name="txB" fmla="*/ 366 h 366"/>
            </a:gdLst>
            <a:ahLst/>
            <a:cxnLst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txL" t="txT" r="txR" b="txB"/>
            <a:pathLst>
              <a:path w="5768" h="366">
                <a:moveTo>
                  <a:pt x="4" y="365"/>
                </a:moveTo>
                <a:lnTo>
                  <a:pt x="0" y="246"/>
                </a:lnTo>
                <a:cubicBezTo>
                  <a:pt x="304" y="192"/>
                  <a:pt x="1175" y="64"/>
                  <a:pt x="1837" y="32"/>
                </a:cubicBezTo>
                <a:cubicBezTo>
                  <a:pt x="2499" y="0"/>
                  <a:pt x="3316" y="19"/>
                  <a:pt x="3970" y="52"/>
                </a:cubicBezTo>
                <a:cubicBezTo>
                  <a:pt x="4624" y="85"/>
                  <a:pt x="5464" y="179"/>
                  <a:pt x="5764" y="231"/>
                </a:cubicBezTo>
                <a:lnTo>
                  <a:pt x="5768" y="366"/>
                </a:lnTo>
                <a:lnTo>
                  <a:pt x="4" y="365"/>
                </a:ln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029" name="Rectangle 3"/>
          <p:cNvSpPr>
            <a:spLocks noGrp="1"/>
          </p:cNvSpPr>
          <p:nvPr>
            <p:ph type="body" idx="1"/>
          </p:nvPr>
        </p:nvSpPr>
        <p:spPr>
          <a:xfrm>
            <a:off x="406400" y="1295400"/>
            <a:ext cx="11379200" cy="5029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3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940800" y="0"/>
            <a:ext cx="2641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buFont typeface="Arial" pitchFamily="34" charset="0"/>
              <a:buNone/>
              <a:defRPr sz="1000" b="1">
                <a:solidFill>
                  <a:schemeClr val="bg1"/>
                </a:solidFill>
                <a:latin typeface="+mn-lt"/>
                <a:ea typeface="宋体" pitchFamily="2" charset="-122"/>
                <a:sym typeface="Verdana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103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24800" y="6519863"/>
            <a:ext cx="38608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buFont typeface="Arial" pitchFamily="34" charset="0"/>
              <a:buNone/>
              <a:defRPr sz="1200" b="1">
                <a:latin typeface="+mn-lt"/>
                <a:ea typeface="宋体" pitchFamily="2" charset="-122"/>
                <a:sym typeface="Verdana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103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68800" y="6513513"/>
            <a:ext cx="28448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  <p:sp>
        <p:nvSpPr>
          <p:cNvPr id="1033" name="Rectangle 2"/>
          <p:cNvSpPr>
            <a:spLocks noGrp="1"/>
          </p:cNvSpPr>
          <p:nvPr>
            <p:ph type="title"/>
          </p:nvPr>
        </p:nvSpPr>
        <p:spPr>
          <a:xfrm>
            <a:off x="3352800" y="304800"/>
            <a:ext cx="8331200" cy="6096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  <a:sym typeface="Verdana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9pPr>
    </p:titleStyle>
    <p:bodyStyle>
      <a:lvl1pPr marL="342900" indent="-342900" algn="l" defTabSz="0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 b="1">
          <a:solidFill>
            <a:schemeClr val="accent1"/>
          </a:solidFill>
          <a:latin typeface="+mn-lt"/>
          <a:ea typeface="+mn-ea"/>
          <a:cs typeface="+mn-cs"/>
          <a:sym typeface="Verdana" pitchFamily="34" charset="0"/>
        </a:defRPr>
      </a:lvl1pPr>
      <a:lvl2pPr marL="742950" indent="-285750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2pPr>
      <a:lvl3pPr marL="11430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•"/>
        <a:defRPr sz="22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3pPr>
      <a:lvl4pPr marL="16002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–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4pPr>
      <a:lvl5pPr marL="20574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5pPr>
      <a:lvl6pPr marL="25146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6pPr>
      <a:lvl7pPr marL="29718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7pPr>
      <a:lvl8pPr marL="34290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8pPr>
      <a:lvl9pPr marL="38862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3.png"/><Relationship Id="rId1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5.png"/><Relationship Id="rId1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9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0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1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2.pn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slide" Target="slide20.xml"/><Relationship Id="rId3" Type="http://schemas.openxmlformats.org/officeDocument/2006/relationships/slide" Target="slide11.xml"/><Relationship Id="rId2" Type="http://schemas.openxmlformats.org/officeDocument/2006/relationships/slide" Target="slide10.xml"/><Relationship Id="rId1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5.png"/><Relationship Id="rId1" Type="http://schemas.openxmlformats.org/officeDocument/2006/relationships/image" Target="../media/image3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7.png"/><Relationship Id="rId1" Type="http://schemas.openxmlformats.org/officeDocument/2006/relationships/image" Target="../media/image36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8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0.png"/><Relationship Id="rId1" Type="http://schemas.openxmlformats.org/officeDocument/2006/relationships/image" Target="../media/image39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1.png"/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ctrTitle"/>
          </p:nvPr>
        </p:nvSpPr>
        <p:spPr>
          <a:xfrm>
            <a:off x="1992313" y="2492375"/>
            <a:ext cx="8153400" cy="685800"/>
          </a:xfrm>
        </p:spPr>
        <p:txBody>
          <a:bodyPr vert="horz" wrap="square" lIns="91440" tIns="45720" rIns="91440" bIns="45720" anchor="ctr"/>
          <a:p>
            <a:pPr algn="ctr" eaLnBrk="1" hangingPunct="1"/>
            <a:r>
              <a:rPr sz="4000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添加出入库单据</a:t>
            </a:r>
            <a:endParaRPr sz="4000" b="1" kern="12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075" name="Rectangle 3"/>
          <p:cNvSpPr>
            <a:spLocks noGrp="1"/>
          </p:cNvSpPr>
          <p:nvPr>
            <p:ph type="subTitle" idx="1"/>
          </p:nvPr>
        </p:nvSpPr>
        <p:spPr>
          <a:xfrm>
            <a:off x="3886200" y="5257800"/>
            <a:ext cx="4843463" cy="304800"/>
          </a:xfrm>
        </p:spPr>
        <p:txBody>
          <a:bodyPr vert="horz" wrap="square" lIns="91440" tIns="45720" rIns="91440" bIns="45720" anchor="t"/>
          <a:p>
            <a:pPr defTabSz="0" eaLnBrk="1" hangingPunct="1">
              <a:buFont typeface="Wingdings" pitchFamily="2" charset="2"/>
              <a:buNone/>
            </a:pPr>
            <a:r>
              <a:rPr lang="zh-CN" altLang="en-US" sz="1800" kern="1200" dirty="0">
                <a:solidFill>
                  <a:schemeClr val="tx1"/>
                </a:solidFill>
                <a:latin typeface="+mn-lt"/>
                <a:ea typeface="宋体" charset="-122"/>
                <a:cs typeface="+mn-cs"/>
                <a:sym typeface="Verdana" pitchFamily="34" charset="0"/>
              </a:rPr>
              <a:t>成都冠唐科技有限公司</a:t>
            </a:r>
            <a:endParaRPr lang="en-US" altLang="x-none" sz="1800" kern="1200" dirty="0">
              <a:solidFill>
                <a:schemeClr val="tx1"/>
              </a:solidFill>
              <a:latin typeface="+mn-lt"/>
              <a:ea typeface="宋体" charset="-122"/>
              <a:cs typeface="+mn-cs"/>
              <a:sym typeface="Verdan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第五步：添加入库单</a:t>
            </a:r>
            <a:endParaRPr lang="zh-CN" altLang="en-US"/>
          </a:p>
        </p:txBody>
      </p:sp>
      <p:pic>
        <p:nvPicPr>
          <p:cNvPr id="4" name="图片 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131570" y="1137285"/>
            <a:ext cx="9902825" cy="5323205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" name="图片 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652385" y="3449955"/>
            <a:ext cx="4314190" cy="325056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420" y="1863090"/>
            <a:ext cx="7388860" cy="484949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第六步：添加货品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684530" y="1149985"/>
            <a:ext cx="7498080" cy="3657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solidFill>
                  <a:srgbClr val="FF0000"/>
                </a:solidFill>
              </a:rPr>
              <a:t>温馨提示：</a:t>
            </a:r>
            <a:r>
              <a:rPr lang="zh-CN" altLang="en-US"/>
              <a:t>添加货品有两种方式，您可以选择自己习惯的方式添加货品。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709930" y="1492250"/>
            <a:ext cx="3821430" cy="3676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/>
              <a:t>第一种方式：从“选择货品”按钮添加</a:t>
            </a:r>
            <a:endParaRPr lang="zh-CN" altLang="en-US"/>
          </a:p>
        </p:txBody>
      </p:sp>
      <p:sp>
        <p:nvSpPr>
          <p:cNvPr id="6" name="圆角矩形标注 5"/>
          <p:cNvSpPr/>
          <p:nvPr/>
        </p:nvSpPr>
        <p:spPr>
          <a:xfrm>
            <a:off x="6829425" y="1492250"/>
            <a:ext cx="2044065" cy="967105"/>
          </a:xfrm>
          <a:prstGeom prst="wedgeRoundRectCallout">
            <a:avLst>
              <a:gd name="adj1" fmla="val -68732"/>
              <a:gd name="adj2" fmla="val 33388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选择货品前，需要先选择仓库和入库类型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8" name="任意多边形 7"/>
          <p:cNvSpPr/>
          <p:nvPr/>
        </p:nvSpPr>
        <p:spPr>
          <a:xfrm>
            <a:off x="6436360" y="2510790"/>
            <a:ext cx="2755265" cy="1172845"/>
          </a:xfrm>
          <a:custGeom>
            <a:avLst/>
            <a:gdLst>
              <a:gd name="connsiteX0" fmla="*/ 1313 w 4339"/>
              <a:gd name="connsiteY0" fmla="*/ 263 h 1847"/>
              <a:gd name="connsiteX1" fmla="*/ 1576 w 4339"/>
              <a:gd name="connsiteY1" fmla="*/ 0 h 1847"/>
              <a:gd name="connsiteX2" fmla="*/ 1817 w 4339"/>
              <a:gd name="connsiteY2" fmla="*/ 0 h 1847"/>
              <a:gd name="connsiteX3" fmla="*/ 1817 w 4339"/>
              <a:gd name="connsiteY3" fmla="*/ 0 h 1847"/>
              <a:gd name="connsiteX4" fmla="*/ 2574 w 4339"/>
              <a:gd name="connsiteY4" fmla="*/ 0 h 1847"/>
              <a:gd name="connsiteX5" fmla="*/ 4076 w 4339"/>
              <a:gd name="connsiteY5" fmla="*/ 0 h 1847"/>
              <a:gd name="connsiteX6" fmla="*/ 4339 w 4339"/>
              <a:gd name="connsiteY6" fmla="*/ 263 h 1847"/>
              <a:gd name="connsiteX7" fmla="*/ 4339 w 4339"/>
              <a:gd name="connsiteY7" fmla="*/ 922 h 1847"/>
              <a:gd name="connsiteX8" fmla="*/ 4339 w 4339"/>
              <a:gd name="connsiteY8" fmla="*/ 922 h 1847"/>
              <a:gd name="connsiteX9" fmla="*/ 4339 w 4339"/>
              <a:gd name="connsiteY9" fmla="*/ 1318 h 1847"/>
              <a:gd name="connsiteX10" fmla="*/ 4339 w 4339"/>
              <a:gd name="connsiteY10" fmla="*/ 1318 h 1847"/>
              <a:gd name="connsiteX11" fmla="*/ 4076 w 4339"/>
              <a:gd name="connsiteY11" fmla="*/ 1581 h 1847"/>
              <a:gd name="connsiteX12" fmla="*/ 2574 w 4339"/>
              <a:gd name="connsiteY12" fmla="*/ 1581 h 1847"/>
              <a:gd name="connsiteX13" fmla="*/ 1817 w 4339"/>
              <a:gd name="connsiteY13" fmla="*/ 1581 h 1847"/>
              <a:gd name="connsiteX14" fmla="*/ 1817 w 4339"/>
              <a:gd name="connsiteY14" fmla="*/ 1581 h 1847"/>
              <a:gd name="connsiteX15" fmla="*/ 99 w 4339"/>
              <a:gd name="connsiteY15" fmla="*/ 1847 h 1847"/>
              <a:gd name="connsiteX16" fmla="*/ 1313 w 4339"/>
              <a:gd name="connsiteY16" fmla="*/ 1318 h 1847"/>
              <a:gd name="connsiteX17" fmla="*/ 1313 w 4339"/>
              <a:gd name="connsiteY17" fmla="*/ 1318 h 1847"/>
              <a:gd name="connsiteX18" fmla="*/ 0 w 4339"/>
              <a:gd name="connsiteY18" fmla="*/ 1028 h 1847"/>
              <a:gd name="connsiteX19" fmla="*/ 1313 w 4339"/>
              <a:gd name="connsiteY19" fmla="*/ 922 h 1847"/>
              <a:gd name="connsiteX20" fmla="*/ 1313 w 4339"/>
              <a:gd name="connsiteY20" fmla="*/ 263 h 1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339" h="1847">
                <a:moveTo>
                  <a:pt x="1313" y="263"/>
                </a:moveTo>
                <a:cubicBezTo>
                  <a:pt x="1313" y="118"/>
                  <a:pt x="1431" y="0"/>
                  <a:pt x="1576" y="0"/>
                </a:cubicBezTo>
                <a:lnTo>
                  <a:pt x="1817" y="0"/>
                </a:lnTo>
                <a:lnTo>
                  <a:pt x="1817" y="0"/>
                </a:lnTo>
                <a:lnTo>
                  <a:pt x="2574" y="0"/>
                </a:lnTo>
                <a:lnTo>
                  <a:pt x="4076" y="0"/>
                </a:lnTo>
                <a:cubicBezTo>
                  <a:pt x="4221" y="0"/>
                  <a:pt x="4339" y="118"/>
                  <a:pt x="4339" y="263"/>
                </a:cubicBezTo>
                <a:lnTo>
                  <a:pt x="4339" y="922"/>
                </a:lnTo>
                <a:lnTo>
                  <a:pt x="4339" y="922"/>
                </a:lnTo>
                <a:lnTo>
                  <a:pt x="4339" y="1318"/>
                </a:lnTo>
                <a:lnTo>
                  <a:pt x="4339" y="1318"/>
                </a:lnTo>
                <a:cubicBezTo>
                  <a:pt x="4339" y="1463"/>
                  <a:pt x="4221" y="1581"/>
                  <a:pt x="4076" y="1581"/>
                </a:cubicBezTo>
                <a:lnTo>
                  <a:pt x="2574" y="1581"/>
                </a:lnTo>
                <a:lnTo>
                  <a:pt x="1817" y="1581"/>
                </a:lnTo>
                <a:lnTo>
                  <a:pt x="1817" y="1581"/>
                </a:lnTo>
                <a:lnTo>
                  <a:pt x="99" y="1847"/>
                </a:lnTo>
                <a:cubicBezTo>
                  <a:pt x="-46" y="1847"/>
                  <a:pt x="1313" y="1463"/>
                  <a:pt x="1313" y="1318"/>
                </a:cubicBezTo>
                <a:lnTo>
                  <a:pt x="1313" y="1318"/>
                </a:lnTo>
                <a:lnTo>
                  <a:pt x="0" y="1028"/>
                </a:lnTo>
                <a:lnTo>
                  <a:pt x="1313" y="922"/>
                </a:lnTo>
                <a:lnTo>
                  <a:pt x="1313" y="263"/>
                </a:lnTo>
                <a:close/>
              </a:path>
            </a:pathLst>
          </a:cu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en-US" altLang="zh-CN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              </a:t>
            </a: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这是在参数设置  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              </a:t>
            </a:r>
            <a:r>
              <a:rPr lang="zh-CN" altLang="en-US" smtClean="0">
                <a:ln>
                  <a:noFill/>
                </a:ln>
                <a:solidFill>
                  <a:srgbClr val="FF0000"/>
                </a:solidFill>
                <a:latin typeface="Arial" pitchFamily="34" charset="0"/>
                <a:ea typeface="宋体" pitchFamily="2" charset="-122"/>
                <a:sym typeface="+mn-ea"/>
              </a:rPr>
              <a:t>中设置的出入库   </a:t>
            </a:r>
            <a:endParaRPr kumimoji="0" lang="zh-CN" altLang="en-US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              </a:t>
            </a:r>
            <a:r>
              <a:rPr lang="zh-CN" altLang="en-US" smtClean="0">
                <a:ln>
                  <a:noFill/>
                </a:ln>
                <a:solidFill>
                  <a:srgbClr val="FF0000"/>
                </a:solidFill>
                <a:latin typeface="Arial" pitchFamily="34" charset="0"/>
                <a:ea typeface="宋体" pitchFamily="2" charset="-122"/>
                <a:sym typeface="+mn-ea"/>
              </a:rPr>
              <a:t>扩展字段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9" name="流程图: 过程 8"/>
          <p:cNvSpPr/>
          <p:nvPr/>
        </p:nvSpPr>
        <p:spPr>
          <a:xfrm>
            <a:off x="5789295" y="3585845"/>
            <a:ext cx="930275" cy="354965"/>
          </a:xfrm>
          <a:prstGeom prst="flowChartProcess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8" name="图片 58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337435" y="1114425"/>
            <a:ext cx="7256145" cy="5330825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4" name="圆角矩形标注 3"/>
          <p:cNvSpPr/>
          <p:nvPr/>
        </p:nvSpPr>
        <p:spPr>
          <a:xfrm>
            <a:off x="5201920" y="256540"/>
            <a:ext cx="1456690" cy="974160"/>
          </a:xfrm>
          <a:prstGeom prst="wedgeRoundRectCallou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可以输入货品名称和编码检索货品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5" name="圆角矩形标注 4"/>
          <p:cNvSpPr/>
          <p:nvPr/>
        </p:nvSpPr>
        <p:spPr>
          <a:xfrm>
            <a:off x="9730740" y="1015365"/>
            <a:ext cx="2019935" cy="732076"/>
          </a:xfrm>
          <a:prstGeom prst="wedgeRoundRectCallout">
            <a:avLst>
              <a:gd name="adj1" fmla="val -61411"/>
              <a:gd name="adj2" fmla="val 4043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也可以指定仓库，缩小检索范围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3" name="圆角矩形标注 2"/>
          <p:cNvSpPr/>
          <p:nvPr/>
        </p:nvSpPr>
        <p:spPr>
          <a:xfrm>
            <a:off x="9940925" y="3819525"/>
            <a:ext cx="1737995" cy="710565"/>
          </a:xfrm>
          <a:prstGeom prst="wedgeRoundRectCallout">
            <a:avLst>
              <a:gd name="adj1" fmla="val -89958"/>
              <a:gd name="adj2" fmla="val 18617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全选，鼠标左键拖拽多选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pic>
        <p:nvPicPr>
          <p:cNvPr id="63" name="图片 6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060940" y="4572635"/>
            <a:ext cx="1249680" cy="200406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6" name="圆角矩形标注 5"/>
          <p:cNvSpPr/>
          <p:nvPr/>
        </p:nvSpPr>
        <p:spPr>
          <a:xfrm>
            <a:off x="7319645" y="5005705"/>
            <a:ext cx="1897380" cy="1613108"/>
          </a:xfrm>
          <a:prstGeom prst="wedgeRoundRectCallout">
            <a:avLst>
              <a:gd name="adj1" fmla="val -3413"/>
              <a:gd name="adj2" fmla="val -88541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在已选货品中选中货品点击“取消选中”或双击货品信息都可退选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7" name="圆角矩形标注 6"/>
          <p:cNvSpPr/>
          <p:nvPr/>
        </p:nvSpPr>
        <p:spPr>
          <a:xfrm>
            <a:off x="5717540" y="2521585"/>
            <a:ext cx="2643505" cy="1320244"/>
          </a:xfrm>
          <a:prstGeom prst="wedgeRoundRectCallout">
            <a:avLst>
              <a:gd name="adj1" fmla="val 20945"/>
              <a:gd name="adj2" fmla="val 78769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选中货品后可以点击“加入选中”，也可以按回车键或双击货品信息都可以加入已选货品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8" name="圆角矩形标注 7"/>
          <p:cNvSpPr/>
          <p:nvPr/>
        </p:nvSpPr>
        <p:spPr>
          <a:xfrm>
            <a:off x="2545715" y="3365500"/>
            <a:ext cx="1334135" cy="1233644"/>
          </a:xfrm>
          <a:prstGeom prst="wedgeRoundRectCallout">
            <a:avLst>
              <a:gd name="adj1" fmla="val -10732"/>
              <a:gd name="adj2" fmla="val -85653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可以通过树形检索您需要的货品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9" name="圆角矩形标注 8"/>
          <p:cNvSpPr/>
          <p:nvPr/>
        </p:nvSpPr>
        <p:spPr>
          <a:xfrm>
            <a:off x="3977640" y="5226685"/>
            <a:ext cx="1713865" cy="709328"/>
          </a:xfrm>
          <a:prstGeom prst="wedgeRoundRectCallou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可以在此处快捷录入新货品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109855" y="1198880"/>
            <a:ext cx="4069080" cy="3657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/>
              <a:t>第二种方式：直接从货品编码选择货品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09855" y="1614170"/>
            <a:ext cx="3611880" cy="9144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solidFill>
                  <a:srgbClr val="FF0000"/>
                </a:solidFill>
              </a:rPr>
              <a:t>温馨提示：</a:t>
            </a:r>
            <a:r>
              <a:rPr lang="zh-CN" altLang="en-US"/>
              <a:t>直接从货品编码选择货</a:t>
            </a:r>
            <a:endParaRPr lang="zh-CN" altLang="en-US"/>
          </a:p>
          <a:p>
            <a:pPr algn="l"/>
            <a:r>
              <a:rPr lang="zh-CN" altLang="en-US"/>
              <a:t>品需要先在参数设置中设置出入库</a:t>
            </a:r>
            <a:endParaRPr lang="zh-CN" altLang="en-US"/>
          </a:p>
          <a:p>
            <a:pPr algn="l"/>
            <a:r>
              <a:rPr lang="zh-CN" altLang="en-US"/>
              <a:t>编码检索。</a:t>
            </a:r>
            <a:endParaRPr lang="zh-CN" altLang="en-US"/>
          </a:p>
        </p:txBody>
      </p:sp>
      <p:pic>
        <p:nvPicPr>
          <p:cNvPr id="68" name="图片 68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4048125" y="1511300"/>
            <a:ext cx="6179820" cy="5271770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0" name="图片 70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040890" y="1679575"/>
            <a:ext cx="7969250" cy="4772025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4" name="圆角矩形标注 3"/>
          <p:cNvSpPr/>
          <p:nvPr/>
        </p:nvSpPr>
        <p:spPr>
          <a:xfrm>
            <a:off x="6658610" y="4124325"/>
            <a:ext cx="1884680" cy="722630"/>
          </a:xfrm>
          <a:prstGeom prst="wedgeRoundRectCallout">
            <a:avLst>
              <a:gd name="adj1" fmla="val -57991"/>
              <a:gd name="adj2" fmla="val -82319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选择“不启用”，无法检索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3" name="图片 7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809750" y="1417320"/>
            <a:ext cx="8291195" cy="4965065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4" name="圆角矩形标注 3"/>
          <p:cNvSpPr/>
          <p:nvPr/>
        </p:nvSpPr>
        <p:spPr>
          <a:xfrm>
            <a:off x="6610350" y="3502025"/>
            <a:ext cx="2435225" cy="1347470"/>
          </a:xfrm>
          <a:prstGeom prst="wedgeRoundRectCallout">
            <a:avLst>
              <a:gd name="adj1" fmla="val -72425"/>
              <a:gd name="adj2" fmla="val 13195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选择“仅货品信息”通过货品编码检索到货品信息（可以输入货品编码检索）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83" name="流程图: 过程 83"/>
          <p:cNvSpPr/>
          <p:nvPr/>
        </p:nvSpPr>
        <p:spPr>
          <a:xfrm>
            <a:off x="1843405" y="1437640"/>
            <a:ext cx="1028700" cy="238125"/>
          </a:xfrm>
          <a:prstGeom prst="flowChartProcess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9" name="图片 79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804035" y="1320165"/>
            <a:ext cx="8623935" cy="513842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4" name="圆角矩形标注 3"/>
          <p:cNvSpPr/>
          <p:nvPr/>
        </p:nvSpPr>
        <p:spPr>
          <a:xfrm>
            <a:off x="7491095" y="3659505"/>
            <a:ext cx="2227580" cy="1590868"/>
          </a:xfrm>
          <a:prstGeom prst="wedgeRoundRectCallout">
            <a:avLst>
              <a:gd name="adj1" fmla="val -77451"/>
              <a:gd name="adj2" fmla="val -5722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选择“仅货品信息”通过货品编码检索到货品信息（可以输入货品编码检索）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82" name="流程图: 过程 82"/>
          <p:cNvSpPr/>
          <p:nvPr/>
        </p:nvSpPr>
        <p:spPr>
          <a:xfrm>
            <a:off x="1866265" y="1341120"/>
            <a:ext cx="918210" cy="238125"/>
          </a:xfrm>
          <a:prstGeom prst="flowChartProcess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5" name="图片 75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155825" y="1573530"/>
            <a:ext cx="8206740" cy="491363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4" name="圆角矩形标注 3"/>
          <p:cNvSpPr/>
          <p:nvPr/>
        </p:nvSpPr>
        <p:spPr>
          <a:xfrm>
            <a:off x="7234555" y="3475990"/>
            <a:ext cx="2289175" cy="1925516"/>
          </a:xfrm>
          <a:prstGeom prst="wedgeRoundRectCallout">
            <a:avLst>
              <a:gd name="adj1" fmla="val -63148"/>
              <a:gd name="adj2" fmla="val -28913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选择“货品信息+总数”通过货品编码检索到货品信息包括库存总数（可以输入货品编码检索）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84" name="流程图: 过程 84"/>
          <p:cNvSpPr/>
          <p:nvPr/>
        </p:nvSpPr>
        <p:spPr>
          <a:xfrm>
            <a:off x="2197100" y="1572895"/>
            <a:ext cx="929640" cy="238125"/>
          </a:xfrm>
          <a:prstGeom prst="flowChartProcess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8" name="图片 88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156400" y="1567815"/>
            <a:ext cx="8282940" cy="4935855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4" name="圆角矩形标注 3"/>
          <p:cNvSpPr/>
          <p:nvPr/>
        </p:nvSpPr>
        <p:spPr>
          <a:xfrm>
            <a:off x="7834630" y="3316605"/>
            <a:ext cx="2460625" cy="1677035"/>
          </a:xfrm>
          <a:prstGeom prst="wedgeRoundRectCallout">
            <a:avLst>
              <a:gd name="adj1" fmla="val -73138"/>
              <a:gd name="adj2" fmla="val -17515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选择“货品信息+总数”通过货品编码检索到货品信息包括库存总数（可以输入货品编码检索）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89" name="流程图: 过程 89"/>
          <p:cNvSpPr/>
          <p:nvPr/>
        </p:nvSpPr>
        <p:spPr>
          <a:xfrm>
            <a:off x="2149475" y="1548130"/>
            <a:ext cx="942975" cy="274320"/>
          </a:xfrm>
          <a:prstGeom prst="flowChartProcess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0" name="图片 90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790700" y="1407160"/>
            <a:ext cx="8390890" cy="499999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4" name="圆角矩形标注 3"/>
          <p:cNvSpPr/>
          <p:nvPr/>
        </p:nvSpPr>
        <p:spPr>
          <a:xfrm>
            <a:off x="7772400" y="3952875"/>
            <a:ext cx="2117725" cy="2128844"/>
          </a:xfrm>
          <a:prstGeom prst="wedgeRoundRectCallout">
            <a:avLst>
              <a:gd name="adj1" fmla="val -77466"/>
              <a:gd name="adj2" fmla="val -65026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选择“货品信息+分仓库数”通过货品编码检索到货品信息包括本仓库数（可以输入货品编码检索）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89" name="流程图: 过程 89"/>
          <p:cNvSpPr/>
          <p:nvPr/>
        </p:nvSpPr>
        <p:spPr>
          <a:xfrm>
            <a:off x="1819275" y="1401445"/>
            <a:ext cx="942975" cy="274320"/>
          </a:xfrm>
          <a:prstGeom prst="flowChartProcess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zh-CN">
                <a:ea typeface="宋体" charset="0"/>
              </a:rPr>
              <a:t>目录</a:t>
            </a:r>
            <a:endParaRPr lang="zh-CN" altLang="zh-CN">
              <a:ea typeface="宋体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341813" y="1490345"/>
            <a:ext cx="3674110" cy="393573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3600">
                <a:hlinkClick r:id="rId1" tooltip="" action="ppaction://hlinksldjump"/>
              </a:rPr>
              <a:t>1</a:t>
            </a:r>
            <a:r>
              <a:rPr lang="zh-CN" altLang="en-US" sz="3600">
                <a:ea typeface="宋体" charset="0"/>
                <a:hlinkClick r:id="rId1" tooltip="" action="ppaction://hlinksldjump"/>
              </a:rPr>
              <a:t>、设置仓库信息</a:t>
            </a:r>
            <a:endParaRPr lang="zh-CN" altLang="en-US" sz="3600">
              <a:ea typeface="宋体" charset="0"/>
            </a:endParaRPr>
          </a:p>
          <a:p>
            <a:pPr algn="l"/>
            <a:endParaRPr lang="zh-CN" altLang="en-US" sz="3600">
              <a:ea typeface="宋体" charset="0"/>
              <a:hlinkClick r:id="rId2" tooltip="" action="ppaction://hlinksldjump"/>
            </a:endParaRPr>
          </a:p>
          <a:p>
            <a:pPr algn="l"/>
            <a:r>
              <a:rPr lang="en-US" altLang="zh-CN" sz="3600">
                <a:ea typeface="宋体" charset="0"/>
                <a:hlinkClick r:id="rId2" tooltip="" action="ppaction://hlinksldjump"/>
              </a:rPr>
              <a:t>2</a:t>
            </a:r>
            <a:r>
              <a:rPr lang="zh-CN" altLang="en-US" sz="3600">
                <a:ea typeface="宋体" charset="0"/>
                <a:hlinkClick r:id="rId2" tooltip="" action="ppaction://hlinksldjump"/>
              </a:rPr>
              <a:t>、添加入库单</a:t>
            </a:r>
            <a:endParaRPr lang="zh-CN" altLang="en-US" sz="3600">
              <a:ea typeface="宋体" charset="0"/>
              <a:hlinkClick r:id="rId2" tooltip="" action="ppaction://hlinksldjump"/>
            </a:endParaRPr>
          </a:p>
          <a:p>
            <a:pPr algn="l"/>
            <a:endParaRPr lang="zh-CN" altLang="en-US" sz="3600">
              <a:ea typeface="宋体" charset="0"/>
            </a:endParaRPr>
          </a:p>
          <a:p>
            <a:pPr algn="l"/>
            <a:r>
              <a:rPr lang="en-US" altLang="zh-CN" sz="3600">
                <a:sym typeface="+mn-ea"/>
                <a:hlinkClick r:id="rId3" tooltip="" action="ppaction://hlinksldjump"/>
              </a:rPr>
              <a:t>3、添加货品</a:t>
            </a:r>
            <a:endParaRPr lang="en-US" altLang="zh-CN" sz="3600">
              <a:sym typeface="+mn-ea"/>
              <a:hlinkClick r:id="rId3" action="ppaction://hlinksldjump"/>
            </a:endParaRPr>
          </a:p>
          <a:p>
            <a:pPr algn="l"/>
            <a:endParaRPr lang="en-US" altLang="zh-CN" sz="3600">
              <a:sym typeface="+mn-ea"/>
              <a:hlinkClick r:id="rId3" action="ppaction://hlinksldjump"/>
            </a:endParaRPr>
          </a:p>
          <a:p>
            <a:pPr algn="l"/>
            <a:r>
              <a:rPr lang="en-US" altLang="zh-CN" sz="3600">
                <a:sym typeface="+mn-ea"/>
                <a:hlinkClick r:id="rId4" tooltip="" action="ppaction://hlinksldjump"/>
              </a:rPr>
              <a:t>4、金额算法</a:t>
            </a:r>
            <a:endParaRPr lang="zh-CN" altLang="en-US" sz="3600">
              <a:ea typeface="宋体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第七步：默认单价算法设置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158750" y="1174750"/>
            <a:ext cx="6500495" cy="11906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solidFill>
                  <a:srgbClr val="FF0000"/>
                </a:solidFill>
              </a:rPr>
              <a:t>温馨提示：</a:t>
            </a:r>
            <a:r>
              <a:rPr lang="zh-CN" altLang="en-US"/>
              <a:t>金额算法我们大概分为3种情况：</a:t>
            </a:r>
            <a:endParaRPr lang="zh-CN" altLang="en-US"/>
          </a:p>
          <a:p>
            <a:pPr algn="l"/>
            <a:r>
              <a:rPr lang="zh-CN" altLang="en-US"/>
              <a:t>（1）完全不需要关心单价和金额的客户，可以在系统初始化，</a:t>
            </a:r>
            <a:endParaRPr lang="zh-CN" altLang="en-US"/>
          </a:p>
          <a:p>
            <a:pPr algn="l"/>
            <a:r>
              <a:rPr lang="zh-CN" altLang="en-US"/>
              <a:t>或参数设置中，将财务信息关闭，以后在软件中就只会要求输</a:t>
            </a:r>
            <a:endParaRPr lang="zh-CN" altLang="en-US"/>
          </a:p>
          <a:p>
            <a:pPr algn="l"/>
            <a:r>
              <a:rPr lang="zh-CN" altLang="en-US"/>
              <a:t>入货品的出入库数量；</a:t>
            </a:r>
            <a:endParaRPr lang="zh-CN" altLang="en-US"/>
          </a:p>
        </p:txBody>
      </p:sp>
      <p:pic>
        <p:nvPicPr>
          <p:cNvPr id="38" name="图片 38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3270885" y="2160905"/>
            <a:ext cx="5737225" cy="4585970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257175" y="1223010"/>
            <a:ext cx="9326880" cy="9163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/>
              <a:t>（2）如果作为进销存管理时，用户在采购入库，销售出库时，按照实际发生的单价录入，</a:t>
            </a:r>
            <a:endParaRPr lang="zh-CN" altLang="en-US"/>
          </a:p>
          <a:p>
            <a:pPr algn="l"/>
            <a:r>
              <a:rPr lang="zh-CN" altLang="en-US"/>
              <a:t>如果采购和销售时的单价基本一致，可以设置为出入库参考价，选择商品后，单价默认按参</a:t>
            </a:r>
            <a:endParaRPr lang="zh-CN" altLang="en-US"/>
          </a:p>
          <a:p>
            <a:pPr algn="l"/>
            <a:r>
              <a:rPr lang="zh-CN" altLang="en-US"/>
              <a:t>考价填写；</a:t>
            </a:r>
            <a:endParaRPr lang="zh-CN" altLang="en-US"/>
          </a:p>
        </p:txBody>
      </p:sp>
      <p:pic>
        <p:nvPicPr>
          <p:cNvPr id="96" name="图片 96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812415" y="1802130"/>
            <a:ext cx="6605905" cy="395605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5" name="圆角矩形标注 4"/>
          <p:cNvSpPr/>
          <p:nvPr/>
        </p:nvSpPr>
        <p:spPr>
          <a:xfrm>
            <a:off x="8557260" y="2461260"/>
            <a:ext cx="3513455" cy="1320244"/>
          </a:xfrm>
          <a:prstGeom prst="wedgeRoundRectCallout">
            <a:avLst>
              <a:gd name="adj1" fmla="val -60579"/>
              <a:gd name="adj2" fmla="val 5396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选择“按参考价”，添加入库货品时会默认显示参考价（参考价在货品管理添加货品时设置），也可以手动修改价钱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pic>
        <p:nvPicPr>
          <p:cNvPr id="99" name="图片 99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470785" y="5966460"/>
            <a:ext cx="7313930" cy="57023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6" name="下箭头 5"/>
          <p:cNvSpPr/>
          <p:nvPr/>
        </p:nvSpPr>
        <p:spPr>
          <a:xfrm rot="900000">
            <a:off x="6976745" y="3757930"/>
            <a:ext cx="208915" cy="2178685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26" name="流程图: 过程 26"/>
          <p:cNvSpPr/>
          <p:nvPr/>
        </p:nvSpPr>
        <p:spPr>
          <a:xfrm>
            <a:off x="2834640" y="1768475"/>
            <a:ext cx="795020" cy="238125"/>
          </a:xfrm>
          <a:prstGeom prst="flowChartProcess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4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529840" y="1116330"/>
            <a:ext cx="7292340" cy="4366895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26" name="流程图: 过程 26"/>
          <p:cNvSpPr/>
          <p:nvPr/>
        </p:nvSpPr>
        <p:spPr>
          <a:xfrm>
            <a:off x="2566035" y="1108075"/>
            <a:ext cx="894715" cy="238125"/>
          </a:xfrm>
          <a:prstGeom prst="flowChartProcess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圆角矩形标注 4"/>
          <p:cNvSpPr/>
          <p:nvPr/>
        </p:nvSpPr>
        <p:spPr>
          <a:xfrm>
            <a:off x="7001510" y="3439795"/>
            <a:ext cx="2227580" cy="1620764"/>
          </a:xfrm>
          <a:prstGeom prst="wedgeRoundRectCallout">
            <a:avLst>
              <a:gd name="adj1" fmla="val -17360"/>
              <a:gd name="adj2" fmla="val -75272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选择“按最近一次操作的价格”，添加入库货品时会默认显示最近一次入库的价格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pic>
        <p:nvPicPr>
          <p:cNvPr id="28" name="图片 28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727960" y="5650230"/>
            <a:ext cx="6774180" cy="102616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6" name="下箭头 5"/>
          <p:cNvSpPr/>
          <p:nvPr/>
        </p:nvSpPr>
        <p:spPr>
          <a:xfrm>
            <a:off x="7869555" y="5054600"/>
            <a:ext cx="245110" cy="636270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7" name="圆角矩形标注 6"/>
          <p:cNvSpPr/>
          <p:nvPr/>
        </p:nvSpPr>
        <p:spPr>
          <a:xfrm>
            <a:off x="9314815" y="5752465"/>
            <a:ext cx="1346835" cy="771525"/>
          </a:xfrm>
          <a:prstGeom prst="wedgeRoundRectCallout">
            <a:avLst>
              <a:gd name="adj1" fmla="val -82578"/>
              <a:gd name="adj2" fmla="val 15020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最近一次入库价格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182880" y="1210945"/>
            <a:ext cx="7726680" cy="9163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/>
              <a:t>（3）如果是领用出库等内部的出入库，通常可以按照成本价作为默认单价</a:t>
            </a:r>
            <a:endParaRPr lang="zh-CN" altLang="en-US"/>
          </a:p>
          <a:p>
            <a:pPr algn="l"/>
            <a:r>
              <a:rPr lang="zh-CN" altLang="en-US"/>
              <a:t>（成本价由系统自动计算，先进先出法或移动平均法）。另外，如果单价比</a:t>
            </a:r>
            <a:endParaRPr lang="zh-CN" altLang="en-US"/>
          </a:p>
          <a:p>
            <a:pPr algn="l"/>
            <a:r>
              <a:rPr lang="zh-CN" altLang="en-US"/>
              <a:t>较固定，也可以按照参考价计价。</a:t>
            </a:r>
            <a:endParaRPr lang="zh-CN" altLang="en-US"/>
          </a:p>
        </p:txBody>
      </p:sp>
      <p:pic>
        <p:nvPicPr>
          <p:cNvPr id="54" name="图片 54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3533775" y="1846580"/>
            <a:ext cx="5836285" cy="4696460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696595" y="1884680"/>
            <a:ext cx="11010265" cy="31089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solidFill>
                  <a:srgbClr val="FF0000"/>
                </a:solidFill>
              </a:rPr>
              <a:t>温馨提示：</a:t>
            </a:r>
            <a:r>
              <a:rPr lang="zh-CN" altLang="en-US"/>
              <a:t>成本计算时，平均成本仅和商品入库价有关，不管出库时的单价是多少，</a:t>
            </a:r>
            <a:endParaRPr lang="zh-CN" altLang="en-US"/>
          </a:p>
          <a:p>
            <a:pPr algn="l"/>
            <a:r>
              <a:rPr lang="zh-CN" altLang="en-US"/>
              <a:t>都不会影响货品的平均成本。</a:t>
            </a:r>
            <a:endParaRPr lang="zh-CN" altLang="en-US"/>
          </a:p>
          <a:p>
            <a:pPr algn="l"/>
            <a:r>
              <a:rPr lang="zh-CN" altLang="en-US"/>
              <a:t>例如：</a:t>
            </a:r>
            <a:endParaRPr lang="zh-CN" altLang="en-US"/>
          </a:p>
          <a:p>
            <a:pPr algn="l"/>
            <a:r>
              <a:rPr lang="zh-CN" altLang="en-US"/>
              <a:t>A商品（</a:t>
            </a:r>
            <a:r>
              <a:rPr lang="zh-CN" altLang="en-US">
                <a:solidFill>
                  <a:srgbClr val="FF0000"/>
                </a:solidFill>
              </a:rPr>
              <a:t>移动平均法</a:t>
            </a:r>
            <a:r>
              <a:rPr lang="zh-CN" altLang="en-US"/>
              <a:t>）</a:t>
            </a:r>
            <a:endParaRPr lang="zh-CN" altLang="en-US"/>
          </a:p>
          <a:p>
            <a:pPr algn="l"/>
            <a:r>
              <a:rPr lang="zh-CN" altLang="en-US"/>
              <a:t>第一笔：入库12个，每个成本1元，  库存总额=12元，成本单价1元</a:t>
            </a:r>
            <a:endParaRPr lang="zh-CN" altLang="en-US"/>
          </a:p>
          <a:p>
            <a:pPr algn="l"/>
            <a:r>
              <a:rPr lang="zh-CN" altLang="en-US"/>
              <a:t>第二笔：入库20个，每个成本1.2元， 库存总额=12+20*1.2=36元，成本单价1.125元</a:t>
            </a:r>
            <a:endParaRPr lang="zh-CN" altLang="en-US"/>
          </a:p>
          <a:p>
            <a:pPr algn="l"/>
            <a:r>
              <a:rPr lang="zh-CN" altLang="en-US"/>
              <a:t>第三笔：销售出库20个，销售价2元，   库存总额=36-1.125*20=13.5元，成本单价1.125元</a:t>
            </a:r>
            <a:endParaRPr lang="zh-CN" altLang="en-US"/>
          </a:p>
          <a:p>
            <a:pPr algn="l"/>
            <a:r>
              <a:rPr lang="zh-CN" altLang="en-US"/>
              <a:t>（注意库存金额与销售价无关）</a:t>
            </a:r>
            <a:endParaRPr lang="zh-CN" altLang="en-US"/>
          </a:p>
          <a:p>
            <a:pPr algn="l"/>
            <a:endParaRPr lang="zh-CN" altLang="en-US"/>
          </a:p>
          <a:p>
            <a:pPr algn="l"/>
            <a:r>
              <a:rPr lang="zh-CN" altLang="en-US"/>
              <a:t>如果A商品为</a:t>
            </a:r>
            <a:r>
              <a:rPr lang="zh-CN" altLang="en-US">
                <a:solidFill>
                  <a:srgbClr val="FF0000"/>
                </a:solidFill>
              </a:rPr>
              <a:t>先进先出法</a:t>
            </a:r>
            <a:r>
              <a:rPr lang="zh-CN" altLang="en-US"/>
              <a:t>，上述例子中，第三笔出库的出库总额=12*1+8*1.2=21.6元，  </a:t>
            </a:r>
            <a:endParaRPr lang="zh-CN" altLang="en-US"/>
          </a:p>
          <a:p>
            <a:pPr algn="l"/>
            <a:r>
              <a:rPr lang="zh-CN" altLang="en-US"/>
              <a:t>库存总额=36-21.6=14.4元，库存成本单价=1.2元（就是成本计算时，按购入单价和所剩数量依次出库）</a:t>
            </a:r>
            <a:endParaRPr lang="zh-CN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68600" y="667385"/>
            <a:ext cx="6374130" cy="418338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435" y="4759325"/>
            <a:ext cx="10704830" cy="1990725"/>
          </a:xfrm>
          <a:prstGeom prst="rect">
            <a:avLst/>
          </a:prstGeom>
        </p:spPr>
      </p:pic>
      <p:sp>
        <p:nvSpPr>
          <p:cNvPr id="6" name="圆角矩形标注 5"/>
          <p:cNvSpPr/>
          <p:nvPr/>
        </p:nvSpPr>
        <p:spPr>
          <a:xfrm>
            <a:off x="9057640" y="3340735"/>
            <a:ext cx="1897380" cy="1261110"/>
          </a:xfrm>
          <a:prstGeom prst="wedgeRoundRectCallout">
            <a:avLst>
              <a:gd name="adj1" fmla="val -49866"/>
              <a:gd name="adj2" fmla="val 79003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到此一笔单据就添加成功了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标题 1"/>
          <p:cNvSpPr>
            <a:spLocks noGrp="1"/>
          </p:cNvSpPr>
          <p:nvPr>
            <p:ph type="ctrTitle"/>
          </p:nvPr>
        </p:nvSpPr>
        <p:spPr>
          <a:xfrm>
            <a:off x="2135188" y="2924175"/>
            <a:ext cx="7772400" cy="1470025"/>
          </a:xfrm>
        </p:spPr>
        <p:txBody>
          <a:bodyPr vert="horz" wrap="square" lIns="91440" tIns="45720" rIns="91440" bIns="45720" anchor="ctr"/>
          <a:p>
            <a:pPr algn="ctr"/>
            <a:r>
              <a:rPr lang="zh-CN" altLang="en-US" sz="4000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成 都 冠 唐 科 技 有 限 公 司</a:t>
            </a:r>
            <a:br>
              <a:rPr lang="en-US" altLang="zh-CN" sz="4000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更多仓库解决方案欢迎咨询我们 </a:t>
            </a: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电话：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4000280130(</a:t>
            </a: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同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QQ</a:t>
            </a: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号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)</a:t>
            </a: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endParaRPr lang="zh-CN" altLang="en-US" b="1" kern="12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1267" name="标题 1"/>
          <p:cNvSpPr txBox="1"/>
          <p:nvPr/>
        </p:nvSpPr>
        <p:spPr>
          <a:xfrm>
            <a:off x="3387725" y="4229100"/>
            <a:ext cx="1511300" cy="14700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 algn="ctr"/>
            <a:r>
              <a:rPr lang="zh-CN" altLang="en-US" sz="3200" b="1" dirty="0">
                <a:latin typeface="黑体" pitchFamily="49" charset="-122"/>
                <a:ea typeface="黑体" pitchFamily="49" charset="-122"/>
                <a:sym typeface="Verdana" pitchFamily="34" charset="0"/>
              </a:rPr>
              <a:t>微信：</a:t>
            </a:r>
            <a:br>
              <a:rPr lang="en-US" altLang="zh-CN" sz="3200" b="1" dirty="0">
                <a:latin typeface="黑体" pitchFamily="49" charset="-122"/>
                <a:ea typeface="黑体" pitchFamily="49" charset="-122"/>
                <a:sym typeface="Verdana" pitchFamily="34" charset="0"/>
              </a:rPr>
            </a:br>
            <a:endParaRPr lang="zh-CN" altLang="en-US" sz="3200" b="1" dirty="0">
              <a:latin typeface="黑体" pitchFamily="49" charset="-122"/>
              <a:ea typeface="黑体" pitchFamily="49" charset="-122"/>
              <a:sym typeface="Verdana" pitchFamily="34" charset="0"/>
            </a:endParaRPr>
          </a:p>
        </p:txBody>
      </p:sp>
      <p:pic>
        <p:nvPicPr>
          <p:cNvPr id="11268" name="Picture 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4800600" y="4452938"/>
            <a:ext cx="1857375" cy="1876425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zh-CN">
                <a:ea typeface="宋体" charset="0"/>
              </a:rPr>
              <a:t>第一步：添加仓库</a:t>
            </a:r>
            <a:endParaRPr lang="zh-CN" altLang="zh-CN">
              <a:ea typeface="宋体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15900" y="1179830"/>
            <a:ext cx="7040880" cy="3657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solidFill>
                  <a:srgbClr val="FF0000"/>
                </a:solidFill>
              </a:rPr>
              <a:t>温馨提示：</a:t>
            </a:r>
            <a:r>
              <a:rPr lang="zh-CN" altLang="en-US"/>
              <a:t>添加入库单前需要设置仓库信息，方便您后续选择仓库。</a:t>
            </a:r>
            <a:endParaRPr lang="zh-CN" altLang="en-US"/>
          </a:p>
        </p:txBody>
      </p:sp>
      <p:pic>
        <p:nvPicPr>
          <p:cNvPr id="5" name="图片 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397000" y="1772920"/>
            <a:ext cx="9271000" cy="494411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558540" y="3957955"/>
            <a:ext cx="6323965" cy="236474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7" name="下箭头 6"/>
          <p:cNvSpPr/>
          <p:nvPr/>
        </p:nvSpPr>
        <p:spPr>
          <a:xfrm rot="20640000">
            <a:off x="3364865" y="3152775"/>
            <a:ext cx="227965" cy="887730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70605" y="288925"/>
            <a:ext cx="8331200" cy="609600"/>
          </a:xfrm>
        </p:spPr>
        <p:txBody>
          <a:bodyPr/>
          <a:p>
            <a:r>
              <a:rPr lang="zh-CN" altLang="en-US">
                <a:sym typeface="+mn-ea"/>
              </a:rPr>
              <a:t>第二步：选择默认出入库类型</a:t>
            </a:r>
            <a:endParaRPr lang="zh-CN" altLang="en-US">
              <a:sym typeface="+mn-ea"/>
            </a:endParaRPr>
          </a:p>
        </p:txBody>
      </p:sp>
      <p:pic>
        <p:nvPicPr>
          <p:cNvPr id="6" name="图片 6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894965" y="1313180"/>
            <a:ext cx="6257925" cy="5022215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7" name="图片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239000" y="2522220"/>
            <a:ext cx="2019935" cy="1174115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8" name="图片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277735" y="4323080"/>
            <a:ext cx="2163445" cy="121539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14" name="右箭头 14"/>
          <p:cNvSpPr/>
          <p:nvPr/>
        </p:nvSpPr>
        <p:spPr>
          <a:xfrm rot="19260000">
            <a:off x="6780213" y="3239453"/>
            <a:ext cx="504825" cy="1619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右箭头 15"/>
          <p:cNvSpPr/>
          <p:nvPr/>
        </p:nvSpPr>
        <p:spPr>
          <a:xfrm rot="1500000">
            <a:off x="6840538" y="4452938"/>
            <a:ext cx="504825" cy="1619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圆角矩形标注 3"/>
          <p:cNvSpPr/>
          <p:nvPr/>
        </p:nvSpPr>
        <p:spPr>
          <a:xfrm>
            <a:off x="9730105" y="1781175"/>
            <a:ext cx="2065655" cy="1592046"/>
          </a:xfrm>
          <a:prstGeom prst="wedgeRoundRectCallout">
            <a:avLst>
              <a:gd name="adj1" fmla="val -122671"/>
              <a:gd name="adj2" fmla="val 37025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默认入库类型可以在下拉列表中选择（下拉列表的设置见“1.2单据定义”）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5" name="圆角矩形标注 4"/>
          <p:cNvSpPr/>
          <p:nvPr/>
        </p:nvSpPr>
        <p:spPr>
          <a:xfrm>
            <a:off x="9885680" y="4773295"/>
            <a:ext cx="1970405" cy="1621018"/>
          </a:xfrm>
          <a:prstGeom prst="wedgeRoundRectCallout">
            <a:avLst>
              <a:gd name="adj1" fmla="val -136915"/>
              <a:gd name="adj2" fmla="val -21757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默认出库类型可以在下拉列表中选择（下拉列表的设置见“1.2单据定义”）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9" name="圆角矩形标注 8"/>
          <p:cNvSpPr/>
          <p:nvPr/>
        </p:nvSpPr>
        <p:spPr>
          <a:xfrm>
            <a:off x="815975" y="5288280"/>
            <a:ext cx="1826260" cy="1224915"/>
          </a:xfrm>
          <a:prstGeom prst="wedgeRoundRectCallout">
            <a:avLst>
              <a:gd name="adj1" fmla="val 75834"/>
              <a:gd name="adj2" fmla="val 6609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选择“连续添加”保存后，弹框不会消失，继续添加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第三步：添加库位</a:t>
            </a:r>
            <a:endParaRPr lang="zh-CN" altLang="en-US"/>
          </a:p>
        </p:txBody>
      </p:sp>
      <p:pic>
        <p:nvPicPr>
          <p:cNvPr id="18" name="图片 18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125345" y="1083945"/>
            <a:ext cx="7566660" cy="549148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4" name="圆角矩形标注 3"/>
          <p:cNvSpPr/>
          <p:nvPr/>
        </p:nvSpPr>
        <p:spPr>
          <a:xfrm>
            <a:off x="6991350" y="3728085"/>
            <a:ext cx="1680845" cy="864235"/>
          </a:xfrm>
          <a:prstGeom prst="wedgeRoundRectCallout">
            <a:avLst>
              <a:gd name="adj1" fmla="val -102027"/>
              <a:gd name="adj2" fmla="val -41153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先选择仓库然后添加库位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5" name="圆角矩形标注 4"/>
          <p:cNvSpPr/>
          <p:nvPr/>
        </p:nvSpPr>
        <p:spPr>
          <a:xfrm>
            <a:off x="8539480" y="1071880"/>
            <a:ext cx="1922145" cy="1556896"/>
          </a:xfrm>
          <a:prstGeom prst="wedgeRoundRectCallout">
            <a:avLst>
              <a:gd name="adj1" fmla="val -83961"/>
              <a:gd name="adj2" fmla="val 5019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上移下移可以调整仓库的排序。例：可以把仓库2调整到仓库1上面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365875" y="1504315"/>
            <a:ext cx="1657350" cy="672465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23615" y="353695"/>
            <a:ext cx="8331200" cy="609600"/>
          </a:xfrm>
        </p:spPr>
        <p:txBody>
          <a:bodyPr/>
          <a:p>
            <a:r>
              <a:rPr lang="zh-CN" altLang="en-US"/>
              <a:t>第四步：单据定义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488950" y="1357630"/>
            <a:ext cx="6564630" cy="3676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solidFill>
                  <a:srgbClr val="FF0000"/>
                </a:solidFill>
              </a:rPr>
              <a:t>温馨提示：</a:t>
            </a:r>
            <a:r>
              <a:rPr lang="zh-CN" altLang="en-US"/>
              <a:t>默认出入库类型的下拉列表可以在“单据定义”中设置</a:t>
            </a:r>
            <a:endParaRPr lang="zh-CN" altLang="en-US"/>
          </a:p>
        </p:txBody>
      </p:sp>
      <p:pic>
        <p:nvPicPr>
          <p:cNvPr id="22" name="图片 2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996565" y="1731010"/>
            <a:ext cx="6504305" cy="509651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23" name="图片 2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457190" y="1975485"/>
            <a:ext cx="762000" cy="8763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25" name="图片 2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9646920" y="2498408"/>
            <a:ext cx="1123950" cy="981075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6" name="右箭头 5"/>
          <p:cNvSpPr/>
          <p:nvPr/>
        </p:nvSpPr>
        <p:spPr>
          <a:xfrm rot="16200000">
            <a:off x="5654675" y="2863850"/>
            <a:ext cx="318135" cy="269240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7" name="右箭头 6"/>
          <p:cNvSpPr/>
          <p:nvPr/>
        </p:nvSpPr>
        <p:spPr>
          <a:xfrm>
            <a:off x="8891905" y="3114675"/>
            <a:ext cx="819785" cy="268605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pic>
        <p:nvPicPr>
          <p:cNvPr id="24" name="图片 2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6987858" y="3661728"/>
            <a:ext cx="1228725" cy="1323975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34" name="右箭头 34"/>
          <p:cNvSpPr/>
          <p:nvPr/>
        </p:nvSpPr>
        <p:spPr>
          <a:xfrm rot="5400000">
            <a:off x="7284720" y="3492500"/>
            <a:ext cx="488315" cy="245110"/>
          </a:xfrm>
          <a:prstGeom prst="rightArrow">
            <a:avLst/>
          </a:prstGeom>
          <a:solidFill>
            <a:srgbClr val="FFFF0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圆角矩形标注 7"/>
          <p:cNvSpPr/>
          <p:nvPr/>
        </p:nvSpPr>
        <p:spPr>
          <a:xfrm>
            <a:off x="3636645" y="4246880"/>
            <a:ext cx="2962275" cy="1651944"/>
          </a:xfrm>
          <a:prstGeom prst="wedgeRoundRectCallout">
            <a:avLst>
              <a:gd name="adj1" fmla="val 68366"/>
              <a:gd name="adj2" fmla="val -50058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 入库的默认单价算法一般选择“按参考价”（添加货品时填写的参考价），出库一般选择“按成本价”见“3、金额算法”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三种出入库对象的介绍</a:t>
            </a:r>
            <a:endParaRPr lang="zh-CN" altLang="en-US"/>
          </a:p>
        </p:txBody>
      </p:sp>
      <p:pic>
        <p:nvPicPr>
          <p:cNvPr id="37" name="图片 37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261870" y="1264285"/>
            <a:ext cx="7310120" cy="87757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44" name="图片 4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348865" y="2190750"/>
            <a:ext cx="7529830" cy="2318385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40" name="下箭头 40"/>
          <p:cNvSpPr/>
          <p:nvPr/>
        </p:nvSpPr>
        <p:spPr>
          <a:xfrm rot="2220000">
            <a:off x="8281670" y="2011045"/>
            <a:ext cx="210820" cy="873125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圆角矩形标注 3"/>
          <p:cNvSpPr/>
          <p:nvPr/>
        </p:nvSpPr>
        <p:spPr>
          <a:xfrm>
            <a:off x="9965055" y="1517650"/>
            <a:ext cx="1811655" cy="2462864"/>
          </a:xfrm>
          <a:prstGeom prst="wedgeRoundRectCallout">
            <a:avLst>
              <a:gd name="adj1" fmla="val -86382"/>
              <a:gd name="adj2" fmla="val 10259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出入库对象设置为“往来单位+部门”，则添加入库单据时显示供应商和部门，出库单据显示客户和部门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pic>
        <p:nvPicPr>
          <p:cNvPr id="49" name="图片 4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322830" y="4564380"/>
            <a:ext cx="7573010" cy="1666875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三种出入库对象的介绍</a:t>
            </a:r>
            <a:endParaRPr lang="zh-CN" altLang="en-US">
              <a:sym typeface="+mn-ea"/>
            </a:endParaRPr>
          </a:p>
        </p:txBody>
      </p:sp>
      <p:pic>
        <p:nvPicPr>
          <p:cNvPr id="41" name="图片 4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370455" y="1085215"/>
            <a:ext cx="7648575" cy="906145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42" name="图片 4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471420" y="2083435"/>
            <a:ext cx="7546975" cy="213741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51" name="下箭头 51"/>
          <p:cNvSpPr/>
          <p:nvPr/>
        </p:nvSpPr>
        <p:spPr>
          <a:xfrm rot="3660000">
            <a:off x="7616825" y="1407795"/>
            <a:ext cx="194945" cy="172466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0" name="图片 50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423795" y="4503420"/>
            <a:ext cx="7679690" cy="1763395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4" name="圆角矩形标注 3"/>
          <p:cNvSpPr/>
          <p:nvPr/>
        </p:nvSpPr>
        <p:spPr>
          <a:xfrm>
            <a:off x="8935720" y="2999105"/>
            <a:ext cx="2595245" cy="1555115"/>
          </a:xfrm>
          <a:prstGeom prst="wedgeRoundRectCallout">
            <a:avLst>
              <a:gd name="adj1" fmla="val -78847"/>
              <a:gd name="adj2" fmla="val -34756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出入库对象设置为“往来单位”，则添加入库单据时只显示供应商，出库单据只显示客户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三种出入库对象的介绍</a:t>
            </a:r>
            <a:endParaRPr lang="zh-CN" altLang="en-US">
              <a:sym typeface="+mn-ea"/>
            </a:endParaRPr>
          </a:p>
        </p:txBody>
      </p:sp>
      <p:pic>
        <p:nvPicPr>
          <p:cNvPr id="45" name="图片 45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905635" y="1014730"/>
            <a:ext cx="8602345" cy="1010285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46" name="图片 4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722755" y="2364105"/>
            <a:ext cx="9197975" cy="158369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52" name="图片 5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746885" y="4248785"/>
            <a:ext cx="9198610" cy="209550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48" name="下箭头 48"/>
          <p:cNvSpPr/>
          <p:nvPr/>
        </p:nvSpPr>
        <p:spPr>
          <a:xfrm rot="3660000">
            <a:off x="7729220" y="1533525"/>
            <a:ext cx="239395" cy="1946275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圆角矩形标注 3"/>
          <p:cNvSpPr/>
          <p:nvPr/>
        </p:nvSpPr>
        <p:spPr>
          <a:xfrm>
            <a:off x="9094470" y="3377565"/>
            <a:ext cx="2228215" cy="1076960"/>
          </a:xfrm>
          <a:prstGeom prst="wedgeRoundRectCallout">
            <a:avLst>
              <a:gd name="adj1" fmla="val -137072"/>
              <a:gd name="adj2" fmla="val -51674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出入库对象设置为“部门”则添加单据时只显示部门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026TGp_education_blue_v3">
  <a:themeElements>
    <a:clrScheme name="">
      <a:dk1>
        <a:srgbClr val="336699"/>
      </a:dk1>
      <a:lt1>
        <a:srgbClr val="FFFFFF"/>
      </a:lt1>
      <a:dk2>
        <a:srgbClr val="000000"/>
      </a:dk2>
      <a:lt2>
        <a:srgbClr val="DDDDDD"/>
      </a:lt2>
      <a:accent1>
        <a:srgbClr val="EBA533"/>
      </a:accent1>
      <a:accent2>
        <a:srgbClr val="C78DD7"/>
      </a:accent2>
      <a:accent3>
        <a:srgbClr val="FFFFFF"/>
      </a:accent3>
      <a:accent4>
        <a:srgbClr val="2A5682"/>
      </a:accent4>
      <a:accent5>
        <a:srgbClr val="F3CFAD"/>
      </a:accent5>
      <a:accent6>
        <a:srgbClr val="B47FC3"/>
      </a:accent6>
      <a:hlink>
        <a:srgbClr val="3197BB"/>
      </a:hlink>
      <a:folHlink>
        <a:srgbClr val="878FA5"/>
      </a:folHlink>
    </a:clrScheme>
    <a:fontScheme name="026TGp_education_blue_v3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1763</Words>
  <Application>Kingsoft Office WPP</Application>
  <PresentationFormat>宽屏</PresentationFormat>
  <Paragraphs>135</Paragraphs>
  <Slides>26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27" baseType="lpstr">
      <vt:lpstr>026TGp_education_blue_v3</vt:lpstr>
      <vt:lpstr>添加出入库单据</vt:lpstr>
      <vt:lpstr>目录</vt:lpstr>
      <vt:lpstr>第一步：添加仓库</vt:lpstr>
      <vt:lpstr>第二步：选择默认出入库类型</vt:lpstr>
      <vt:lpstr>第三步：添加库位</vt:lpstr>
      <vt:lpstr>第四步：单据定义</vt:lpstr>
      <vt:lpstr>三种出入库对象的介绍</vt:lpstr>
      <vt:lpstr>三种出入库对象的介绍</vt:lpstr>
      <vt:lpstr>三种出入库对象的介绍</vt:lpstr>
      <vt:lpstr>第五步：添加入库单</vt:lpstr>
      <vt:lpstr>第六步：添加货品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默认单价算法的介绍</vt:lpstr>
      <vt:lpstr>默认单价算法的介绍</vt:lpstr>
      <vt:lpstr>默认单价算法的介绍</vt:lpstr>
      <vt:lpstr>默认单价算法的介绍</vt:lpstr>
      <vt:lpstr>默认单价算法的介绍</vt:lpstr>
      <vt:lpstr>PowerPoint 演示文稿</vt:lpstr>
      <vt:lpstr>成 都 冠 唐 科 技 有 限 公 司  更多仓库解决方案欢迎咨询我们   电话：4000280130(同QQ号)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GT020</dc:creator>
  <cp:lastModifiedBy>GT020</cp:lastModifiedBy>
  <cp:revision>35</cp:revision>
  <dcterms:created xsi:type="dcterms:W3CDTF">2015-12-24T08:13:00Z</dcterms:created>
  <dcterms:modified xsi:type="dcterms:W3CDTF">2016-01-20T08:29:57Z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2052-10.1.0.5458</vt:lpwstr>
  </property>
</Properties>
</file>