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3"/>
  </p:sldMasterIdLst>
  <p:sldIdLst>
    <p:sldId id="262" r:id="rId4"/>
    <p:sldId id="289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2" r:id="rId13"/>
    <p:sldId id="268" r:id="rId14"/>
    <p:sldId id="269" r:id="rId15"/>
    <p:sldId id="270" r:id="rId16"/>
    <p:sldId id="263" r:id="rId17"/>
    <p:sldId id="271" r:id="rId18"/>
    <p:sldId id="261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i="0" kern="1200" cap="none" spc="0" normalizeH="0" baseline="0" noProof="0"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kern="1200" cap="none" spc="0" normalizeH="0" baseline="0" noProof="0">
              <a:solidFill>
                <a:schemeClr val="tx1"/>
              </a:solidFill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i="0" kern="1200" cap="none" spc="0" normalizeH="0" baseline="0" noProof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kern="1200" cap="none" spc="0" normalizeH="0" baseline="0" noProof="0">
              <a:solidFill>
                <a:schemeClr val="tx1"/>
              </a:solidFill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zh-CN" altLang="en-US" sz="1000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051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Verdana" pitchFamily="34" charset="0"/>
              <a:ea typeface="宋体" charset="-122"/>
              <a:sym typeface="Verdana" pitchFamily="34" charset="0"/>
            </a:endParaRPr>
          </a:p>
        </p:txBody>
      </p:sp>
      <p:sp>
        <p:nvSpPr>
          <p:cNvPr id="2052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053" name="Rectangle 3"/>
          <p:cNvSpPr>
            <a:spLocks noGrp="1"/>
          </p:cNvSpPr>
          <p:nvPr>
            <p:ph type="body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2057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Rectangle 2"/>
          <p:cNvSpPr>
            <a:spLocks noGrp="1"/>
          </p:cNvSpPr>
          <p:nvPr/>
        </p:nvSpPr>
        <p:spPr>
          <a:xfrm>
            <a:off x="2324735" y="2656523"/>
            <a:ext cx="8105775" cy="70961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>
              <a:buNone/>
            </a:pPr>
            <a:r>
              <a:rPr lang="zh-CN" altLang="en-US" sz="4000" b="1" kern="1200" baseline="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货品信息导入</a:t>
            </a:r>
            <a:endParaRPr lang="zh-CN" altLang="en-US" sz="4000" b="1" kern="1200" baseline="0" dirty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+mj-cs"/>
            </a:endParaRPr>
          </a:p>
        </p:txBody>
      </p:sp>
      <p:sp>
        <p:nvSpPr>
          <p:cNvPr id="4098" name="Rectangle 3"/>
          <p:cNvSpPr>
            <a:spLocks noGrp="1"/>
          </p:cNvSpPr>
          <p:nvPr>
            <p:ph idx="1"/>
          </p:nvPr>
        </p:nvSpPr>
        <p:spPr>
          <a:xfrm>
            <a:off x="3723640" y="4673600"/>
            <a:ext cx="5113020" cy="526415"/>
          </a:xfrm>
        </p:spPr>
        <p:txBody>
          <a:bodyPr wrap="square" lIns="91440" tIns="45720" rIns="91440" bIns="45720" anchor="t">
            <a:normAutofit/>
          </a:bodyPr>
          <a:p>
            <a:pPr algn="ctr" defTabSz="914400">
              <a:buFont typeface="Wingdings" pitchFamily="2" charset="2"/>
              <a:buNone/>
            </a:pPr>
            <a:r>
              <a:rPr lang="zh-CN" altLang="en-US" sz="1800" kern="1200" baseline="0" dirty="0"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baseline="0" dirty="0"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添加仓库</a:t>
            </a:r>
            <a:endParaRPr lang="zh-CN" altLang="en-US"/>
          </a:p>
        </p:txBody>
      </p:sp>
      <p:pic>
        <p:nvPicPr>
          <p:cNvPr id="18" name="图片 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125345" y="1083945"/>
            <a:ext cx="7566660" cy="549148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6991350" y="3728085"/>
            <a:ext cx="1680845" cy="864235"/>
          </a:xfrm>
          <a:prstGeom prst="wedgeRoundRectCallout">
            <a:avLst>
              <a:gd name="adj1" fmla="val -102027"/>
              <a:gd name="adj2" fmla="val -4115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先选择仓库然后添加库位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8539480" y="1071880"/>
            <a:ext cx="1922145" cy="1556896"/>
          </a:xfrm>
          <a:prstGeom prst="wedgeRoundRectCallout">
            <a:avLst>
              <a:gd name="adj1" fmla="val -83961"/>
              <a:gd name="adj2" fmla="val 501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上移下移可以调整仓库的排序。例：可以把仓库2调整到仓库1上面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65875" y="1504315"/>
            <a:ext cx="1657350" cy="67246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货品信息导入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946400" y="1858645"/>
            <a:ext cx="5942965" cy="3161665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6117590" y="2814955"/>
            <a:ext cx="2367280" cy="2222500"/>
          </a:xfrm>
          <a:prstGeom prst="wedgeRoundRectCallout">
            <a:avLst>
              <a:gd name="adj1" fmla="val -94364"/>
              <a:gd name="adj2" fmla="val -6442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导入货品信息的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EXCEL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表格有两种制作方式，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1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、导出当前的货品信息表清空数据，重新添加数据；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2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、自己制作表格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9380" y="3077210"/>
            <a:ext cx="12102465" cy="31965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货品信息导入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660" y="1386205"/>
            <a:ext cx="5647690" cy="1323975"/>
          </a:xfrm>
          <a:prstGeom prst="rect">
            <a:avLst/>
          </a:prstGeom>
        </p:spPr>
      </p:pic>
      <p:sp>
        <p:nvSpPr>
          <p:cNvPr id="4" name="圆角矩形标注 3"/>
          <p:cNvSpPr/>
          <p:nvPr/>
        </p:nvSpPr>
        <p:spPr>
          <a:xfrm>
            <a:off x="8066405" y="1368425"/>
            <a:ext cx="2546350" cy="1444625"/>
          </a:xfrm>
          <a:prstGeom prst="wedgeRoundRectCallout">
            <a:avLst>
              <a:gd name="adj1" fmla="val -87630"/>
              <a:gd name="adj2" fmla="val -19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lang="en-US" altLang="zh-CN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1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、导出当前的货品信息表清空数据，重新添加数据；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1801495" y="4244340"/>
            <a:ext cx="3096260" cy="1456690"/>
          </a:xfrm>
          <a:prstGeom prst="wedgeRoundRectCallout">
            <a:avLst>
              <a:gd name="adj1" fmla="val -90085"/>
              <a:gd name="adj2" fmla="val -5008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导出的货品信息表如图，修改表格时可以将【选中】和【序号】两列删除，导入时会自动排序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10105390" y="4150995"/>
            <a:ext cx="1639570" cy="1618424"/>
          </a:xfrm>
          <a:prstGeom prst="wedgeRoundRectCallout">
            <a:avLst>
              <a:gd name="adj1" fmla="val -85205"/>
              <a:gd name="adj2" fmla="val -5597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如果导入时不需要初始库存，则这三行也可以删除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850" y="1387475"/>
            <a:ext cx="12060555" cy="149034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导入货品信息</a:t>
            </a:r>
            <a:endParaRPr lang="zh-CN" altLang="en-US"/>
          </a:p>
        </p:txBody>
      </p:sp>
      <p:sp>
        <p:nvSpPr>
          <p:cNvPr id="5" name="圆角矩形标注 4"/>
          <p:cNvSpPr/>
          <p:nvPr/>
        </p:nvSpPr>
        <p:spPr>
          <a:xfrm>
            <a:off x="3039745" y="2973705"/>
            <a:ext cx="5432425" cy="3141314"/>
          </a:xfrm>
          <a:prstGeom prst="wedgeRoundRectCallout">
            <a:avLst>
              <a:gd name="adj1" fmla="val -52009"/>
              <a:gd name="adj2" fmla="val -5794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货品信息的表格填写时有以下几个注意事项：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1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、货品编号不允许重复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2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、不允许出现空白行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3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、库存数和金额只能导入一次，第二次导入时库存数和金额不会替换也不会叠加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4</a:t>
            </a:r>
            <a:r>
              <a:rPr kumimoji="0" lang="zh-CN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、可以根据货品编号唯一性导入第一次导入时未导入的信息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5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、可以根据货品编号的唯一性重新导入一次替换货品的信息（不包括库存和金额）例如：替换货品名称、条形码等信息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61035" y="1443355"/>
            <a:ext cx="295910" cy="6400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kumimoji="0" lang="en-US" altLang="zh-CN" sz="3600" b="0" i="0" u="none" strike="noStrike" cap="none" normalizeH="0" baseline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ea typeface="宋体" pitchFamily="2" charset="-122"/>
              </a:rPr>
              <a:t>1</a:t>
            </a:r>
            <a:endParaRPr kumimoji="0" lang="en-US" altLang="zh-CN" sz="3600" b="0" i="0" u="none" strike="noStrike" cap="none" normalizeH="0" baseline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5010" y="2621915"/>
            <a:ext cx="295910" cy="6400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kumimoji="0" lang="en-US" altLang="zh-CN" sz="3600" b="0" i="0" u="none" strike="noStrike" cap="none" normalizeH="0" baseline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ea typeface="宋体" pitchFamily="2" charset="-122"/>
              </a:rPr>
              <a:t>2</a:t>
            </a:r>
            <a:endParaRPr kumimoji="0" lang="en-US" altLang="zh-CN" sz="3600" b="0" i="0" u="none" strike="noStrike" cap="none" normalizeH="0" baseline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274685" y="1430655"/>
            <a:ext cx="1664335" cy="11144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750935" y="852170"/>
            <a:ext cx="356235" cy="6400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kumimoji="0" lang="en-US" altLang="zh-CN" sz="3600" b="0" i="0" u="none" strike="noStrike" cap="none" normalizeH="0" baseline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ea typeface="宋体" pitchFamily="2" charset="-122"/>
              </a:rPr>
              <a:t>3</a:t>
            </a:r>
            <a:endParaRPr kumimoji="0" lang="en-US" altLang="zh-CN" sz="3600" b="0" i="0" u="none" strike="noStrike" cap="none" normalizeH="0" baseline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6197600"/>
            <a:ext cx="12038330" cy="2190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" y="6537960"/>
            <a:ext cx="12018010" cy="20002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887730" y="6162040"/>
            <a:ext cx="734060" cy="64960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899410" y="6155690"/>
            <a:ext cx="697230" cy="64960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605280" y="5581650"/>
            <a:ext cx="295910" cy="6400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kumimoji="0" lang="en-US" altLang="zh-CN" sz="3600" b="0" i="0" u="none" strike="noStrike" cap="none" normalizeH="0" baseline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ea typeface="宋体" pitchFamily="2" charset="-122"/>
              </a:rPr>
              <a:t>5</a:t>
            </a:r>
            <a:endParaRPr kumimoji="0" lang="en-US" altLang="zh-CN" sz="3600" b="0" i="0" u="none" strike="noStrike" cap="none" normalizeH="0" baseline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934200" y="1437005"/>
            <a:ext cx="612775" cy="11144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00900" y="819785"/>
            <a:ext cx="356235" cy="6400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kumimoji="0" lang="en-US" altLang="zh-CN" sz="3600" b="0" i="0" u="none" strike="noStrike" cap="none" normalizeH="0" baseline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ea typeface="宋体" pitchFamily="2" charset="-122"/>
              </a:rPr>
              <a:t>4</a:t>
            </a:r>
            <a:endParaRPr kumimoji="0" lang="en-US" altLang="zh-CN" sz="3600" b="0" i="0" u="none" strike="noStrike" cap="none" normalizeH="0" baseline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sz="2000">
                <a:sym typeface="+mn-ea"/>
              </a:rPr>
              <a:t>导入库存商品</a:t>
            </a:r>
            <a:endParaRPr lang="zh-CN" altLang="en-US" sz="2000" b="1" dirty="0">
              <a:ea typeface="宋体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926080" y="901065"/>
            <a:ext cx="4714240" cy="5857240"/>
          </a:xfrm>
          <a:prstGeom prst="rect">
            <a:avLst/>
          </a:prstGeom>
        </p:spPr>
      </p:pic>
      <p:sp>
        <p:nvSpPr>
          <p:cNvPr id="7" name="圆角矩形标注 6"/>
          <p:cNvSpPr/>
          <p:nvPr/>
        </p:nvSpPr>
        <p:spPr>
          <a:xfrm>
            <a:off x="7740015" y="2949731"/>
            <a:ext cx="4395470" cy="2228537"/>
          </a:xfrm>
          <a:prstGeom prst="wedgeRoundRectCallout">
            <a:avLst>
              <a:gd name="adj1" fmla="val -57517"/>
              <a:gd name="adj2" fmla="val -4173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  <a:sym typeface="+mn-ea"/>
              </a:rPr>
              <a:t>自动分析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EXCEL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表格与货品属性字段的匹配，但当自己制作表格的属性字段名称不同时，需要自己手动匹配，例如自己定义的是【物料名称】则需要手动匹配到【货品名称】，需要自己匹配初始库存和初始金额以及自己添加的自定义字段</a:t>
            </a:r>
            <a:endParaRPr lang="en-US" altLang="zh-CN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7917180" y="5338445"/>
            <a:ext cx="2461260" cy="1061720"/>
          </a:xfrm>
          <a:prstGeom prst="wedgeRoundRectCallout">
            <a:avLst>
              <a:gd name="adj1" fmla="val -78905"/>
              <a:gd name="adj2" fmla="val 1535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r>
              <a:rPr lang="zh-CN" altLang="en-US">
                <a:solidFill>
                  <a:srgbClr val="FF0000"/>
                </a:solidFill>
                <a:sym typeface="+mn-ea"/>
              </a:rPr>
              <a:t>特别注意如果要导入初始库存和金额必须选择仓库和入库时间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84800" y="2459355"/>
            <a:ext cx="1681480" cy="33655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圆角矩形标注 9"/>
          <p:cNvSpPr/>
          <p:nvPr/>
        </p:nvSpPr>
        <p:spPr>
          <a:xfrm rot="21540000">
            <a:off x="7682230" y="1686560"/>
            <a:ext cx="1705610" cy="1134745"/>
          </a:xfrm>
          <a:prstGeom prst="wedgeRoundRectCallout">
            <a:avLst>
              <a:gd name="adj1" fmla="val -90683"/>
              <a:gd name="adj2" fmla="val 1729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zh-CN" altLang="en-US">
                <a:solidFill>
                  <a:srgbClr val="FF0000"/>
                </a:solidFill>
                <a:sym typeface="+mn-ea"/>
              </a:rPr>
              <a:t>如果导入货品</a:t>
            </a:r>
            <a:endParaRPr lang="zh-CN" altLang="en-US">
              <a:solidFill>
                <a:srgbClr val="FF0000"/>
              </a:solidFill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  <a:sym typeface="+mn-ea"/>
              </a:rPr>
              <a:t>大于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999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行时</a:t>
            </a:r>
            <a:endParaRPr lang="zh-CN" altLang="en-US">
              <a:solidFill>
                <a:srgbClr val="FF0000"/>
              </a:solidFill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  <a:sym typeface="+mn-ea"/>
              </a:rPr>
              <a:t>需要修改行数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导入货品信息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1455" y="2618105"/>
            <a:ext cx="11800840" cy="2075180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5789930" y="1821180"/>
            <a:ext cx="1347470" cy="660400"/>
          </a:xfrm>
          <a:prstGeom prst="wedgeRoundRectCallout">
            <a:avLst>
              <a:gd name="adj1" fmla="val -44910"/>
              <a:gd name="adj2" fmla="val 10645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货品信息导入成功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  <a:ln w="9525">
            <a:noFill/>
            <a:miter/>
          </a:ln>
        </p:spPr>
        <p:txBody>
          <a:bodyPr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194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8195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>
                <a:ea typeface="宋体" charset="0"/>
              </a:rPr>
              <a:t>目录</a:t>
            </a:r>
            <a:endParaRPr lang="zh-CN" altLang="zh-CN">
              <a:ea typeface="宋体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22775" y="2225040"/>
            <a:ext cx="3674110" cy="33870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600">
                <a:ea typeface="宋体" charset="0"/>
                <a:hlinkClick r:id="rId1" action="ppaction://hlinksldjump"/>
              </a:rPr>
              <a:t>1</a:t>
            </a:r>
            <a:r>
              <a:rPr lang="zh-CN" altLang="en-US" sz="3600">
                <a:ea typeface="宋体" charset="0"/>
                <a:hlinkClick r:id="rId1" action="ppaction://hlinksldjump"/>
              </a:rPr>
              <a:t>、</a:t>
            </a:r>
            <a:r>
              <a:rPr lang="zh-CN" altLang="zh-CN" sz="3600">
                <a:ea typeface="宋体" charset="0"/>
                <a:hlinkClick r:id="rId1" action="ppaction://hlinksldjump"/>
              </a:rPr>
              <a:t>设置货品类型</a:t>
            </a:r>
            <a:endParaRPr lang="zh-CN" altLang="zh-CN" sz="3600">
              <a:ea typeface="宋体" charset="0"/>
              <a:hlinkClick r:id="rId1" action="ppaction://hlinksldjump"/>
            </a:endParaRPr>
          </a:p>
          <a:p>
            <a:pPr algn="l"/>
            <a:endParaRPr lang="zh-CN" altLang="zh-CN" sz="3600">
              <a:ea typeface="宋体" charset="0"/>
              <a:hlinkClick r:id="rId1" action="ppaction://hlinksldjump"/>
            </a:endParaRPr>
          </a:p>
          <a:p>
            <a:pPr algn="l"/>
            <a:r>
              <a:rPr lang="en-US" altLang="zh-CN" sz="3600">
                <a:ea typeface="宋体" charset="0"/>
                <a:sym typeface="+mn-ea"/>
                <a:hlinkClick r:id="rId2" action="ppaction://hlinksldjump"/>
              </a:rPr>
              <a:t>2</a:t>
            </a:r>
            <a:r>
              <a:rPr lang="zh-CN" altLang="en-US" sz="3600">
                <a:ea typeface="宋体" charset="0"/>
                <a:sym typeface="+mn-ea"/>
                <a:hlinkClick r:id="rId2" action="ppaction://hlinksldjump"/>
              </a:rPr>
              <a:t>、</a:t>
            </a:r>
            <a:r>
              <a:rPr lang="zh-CN" altLang="zh-CN" sz="3600">
                <a:ea typeface="宋体" charset="0"/>
                <a:sym typeface="+mn-ea"/>
                <a:hlinkClick r:id="rId2" action="ppaction://hlinksldjump"/>
              </a:rPr>
              <a:t>添加仓库</a:t>
            </a:r>
            <a:endParaRPr lang="zh-CN" altLang="zh-CN" sz="3600">
              <a:ea typeface="宋体" charset="0"/>
              <a:sym typeface="+mn-ea"/>
              <a:hlinkClick r:id="rId2" action="ppaction://hlinksldjump"/>
            </a:endParaRPr>
          </a:p>
          <a:p>
            <a:pPr algn="l"/>
            <a:endParaRPr lang="zh-CN" altLang="zh-CN" sz="3600">
              <a:ea typeface="宋体" charset="0"/>
              <a:sym typeface="+mn-ea"/>
              <a:hlinkClick r:id="rId2" action="ppaction://hlinksldjump"/>
            </a:endParaRPr>
          </a:p>
          <a:p>
            <a:pPr algn="l"/>
            <a:r>
              <a:rPr lang="en-US" altLang="zh-CN" sz="3600">
                <a:ea typeface="宋体" charset="0"/>
                <a:sym typeface="+mn-ea"/>
                <a:hlinkClick r:id="rId3" action="ppaction://hlinksldjump"/>
              </a:rPr>
              <a:t>3</a:t>
            </a:r>
            <a:r>
              <a:rPr lang="zh-CN" altLang="en-US" sz="3600">
                <a:ea typeface="宋体" charset="0"/>
                <a:sym typeface="+mn-ea"/>
                <a:hlinkClick r:id="rId3" action="ppaction://hlinksldjump"/>
              </a:rPr>
              <a:t>、</a:t>
            </a:r>
            <a:r>
              <a:rPr lang="zh-CN" altLang="zh-CN" sz="3600">
                <a:ea typeface="宋体" charset="0"/>
                <a:sym typeface="+mn-ea"/>
                <a:hlinkClick r:id="rId3" action="ppaction://hlinksldjump"/>
              </a:rPr>
              <a:t>货品信息导入</a:t>
            </a:r>
            <a:endParaRPr lang="zh-CN" altLang="zh-CN" sz="3600">
              <a:ea typeface="宋体" charset="0"/>
            </a:endParaRPr>
          </a:p>
          <a:p>
            <a:pPr algn="l"/>
            <a:endParaRPr lang="zh-CN" altLang="zh-CN" sz="3600">
              <a:ea typeface="宋体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设置参数信息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00075" y="1168400"/>
            <a:ext cx="81838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导入货品前，您需要先设置货品类型和仓库信息，以便您导入货品。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60400" y="1540510"/>
            <a:ext cx="19284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1.1设置货品类型</a:t>
            </a:r>
            <a:endParaRPr lang="zh-CN" altLang="en-US"/>
          </a:p>
        </p:txBody>
      </p:sp>
      <p:pic>
        <p:nvPicPr>
          <p:cNvPr id="6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094230" y="1974850"/>
            <a:ext cx="7811770" cy="456692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设置参数信息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52170" y="1264285"/>
            <a:ext cx="13258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添加同级：</a:t>
            </a:r>
            <a:endParaRPr lang="zh-CN" altLang="en-US"/>
          </a:p>
        </p:txBody>
      </p:sp>
      <p:pic>
        <p:nvPicPr>
          <p:cNvPr id="8" name="图片 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585720" y="1529715"/>
            <a:ext cx="6891020" cy="51911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" name="圆角矩形标注 4"/>
          <p:cNvSpPr/>
          <p:nvPr/>
        </p:nvSpPr>
        <p:spPr>
          <a:xfrm>
            <a:off x="8648700" y="3451225"/>
            <a:ext cx="3218815" cy="2089785"/>
          </a:xfrm>
          <a:prstGeom prst="wedgeRoundRectCallout">
            <a:avLst>
              <a:gd name="adj1" fmla="val -67853"/>
              <a:gd name="adj2" fmla="val -1882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1、若要同时添加几个货品类型则用“，”分割（注：同时添加的几个货品类型是同一等级的）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2、也可以勾选连续添加，保存后，弹框不会消失，便于您继续添加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设置参数信息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80135" y="1180465"/>
            <a:ext cx="13258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添加下级：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092200" y="1504315"/>
            <a:ext cx="68122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同时添加几个下级目录可以参照同时添加几个同级目录</a:t>
            </a:r>
            <a:endParaRPr lang="zh-CN" altLang="en-US"/>
          </a:p>
        </p:txBody>
      </p:sp>
      <p:pic>
        <p:nvPicPr>
          <p:cNvPr id="12" name="图片 1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814320" y="1901190"/>
            <a:ext cx="6433185" cy="484632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8924290" y="3090545"/>
            <a:ext cx="2738755" cy="1837690"/>
          </a:xfrm>
          <a:prstGeom prst="wedgeRoundRectCallout">
            <a:avLst>
              <a:gd name="adj1" fmla="val -76547"/>
              <a:gd name="adj2" fmla="val 759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首先选中要添加下级的上级目录，然后点击添加下级。例：添加牛奶的下级则选中牛奶，然后点击添加下级，如图上级目录就是牛奶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设置参数信息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04545" y="1131570"/>
            <a:ext cx="8686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修改：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804545" y="1528445"/>
            <a:ext cx="42976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  <a:effectLst/>
              </a:rPr>
              <a:t>温馨提示：</a:t>
            </a:r>
            <a:r>
              <a:rPr lang="zh-CN" altLang="en-US"/>
              <a:t>不可以同时修改多个货品类型</a:t>
            </a:r>
            <a:endParaRPr lang="zh-CN" altLang="en-US"/>
          </a:p>
        </p:txBody>
      </p:sp>
      <p:pic>
        <p:nvPicPr>
          <p:cNvPr id="13" name="图片 1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862580" y="1937385"/>
            <a:ext cx="6241415" cy="470154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7386955" y="4025900"/>
            <a:ext cx="1755140" cy="613410"/>
          </a:xfrm>
          <a:prstGeom prst="wedgeRoundRectCallout">
            <a:avLst>
              <a:gd name="adj1" fmla="val -63809"/>
              <a:gd name="adj2" fmla="val 841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在此处修改货品类型就可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设置参数信息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904875" y="1223645"/>
            <a:ext cx="8686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删除：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892810" y="1554480"/>
            <a:ext cx="42976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不可以同时删除多个货品类型</a:t>
            </a:r>
            <a:endParaRPr lang="zh-CN" altLang="en-US"/>
          </a:p>
        </p:txBody>
      </p:sp>
      <p:pic>
        <p:nvPicPr>
          <p:cNvPr id="15" name="图片 1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083560" y="1970405"/>
            <a:ext cx="6210935" cy="467868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添加仓库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11480" y="1338580"/>
            <a:ext cx="20116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设置仓库基本信息</a:t>
            </a:r>
            <a:endParaRPr lang="zh-CN" altLang="en-US"/>
          </a:p>
        </p:txBody>
      </p:sp>
      <p:pic>
        <p:nvPicPr>
          <p:cNvPr id="5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397000" y="1772920"/>
            <a:ext cx="9271000" cy="494411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558540" y="3957955"/>
            <a:ext cx="6323965" cy="236474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7" name="下箭头 6"/>
          <p:cNvSpPr/>
          <p:nvPr/>
        </p:nvSpPr>
        <p:spPr>
          <a:xfrm rot="20640000">
            <a:off x="3364865" y="3152775"/>
            <a:ext cx="227965" cy="88773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60750" y="497205"/>
            <a:ext cx="8331200" cy="609600"/>
          </a:xfrm>
        </p:spPr>
        <p:txBody>
          <a:bodyPr/>
          <a:p>
            <a:r>
              <a:rPr lang="zh-CN" altLang="en-US"/>
              <a:t>添加仓库</a:t>
            </a:r>
            <a:endParaRPr lang="zh-CN" altLang="en-US"/>
          </a:p>
        </p:txBody>
      </p:sp>
      <p:pic>
        <p:nvPicPr>
          <p:cNvPr id="6" name="图片 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894965" y="1313180"/>
            <a:ext cx="6257925" cy="502221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7" name="图片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239000" y="2522220"/>
            <a:ext cx="2019935" cy="117411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8" name="图片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277735" y="4323080"/>
            <a:ext cx="2163445" cy="121539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4" name="右箭头 14"/>
          <p:cNvSpPr/>
          <p:nvPr/>
        </p:nvSpPr>
        <p:spPr>
          <a:xfrm rot="19260000">
            <a:off x="6780213" y="3239453"/>
            <a:ext cx="504825" cy="1619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右箭头 15"/>
          <p:cNvSpPr/>
          <p:nvPr/>
        </p:nvSpPr>
        <p:spPr>
          <a:xfrm rot="1500000">
            <a:off x="6840538" y="4452938"/>
            <a:ext cx="504825" cy="1619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圆角矩形标注 3"/>
          <p:cNvSpPr/>
          <p:nvPr/>
        </p:nvSpPr>
        <p:spPr>
          <a:xfrm>
            <a:off x="9730105" y="1781175"/>
            <a:ext cx="2065655" cy="1592046"/>
          </a:xfrm>
          <a:prstGeom prst="wedgeRoundRectCallout">
            <a:avLst>
              <a:gd name="adj1" fmla="val -122671"/>
              <a:gd name="adj2" fmla="val 3702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默认入库类型可以在下拉列表中选择（下拉列表的设置见“1.2单据定义”）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9885680" y="4773295"/>
            <a:ext cx="1970405" cy="1621018"/>
          </a:xfrm>
          <a:prstGeom prst="wedgeRoundRectCallout">
            <a:avLst>
              <a:gd name="adj1" fmla="val -136915"/>
              <a:gd name="adj2" fmla="val -2175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默认出库类型可以在下拉列表中选择（下拉列表的设置见“1.2单据定义”）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815975" y="5288280"/>
            <a:ext cx="1826260" cy="1224915"/>
          </a:xfrm>
          <a:prstGeom prst="wedgeRoundRectCallout">
            <a:avLst>
              <a:gd name="adj1" fmla="val 75834"/>
              <a:gd name="adj2" fmla="val 660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选择“连续添加”保存后，弹框不会消失，继续添加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1048</Words>
  <Application>Kingsoft Office WPP</Application>
  <PresentationFormat>宽屏</PresentationFormat>
  <Paragraphs>115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026TGp_education_blue_v3</vt:lpstr>
      <vt:lpstr>1_026TGp_education_blue_v3</vt:lpstr>
      <vt:lpstr>PowerPoint 演示文稿</vt:lpstr>
      <vt:lpstr>目录</vt:lpstr>
      <vt:lpstr>设置参数信息</vt:lpstr>
      <vt:lpstr>设置参数信息</vt:lpstr>
      <vt:lpstr>设置参数信息</vt:lpstr>
      <vt:lpstr>设置参数信息</vt:lpstr>
      <vt:lpstr>设置参数信息</vt:lpstr>
      <vt:lpstr>添加仓库</vt:lpstr>
      <vt:lpstr>添加仓库</vt:lpstr>
      <vt:lpstr>添加仓库</vt:lpstr>
      <vt:lpstr>货品信息导入</vt:lpstr>
      <vt:lpstr>货品信息导入</vt:lpstr>
      <vt:lpstr>导入货品信息</vt:lpstr>
      <vt:lpstr>导入库存商品</vt:lpstr>
      <vt:lpstr>导入货品信息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27</cp:revision>
  <dcterms:created xsi:type="dcterms:W3CDTF">2015-12-20T09:06:00Z</dcterms:created>
  <dcterms:modified xsi:type="dcterms:W3CDTF">2016-01-14T03:27:30Z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