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304800"/>
            <a:ext cx="2844800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331200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  <a:sym typeface="Verdana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Object 43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0" y="260350"/>
            <a:ext cx="12192000" cy="1008063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27" name="Rectangle 44"/>
          <p:cNvSpPr/>
          <p:nvPr/>
        </p:nvSpPr>
        <p:spPr>
          <a:xfrm>
            <a:off x="0" y="0"/>
            <a:ext cx="12192000" cy="241300"/>
          </a:xfrm>
          <a:prstGeom prst="rect">
            <a:avLst/>
          </a:prstGeom>
          <a:solidFill>
            <a:schemeClr val="accent1"/>
          </a:solidFill>
          <a:ln w="9525">
            <a:noFill/>
            <a:miter/>
          </a:ln>
        </p:spPr>
        <p:txBody>
          <a:bodyPr wrap="none" anchor="ctr"/>
          <a:p>
            <a:pPr lvl="0"/>
            <a:endParaRPr lang="zh-CN" altLang="zh-CN" dirty="0">
              <a:solidFill>
                <a:srgbClr val="336699"/>
              </a:solidFill>
              <a:latin typeface="Arial" charset="0"/>
              <a:ea typeface="宋体" charset="-122"/>
              <a:sym typeface="Verdana" pitchFamily="34" charset="0"/>
            </a:endParaRPr>
          </a:p>
        </p:txBody>
      </p:sp>
      <p:sp>
        <p:nvSpPr>
          <p:cNvPr id="1028" name="Freeform 45"/>
          <p:cNvSpPr/>
          <p:nvPr/>
        </p:nvSpPr>
        <p:spPr>
          <a:xfrm>
            <a:off x="0" y="908050"/>
            <a:ext cx="12192000" cy="461963"/>
          </a:xfrm>
          <a:custGeom>
            <a:avLst/>
            <a:gdLst>
              <a:gd name="txL" fmla="*/ 0 w 5768"/>
              <a:gd name="txT" fmla="*/ 0 h 366"/>
              <a:gd name="txR" fmla="*/ 5768 w 5768"/>
              <a:gd name="txB" fmla="*/ 366 h 366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9" name="Rectangle 3"/>
          <p:cNvSpPr>
            <a:spLocks noGrp="1"/>
          </p:cNvSpPr>
          <p:nvPr>
            <p:ph type="body" idx="1"/>
          </p:nvPr>
        </p:nvSpPr>
        <p:spPr>
          <a:xfrm>
            <a:off x="406400" y="1295400"/>
            <a:ext cx="11379200" cy="5029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40800" y="0"/>
            <a:ext cx="264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000" b="1">
                <a:solidFill>
                  <a:schemeClr val="bg1"/>
                </a:solidFill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6519863"/>
            <a:ext cx="3860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200" b="1"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8800" y="6513513"/>
            <a:ext cx="2844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1033" name="Rectangle 2"/>
          <p:cNvSpPr>
            <a:spLocks noGrp="1"/>
          </p:cNvSpPr>
          <p:nvPr>
            <p:ph type="title"/>
          </p:nvPr>
        </p:nvSpPr>
        <p:spPr>
          <a:xfrm>
            <a:off x="3352800" y="304800"/>
            <a:ext cx="8331200" cy="609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  <a:sym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  <a:sym typeface="Verdana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2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5pPr>
      <a:lvl6pPr marL="25146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6pPr>
      <a:lvl7pPr marL="29718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7pPr>
      <a:lvl8pPr marL="34290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8pPr>
      <a:lvl9pPr marL="38862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1992313" y="2492375"/>
            <a:ext cx="8153400" cy="685800"/>
          </a:xfrm>
        </p:spPr>
        <p:txBody>
          <a:bodyPr vert="horz" wrap="square" lIns="91440" tIns="45720" rIns="91440" bIns="45720" anchor="ctr"/>
          <a:p>
            <a:pPr algn="ctr" eaLnBrk="1" hangingPunct="1"/>
            <a:r>
              <a:rPr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货品管理</a:t>
            </a:r>
            <a:endParaRPr sz="4000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>
          <a:xfrm>
            <a:off x="3550285" y="4693285"/>
            <a:ext cx="4843463" cy="304800"/>
          </a:xfrm>
        </p:spPr>
        <p:txBody>
          <a:bodyPr vert="horz" wrap="square" lIns="91440" tIns="45720" rIns="91440" bIns="45720" anchor="t"/>
          <a:p>
            <a:pPr defTabSz="0" eaLnBrk="1" hangingPunct="1">
              <a:buFont typeface="Wingdings" pitchFamily="2" charset="2"/>
              <a:buNone/>
            </a:pPr>
            <a:r>
              <a:rPr lang="zh-CN" altLang="en-US" sz="1800" kern="1200" dirty="0">
                <a:solidFill>
                  <a:schemeClr val="tx1"/>
                </a:solidFill>
                <a:latin typeface="+mn-lt"/>
                <a:ea typeface="宋体" charset="-122"/>
                <a:cs typeface="+mn-cs"/>
                <a:sym typeface="Verdana" pitchFamily="34" charset="0"/>
              </a:rPr>
              <a:t>成都冠唐科技有限公司</a:t>
            </a:r>
            <a:endParaRPr lang="en-US" altLang="x-none" sz="1800" kern="1200" dirty="0">
              <a:solidFill>
                <a:schemeClr val="tx1"/>
              </a:solidFill>
              <a:latin typeface="+mn-lt"/>
              <a:ea typeface="宋体" charset="-122"/>
              <a:cs typeface="+mn-cs"/>
              <a:sym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货品管理全图</a:t>
            </a:r>
            <a:endParaRPr lang="zh-CN" altLang="en-US"/>
          </a:p>
        </p:txBody>
      </p:sp>
      <p:pic>
        <p:nvPicPr>
          <p:cNvPr id="4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988060" y="1172210"/>
            <a:ext cx="10116185" cy="543877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目录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465003" y="2239645"/>
            <a:ext cx="3286125" cy="302069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>
                <a:hlinkClick r:id="rId1" action="ppaction://hlinksldjump"/>
              </a:rPr>
              <a:t>1</a:t>
            </a:r>
            <a:r>
              <a:rPr lang="zh-CN" altLang="en-US" sz="3200">
                <a:ea typeface="宋体" charset="0"/>
                <a:hlinkClick r:id="rId1" action="ppaction://hlinksldjump"/>
              </a:rPr>
              <a:t>、</a:t>
            </a:r>
            <a:r>
              <a:rPr lang="zh-CN" altLang="en-US" sz="3200">
                <a:hlinkClick r:id="rId1" action="ppaction://hlinksldjump"/>
              </a:rPr>
              <a:t>左上树形菜单</a:t>
            </a:r>
            <a:endParaRPr lang="zh-CN" altLang="en-US" sz="3200">
              <a:hlinkClick r:id="rId1" action="ppaction://hlinksldjump"/>
            </a:endParaRPr>
          </a:p>
          <a:p>
            <a:pPr algn="l"/>
            <a:endParaRPr lang="zh-CN" altLang="en-US" sz="3200">
              <a:hlinkClick r:id="rId1" action="ppaction://hlinksldjump"/>
            </a:endParaRPr>
          </a:p>
          <a:p>
            <a:pPr algn="l"/>
            <a:r>
              <a:rPr lang="en-US" altLang="zh-CN" sz="3200">
                <a:ea typeface="宋体" charset="0"/>
                <a:sym typeface="+mn-ea"/>
                <a:hlinkClick r:id="rId2" action="ppaction://hlinksldjump"/>
              </a:rPr>
              <a:t>2</a:t>
            </a:r>
            <a:r>
              <a:rPr lang="zh-CN" altLang="en-US" sz="3200">
                <a:ea typeface="宋体" charset="0"/>
                <a:sym typeface="+mn-ea"/>
                <a:hlinkClick r:id="rId2" action="ppaction://hlinksldjump"/>
              </a:rPr>
              <a:t>、</a:t>
            </a:r>
            <a:r>
              <a:rPr lang="zh-CN" altLang="en-US" sz="3200">
                <a:sym typeface="+mn-ea"/>
                <a:hlinkClick r:id="rId2" action="ppaction://hlinksldjump"/>
              </a:rPr>
              <a:t>左下树形菜单</a:t>
            </a:r>
            <a:endParaRPr lang="zh-CN" altLang="en-US" sz="3200">
              <a:sym typeface="+mn-ea"/>
              <a:hlinkClick r:id="rId2" action="ppaction://hlinksldjump"/>
            </a:endParaRPr>
          </a:p>
          <a:p>
            <a:pPr algn="l"/>
            <a:endParaRPr lang="zh-CN" altLang="en-US" sz="3200">
              <a:sym typeface="+mn-ea"/>
              <a:hlinkClick r:id="rId2" action="ppaction://hlinksldjump"/>
            </a:endParaRPr>
          </a:p>
          <a:p>
            <a:pPr algn="l"/>
            <a:r>
              <a:rPr lang="en-US" altLang="zh-CN" sz="3200">
                <a:ea typeface="宋体" charset="0"/>
                <a:sym typeface="+mn-ea"/>
                <a:hlinkClick r:id="rId3" action="ppaction://hlinksldjump"/>
              </a:rPr>
              <a:t>3</a:t>
            </a:r>
            <a:r>
              <a:rPr lang="zh-CN" altLang="en-US" sz="3200">
                <a:ea typeface="宋体" charset="0"/>
                <a:sym typeface="+mn-ea"/>
                <a:hlinkClick r:id="rId3" action="ppaction://hlinksldjump"/>
              </a:rPr>
              <a:t>、主界面</a:t>
            </a:r>
            <a:endParaRPr lang="zh-CN" altLang="en-US" sz="3200"/>
          </a:p>
          <a:p>
            <a:pPr algn="l"/>
            <a:endParaRPr lang="zh-CN" altLang="en-US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1、左上树形菜单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648700" y="1012825"/>
            <a:ext cx="2926080" cy="640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帮助您查询各种信息，快速</a:t>
            </a:r>
            <a:endParaRPr lang="zh-CN" altLang="en-US">
              <a:solidFill>
                <a:srgbClr val="FF0000"/>
              </a:solidFill>
            </a:endParaRPr>
          </a:p>
          <a:p>
            <a:pPr algn="l"/>
            <a:r>
              <a:rPr lang="zh-CN" altLang="en-US">
                <a:solidFill>
                  <a:srgbClr val="FF0000"/>
                </a:solidFill>
              </a:rPr>
              <a:t>的进入您想操作的界面。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8" name="图片 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964430" y="853440"/>
            <a:ext cx="1986915" cy="595376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2" name="图片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035935" y="1384935"/>
            <a:ext cx="1123950" cy="269494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6" name="矩形 16"/>
          <p:cNvSpPr/>
          <p:nvPr/>
        </p:nvSpPr>
        <p:spPr>
          <a:xfrm>
            <a:off x="3514725" y="1570990"/>
            <a:ext cx="838200" cy="2095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矩形 16"/>
          <p:cNvSpPr/>
          <p:nvPr/>
        </p:nvSpPr>
        <p:spPr>
          <a:xfrm>
            <a:off x="3521075" y="2334260"/>
            <a:ext cx="838200" cy="2095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圆角矩形标注 5"/>
          <p:cNvSpPr/>
          <p:nvPr/>
        </p:nvSpPr>
        <p:spPr>
          <a:xfrm>
            <a:off x="985520" y="1000760"/>
            <a:ext cx="2124710" cy="1013612"/>
          </a:xfrm>
          <a:prstGeom prst="wedgeRoundRectCallout">
            <a:avLst>
              <a:gd name="adj1" fmla="val 67842"/>
              <a:gd name="adj2" fmla="val 2017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点击，您可以查询该仓库下的所有货品信息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1094105" y="2479675"/>
            <a:ext cx="1513840" cy="1189355"/>
          </a:xfrm>
          <a:prstGeom prst="wedgeRoundRectCallout">
            <a:avLst>
              <a:gd name="adj1" fmla="val 108598"/>
              <a:gd name="adj2" fmla="val -49626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点击，您可以查询该库位下的所有货品信息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4" name="左右箭头 24"/>
          <p:cNvSpPr/>
          <p:nvPr/>
        </p:nvSpPr>
        <p:spPr>
          <a:xfrm>
            <a:off x="4364355" y="1527810"/>
            <a:ext cx="725170" cy="163830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图片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912418" y="1617028"/>
            <a:ext cx="1628775" cy="359981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5" name="左右箭头 25"/>
          <p:cNvSpPr/>
          <p:nvPr/>
        </p:nvSpPr>
        <p:spPr>
          <a:xfrm>
            <a:off x="6901815" y="1735455"/>
            <a:ext cx="996950" cy="172085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矩形 20"/>
          <p:cNvSpPr/>
          <p:nvPr/>
        </p:nvSpPr>
        <p:spPr>
          <a:xfrm>
            <a:off x="8529320" y="1962468"/>
            <a:ext cx="609600" cy="2190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圆角矩形标注 8"/>
          <p:cNvSpPr/>
          <p:nvPr/>
        </p:nvSpPr>
        <p:spPr>
          <a:xfrm>
            <a:off x="9969500" y="2057400"/>
            <a:ext cx="1982470" cy="973455"/>
          </a:xfrm>
          <a:prstGeom prst="wedgeRoundRectCallout">
            <a:avLst>
              <a:gd name="adj1" fmla="val -95020"/>
              <a:gd name="adj2" fmla="val -4645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点击，您可以查询该类型下的所有货品信息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6" name="矩形 26"/>
          <p:cNvSpPr/>
          <p:nvPr/>
        </p:nvSpPr>
        <p:spPr>
          <a:xfrm>
            <a:off x="5196205" y="4691698"/>
            <a:ext cx="742950" cy="2381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8" name="图片 2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78840" y="4101465"/>
            <a:ext cx="4032885" cy="276796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9" name="左右箭头 29"/>
          <p:cNvSpPr/>
          <p:nvPr/>
        </p:nvSpPr>
        <p:spPr>
          <a:xfrm rot="19260000">
            <a:off x="4672965" y="4979670"/>
            <a:ext cx="588010" cy="142240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098540" y="4232910"/>
            <a:ext cx="2210435" cy="10363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033395" y="1982470"/>
            <a:ext cx="3173730" cy="345821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2、左下树形菜单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27965" y="1071880"/>
            <a:ext cx="6355080" cy="9144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增加显示分组和减少显示分组的功能可以帮您简化</a:t>
            </a:r>
            <a:endParaRPr lang="zh-CN" altLang="en-US"/>
          </a:p>
          <a:p>
            <a:pPr algn="l"/>
            <a:r>
              <a:rPr lang="zh-CN" altLang="en-US"/>
              <a:t>系统界面，便于您操作，例如不常用的功能就可以减少显示分</a:t>
            </a:r>
            <a:endParaRPr lang="zh-CN" altLang="en-US"/>
          </a:p>
          <a:p>
            <a:pPr algn="l"/>
            <a:r>
              <a:rPr lang="zh-CN" altLang="en-US"/>
              <a:t>组，隐藏起来。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8105140" y="1008380"/>
            <a:ext cx="385191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  <a:sym typeface="+mn-ea"/>
              </a:rPr>
              <a:t>主功能模块，点击可进入相应模块。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8697595" y="3536315"/>
            <a:ext cx="1753235" cy="948690"/>
          </a:xfrm>
          <a:prstGeom prst="wedgeRoundRectCallout">
            <a:avLst>
              <a:gd name="adj1" fmla="val -94150"/>
              <a:gd name="adj2" fmla="val 4273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点击增加显示分组，分组就到黑色框内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99435" y="2045335"/>
            <a:ext cx="2534285" cy="2591435"/>
          </a:xfrm>
          <a:prstGeom prst="rect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8757285" y="4735830"/>
            <a:ext cx="1814195" cy="1068070"/>
          </a:xfrm>
          <a:prstGeom prst="wedgeRoundRectCallout">
            <a:avLst>
              <a:gd name="adj1" fmla="val -100140"/>
              <a:gd name="adj2" fmla="val -4663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点击减少显示分组，分组就到绿色框内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061970" y="4658360"/>
            <a:ext cx="2643505" cy="444500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467995" y="5356225"/>
            <a:ext cx="2366010" cy="1212850"/>
          </a:xfrm>
          <a:prstGeom prst="wedgeRoundRectCallout">
            <a:avLst>
              <a:gd name="adj1" fmla="val 89828"/>
              <a:gd name="adj2" fmla="val -5069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此处可以查看系统版本和版本号，方便您后续查看自己是否是最新版本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716270" y="4635500"/>
            <a:ext cx="396875" cy="45593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320165" y="1692910"/>
            <a:ext cx="9625965" cy="503491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3、主界面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845935" y="1023620"/>
            <a:ext cx="5212080" cy="640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主界面分为两部分，上面主要管理货品基本信息，</a:t>
            </a:r>
            <a:endParaRPr lang="zh-CN" altLang="en-US">
              <a:solidFill>
                <a:srgbClr val="FF0000"/>
              </a:solidFill>
            </a:endParaRPr>
          </a:p>
          <a:p>
            <a:pPr algn="l"/>
            <a:r>
              <a:rPr lang="zh-CN" altLang="en-US">
                <a:solidFill>
                  <a:srgbClr val="FF0000"/>
                </a:solidFill>
              </a:rPr>
              <a:t>下面对应的是单个货品的出入库明细。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7605395" y="2802255"/>
            <a:ext cx="1993265" cy="1925320"/>
          </a:xfrm>
          <a:prstGeom prst="wedgeRoundRectCallout">
            <a:avLst>
              <a:gd name="adj1" fmla="val -65819"/>
              <a:gd name="adj2" fmla="val 943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主界面，可以管理货品基本信息，有添加、删除、修改、入库、出库、即入即出、输出等功能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7084060" y="5560060"/>
            <a:ext cx="2232660" cy="954198"/>
          </a:xfrm>
          <a:prstGeom prst="wedgeRoundRectCallout">
            <a:avLst>
              <a:gd name="adj1" fmla="val -65819"/>
              <a:gd name="adj2" fmla="val 943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货品的出入库明细，可以调解显示时间范围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806950" y="4167505"/>
            <a:ext cx="2085975" cy="1019175"/>
          </a:xfrm>
          <a:prstGeom prst="rect">
            <a:avLst/>
          </a:prstGeom>
        </p:spPr>
      </p:pic>
      <p:sp>
        <p:nvSpPr>
          <p:cNvPr id="8" name="上箭头 7"/>
          <p:cNvSpPr/>
          <p:nvPr/>
        </p:nvSpPr>
        <p:spPr>
          <a:xfrm>
            <a:off x="5716270" y="5103495"/>
            <a:ext cx="281305" cy="330200"/>
          </a:xfrm>
          <a:prstGeom prst="up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"/>
          <p:cNvSpPr>
            <a:spLocks noGrp="1"/>
          </p:cNvSpPr>
          <p:nvPr>
            <p:ph type="ctrTitle"/>
          </p:nvPr>
        </p:nvSpPr>
        <p:spPr>
          <a:xfrm>
            <a:off x="2135188" y="2924175"/>
            <a:ext cx="7772400" cy="1470025"/>
          </a:xfrm>
        </p:spPr>
        <p:txBody>
          <a:bodyPr vert="horz" wrap="square" lIns="91440" tIns="45720" rIns="91440" bIns="45720" anchor="ctr"/>
          <a:p>
            <a:pPr algn="ctr"/>
            <a:r>
              <a:rPr lang="zh-CN" altLang="en-US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成 都 冠 唐 科 技 有 限 公 司</a:t>
            </a:r>
            <a:br>
              <a:rPr lang="en-US" altLang="zh-CN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更多仓库解决方案欢迎咨询我们 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电话：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4000280130(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同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QQ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号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)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267" name="标题 1"/>
          <p:cNvSpPr txBox="1"/>
          <p:nvPr/>
        </p:nvSpPr>
        <p:spPr>
          <a:xfrm>
            <a:off x="3387725" y="4229100"/>
            <a:ext cx="15113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 algn="ctr"/>
            <a:r>
              <a:rPr lang="zh-CN" altLang="en-US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  <a:t>微信：</a:t>
            </a:r>
            <a:br>
              <a:rPr lang="en-US" altLang="zh-CN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</a:br>
            <a:endParaRPr lang="zh-CN" altLang="en-US" sz="3200" b="1" dirty="0">
              <a:latin typeface="黑体" pitchFamily="49" charset="-122"/>
              <a:ea typeface="黑体" pitchFamily="49" charset="-122"/>
              <a:sym typeface="Verdana" pitchFamily="34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800600" y="4452938"/>
            <a:ext cx="1857375" cy="187642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26TGp_education_blue_v3">
  <a:themeElements>
    <a:clrScheme name="">
      <a:dk1>
        <a:srgbClr val="336699"/>
      </a:dk1>
      <a:lt1>
        <a:srgbClr val="FFFFFF"/>
      </a:lt1>
      <a:dk2>
        <a:srgbClr val="000000"/>
      </a:dk2>
      <a:lt2>
        <a:srgbClr val="DDDDDD"/>
      </a:lt2>
      <a:accent1>
        <a:srgbClr val="EBA533"/>
      </a:accent1>
      <a:accent2>
        <a:srgbClr val="C78DD7"/>
      </a:accent2>
      <a:accent3>
        <a:srgbClr val="FFFFFF"/>
      </a:accent3>
      <a:accent4>
        <a:srgbClr val="2A5682"/>
      </a:accent4>
      <a:accent5>
        <a:srgbClr val="F3CFAD"/>
      </a:accent5>
      <a:accent6>
        <a:srgbClr val="B47FC3"/>
      </a:accent6>
      <a:hlink>
        <a:srgbClr val="3197BB"/>
      </a:hlink>
      <a:folHlink>
        <a:srgbClr val="878FA5"/>
      </a:folHlink>
    </a:clrScheme>
    <a:fontScheme name="026TGp_education_blue_v3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</Words>
  <Application>Kingsoft Office WPP</Application>
  <PresentationFormat>宽屏</PresentationFormat>
  <Paragraphs>53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026TGp_education_blue_v3</vt:lpstr>
      <vt:lpstr>货品管理</vt:lpstr>
      <vt:lpstr>货品管理全图</vt:lpstr>
      <vt:lpstr>目录</vt:lpstr>
      <vt:lpstr>1、左上树形菜单</vt:lpstr>
      <vt:lpstr>2、左下树形菜单</vt:lpstr>
      <vt:lpstr>3、主界面</vt:lpstr>
      <vt:lpstr>成 都 冠 唐 科 技 有 限 公 司  更多仓库解决方案欢迎咨询我们   电话：4000280130(同QQ号)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GT020</dc:creator>
  <cp:lastModifiedBy>GT020</cp:lastModifiedBy>
  <cp:revision>9</cp:revision>
  <dcterms:created xsi:type="dcterms:W3CDTF">2015-12-24T02:01:00Z</dcterms:created>
  <dcterms:modified xsi:type="dcterms:W3CDTF">2016-01-14T03:26:37Z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