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3"/>
    <p:sldId id="276" r:id="rId4"/>
    <p:sldId id="263" r:id="rId5"/>
    <p:sldId id="264" r:id="rId6"/>
    <p:sldId id="265" r:id="rId7"/>
    <p:sldId id="269" r:id="rId8"/>
    <p:sldId id="270" r:id="rId9"/>
    <p:sldId id="267" r:id="rId10"/>
    <p:sldId id="268" r:id="rId11"/>
    <p:sldId id="271" r:id="rId12"/>
    <p:sldId id="272" r:id="rId13"/>
    <p:sldId id="273" r:id="rId14"/>
    <p:sldId id="274" r:id="rId15"/>
    <p:sldId id="275" r:id="rId16"/>
    <p:sldId id="260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i="0" kern="1200" cap="none" spc="0" normalizeH="0" baseline="0" noProof="0"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i="0" kern="1200" cap="none" spc="0" normalizeH="0" baseline="0" noProof="0">
                <a:solidFill>
                  <a:schemeClr val="tx1"/>
                </a:solidFill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p>
            <a:pPr algn="ctr" fontAlgn="base"/>
            <a:fld id="{9A0DB2DC-4C9A-4742-B13C-FB6460FD3503}" type="slidenum">
              <a:rPr lang="zh-CN" altLang="en-US" sz="1000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2051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Verdana" pitchFamily="34" charset="0"/>
              <a:ea typeface="宋体" charset="-122"/>
              <a:sym typeface="Verdana" pitchFamily="34" charset="0"/>
            </a:endParaRPr>
          </a:p>
        </p:txBody>
      </p:sp>
      <p:sp>
        <p:nvSpPr>
          <p:cNvPr id="2052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/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3" name="Rectangle 3"/>
          <p:cNvSpPr>
            <a:spLocks noGrp="1"/>
          </p:cNvSpPr>
          <p:nvPr>
            <p:ph type="body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 fontAlgn="base"/>
            <a:fld id="{9A0DB2DC-4C9A-4742-B13C-FB6460FD3503}" type="slidenum">
              <a:rPr lang="zh-CN" altLang="en-US" sz="1000" strike="noStrike" noProof="1" dirty="0">
                <a:latin typeface="Verdana" pitchFamily="34" charset="0"/>
                <a:ea typeface="宋体" charset="-122"/>
                <a:cs typeface="+mn-ea"/>
                <a:sym typeface="Verdana" pitchFamily="34" charset="0"/>
              </a:rPr>
            </a:fld>
            <a:endParaRPr lang="en-US" altLang="zh-CN" sz="1000" strike="noStrike" noProof="1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2057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0.xml"/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2"/>
          <p:cNvSpPr>
            <a:spLocks noGrp="1"/>
          </p:cNvSpPr>
          <p:nvPr/>
        </p:nvSpPr>
        <p:spPr>
          <a:xfrm>
            <a:off x="2251075" y="2497138"/>
            <a:ext cx="8105775" cy="70961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1" hangingPunct="1"/>
            <a:r>
              <a:rPr lang="zh-CN" altLang="zh-CN" sz="4000" b="1" kern="1200" baseline="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  <a:cs typeface="+mj-cs"/>
              </a:rPr>
              <a:t>分析统计</a:t>
            </a:r>
            <a:endParaRPr lang="zh-CN" altLang="zh-CN" sz="4000" b="1" kern="1200" baseline="0" dirty="0">
              <a:solidFill>
                <a:schemeClr val="tx1"/>
              </a:solidFill>
              <a:latin typeface="黑体" pitchFamily="49" charset="-122"/>
              <a:ea typeface="黑体" pitchFamily="49" charset="-122"/>
              <a:cs typeface="+mj-cs"/>
            </a:endParaRPr>
          </a:p>
        </p:txBody>
      </p:sp>
      <p:sp>
        <p:nvSpPr>
          <p:cNvPr id="4098" name="Rectangle 3"/>
          <p:cNvSpPr>
            <a:spLocks noGrp="1"/>
          </p:cNvSpPr>
          <p:nvPr>
            <p:ph type="subTitle" idx="1"/>
          </p:nvPr>
        </p:nvSpPr>
        <p:spPr>
          <a:xfrm>
            <a:off x="3743325" y="4365625"/>
            <a:ext cx="4946650" cy="358775"/>
          </a:xfrm>
        </p:spPr>
        <p:txBody>
          <a:bodyPr wrap="square" lIns="91440" tIns="45720" rIns="91440" bIns="45720" anchor="t">
            <a:normAutofit fontScale="60000"/>
          </a:bodyPr>
          <a:p>
            <a:pPr algn="ctr" defTabSz="914400">
              <a:buFont typeface="Wingdings" pitchFamily="2" charset="2"/>
              <a:buNone/>
            </a:pPr>
            <a:r>
              <a:rPr lang="zh-CN" altLang="en-US" kern="1200" baseline="0" dirty="0"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kern="1200" baseline="0" dirty="0"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2236470" y="473075"/>
            <a:ext cx="9844405" cy="6096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分类统计</a:t>
            </a:r>
            <a:br>
              <a:rPr lang="zh-CN" altLang="en-US" sz="2000">
                <a:sym typeface="+mn-ea"/>
              </a:rPr>
            </a:br>
            <a:r>
              <a:rPr lang="zh-CN" altLang="en-US" sz="2000">
                <a:sym typeface="+mn-ea"/>
              </a:rPr>
              <a:t>按货品类别统计每个类型货品一段时间内的期初金额，入库金额，出库金额、期末金额</a:t>
            </a:r>
            <a:endParaRPr lang="zh-CN" altLang="en-US" sz="2000"/>
          </a:p>
          <a:p>
            <a:pPr eaLnBrk="1" hangingPunct="1"/>
            <a:endParaRPr lang="zh-CN" altLang="en-US" sz="2000" b="1" dirty="0">
              <a:ea typeface="宋体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96595" y="1182370"/>
            <a:ext cx="10342880" cy="5333365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7638415" y="4070985"/>
            <a:ext cx="3423920" cy="613410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选择分类统计的时间范围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统计结果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798955" y="2753360"/>
            <a:ext cx="8475980" cy="2190750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6474460" y="1331595"/>
            <a:ext cx="3110865" cy="1297940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货品类别、期初金额、本期入库金额、本期出库成本、期末金额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364865" y="593090"/>
            <a:ext cx="8331200" cy="6096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库存预见性分析</a:t>
            </a:r>
            <a:br>
              <a:rPr lang="zh-CN" altLang="en-US" sz="2000">
                <a:sym typeface="+mn-ea"/>
              </a:rPr>
            </a:br>
            <a:r>
              <a:rPr lang="zh-CN" altLang="en-US" sz="2000">
                <a:sym typeface="+mn-ea"/>
              </a:rPr>
              <a:t>分析</a:t>
            </a:r>
            <a:r>
              <a:rPr lang="en-US" altLang="zh-CN" sz="2000">
                <a:sym typeface="+mn-ea"/>
              </a:rPr>
              <a:t>1</a:t>
            </a:r>
            <a:r>
              <a:rPr lang="zh-CN" altLang="en-US" sz="2000">
                <a:sym typeface="+mn-ea"/>
              </a:rPr>
              <a:t>个月后的库存是否充足</a:t>
            </a:r>
            <a:endParaRPr lang="zh-CN" altLang="en-US" sz="2000"/>
          </a:p>
          <a:p>
            <a:pPr eaLnBrk="1" hangingPunct="1"/>
            <a:endParaRPr lang="zh-CN" altLang="en-US" sz="2000"/>
          </a:p>
          <a:p>
            <a:pPr eaLnBrk="1" hangingPunct="1"/>
            <a:endParaRPr lang="zh-CN" altLang="en-US" sz="2000" b="1" dirty="0">
              <a:ea typeface="宋体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81225" y="1363980"/>
            <a:ext cx="7276465" cy="5161915"/>
          </a:xfrm>
          <a:prstGeom prst="rect">
            <a:avLst/>
          </a:prstGeom>
        </p:spPr>
      </p:pic>
      <p:sp>
        <p:nvSpPr>
          <p:cNvPr id="8" name="圆角矩形标注 7"/>
          <p:cNvSpPr/>
          <p:nvPr/>
        </p:nvSpPr>
        <p:spPr>
          <a:xfrm>
            <a:off x="9272905" y="2330450"/>
            <a:ext cx="2402205" cy="997585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可以分析所有货品、某个类型的货品以及单个货品的库存情况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479425" y="383540"/>
            <a:ext cx="1808480" cy="5791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/>
              <a:t>统计结果</a:t>
            </a:r>
            <a:endParaRPr lang="zh-CN" altLang="en-US" sz="32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55270" y="1574800"/>
            <a:ext cx="11774170" cy="5159375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 rot="16200000">
            <a:off x="6367145" y="1249045"/>
            <a:ext cx="901065" cy="1332865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8390255" y="360166"/>
            <a:ext cx="2437765" cy="132309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比如按3个月出库量估算，用3个月的总库存数除3得出每月预计出库数量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圆角矩形标注 8"/>
          <p:cNvSpPr/>
          <p:nvPr/>
        </p:nvSpPr>
        <p:spPr>
          <a:xfrm rot="10800000">
            <a:off x="8565515" y="2397125"/>
            <a:ext cx="2244725" cy="1236345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noAutofit/>
          </a:bodyPr>
          <a:p>
            <a:pPr algn="ctr"/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744585" y="2425065"/>
            <a:ext cx="1885315" cy="14655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总库存数-采购待入库数量-预计库存数量=预计1月后的库存数量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73470" y="1464310"/>
            <a:ext cx="1325880" cy="11887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采购订单未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执行入库的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数量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endParaRPr lang="zh-CN" altLang="en-US"/>
          </a:p>
        </p:txBody>
      </p:sp>
      <p:sp>
        <p:nvSpPr>
          <p:cNvPr id="13" name="圆角矩形标注 12"/>
          <p:cNvSpPr/>
          <p:nvPr/>
        </p:nvSpPr>
        <p:spPr>
          <a:xfrm>
            <a:off x="2068830" y="1227402"/>
            <a:ext cx="2386965" cy="711942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订单不足和订单超上限都会有颜色提示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413125" y="472440"/>
            <a:ext cx="8331200" cy="6096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统计结果</a:t>
            </a:r>
            <a:endParaRPr lang="zh-CN" altLang="en-US" sz="2000"/>
          </a:p>
          <a:p>
            <a:pPr eaLnBrk="1" hangingPunct="1"/>
            <a:endParaRPr lang="zh-CN" altLang="en-US" sz="2000" b="1" dirty="0">
              <a:ea typeface="宋体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70815" y="1706880"/>
            <a:ext cx="11774170" cy="5159375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5818505" y="1585595"/>
            <a:ext cx="1499870" cy="961390"/>
          </a:xfrm>
          <a:prstGeom prst="wedgeRoundRectCallout">
            <a:avLst>
              <a:gd name="adj1" fmla="val 66003"/>
              <a:gd name="adj2" fmla="val 1532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采购订单未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执行入库的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pPr algn="l"/>
            <a:r>
              <a:rPr lang="zh-CN" altLang="en-US">
                <a:solidFill>
                  <a:srgbClr val="FF0000"/>
                </a:solidFill>
                <a:sym typeface="+mn-ea"/>
              </a:rPr>
              <a:t>数量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7981315" y="666273"/>
            <a:ext cx="2437765" cy="1311595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比如按3个月出库量估算，用3个月的总库存数除3得出每月预计出库数量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8914765" y="2636520"/>
            <a:ext cx="2244725" cy="1236345"/>
          </a:xfrm>
          <a:prstGeom prst="wedgeRoundRectCallout">
            <a:avLst>
              <a:gd name="adj1" fmla="val 13422"/>
              <a:gd name="adj2" fmla="val -7352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0" anchor="ctr">
            <a:no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总库存数-采购待入库数量-预计库存数量=预计1月后的库存数量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3" name="圆角矩形标注 12"/>
          <p:cNvSpPr/>
          <p:nvPr/>
        </p:nvSpPr>
        <p:spPr>
          <a:xfrm>
            <a:off x="2020570" y="1275662"/>
            <a:ext cx="2386965" cy="711942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  <a:sym typeface="+mn-ea"/>
              </a:rPr>
              <a:t>订单不足和订单超上限都会有颜色提示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194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915728" y="1258570"/>
            <a:ext cx="4131310" cy="50330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600">
                <a:hlinkClick r:id="rId1" action="ppaction://hlinksldjump"/>
              </a:rPr>
              <a:t>1</a:t>
            </a:r>
            <a:r>
              <a:rPr lang="zh-CN" altLang="en-US" sz="3600">
                <a:ea typeface="宋体" charset="0"/>
                <a:hlinkClick r:id="rId1" action="ppaction://hlinksldjump"/>
              </a:rPr>
              <a:t>、月季年报表</a:t>
            </a:r>
            <a:endParaRPr lang="zh-CN" altLang="en-US" sz="3600">
              <a:ea typeface="宋体" charset="0"/>
              <a:hlinkClick r:id="rId1" action="ppaction://hlinksldjump"/>
            </a:endParaRPr>
          </a:p>
          <a:p>
            <a:pPr algn="l"/>
            <a:endParaRPr lang="zh-CN" altLang="en-US" sz="3600">
              <a:ea typeface="宋体" charset="0"/>
              <a:hlinkClick r:id="rId1" action="ppaction://hlinksldjump"/>
            </a:endParaRPr>
          </a:p>
          <a:p>
            <a:pPr algn="l"/>
            <a:r>
              <a:rPr lang="en-US" altLang="zh-CN" sz="3600">
                <a:sym typeface="+mn-ea"/>
                <a:hlinkClick r:id="rId2" action="ppaction://hlinksldjump"/>
              </a:rPr>
              <a:t>2</a:t>
            </a:r>
            <a:r>
              <a:rPr lang="zh-CN" altLang="en-US" sz="3600">
                <a:ea typeface="宋体" charset="0"/>
                <a:sym typeface="+mn-ea"/>
                <a:hlinkClick r:id="rId2" action="ppaction://hlinksldjump"/>
              </a:rPr>
              <a:t>、</a:t>
            </a:r>
            <a:r>
              <a:rPr lang="zh-CN" altLang="en-US" sz="3600">
                <a:sym typeface="+mn-ea"/>
                <a:hlinkClick r:id="rId2" action="ppaction://hlinksldjump"/>
              </a:rPr>
              <a:t>出入库明细表</a:t>
            </a:r>
            <a:endParaRPr lang="zh-CN" altLang="en-US" sz="3600">
              <a:sym typeface="+mn-ea"/>
              <a:hlinkClick r:id="rId2" action="ppaction://hlinksldjump"/>
            </a:endParaRPr>
          </a:p>
          <a:p>
            <a:pPr algn="l"/>
            <a:endParaRPr lang="zh-CN" altLang="en-US" sz="3600"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3600">
                <a:sym typeface="+mn-ea"/>
                <a:hlinkClick r:id="rId3" action="ppaction://hlinksldjump"/>
              </a:rPr>
              <a:t>3</a:t>
            </a:r>
            <a:r>
              <a:rPr lang="zh-CN" altLang="en-US" sz="3600">
                <a:ea typeface="宋体" charset="0"/>
                <a:sym typeface="+mn-ea"/>
                <a:hlinkClick r:id="rId3" action="ppaction://hlinksldjump"/>
              </a:rPr>
              <a:t>、</a:t>
            </a:r>
            <a:r>
              <a:rPr lang="zh-CN" altLang="en-US" sz="3600">
                <a:sym typeface="+mn-ea"/>
                <a:hlinkClick r:id="rId3" action="ppaction://hlinksldjump"/>
              </a:rPr>
              <a:t>出入库汇总</a:t>
            </a:r>
            <a:endParaRPr lang="zh-CN" altLang="en-US" sz="3600">
              <a:sym typeface="+mn-ea"/>
              <a:hlinkClick r:id="rId3" action="ppaction://hlinksldjump"/>
            </a:endParaRPr>
          </a:p>
          <a:p>
            <a:pPr algn="l"/>
            <a:endParaRPr lang="zh-CN" altLang="en-US" sz="3600">
              <a:sym typeface="+mn-ea"/>
              <a:hlinkClick r:id="rId3" action="ppaction://hlinksldjump"/>
            </a:endParaRPr>
          </a:p>
          <a:p>
            <a:pPr algn="l"/>
            <a:r>
              <a:rPr lang="en-US" altLang="zh-CN" sz="3600">
                <a:sym typeface="+mn-ea"/>
                <a:hlinkClick r:id="rId4" action="ppaction://hlinksldjump"/>
              </a:rPr>
              <a:t>4</a:t>
            </a:r>
            <a:r>
              <a:rPr lang="zh-CN" altLang="en-US" sz="3600">
                <a:ea typeface="宋体" charset="0"/>
                <a:sym typeface="+mn-ea"/>
                <a:hlinkClick r:id="rId4" action="ppaction://hlinksldjump"/>
              </a:rPr>
              <a:t>、</a:t>
            </a:r>
            <a:r>
              <a:rPr lang="zh-CN" altLang="en-US" sz="3600">
                <a:sym typeface="+mn-ea"/>
                <a:hlinkClick r:id="rId4" action="ppaction://hlinksldjump"/>
              </a:rPr>
              <a:t>分类统计</a:t>
            </a:r>
            <a:endParaRPr lang="zh-CN" altLang="en-US" sz="3600">
              <a:sym typeface="+mn-ea"/>
              <a:hlinkClick r:id="rId4" action="ppaction://hlinksldjump"/>
            </a:endParaRPr>
          </a:p>
          <a:p>
            <a:pPr algn="l"/>
            <a:endParaRPr lang="zh-CN" altLang="en-US" sz="3600">
              <a:sym typeface="+mn-ea"/>
              <a:hlinkClick r:id="rId4" action="ppaction://hlinksldjump"/>
            </a:endParaRPr>
          </a:p>
          <a:p>
            <a:pPr algn="l"/>
            <a:r>
              <a:rPr lang="en-US" altLang="zh-CN" sz="3600">
                <a:sym typeface="+mn-ea"/>
                <a:hlinkClick r:id="rId5" action="ppaction://hlinksldjump"/>
              </a:rPr>
              <a:t>5</a:t>
            </a:r>
            <a:r>
              <a:rPr lang="zh-CN" altLang="en-US" sz="3600">
                <a:ea typeface="宋体" charset="0"/>
                <a:sym typeface="+mn-ea"/>
                <a:hlinkClick r:id="rId5" action="ppaction://hlinksldjump"/>
              </a:rPr>
              <a:t>、预见性分析统计</a:t>
            </a:r>
            <a:endParaRPr lang="zh-CN" altLang="en-US" sz="3600">
              <a:ea typeface="宋体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524250" y="328930"/>
            <a:ext cx="8331200" cy="6096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zh-CN" sz="2000">
                <a:sym typeface="+mn-ea"/>
              </a:rPr>
              <a:t>月季年报表</a:t>
            </a:r>
            <a:endParaRPr lang="zh-CN" altLang="zh-CN" sz="2000"/>
          </a:p>
          <a:p>
            <a:pPr eaLnBrk="1" hangingPunct="1"/>
            <a:r>
              <a:rPr lang="zh-CN" altLang="zh-CN" sz="2000">
                <a:sym typeface="+mn-ea"/>
              </a:rPr>
              <a:t>可按月，季度，年统计货品的出入库总金额，期末金额，期初金额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45540" y="1484630"/>
            <a:ext cx="10022205" cy="53873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759835" y="1397000"/>
            <a:ext cx="4599940" cy="4904740"/>
          </a:xfrm>
          <a:prstGeom prst="rect">
            <a:avLst/>
          </a:prstGeom>
        </p:spPr>
      </p:pic>
      <p:sp>
        <p:nvSpPr>
          <p:cNvPr id="7" name="圆角矩形标注 6"/>
          <p:cNvSpPr/>
          <p:nvPr/>
        </p:nvSpPr>
        <p:spPr>
          <a:xfrm>
            <a:off x="8543290" y="1870075"/>
            <a:ext cx="2642870" cy="1826260"/>
          </a:xfrm>
          <a:prstGeom prst="wedgeRoundRectCallout">
            <a:avLst>
              <a:gd name="adj1" fmla="val -80586"/>
              <a:gd name="adj2" fmla="val -3466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可以分析所有货品、某一类型的货品以及单个货品的出入库金额，期初、期末金额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87875" y="4298950"/>
            <a:ext cx="2258060" cy="312420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标注 8"/>
          <p:cNvSpPr/>
          <p:nvPr/>
        </p:nvSpPr>
        <p:spPr>
          <a:xfrm>
            <a:off x="8379460" y="4422775"/>
            <a:ext cx="1910080" cy="1189355"/>
          </a:xfrm>
          <a:prstGeom prst="wedgeRoundRectCallout">
            <a:avLst>
              <a:gd name="adj1" fmla="val -96476"/>
              <a:gd name="adj2" fmla="val -3734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可以选择一个仓库也可以选择多个仓库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zh-CN" sz="2000">
                <a:sym typeface="+mn-ea"/>
              </a:rPr>
              <a:t>月季年报表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2250" y="1626235"/>
            <a:ext cx="11842750" cy="4446905"/>
          </a:xfrm>
          <a:prstGeom prst="rect">
            <a:avLst/>
          </a:prstGeom>
        </p:spPr>
      </p:pic>
      <p:sp>
        <p:nvSpPr>
          <p:cNvPr id="5" name="圆角矩形标注 4"/>
          <p:cNvSpPr/>
          <p:nvPr/>
        </p:nvSpPr>
        <p:spPr>
          <a:xfrm>
            <a:off x="8686800" y="3112770"/>
            <a:ext cx="2221865" cy="1092835"/>
          </a:xfrm>
          <a:prstGeom prst="wedgeRoundRectCallout">
            <a:avLst>
              <a:gd name="adj1" fmla="val -38453"/>
              <a:gd name="adj2" fmla="val -8980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统计结果显示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zh-CN" sz="2000">
                <a:sym typeface="+mn-ea"/>
              </a:rPr>
              <a:t>月季年报表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51405" y="1454785"/>
            <a:ext cx="6986905" cy="4926965"/>
          </a:xfrm>
          <a:prstGeom prst="rect">
            <a:avLst/>
          </a:prstGeom>
        </p:spPr>
      </p:pic>
      <p:sp>
        <p:nvSpPr>
          <p:cNvPr id="4" name="圆角矩形标注 3"/>
          <p:cNvSpPr/>
          <p:nvPr/>
        </p:nvSpPr>
        <p:spPr>
          <a:xfrm>
            <a:off x="2566035" y="2407285"/>
            <a:ext cx="1550035" cy="973455"/>
          </a:xfrm>
          <a:prstGeom prst="wedgeRoundRectCallout">
            <a:avLst>
              <a:gd name="adj1" fmla="val -10548"/>
              <a:gd name="adj2" fmla="val -10975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可以将分析结果导出为</a:t>
            </a:r>
            <a:r>
              <a:rPr lang="en-US" altLang="zh-CN">
                <a:solidFill>
                  <a:srgbClr val="FF0000"/>
                </a:solidFill>
              </a:rPr>
              <a:t>EXCEL</a:t>
            </a:r>
            <a:r>
              <a:rPr lang="zh-CN" altLang="en-US">
                <a:solidFill>
                  <a:srgbClr val="FF0000"/>
                </a:solidFill>
              </a:rPr>
              <a:t>表格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4477385" y="2311939"/>
            <a:ext cx="1550035" cy="1616267"/>
          </a:xfrm>
          <a:prstGeom prst="wedgeRoundRectCallout">
            <a:avLst>
              <a:gd name="adj1" fmla="val -22429"/>
              <a:gd name="adj2" fmla="val -5958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en-US">
                <a:solidFill>
                  <a:srgbClr val="FF0000"/>
                </a:solidFill>
              </a:rPr>
              <a:t>勾选</a:t>
            </a:r>
            <a:r>
              <a:rPr lang="en-US" altLang="zh-CN">
                <a:solidFill>
                  <a:srgbClr val="FF0000"/>
                </a:solidFill>
              </a:rPr>
              <a:t>“</a:t>
            </a:r>
            <a:r>
              <a:rPr lang="zh-CN" altLang="en-US">
                <a:solidFill>
                  <a:srgbClr val="FF0000"/>
                </a:solidFill>
              </a:rPr>
              <a:t>允许点击排序</a:t>
            </a:r>
            <a:r>
              <a:rPr lang="en-US" altLang="zh-CN">
                <a:solidFill>
                  <a:srgbClr val="FF0000"/>
                </a:solidFill>
              </a:rPr>
              <a:t>”</a:t>
            </a:r>
            <a:r>
              <a:rPr lang="zh-CN" altLang="en-US">
                <a:solidFill>
                  <a:srgbClr val="FF0000"/>
                </a:solidFill>
              </a:rPr>
              <a:t>点击箭头指的地方会排序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20365" y="2080260"/>
            <a:ext cx="6462395" cy="144145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318510" y="485140"/>
            <a:ext cx="8594725" cy="57404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出入库明细表</a:t>
            </a:r>
            <a:br>
              <a:rPr lang="zh-CN" altLang="en-US" sz="2000">
                <a:sym typeface="+mn-ea"/>
              </a:rPr>
            </a:br>
            <a:r>
              <a:rPr lang="en-US" altLang="zh-CN" sz="2000">
                <a:sym typeface="+mn-ea"/>
              </a:rPr>
              <a:t>可按出入库类型、仓库、部门等信息统计一段时间内每个货品的出入库明细</a:t>
            </a:r>
            <a:endParaRPr lang="zh-CN" altLang="en-US" sz="2000"/>
          </a:p>
          <a:p>
            <a:pPr eaLnBrk="1" hangingPunct="1"/>
            <a:endParaRPr lang="en-US" altLang="zh-CN" sz="2000" b="1" dirty="0">
              <a:ea typeface="宋体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937260" y="1305560"/>
            <a:ext cx="1933575" cy="508571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91490" y="227330"/>
            <a:ext cx="309880" cy="10096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endParaRPr lang="zh-CN" altLang="en-US" sz="4000"/>
          </a:p>
          <a:p>
            <a:pPr algn="l"/>
            <a:endParaRPr lang="en-US" altLang="zh-CN" sz="200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99610" y="1448435"/>
            <a:ext cx="5257165" cy="4923790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2786380" y="3086100"/>
            <a:ext cx="1789430" cy="60071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圆角矩形标注 8"/>
          <p:cNvSpPr/>
          <p:nvPr/>
        </p:nvSpPr>
        <p:spPr>
          <a:xfrm>
            <a:off x="9632315" y="1764665"/>
            <a:ext cx="2066290" cy="530225"/>
          </a:xfrm>
          <a:prstGeom prst="wedgeRoundRectCallout">
            <a:avLst>
              <a:gd name="adj1" fmla="val -57437"/>
              <a:gd name="adj2" fmla="val -1910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快捷设置时间范围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圆角矩形标注 2"/>
          <p:cNvSpPr/>
          <p:nvPr/>
        </p:nvSpPr>
        <p:spPr>
          <a:xfrm>
            <a:off x="9819640" y="3437082"/>
            <a:ext cx="2066290" cy="1617692"/>
          </a:xfrm>
          <a:prstGeom prst="wedgeRoundRectCallout">
            <a:avLst>
              <a:gd name="adj1" fmla="val -67363"/>
              <a:gd name="adj2" fmla="val 1020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zh-CN">
                <a:solidFill>
                  <a:srgbClr val="FF0000"/>
                </a:solidFill>
              </a:rPr>
              <a:t>根据自己的需要选择统计条件，可以统计一类货品，也可以统计单个货品</a:t>
            </a:r>
            <a:endParaRPr lang="zh-CN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统计结果</a:t>
            </a:r>
            <a:endParaRPr lang="zh-CN" altLang="en-US" sz="2000"/>
          </a:p>
          <a:p>
            <a:pPr eaLnBrk="1" hangingPunct="1"/>
            <a:endParaRPr lang="zh-CN" altLang="en-US" sz="2000" b="1" dirty="0">
              <a:ea typeface="宋体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9235" y="1772920"/>
            <a:ext cx="11832590" cy="4312920"/>
          </a:xfrm>
          <a:prstGeom prst="rect">
            <a:avLst/>
          </a:prstGeom>
        </p:spPr>
      </p:pic>
      <p:sp>
        <p:nvSpPr>
          <p:cNvPr id="6" name="圆角矩形标注 5"/>
          <p:cNvSpPr/>
          <p:nvPr/>
        </p:nvSpPr>
        <p:spPr>
          <a:xfrm>
            <a:off x="6960870" y="1309494"/>
            <a:ext cx="2066290" cy="709048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zh-CN">
                <a:solidFill>
                  <a:srgbClr val="FF0000"/>
                </a:solidFill>
              </a:rPr>
              <a:t>出库数量可以按负数显示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374755" y="2040890"/>
            <a:ext cx="720725" cy="348615"/>
          </a:xfrm>
          <a:prstGeom prst="rect">
            <a:avLst/>
          </a:prstGeom>
          <a:noFill/>
          <a:ln w="190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39020" y="1300480"/>
            <a:ext cx="2162175" cy="533400"/>
          </a:xfrm>
          <a:prstGeom prst="rect">
            <a:avLst/>
          </a:prstGeom>
        </p:spPr>
      </p:pic>
      <p:sp>
        <p:nvSpPr>
          <p:cNvPr id="9" name="上箭头 8"/>
          <p:cNvSpPr/>
          <p:nvPr/>
        </p:nvSpPr>
        <p:spPr>
          <a:xfrm>
            <a:off x="11530330" y="1766570"/>
            <a:ext cx="264160" cy="252095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圆角矩形标注 9"/>
          <p:cNvSpPr/>
          <p:nvPr/>
        </p:nvSpPr>
        <p:spPr>
          <a:xfrm>
            <a:off x="9909810" y="2994176"/>
            <a:ext cx="2066290" cy="1317324"/>
          </a:xfrm>
          <a:prstGeom prst="wedgeRoundRectCallout">
            <a:avLst>
              <a:gd name="adj1" fmla="val 21020"/>
              <a:gd name="adj2" fmla="val -9431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zh-CN">
                <a:solidFill>
                  <a:srgbClr val="FF0000"/>
                </a:solidFill>
              </a:rPr>
              <a:t>可以调整表格的宽度与显示顺序，以及可以隐藏不需要的行</a:t>
            </a:r>
            <a:endParaRPr lang="zh-CN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461385" y="245110"/>
            <a:ext cx="8331200" cy="609600"/>
          </a:xfrm>
        </p:spPr>
        <p:txBody>
          <a:bodyPr vert="horz" wrap="square" lIns="91440" tIns="45720" rIns="91440" bIns="45720" anchor="ctr"/>
          <a:p>
            <a:pPr algn="r"/>
            <a:r>
              <a:rPr lang="zh-CN" altLang="en-US" sz="2000">
                <a:sym typeface="+mn-ea"/>
              </a:rPr>
              <a:t>出入库汇总</a:t>
            </a:r>
            <a:r>
              <a:rPr lang="en-US" altLang="zh-CN" sz="2000">
                <a:sym typeface="+mn-ea"/>
              </a:rPr>
              <a:t>(</a:t>
            </a:r>
            <a:r>
              <a:rPr lang="zh-CN" altLang="en-US" sz="2000">
                <a:sym typeface="+mn-ea"/>
              </a:rPr>
              <a:t>统计单个货品入库总数，出库总数</a:t>
            </a:r>
            <a:r>
              <a:rPr lang="en-US" altLang="zh-CN" sz="2000">
                <a:sym typeface="+mn-ea"/>
              </a:rPr>
              <a:t>)</a:t>
            </a:r>
            <a:endParaRPr lang="en-US" altLang="zh-CN" sz="2000" b="1" dirty="0">
              <a:ea typeface="宋体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24205" y="1394460"/>
            <a:ext cx="1885950" cy="493331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72000" y="1231265"/>
            <a:ext cx="5257165" cy="4923790"/>
          </a:xfrm>
          <a:prstGeom prst="rect">
            <a:avLst/>
          </a:prstGeom>
        </p:spPr>
      </p:pic>
      <p:sp>
        <p:nvSpPr>
          <p:cNvPr id="3" name="右箭头 2"/>
          <p:cNvSpPr/>
          <p:nvPr/>
        </p:nvSpPr>
        <p:spPr>
          <a:xfrm>
            <a:off x="2966085" y="3278505"/>
            <a:ext cx="1430020" cy="40830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标注 5"/>
          <p:cNvSpPr/>
          <p:nvPr/>
        </p:nvSpPr>
        <p:spPr>
          <a:xfrm>
            <a:off x="7855585" y="959485"/>
            <a:ext cx="2282190" cy="505460"/>
          </a:xfrm>
          <a:prstGeom prst="wedgeRoundRect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rgbClr val="FF0000"/>
                </a:solidFill>
              </a:rPr>
              <a:t>快捷设置时间范围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4354830" y="6167120"/>
            <a:ext cx="2282190" cy="505460"/>
          </a:xfrm>
          <a:prstGeom prst="wedgeRoundRectCallout">
            <a:avLst>
              <a:gd name="adj1" fmla="val -19254"/>
              <a:gd name="adj2" fmla="val -7298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>
                <a:solidFill>
                  <a:srgbClr val="FF0000"/>
                </a:solidFill>
              </a:rPr>
              <a:t>清空所有条件</a:t>
            </a:r>
            <a:endParaRPr lang="zh-CN" altLang="zh-CN">
              <a:solidFill>
                <a:srgbClr val="FF0000"/>
              </a:solidFill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9867900" y="2812877"/>
            <a:ext cx="2066290" cy="1617692"/>
          </a:xfrm>
          <a:prstGeom prst="wedgeRoundRectCallout">
            <a:avLst>
              <a:gd name="adj1" fmla="val -62108"/>
              <a:gd name="adj2" fmla="val 1248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p>
            <a:pPr algn="ctr"/>
            <a:r>
              <a:rPr lang="zh-CN" altLang="zh-CN">
                <a:solidFill>
                  <a:srgbClr val="FF0000"/>
                </a:solidFill>
              </a:rPr>
              <a:t>根据自己的需要选择统计条件，可以统计一类货品，也可以统计单个货品</a:t>
            </a:r>
            <a:endParaRPr lang="zh-CN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zh-CN" altLang="en-US" sz="2000">
                <a:sym typeface="+mn-ea"/>
              </a:rPr>
              <a:t>查询结果</a:t>
            </a:r>
            <a:endParaRPr lang="zh-CN" altLang="en-US" sz="2000" b="1" dirty="0">
              <a:ea typeface="宋体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461770" y="2240280"/>
            <a:ext cx="9533255" cy="28568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779</Words>
  <Application>Kingsoft Office WPP</Application>
  <PresentationFormat>宽屏</PresentationFormat>
  <Paragraphs>104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026TGp_education_blue_v3</vt:lpstr>
      <vt:lpstr>PowerPoint 演示文稿</vt:lpstr>
      <vt:lpstr>目录</vt:lpstr>
      <vt:lpstr>可按月，季度，年统计货品的出入库总金额，期末金额，期初金额</vt:lpstr>
      <vt:lpstr>月季年报表</vt:lpstr>
      <vt:lpstr>月季年报表</vt:lpstr>
      <vt:lpstr>出入库明细表 可按出入库类型、仓库、部门等信息统计一段时间内每个货品的出入库明细</vt:lpstr>
      <vt:lpstr>统计结果</vt:lpstr>
      <vt:lpstr>出入库汇总(统计单个货品入库总数，出库总数)</vt:lpstr>
      <vt:lpstr>查询结果</vt:lpstr>
      <vt:lpstr>分类统计 按货品类别统计每个类型货品一段时间内的期初金额，入库金额，出库金额、期末金额</vt:lpstr>
      <vt:lpstr>统计结果</vt:lpstr>
      <vt:lpstr>库存预见性分析 分析1个月后的库存是否充足</vt:lpstr>
      <vt:lpstr>PowerPoint 演示文稿</vt:lpstr>
      <vt:lpstr>统计结果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13</cp:revision>
  <dcterms:created xsi:type="dcterms:W3CDTF">2015-12-20T06:18:00Z</dcterms:created>
  <dcterms:modified xsi:type="dcterms:W3CDTF">2016-01-14T03:26:07Z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