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3"/>
    <p:sldId id="276" r:id="rId4"/>
    <p:sldId id="263" r:id="rId5"/>
    <p:sldId id="264" r:id="rId6"/>
    <p:sldId id="265" r:id="rId7"/>
    <p:sldId id="269" r:id="rId8"/>
    <p:sldId id="270" r:id="rId9"/>
    <p:sldId id="267" r:id="rId10"/>
    <p:sldId id="268" r:id="rId11"/>
    <p:sldId id="271" r:id="rId12"/>
    <p:sldId id="272" r:id="rId13"/>
    <p:sldId id="273" r:id="rId14"/>
    <p:sldId id="274" r:id="rId15"/>
    <p:sldId id="275" r:id="rId16"/>
    <p:sldId id="260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i="0" kern="1200" cap="none" spc="0" normalizeH="0" baseline="0" noProof="0"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kern="1200" cap="none" spc="0" normalizeH="0" baseline="0" noProof="0">
              <a:solidFill>
                <a:schemeClr val="tx1"/>
              </a:solidFill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pPr marL="0" marR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i="0" kern="1200" cap="none" spc="0" normalizeH="0" baseline="0" noProof="0">
                <a:solidFill>
                  <a:schemeClr val="tx1"/>
                </a:solidFill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kern="1200" cap="none" spc="0" normalizeH="0" baseline="0" noProof="0">
              <a:solidFill>
                <a:schemeClr val="tx1"/>
              </a:solidFill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zh-CN" altLang="en-US" sz="1000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0800" y="304800"/>
            <a:ext cx="2844800" cy="60198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331200" cy="60198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588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Object 43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0" y="260350"/>
            <a:ext cx="12192000" cy="10080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51" name="Rectangle 44"/>
          <p:cNvSpPr/>
          <p:nvPr/>
        </p:nvSpPr>
        <p:spPr>
          <a:xfrm>
            <a:off x="0" y="0"/>
            <a:ext cx="12192000" cy="241300"/>
          </a:xfrm>
          <a:prstGeom prst="rect">
            <a:avLst/>
          </a:prstGeom>
          <a:solidFill>
            <a:schemeClr val="accent1"/>
          </a:solidFill>
          <a:ln w="9525">
            <a:noFill/>
            <a:miter/>
          </a:ln>
        </p:spPr>
        <p:txBody>
          <a:bodyPr wrap="none" anchor="ctr"/>
          <a:p>
            <a:pPr lvl="0"/>
            <a:endParaRPr lang="zh-CN" altLang="zh-CN" dirty="0">
              <a:solidFill>
                <a:srgbClr val="336699"/>
              </a:solidFill>
              <a:latin typeface="Verdana" pitchFamily="34" charset="0"/>
              <a:ea typeface="宋体" charset="-122"/>
              <a:sym typeface="Verdana" pitchFamily="34" charset="0"/>
            </a:endParaRPr>
          </a:p>
        </p:txBody>
      </p:sp>
      <p:sp>
        <p:nvSpPr>
          <p:cNvPr id="2052" name="Freeform 45"/>
          <p:cNvSpPr/>
          <p:nvPr/>
        </p:nvSpPr>
        <p:spPr>
          <a:xfrm>
            <a:off x="0" y="908050"/>
            <a:ext cx="12192000" cy="461963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pathLst>
              <a:path w="5768" h="366">
                <a:moveTo>
                  <a:pt x="4" y="365"/>
                </a:moveTo>
                <a:lnTo>
                  <a:pt x="0" y="246"/>
                </a:lnTo>
                <a:cubicBezTo>
                  <a:pt x="304" y="192"/>
                  <a:pt x="1175" y="64"/>
                  <a:pt x="1837" y="32"/>
                </a:cubicBezTo>
                <a:cubicBezTo>
                  <a:pt x="2499" y="0"/>
                  <a:pt x="3316" y="19"/>
                  <a:pt x="3970" y="52"/>
                </a:cubicBezTo>
                <a:cubicBezTo>
                  <a:pt x="4624" y="85"/>
                  <a:pt x="5464" y="179"/>
                  <a:pt x="5764" y="231"/>
                </a:cubicBezTo>
                <a:lnTo>
                  <a:pt x="5768" y="366"/>
                </a:lnTo>
                <a:lnTo>
                  <a:pt x="4" y="365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053" name="Rectangle 3"/>
          <p:cNvSpPr>
            <a:spLocks noGrp="1"/>
          </p:cNvSpPr>
          <p:nvPr>
            <p:ph type="body"/>
          </p:nvPr>
        </p:nvSpPr>
        <p:spPr>
          <a:xfrm>
            <a:off x="406400" y="1295400"/>
            <a:ext cx="11379200" cy="5029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40800" y="0"/>
            <a:ext cx="2641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000" b="1">
                <a:solidFill>
                  <a:schemeClr val="bg1"/>
                </a:solidFill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www.themegallery.com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6519863"/>
            <a:ext cx="3860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itchFamily="34" charset="0"/>
              <a:buNone/>
              <a:defRPr sz="1200" b="1">
                <a:latin typeface="+mn-lt"/>
                <a:ea typeface="宋体" pitchFamily="2" charset="-122"/>
                <a:sym typeface="Verdana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  <a:sym typeface="Verdana" pitchFamily="34" charset="0"/>
              </a:rPr>
              <a:t>Company Logo</a:t>
            </a: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  <a:sym typeface="Verdana" pitchFamily="34" charset="0"/>
            </a:endParaRP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513513"/>
            <a:ext cx="28448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ctr" fontAlgn="base"/>
            <a:fld id="{9A0DB2DC-4C9A-4742-B13C-FB6460FD3503}" type="slidenum">
              <a:rPr lang="zh-CN" altLang="en-US" sz="1000" strike="noStrike" noProof="1" dirty="0">
                <a:latin typeface="Verdana" pitchFamily="34" charset="0"/>
                <a:ea typeface="宋体" charset="-122"/>
                <a:cs typeface="+mn-ea"/>
                <a:sym typeface="Verdana" pitchFamily="34" charset="0"/>
              </a:rPr>
            </a:fld>
            <a:endParaRPr lang="en-US" altLang="zh-CN" sz="1000" strike="noStrike" noProof="1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2057" name="Rectangle 2"/>
          <p:cNvSpPr>
            <a:spLocks noGrp="1"/>
          </p:cNvSpPr>
          <p:nvPr>
            <p:ph type="title"/>
          </p:nvPr>
        </p:nvSpPr>
        <p:spPr>
          <a:xfrm>
            <a:off x="3352800" y="304800"/>
            <a:ext cx="8331200" cy="609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  <a:sym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  <a:sym typeface="Verdana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  <a:sym typeface="Verdana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2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–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5pPr>
      <a:lvl6pPr marL="25146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6pPr>
      <a:lvl7pPr marL="29718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7pPr>
      <a:lvl8pPr marL="34290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8pPr>
      <a:lvl9pPr marL="3886200" indent="-228600" algn="l" defTabSz="0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»"/>
        <a:defRPr sz="2000" b="1">
          <a:solidFill>
            <a:schemeClr val="tx1"/>
          </a:solidFill>
          <a:latin typeface="Arial" pitchFamily="34" charset="0"/>
          <a:ea typeface="+mn-ea"/>
          <a:cs typeface="+mn-cs"/>
          <a:sym typeface="Verdana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0.xml"/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2"/>
          <p:cNvSpPr>
            <a:spLocks noGrp="1"/>
          </p:cNvSpPr>
          <p:nvPr/>
        </p:nvSpPr>
        <p:spPr>
          <a:xfrm>
            <a:off x="2251075" y="2497138"/>
            <a:ext cx="8105775" cy="70961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1" hangingPunct="1"/>
            <a:r>
              <a:rPr lang="zh-CN" altLang="zh-CN" sz="4000" b="1" kern="1200" baseline="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+mj-cs"/>
              </a:rPr>
              <a:t>分析统计</a:t>
            </a:r>
            <a:endParaRPr lang="zh-CN" altLang="zh-CN" sz="4000" b="1" kern="1200" baseline="0" dirty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+mj-cs"/>
            </a:endParaRPr>
          </a:p>
        </p:txBody>
      </p:sp>
      <p:sp>
        <p:nvSpPr>
          <p:cNvPr id="4098" name="Rectangle 3"/>
          <p:cNvSpPr>
            <a:spLocks noGrp="1"/>
          </p:cNvSpPr>
          <p:nvPr>
            <p:ph type="subTitle" idx="1"/>
          </p:nvPr>
        </p:nvSpPr>
        <p:spPr>
          <a:xfrm>
            <a:off x="3743325" y="4365625"/>
            <a:ext cx="4946650" cy="358775"/>
          </a:xfrm>
        </p:spPr>
        <p:txBody>
          <a:bodyPr wrap="square" lIns="91440" tIns="45720" rIns="91440" bIns="45720" anchor="t">
            <a:normAutofit fontScale="60000"/>
          </a:bodyPr>
          <a:p>
            <a:pPr algn="ctr" defTabSz="914400">
              <a:buFont typeface="Wingdings" pitchFamily="2" charset="2"/>
              <a:buNone/>
            </a:pPr>
            <a:r>
              <a:rPr lang="zh-CN" altLang="en-US" kern="1200" baseline="0" dirty="0">
                <a:latin typeface="+mn-lt"/>
                <a:ea typeface="宋体" charset="-122"/>
                <a:cs typeface="+mn-cs"/>
                <a:sym typeface="Verdana" pitchFamily="34" charset="0"/>
              </a:rPr>
              <a:t>成都冠唐科技有限公司</a:t>
            </a:r>
            <a:endParaRPr lang="en-US" altLang="x-none" kern="1200" baseline="0" dirty="0">
              <a:latin typeface="+mn-lt"/>
              <a:ea typeface="宋体" charset="-122"/>
              <a:cs typeface="+mn-cs"/>
              <a:sym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2236470" y="473075"/>
            <a:ext cx="9844405" cy="6096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2000">
                <a:sym typeface="+mn-ea"/>
              </a:rPr>
              <a:t>分类统计</a:t>
            </a:r>
            <a:br>
              <a:rPr lang="zh-CN" altLang="en-US" sz="2000">
                <a:sym typeface="+mn-ea"/>
              </a:rPr>
            </a:br>
            <a:r>
              <a:rPr lang="zh-CN" altLang="en-US" sz="2000">
                <a:sym typeface="+mn-ea"/>
              </a:rPr>
              <a:t>按货品类别统计每个类型货品一段时间内的期初金额，入库金额，出库金额、期末金额</a:t>
            </a:r>
            <a:endParaRPr lang="zh-CN" altLang="en-US" sz="2000"/>
          </a:p>
          <a:p>
            <a:pPr eaLnBrk="1" hangingPunct="1"/>
            <a:endParaRPr lang="zh-CN" altLang="en-US" sz="2000" b="1" dirty="0">
              <a:ea typeface="宋体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96595" y="1182370"/>
            <a:ext cx="10342880" cy="5333365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>
            <a:off x="7638415" y="4070985"/>
            <a:ext cx="3423920" cy="613410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0000"/>
                </a:solidFill>
              </a:rPr>
              <a:t>选择分类统计的时间范围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sz="2000">
                <a:sym typeface="+mn-ea"/>
              </a:rPr>
              <a:t>统计结果</a:t>
            </a:r>
            <a:endParaRPr lang="zh-CN" altLang="en-US" sz="2000" b="1" dirty="0">
              <a:ea typeface="宋体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798955" y="2753360"/>
            <a:ext cx="8475980" cy="2190750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6474460" y="1331595"/>
            <a:ext cx="3110865" cy="1297940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0000"/>
                </a:solidFill>
              </a:rPr>
              <a:t>货品类别、期初金额、本期入库金额、本期出库成本、期末金额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3364865" y="593090"/>
            <a:ext cx="8331200" cy="6096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2000">
                <a:sym typeface="+mn-ea"/>
              </a:rPr>
              <a:t>库存预见性分析</a:t>
            </a:r>
            <a:br>
              <a:rPr lang="zh-CN" altLang="en-US" sz="2000">
                <a:sym typeface="+mn-ea"/>
              </a:rPr>
            </a:br>
            <a:r>
              <a:rPr lang="zh-CN" altLang="en-US" sz="2000">
                <a:sym typeface="+mn-ea"/>
              </a:rPr>
              <a:t>分析</a:t>
            </a:r>
            <a:r>
              <a:rPr lang="en-US" altLang="zh-CN" sz="2000">
                <a:sym typeface="+mn-ea"/>
              </a:rPr>
              <a:t>1</a:t>
            </a:r>
            <a:r>
              <a:rPr lang="zh-CN" altLang="en-US" sz="2000">
                <a:sym typeface="+mn-ea"/>
              </a:rPr>
              <a:t>个月后的库存是否充足</a:t>
            </a:r>
            <a:endParaRPr lang="zh-CN" altLang="en-US" sz="2000"/>
          </a:p>
          <a:p>
            <a:pPr eaLnBrk="1" hangingPunct="1"/>
            <a:endParaRPr lang="zh-CN" altLang="en-US" sz="2000"/>
          </a:p>
          <a:p>
            <a:pPr eaLnBrk="1" hangingPunct="1"/>
            <a:endParaRPr lang="zh-CN" altLang="en-US" sz="2000" b="1" dirty="0">
              <a:ea typeface="宋体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181225" y="1363980"/>
            <a:ext cx="7276465" cy="5161915"/>
          </a:xfrm>
          <a:prstGeom prst="rect">
            <a:avLst/>
          </a:prstGeom>
        </p:spPr>
      </p:pic>
      <p:sp>
        <p:nvSpPr>
          <p:cNvPr id="8" name="圆角矩形标注 7"/>
          <p:cNvSpPr/>
          <p:nvPr/>
        </p:nvSpPr>
        <p:spPr>
          <a:xfrm>
            <a:off x="9272905" y="2330450"/>
            <a:ext cx="2402205" cy="997585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0000"/>
                </a:solidFill>
              </a:rPr>
              <a:t>可以分析所有货品、某个类型的货品以及单个货品的库存情况</a:t>
            </a:r>
            <a:endParaRPr lang="en-US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79425" y="383540"/>
            <a:ext cx="1808480" cy="5791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/>
              <a:t>统计结果</a:t>
            </a:r>
            <a:endParaRPr lang="zh-CN" altLang="en-US" sz="32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55270" y="1574800"/>
            <a:ext cx="11774170" cy="5159375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 rot="16200000">
            <a:off x="6367145" y="1249045"/>
            <a:ext cx="901065" cy="1332865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8390255" y="360166"/>
            <a:ext cx="2437765" cy="1323098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p>
            <a:pPr algn="ctr"/>
            <a:r>
              <a:rPr lang="zh-CN" altLang="en-US">
                <a:solidFill>
                  <a:srgbClr val="FF0000"/>
                </a:solidFill>
                <a:sym typeface="+mn-ea"/>
              </a:rPr>
              <a:t>比如按3个月出库量估算，用3个月的总库存数除3得出每月预计出库数量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9" name="圆角矩形标注 8"/>
          <p:cNvSpPr/>
          <p:nvPr/>
        </p:nvSpPr>
        <p:spPr>
          <a:xfrm rot="10800000">
            <a:off x="8565515" y="2397125"/>
            <a:ext cx="2244725" cy="1236345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noAutofit/>
          </a:bodyPr>
          <a:p>
            <a:pPr algn="ctr"/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744585" y="2425065"/>
            <a:ext cx="1885315" cy="14655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zh-CN" altLang="en-US">
                <a:solidFill>
                  <a:srgbClr val="FF0000"/>
                </a:solidFill>
                <a:sym typeface="+mn-ea"/>
              </a:rPr>
              <a:t>总库存数-采购待入库数量-预计库存数量=预计1月后的库存数量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73470" y="1464310"/>
            <a:ext cx="1325880" cy="11887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>
                <a:solidFill>
                  <a:srgbClr val="FF0000"/>
                </a:solidFill>
                <a:sym typeface="+mn-ea"/>
              </a:rPr>
              <a:t>采购订单未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  <a:sym typeface="+mn-ea"/>
              </a:rPr>
              <a:t>执行入库的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  <a:sym typeface="+mn-ea"/>
              </a:rPr>
              <a:t>数量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endParaRPr lang="zh-CN" altLang="en-US"/>
          </a:p>
        </p:txBody>
      </p:sp>
      <p:sp>
        <p:nvSpPr>
          <p:cNvPr id="13" name="圆角矩形标注 12"/>
          <p:cNvSpPr/>
          <p:nvPr/>
        </p:nvSpPr>
        <p:spPr>
          <a:xfrm>
            <a:off x="2068830" y="1227402"/>
            <a:ext cx="2386965" cy="711942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p>
            <a:pPr algn="ctr"/>
            <a:r>
              <a:rPr lang="zh-CN" altLang="en-US">
                <a:solidFill>
                  <a:srgbClr val="FF0000"/>
                </a:solidFill>
                <a:sym typeface="+mn-ea"/>
              </a:rPr>
              <a:t>订单不足和订单超上限都会有颜色提示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3413125" y="472440"/>
            <a:ext cx="8331200" cy="6096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2000">
                <a:sym typeface="+mn-ea"/>
              </a:rPr>
              <a:t>统计结果</a:t>
            </a:r>
            <a:endParaRPr lang="zh-CN" altLang="en-US" sz="2000"/>
          </a:p>
          <a:p>
            <a:pPr eaLnBrk="1" hangingPunct="1"/>
            <a:endParaRPr lang="zh-CN" altLang="en-US" sz="2000" b="1" dirty="0">
              <a:ea typeface="宋体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70815" y="1706880"/>
            <a:ext cx="11774170" cy="5159375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>
            <a:off x="5818505" y="1585595"/>
            <a:ext cx="1499870" cy="961390"/>
          </a:xfrm>
          <a:prstGeom prst="wedgeRoundRectCallout">
            <a:avLst>
              <a:gd name="adj1" fmla="val 66003"/>
              <a:gd name="adj2" fmla="val 1532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>
                <a:solidFill>
                  <a:srgbClr val="FF0000"/>
                </a:solidFill>
                <a:sym typeface="+mn-ea"/>
              </a:rPr>
              <a:t>采购订单未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  <a:sym typeface="+mn-ea"/>
              </a:rPr>
              <a:t>执行入库的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pPr algn="l"/>
            <a:r>
              <a:rPr lang="zh-CN" altLang="en-US">
                <a:solidFill>
                  <a:srgbClr val="FF0000"/>
                </a:solidFill>
                <a:sym typeface="+mn-ea"/>
              </a:rPr>
              <a:t>数量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7981315" y="666273"/>
            <a:ext cx="2437765" cy="1311595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p>
            <a:pPr algn="ctr"/>
            <a:r>
              <a:rPr lang="zh-CN" altLang="en-US">
                <a:solidFill>
                  <a:srgbClr val="FF0000"/>
                </a:solidFill>
                <a:sym typeface="+mn-ea"/>
              </a:rPr>
              <a:t>比如按3个月出库量估算，用3个月的总库存数除3得出每月预计出库数量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8914765" y="2636520"/>
            <a:ext cx="2244725" cy="1236345"/>
          </a:xfrm>
          <a:prstGeom prst="wedgeRoundRectCallout">
            <a:avLst>
              <a:gd name="adj1" fmla="val 13422"/>
              <a:gd name="adj2" fmla="val -7352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noAutofit/>
          </a:bodyPr>
          <a:p>
            <a:pPr algn="ctr"/>
            <a:r>
              <a:rPr lang="zh-CN" altLang="en-US">
                <a:solidFill>
                  <a:srgbClr val="FF0000"/>
                </a:solidFill>
                <a:sym typeface="+mn-ea"/>
              </a:rPr>
              <a:t>总库存数-采购待入库数量-预计库存数量=预计1月后的库存数量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13" name="圆角矩形标注 12"/>
          <p:cNvSpPr/>
          <p:nvPr/>
        </p:nvSpPr>
        <p:spPr>
          <a:xfrm>
            <a:off x="2020570" y="1275662"/>
            <a:ext cx="2386965" cy="711942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p>
            <a:pPr algn="ctr"/>
            <a:r>
              <a:rPr lang="zh-CN" altLang="en-US">
                <a:solidFill>
                  <a:srgbClr val="FF0000"/>
                </a:solidFill>
                <a:sym typeface="+mn-ea"/>
              </a:rPr>
              <a:t>订单不足和订单超上限都会有颜色提示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ctrTitle"/>
          </p:nvPr>
        </p:nvSpPr>
        <p:spPr>
          <a:xfrm>
            <a:off x="2135188" y="2924175"/>
            <a:ext cx="7772400" cy="1470025"/>
          </a:xfrm>
        </p:spPr>
        <p:txBody>
          <a:bodyPr wrap="square" lIns="91440" tIns="45720" rIns="91440" bIns="45720" anchor="ctr"/>
          <a:p>
            <a:pPr algn="ctr"/>
            <a:r>
              <a:rPr lang="zh-CN" altLang="en-US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成 都 冠 唐 科 技 有 限 公 司</a:t>
            </a:r>
            <a:br>
              <a:rPr lang="en-US" altLang="zh-CN" sz="4000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更多仓库解决方案欢迎咨询我们 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电话：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4000280130(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同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QQ</a:t>
            </a:r>
            <a:r>
              <a:rPr lang="zh-CN" altLang="en-US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号</a:t>
            </a:r>
            <a: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)</a:t>
            </a: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br>
              <a:rPr lang="en-US" altLang="zh-CN" b="1" kern="12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 b="1" kern="12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194" name="标题 1"/>
          <p:cNvSpPr txBox="1"/>
          <p:nvPr/>
        </p:nvSpPr>
        <p:spPr>
          <a:xfrm>
            <a:off x="3387725" y="4229100"/>
            <a:ext cx="15113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 algn="ctr"/>
            <a:r>
              <a:rPr lang="zh-CN" altLang="en-US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  <a:t>微信：</a:t>
            </a:r>
            <a:br>
              <a:rPr lang="en-US" altLang="zh-CN" sz="3200" b="1" dirty="0">
                <a:latin typeface="黑体" pitchFamily="49" charset="-122"/>
                <a:ea typeface="黑体" pitchFamily="49" charset="-122"/>
                <a:sym typeface="Verdana" pitchFamily="34" charset="0"/>
              </a:rPr>
            </a:br>
            <a:endParaRPr lang="zh-CN" altLang="en-US" sz="3200" b="1" dirty="0">
              <a:latin typeface="黑体" pitchFamily="49" charset="-122"/>
              <a:ea typeface="黑体" pitchFamily="49" charset="-122"/>
              <a:sym typeface="Verdana" pitchFamily="34" charset="0"/>
            </a:endParaRPr>
          </a:p>
        </p:txBody>
      </p:sp>
      <p:pic>
        <p:nvPicPr>
          <p:cNvPr id="8195" name="Picture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800600" y="4452938"/>
            <a:ext cx="1857375" cy="1876425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目录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915728" y="1258570"/>
            <a:ext cx="4131310" cy="50330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600">
                <a:hlinkClick r:id="rId1" action="ppaction://hlinksldjump"/>
              </a:rPr>
              <a:t>1</a:t>
            </a:r>
            <a:r>
              <a:rPr lang="zh-CN" altLang="en-US" sz="3600">
                <a:ea typeface="宋体" charset="0"/>
                <a:hlinkClick r:id="rId1" action="ppaction://hlinksldjump"/>
              </a:rPr>
              <a:t>、月季年报表</a:t>
            </a:r>
            <a:endParaRPr lang="zh-CN" altLang="en-US" sz="3600">
              <a:ea typeface="宋体" charset="0"/>
              <a:hlinkClick r:id="rId1" action="ppaction://hlinksldjump"/>
            </a:endParaRPr>
          </a:p>
          <a:p>
            <a:pPr algn="l"/>
            <a:endParaRPr lang="zh-CN" altLang="en-US" sz="3600">
              <a:ea typeface="宋体" charset="0"/>
              <a:hlinkClick r:id="rId1" action="ppaction://hlinksldjump"/>
            </a:endParaRPr>
          </a:p>
          <a:p>
            <a:pPr algn="l"/>
            <a:r>
              <a:rPr lang="en-US" altLang="zh-CN" sz="3600">
                <a:sym typeface="+mn-ea"/>
                <a:hlinkClick r:id="rId2" action="ppaction://hlinksldjump"/>
              </a:rPr>
              <a:t>2</a:t>
            </a:r>
            <a:r>
              <a:rPr lang="zh-CN" altLang="en-US" sz="3600">
                <a:ea typeface="宋体" charset="0"/>
                <a:sym typeface="+mn-ea"/>
                <a:hlinkClick r:id="rId2" action="ppaction://hlinksldjump"/>
              </a:rPr>
              <a:t>、</a:t>
            </a:r>
            <a:r>
              <a:rPr lang="zh-CN" altLang="en-US" sz="3600">
                <a:sym typeface="+mn-ea"/>
                <a:hlinkClick r:id="rId2" action="ppaction://hlinksldjump"/>
              </a:rPr>
              <a:t>出入库明细表</a:t>
            </a:r>
            <a:endParaRPr lang="zh-CN" altLang="en-US" sz="3600">
              <a:sym typeface="+mn-ea"/>
              <a:hlinkClick r:id="rId2" action="ppaction://hlinksldjump"/>
            </a:endParaRPr>
          </a:p>
          <a:p>
            <a:pPr algn="l"/>
            <a:endParaRPr lang="zh-CN" altLang="en-US" sz="3600">
              <a:sym typeface="+mn-ea"/>
              <a:hlinkClick r:id="rId2" action="ppaction://hlinksldjump"/>
            </a:endParaRPr>
          </a:p>
          <a:p>
            <a:pPr algn="l"/>
            <a:r>
              <a:rPr lang="en-US" altLang="zh-CN" sz="3600">
                <a:sym typeface="+mn-ea"/>
                <a:hlinkClick r:id="rId3" action="ppaction://hlinksldjump"/>
              </a:rPr>
              <a:t>3</a:t>
            </a:r>
            <a:r>
              <a:rPr lang="zh-CN" altLang="en-US" sz="3600">
                <a:ea typeface="宋体" charset="0"/>
                <a:sym typeface="+mn-ea"/>
                <a:hlinkClick r:id="rId3" action="ppaction://hlinksldjump"/>
              </a:rPr>
              <a:t>、</a:t>
            </a:r>
            <a:r>
              <a:rPr lang="zh-CN" altLang="en-US" sz="3600">
                <a:sym typeface="+mn-ea"/>
                <a:hlinkClick r:id="rId3" action="ppaction://hlinksldjump"/>
              </a:rPr>
              <a:t>出入库汇总</a:t>
            </a:r>
            <a:endParaRPr lang="zh-CN" altLang="en-US" sz="3600">
              <a:sym typeface="+mn-ea"/>
              <a:hlinkClick r:id="rId3" action="ppaction://hlinksldjump"/>
            </a:endParaRPr>
          </a:p>
          <a:p>
            <a:pPr algn="l"/>
            <a:endParaRPr lang="zh-CN" altLang="en-US" sz="3600">
              <a:sym typeface="+mn-ea"/>
              <a:hlinkClick r:id="rId3" action="ppaction://hlinksldjump"/>
            </a:endParaRPr>
          </a:p>
          <a:p>
            <a:pPr algn="l"/>
            <a:r>
              <a:rPr lang="en-US" altLang="zh-CN" sz="3600">
                <a:sym typeface="+mn-ea"/>
                <a:hlinkClick r:id="rId4" action="ppaction://hlinksldjump"/>
              </a:rPr>
              <a:t>4</a:t>
            </a:r>
            <a:r>
              <a:rPr lang="zh-CN" altLang="en-US" sz="3600">
                <a:ea typeface="宋体" charset="0"/>
                <a:sym typeface="+mn-ea"/>
                <a:hlinkClick r:id="rId4" action="ppaction://hlinksldjump"/>
              </a:rPr>
              <a:t>、</a:t>
            </a:r>
            <a:r>
              <a:rPr lang="zh-CN" altLang="en-US" sz="3600">
                <a:sym typeface="+mn-ea"/>
                <a:hlinkClick r:id="rId4" action="ppaction://hlinksldjump"/>
              </a:rPr>
              <a:t>分类统计</a:t>
            </a:r>
            <a:endParaRPr lang="zh-CN" altLang="en-US" sz="3600">
              <a:sym typeface="+mn-ea"/>
              <a:hlinkClick r:id="rId4" action="ppaction://hlinksldjump"/>
            </a:endParaRPr>
          </a:p>
          <a:p>
            <a:pPr algn="l"/>
            <a:endParaRPr lang="zh-CN" altLang="en-US" sz="3600">
              <a:sym typeface="+mn-ea"/>
              <a:hlinkClick r:id="rId4" action="ppaction://hlinksldjump"/>
            </a:endParaRPr>
          </a:p>
          <a:p>
            <a:pPr algn="l"/>
            <a:r>
              <a:rPr lang="en-US" altLang="zh-CN" sz="3600">
                <a:sym typeface="+mn-ea"/>
                <a:hlinkClick r:id="rId5" action="ppaction://hlinksldjump"/>
              </a:rPr>
              <a:t>5</a:t>
            </a:r>
            <a:r>
              <a:rPr lang="zh-CN" altLang="en-US" sz="3600">
                <a:ea typeface="宋体" charset="0"/>
                <a:sym typeface="+mn-ea"/>
                <a:hlinkClick r:id="rId5" action="ppaction://hlinksldjump"/>
              </a:rPr>
              <a:t>、预见性分析统计</a:t>
            </a:r>
            <a:endParaRPr lang="zh-CN" altLang="en-US" sz="3600">
              <a:ea typeface="宋体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3524250" y="328930"/>
            <a:ext cx="8331200" cy="60960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zh-CN" sz="2000">
                <a:sym typeface="+mn-ea"/>
              </a:rPr>
              <a:t>月季年报表</a:t>
            </a:r>
            <a:endParaRPr lang="zh-CN" altLang="zh-CN" sz="2000"/>
          </a:p>
          <a:p>
            <a:pPr eaLnBrk="1" hangingPunct="1"/>
            <a:r>
              <a:rPr lang="zh-CN" altLang="zh-CN" sz="2000">
                <a:sym typeface="+mn-ea"/>
              </a:rPr>
              <a:t>可按月，季度，年统计货品的出入库总金额，期末金额，期初金额</a:t>
            </a:r>
            <a:endParaRPr lang="zh-CN" altLang="en-US" sz="2000" b="1" dirty="0">
              <a:ea typeface="宋体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145540" y="1484630"/>
            <a:ext cx="10022205" cy="53873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759835" y="1397000"/>
            <a:ext cx="4599940" cy="4904740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>
            <a:off x="8543290" y="1870075"/>
            <a:ext cx="2642870" cy="1826260"/>
          </a:xfrm>
          <a:prstGeom prst="wedgeRoundRectCallout">
            <a:avLst>
              <a:gd name="adj1" fmla="val -80586"/>
              <a:gd name="adj2" fmla="val -3466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0000"/>
                </a:solidFill>
              </a:rPr>
              <a:t>可以分析所有货品、某一类型的货品以及单个货品的出入库金额，期初、期末金额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587875" y="4298950"/>
            <a:ext cx="2258060" cy="31242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圆角矩形标注 8"/>
          <p:cNvSpPr/>
          <p:nvPr/>
        </p:nvSpPr>
        <p:spPr>
          <a:xfrm>
            <a:off x="8379460" y="4422775"/>
            <a:ext cx="1910080" cy="1189355"/>
          </a:xfrm>
          <a:prstGeom prst="wedgeRoundRectCallout">
            <a:avLst>
              <a:gd name="adj1" fmla="val -96476"/>
              <a:gd name="adj2" fmla="val -3734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0000"/>
                </a:solidFill>
              </a:rPr>
              <a:t>可以选择一个仓库也可以选择多个仓库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zh-CN" sz="2000">
                <a:sym typeface="+mn-ea"/>
              </a:rPr>
              <a:t>月季年报表</a:t>
            </a:r>
            <a:endParaRPr lang="zh-CN" altLang="en-US" sz="2000" b="1" dirty="0">
              <a:ea typeface="宋体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2250" y="1626235"/>
            <a:ext cx="11842750" cy="4446905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8686800" y="3112770"/>
            <a:ext cx="2221865" cy="1092835"/>
          </a:xfrm>
          <a:prstGeom prst="wedgeRoundRectCallout">
            <a:avLst>
              <a:gd name="adj1" fmla="val -38453"/>
              <a:gd name="adj2" fmla="val -8980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0000"/>
                </a:solidFill>
              </a:rPr>
              <a:t>统计结果显示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zh-CN" sz="2000">
                <a:sym typeface="+mn-ea"/>
              </a:rPr>
              <a:t>月季年报表</a:t>
            </a:r>
            <a:endParaRPr lang="zh-CN" altLang="en-US" sz="2000" b="1" dirty="0">
              <a:ea typeface="宋体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351405" y="1454785"/>
            <a:ext cx="6986905" cy="4926965"/>
          </a:xfrm>
          <a:prstGeom prst="rect">
            <a:avLst/>
          </a:prstGeom>
        </p:spPr>
      </p:pic>
      <p:sp>
        <p:nvSpPr>
          <p:cNvPr id="4" name="圆角矩形标注 3"/>
          <p:cNvSpPr/>
          <p:nvPr/>
        </p:nvSpPr>
        <p:spPr>
          <a:xfrm>
            <a:off x="2566035" y="2407285"/>
            <a:ext cx="1550035" cy="973455"/>
          </a:xfrm>
          <a:prstGeom prst="wedgeRoundRectCallout">
            <a:avLst>
              <a:gd name="adj1" fmla="val -10548"/>
              <a:gd name="adj2" fmla="val -1097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0000"/>
                </a:solidFill>
              </a:rPr>
              <a:t>可以将分析结果导出为</a:t>
            </a:r>
            <a:r>
              <a:rPr lang="en-US" altLang="zh-CN">
                <a:solidFill>
                  <a:srgbClr val="FF0000"/>
                </a:solidFill>
              </a:rPr>
              <a:t>EXCEL</a:t>
            </a:r>
            <a:r>
              <a:rPr lang="zh-CN" altLang="en-US">
                <a:solidFill>
                  <a:srgbClr val="FF0000"/>
                </a:solidFill>
              </a:rPr>
              <a:t>表格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4477385" y="2311939"/>
            <a:ext cx="1550035" cy="1616267"/>
          </a:xfrm>
          <a:prstGeom prst="wedgeRoundRectCallout">
            <a:avLst>
              <a:gd name="adj1" fmla="val -22429"/>
              <a:gd name="adj2" fmla="val -5958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p>
            <a:pPr algn="ctr"/>
            <a:r>
              <a:rPr lang="zh-CN" altLang="en-US">
                <a:solidFill>
                  <a:srgbClr val="FF0000"/>
                </a:solidFill>
              </a:rPr>
              <a:t>勾选</a:t>
            </a:r>
            <a:r>
              <a:rPr lang="en-US" altLang="zh-CN">
                <a:solidFill>
                  <a:srgbClr val="FF0000"/>
                </a:solidFill>
              </a:rPr>
              <a:t>“</a:t>
            </a:r>
            <a:r>
              <a:rPr lang="zh-CN" altLang="en-US">
                <a:solidFill>
                  <a:srgbClr val="FF0000"/>
                </a:solidFill>
              </a:rPr>
              <a:t>允许点击排序</a:t>
            </a:r>
            <a:r>
              <a:rPr lang="en-US" altLang="zh-CN">
                <a:solidFill>
                  <a:srgbClr val="FF0000"/>
                </a:solidFill>
              </a:rPr>
              <a:t>”</a:t>
            </a:r>
            <a:r>
              <a:rPr lang="zh-CN" altLang="en-US">
                <a:solidFill>
                  <a:srgbClr val="FF0000"/>
                </a:solidFill>
              </a:rPr>
              <a:t>点击箭头指的地方会排序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920365" y="2080260"/>
            <a:ext cx="6462395" cy="144145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3318510" y="485140"/>
            <a:ext cx="8594725" cy="574040"/>
          </a:xfrm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2000">
                <a:sym typeface="+mn-ea"/>
              </a:rPr>
              <a:t>出入库明细表</a:t>
            </a:r>
            <a:br>
              <a:rPr lang="zh-CN" altLang="en-US" sz="2000">
                <a:sym typeface="+mn-ea"/>
              </a:rPr>
            </a:br>
            <a:r>
              <a:rPr lang="en-US" altLang="zh-CN" sz="2000">
                <a:sym typeface="+mn-ea"/>
              </a:rPr>
              <a:t>可按出入库类型、仓库、部门等信息统计一段时间内每个货品的出入库明细</a:t>
            </a:r>
            <a:endParaRPr lang="zh-CN" altLang="en-US" sz="2000"/>
          </a:p>
          <a:p>
            <a:pPr eaLnBrk="1" hangingPunct="1"/>
            <a:endParaRPr lang="en-US" altLang="zh-CN" sz="2000" b="1" dirty="0">
              <a:ea typeface="宋体" charset="-122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937260" y="1305560"/>
            <a:ext cx="1933575" cy="508571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91490" y="227330"/>
            <a:ext cx="309880" cy="10096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endParaRPr lang="zh-CN" altLang="en-US" sz="4000"/>
          </a:p>
          <a:p>
            <a:pPr algn="l"/>
            <a:endParaRPr lang="en-US" altLang="zh-CN" sz="200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99610" y="1448435"/>
            <a:ext cx="5257165" cy="4923790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>
          <a:xfrm>
            <a:off x="2786380" y="3086100"/>
            <a:ext cx="1789430" cy="60071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圆角矩形标注 8"/>
          <p:cNvSpPr/>
          <p:nvPr/>
        </p:nvSpPr>
        <p:spPr>
          <a:xfrm>
            <a:off x="9632315" y="1764665"/>
            <a:ext cx="2066290" cy="530225"/>
          </a:xfrm>
          <a:prstGeom prst="wedgeRoundRectCallout">
            <a:avLst>
              <a:gd name="adj1" fmla="val -57437"/>
              <a:gd name="adj2" fmla="val -1910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0000"/>
                </a:solidFill>
              </a:rPr>
              <a:t>快捷设置时间范围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9819640" y="3437082"/>
            <a:ext cx="2066290" cy="1617692"/>
          </a:xfrm>
          <a:prstGeom prst="wedgeRoundRectCallout">
            <a:avLst>
              <a:gd name="adj1" fmla="val -67363"/>
              <a:gd name="adj2" fmla="val 1020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p>
            <a:pPr algn="ctr"/>
            <a:r>
              <a:rPr lang="zh-CN" altLang="zh-CN">
                <a:solidFill>
                  <a:srgbClr val="FF0000"/>
                </a:solidFill>
              </a:rPr>
              <a:t>根据自己的需要选择统计条件，可以统计一类货品，也可以统计单个货品</a:t>
            </a:r>
            <a:endParaRPr lang="zh-CN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sz="2000">
                <a:sym typeface="+mn-ea"/>
              </a:rPr>
              <a:t>统计结果</a:t>
            </a:r>
            <a:endParaRPr lang="zh-CN" altLang="en-US" sz="2000"/>
          </a:p>
          <a:p>
            <a:pPr eaLnBrk="1" hangingPunct="1"/>
            <a:endParaRPr lang="zh-CN" altLang="en-US" sz="2000" b="1" dirty="0">
              <a:ea typeface="宋体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9235" y="1772920"/>
            <a:ext cx="11832590" cy="4312920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6960870" y="1309494"/>
            <a:ext cx="2066290" cy="709048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p>
            <a:pPr algn="ctr"/>
            <a:r>
              <a:rPr lang="zh-CN" altLang="zh-CN">
                <a:solidFill>
                  <a:srgbClr val="FF0000"/>
                </a:solidFill>
              </a:rPr>
              <a:t>出库数量可以按负数显示</a:t>
            </a: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374755" y="2040890"/>
            <a:ext cx="720725" cy="348615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39020" y="1300480"/>
            <a:ext cx="2162175" cy="533400"/>
          </a:xfrm>
          <a:prstGeom prst="rect">
            <a:avLst/>
          </a:prstGeom>
        </p:spPr>
      </p:pic>
      <p:sp>
        <p:nvSpPr>
          <p:cNvPr id="9" name="上箭头 8"/>
          <p:cNvSpPr/>
          <p:nvPr/>
        </p:nvSpPr>
        <p:spPr>
          <a:xfrm>
            <a:off x="11530330" y="1766570"/>
            <a:ext cx="264160" cy="25209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圆角矩形标注 9"/>
          <p:cNvSpPr/>
          <p:nvPr/>
        </p:nvSpPr>
        <p:spPr>
          <a:xfrm>
            <a:off x="9909810" y="2994176"/>
            <a:ext cx="2066290" cy="1317324"/>
          </a:xfrm>
          <a:prstGeom prst="wedgeRoundRectCallout">
            <a:avLst>
              <a:gd name="adj1" fmla="val 21020"/>
              <a:gd name="adj2" fmla="val -9431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p>
            <a:pPr algn="ctr"/>
            <a:r>
              <a:rPr lang="zh-CN" altLang="zh-CN">
                <a:solidFill>
                  <a:srgbClr val="FF0000"/>
                </a:solidFill>
              </a:rPr>
              <a:t>可以调整表格的宽度与显示顺序，以及可以隐藏不需要的行</a:t>
            </a:r>
            <a:endParaRPr lang="zh-CN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3461385" y="245110"/>
            <a:ext cx="8331200" cy="609600"/>
          </a:xfrm>
        </p:spPr>
        <p:txBody>
          <a:bodyPr vert="horz" wrap="square" lIns="91440" tIns="45720" rIns="91440" bIns="45720" anchor="ctr"/>
          <a:p>
            <a:pPr algn="r"/>
            <a:r>
              <a:rPr lang="zh-CN" altLang="en-US" sz="2000">
                <a:sym typeface="+mn-ea"/>
              </a:rPr>
              <a:t>出入库汇总</a:t>
            </a:r>
            <a:r>
              <a:rPr lang="en-US" altLang="zh-CN" sz="2000">
                <a:sym typeface="+mn-ea"/>
              </a:rPr>
              <a:t>(</a:t>
            </a:r>
            <a:r>
              <a:rPr lang="zh-CN" altLang="en-US" sz="2000">
                <a:sym typeface="+mn-ea"/>
              </a:rPr>
              <a:t>统计单个货品入库总数，出库总数</a:t>
            </a:r>
            <a:r>
              <a:rPr lang="en-US" altLang="zh-CN" sz="2000">
                <a:sym typeface="+mn-ea"/>
              </a:rPr>
              <a:t>)</a:t>
            </a:r>
            <a:endParaRPr lang="en-US" altLang="zh-CN" sz="2000" b="1" dirty="0">
              <a:ea typeface="宋体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24205" y="1394460"/>
            <a:ext cx="1885950" cy="493331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0" y="1231265"/>
            <a:ext cx="5257165" cy="4923790"/>
          </a:xfrm>
          <a:prstGeom prst="rect">
            <a:avLst/>
          </a:prstGeom>
        </p:spPr>
      </p:pic>
      <p:sp>
        <p:nvSpPr>
          <p:cNvPr id="3" name="右箭头 2"/>
          <p:cNvSpPr/>
          <p:nvPr/>
        </p:nvSpPr>
        <p:spPr>
          <a:xfrm>
            <a:off x="2966085" y="3278505"/>
            <a:ext cx="1430020" cy="40830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圆角矩形标注 5"/>
          <p:cNvSpPr/>
          <p:nvPr/>
        </p:nvSpPr>
        <p:spPr>
          <a:xfrm>
            <a:off x="7855585" y="959485"/>
            <a:ext cx="2282190" cy="505460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rgbClr val="FF0000"/>
                </a:solidFill>
              </a:rPr>
              <a:t>快捷设置时间范围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4354830" y="6167120"/>
            <a:ext cx="2282190" cy="505460"/>
          </a:xfrm>
          <a:prstGeom prst="wedgeRoundRectCallout">
            <a:avLst>
              <a:gd name="adj1" fmla="val -19254"/>
              <a:gd name="adj2" fmla="val -7298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>
                <a:solidFill>
                  <a:srgbClr val="FF0000"/>
                </a:solidFill>
              </a:rPr>
              <a:t>清空所有条件</a:t>
            </a: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9867900" y="2812877"/>
            <a:ext cx="2066290" cy="1617692"/>
          </a:xfrm>
          <a:prstGeom prst="wedgeRoundRectCallout">
            <a:avLst>
              <a:gd name="adj1" fmla="val -62108"/>
              <a:gd name="adj2" fmla="val 1248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p>
            <a:pPr algn="ctr"/>
            <a:r>
              <a:rPr lang="zh-CN" altLang="zh-CN">
                <a:solidFill>
                  <a:srgbClr val="FF0000"/>
                </a:solidFill>
              </a:rPr>
              <a:t>根据自己的需要选择统计条件，可以统计一类货品，也可以统计单个货品</a:t>
            </a:r>
            <a:endParaRPr lang="zh-CN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p>
            <a:pPr eaLnBrk="1" hangingPunct="1"/>
            <a:r>
              <a:rPr lang="zh-CN" altLang="en-US" sz="2000">
                <a:sym typeface="+mn-ea"/>
              </a:rPr>
              <a:t>查询结果</a:t>
            </a:r>
            <a:endParaRPr lang="zh-CN" altLang="en-US" sz="2000" b="1" dirty="0">
              <a:ea typeface="宋体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461770" y="2240280"/>
            <a:ext cx="9533255" cy="28568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26TGp_education_blue_v3">
  <a:themeElements>
    <a:clrScheme name="">
      <a:dk1>
        <a:srgbClr val="336699"/>
      </a:dk1>
      <a:lt1>
        <a:srgbClr val="FFFFFF"/>
      </a:lt1>
      <a:dk2>
        <a:srgbClr val="000000"/>
      </a:dk2>
      <a:lt2>
        <a:srgbClr val="DDDDDD"/>
      </a:lt2>
      <a:accent1>
        <a:srgbClr val="EBA533"/>
      </a:accent1>
      <a:accent2>
        <a:srgbClr val="C78DD7"/>
      </a:accent2>
      <a:accent3>
        <a:srgbClr val="FFFFFF"/>
      </a:accent3>
      <a:accent4>
        <a:srgbClr val="2A5682"/>
      </a:accent4>
      <a:accent5>
        <a:srgbClr val="F3CFAD"/>
      </a:accent5>
      <a:accent6>
        <a:srgbClr val="B47FC3"/>
      </a:accent6>
      <a:hlink>
        <a:srgbClr val="3197BB"/>
      </a:hlink>
      <a:folHlink>
        <a:srgbClr val="878FA5"/>
      </a:folHlink>
    </a:clrScheme>
    <a:fontScheme name="026TGp_education_blue_v3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779</Words>
  <Application>Kingsoft Office WPP</Application>
  <PresentationFormat>宽屏</PresentationFormat>
  <Paragraphs>104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026TGp_education_blue_v3</vt:lpstr>
      <vt:lpstr>PowerPoint 演示文稿</vt:lpstr>
      <vt:lpstr>目录</vt:lpstr>
      <vt:lpstr>可按月，季度，年统计货品的出入库总金额，期末金额，期初金额</vt:lpstr>
      <vt:lpstr>月季年报表</vt:lpstr>
      <vt:lpstr>月季年报表</vt:lpstr>
      <vt:lpstr>出入库明细表 可按出入库类型、仓库、部门等信息统计一段时间内每个货品的出入库明细</vt:lpstr>
      <vt:lpstr>统计结果</vt:lpstr>
      <vt:lpstr>出入库汇总(统计单个货品入库总数，出库总数)</vt:lpstr>
      <vt:lpstr>查询结果</vt:lpstr>
      <vt:lpstr>分类统计 按货品类别统计每个类型货品一段时间内的期初金额，入库金额，出库金额、期末金额</vt:lpstr>
      <vt:lpstr>统计结果</vt:lpstr>
      <vt:lpstr>库存预见性分析 分析1个月后的库存是否充足</vt:lpstr>
      <vt:lpstr>PowerPoint 演示文稿</vt:lpstr>
      <vt:lpstr>统计结果</vt:lpstr>
      <vt:lpstr>成 都 冠 唐 科 技 有 限 公 司  更多仓库解决方案欢迎咨询我们   电话：4000280130(同QQ号)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GT020</dc:creator>
  <cp:lastModifiedBy>GT020</cp:lastModifiedBy>
  <cp:revision>13</cp:revision>
  <dcterms:created xsi:type="dcterms:W3CDTF">2015-12-20T06:18:00Z</dcterms:created>
  <dcterms:modified xsi:type="dcterms:W3CDTF">2016-01-14T03:26:07Z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