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3"/>
    <p:sldId id="270" r:id="rId4"/>
    <p:sldId id="258" r:id="rId5"/>
    <p:sldId id="259" r:id="rId6"/>
    <p:sldId id="260" r:id="rId7"/>
    <p:sldId id="263" r:id="rId8"/>
    <p:sldId id="261" r:id="rId9"/>
    <p:sldId id="262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40800" y="304800"/>
            <a:ext cx="2844800" cy="60198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331200" cy="60198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064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  <a:sym typeface="Verdana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Object 43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>
          <a:xfrm>
            <a:off x="0" y="260350"/>
            <a:ext cx="12192000" cy="1008063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027" name="Rectangle 44"/>
          <p:cNvSpPr/>
          <p:nvPr/>
        </p:nvSpPr>
        <p:spPr>
          <a:xfrm>
            <a:off x="0" y="0"/>
            <a:ext cx="12192000" cy="241300"/>
          </a:xfrm>
          <a:prstGeom prst="rect">
            <a:avLst/>
          </a:prstGeom>
          <a:solidFill>
            <a:schemeClr val="accent1"/>
          </a:solidFill>
          <a:ln w="9525">
            <a:noFill/>
            <a:miter/>
          </a:ln>
        </p:spPr>
        <p:txBody>
          <a:bodyPr wrap="none" anchor="ctr"/>
          <a:p>
            <a:pPr lvl="0"/>
            <a:endParaRPr lang="zh-CN" altLang="zh-CN" dirty="0">
              <a:solidFill>
                <a:srgbClr val="336699"/>
              </a:solidFill>
              <a:latin typeface="Arial" charset="0"/>
              <a:ea typeface="宋体" charset="-122"/>
              <a:sym typeface="Verdana" pitchFamily="34" charset="0"/>
            </a:endParaRPr>
          </a:p>
        </p:txBody>
      </p:sp>
      <p:sp>
        <p:nvSpPr>
          <p:cNvPr id="1028" name="Freeform 45"/>
          <p:cNvSpPr/>
          <p:nvPr/>
        </p:nvSpPr>
        <p:spPr>
          <a:xfrm>
            <a:off x="0" y="908050"/>
            <a:ext cx="12192000" cy="461963"/>
          </a:xfrm>
          <a:custGeom>
            <a:avLst/>
            <a:gdLst>
              <a:gd name="txL" fmla="*/ 0 w 5768"/>
              <a:gd name="txT" fmla="*/ 0 h 366"/>
              <a:gd name="txR" fmla="*/ 5768 w 5768"/>
              <a:gd name="txB" fmla="*/ 366 h 366"/>
            </a:gdLst>
            <a:ahLst/>
            <a:cxnLst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5768" h="366">
                <a:moveTo>
                  <a:pt x="4" y="365"/>
                </a:moveTo>
                <a:lnTo>
                  <a:pt x="0" y="246"/>
                </a:lnTo>
                <a:cubicBezTo>
                  <a:pt x="304" y="192"/>
                  <a:pt x="1175" y="64"/>
                  <a:pt x="1837" y="32"/>
                </a:cubicBezTo>
                <a:cubicBezTo>
                  <a:pt x="2499" y="0"/>
                  <a:pt x="3316" y="19"/>
                  <a:pt x="3970" y="52"/>
                </a:cubicBezTo>
                <a:cubicBezTo>
                  <a:pt x="4624" y="85"/>
                  <a:pt x="5464" y="179"/>
                  <a:pt x="5764" y="231"/>
                </a:cubicBezTo>
                <a:lnTo>
                  <a:pt x="5768" y="366"/>
                </a:lnTo>
                <a:lnTo>
                  <a:pt x="4" y="365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029" name="Rectangle 3"/>
          <p:cNvSpPr>
            <a:spLocks noGrp="1"/>
          </p:cNvSpPr>
          <p:nvPr>
            <p:ph type="body" idx="1"/>
          </p:nvPr>
        </p:nvSpPr>
        <p:spPr>
          <a:xfrm>
            <a:off x="406400" y="1295400"/>
            <a:ext cx="11379200" cy="5029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940800" y="0"/>
            <a:ext cx="2641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000" b="1">
                <a:solidFill>
                  <a:schemeClr val="bg1"/>
                </a:solidFill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4800" y="6519863"/>
            <a:ext cx="38608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200" b="1"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68800" y="6513513"/>
            <a:ext cx="28448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  <p:sp>
        <p:nvSpPr>
          <p:cNvPr id="1033" name="Rectangle 2"/>
          <p:cNvSpPr>
            <a:spLocks noGrp="1"/>
          </p:cNvSpPr>
          <p:nvPr>
            <p:ph type="title"/>
          </p:nvPr>
        </p:nvSpPr>
        <p:spPr>
          <a:xfrm>
            <a:off x="3352800" y="304800"/>
            <a:ext cx="8331200" cy="6096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  <a:sym typeface="Verdan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  <a:sym typeface="Verdana" pitchFamily="34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•"/>
        <a:defRPr sz="22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–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5pPr>
      <a:lvl6pPr marL="25146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6pPr>
      <a:lvl7pPr marL="29718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7pPr>
      <a:lvl8pPr marL="34290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8pPr>
      <a:lvl9pPr marL="38862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8.png"/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slide" Target="slide9.xml"/><Relationship Id="rId2" Type="http://schemas.openxmlformats.org/officeDocument/2006/relationships/slide" Target="slide5.xml"/><Relationship Id="rId1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ctrTitle"/>
          </p:nvPr>
        </p:nvSpPr>
        <p:spPr>
          <a:xfrm>
            <a:off x="2208213" y="2468880"/>
            <a:ext cx="8153400" cy="685800"/>
          </a:xfrm>
        </p:spPr>
        <p:txBody>
          <a:bodyPr vert="horz" wrap="square" lIns="91440" tIns="45720" rIns="91440" bIns="45720" anchor="ctr"/>
          <a:p>
            <a:pPr algn="ctr" eaLnBrk="1" hangingPunct="1"/>
            <a:r>
              <a:rPr lang="zh-CN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出入库单据审核</a:t>
            </a:r>
            <a:endParaRPr lang="zh-CN" sz="4000" b="1" kern="12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subTitle" idx="1"/>
          </p:nvPr>
        </p:nvSpPr>
        <p:spPr>
          <a:xfrm>
            <a:off x="3886200" y="5257800"/>
            <a:ext cx="4843463" cy="304800"/>
          </a:xfrm>
        </p:spPr>
        <p:txBody>
          <a:bodyPr vert="horz" wrap="square" lIns="91440" tIns="45720" rIns="91440" bIns="45720" anchor="t"/>
          <a:p>
            <a:pPr defTabSz="0" eaLnBrk="1" hangingPunct="1">
              <a:buFont typeface="Wingdings" pitchFamily="2" charset="2"/>
              <a:buNone/>
            </a:pPr>
            <a:r>
              <a:rPr lang="zh-CN" altLang="en-US" sz="1800" kern="1200" dirty="0">
                <a:solidFill>
                  <a:schemeClr val="tx1"/>
                </a:solidFill>
                <a:latin typeface="+mn-lt"/>
                <a:ea typeface="宋体" charset="-122"/>
                <a:cs typeface="+mn-cs"/>
                <a:sym typeface="Verdana" pitchFamily="34" charset="0"/>
              </a:rPr>
              <a:t>成都冠唐科技有限公司</a:t>
            </a:r>
            <a:endParaRPr lang="en-US" altLang="x-none" sz="1800" kern="1200" dirty="0">
              <a:solidFill>
                <a:schemeClr val="tx1"/>
              </a:solidFill>
              <a:latin typeface="+mn-lt"/>
              <a:ea typeface="宋体" charset="-122"/>
              <a:cs typeface="+mn-cs"/>
              <a:sym typeface="Verdan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4" name="图片 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5905" y="4478020"/>
            <a:ext cx="9647555" cy="6191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985" y="890905"/>
            <a:ext cx="9685655" cy="353314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审核单据中需要注意的</a:t>
            </a:r>
            <a:r>
              <a:rPr lang="en-US" altLang="zh-CN"/>
              <a:t>3</a:t>
            </a:r>
            <a:r>
              <a:rPr lang="zh-CN" altLang="en-US"/>
              <a:t>个问题</a:t>
            </a:r>
            <a:endParaRPr lang="zh-CN" altLang="en-US"/>
          </a:p>
        </p:txBody>
      </p:sp>
      <p:sp>
        <p:nvSpPr>
          <p:cNvPr id="6" name="圆角矩形标注 5"/>
          <p:cNvSpPr/>
          <p:nvPr/>
        </p:nvSpPr>
        <p:spPr>
          <a:xfrm>
            <a:off x="6341110" y="2669540"/>
            <a:ext cx="3426460" cy="1621322"/>
          </a:xfrm>
          <a:prstGeom prst="wedgeRoundRectCallout">
            <a:avLst>
              <a:gd name="adj1" fmla="val -82224"/>
              <a:gd name="adj2" fmla="val 21660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在货品管理模块中出入库明细是按时间顺序排列，所以反审核时就要注意审核时间，如图所示</a:t>
            </a: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CK-20160111-002</a:t>
            </a: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时间为</a:t>
            </a: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1</a:t>
            </a: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月</a:t>
            </a: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11</a:t>
            </a: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日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306070" y="524510"/>
            <a:ext cx="5415280" cy="3981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>
                <a:solidFill>
                  <a:srgbClr val="FF0000"/>
                </a:solidFill>
                <a:ea typeface="宋体" charset="0"/>
              </a:rPr>
              <a:t>2</a:t>
            </a:r>
            <a:r>
              <a:rPr lang="zh-CN" altLang="en-US" sz="2000" b="1">
                <a:solidFill>
                  <a:srgbClr val="FF0000"/>
                </a:solidFill>
                <a:ea typeface="宋体" charset="0"/>
              </a:rPr>
              <a:t>、反审核时需要注意审核时间的修改</a:t>
            </a:r>
            <a:endParaRPr lang="zh-CN" altLang="en-US" sz="2000" b="1">
              <a:solidFill>
                <a:srgbClr val="FF0000"/>
              </a:solidFill>
              <a:ea typeface="宋体" charset="0"/>
            </a:endParaRPr>
          </a:p>
        </p:txBody>
      </p:sp>
      <p:sp>
        <p:nvSpPr>
          <p:cNvPr id="9" name="圆角矩形标注 8"/>
          <p:cNvSpPr/>
          <p:nvPr/>
        </p:nvSpPr>
        <p:spPr>
          <a:xfrm>
            <a:off x="4791075" y="4448175"/>
            <a:ext cx="2752725" cy="1013046"/>
          </a:xfrm>
          <a:prstGeom prst="wedgeRoundRectCallout">
            <a:avLst>
              <a:gd name="adj1" fmla="val -96020"/>
              <a:gd name="adj2" fmla="val -26811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反审核后单据状态是待审核，时间没有变化，时间为</a:t>
            </a: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1</a:t>
            </a: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月</a:t>
            </a: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11</a:t>
            </a: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日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865" y="4834890"/>
            <a:ext cx="3177540" cy="1929765"/>
          </a:xfrm>
          <a:prstGeom prst="rect">
            <a:avLst/>
          </a:prstGeom>
        </p:spPr>
      </p:pic>
      <p:sp>
        <p:nvSpPr>
          <p:cNvPr id="16" name="圆角矩形标注 15"/>
          <p:cNvSpPr/>
          <p:nvPr/>
        </p:nvSpPr>
        <p:spPr>
          <a:xfrm>
            <a:off x="2791460" y="5227320"/>
            <a:ext cx="2289175" cy="1590806"/>
          </a:xfrm>
          <a:prstGeom prst="wedgeRoundRectCallout">
            <a:avLst>
              <a:gd name="adj1" fmla="val -100457"/>
              <a:gd name="adj2" fmla="val -28778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反审核后的单据需要再次审核，审核时就需要修改审核时间，否则默认为系统当前时间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6605" y="5322570"/>
            <a:ext cx="4199890" cy="1476375"/>
          </a:xfrm>
          <a:prstGeom prst="rect">
            <a:avLst/>
          </a:prstGeom>
        </p:spPr>
      </p:pic>
      <p:sp>
        <p:nvSpPr>
          <p:cNvPr id="18" name="右箭头 17"/>
          <p:cNvSpPr/>
          <p:nvPr/>
        </p:nvSpPr>
        <p:spPr>
          <a:xfrm>
            <a:off x="5116195" y="5935980"/>
            <a:ext cx="783590" cy="379095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20" name="圆角矩形标注 19"/>
          <p:cNvSpPr/>
          <p:nvPr/>
        </p:nvSpPr>
        <p:spPr>
          <a:xfrm>
            <a:off x="10245090" y="5433695"/>
            <a:ext cx="1738630" cy="1313290"/>
          </a:xfrm>
          <a:prstGeom prst="wedgeRoundRectCallout">
            <a:avLst>
              <a:gd name="adj1" fmla="val -117969"/>
              <a:gd name="adj2" fmla="val 47190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审核时间为默认时间将会把单据顺序打乱造成数据错误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审核单据中需要注意的</a:t>
            </a:r>
            <a:r>
              <a:rPr lang="en-US" altLang="zh-CN">
                <a:sym typeface="+mn-ea"/>
              </a:rPr>
              <a:t>3</a:t>
            </a:r>
            <a:r>
              <a:rPr lang="zh-CN" altLang="en-US">
                <a:sym typeface="+mn-ea"/>
              </a:rPr>
              <a:t>个问题</a:t>
            </a:r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22555" y="462915"/>
            <a:ext cx="5415280" cy="702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>
                <a:solidFill>
                  <a:srgbClr val="FF0000"/>
                </a:solidFill>
                <a:ea typeface="宋体" charset="0"/>
              </a:rPr>
              <a:t>3</a:t>
            </a:r>
            <a:r>
              <a:rPr lang="zh-CN" altLang="en-US" sz="2000" b="1">
                <a:solidFill>
                  <a:srgbClr val="FF0000"/>
                </a:solidFill>
                <a:ea typeface="宋体" charset="0"/>
              </a:rPr>
              <a:t>、同时启用订单管理和出入库单据审核功能，就需要两次审核</a:t>
            </a:r>
            <a:endParaRPr lang="zh-CN" altLang="en-US" sz="2000" b="1">
              <a:solidFill>
                <a:srgbClr val="FF0000"/>
              </a:solidFill>
              <a:ea typeface="宋体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82800" y="1186180"/>
            <a:ext cx="7952105" cy="521906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7466330" y="5801360"/>
            <a:ext cx="661035" cy="48958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圆角矩形标注 5"/>
          <p:cNvSpPr/>
          <p:nvPr/>
        </p:nvSpPr>
        <p:spPr>
          <a:xfrm>
            <a:off x="9095105" y="3978910"/>
            <a:ext cx="2508885" cy="1616952"/>
          </a:xfrm>
          <a:prstGeom prst="wedgeRoundRectCallout">
            <a:avLst>
              <a:gd name="adj1" fmla="val -98645"/>
              <a:gd name="adj2" fmla="val 85212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这是一笔采购订单，采购订单执行入库时需要再审核一次入库单据，库存数量才会发生变化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标题 1"/>
          <p:cNvSpPr>
            <a:spLocks noGrp="1"/>
          </p:cNvSpPr>
          <p:nvPr>
            <p:ph type="ctrTitle"/>
          </p:nvPr>
        </p:nvSpPr>
        <p:spPr>
          <a:xfrm>
            <a:off x="2135188" y="2924175"/>
            <a:ext cx="7772400" cy="1470025"/>
          </a:xfrm>
        </p:spPr>
        <p:txBody>
          <a:bodyPr wrap="square" lIns="91440" tIns="45720" rIns="91440" bIns="45720" anchor="ctr"/>
          <a:p>
            <a:pPr algn="ctr"/>
            <a:r>
              <a:rPr lang="zh-CN" altLang="en-US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成 都 冠 唐 科 技 有 限 公 司</a:t>
            </a:r>
            <a:br>
              <a:rPr lang="en-US" altLang="zh-CN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更多仓库解决方案欢迎咨询我们 </a:t>
            </a: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电话：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4000280130(</a:t>
            </a: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同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QQ</a:t>
            </a: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号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)</a:t>
            </a: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endParaRPr lang="zh-CN" altLang="en-US" b="1" kern="12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8194" name="标题 1"/>
          <p:cNvSpPr txBox="1"/>
          <p:nvPr/>
        </p:nvSpPr>
        <p:spPr>
          <a:xfrm>
            <a:off x="3387725" y="4229100"/>
            <a:ext cx="1511300" cy="14700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 algn="ctr"/>
            <a:r>
              <a:rPr lang="zh-CN" altLang="en-US" sz="3200" b="1" dirty="0">
                <a:latin typeface="黑体" pitchFamily="49" charset="-122"/>
                <a:ea typeface="黑体" pitchFamily="49" charset="-122"/>
                <a:sym typeface="Verdana" pitchFamily="34" charset="0"/>
              </a:rPr>
              <a:t>微信：</a:t>
            </a:r>
            <a:br>
              <a:rPr lang="en-US" altLang="zh-CN" sz="3200" b="1" dirty="0">
                <a:latin typeface="黑体" pitchFamily="49" charset="-122"/>
                <a:ea typeface="黑体" pitchFamily="49" charset="-122"/>
                <a:sym typeface="Verdana" pitchFamily="34" charset="0"/>
              </a:rPr>
            </a:br>
            <a:endParaRPr lang="zh-CN" altLang="en-US" sz="3200" b="1" dirty="0">
              <a:latin typeface="黑体" pitchFamily="49" charset="-122"/>
              <a:ea typeface="黑体" pitchFamily="49" charset="-122"/>
              <a:sym typeface="Verdana" pitchFamily="34" charset="0"/>
            </a:endParaRPr>
          </a:p>
        </p:txBody>
      </p:sp>
      <p:pic>
        <p:nvPicPr>
          <p:cNvPr id="8195" name="Picture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800600" y="4452938"/>
            <a:ext cx="1857375" cy="1876425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目录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875915" y="2068195"/>
            <a:ext cx="7165340" cy="33870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600">
                <a:sym typeface="+mn-ea"/>
                <a:hlinkClick r:id="rId1" tooltip="" action="ppaction://hlinksldjump"/>
              </a:rPr>
              <a:t>1</a:t>
            </a:r>
            <a:r>
              <a:rPr lang="zh-CN" altLang="en-US" sz="3600">
                <a:ea typeface="宋体" charset="0"/>
                <a:sym typeface="+mn-ea"/>
                <a:hlinkClick r:id="rId1" tooltip="" action="ppaction://hlinksldjump"/>
              </a:rPr>
              <a:t>、</a:t>
            </a:r>
            <a:r>
              <a:rPr lang="zh-CN" altLang="en-US" sz="3600">
                <a:sym typeface="+mn-ea"/>
                <a:hlinkClick r:id="rId1" tooltip="" action="ppaction://hlinksldjump"/>
              </a:rPr>
              <a:t>开启出入库审核功能</a:t>
            </a:r>
            <a:endParaRPr lang="zh-CN" altLang="en-US" sz="3600">
              <a:sym typeface="+mn-ea"/>
            </a:endParaRPr>
          </a:p>
          <a:p>
            <a:pPr algn="l"/>
            <a:endParaRPr lang="zh-CN" altLang="en-US" sz="3600">
              <a:sym typeface="+mn-ea"/>
            </a:endParaRPr>
          </a:p>
          <a:p>
            <a:pPr algn="l"/>
            <a:r>
              <a:rPr lang="en-US" altLang="zh-CN" sz="3600">
                <a:sym typeface="+mn-ea"/>
                <a:hlinkClick r:id="rId2" tooltip="" action="ppaction://hlinksldjump"/>
              </a:rPr>
              <a:t>2</a:t>
            </a:r>
            <a:r>
              <a:rPr lang="zh-CN" altLang="en-US" sz="3600">
                <a:ea typeface="宋体" charset="0"/>
                <a:sym typeface="+mn-ea"/>
                <a:hlinkClick r:id="rId2" tooltip="" action="ppaction://hlinksldjump"/>
              </a:rPr>
              <a:t>、</a:t>
            </a:r>
            <a:r>
              <a:rPr lang="zh-CN" altLang="en-US" sz="3600">
                <a:sym typeface="+mn-ea"/>
                <a:hlinkClick r:id="rId2" tooltip="" action="ppaction://hlinksldjump"/>
              </a:rPr>
              <a:t>审核单据</a:t>
            </a:r>
            <a:endParaRPr lang="zh-CN" altLang="en-US" sz="3600">
              <a:sym typeface="+mn-ea"/>
            </a:endParaRPr>
          </a:p>
          <a:p>
            <a:pPr algn="l"/>
            <a:endParaRPr lang="zh-CN" altLang="en-US" sz="3600">
              <a:sym typeface="+mn-ea"/>
            </a:endParaRPr>
          </a:p>
          <a:p>
            <a:pPr algn="l"/>
            <a:r>
              <a:rPr lang="en-US" altLang="zh-CN" sz="3600">
                <a:sym typeface="+mn-ea"/>
                <a:hlinkClick r:id="rId3" tooltip="" action="ppaction://hlinksldjump"/>
              </a:rPr>
              <a:t>3</a:t>
            </a:r>
            <a:r>
              <a:rPr lang="zh-CN" altLang="en-US" sz="3600">
                <a:ea typeface="宋体" charset="0"/>
                <a:sym typeface="+mn-ea"/>
                <a:hlinkClick r:id="rId3" tooltip="" action="ppaction://hlinksldjump"/>
              </a:rPr>
              <a:t>、</a:t>
            </a:r>
            <a:r>
              <a:rPr lang="zh-CN" altLang="en-US" sz="3600">
                <a:sym typeface="+mn-ea"/>
                <a:hlinkClick r:id="rId3" tooltip="" action="ppaction://hlinksldjump"/>
              </a:rPr>
              <a:t>审核单据中需要注意的</a:t>
            </a:r>
            <a:r>
              <a:rPr lang="en-US" altLang="zh-CN" sz="3600">
                <a:sym typeface="+mn-ea"/>
                <a:hlinkClick r:id="rId3" tooltip="" action="ppaction://hlinksldjump"/>
              </a:rPr>
              <a:t>3</a:t>
            </a:r>
            <a:r>
              <a:rPr lang="zh-CN" altLang="en-US" sz="3600">
                <a:sym typeface="+mn-ea"/>
                <a:hlinkClick r:id="rId3" tooltip="" action="ppaction://hlinksldjump"/>
              </a:rPr>
              <a:t>个问题</a:t>
            </a:r>
            <a:endParaRPr lang="zh-CN" altLang="en-US" sz="3600">
              <a:ea typeface="宋体" charset="0"/>
              <a:sym typeface="+mn-ea"/>
              <a:hlinkClick r:id="rId3" tooltip="" action="ppaction://hlinksldjump"/>
            </a:endParaRPr>
          </a:p>
          <a:p>
            <a:pPr algn="l"/>
            <a:endParaRPr lang="zh-CN" altLang="en-US">
              <a:ea typeface="宋体" charset="0"/>
              <a:sym typeface="+mn-ea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02585" y="1495425"/>
            <a:ext cx="6409690" cy="4828540"/>
          </a:xfrm>
          <a:prstGeom prst="rect">
            <a:avLst/>
          </a:prstGeom>
        </p:spPr>
      </p:pic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第一步：开启出入库审核功能</a:t>
            </a:r>
            <a:endParaRPr lang="zh-CN" altLang="en-US"/>
          </a:p>
        </p:txBody>
      </p:sp>
      <p:sp>
        <p:nvSpPr>
          <p:cNvPr id="7" name="圆角矩形标注 6"/>
          <p:cNvSpPr/>
          <p:nvPr/>
        </p:nvSpPr>
        <p:spPr>
          <a:xfrm>
            <a:off x="8265160" y="2983865"/>
            <a:ext cx="2378075" cy="1020445"/>
          </a:xfrm>
          <a:prstGeom prst="wedgeRoundRectCallout">
            <a:avLst>
              <a:gd name="adj1" fmla="val -136515"/>
              <a:gd name="adj2" fmla="val -5880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在参数设置中开启出入库审核功能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第二步：添加一笔单据</a:t>
            </a:r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55825" y="1214755"/>
            <a:ext cx="7952105" cy="521906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07565" y="1107440"/>
            <a:ext cx="7952105" cy="521906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第三步：审核单据</a:t>
            </a:r>
            <a:endParaRPr lang="zh-CN" altLang="en-US"/>
          </a:p>
        </p:txBody>
      </p:sp>
      <p:sp>
        <p:nvSpPr>
          <p:cNvPr id="6" name="圆角矩形标注 5"/>
          <p:cNvSpPr/>
          <p:nvPr/>
        </p:nvSpPr>
        <p:spPr>
          <a:xfrm>
            <a:off x="7266940" y="4544060"/>
            <a:ext cx="1837690" cy="768985"/>
          </a:xfrm>
          <a:prstGeom prst="wedgeRoundRectCallout">
            <a:avLst>
              <a:gd name="adj1" fmla="val -20179"/>
              <a:gd name="adj2" fmla="val 106234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保存单据之后就可以审核了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" name="图片 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60525" y="2616200"/>
            <a:ext cx="8895080" cy="382841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单据的三种审核状态</a:t>
            </a:r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975" y="1576705"/>
            <a:ext cx="8904605" cy="619125"/>
          </a:xfrm>
          <a:prstGeom prst="rect">
            <a:avLst/>
          </a:prstGeom>
        </p:spPr>
      </p:pic>
      <p:sp>
        <p:nvSpPr>
          <p:cNvPr id="13" name="圆角矩形标注 12"/>
          <p:cNvSpPr/>
          <p:nvPr/>
        </p:nvSpPr>
        <p:spPr>
          <a:xfrm>
            <a:off x="3615690" y="748030"/>
            <a:ext cx="1885315" cy="696595"/>
          </a:xfrm>
          <a:prstGeom prst="wedgeRoundRectCallout">
            <a:avLst>
              <a:gd name="adj1" fmla="val -100488"/>
              <a:gd name="adj2" fmla="val 124567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第一种状态：待审核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4" name="圆角矩形标注 13"/>
          <p:cNvSpPr/>
          <p:nvPr/>
        </p:nvSpPr>
        <p:spPr>
          <a:xfrm>
            <a:off x="6126480" y="4656455"/>
            <a:ext cx="2273935" cy="720725"/>
          </a:xfrm>
          <a:prstGeom prst="wedgeRoundRectCallout">
            <a:avLst>
              <a:gd name="adj1" fmla="val 65768"/>
              <a:gd name="adj2" fmla="val 183850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待审核的单据库存数不会发生变化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单据的三种审核状态</a:t>
            </a:r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6510" y="983615"/>
            <a:ext cx="4609465" cy="2799715"/>
          </a:xfrm>
          <a:prstGeom prst="rect">
            <a:avLst/>
          </a:prstGeom>
        </p:spPr>
      </p:pic>
      <p:sp>
        <p:nvSpPr>
          <p:cNvPr id="9" name="圆角矩形标注 8"/>
          <p:cNvSpPr/>
          <p:nvPr/>
        </p:nvSpPr>
        <p:spPr>
          <a:xfrm>
            <a:off x="360045" y="4099560"/>
            <a:ext cx="2306320" cy="1236345"/>
          </a:xfrm>
          <a:prstGeom prst="wedgeRoundRectCallout">
            <a:avLst>
              <a:gd name="adj1" fmla="val -16740"/>
              <a:gd name="adj2" fmla="val -168181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设置审核意见、审核时间（默认为系统当前时间）和审核人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5665" y="2889250"/>
            <a:ext cx="8723630" cy="381889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7635" y="2028190"/>
            <a:ext cx="7799705" cy="590550"/>
          </a:xfrm>
          <a:prstGeom prst="rect">
            <a:avLst/>
          </a:prstGeom>
        </p:spPr>
      </p:pic>
      <p:sp>
        <p:nvSpPr>
          <p:cNvPr id="13" name="圆角矩形标注 12"/>
          <p:cNvSpPr/>
          <p:nvPr/>
        </p:nvSpPr>
        <p:spPr>
          <a:xfrm>
            <a:off x="5953760" y="1090930"/>
            <a:ext cx="1885315" cy="696595"/>
          </a:xfrm>
          <a:prstGeom prst="wedgeRoundRectCallout">
            <a:avLst>
              <a:gd name="adj1" fmla="val -100488"/>
              <a:gd name="adj2" fmla="val 124567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第二种状态：审核未通过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4" name="圆角矩形标注 13"/>
          <p:cNvSpPr/>
          <p:nvPr/>
        </p:nvSpPr>
        <p:spPr>
          <a:xfrm>
            <a:off x="7960360" y="4838700"/>
            <a:ext cx="1920875" cy="720725"/>
          </a:xfrm>
          <a:prstGeom prst="wedgeRoundRectCallout">
            <a:avLst>
              <a:gd name="adj1" fmla="val 65768"/>
              <a:gd name="adj2" fmla="val 183850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审核未通过库存数不会发生变化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60550" y="1628140"/>
            <a:ext cx="8885555" cy="590550"/>
          </a:xfrm>
          <a:prstGeom prst="rect">
            <a:avLst/>
          </a:prstGeom>
        </p:spPr>
      </p:pic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单据的三种审核状态</a:t>
            </a:r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9435" y="2540635"/>
            <a:ext cx="8923655" cy="3856990"/>
          </a:xfrm>
          <a:prstGeom prst="rect">
            <a:avLst/>
          </a:prstGeom>
        </p:spPr>
      </p:pic>
      <p:sp>
        <p:nvSpPr>
          <p:cNvPr id="13" name="圆角矩形标注 12"/>
          <p:cNvSpPr/>
          <p:nvPr/>
        </p:nvSpPr>
        <p:spPr>
          <a:xfrm>
            <a:off x="3933825" y="687705"/>
            <a:ext cx="1885315" cy="696595"/>
          </a:xfrm>
          <a:prstGeom prst="wedgeRoundRectCallout">
            <a:avLst>
              <a:gd name="adj1" fmla="val -100488"/>
              <a:gd name="adj2" fmla="val 124567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第二种状态：审核通过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4" name="圆角矩形标注 13"/>
          <p:cNvSpPr/>
          <p:nvPr/>
        </p:nvSpPr>
        <p:spPr>
          <a:xfrm>
            <a:off x="6236335" y="4521200"/>
            <a:ext cx="2262505" cy="720725"/>
          </a:xfrm>
          <a:prstGeom prst="wedgeRoundRectCallout">
            <a:avLst>
              <a:gd name="adj1" fmla="val 65768"/>
              <a:gd name="adj2" fmla="val 183850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审核通过之后库存数才会发生变化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审核单据中需要注意的</a:t>
            </a:r>
            <a:r>
              <a:rPr lang="en-US" altLang="zh-CN"/>
              <a:t>3</a:t>
            </a:r>
            <a:r>
              <a:rPr lang="zh-CN" altLang="en-US"/>
              <a:t>个问题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8155" y="1149350"/>
            <a:ext cx="2790190" cy="1666875"/>
          </a:xfrm>
          <a:prstGeom prst="rect">
            <a:avLst/>
          </a:prstGeom>
        </p:spPr>
      </p:pic>
      <p:sp>
        <p:nvSpPr>
          <p:cNvPr id="5" name="圆角矩形标注 4"/>
          <p:cNvSpPr/>
          <p:nvPr/>
        </p:nvSpPr>
        <p:spPr>
          <a:xfrm>
            <a:off x="86995" y="3183255"/>
            <a:ext cx="2165985" cy="1925292"/>
          </a:xfrm>
          <a:prstGeom prst="wedgeRoundRectCallout">
            <a:avLst>
              <a:gd name="adj1" fmla="val 18249"/>
              <a:gd name="adj2" fmla="val -102448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审核通过的单据不允许修改，若要修改单据就需要将单据反审核，反审核步骤如图所示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8040" y="1137285"/>
            <a:ext cx="7952105" cy="521906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8090" y="2420620"/>
            <a:ext cx="4609465" cy="2799715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1725930" y="2679700"/>
            <a:ext cx="2011680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第一步：点击确定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144510" y="6258560"/>
            <a:ext cx="2011680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第二步：点击审核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255510" y="3447415"/>
            <a:ext cx="2240280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第三步：选择反审核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539990" y="4760595"/>
            <a:ext cx="881380" cy="36766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247890" y="5177790"/>
            <a:ext cx="3840480" cy="640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第四步：确定，单据成待审核状态，</a:t>
            </a:r>
            <a:endParaRPr lang="zh-CN" altLang="en-US">
              <a:solidFill>
                <a:srgbClr val="FF0000"/>
              </a:solidFill>
            </a:endParaRPr>
          </a:p>
          <a:p>
            <a:r>
              <a:rPr lang="zh-CN" altLang="en-US">
                <a:solidFill>
                  <a:srgbClr val="FF0000"/>
                </a:solidFill>
              </a:rPr>
              <a:t>就可以修改单据了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367030" y="708025"/>
            <a:ext cx="5415280" cy="3981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>
                <a:solidFill>
                  <a:srgbClr val="FF0000"/>
                </a:solidFill>
              </a:rPr>
              <a:t>1</a:t>
            </a:r>
            <a:r>
              <a:rPr lang="zh-CN" altLang="en-US" sz="2000" b="1">
                <a:solidFill>
                  <a:srgbClr val="FF0000"/>
                </a:solidFill>
                <a:ea typeface="宋体" charset="0"/>
              </a:rPr>
              <a:t>、修改已经审核通过的单据信息需要反审核</a:t>
            </a:r>
            <a:endParaRPr lang="zh-CN" altLang="en-US" sz="2000" b="1">
              <a:solidFill>
                <a:srgbClr val="FF0000"/>
              </a:solidFill>
              <a:ea typeface="宋体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026TGp_education_blue_v3">
  <a:themeElements>
    <a:clrScheme name="">
      <a:dk1>
        <a:srgbClr val="336699"/>
      </a:dk1>
      <a:lt1>
        <a:srgbClr val="FFFFFF"/>
      </a:lt1>
      <a:dk2>
        <a:srgbClr val="000000"/>
      </a:dk2>
      <a:lt2>
        <a:srgbClr val="DDDDDD"/>
      </a:lt2>
      <a:accent1>
        <a:srgbClr val="EBA533"/>
      </a:accent1>
      <a:accent2>
        <a:srgbClr val="C78DD7"/>
      </a:accent2>
      <a:accent3>
        <a:srgbClr val="FFFFFF"/>
      </a:accent3>
      <a:accent4>
        <a:srgbClr val="2A5682"/>
      </a:accent4>
      <a:accent5>
        <a:srgbClr val="F3CFAD"/>
      </a:accent5>
      <a:accent6>
        <a:srgbClr val="B47FC3"/>
      </a:accent6>
      <a:hlink>
        <a:srgbClr val="3197BB"/>
      </a:hlink>
      <a:folHlink>
        <a:srgbClr val="878FA5"/>
      </a:folHlink>
    </a:clrScheme>
    <a:fontScheme name="026TGp_education_blue_v3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690</Words>
  <Application>Kingsoft Office WPP</Application>
  <PresentationFormat>宽屏</PresentationFormat>
  <Paragraphs>81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026TGp_education_blue_v3</vt:lpstr>
      <vt:lpstr>出入库单据审核</vt:lpstr>
      <vt:lpstr>PowerPoint 演示文稿</vt:lpstr>
      <vt:lpstr>第一步：开启出入库审核功能</vt:lpstr>
      <vt:lpstr>第二步：添加一笔单据</vt:lpstr>
      <vt:lpstr>第三步：审核单据</vt:lpstr>
      <vt:lpstr>单据的三种审核状态</vt:lpstr>
      <vt:lpstr>单据的三种审核状态</vt:lpstr>
      <vt:lpstr>单据的三种审核状态</vt:lpstr>
      <vt:lpstr>PowerPoint 演示文稿</vt:lpstr>
      <vt:lpstr>PowerPoint 演示文稿</vt:lpstr>
      <vt:lpstr>PowerPoint 演示文稿</vt:lpstr>
      <vt:lpstr>成 都 冠 唐 科 技 有 限 公 司  更多仓库解决方案欢迎咨询我们   电话：4000280130(同QQ号)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GT020</dc:creator>
  <cp:lastModifiedBy>GT020</cp:lastModifiedBy>
  <cp:revision>17</cp:revision>
  <dcterms:created xsi:type="dcterms:W3CDTF">2016-01-20T08:30:00Z</dcterms:created>
  <dcterms:modified xsi:type="dcterms:W3CDTF">2016-01-21T07:10:53Z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2052-10.1.0.5458</vt:lpwstr>
  </property>
</Properties>
</file>