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3"/>
    <p:sldId id="258" r:id="rId4"/>
    <p:sldId id="260" r:id="rId5"/>
    <p:sldId id="259" r:id="rId6"/>
    <p:sldId id="261" r:id="rId7"/>
    <p:sldId id="262" r:id="rId8"/>
    <p:sldId id="263" r:id="rId9"/>
    <p:sldId id="276" r:id="rId10"/>
    <p:sldId id="270" r:id="rId11"/>
    <p:sldId id="264" r:id="rId12"/>
    <p:sldId id="265" r:id="rId13"/>
    <p:sldId id="266" r:id="rId14"/>
    <p:sldId id="269" r:id="rId15"/>
    <p:sldId id="267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40800" y="304800"/>
            <a:ext cx="2844800" cy="60198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331200" cy="60198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064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  <a:sym typeface="Verdana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Object 43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>
          <a:xfrm>
            <a:off x="0" y="260350"/>
            <a:ext cx="12192000" cy="1008063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027" name="Rectangle 44"/>
          <p:cNvSpPr/>
          <p:nvPr/>
        </p:nvSpPr>
        <p:spPr>
          <a:xfrm>
            <a:off x="0" y="0"/>
            <a:ext cx="12192000" cy="241300"/>
          </a:xfrm>
          <a:prstGeom prst="rect">
            <a:avLst/>
          </a:prstGeom>
          <a:solidFill>
            <a:schemeClr val="accent1"/>
          </a:solidFill>
          <a:ln w="9525">
            <a:noFill/>
            <a:miter/>
          </a:ln>
        </p:spPr>
        <p:txBody>
          <a:bodyPr wrap="none" anchor="ctr"/>
          <a:p>
            <a:pPr lvl="0"/>
            <a:endParaRPr lang="zh-CN" altLang="zh-CN" dirty="0">
              <a:solidFill>
                <a:srgbClr val="336699"/>
              </a:solidFill>
              <a:latin typeface="Arial" charset="0"/>
              <a:ea typeface="宋体" charset="-122"/>
              <a:sym typeface="Verdana" pitchFamily="34" charset="0"/>
            </a:endParaRPr>
          </a:p>
        </p:txBody>
      </p:sp>
      <p:sp>
        <p:nvSpPr>
          <p:cNvPr id="1028" name="Freeform 45"/>
          <p:cNvSpPr/>
          <p:nvPr/>
        </p:nvSpPr>
        <p:spPr>
          <a:xfrm>
            <a:off x="0" y="908050"/>
            <a:ext cx="12192000" cy="461963"/>
          </a:xfrm>
          <a:custGeom>
            <a:avLst/>
            <a:gdLst>
              <a:gd name="txL" fmla="*/ 0 w 5768"/>
              <a:gd name="txT" fmla="*/ 0 h 366"/>
              <a:gd name="txR" fmla="*/ 5768 w 5768"/>
              <a:gd name="txB" fmla="*/ 366 h 366"/>
            </a:gdLst>
            <a:ahLst/>
            <a:cxnLst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5768" h="366">
                <a:moveTo>
                  <a:pt x="4" y="365"/>
                </a:moveTo>
                <a:lnTo>
                  <a:pt x="0" y="246"/>
                </a:lnTo>
                <a:cubicBezTo>
                  <a:pt x="304" y="192"/>
                  <a:pt x="1175" y="64"/>
                  <a:pt x="1837" y="32"/>
                </a:cubicBezTo>
                <a:cubicBezTo>
                  <a:pt x="2499" y="0"/>
                  <a:pt x="3316" y="19"/>
                  <a:pt x="3970" y="52"/>
                </a:cubicBezTo>
                <a:cubicBezTo>
                  <a:pt x="4624" y="85"/>
                  <a:pt x="5464" y="179"/>
                  <a:pt x="5764" y="231"/>
                </a:cubicBezTo>
                <a:lnTo>
                  <a:pt x="5768" y="366"/>
                </a:lnTo>
                <a:lnTo>
                  <a:pt x="4" y="365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029" name="Rectangle 3"/>
          <p:cNvSpPr>
            <a:spLocks noGrp="1"/>
          </p:cNvSpPr>
          <p:nvPr>
            <p:ph type="body" idx="1"/>
          </p:nvPr>
        </p:nvSpPr>
        <p:spPr>
          <a:xfrm>
            <a:off x="406400" y="1295400"/>
            <a:ext cx="11379200" cy="5029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940800" y="0"/>
            <a:ext cx="2641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000" b="1">
                <a:solidFill>
                  <a:schemeClr val="bg1"/>
                </a:solidFill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4800" y="6519863"/>
            <a:ext cx="38608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200" b="1"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68800" y="6513513"/>
            <a:ext cx="28448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  <p:sp>
        <p:nvSpPr>
          <p:cNvPr id="1033" name="Rectangle 2"/>
          <p:cNvSpPr>
            <a:spLocks noGrp="1"/>
          </p:cNvSpPr>
          <p:nvPr>
            <p:ph type="title"/>
          </p:nvPr>
        </p:nvSpPr>
        <p:spPr>
          <a:xfrm>
            <a:off x="3352800" y="304800"/>
            <a:ext cx="8331200" cy="6096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  <a:sym typeface="Verdan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  <a:sym typeface="Verdana" pitchFamily="34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•"/>
        <a:defRPr sz="22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–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5pPr>
      <a:lvl6pPr marL="25146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6pPr>
      <a:lvl7pPr marL="29718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7pPr>
      <a:lvl8pPr marL="34290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8pPr>
      <a:lvl9pPr marL="38862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1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1.png"/><Relationship Id="rId1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slide" Target="slide10.xml"/><Relationship Id="rId4" Type="http://schemas.openxmlformats.org/officeDocument/2006/relationships/slide" Target="slide9.xml"/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ctrTitle"/>
          </p:nvPr>
        </p:nvSpPr>
        <p:spPr>
          <a:xfrm>
            <a:off x="1992313" y="2492375"/>
            <a:ext cx="8153400" cy="685800"/>
          </a:xfrm>
        </p:spPr>
        <p:txBody>
          <a:bodyPr vert="horz" wrap="square" lIns="91440" tIns="45720" rIns="91440" bIns="45720" anchor="ctr"/>
          <a:p>
            <a:pPr algn="ctr" eaLnBrk="1" hangingPunct="1"/>
            <a:r>
              <a:rPr lang="zh-CN" altLang="en-US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采购订单、销售订单、领用申请</a:t>
            </a:r>
            <a:endParaRPr lang="zh-CN" altLang="en-US" sz="4000" b="1" kern="12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subTitle" idx="1"/>
          </p:nvPr>
        </p:nvSpPr>
        <p:spPr>
          <a:xfrm>
            <a:off x="3729990" y="4981575"/>
            <a:ext cx="4843463" cy="304800"/>
          </a:xfrm>
        </p:spPr>
        <p:txBody>
          <a:bodyPr vert="horz" wrap="square" lIns="91440" tIns="45720" rIns="91440" bIns="45720" anchor="t"/>
          <a:p>
            <a:pPr defTabSz="0" eaLnBrk="1" hangingPunct="1">
              <a:buFont typeface="Wingdings" pitchFamily="2" charset="2"/>
              <a:buNone/>
            </a:pPr>
            <a:r>
              <a:rPr lang="zh-CN" altLang="en-US" sz="1800" kern="1200" dirty="0">
                <a:solidFill>
                  <a:schemeClr val="tx1"/>
                </a:solidFill>
                <a:latin typeface="+mn-lt"/>
                <a:ea typeface="宋体" charset="-122"/>
                <a:cs typeface="+mn-cs"/>
                <a:sym typeface="Verdana" pitchFamily="34" charset="0"/>
              </a:rPr>
              <a:t>成都冠唐科技有限公司</a:t>
            </a:r>
            <a:endParaRPr lang="en-US" altLang="x-none" sz="1800" kern="1200" dirty="0">
              <a:solidFill>
                <a:schemeClr val="tx1"/>
              </a:solidFill>
              <a:latin typeface="+mn-lt"/>
              <a:ea typeface="宋体" charset="-122"/>
              <a:cs typeface="+mn-cs"/>
              <a:sym typeface="Verdan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7640" y="1939925"/>
            <a:ext cx="11904980" cy="4104640"/>
          </a:xfrm>
          <a:prstGeom prst="rect">
            <a:avLst/>
          </a:prstGeom>
        </p:spPr>
      </p:pic>
      <p:sp>
        <p:nvSpPr>
          <p:cNvPr id="108" name="文本框 107"/>
          <p:cNvSpPr txBox="1"/>
          <p:nvPr/>
        </p:nvSpPr>
        <p:spPr>
          <a:xfrm>
            <a:off x="264795" y="1271270"/>
            <a:ext cx="7880985" cy="5791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p>
            <a:pPr marL="0" indent="0" algn="l"/>
            <a:r>
              <a:rPr lang="zh-CN" altLang="en-US" sz="1600" b="0" u="none">
                <a:solidFill>
                  <a:srgbClr val="FF0000"/>
                </a:solidFill>
                <a:latin typeface="宋体" charset="0"/>
                <a:ea typeface="宋体" charset="0"/>
                <a:cs typeface="宋体" charset="0"/>
              </a:rPr>
              <a:t>温馨提示：右键点击订单记录选择复制订单明细，添加订单可以直接点击从订单粘贴。操作如下：</a:t>
            </a:r>
            <a:endParaRPr lang="zh-CN" altLang="en-US"/>
          </a:p>
        </p:txBody>
      </p:sp>
      <p:sp>
        <p:nvSpPr>
          <p:cNvPr id="4" name="圆角矩形标注 3"/>
          <p:cNvSpPr/>
          <p:nvPr/>
        </p:nvSpPr>
        <p:spPr>
          <a:xfrm>
            <a:off x="2964180" y="2781300"/>
            <a:ext cx="1811655" cy="1623136"/>
          </a:xfrm>
          <a:prstGeom prst="wedgeRoundRectCallout">
            <a:avLst>
              <a:gd name="adj1" fmla="val -76107"/>
              <a:gd name="adj2" fmla="val -30308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选中订单右键复制订单明细，只能复制粘贴当天的订单明细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353550" y="330200"/>
            <a:ext cx="2473325" cy="6273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>
              <a:lnSpc>
                <a:spcPct val="110000"/>
              </a:lnSpc>
            </a:pPr>
            <a:r>
              <a:rPr lang="zh-CN" altLang="en-US" sz="3200">
                <a:solidFill>
                  <a:schemeClr val="bg1"/>
                </a:solidFill>
              </a:rPr>
              <a:t>4、订单粘贴</a:t>
            </a:r>
            <a:endParaRPr lang="zh-CN" altLang="en-US" sz="3200">
              <a:solidFill>
                <a:schemeClr val="bg1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491480" y="2142490"/>
            <a:ext cx="2996565" cy="289750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06070" y="5607685"/>
            <a:ext cx="8900160" cy="41592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圆角矩形标注 5"/>
          <p:cNvSpPr/>
          <p:nvPr/>
        </p:nvSpPr>
        <p:spPr>
          <a:xfrm>
            <a:off x="9247505" y="5759450"/>
            <a:ext cx="1640205" cy="433034"/>
          </a:xfrm>
          <a:prstGeom prst="wedgeRoundRectCallout">
            <a:avLst>
              <a:gd name="adj1" fmla="val -76107"/>
              <a:gd name="adj2" fmla="val -30308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订单明细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92325" y="1551940"/>
            <a:ext cx="7713980" cy="490474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4、订单粘贴</a:t>
            </a:r>
            <a:endParaRPr lang="zh-CN" altLang="en-US"/>
          </a:p>
        </p:txBody>
      </p:sp>
      <p:sp>
        <p:nvSpPr>
          <p:cNvPr id="4" name="圆角矩形标注 3"/>
          <p:cNvSpPr/>
          <p:nvPr/>
        </p:nvSpPr>
        <p:spPr>
          <a:xfrm>
            <a:off x="5461000" y="4676140"/>
            <a:ext cx="3058795" cy="538480"/>
          </a:xfrm>
          <a:prstGeom prst="wedgeRoundRectCallout">
            <a:avLst>
              <a:gd name="adj1" fmla="val 64158"/>
              <a:gd name="adj2" fmla="val 26179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点击从订单粘贴，就OK了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圆角矩形标注 5"/>
          <p:cNvSpPr/>
          <p:nvPr/>
        </p:nvSpPr>
        <p:spPr>
          <a:xfrm>
            <a:off x="3206750" y="3830955"/>
            <a:ext cx="1530350" cy="673735"/>
          </a:xfrm>
          <a:prstGeom prst="wedgeRoundRectCallout">
            <a:avLst>
              <a:gd name="adj1" fmla="val -11544"/>
              <a:gd name="adj2" fmla="val -90222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刚刚复制的订单明细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8" name="文本框 107"/>
          <p:cNvSpPr txBox="1"/>
          <p:nvPr/>
        </p:nvSpPr>
        <p:spPr>
          <a:xfrm>
            <a:off x="3018155" y="1171575"/>
            <a:ext cx="9191625" cy="33528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p>
            <a:pPr marL="0" indent="0" algn="l"/>
            <a:r>
              <a:rPr lang="zh-CN" altLang="en-US" sz="1600" b="0" u="none">
                <a:solidFill>
                  <a:srgbClr val="FF0000"/>
                </a:solidFill>
                <a:latin typeface="宋体" charset="0"/>
                <a:ea typeface="宋体" charset="0"/>
                <a:cs typeface="宋体" charset="0"/>
              </a:rPr>
              <a:t>温馨提示：左边树形菜单按时间、出入库状态、付款状态查看，也可在查找中按多种字段查询。</a:t>
            </a:r>
            <a:endParaRPr lang="zh-CN" altLang="en-US" sz="1600" b="0" u="none">
              <a:solidFill>
                <a:srgbClr val="FF0000"/>
              </a:solidFill>
              <a:latin typeface="宋体" charset="0"/>
              <a:ea typeface="宋体" charset="0"/>
              <a:cs typeface="宋体" charset="0"/>
            </a:endParaRPr>
          </a:p>
        </p:txBody>
      </p:sp>
      <p:pic>
        <p:nvPicPr>
          <p:cNvPr id="44" name="图片 4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720090" y="971550"/>
            <a:ext cx="2124075" cy="584263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45" name="图片 4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427095" y="1892300"/>
            <a:ext cx="7025640" cy="429323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" name="右箭头 3"/>
          <p:cNvSpPr/>
          <p:nvPr/>
        </p:nvSpPr>
        <p:spPr>
          <a:xfrm rot="420000">
            <a:off x="1917065" y="2332990"/>
            <a:ext cx="1448435" cy="245110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86815" y="2172335"/>
            <a:ext cx="721995" cy="281305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91260" y="3266440"/>
            <a:ext cx="721995" cy="281305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191895" y="4123690"/>
            <a:ext cx="721995" cy="281305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867900" y="323215"/>
            <a:ext cx="1660525" cy="6273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>
              <a:lnSpc>
                <a:spcPct val="110000"/>
              </a:lnSpc>
            </a:pPr>
            <a:r>
              <a:rPr lang="zh-CN" altLang="en-US" sz="3200">
                <a:solidFill>
                  <a:schemeClr val="bg1"/>
                </a:solidFill>
              </a:rPr>
              <a:t>5、查询</a:t>
            </a:r>
            <a:endParaRPr lang="zh-CN" altLang="en-US" sz="32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订单管理流程图</a:t>
            </a:r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4910773" y="1380490"/>
            <a:ext cx="1584325" cy="431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lvl="0" algn="ctr" eaLnBrk="1" latinLnBrk="0" hangingPunct="1"/>
            <a:r>
              <a:rPr lang="zh-CN" altLang="en-US" sz="1200" dirty="0">
                <a:latin typeface="Arial" charset="-116"/>
                <a:ea typeface="宋体" charset="-122"/>
              </a:rPr>
              <a:t>添加采购、销售订单</a:t>
            </a:r>
            <a:endParaRPr lang="zh-CN" altLang="en-US" sz="1200" dirty="0">
              <a:latin typeface="Arial" charset="-116"/>
              <a:ea typeface="宋体" charset="-122"/>
            </a:endParaRPr>
          </a:p>
        </p:txBody>
      </p:sp>
      <p:cxnSp>
        <p:nvCxnSpPr>
          <p:cNvPr id="5" name="直接箭头连接符 4"/>
          <p:cNvCxnSpPr>
            <a:stCxn id="4" idx="2"/>
          </p:cNvCxnSpPr>
          <p:nvPr/>
        </p:nvCxnSpPr>
        <p:spPr>
          <a:xfrm flipH="1">
            <a:off x="5703570" y="1812290"/>
            <a:ext cx="0" cy="360363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cxnSp>
      <p:sp>
        <p:nvSpPr>
          <p:cNvPr id="6" name="菱形 5"/>
          <p:cNvSpPr/>
          <p:nvPr/>
        </p:nvSpPr>
        <p:spPr>
          <a:xfrm flipH="1">
            <a:off x="5055235" y="2172653"/>
            <a:ext cx="1295400" cy="576262"/>
          </a:xfrm>
          <a:prstGeom prst="diamond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lvl="0" algn="ctr" eaLnBrk="1" latinLnBrk="0" hangingPunct="1"/>
            <a:r>
              <a:rPr lang="zh-CN" altLang="en-US" sz="1200" dirty="0">
                <a:latin typeface="Arial" charset="-116"/>
                <a:ea typeface="宋体" charset="-122"/>
              </a:rPr>
              <a:t>审核</a:t>
            </a:r>
            <a:endParaRPr lang="zh-CN" altLang="en-US" sz="1200" dirty="0">
              <a:latin typeface="Arial" charset="-116"/>
              <a:ea typeface="宋体" charset="-122"/>
            </a:endParaRPr>
          </a:p>
        </p:txBody>
      </p:sp>
      <p:cxnSp>
        <p:nvCxnSpPr>
          <p:cNvPr id="7" name="直接箭头连接符 6"/>
          <p:cNvCxnSpPr>
            <a:endCxn id="9" idx="1"/>
          </p:cNvCxnSpPr>
          <p:nvPr/>
        </p:nvCxnSpPr>
        <p:spPr>
          <a:xfrm>
            <a:off x="6350635" y="2472055"/>
            <a:ext cx="936625" cy="0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cxnSp>
      <p:sp>
        <p:nvSpPr>
          <p:cNvPr id="8" name="文本框 7"/>
          <p:cNvSpPr txBox="1"/>
          <p:nvPr/>
        </p:nvSpPr>
        <p:spPr>
          <a:xfrm>
            <a:off x="6568123" y="2244090"/>
            <a:ext cx="719137" cy="24447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p>
            <a:pPr lvl="0" algn="l" eaLnBrk="1" latinLnBrk="0" hangingPunct="1"/>
            <a:r>
              <a:rPr lang="zh-CN" altLang="en-US" sz="1000" dirty="0">
                <a:solidFill>
                  <a:srgbClr val="FF0000"/>
                </a:solidFill>
                <a:latin typeface="Arial" charset="-116"/>
                <a:ea typeface="宋体" charset="-122"/>
              </a:rPr>
              <a:t>不通过</a:t>
            </a:r>
            <a:endParaRPr lang="zh-CN" altLang="en-US" sz="1000" dirty="0">
              <a:solidFill>
                <a:srgbClr val="FF0000"/>
              </a:solidFill>
              <a:latin typeface="Arial" charset="-116"/>
              <a:ea typeface="宋体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287260" y="2256155"/>
            <a:ext cx="1223963" cy="431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lvl="0" algn="ctr" eaLnBrk="1" latinLnBrk="0" hangingPunct="1"/>
            <a:r>
              <a:rPr lang="zh-CN" altLang="en-US" sz="1200" dirty="0">
                <a:latin typeface="Arial" charset="-116"/>
                <a:ea typeface="宋体" charset="-122"/>
              </a:rPr>
              <a:t>不能执行出入库</a:t>
            </a:r>
            <a:endParaRPr lang="zh-CN" altLang="en-US" sz="1200" dirty="0">
              <a:latin typeface="Arial" charset="-116"/>
              <a:ea typeface="宋体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287260" y="1956753"/>
            <a:ext cx="1657350" cy="242887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p>
            <a:pPr lvl="0" algn="l" eaLnBrk="1" latinLnBrk="0" hangingPunct="1"/>
            <a:r>
              <a:rPr lang="zh-CN" altLang="en-US" sz="1000" dirty="0">
                <a:latin typeface="Arial" charset="-116"/>
                <a:ea typeface="宋体" charset="-122"/>
              </a:rPr>
              <a:t>订单状态：未通过</a:t>
            </a:r>
            <a:endParaRPr lang="zh-CN" altLang="en-US" sz="1000" dirty="0">
              <a:latin typeface="Arial" charset="-116"/>
              <a:ea typeface="宋体" charset="-122"/>
            </a:endParaRPr>
          </a:p>
        </p:txBody>
      </p:sp>
      <p:cxnSp>
        <p:nvCxnSpPr>
          <p:cNvPr id="11" name="直接箭头连接符 10"/>
          <p:cNvCxnSpPr/>
          <p:nvPr/>
        </p:nvCxnSpPr>
        <p:spPr>
          <a:xfrm>
            <a:off x="5702935" y="2748915"/>
            <a:ext cx="0" cy="431800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cxnSp>
      <p:sp>
        <p:nvSpPr>
          <p:cNvPr id="12" name="文本框 11"/>
          <p:cNvSpPr txBox="1"/>
          <p:nvPr/>
        </p:nvSpPr>
        <p:spPr>
          <a:xfrm>
            <a:off x="5271135" y="2820353"/>
            <a:ext cx="492125" cy="2444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p>
            <a:pPr lvl="0" algn="l" eaLnBrk="1" latinLnBrk="0" hangingPunct="1"/>
            <a:r>
              <a:rPr lang="zh-CN" altLang="en-US" sz="1000" dirty="0">
                <a:solidFill>
                  <a:srgbClr val="0000FF"/>
                </a:solidFill>
                <a:latin typeface="Arial" charset="-116"/>
                <a:ea typeface="宋体" charset="-122"/>
              </a:rPr>
              <a:t>通过</a:t>
            </a:r>
            <a:endParaRPr lang="zh-CN" altLang="en-US" sz="1000" dirty="0">
              <a:solidFill>
                <a:srgbClr val="0000FF"/>
              </a:solidFill>
              <a:latin typeface="Arial" charset="-116"/>
              <a:ea typeface="宋体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775960" y="2748915"/>
            <a:ext cx="1671638" cy="24288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p>
            <a:pPr lvl="0" algn="l" eaLnBrk="1" latinLnBrk="0" hangingPunct="1"/>
            <a:r>
              <a:rPr lang="zh-CN" altLang="en-US" sz="1000" dirty="0">
                <a:latin typeface="Arial" charset="-116"/>
                <a:ea typeface="宋体" charset="-122"/>
              </a:rPr>
              <a:t>订单状态：待出入库</a:t>
            </a:r>
            <a:endParaRPr lang="zh-CN" altLang="en-US" sz="1000" dirty="0">
              <a:latin typeface="Arial" charset="-116"/>
              <a:ea typeface="宋体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126673" y="3180715"/>
            <a:ext cx="1223962" cy="431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lvl="0" algn="ctr" eaLnBrk="1" latinLnBrk="0" hangingPunct="1"/>
            <a:r>
              <a:rPr lang="zh-CN" altLang="en-US" sz="1200" dirty="0">
                <a:latin typeface="Arial" charset="-116"/>
                <a:ea typeface="宋体" charset="-122"/>
              </a:rPr>
              <a:t>执行出入库</a:t>
            </a:r>
            <a:endParaRPr lang="zh-CN" altLang="en-US" sz="1200" dirty="0">
              <a:latin typeface="Arial" charset="-116"/>
              <a:ea typeface="宋体" charset="-122"/>
            </a:endParaRPr>
          </a:p>
        </p:txBody>
      </p:sp>
      <p:sp>
        <p:nvSpPr>
          <p:cNvPr id="15" name="箭头 161"/>
          <p:cNvSpPr/>
          <p:nvPr/>
        </p:nvSpPr>
        <p:spPr>
          <a:xfrm>
            <a:off x="6352223" y="3396615"/>
            <a:ext cx="1366837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6350635" y="3107690"/>
            <a:ext cx="1441450" cy="24447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p>
            <a:pPr lvl="0" algn="l" eaLnBrk="1" latinLnBrk="0" hangingPunct="1"/>
            <a:r>
              <a:rPr lang="zh-CN" altLang="en-US" sz="1000" dirty="0">
                <a:latin typeface="Arial" charset="-116"/>
                <a:ea typeface="宋体" charset="-122"/>
              </a:rPr>
              <a:t>订单数=执行出入库数</a:t>
            </a:r>
            <a:endParaRPr lang="zh-CN" altLang="en-US" sz="1000" dirty="0">
              <a:latin typeface="Arial" charset="-116"/>
              <a:ea typeface="宋体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719060" y="3180715"/>
            <a:ext cx="1225550" cy="431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lvl="0" algn="ctr" eaLnBrk="1" latinLnBrk="0" hangingPunct="1"/>
            <a:r>
              <a:rPr lang="zh-CN" altLang="en-US" sz="1200" dirty="0">
                <a:latin typeface="Arial" charset="-116"/>
                <a:ea typeface="宋体" charset="-122"/>
              </a:rPr>
              <a:t>生成出入库单据</a:t>
            </a:r>
            <a:endParaRPr lang="zh-CN" altLang="en-US" sz="1200" dirty="0">
              <a:latin typeface="Arial" charset="-116"/>
              <a:ea typeface="宋体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9016048" y="3107690"/>
            <a:ext cx="1368425" cy="24447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p>
            <a:pPr lvl="0" algn="l" eaLnBrk="1" latinLnBrk="0" hangingPunct="1"/>
            <a:r>
              <a:rPr lang="zh-CN" altLang="en-US" sz="1000" dirty="0">
                <a:latin typeface="Arial" charset="-116"/>
                <a:ea typeface="宋体" charset="-122"/>
              </a:rPr>
              <a:t>订单状态：已出入库</a:t>
            </a:r>
            <a:endParaRPr lang="zh-CN" altLang="en-US" sz="1000" dirty="0">
              <a:latin typeface="Arial" charset="-116"/>
              <a:ea typeface="宋体" charset="-122"/>
            </a:endParaRPr>
          </a:p>
        </p:txBody>
      </p:sp>
      <p:sp>
        <p:nvSpPr>
          <p:cNvPr id="19" name="箭头 165"/>
          <p:cNvSpPr/>
          <p:nvPr/>
        </p:nvSpPr>
        <p:spPr>
          <a:xfrm>
            <a:off x="5702935" y="3612515"/>
            <a:ext cx="1588" cy="431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5775960" y="3756978"/>
            <a:ext cx="1435100" cy="242887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p>
            <a:pPr lvl="0" algn="l" eaLnBrk="1" latinLnBrk="0" hangingPunct="1"/>
            <a:r>
              <a:rPr lang="zh-CN" altLang="en-US" sz="1000" dirty="0">
                <a:latin typeface="Arial" charset="-116"/>
                <a:ea typeface="宋体" charset="-122"/>
              </a:rPr>
              <a:t>订单数&gt;执行出入库数</a:t>
            </a:r>
            <a:endParaRPr lang="zh-CN" altLang="en-US" sz="1000" dirty="0">
              <a:latin typeface="Arial" charset="-116"/>
              <a:ea typeface="宋体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128260" y="4044315"/>
            <a:ext cx="1223963" cy="431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horz" wrap="none" anchor="ctr"/>
          <a:p>
            <a:pPr lvl="0" algn="ctr" eaLnBrk="1" latinLnBrk="0" hangingPunct="1"/>
            <a:r>
              <a:rPr lang="zh-CN" altLang="en-US" sz="1200" dirty="0">
                <a:latin typeface="Arial" charset="-116"/>
                <a:ea typeface="宋体" charset="-122"/>
              </a:rPr>
              <a:t>生成出入库单据</a:t>
            </a:r>
            <a:endParaRPr lang="zh-CN" altLang="en-US" sz="1200" dirty="0">
              <a:latin typeface="Arial" charset="-116"/>
              <a:ea typeface="宋体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6396673" y="4158615"/>
            <a:ext cx="1468437" cy="24288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p>
            <a:pPr lvl="0" algn="l" eaLnBrk="1" latinLnBrk="0" hangingPunct="1"/>
            <a:r>
              <a:rPr lang="zh-CN" altLang="en-US" sz="1000" dirty="0">
                <a:latin typeface="Arial" charset="-116"/>
                <a:ea typeface="宋体" charset="-122"/>
              </a:rPr>
              <a:t>订单状态：部分出入库</a:t>
            </a:r>
            <a:endParaRPr lang="zh-CN" altLang="en-US" sz="1000" dirty="0">
              <a:latin typeface="Arial" charset="-116"/>
              <a:ea typeface="宋体" charset="-122"/>
            </a:endParaRPr>
          </a:p>
        </p:txBody>
      </p:sp>
      <p:sp>
        <p:nvSpPr>
          <p:cNvPr id="23" name="箭头 171"/>
          <p:cNvSpPr/>
          <p:nvPr/>
        </p:nvSpPr>
        <p:spPr>
          <a:xfrm>
            <a:off x="5702935" y="4477703"/>
            <a:ext cx="1588" cy="36036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5128260" y="4836478"/>
            <a:ext cx="1223963" cy="431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horz" wrap="none" anchor="ctr"/>
          <a:p>
            <a:pPr lvl="0" algn="ctr" eaLnBrk="1" latinLnBrk="0" hangingPunct="1"/>
            <a:r>
              <a:rPr lang="zh-CN" altLang="en-US" sz="1200" dirty="0">
                <a:latin typeface="Arial" charset="-116"/>
                <a:ea typeface="宋体" charset="-122"/>
              </a:rPr>
              <a:t>再次执行出入库</a:t>
            </a:r>
            <a:endParaRPr lang="zh-CN" altLang="en-US" sz="1200" dirty="0">
              <a:latin typeface="Arial" charset="-116"/>
              <a:ea typeface="宋体" charset="-122"/>
            </a:endParaRPr>
          </a:p>
        </p:txBody>
      </p:sp>
      <p:sp>
        <p:nvSpPr>
          <p:cNvPr id="25" name="箭头 173"/>
          <p:cNvSpPr/>
          <p:nvPr/>
        </p:nvSpPr>
        <p:spPr>
          <a:xfrm>
            <a:off x="5702935" y="5268278"/>
            <a:ext cx="1588" cy="36036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5128260" y="5628640"/>
            <a:ext cx="1223963" cy="431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horz" wrap="none" anchor="ctr"/>
          <a:p>
            <a:pPr lvl="0" algn="ctr" eaLnBrk="1" latinLnBrk="0" hangingPunct="1"/>
            <a:r>
              <a:rPr lang="zh-CN" altLang="en-US" sz="1200" dirty="0">
                <a:latin typeface="Arial" charset="-116"/>
                <a:ea typeface="宋体" charset="-122"/>
              </a:rPr>
              <a:t>生成出入库单据</a:t>
            </a:r>
            <a:endParaRPr lang="zh-CN" altLang="en-US" sz="1200" dirty="0">
              <a:latin typeface="Arial" charset="-116"/>
              <a:ea typeface="宋体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5901373" y="5338128"/>
            <a:ext cx="1817687" cy="242887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p>
            <a:pPr lvl="0" algn="l" eaLnBrk="1" latinLnBrk="0" hangingPunct="1"/>
            <a:r>
              <a:rPr lang="zh-CN" altLang="en-US" sz="1000" dirty="0">
                <a:latin typeface="Arial" charset="-116"/>
                <a:ea typeface="宋体" charset="-122"/>
              </a:rPr>
              <a:t>输入剩余未执行的数量</a:t>
            </a:r>
            <a:endParaRPr lang="zh-CN" altLang="en-US" sz="1000" dirty="0">
              <a:latin typeface="Arial" charset="-116"/>
              <a:ea typeface="宋体" charset="-122"/>
            </a:endParaRPr>
          </a:p>
        </p:txBody>
      </p:sp>
      <p:cxnSp>
        <p:nvCxnSpPr>
          <p:cNvPr id="28" name="直接箭头连接符 27"/>
          <p:cNvCxnSpPr/>
          <p:nvPr/>
        </p:nvCxnSpPr>
        <p:spPr>
          <a:xfrm>
            <a:off x="6350635" y="5844540"/>
            <a:ext cx="720725" cy="0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cxnSp>
      <p:sp>
        <p:nvSpPr>
          <p:cNvPr id="29" name="文本框 28"/>
          <p:cNvSpPr txBox="1"/>
          <p:nvPr/>
        </p:nvSpPr>
        <p:spPr>
          <a:xfrm>
            <a:off x="5055235" y="6133465"/>
            <a:ext cx="1511300" cy="24288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p>
            <a:pPr lvl="0" algn="l" eaLnBrk="1" latinLnBrk="0" hangingPunct="1"/>
            <a:r>
              <a:rPr lang="zh-CN" altLang="en-US" sz="1000" dirty="0">
                <a:latin typeface="Arial" charset="-116"/>
                <a:ea typeface="宋体" charset="-122"/>
              </a:rPr>
              <a:t>订单状态：已出入库</a:t>
            </a:r>
            <a:endParaRPr lang="zh-CN" altLang="en-US" sz="1000" dirty="0">
              <a:latin typeface="Arial" charset="-116"/>
              <a:ea typeface="宋体" charset="-122"/>
            </a:endParaRPr>
          </a:p>
        </p:txBody>
      </p:sp>
      <p:sp>
        <p:nvSpPr>
          <p:cNvPr id="30" name="圆角矩形 29"/>
          <p:cNvSpPr/>
          <p:nvPr/>
        </p:nvSpPr>
        <p:spPr>
          <a:xfrm>
            <a:off x="7071360" y="5628640"/>
            <a:ext cx="1152525" cy="50482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lvl="0" algn="ctr" eaLnBrk="1" latinLnBrk="0" hangingPunct="1"/>
            <a:r>
              <a:rPr lang="zh-CN" altLang="en-US" sz="1800" dirty="0">
                <a:latin typeface="Arial" charset="-116"/>
                <a:ea typeface="宋体" charset="-122"/>
              </a:rPr>
              <a:t>结束</a:t>
            </a:r>
            <a:endParaRPr lang="zh-CN" altLang="en-US" sz="1800" dirty="0">
              <a:latin typeface="Arial" charset="-116"/>
              <a:ea typeface="宋体" charset="-122"/>
            </a:endParaRPr>
          </a:p>
        </p:txBody>
      </p:sp>
      <p:cxnSp>
        <p:nvCxnSpPr>
          <p:cNvPr id="31" name="肘形连接符 30"/>
          <p:cNvCxnSpPr>
            <a:stCxn id="17" idx="3"/>
            <a:endCxn id="30" idx="3"/>
          </p:cNvCxnSpPr>
          <p:nvPr/>
        </p:nvCxnSpPr>
        <p:spPr>
          <a:xfrm flipH="1">
            <a:off x="8223885" y="3396615"/>
            <a:ext cx="720725" cy="2484755"/>
          </a:xfrm>
          <a:prstGeom prst="bentConnector3">
            <a:avLst>
              <a:gd name="adj1" fmla="val -33040"/>
            </a:avLst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triangle" w="med" len="med"/>
          </a:ln>
        </p:spPr>
      </p:cxnSp>
      <p:sp>
        <p:nvSpPr>
          <p:cNvPr id="32" name="箭头 182"/>
          <p:cNvSpPr/>
          <p:nvPr/>
        </p:nvSpPr>
        <p:spPr>
          <a:xfrm flipH="1">
            <a:off x="3686810" y="3396615"/>
            <a:ext cx="144145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3" name="文本框 32"/>
          <p:cNvSpPr txBox="1"/>
          <p:nvPr/>
        </p:nvSpPr>
        <p:spPr>
          <a:xfrm>
            <a:off x="3759835" y="3107690"/>
            <a:ext cx="1438275" cy="24447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p>
            <a:pPr lvl="0" algn="l" eaLnBrk="1" latinLnBrk="0" hangingPunct="1"/>
            <a:r>
              <a:rPr lang="zh-CN" altLang="en-US" sz="1000" dirty="0">
                <a:latin typeface="Arial" charset="-116"/>
                <a:ea typeface="宋体" charset="-122"/>
              </a:rPr>
              <a:t>订单数&lt;执行出入库数</a:t>
            </a:r>
            <a:endParaRPr lang="zh-CN" altLang="en-US" sz="1000" dirty="0">
              <a:latin typeface="Arial" charset="-116"/>
              <a:ea typeface="宋体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2462848" y="3180715"/>
            <a:ext cx="1223962" cy="431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horz" wrap="none" anchor="ctr"/>
          <a:p>
            <a:pPr lvl="0" algn="ctr" eaLnBrk="1" latinLnBrk="0" hangingPunct="1"/>
            <a:r>
              <a:rPr lang="zh-CN" altLang="en-US" sz="1200" dirty="0">
                <a:latin typeface="Arial" charset="-116"/>
                <a:ea typeface="宋体" charset="-122"/>
              </a:rPr>
              <a:t>生成出入库单据</a:t>
            </a:r>
            <a:endParaRPr lang="zh-CN" altLang="en-US" sz="1200" dirty="0">
              <a:latin typeface="Arial" charset="-116"/>
              <a:ea typeface="宋体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2362835" y="2890203"/>
            <a:ext cx="1468438" cy="242887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p>
            <a:pPr lvl="0" algn="l" eaLnBrk="1" latinLnBrk="0" hangingPunct="1"/>
            <a:r>
              <a:rPr lang="zh-CN" altLang="en-US" sz="1000" dirty="0">
                <a:latin typeface="Arial" charset="-116"/>
                <a:ea typeface="宋体" charset="-122"/>
              </a:rPr>
              <a:t>订单状态：超量出入库</a:t>
            </a:r>
            <a:endParaRPr lang="zh-CN" altLang="en-US" sz="1000" dirty="0">
              <a:latin typeface="Arial" charset="-116"/>
              <a:ea typeface="宋体" charset="-122"/>
            </a:endParaRPr>
          </a:p>
        </p:txBody>
      </p:sp>
      <p:sp>
        <p:nvSpPr>
          <p:cNvPr id="36" name="箭头 186"/>
          <p:cNvSpPr/>
          <p:nvPr/>
        </p:nvSpPr>
        <p:spPr>
          <a:xfrm>
            <a:off x="3039110" y="3612515"/>
            <a:ext cx="0" cy="50482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2464435" y="4117340"/>
            <a:ext cx="1222375" cy="719138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horz" wrap="none" anchor="ctr"/>
          <a:p>
            <a:pPr lvl="0" algn="ctr" eaLnBrk="1" latinLnBrk="0" hangingPunct="1"/>
            <a:r>
              <a:rPr lang="zh-CN" altLang="en-US" sz="1200" dirty="0">
                <a:latin typeface="Arial" charset="-116"/>
                <a:ea typeface="宋体" charset="-122"/>
              </a:rPr>
              <a:t>追加订单数量与</a:t>
            </a:r>
            <a:endParaRPr lang="zh-CN" altLang="en-US" sz="1200" dirty="0">
              <a:latin typeface="Arial" charset="-116"/>
              <a:ea typeface="宋体" charset="-122"/>
            </a:endParaRPr>
          </a:p>
          <a:p>
            <a:pPr lvl="0" algn="ctr" eaLnBrk="1" latinLnBrk="0" hangingPunct="1"/>
            <a:r>
              <a:rPr lang="zh-CN" altLang="en-US" sz="1200" dirty="0">
                <a:latin typeface="Arial" charset="-116"/>
                <a:ea typeface="宋体" charset="-122"/>
              </a:rPr>
              <a:t>出入库数量相等</a:t>
            </a:r>
            <a:endParaRPr lang="zh-CN" altLang="en-US" sz="1200" dirty="0">
              <a:latin typeface="Arial" charset="-116"/>
              <a:ea typeface="宋体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3759835" y="4333240"/>
            <a:ext cx="1006475" cy="39528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p>
            <a:pPr lvl="0" algn="l" eaLnBrk="1" latinLnBrk="0" hangingPunct="1"/>
            <a:r>
              <a:rPr lang="zh-CN" altLang="en-US" sz="1000" dirty="0">
                <a:latin typeface="Arial" charset="-116"/>
                <a:ea typeface="宋体" charset="-122"/>
              </a:rPr>
              <a:t>工具：重新分析订单状态</a:t>
            </a:r>
            <a:endParaRPr lang="zh-CN" altLang="en-US" sz="1000" dirty="0">
              <a:latin typeface="Arial" charset="-116"/>
              <a:ea typeface="宋体" charset="-122"/>
            </a:endParaRPr>
          </a:p>
        </p:txBody>
      </p:sp>
      <p:cxnSp>
        <p:nvCxnSpPr>
          <p:cNvPr id="39" name="肘形连接符 38"/>
          <p:cNvCxnSpPr>
            <a:stCxn id="37" idx="2"/>
            <a:endCxn id="30" idx="2"/>
          </p:cNvCxnSpPr>
          <p:nvPr/>
        </p:nvCxnSpPr>
        <p:spPr>
          <a:xfrm rot="5400000" flipV="1">
            <a:off x="4713605" y="3199130"/>
            <a:ext cx="1296670" cy="4572000"/>
          </a:xfrm>
          <a:prstGeom prst="bentConnector3">
            <a:avLst>
              <a:gd name="adj1" fmla="val 118364"/>
            </a:avLst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triangle" w="med" len="med"/>
          </a:ln>
        </p:spPr>
      </p:cxnSp>
      <p:sp>
        <p:nvSpPr>
          <p:cNvPr id="40" name="文本框 39"/>
          <p:cNvSpPr txBox="1"/>
          <p:nvPr/>
        </p:nvSpPr>
        <p:spPr>
          <a:xfrm>
            <a:off x="3110548" y="5701665"/>
            <a:ext cx="1428750" cy="24288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p>
            <a:pPr lvl="0" algn="l" eaLnBrk="1" latinLnBrk="0" hangingPunct="1"/>
            <a:r>
              <a:rPr lang="zh-CN" altLang="en-US" sz="1000" dirty="0">
                <a:latin typeface="Arial" charset="-116"/>
                <a:ea typeface="宋体" charset="-122"/>
              </a:rPr>
              <a:t>订单状态：已出入库</a:t>
            </a:r>
            <a:endParaRPr lang="zh-CN" altLang="en-US" sz="1000" dirty="0">
              <a:latin typeface="Arial" charset="-116"/>
              <a:ea typeface="宋体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标题 1"/>
          <p:cNvSpPr>
            <a:spLocks noGrp="1"/>
          </p:cNvSpPr>
          <p:nvPr>
            <p:ph type="ctrTitle"/>
          </p:nvPr>
        </p:nvSpPr>
        <p:spPr>
          <a:xfrm>
            <a:off x="2135188" y="2924175"/>
            <a:ext cx="7772400" cy="1470025"/>
          </a:xfrm>
        </p:spPr>
        <p:txBody>
          <a:bodyPr vert="horz" wrap="square" lIns="91440" tIns="45720" rIns="91440" bIns="45720" anchor="ctr"/>
          <a:p>
            <a:pPr algn="ctr"/>
            <a:r>
              <a:rPr lang="zh-CN" altLang="en-US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成 都 冠 唐 科 技 有 限 公 司</a:t>
            </a:r>
            <a:br>
              <a:rPr lang="en-US" altLang="zh-CN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更多仓库解决方案欢迎咨询我们 </a:t>
            </a: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电话：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4000280130(</a:t>
            </a: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同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QQ</a:t>
            </a: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号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)</a:t>
            </a: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endParaRPr lang="zh-CN" altLang="en-US" b="1" kern="12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1267" name="标题 1"/>
          <p:cNvSpPr txBox="1"/>
          <p:nvPr/>
        </p:nvSpPr>
        <p:spPr>
          <a:xfrm>
            <a:off x="3387725" y="4229100"/>
            <a:ext cx="1511300" cy="14700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 algn="ctr"/>
            <a:r>
              <a:rPr lang="zh-CN" altLang="en-US" sz="3200" b="1" dirty="0">
                <a:latin typeface="黑体" pitchFamily="49" charset="-122"/>
                <a:ea typeface="黑体" pitchFamily="49" charset="-122"/>
                <a:sym typeface="Verdana" pitchFamily="34" charset="0"/>
              </a:rPr>
              <a:t>微信：</a:t>
            </a:r>
            <a:br>
              <a:rPr lang="en-US" altLang="zh-CN" sz="3200" b="1" dirty="0">
                <a:latin typeface="黑体" pitchFamily="49" charset="-122"/>
                <a:ea typeface="黑体" pitchFamily="49" charset="-122"/>
                <a:sym typeface="Verdana" pitchFamily="34" charset="0"/>
              </a:rPr>
            </a:br>
            <a:endParaRPr lang="zh-CN" altLang="en-US" sz="3200" b="1" dirty="0">
              <a:latin typeface="黑体" pitchFamily="49" charset="-122"/>
              <a:ea typeface="黑体" pitchFamily="49" charset="-122"/>
              <a:sym typeface="Verdana" pitchFamily="34" charset="0"/>
            </a:endParaRPr>
          </a:p>
        </p:txBody>
      </p:sp>
      <p:pic>
        <p:nvPicPr>
          <p:cNvPr id="11268" name="Picture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800600" y="4452938"/>
            <a:ext cx="1857375" cy="1876425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订单管理全图</a:t>
            </a:r>
            <a:endParaRPr lang="zh-CN" altLang="en-US"/>
          </a:p>
        </p:txBody>
      </p:sp>
      <p:pic>
        <p:nvPicPr>
          <p:cNvPr id="4" name="图片 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036320" y="1177290"/>
            <a:ext cx="10286365" cy="5530215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目录</a:t>
            </a:r>
            <a:endParaRPr lang="zh-CN" altLang="en-US"/>
          </a:p>
        </p:txBody>
      </p:sp>
      <p:sp>
        <p:nvSpPr>
          <p:cNvPr id="4" name="文本框 3">
            <a:hlinkClick r:id="rId1" action="ppaction://hlinksldjump"/>
          </p:cNvPr>
          <p:cNvSpPr txBox="1"/>
          <p:nvPr/>
        </p:nvSpPr>
        <p:spPr>
          <a:xfrm>
            <a:off x="4804410" y="946150"/>
            <a:ext cx="3692525" cy="5459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3200">
                <a:hlinkClick r:id="rId1" action="ppaction://hlinksldjump"/>
              </a:rPr>
              <a:t>1</a:t>
            </a:r>
            <a:r>
              <a:rPr lang="zh-CN" altLang="en-US" sz="3200">
                <a:ea typeface="宋体" charset="0"/>
                <a:hlinkClick r:id="rId1" action="ppaction://hlinksldjump"/>
              </a:rPr>
              <a:t>、添加订单</a:t>
            </a:r>
            <a:endParaRPr lang="zh-CN" altLang="en-US" sz="3200">
              <a:ea typeface="宋体" charset="0"/>
              <a:hlinkClick r:id="rId1" action="ppaction://hlinksldjump"/>
            </a:endParaRPr>
          </a:p>
          <a:p>
            <a:pPr algn="l"/>
            <a:endParaRPr lang="zh-CN" altLang="en-US" sz="3200">
              <a:ea typeface="宋体" charset="0"/>
              <a:hlinkClick r:id="rId1" action="ppaction://hlinksldjump"/>
            </a:endParaRPr>
          </a:p>
          <a:p>
            <a:pPr algn="l"/>
            <a:r>
              <a:rPr lang="en-US" altLang="zh-CN" sz="3200">
                <a:sym typeface="+mn-ea"/>
                <a:hlinkClick r:id="rId2" action="ppaction://hlinksldjump"/>
              </a:rPr>
              <a:t>2</a:t>
            </a:r>
            <a:r>
              <a:rPr lang="zh-CN" altLang="en-US" sz="3200">
                <a:ea typeface="宋体" charset="0"/>
                <a:sym typeface="+mn-ea"/>
                <a:hlinkClick r:id="rId2" action="ppaction://hlinksldjump"/>
              </a:rPr>
              <a:t>、订单审核</a:t>
            </a:r>
            <a:endParaRPr lang="zh-CN" altLang="en-US" sz="3200">
              <a:ea typeface="宋体" charset="0"/>
              <a:sym typeface="+mn-ea"/>
              <a:hlinkClick r:id="rId2" action="ppaction://hlinksldjump"/>
            </a:endParaRPr>
          </a:p>
          <a:p>
            <a:pPr algn="l"/>
            <a:endParaRPr lang="zh-CN" altLang="en-US" sz="3200">
              <a:ea typeface="宋体" charset="0"/>
              <a:sym typeface="+mn-ea"/>
              <a:hlinkClick r:id="rId2" action="ppaction://hlinksldjump"/>
            </a:endParaRPr>
          </a:p>
          <a:p>
            <a:pPr algn="l"/>
            <a:r>
              <a:rPr lang="en-US" altLang="zh-CN" sz="3200">
                <a:sym typeface="+mn-ea"/>
                <a:hlinkClick r:id="rId3" action="ppaction://hlinksldjump"/>
              </a:rPr>
              <a:t>3</a:t>
            </a:r>
            <a:r>
              <a:rPr lang="zh-CN" altLang="en-US" sz="3200">
                <a:ea typeface="宋体" charset="0"/>
                <a:sym typeface="+mn-ea"/>
                <a:hlinkClick r:id="rId3" action="ppaction://hlinksldjump"/>
              </a:rPr>
              <a:t>、执行订单</a:t>
            </a:r>
            <a:endParaRPr lang="zh-CN" altLang="en-US" sz="3200">
              <a:ea typeface="宋体" charset="0"/>
              <a:sym typeface="+mn-ea"/>
              <a:hlinkClick r:id="rId3" action="ppaction://hlinksldjump"/>
            </a:endParaRPr>
          </a:p>
          <a:p>
            <a:pPr algn="l"/>
            <a:endParaRPr lang="zh-CN" altLang="en-US" sz="3200">
              <a:ea typeface="宋体" charset="0"/>
              <a:sym typeface="+mn-ea"/>
              <a:hlinkClick r:id="rId3" action="ppaction://hlinksldjump"/>
            </a:endParaRPr>
          </a:p>
          <a:p>
            <a:pPr algn="l"/>
            <a:r>
              <a:rPr lang="en-US" altLang="zh-CN" sz="3200">
                <a:sym typeface="+mn-ea"/>
                <a:hlinkClick r:id="rId4" action="ppaction://hlinksldjump"/>
              </a:rPr>
              <a:t>4</a:t>
            </a:r>
            <a:r>
              <a:rPr lang="zh-CN" altLang="en-US" sz="3200">
                <a:ea typeface="宋体" charset="0"/>
                <a:sym typeface="+mn-ea"/>
                <a:hlinkClick r:id="rId4" action="ppaction://hlinksldjump"/>
              </a:rPr>
              <a:t>、生成出入库单据</a:t>
            </a:r>
            <a:endParaRPr lang="zh-CN" altLang="en-US" sz="3200">
              <a:ea typeface="宋体" charset="0"/>
              <a:sym typeface="+mn-ea"/>
              <a:hlinkClick r:id="rId4" action="ppaction://hlinksldjump"/>
            </a:endParaRPr>
          </a:p>
          <a:p>
            <a:pPr algn="l"/>
            <a:endParaRPr lang="zh-CN" altLang="en-US" sz="3200">
              <a:ea typeface="宋体" charset="0"/>
              <a:sym typeface="+mn-ea"/>
              <a:hlinkClick r:id="rId4" action="ppaction://hlinksldjump"/>
            </a:endParaRPr>
          </a:p>
          <a:p>
            <a:pPr algn="l"/>
            <a:r>
              <a:rPr lang="en-US" altLang="zh-CN" sz="3200">
                <a:ea typeface="宋体" charset="0"/>
                <a:sym typeface="+mn-ea"/>
                <a:hlinkClick r:id="rId5" action="ppaction://hlinksldjump"/>
              </a:rPr>
              <a:t>5</a:t>
            </a:r>
            <a:r>
              <a:rPr lang="zh-CN" altLang="en-US" sz="3200">
                <a:ea typeface="宋体" charset="0"/>
                <a:sym typeface="+mn-ea"/>
                <a:hlinkClick r:id="rId5" action="ppaction://hlinksldjump"/>
              </a:rPr>
              <a:t>、订单粘贴</a:t>
            </a:r>
            <a:endParaRPr lang="zh-CN" altLang="en-US" sz="3200">
              <a:ea typeface="宋体" charset="0"/>
              <a:sym typeface="+mn-ea"/>
              <a:hlinkClick r:id="rId5" action="ppaction://hlinksldjump"/>
            </a:endParaRPr>
          </a:p>
          <a:p>
            <a:pPr algn="l"/>
            <a:endParaRPr lang="zh-CN" altLang="en-US" sz="3200">
              <a:ea typeface="宋体" charset="0"/>
              <a:sym typeface="+mn-ea"/>
              <a:hlinkClick r:id="rId5" action="ppaction://hlinksldjump"/>
            </a:endParaRPr>
          </a:p>
          <a:p>
            <a:pPr algn="l"/>
            <a:r>
              <a:rPr lang="en-US" altLang="zh-CN" sz="3200">
                <a:ea typeface="宋体" charset="0"/>
                <a:sym typeface="+mn-ea"/>
                <a:hlinkClick r:id="rId6" action="ppaction://hlinksldjump"/>
              </a:rPr>
              <a:t>6</a:t>
            </a:r>
            <a:r>
              <a:rPr lang="zh-CN" altLang="en-US" sz="3200">
                <a:ea typeface="宋体" charset="0"/>
                <a:sym typeface="+mn-ea"/>
                <a:hlinkClick r:id="rId6" action="ppaction://hlinksldjump"/>
              </a:rPr>
              <a:t>、查询</a:t>
            </a:r>
            <a:endParaRPr lang="zh-CN" altLang="en-US" sz="3200">
              <a:ea typeface="宋体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65985" y="1258570"/>
            <a:ext cx="7713980" cy="490474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43865" y="1204595"/>
            <a:ext cx="2066290" cy="367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ym typeface="+mn-ea"/>
              </a:rPr>
              <a:t>1.1采购订单</a:t>
            </a:r>
            <a:endParaRPr lang="zh-CN" altLang="en-US"/>
          </a:p>
        </p:txBody>
      </p:sp>
      <p:sp>
        <p:nvSpPr>
          <p:cNvPr id="5" name="圆角矩形标注 4"/>
          <p:cNvSpPr/>
          <p:nvPr/>
        </p:nvSpPr>
        <p:spPr>
          <a:xfrm>
            <a:off x="737235" y="5635625"/>
            <a:ext cx="1322070" cy="709608"/>
          </a:xfrm>
          <a:prstGeom prst="wedgeRoundRectCallout">
            <a:avLst>
              <a:gd name="adj1" fmla="val 85494"/>
              <a:gd name="adj2" fmla="val -18437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需要勾选允许修改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7" name="圆角矩形标注 6"/>
          <p:cNvSpPr/>
          <p:nvPr/>
        </p:nvSpPr>
        <p:spPr>
          <a:xfrm>
            <a:off x="4864100" y="5799455"/>
            <a:ext cx="2305050" cy="420370"/>
          </a:xfrm>
          <a:prstGeom prst="wedgeRoundRectCallout">
            <a:avLst>
              <a:gd name="adj1" fmla="val -29355"/>
              <a:gd name="adj2" fmla="val -68122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此处可以修改已付款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8" name="圆角矩形标注 7"/>
          <p:cNvSpPr/>
          <p:nvPr/>
        </p:nvSpPr>
        <p:spPr>
          <a:xfrm>
            <a:off x="7242810" y="3367405"/>
            <a:ext cx="1417955" cy="588645"/>
          </a:xfrm>
          <a:prstGeom prst="wedgeRoundRectCallout">
            <a:avLst>
              <a:gd name="adj1" fmla="val -29355"/>
              <a:gd name="adj2" fmla="val -68122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采购单价默认为参考价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9" name="圆角矩形标注 8"/>
          <p:cNvSpPr/>
          <p:nvPr/>
        </p:nvSpPr>
        <p:spPr>
          <a:xfrm>
            <a:off x="10059035" y="2303780"/>
            <a:ext cx="1562100" cy="1889860"/>
          </a:xfrm>
          <a:prstGeom prst="wedgeRoundRectCallout">
            <a:avLst>
              <a:gd name="adj1" fmla="val -66382"/>
              <a:gd name="adj2" fmla="val -19793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选择货品同出入库，见</a:t>
            </a: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PPT“</a:t>
            </a: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添加出入库单据</a:t>
            </a: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”</a:t>
            </a: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之</a:t>
            </a: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“2</a:t>
            </a: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、添加货品</a:t>
            </a: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”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773795" y="289560"/>
            <a:ext cx="2900680" cy="6273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10000"/>
              </a:lnSpc>
            </a:pPr>
            <a:r>
              <a:rPr lang="zh-CN" altLang="en-US" sz="3200">
                <a:solidFill>
                  <a:schemeClr val="bg1"/>
                </a:solidFill>
              </a:rPr>
              <a:t>1、添加订单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10" name="流程图: 过程 9"/>
          <p:cNvSpPr/>
          <p:nvPr/>
        </p:nvSpPr>
        <p:spPr>
          <a:xfrm>
            <a:off x="7295515" y="2594610"/>
            <a:ext cx="587375" cy="709930"/>
          </a:xfrm>
          <a:prstGeom prst="flowChartProcess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337435" y="1871980"/>
            <a:ext cx="4455795" cy="23241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1" name="圆角矩形标注 10"/>
          <p:cNvSpPr/>
          <p:nvPr/>
        </p:nvSpPr>
        <p:spPr>
          <a:xfrm>
            <a:off x="6939280" y="1125855"/>
            <a:ext cx="2434590" cy="709328"/>
          </a:xfrm>
          <a:prstGeom prst="wedgeRoundRectCallout">
            <a:avLst>
              <a:gd name="adj1" fmla="val -63093"/>
              <a:gd name="adj2" fmla="val 55718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注意：申请部门和申请人至少要填写一个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95550" y="1330960"/>
            <a:ext cx="7713980" cy="4904740"/>
          </a:xfrm>
          <a:prstGeom prst="rect">
            <a:avLst/>
          </a:prstGeom>
        </p:spPr>
      </p:pic>
      <p:sp>
        <p:nvSpPr>
          <p:cNvPr id="4" name="圆角矩形标注 3"/>
          <p:cNvSpPr/>
          <p:nvPr/>
        </p:nvSpPr>
        <p:spPr>
          <a:xfrm>
            <a:off x="7329805" y="1818640"/>
            <a:ext cx="1405255" cy="707390"/>
          </a:xfrm>
          <a:prstGeom prst="wedgeRoundRectCallou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销售单价按成本价计算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7" name="圆角矩形标注 6"/>
          <p:cNvSpPr/>
          <p:nvPr/>
        </p:nvSpPr>
        <p:spPr>
          <a:xfrm>
            <a:off x="4723765" y="5812155"/>
            <a:ext cx="2305050" cy="420370"/>
          </a:xfrm>
          <a:prstGeom prst="wedgeRoundRectCallout">
            <a:avLst>
              <a:gd name="adj1" fmla="val -29355"/>
              <a:gd name="adj2" fmla="val -68122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此处可以修改已付款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圆角矩形标注 4"/>
          <p:cNvSpPr/>
          <p:nvPr/>
        </p:nvSpPr>
        <p:spPr>
          <a:xfrm>
            <a:off x="10366375" y="2479675"/>
            <a:ext cx="1586230" cy="1814195"/>
          </a:xfrm>
          <a:prstGeom prst="wedgeRoundRectCallout">
            <a:avLst>
              <a:gd name="adj1" fmla="val -60711"/>
              <a:gd name="adj2" fmla="val -26757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选择货品同出入库，见文档“添加出入库单据”之“2.添加货品”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84150" y="5055235"/>
            <a:ext cx="1840865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温馨提示：领用申请相同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773795" y="289560"/>
            <a:ext cx="2900680" cy="6273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10000"/>
              </a:lnSpc>
            </a:pPr>
            <a:r>
              <a:rPr lang="zh-CN" altLang="en-US" sz="3200">
                <a:solidFill>
                  <a:schemeClr val="bg1"/>
                </a:solidFill>
              </a:rPr>
              <a:t>1、添加订单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3715" y="1283970"/>
            <a:ext cx="1471295" cy="3676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1.2</a:t>
            </a:r>
            <a:r>
              <a:rPr lang="zh-CN" altLang="en-US">
                <a:ea typeface="宋体" charset="0"/>
              </a:rPr>
              <a:t>销售订单</a:t>
            </a:r>
            <a:endParaRPr lang="zh-CN" altLang="en-US">
              <a:ea typeface="宋体" charset="0"/>
            </a:endParaRPr>
          </a:p>
        </p:txBody>
      </p:sp>
      <p:sp>
        <p:nvSpPr>
          <p:cNvPr id="10" name="圆角矩形标注 9"/>
          <p:cNvSpPr/>
          <p:nvPr/>
        </p:nvSpPr>
        <p:spPr>
          <a:xfrm>
            <a:off x="4127500" y="770255"/>
            <a:ext cx="1820545" cy="983458"/>
          </a:xfrm>
          <a:prstGeom prst="wedgeRoundRectCallou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注意：申请部门和申请人至少填写一个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8" name="图片 1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27225" y="2776220"/>
            <a:ext cx="4590415" cy="3066415"/>
          </a:xfrm>
          <a:prstGeom prst="rect">
            <a:avLst/>
          </a:prstGeom>
        </p:spPr>
      </p:pic>
      <p:pic>
        <p:nvPicPr>
          <p:cNvPr id="10" name="图片 10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904355" y="3424555"/>
            <a:ext cx="4244340" cy="35750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3" name="图片 1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930390" y="4256405"/>
            <a:ext cx="4862195" cy="39814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2" name="图片 1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6918325" y="5265420"/>
            <a:ext cx="5086985" cy="4064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7" name="圆角矩形标注 6"/>
          <p:cNvSpPr/>
          <p:nvPr/>
        </p:nvSpPr>
        <p:spPr>
          <a:xfrm>
            <a:off x="196215" y="3904615"/>
            <a:ext cx="1714500" cy="1124585"/>
          </a:xfrm>
          <a:prstGeom prst="wedgeRoundRectCallout">
            <a:avLst>
              <a:gd name="adj1" fmla="val 106666"/>
              <a:gd name="adj2" fmla="val -35262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此处填写审核时间，默认为系统时间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868160" y="2937510"/>
            <a:ext cx="297370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审核通过订单状态为待入库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884670" y="4839970"/>
            <a:ext cx="408813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审核未通过订单状态为审核未通过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962140" y="3853815"/>
            <a:ext cx="275463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待审核订单状态为待审核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997950" y="287655"/>
            <a:ext cx="2699385" cy="6273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10000"/>
              </a:lnSpc>
            </a:pPr>
            <a:r>
              <a:rPr lang="zh-CN" altLang="en-US" sz="3200">
                <a:solidFill>
                  <a:schemeClr val="bg1"/>
                </a:solidFill>
              </a:rPr>
              <a:t>2、订单审核</a:t>
            </a:r>
            <a:endParaRPr lang="zh-CN" altLang="en-US" sz="3200">
              <a:solidFill>
                <a:schemeClr val="bg1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7800" y="1031875"/>
            <a:ext cx="11885930" cy="1219200"/>
          </a:xfrm>
          <a:prstGeom prst="rect">
            <a:avLst/>
          </a:prstGeom>
        </p:spPr>
      </p:pic>
      <p:sp>
        <p:nvSpPr>
          <p:cNvPr id="15" name="圆角矩形标注 14"/>
          <p:cNvSpPr/>
          <p:nvPr/>
        </p:nvSpPr>
        <p:spPr>
          <a:xfrm>
            <a:off x="2535555" y="122555"/>
            <a:ext cx="2226945" cy="979170"/>
          </a:xfrm>
          <a:prstGeom prst="wedgeRoundRectCallout">
            <a:avLst>
              <a:gd name="adj1" fmla="val -43700"/>
              <a:gd name="adj2" fmla="val 72751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新添加的订单需要审核，也可以点击右键直接审核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75530" y="215900"/>
            <a:ext cx="1657350" cy="8191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" name="图片 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54250" y="2231390"/>
            <a:ext cx="6826885" cy="448056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" y="1007745"/>
            <a:ext cx="11866880" cy="1219200"/>
          </a:xfrm>
          <a:prstGeom prst="rect">
            <a:avLst/>
          </a:prstGeom>
        </p:spPr>
      </p:pic>
      <p:sp>
        <p:nvSpPr>
          <p:cNvPr id="4" name="圆角矩形标注 3"/>
          <p:cNvSpPr/>
          <p:nvPr/>
        </p:nvSpPr>
        <p:spPr>
          <a:xfrm>
            <a:off x="2997835" y="244475"/>
            <a:ext cx="2435860" cy="1016160"/>
          </a:xfrm>
          <a:prstGeom prst="wedgeRoundRectCallout">
            <a:avLst>
              <a:gd name="adj1" fmla="val -40440"/>
              <a:gd name="adj2" fmla="val 62491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审核通过的订单可以执行入库也可以部分执行入库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圆角矩形标注 4"/>
          <p:cNvSpPr/>
          <p:nvPr/>
        </p:nvSpPr>
        <p:spPr>
          <a:xfrm>
            <a:off x="6096635" y="1836420"/>
            <a:ext cx="1811020" cy="673100"/>
          </a:xfrm>
          <a:prstGeom prst="wedgeRoundRectCallout">
            <a:avLst>
              <a:gd name="adj1" fmla="val -82782"/>
              <a:gd name="adj2" fmla="val 50000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执行入库时需要先选择仓库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圆角矩形标注 5"/>
          <p:cNvSpPr/>
          <p:nvPr/>
        </p:nvSpPr>
        <p:spPr>
          <a:xfrm>
            <a:off x="3023235" y="4357370"/>
            <a:ext cx="2461260" cy="1799590"/>
          </a:xfrm>
          <a:prstGeom prst="wedgeRoundRectCallout">
            <a:avLst>
              <a:gd name="adj1" fmla="val 72239"/>
              <a:gd name="adj2" fmla="val -53105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入库数量可以修改，若小于订单数量则为“部分入库”，等于订单数量则为“已入库”，大于订单数量则为“超量入库”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291320" y="299085"/>
            <a:ext cx="2473325" cy="6273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>
              <a:lnSpc>
                <a:spcPct val="110000"/>
              </a:lnSpc>
            </a:pPr>
            <a:r>
              <a:rPr lang="zh-CN" altLang="en-US" sz="3200">
                <a:solidFill>
                  <a:schemeClr val="bg1"/>
                </a:solidFill>
              </a:rPr>
              <a:t>3、执行订单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11" name="圆角矩形标注 10"/>
          <p:cNvSpPr/>
          <p:nvPr/>
        </p:nvSpPr>
        <p:spPr>
          <a:xfrm>
            <a:off x="7079615" y="5512435"/>
            <a:ext cx="1811020" cy="673100"/>
          </a:xfrm>
          <a:prstGeom prst="wedgeRoundRectCallout">
            <a:avLst>
              <a:gd name="adj1" fmla="val -44950"/>
              <a:gd name="adj2" fmla="val 68207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保存之后需要再次审核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" name="图片 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8270" y="4947920"/>
            <a:ext cx="12009755" cy="151447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3、执行订单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55" y="1246505"/>
            <a:ext cx="11924030" cy="1695450"/>
          </a:xfrm>
          <a:prstGeom prst="rect">
            <a:avLst/>
          </a:prstGeom>
        </p:spPr>
      </p:pic>
      <p:sp>
        <p:nvSpPr>
          <p:cNvPr id="6" name="圆角矩形标注 5"/>
          <p:cNvSpPr/>
          <p:nvPr/>
        </p:nvSpPr>
        <p:spPr>
          <a:xfrm>
            <a:off x="6817995" y="1235075"/>
            <a:ext cx="2068195" cy="918210"/>
          </a:xfrm>
          <a:prstGeom prst="wedgeRoundRectCallou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订单数</a:t>
            </a: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=</a:t>
            </a: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已入库数时，订单状态为</a:t>
            </a: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“</a:t>
            </a: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已入库</a:t>
            </a: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”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25475" y="1236980"/>
            <a:ext cx="798195" cy="63436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55" y="3227705"/>
            <a:ext cx="12047855" cy="1504950"/>
          </a:xfrm>
          <a:prstGeom prst="rect">
            <a:avLst/>
          </a:prstGeom>
        </p:spPr>
      </p:pic>
      <p:sp>
        <p:nvSpPr>
          <p:cNvPr id="9" name="圆角矩形标注 8"/>
          <p:cNvSpPr/>
          <p:nvPr/>
        </p:nvSpPr>
        <p:spPr>
          <a:xfrm>
            <a:off x="6590030" y="3002280"/>
            <a:ext cx="2068195" cy="918210"/>
          </a:xfrm>
          <a:prstGeom prst="wedgeRoundRectCallou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订单数</a:t>
            </a: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&gt;</a:t>
            </a: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已入库数时，订单状态为</a:t>
            </a: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“</a:t>
            </a: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已入库</a:t>
            </a: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”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1" name="圆角矩形标注 10"/>
          <p:cNvSpPr/>
          <p:nvPr/>
        </p:nvSpPr>
        <p:spPr>
          <a:xfrm>
            <a:off x="6582410" y="4794250"/>
            <a:ext cx="2068195" cy="918210"/>
          </a:xfrm>
          <a:prstGeom prst="wedgeRoundRectCallou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订单数</a:t>
            </a: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&lt;</a:t>
            </a: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已入库数时，订单状态为</a:t>
            </a: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“</a:t>
            </a:r>
            <a:r>
              <a:rPr kumimoji="0" lang="zh-CN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超量入库</a:t>
            </a: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”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3" name="圆角矩形标注 2"/>
          <p:cNvSpPr/>
          <p:nvPr/>
        </p:nvSpPr>
        <p:spPr>
          <a:xfrm>
            <a:off x="4730750" y="309245"/>
            <a:ext cx="2263775" cy="783590"/>
          </a:xfrm>
          <a:prstGeom prst="wedgeRoundRectCallout">
            <a:avLst>
              <a:gd name="adj1" fmla="val -21415"/>
              <a:gd name="adj2" fmla="val 62517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每种处理状态都有不同的颜色提示</a:t>
            </a:r>
            <a:endParaRPr kumimoji="0" lang="zh-CN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4</a:t>
            </a:r>
            <a:r>
              <a:rPr lang="zh-CN" altLang="en-US">
                <a:ea typeface="宋体" charset="0"/>
              </a:rPr>
              <a:t>、生成出入库单据</a:t>
            </a:r>
            <a:endParaRPr lang="zh-CN" altLang="en-US">
              <a:ea typeface="宋体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8030" y="1957705"/>
            <a:ext cx="10695305" cy="3161665"/>
          </a:xfrm>
          <a:prstGeom prst="rect">
            <a:avLst/>
          </a:prstGeom>
        </p:spPr>
      </p:pic>
      <p:sp>
        <p:nvSpPr>
          <p:cNvPr id="5" name="圆角矩形标注 4"/>
          <p:cNvSpPr/>
          <p:nvPr/>
        </p:nvSpPr>
        <p:spPr>
          <a:xfrm>
            <a:off x="9082405" y="2875915"/>
            <a:ext cx="2496820" cy="1285240"/>
          </a:xfrm>
          <a:prstGeom prst="wedgeRoundRectCallout">
            <a:avLst>
              <a:gd name="adj1" fmla="val -87995"/>
              <a:gd name="adj2" fmla="val -47035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执行订单后会相应的生成一个出入库单据，在【出入库单据】模块中可以查找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圆角矩形标注 5"/>
          <p:cNvSpPr/>
          <p:nvPr/>
        </p:nvSpPr>
        <p:spPr>
          <a:xfrm>
            <a:off x="7520305" y="5010150"/>
            <a:ext cx="1334770" cy="575310"/>
          </a:xfrm>
          <a:prstGeom prst="wedgeRoundRectCallout">
            <a:avLst>
              <a:gd name="adj1" fmla="val -87995"/>
              <a:gd name="adj2" fmla="val -47035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入库明细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026TGp_education_blue_v3">
  <a:themeElements>
    <a:clrScheme name="">
      <a:dk1>
        <a:srgbClr val="336699"/>
      </a:dk1>
      <a:lt1>
        <a:srgbClr val="FFFFFF"/>
      </a:lt1>
      <a:dk2>
        <a:srgbClr val="000000"/>
      </a:dk2>
      <a:lt2>
        <a:srgbClr val="DDDDDD"/>
      </a:lt2>
      <a:accent1>
        <a:srgbClr val="EBA533"/>
      </a:accent1>
      <a:accent2>
        <a:srgbClr val="C78DD7"/>
      </a:accent2>
      <a:accent3>
        <a:srgbClr val="FFFFFF"/>
      </a:accent3>
      <a:accent4>
        <a:srgbClr val="2A5682"/>
      </a:accent4>
      <a:accent5>
        <a:srgbClr val="F3CFAD"/>
      </a:accent5>
      <a:accent6>
        <a:srgbClr val="B47FC3"/>
      </a:accent6>
      <a:hlink>
        <a:srgbClr val="3197BB"/>
      </a:hlink>
      <a:folHlink>
        <a:srgbClr val="878FA5"/>
      </a:folHlink>
    </a:clrScheme>
    <a:fontScheme name="026TGp_education_blue_v3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980</Words>
  <Application>Kingsoft Office WPP</Application>
  <PresentationFormat>宽屏</PresentationFormat>
  <Paragraphs>162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026TGp_education_blue_v3</vt:lpstr>
      <vt:lpstr>采购订单、销售订单、领用申请</vt:lpstr>
      <vt:lpstr>订单管理全图</vt:lpstr>
      <vt:lpstr>目录</vt:lpstr>
      <vt:lpstr>PowerPoint 演示文稿</vt:lpstr>
      <vt:lpstr>PowerPoint 演示文稿</vt:lpstr>
      <vt:lpstr>PowerPoint 演示文稿</vt:lpstr>
      <vt:lpstr>PowerPoint 演示文稿</vt:lpstr>
      <vt:lpstr>3、执行订单</vt:lpstr>
      <vt:lpstr>4、生成出入库单据</vt:lpstr>
      <vt:lpstr>PowerPoint 演示文稿</vt:lpstr>
      <vt:lpstr>4、订单粘贴</vt:lpstr>
      <vt:lpstr>PowerPoint 演示文稿</vt:lpstr>
      <vt:lpstr>订单管理流程图</vt:lpstr>
      <vt:lpstr>成 都 冠 唐 科 技 有 限 公 司  更多仓库解决方案欢迎咨询我们   电话：4000280130(同QQ号)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GT020</dc:creator>
  <cp:lastModifiedBy>GT020</cp:lastModifiedBy>
  <cp:revision>41</cp:revision>
  <dcterms:created xsi:type="dcterms:W3CDTF">2015-12-23T08:50:00Z</dcterms:created>
  <dcterms:modified xsi:type="dcterms:W3CDTF">2016-01-14T03:23:00Z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2052-10.1.0.5458</vt:lpwstr>
  </property>
</Properties>
</file>