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6"/>
  </p:notesMasterIdLst>
  <p:handoutMasterIdLst>
    <p:handoutMasterId r:id="rId47"/>
  </p:handoutMasterIdLst>
  <p:sldIdLst>
    <p:sldId id="261" r:id="rId2"/>
    <p:sldId id="262" r:id="rId3"/>
    <p:sldId id="374" r:id="rId4"/>
    <p:sldId id="375" r:id="rId5"/>
    <p:sldId id="367" r:id="rId6"/>
    <p:sldId id="370" r:id="rId7"/>
    <p:sldId id="373" r:id="rId8"/>
    <p:sldId id="411" r:id="rId9"/>
    <p:sldId id="270" r:id="rId10"/>
    <p:sldId id="266" r:id="rId11"/>
    <p:sldId id="413" r:id="rId12"/>
    <p:sldId id="376" r:id="rId13"/>
    <p:sldId id="377" r:id="rId14"/>
    <p:sldId id="378" r:id="rId15"/>
    <p:sldId id="456" r:id="rId16"/>
    <p:sldId id="271" r:id="rId17"/>
    <p:sldId id="272" r:id="rId18"/>
    <p:sldId id="273" r:id="rId19"/>
    <p:sldId id="274" r:id="rId20"/>
    <p:sldId id="412" r:id="rId21"/>
    <p:sldId id="278" r:id="rId22"/>
    <p:sldId id="279" r:id="rId23"/>
    <p:sldId id="280" r:id="rId24"/>
    <p:sldId id="414" r:id="rId25"/>
    <p:sldId id="485" r:id="rId26"/>
    <p:sldId id="281" r:id="rId27"/>
    <p:sldId id="282" r:id="rId28"/>
    <p:sldId id="283" r:id="rId29"/>
    <p:sldId id="416" r:id="rId30"/>
    <p:sldId id="284" r:id="rId31"/>
    <p:sldId id="285" r:id="rId32"/>
    <p:sldId id="417" r:id="rId33"/>
    <p:sldId id="286" r:id="rId34"/>
    <p:sldId id="445" r:id="rId35"/>
    <p:sldId id="287" r:id="rId36"/>
    <p:sldId id="288" r:id="rId37"/>
    <p:sldId id="289" r:id="rId38"/>
    <p:sldId id="290" r:id="rId39"/>
    <p:sldId id="291" r:id="rId40"/>
    <p:sldId id="292" r:id="rId41"/>
    <p:sldId id="446" r:id="rId42"/>
    <p:sldId id="297" r:id="rId43"/>
    <p:sldId id="298" r:id="rId44"/>
    <p:sldId id="300" r:id="rId45"/>
  </p:sldIdLst>
  <p:sldSz cx="12192000" cy="6858000"/>
  <p:notesSz cx="9144000" cy="6858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94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81460" autoAdjust="0"/>
  </p:normalViewPr>
  <p:slideViewPr>
    <p:cSldViewPr snapToGrid="0">
      <p:cViewPr varScale="1">
        <p:scale>
          <a:sx n="74" d="100"/>
          <a:sy n="74" d="100"/>
        </p:scale>
        <p:origin x="768" y="54"/>
      </p:cViewPr>
      <p:guideLst>
        <p:guide orient="horz" pos="2160"/>
        <p:guide pos="394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52.wmf"/><Relationship Id="rId2" Type="http://schemas.openxmlformats.org/officeDocument/2006/relationships/image" Target="../media/image51.wmf"/><Relationship Id="rId1" Type="http://schemas.openxmlformats.org/officeDocument/2006/relationships/image" Target="../media/image50.wmf"/><Relationship Id="rId4" Type="http://schemas.openxmlformats.org/officeDocument/2006/relationships/image" Target="../media/image53.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56.wmf"/><Relationship Id="rId2" Type="http://schemas.openxmlformats.org/officeDocument/2006/relationships/image" Target="../media/image55.wmf"/><Relationship Id="rId1" Type="http://schemas.openxmlformats.org/officeDocument/2006/relationships/image" Target="../media/image54.wmf"/><Relationship Id="rId5" Type="http://schemas.openxmlformats.org/officeDocument/2006/relationships/image" Target="../media/image58.wmf"/><Relationship Id="rId4" Type="http://schemas.openxmlformats.org/officeDocument/2006/relationships/image" Target="../media/image57.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61.wmf"/><Relationship Id="rId7" Type="http://schemas.openxmlformats.org/officeDocument/2006/relationships/image" Target="../media/image65.wmf"/><Relationship Id="rId2" Type="http://schemas.openxmlformats.org/officeDocument/2006/relationships/image" Target="../media/image60.wmf"/><Relationship Id="rId1" Type="http://schemas.openxmlformats.org/officeDocument/2006/relationships/image" Target="../media/image59.wmf"/><Relationship Id="rId6" Type="http://schemas.openxmlformats.org/officeDocument/2006/relationships/image" Target="../media/image64.wmf"/><Relationship Id="rId5" Type="http://schemas.openxmlformats.org/officeDocument/2006/relationships/image" Target="../media/image63.wmf"/><Relationship Id="rId4" Type="http://schemas.openxmlformats.org/officeDocument/2006/relationships/image" Target="../media/image6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8" Type="http://schemas.openxmlformats.org/officeDocument/2006/relationships/image" Target="../media/image19.wmf"/><Relationship Id="rId3" Type="http://schemas.openxmlformats.org/officeDocument/2006/relationships/image" Target="../media/image14.wmf"/><Relationship Id="rId7" Type="http://schemas.openxmlformats.org/officeDocument/2006/relationships/image" Target="../media/image18.wmf"/><Relationship Id="rId2" Type="http://schemas.openxmlformats.org/officeDocument/2006/relationships/image" Target="../media/image13.wmf"/><Relationship Id="rId1" Type="http://schemas.openxmlformats.org/officeDocument/2006/relationships/image" Target="../media/image12.wmf"/><Relationship Id="rId6" Type="http://schemas.openxmlformats.org/officeDocument/2006/relationships/image" Target="../media/image17.wmf"/><Relationship Id="rId5" Type="http://schemas.openxmlformats.org/officeDocument/2006/relationships/image" Target="../media/image16.wmf"/><Relationship Id="rId10" Type="http://schemas.openxmlformats.org/officeDocument/2006/relationships/image" Target="../media/image21.wmf"/><Relationship Id="rId4" Type="http://schemas.openxmlformats.org/officeDocument/2006/relationships/image" Target="../media/image15.wmf"/><Relationship Id="rId9" Type="http://schemas.openxmlformats.org/officeDocument/2006/relationships/image" Target="../media/image20.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image" Target="../media/image22.wmf"/><Relationship Id="rId5" Type="http://schemas.openxmlformats.org/officeDocument/2006/relationships/image" Target="../media/image26.wmf"/><Relationship Id="rId4" Type="http://schemas.openxmlformats.org/officeDocument/2006/relationships/image" Target="../media/image25.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8.wmf"/><Relationship Id="rId1" Type="http://schemas.openxmlformats.org/officeDocument/2006/relationships/image" Target="../media/image27.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32.wmf"/><Relationship Id="rId2" Type="http://schemas.openxmlformats.org/officeDocument/2006/relationships/image" Target="../media/image31.wmf"/><Relationship Id="rId1" Type="http://schemas.openxmlformats.org/officeDocument/2006/relationships/image" Target="../media/image30.wmf"/><Relationship Id="rId5" Type="http://schemas.openxmlformats.org/officeDocument/2006/relationships/image" Target="../media/image34.wmf"/><Relationship Id="rId4" Type="http://schemas.openxmlformats.org/officeDocument/2006/relationships/image" Target="../media/image33.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38.wmf"/><Relationship Id="rId2" Type="http://schemas.openxmlformats.org/officeDocument/2006/relationships/image" Target="../media/image37.wmf"/><Relationship Id="rId1" Type="http://schemas.openxmlformats.org/officeDocument/2006/relationships/image" Target="../media/image36.wmf"/><Relationship Id="rId5" Type="http://schemas.openxmlformats.org/officeDocument/2006/relationships/image" Target="../media/image40.wmf"/><Relationship Id="rId4" Type="http://schemas.openxmlformats.org/officeDocument/2006/relationships/image" Target="../media/image39.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45.wmf"/><Relationship Id="rId7" Type="http://schemas.openxmlformats.org/officeDocument/2006/relationships/image" Target="../media/image49.wmf"/><Relationship Id="rId2" Type="http://schemas.openxmlformats.org/officeDocument/2006/relationships/image" Target="../media/image44.wmf"/><Relationship Id="rId1" Type="http://schemas.openxmlformats.org/officeDocument/2006/relationships/image" Target="../media/image43.wmf"/><Relationship Id="rId6" Type="http://schemas.openxmlformats.org/officeDocument/2006/relationships/image" Target="../media/image48.wmf"/><Relationship Id="rId5" Type="http://schemas.openxmlformats.org/officeDocument/2006/relationships/image" Target="../media/image47.wmf"/><Relationship Id="rId4" Type="http://schemas.openxmlformats.org/officeDocument/2006/relationships/image" Target="../media/image4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5179484" y="0"/>
            <a:ext cx="3962400" cy="344091"/>
          </a:xfrm>
          <a:prstGeom prst="rect">
            <a:avLst/>
          </a:prstGeom>
        </p:spPr>
        <p:txBody>
          <a:bodyPr vert="horz" lIns="91440" tIns="45720" rIns="91440" bIns="45720" rtlCol="0"/>
          <a:lstStyle>
            <a:lvl1pPr algn="r">
              <a:defRPr sz="1200"/>
            </a:lvl1pPr>
          </a:lstStyle>
          <a:p>
            <a:fld id="{1C5D4454-EC28-49FF-A975-D8DE40E070E1}" type="datetimeFigureOut">
              <a:rPr lang="zh-CN" altLang="en-US" smtClean="0"/>
              <a:t>2023/3/8</a:t>
            </a:fld>
            <a:endParaRPr lang="zh-CN" altLang="en-US"/>
          </a:p>
        </p:txBody>
      </p:sp>
      <p:sp>
        <p:nvSpPr>
          <p:cNvPr id="4" name="页脚占位符 3"/>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3AB2387D-3999-4DC8-BF01-FAFA1256A428}" type="slidenum">
              <a:rPr lang="zh-CN" altLang="en-US" smtClean="0"/>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060D9915-7ED4-4560-9A9D-D3AAC235AEA1}" type="datetimeFigureOut">
              <a:rPr lang="zh-CN" altLang="en-US" smtClean="0"/>
              <a:t>2023/3/8</a:t>
            </a:fld>
            <a:endParaRPr lang="zh-CN" altLang="en-US"/>
          </a:p>
        </p:txBody>
      </p:sp>
      <p:sp>
        <p:nvSpPr>
          <p:cNvPr id="4" name="幻灯片图像占位符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C6DE0246-632A-4520-9539-700B6E30EFD2}"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受抽样调查小组委托，今天由我为大家讲解“个体经营户抽样调查方案”培训的内容。</a:t>
            </a:r>
          </a:p>
        </p:txBody>
      </p:sp>
      <p:sp>
        <p:nvSpPr>
          <p:cNvPr id="4" name="灯片编号占位符 3"/>
          <p:cNvSpPr>
            <a:spLocks noGrp="1"/>
          </p:cNvSpPr>
          <p:nvPr>
            <p:ph type="sldNum" sz="quarter" idx="10"/>
          </p:nvPr>
        </p:nvSpPr>
        <p:spPr/>
        <p:txBody>
          <a:bodyPr/>
          <a:lstStyle/>
          <a:p>
            <a:fld id="{9E5A984A-89CE-491B-9E35-2B8B1AB6B8A9}" type="slidenum">
              <a:rPr lang="zh-CN" altLang="en-US" smtClean="0"/>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kern="1200" dirty="0">
                <a:solidFill>
                  <a:schemeClr val="tx1"/>
                </a:solidFill>
                <a:effectLst/>
                <a:latin typeface="+mn-lt"/>
                <a:ea typeface="+mn-ea"/>
                <a:cs typeface="+mn-cs"/>
              </a:rPr>
              <a:t>《</a:t>
            </a:r>
            <a:r>
              <a:rPr lang="zh-CN" altLang="en-US" sz="1200" kern="1200" dirty="0">
                <a:solidFill>
                  <a:schemeClr val="tx1"/>
                </a:solidFill>
                <a:effectLst/>
                <a:latin typeface="+mn-lt"/>
                <a:ea typeface="+mn-ea"/>
                <a:cs typeface="+mn-cs"/>
              </a:rPr>
              <a:t>方案</a:t>
            </a:r>
            <a:r>
              <a:rPr lang="en-US" altLang="zh-CN" sz="1200" kern="1200" dirty="0">
                <a:solidFill>
                  <a:schemeClr val="tx1"/>
                </a:solidFill>
                <a:effectLst/>
                <a:latin typeface="+mn-lt"/>
                <a:ea typeface="+mn-ea"/>
                <a:cs typeface="+mn-cs"/>
              </a:rPr>
              <a:t>》</a:t>
            </a:r>
            <a:r>
              <a:rPr lang="zh-CN" altLang="en-US" sz="1200" kern="1200" dirty="0">
                <a:solidFill>
                  <a:schemeClr val="tx1"/>
                </a:solidFill>
                <a:effectLst/>
                <a:latin typeface="+mn-lt"/>
                <a:ea typeface="+mn-ea"/>
                <a:cs typeface="+mn-cs"/>
              </a:rPr>
              <a:t>第四个特点是以每个县为一层，进行县县抽样设计。</a:t>
            </a:r>
            <a:r>
              <a:rPr lang="zh-CN" altLang="zh-CN" sz="1200" kern="1200" dirty="0">
                <a:solidFill>
                  <a:schemeClr val="tx1"/>
                </a:solidFill>
                <a:effectLst/>
                <a:latin typeface="+mn-lt"/>
                <a:ea typeface="+mn-ea"/>
                <a:cs typeface="+mn-cs"/>
              </a:rPr>
              <a:t>结合前期测算经验数据和综合试点数据</a:t>
            </a:r>
            <a:r>
              <a:rPr lang="zh-CN" altLang="en-US" sz="1200" kern="1200" dirty="0">
                <a:solidFill>
                  <a:schemeClr val="tx1"/>
                </a:solidFill>
                <a:effectLst/>
                <a:latin typeface="+mn-lt"/>
                <a:ea typeface="+mn-ea"/>
                <a:cs typeface="+mn-cs"/>
              </a:rPr>
              <a:t>，</a:t>
            </a:r>
            <a:r>
              <a:rPr lang="zh-CN" altLang="zh-CN" sz="1200" kern="1200" dirty="0">
                <a:solidFill>
                  <a:schemeClr val="tx1"/>
                </a:solidFill>
                <a:effectLst/>
                <a:latin typeface="+mn-lt"/>
                <a:ea typeface="+mn-ea"/>
                <a:cs typeface="+mn-cs"/>
              </a:rPr>
              <a:t>《方案》规定各县的样本普查小区数量</a:t>
            </a:r>
            <a:r>
              <a:rPr lang="zh-CN" altLang="en-US" sz="1200" kern="1200" dirty="0">
                <a:solidFill>
                  <a:schemeClr val="tx1"/>
                </a:solidFill>
                <a:effectLst/>
                <a:latin typeface="+mn-lt"/>
                <a:ea typeface="+mn-ea"/>
                <a:cs typeface="+mn-cs"/>
              </a:rPr>
              <a:t>一般</a:t>
            </a:r>
            <a:r>
              <a:rPr lang="zh-CN" altLang="zh-CN" sz="1200" kern="1200" dirty="0">
                <a:solidFill>
                  <a:schemeClr val="tx1"/>
                </a:solidFill>
                <a:effectLst/>
                <a:latin typeface="+mn-lt"/>
                <a:ea typeface="+mn-ea"/>
                <a:cs typeface="+mn-cs"/>
              </a:rPr>
              <a:t>控制在</a:t>
            </a:r>
            <a:r>
              <a:rPr lang="en-US" altLang="zh-CN" sz="1200" kern="1200" dirty="0">
                <a:solidFill>
                  <a:schemeClr val="tx1"/>
                </a:solidFill>
                <a:effectLst/>
                <a:latin typeface="+mn-lt"/>
                <a:ea typeface="+mn-ea"/>
                <a:cs typeface="+mn-cs"/>
              </a:rPr>
              <a:t>4</a:t>
            </a:r>
            <a:r>
              <a:rPr lang="zh-CN" altLang="zh-CN" sz="1200" kern="1200" dirty="0">
                <a:solidFill>
                  <a:schemeClr val="tx1"/>
                </a:solidFill>
                <a:effectLst/>
                <a:latin typeface="+mn-lt"/>
                <a:ea typeface="+mn-ea"/>
                <a:cs typeface="+mn-cs"/>
              </a:rPr>
              <a:t>到</a:t>
            </a:r>
            <a:r>
              <a:rPr lang="en-US" altLang="zh-CN" sz="1200" kern="1200" dirty="0">
                <a:solidFill>
                  <a:schemeClr val="tx1"/>
                </a:solidFill>
                <a:effectLst/>
                <a:latin typeface="+mn-lt"/>
                <a:ea typeface="+mn-ea"/>
                <a:cs typeface="+mn-cs"/>
              </a:rPr>
              <a:t>10</a:t>
            </a:r>
            <a:r>
              <a:rPr lang="zh-CN" altLang="zh-CN" sz="1200" kern="1200" dirty="0">
                <a:solidFill>
                  <a:schemeClr val="tx1"/>
                </a:solidFill>
                <a:effectLst/>
                <a:latin typeface="+mn-lt"/>
                <a:ea typeface="+mn-ea"/>
                <a:cs typeface="+mn-cs"/>
              </a:rPr>
              <a:t>个之间</a:t>
            </a:r>
            <a:r>
              <a:rPr lang="zh-CN" altLang="en-US" sz="1200" kern="1200" dirty="0">
                <a:solidFill>
                  <a:schemeClr val="tx1"/>
                </a:solidFill>
                <a:effectLst/>
                <a:latin typeface="+mn-lt"/>
                <a:ea typeface="+mn-ea"/>
                <a:cs typeface="+mn-cs"/>
              </a:rPr>
              <a:t>；</a:t>
            </a:r>
            <a:r>
              <a:rPr lang="zh-CN" altLang="zh-CN" sz="1200" kern="1200" dirty="0">
                <a:solidFill>
                  <a:schemeClr val="tx1"/>
                </a:solidFill>
                <a:effectLst/>
                <a:latin typeface="+mn-lt"/>
                <a:ea typeface="+mn-ea"/>
                <a:cs typeface="+mn-cs"/>
              </a:rPr>
              <a:t>采用“县县”抽样设计</a:t>
            </a:r>
            <a:r>
              <a:rPr lang="zh-CN" altLang="en-US" sz="1200" kern="1200" dirty="0">
                <a:solidFill>
                  <a:schemeClr val="tx1"/>
                </a:solidFill>
                <a:effectLst/>
                <a:latin typeface="+mn-lt"/>
                <a:ea typeface="+mn-ea"/>
                <a:cs typeface="+mn-cs"/>
              </a:rPr>
              <a:t>，</a:t>
            </a:r>
            <a:r>
              <a:rPr lang="zh-CN" altLang="zh-CN" sz="1200" kern="1200" dirty="0">
                <a:solidFill>
                  <a:schemeClr val="tx1"/>
                </a:solidFill>
                <a:effectLst/>
                <a:latin typeface="+mn-lt"/>
                <a:ea typeface="+mn-ea"/>
                <a:cs typeface="+mn-cs"/>
              </a:rPr>
              <a:t>不仅使得每个县级普查机构的工作量相对均匀，有利于抽样调查的组织实施；而且最终样本地域分布较广，能够有效提高个体经营户样本的地域代表性。</a:t>
            </a:r>
            <a:endParaRPr lang="en-US" altLang="zh-CN" sz="1200" kern="1200" dirty="0">
              <a:solidFill>
                <a:schemeClr val="tx1"/>
              </a:solidFill>
              <a:effectLst/>
              <a:latin typeface="+mn-lt"/>
              <a:ea typeface="+mn-ea"/>
              <a:cs typeface="+mn-cs"/>
            </a:endParaRPr>
          </a:p>
          <a:p>
            <a:r>
              <a:rPr lang="en-US" altLang="zh-CN" sz="1200" kern="1200" dirty="0">
                <a:solidFill>
                  <a:schemeClr val="tx1"/>
                </a:solidFill>
                <a:effectLst/>
                <a:latin typeface="+mn-lt"/>
                <a:ea typeface="+mn-ea"/>
                <a:cs typeface="+mn-cs"/>
              </a:rPr>
              <a:t>《</a:t>
            </a:r>
            <a:r>
              <a:rPr lang="zh-CN" altLang="en-US" sz="1200" kern="1200" dirty="0">
                <a:solidFill>
                  <a:schemeClr val="tx1"/>
                </a:solidFill>
                <a:effectLst/>
                <a:latin typeface="+mn-lt"/>
                <a:ea typeface="+mn-ea"/>
                <a:cs typeface="+mn-cs"/>
              </a:rPr>
              <a:t>方案</a:t>
            </a:r>
            <a:r>
              <a:rPr lang="en-US" altLang="zh-CN" sz="1200" kern="1200" dirty="0">
                <a:solidFill>
                  <a:schemeClr val="tx1"/>
                </a:solidFill>
                <a:effectLst/>
                <a:latin typeface="+mn-lt"/>
                <a:ea typeface="+mn-ea"/>
                <a:cs typeface="+mn-cs"/>
              </a:rPr>
              <a:t>》</a:t>
            </a:r>
            <a:r>
              <a:rPr lang="zh-CN" altLang="en-US" sz="1200" kern="1200" dirty="0">
                <a:solidFill>
                  <a:schemeClr val="tx1"/>
                </a:solidFill>
                <a:effectLst/>
                <a:latin typeface="+mn-lt"/>
                <a:ea typeface="+mn-ea"/>
                <a:cs typeface="+mn-cs"/>
              </a:rPr>
              <a:t>第五个特点是</a:t>
            </a:r>
            <a:r>
              <a:rPr lang="zh-CN" altLang="zh-CN" sz="1200" kern="1200" dirty="0">
                <a:solidFill>
                  <a:schemeClr val="tx1"/>
                </a:solidFill>
                <a:effectLst/>
                <a:latin typeface="+mn-lt"/>
                <a:ea typeface="+mn-ea"/>
                <a:cs typeface="+mn-cs"/>
              </a:rPr>
              <a:t>在实施</a:t>
            </a:r>
            <a:r>
              <a:rPr lang="en-US" altLang="zh-CN" sz="1200" kern="1200" dirty="0">
                <a:solidFill>
                  <a:schemeClr val="tx1"/>
                </a:solidFill>
                <a:effectLst/>
                <a:latin typeface="+mn-lt"/>
                <a:ea typeface="+mn-ea"/>
                <a:cs typeface="+mn-cs"/>
              </a:rPr>
              <a:t>PPS</a:t>
            </a:r>
            <a:r>
              <a:rPr lang="zh-CN" altLang="zh-CN" sz="1200" kern="1200" dirty="0">
                <a:solidFill>
                  <a:schemeClr val="tx1"/>
                </a:solidFill>
                <a:effectLst/>
                <a:latin typeface="+mn-lt"/>
                <a:ea typeface="+mn-ea"/>
                <a:cs typeface="+mn-cs"/>
              </a:rPr>
              <a:t>系统抽样前，对普查小区按行业特征及从业人员数进行排序，以达到按本省（区、市）主要行业进行潜在分层的目的，有效提高样本的行业代表性。</a:t>
            </a:r>
            <a:r>
              <a:rPr lang="zh-CN" altLang="en-US" sz="1200" kern="1200" dirty="0">
                <a:solidFill>
                  <a:schemeClr val="tx1"/>
                </a:solidFill>
                <a:effectLst/>
                <a:latin typeface="+mn-lt"/>
                <a:ea typeface="+mn-ea"/>
                <a:cs typeface="+mn-cs"/>
              </a:rPr>
              <a:t>具体做法分为两步：</a:t>
            </a:r>
            <a:r>
              <a:rPr lang="en-US" altLang="zh-CN" sz="1200" kern="1200" dirty="0">
                <a:solidFill>
                  <a:schemeClr val="tx1"/>
                </a:solidFill>
                <a:effectLst/>
                <a:latin typeface="+mn-lt"/>
                <a:ea typeface="+mn-ea"/>
                <a:cs typeface="+mn-cs"/>
              </a:rPr>
              <a:t>…</a:t>
            </a:r>
            <a:endParaRPr lang="zh-CN" altLang="en-US" dirty="0"/>
          </a:p>
        </p:txBody>
      </p:sp>
      <p:sp>
        <p:nvSpPr>
          <p:cNvPr id="4" name="灯片编号占位符 3"/>
          <p:cNvSpPr>
            <a:spLocks noGrp="1"/>
          </p:cNvSpPr>
          <p:nvPr>
            <p:ph type="sldNum" sz="quarter" idx="10"/>
          </p:nvPr>
        </p:nvSpPr>
        <p:spPr/>
        <p:txBody>
          <a:bodyPr/>
          <a:lstStyle/>
          <a:p>
            <a:fld id="{9E5A984A-89CE-491B-9E35-2B8B1AB6B8A9}" type="slidenum">
              <a:rPr lang="zh-CN" altLang="en-US" smtClean="0"/>
              <a:t>10</a:t>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关于</a:t>
            </a:r>
            <a:r>
              <a:rPr lang="en-US" altLang="zh-CN" dirty="0"/>
              <a:t>PPS</a:t>
            </a:r>
            <a:r>
              <a:rPr lang="zh-CN" altLang="en-US" dirty="0"/>
              <a:t>系统整群抽样的实施：</a:t>
            </a:r>
            <a:endParaRPr lang="en-US" altLang="zh-CN" dirty="0"/>
          </a:p>
          <a:p>
            <a:r>
              <a:rPr lang="zh-CN" altLang="en-US" dirty="0"/>
              <a:t>第一是形成整群抽样框</a:t>
            </a:r>
            <a:r>
              <a:rPr lang="en-US" altLang="zh-CN" dirty="0"/>
              <a:t>….</a:t>
            </a:r>
          </a:p>
          <a:p>
            <a:r>
              <a:rPr lang="zh-CN" altLang="en-US" dirty="0"/>
              <a:t>第二是普查小区入样概率的计算</a:t>
            </a:r>
            <a:r>
              <a:rPr lang="en-US" altLang="zh-CN" dirty="0"/>
              <a:t>….</a:t>
            </a:r>
            <a:endParaRPr lang="zh-CN" altLang="en-US" dirty="0"/>
          </a:p>
        </p:txBody>
      </p:sp>
      <p:sp>
        <p:nvSpPr>
          <p:cNvPr id="4" name="灯片编号占位符 3"/>
          <p:cNvSpPr>
            <a:spLocks noGrp="1"/>
          </p:cNvSpPr>
          <p:nvPr>
            <p:ph type="sldNum" sz="quarter" idx="10"/>
          </p:nvPr>
        </p:nvSpPr>
        <p:spPr/>
        <p:txBody>
          <a:bodyPr/>
          <a:lstStyle/>
          <a:p>
            <a:fld id="{9E5A984A-89CE-491B-9E35-2B8B1AB6B8A9}" type="slidenum">
              <a:rPr lang="zh-CN" altLang="en-US" smtClean="0"/>
              <a:t>11</a:t>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kern="1200" dirty="0">
                <a:solidFill>
                  <a:schemeClr val="tx1"/>
                </a:solidFill>
                <a:effectLst/>
                <a:latin typeface="+mn-lt"/>
                <a:ea typeface="+mn-ea"/>
                <a:cs typeface="+mn-cs"/>
              </a:rPr>
              <a:t>     </a:t>
            </a:r>
            <a:r>
              <a:rPr lang="zh-CN" altLang="zh-CN" sz="1200" kern="1200" dirty="0">
                <a:solidFill>
                  <a:schemeClr val="tx1"/>
                </a:solidFill>
                <a:effectLst/>
                <a:latin typeface="+mn-lt"/>
                <a:ea typeface="+mn-ea"/>
                <a:cs typeface="+mn-cs"/>
              </a:rPr>
              <a:t>根据清查摸底得到的个体经营户总体从业人员人数这一辅助信息，先按照简单随机抽样方法计算普查小区各省初始入选的普查小区样本数量</a:t>
            </a:r>
            <a:r>
              <a:rPr lang="zh-CN" altLang="en-US" sz="1200" kern="1200" dirty="0">
                <a:solidFill>
                  <a:schemeClr val="tx1"/>
                </a:solidFill>
                <a:effectLst/>
                <a:latin typeface="+mn-lt"/>
                <a:ea typeface="+mn-ea"/>
                <a:cs typeface="+mn-cs"/>
              </a:rPr>
              <a:t>；</a:t>
            </a:r>
            <a:endParaRPr lang="en-US" altLang="zh-CN" sz="1200" kern="1200" dirty="0">
              <a:solidFill>
                <a:schemeClr val="tx1"/>
              </a:solidFill>
              <a:effectLst/>
              <a:latin typeface="+mn-lt"/>
              <a:ea typeface="+mn-ea"/>
              <a:cs typeface="+mn-cs"/>
            </a:endParaRPr>
          </a:p>
          <a:p>
            <a:r>
              <a:rPr lang="en-US" altLang="zh-CN" sz="1200" kern="1200" baseline="0" dirty="0">
                <a:solidFill>
                  <a:schemeClr val="tx1"/>
                </a:solidFill>
                <a:effectLst/>
                <a:latin typeface="+mn-lt"/>
                <a:ea typeface="+mn-ea"/>
                <a:cs typeface="+mn-cs"/>
              </a:rPr>
              <a:t>     </a:t>
            </a:r>
            <a:r>
              <a:rPr lang="zh-CN" altLang="zh-CN" sz="1200" kern="1200" dirty="0">
                <a:solidFill>
                  <a:schemeClr val="tx1"/>
                </a:solidFill>
                <a:effectLst/>
                <a:latin typeface="+mn-lt"/>
                <a:ea typeface="+mn-ea"/>
                <a:cs typeface="+mn-cs"/>
              </a:rPr>
              <a:t>设计效应指所考虑的抽样设计策略估计量的方差除以相同样本量下简单随机抽样估计量的方差，根据经验设计效应一般取</a:t>
            </a:r>
            <a:r>
              <a:rPr lang="en-US" altLang="zh-CN" sz="1200" kern="1200" dirty="0">
                <a:solidFill>
                  <a:schemeClr val="tx1"/>
                </a:solidFill>
                <a:effectLst/>
                <a:latin typeface="+mn-lt"/>
                <a:ea typeface="+mn-ea"/>
                <a:cs typeface="+mn-cs"/>
              </a:rPr>
              <a:t>0.8</a:t>
            </a:r>
            <a:r>
              <a:rPr lang="zh-CN" altLang="zh-CN" sz="1200" kern="1200" dirty="0">
                <a:solidFill>
                  <a:schemeClr val="tx1"/>
                </a:solidFill>
                <a:effectLst/>
                <a:latin typeface="+mn-lt"/>
                <a:ea typeface="+mn-ea"/>
                <a:cs typeface="+mn-cs"/>
              </a:rPr>
              <a:t>～</a:t>
            </a:r>
            <a:r>
              <a:rPr lang="en-US" altLang="zh-CN" sz="1200" kern="1200" dirty="0">
                <a:solidFill>
                  <a:schemeClr val="tx1"/>
                </a:solidFill>
                <a:effectLst/>
                <a:latin typeface="+mn-lt"/>
                <a:ea typeface="+mn-ea"/>
                <a:cs typeface="+mn-cs"/>
              </a:rPr>
              <a:t>1</a:t>
            </a:r>
            <a:r>
              <a:rPr lang="zh-CN" altLang="en-US" sz="1200" kern="1200" dirty="0">
                <a:solidFill>
                  <a:schemeClr val="tx1"/>
                </a:solidFill>
                <a:effectLst/>
                <a:latin typeface="+mn-lt"/>
                <a:ea typeface="+mn-ea"/>
                <a:cs typeface="+mn-cs"/>
              </a:rPr>
              <a:t>；</a:t>
            </a:r>
            <a:endParaRPr lang="en-US" altLang="zh-CN" sz="1200" kern="1200" dirty="0">
              <a:solidFill>
                <a:schemeClr val="tx1"/>
              </a:solidFill>
              <a:effectLst/>
              <a:latin typeface="+mn-lt"/>
              <a:ea typeface="+mn-ea"/>
              <a:cs typeface="+mn-cs"/>
            </a:endParaRPr>
          </a:p>
          <a:p>
            <a:r>
              <a:rPr lang="en-US" altLang="zh-CN" sz="1200" kern="1200" dirty="0">
                <a:solidFill>
                  <a:schemeClr val="tx1"/>
                </a:solidFill>
                <a:effectLst/>
                <a:latin typeface="+mn-lt"/>
                <a:ea typeface="+mn-ea"/>
                <a:cs typeface="+mn-cs"/>
              </a:rPr>
              <a:t>     </a:t>
            </a:r>
            <a:r>
              <a:rPr lang="zh-CN" altLang="zh-CN" sz="1200" kern="1200" dirty="0">
                <a:solidFill>
                  <a:schemeClr val="tx1"/>
                </a:solidFill>
                <a:effectLst/>
                <a:latin typeface="+mn-lt"/>
                <a:ea typeface="+mn-ea"/>
                <a:cs typeface="+mn-cs"/>
              </a:rPr>
              <a:t>考虑到从业人员的变异程度与营业收入的变异程度之间存在一定差异，实际调查的样本量要适当大一些</a:t>
            </a:r>
            <a:r>
              <a:rPr lang="zh-CN" altLang="en-US" sz="1200" kern="1200" dirty="0">
                <a:solidFill>
                  <a:schemeClr val="tx1"/>
                </a:solidFill>
                <a:effectLst/>
                <a:latin typeface="+mn-lt"/>
                <a:ea typeface="+mn-ea"/>
                <a:cs typeface="+mn-cs"/>
              </a:rPr>
              <a:t>。</a:t>
            </a:r>
            <a:endParaRPr lang="zh-CN" altLang="en-US" dirty="0"/>
          </a:p>
        </p:txBody>
      </p:sp>
      <p:sp>
        <p:nvSpPr>
          <p:cNvPr id="4" name="灯片编号占位符 3"/>
          <p:cNvSpPr>
            <a:spLocks noGrp="1"/>
          </p:cNvSpPr>
          <p:nvPr>
            <p:ph type="sldNum" sz="quarter" idx="10"/>
          </p:nvPr>
        </p:nvSpPr>
        <p:spPr/>
        <p:txBody>
          <a:bodyPr/>
          <a:lstStyle/>
          <a:p>
            <a:fld id="{9E5A984A-89CE-491B-9E35-2B8B1AB6B8A9}" type="slidenum">
              <a:rPr lang="zh-CN" altLang="en-US" smtClean="0"/>
              <a:t>12</a:t>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kern="1200" dirty="0">
                <a:solidFill>
                  <a:schemeClr val="tx1"/>
                </a:solidFill>
                <a:effectLst/>
                <a:latin typeface="+mn-lt"/>
                <a:ea typeface="+mn-ea"/>
                <a:cs typeface="+mn-cs"/>
              </a:rPr>
              <a:t>      </a:t>
            </a:r>
            <a:r>
              <a:rPr lang="zh-CN" altLang="zh-CN" sz="1200" kern="1200" dirty="0">
                <a:solidFill>
                  <a:schemeClr val="tx1"/>
                </a:solidFill>
                <a:effectLst/>
                <a:latin typeface="+mn-lt"/>
                <a:ea typeface="+mn-ea"/>
                <a:cs typeface="+mn-cs"/>
              </a:rPr>
              <a:t>各县级单位的普查小区样本量原则上应按照摸底清查中掌握的各县级单位个体经营户从业人员总数占省级总体个体经营户总的从业人员数量的比例进行分配。</a:t>
            </a:r>
            <a:endParaRPr lang="en-US" altLang="zh-C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defRPr/>
            </a:pPr>
            <a:r>
              <a:rPr lang="en-US" altLang="zh-CN" sz="1200" kern="1200" dirty="0">
                <a:solidFill>
                  <a:schemeClr val="tx1"/>
                </a:solidFill>
                <a:effectLst/>
                <a:latin typeface="+mn-lt"/>
                <a:ea typeface="+mn-ea"/>
                <a:cs typeface="+mn-cs"/>
              </a:rPr>
              <a:t>      </a:t>
            </a:r>
            <a:r>
              <a:rPr lang="zh-CN" altLang="zh-CN" sz="1200" kern="1200" dirty="0">
                <a:solidFill>
                  <a:schemeClr val="tx1"/>
                </a:solidFill>
                <a:effectLst/>
                <a:latin typeface="+mn-lt"/>
                <a:ea typeface="+mn-ea"/>
                <a:cs typeface="+mn-cs"/>
              </a:rPr>
              <a:t>实际工作中，考虑到各县级单位包含的普查小区总数存在差异，在测算得到的省级样本量基础上，还需要结合一些经验做法对按比例分配到的各县级单位样本量进行适当调整，使样本量分配结果更适合实地调查工作的组织实施。我们建议：</a:t>
            </a:r>
          </a:p>
          <a:p>
            <a:r>
              <a:rPr lang="en-US" altLang="zh-CN" sz="1200" kern="1200" dirty="0">
                <a:solidFill>
                  <a:schemeClr val="tx1"/>
                </a:solidFill>
                <a:effectLst/>
                <a:latin typeface="+mn-lt"/>
                <a:ea typeface="+mn-ea"/>
                <a:cs typeface="+mn-cs"/>
              </a:rPr>
              <a:t>      </a:t>
            </a:r>
            <a:r>
              <a:rPr lang="zh-CN" altLang="zh-CN" sz="1200" kern="1200" dirty="0">
                <a:solidFill>
                  <a:schemeClr val="tx1"/>
                </a:solidFill>
                <a:effectLst/>
                <a:latin typeface="+mn-lt"/>
                <a:ea typeface="+mn-ea"/>
                <a:cs typeface="+mn-cs"/>
              </a:rPr>
              <a:t>对于各县，普查小区样本量控制在</a:t>
            </a:r>
            <a:r>
              <a:rPr lang="en-US" altLang="zh-CN" sz="1200" kern="1200" dirty="0">
                <a:solidFill>
                  <a:schemeClr val="tx1"/>
                </a:solidFill>
                <a:effectLst/>
                <a:latin typeface="+mn-lt"/>
                <a:ea typeface="+mn-ea"/>
                <a:cs typeface="+mn-cs"/>
              </a:rPr>
              <a:t>4</a:t>
            </a:r>
            <a:r>
              <a:rPr lang="zh-CN" altLang="zh-CN" sz="1200" kern="1200" dirty="0">
                <a:solidFill>
                  <a:schemeClr val="tx1"/>
                </a:solidFill>
                <a:effectLst/>
                <a:latin typeface="+mn-lt"/>
                <a:ea typeface="+mn-ea"/>
                <a:cs typeface="+mn-cs"/>
              </a:rPr>
              <a:t>到</a:t>
            </a:r>
            <a:r>
              <a:rPr lang="en-US" altLang="zh-CN" sz="1200" kern="1200" dirty="0">
                <a:solidFill>
                  <a:schemeClr val="tx1"/>
                </a:solidFill>
                <a:effectLst/>
                <a:latin typeface="+mn-lt"/>
                <a:ea typeface="+mn-ea"/>
                <a:cs typeface="+mn-cs"/>
              </a:rPr>
              <a:t>10</a:t>
            </a:r>
            <a:r>
              <a:rPr lang="zh-CN" altLang="zh-CN" sz="1200" kern="1200" dirty="0">
                <a:solidFill>
                  <a:schemeClr val="tx1"/>
                </a:solidFill>
                <a:effectLst/>
                <a:latin typeface="+mn-lt"/>
                <a:ea typeface="+mn-ea"/>
                <a:cs typeface="+mn-cs"/>
              </a:rPr>
              <a:t>个之间，即经过初次分配的县级样本普查小区数不足</a:t>
            </a:r>
            <a:r>
              <a:rPr lang="en-US" altLang="zh-CN" sz="1200" kern="1200" dirty="0">
                <a:solidFill>
                  <a:schemeClr val="tx1"/>
                </a:solidFill>
                <a:effectLst/>
                <a:latin typeface="+mn-lt"/>
                <a:ea typeface="+mn-ea"/>
                <a:cs typeface="+mn-cs"/>
              </a:rPr>
              <a:t>4</a:t>
            </a:r>
            <a:r>
              <a:rPr lang="zh-CN" altLang="zh-CN" sz="1200" kern="1200" dirty="0">
                <a:solidFill>
                  <a:schemeClr val="tx1"/>
                </a:solidFill>
                <a:effectLst/>
                <a:latin typeface="+mn-lt"/>
                <a:ea typeface="+mn-ea"/>
                <a:cs typeface="+mn-cs"/>
              </a:rPr>
              <a:t>个时，该县要按</a:t>
            </a:r>
            <a:r>
              <a:rPr lang="en-US" altLang="zh-CN" sz="1200" kern="1200" dirty="0">
                <a:solidFill>
                  <a:schemeClr val="tx1"/>
                </a:solidFill>
                <a:effectLst/>
                <a:latin typeface="+mn-lt"/>
                <a:ea typeface="+mn-ea"/>
                <a:cs typeface="+mn-cs"/>
              </a:rPr>
              <a:t>4</a:t>
            </a:r>
            <a:r>
              <a:rPr lang="zh-CN" altLang="zh-CN" sz="1200" kern="1200" dirty="0">
                <a:solidFill>
                  <a:schemeClr val="tx1"/>
                </a:solidFill>
                <a:effectLst/>
                <a:latin typeface="+mn-lt"/>
                <a:ea typeface="+mn-ea"/>
                <a:cs typeface="+mn-cs"/>
              </a:rPr>
              <a:t>个抽取，以保证样本代表性；经过初次调整后的县级样本普查小区数大于</a:t>
            </a:r>
            <a:r>
              <a:rPr lang="en-US" altLang="zh-CN" sz="1200" kern="1200" dirty="0">
                <a:solidFill>
                  <a:schemeClr val="tx1"/>
                </a:solidFill>
                <a:effectLst/>
                <a:latin typeface="+mn-lt"/>
                <a:ea typeface="+mn-ea"/>
                <a:cs typeface="+mn-cs"/>
              </a:rPr>
              <a:t>10</a:t>
            </a:r>
            <a:r>
              <a:rPr lang="zh-CN" altLang="zh-CN" sz="1200" kern="1200" dirty="0">
                <a:solidFill>
                  <a:schemeClr val="tx1"/>
                </a:solidFill>
                <a:effectLst/>
                <a:latin typeface="+mn-lt"/>
                <a:ea typeface="+mn-ea"/>
                <a:cs typeface="+mn-cs"/>
              </a:rPr>
              <a:t>个时，该县要按</a:t>
            </a:r>
            <a:r>
              <a:rPr lang="en-US" altLang="zh-CN" sz="1200" kern="1200" dirty="0">
                <a:solidFill>
                  <a:schemeClr val="tx1"/>
                </a:solidFill>
                <a:effectLst/>
                <a:latin typeface="+mn-lt"/>
                <a:ea typeface="+mn-ea"/>
                <a:cs typeface="+mn-cs"/>
              </a:rPr>
              <a:t>10</a:t>
            </a:r>
            <a:r>
              <a:rPr lang="zh-CN" altLang="zh-CN" sz="1200" kern="1200" dirty="0">
                <a:solidFill>
                  <a:schemeClr val="tx1"/>
                </a:solidFill>
                <a:effectLst/>
                <a:latin typeface="+mn-lt"/>
                <a:ea typeface="+mn-ea"/>
                <a:cs typeface="+mn-cs"/>
              </a:rPr>
              <a:t>个抽取，以控制工作量。</a:t>
            </a:r>
          </a:p>
          <a:p>
            <a:endParaRPr lang="zh-CN" altLang="en-US" dirty="0"/>
          </a:p>
        </p:txBody>
      </p:sp>
      <p:sp>
        <p:nvSpPr>
          <p:cNvPr id="4" name="灯片编号占位符 3"/>
          <p:cNvSpPr>
            <a:spLocks noGrp="1"/>
          </p:cNvSpPr>
          <p:nvPr>
            <p:ph type="sldNum" sz="quarter" idx="10"/>
          </p:nvPr>
        </p:nvSpPr>
        <p:spPr/>
        <p:txBody>
          <a:bodyPr/>
          <a:lstStyle/>
          <a:p>
            <a:fld id="{9E5A984A-89CE-491B-9E35-2B8B1AB6B8A9}" type="slidenum">
              <a:rPr lang="zh-CN" altLang="en-US" smtClean="0"/>
              <a:t>13</a:t>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以三经普广东清查数据测算为例</a:t>
            </a:r>
          </a:p>
        </p:txBody>
      </p:sp>
      <p:sp>
        <p:nvSpPr>
          <p:cNvPr id="4" name="灯片编号占位符 3"/>
          <p:cNvSpPr>
            <a:spLocks noGrp="1"/>
          </p:cNvSpPr>
          <p:nvPr>
            <p:ph type="sldNum" sz="quarter" idx="10"/>
          </p:nvPr>
        </p:nvSpPr>
        <p:spPr/>
        <p:txBody>
          <a:bodyPr/>
          <a:lstStyle/>
          <a:p>
            <a:fld id="{9E5A984A-89CE-491B-9E35-2B8B1AB6B8A9}" type="slidenum">
              <a:rPr lang="zh-CN" altLang="en-US" smtClean="0"/>
              <a:t>14</a:t>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以三经普广东清查数据测算为例</a:t>
            </a:r>
          </a:p>
        </p:txBody>
      </p:sp>
      <p:sp>
        <p:nvSpPr>
          <p:cNvPr id="4" name="灯片编号占位符 3"/>
          <p:cNvSpPr>
            <a:spLocks noGrp="1"/>
          </p:cNvSpPr>
          <p:nvPr>
            <p:ph type="sldNum" sz="quarter" idx="10"/>
          </p:nvPr>
        </p:nvSpPr>
        <p:spPr/>
        <p:txBody>
          <a:bodyPr/>
          <a:lstStyle/>
          <a:p>
            <a:fld id="{9E5A984A-89CE-491B-9E35-2B8B1AB6B8A9}" type="slidenum">
              <a:rPr lang="zh-CN" altLang="en-US" smtClean="0"/>
              <a:t>15</a:t>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200" kern="1200" dirty="0">
                <a:solidFill>
                  <a:schemeClr val="tx1"/>
                </a:solidFill>
                <a:effectLst/>
                <a:latin typeface="+mn-lt"/>
                <a:ea typeface="+mn-ea"/>
                <a:cs typeface="+mn-cs"/>
              </a:rPr>
              <a:t>第三是普查小区归类排序，实施潜在分层。</a:t>
            </a:r>
            <a:endParaRPr lang="en-US" altLang="zh-CN" sz="1200" kern="1200" dirty="0">
              <a:solidFill>
                <a:schemeClr val="tx1"/>
              </a:solidFill>
              <a:effectLst/>
              <a:latin typeface="+mn-lt"/>
              <a:ea typeface="+mn-ea"/>
              <a:cs typeface="+mn-cs"/>
            </a:endParaRPr>
          </a:p>
          <a:p>
            <a:r>
              <a:rPr lang="zh-CN" altLang="en-US" sz="1200" kern="1200" dirty="0">
                <a:solidFill>
                  <a:schemeClr val="tx1"/>
                </a:solidFill>
                <a:effectLst/>
                <a:latin typeface="+mn-lt"/>
                <a:ea typeface="+mn-ea"/>
                <a:cs typeface="+mn-cs"/>
              </a:rPr>
              <a:t>主要行业门类的选择：</a:t>
            </a:r>
            <a:r>
              <a:rPr lang="zh-CN" altLang="zh-CN" sz="1200" kern="1200" dirty="0">
                <a:solidFill>
                  <a:schemeClr val="tx1"/>
                </a:solidFill>
                <a:effectLst/>
                <a:latin typeface="+mn-lt"/>
                <a:ea typeface="+mn-ea"/>
                <a:cs typeface="+mn-cs"/>
              </a:rPr>
              <a:t>利用清查资料对本省规模以下个体经营户分户数据进行统计，</a:t>
            </a:r>
            <a:r>
              <a:rPr lang="zh-CN" altLang="zh-CN" sz="1200" b="0" kern="1200" dirty="0">
                <a:solidFill>
                  <a:schemeClr val="tx1"/>
                </a:solidFill>
                <a:effectLst/>
                <a:latin typeface="+mn-ea"/>
                <a:ea typeface="+mn-ea"/>
                <a:cs typeface="+mn-cs"/>
              </a:rPr>
              <a:t>选择确认本省的主要行业（门类）</a:t>
            </a:r>
            <a:r>
              <a:rPr lang="zh-CN" altLang="en-US" sz="1200" b="0" kern="1200" dirty="0">
                <a:solidFill>
                  <a:schemeClr val="tx1"/>
                </a:solidFill>
                <a:effectLst/>
                <a:latin typeface="+mn-ea"/>
                <a:ea typeface="+mn-ea"/>
                <a:cs typeface="+mn-cs"/>
              </a:rPr>
              <a:t>，</a:t>
            </a:r>
            <a:r>
              <a:rPr lang="zh-CN" altLang="zh-CN" sz="1200" b="0" kern="1200" dirty="0">
                <a:solidFill>
                  <a:schemeClr val="tx1"/>
                </a:solidFill>
                <a:effectLst/>
                <a:latin typeface="+mn-ea"/>
                <a:ea typeface="+mn-ea"/>
                <a:cs typeface="+mn-cs"/>
              </a:rPr>
              <a:t>用于</a:t>
            </a:r>
            <a:r>
              <a:rPr lang="zh-CN" altLang="zh-CN" sz="1200" kern="1200" dirty="0">
                <a:solidFill>
                  <a:schemeClr val="tx1"/>
                </a:solidFill>
                <a:effectLst/>
                <a:latin typeface="+mn-lt"/>
                <a:ea typeface="+mn-ea"/>
                <a:cs typeface="+mn-cs"/>
              </a:rPr>
              <a:t>各县内普查小区的进一步排序</a:t>
            </a:r>
            <a:r>
              <a:rPr lang="zh-CN" altLang="en-US" sz="1200" kern="1200" dirty="0">
                <a:solidFill>
                  <a:schemeClr val="tx1"/>
                </a:solidFill>
                <a:effectLst/>
                <a:latin typeface="+mn-lt"/>
                <a:ea typeface="+mn-ea"/>
                <a:cs typeface="+mn-cs"/>
              </a:rPr>
              <a:t>。</a:t>
            </a:r>
            <a:endParaRPr lang="en-US" altLang="zh-CN" sz="1200" kern="1200" dirty="0">
              <a:solidFill>
                <a:schemeClr val="tx1"/>
              </a:solidFill>
              <a:effectLst/>
              <a:latin typeface="+mn-lt"/>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9E5A984A-89CE-491B-9E35-2B8B1AB6B8A9}" type="slidenum">
              <a:rPr lang="zh-CN" altLang="en-US" smtClean="0"/>
              <a:t>16</a:t>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200" kern="1200" dirty="0">
                <a:solidFill>
                  <a:schemeClr val="tx1"/>
                </a:solidFill>
                <a:effectLst/>
                <a:latin typeface="+mn-lt"/>
                <a:ea typeface="+mn-ea"/>
                <a:cs typeface="+mn-cs"/>
              </a:rPr>
              <a:t>归类排序：</a:t>
            </a:r>
            <a:endParaRPr lang="en-US" altLang="zh-CN" sz="1200" kern="1200" dirty="0">
              <a:solidFill>
                <a:schemeClr val="tx1"/>
              </a:solidFill>
              <a:effectLst/>
              <a:latin typeface="+mn-lt"/>
              <a:ea typeface="+mn-ea"/>
              <a:cs typeface="+mn-cs"/>
            </a:endParaRPr>
          </a:p>
          <a:p>
            <a:r>
              <a:rPr lang="zh-CN" altLang="en-US" sz="1200" kern="1200" dirty="0">
                <a:solidFill>
                  <a:schemeClr val="tx1"/>
                </a:solidFill>
                <a:effectLst/>
                <a:latin typeface="+mn-lt"/>
                <a:ea typeface="+mn-ea"/>
                <a:cs typeface="+mn-cs"/>
              </a:rPr>
              <a:t>（</a:t>
            </a:r>
            <a:r>
              <a:rPr lang="en-US" altLang="zh-CN" sz="1200" kern="1200" dirty="0">
                <a:solidFill>
                  <a:schemeClr val="tx1"/>
                </a:solidFill>
                <a:effectLst/>
                <a:latin typeface="+mn-lt"/>
                <a:ea typeface="+mn-ea"/>
                <a:cs typeface="+mn-cs"/>
              </a:rPr>
              <a:t>1</a:t>
            </a:r>
            <a:r>
              <a:rPr lang="zh-CN" altLang="en-US" sz="1200" kern="1200" dirty="0">
                <a:solidFill>
                  <a:schemeClr val="tx1"/>
                </a:solidFill>
                <a:effectLst/>
                <a:latin typeface="+mn-lt"/>
                <a:ea typeface="+mn-ea"/>
                <a:cs typeface="+mn-cs"/>
              </a:rPr>
              <a:t>）</a:t>
            </a:r>
            <a:r>
              <a:rPr lang="zh-CN" altLang="zh-CN" sz="1200" kern="1200" dirty="0">
                <a:solidFill>
                  <a:schemeClr val="tx1"/>
                </a:solidFill>
                <a:effectLst/>
                <a:latin typeface="+mn-lt"/>
                <a:ea typeface="+mn-ea"/>
                <a:cs typeface="+mn-cs"/>
              </a:rPr>
              <a:t>以普查小区为单元的上述各主要行业的从业人员占本普查小区总从业人数的比例，把普查小区为单元的从业人员占比最高的那个行业选出来，作为这个普查小区的优势行业；</a:t>
            </a:r>
            <a:endParaRPr lang="en-US" altLang="zh-C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defRPr/>
            </a:pPr>
            <a:r>
              <a:rPr lang="zh-CN" altLang="en-US" sz="1200" kern="1200" dirty="0">
                <a:solidFill>
                  <a:schemeClr val="tx1"/>
                </a:solidFill>
                <a:effectLst/>
                <a:latin typeface="+mn-lt"/>
                <a:ea typeface="+mn-ea"/>
                <a:cs typeface="+mn-cs"/>
              </a:rPr>
              <a:t>（</a:t>
            </a:r>
            <a:r>
              <a:rPr lang="en-US" altLang="zh-CN" sz="1200" kern="1200" dirty="0">
                <a:solidFill>
                  <a:schemeClr val="tx1"/>
                </a:solidFill>
                <a:effectLst/>
                <a:latin typeface="+mn-lt"/>
                <a:ea typeface="+mn-ea"/>
                <a:cs typeface="+mn-cs"/>
              </a:rPr>
              <a:t>2</a:t>
            </a:r>
            <a:r>
              <a:rPr lang="zh-CN" altLang="en-US" sz="1200" kern="1200" dirty="0">
                <a:solidFill>
                  <a:schemeClr val="tx1"/>
                </a:solidFill>
                <a:effectLst/>
                <a:latin typeface="+mn-lt"/>
                <a:ea typeface="+mn-ea"/>
                <a:cs typeface="+mn-cs"/>
              </a:rPr>
              <a:t>）省内先以区划代码排序，</a:t>
            </a:r>
            <a:r>
              <a:rPr lang="zh-CN" altLang="zh-CN" sz="1200" kern="1200" dirty="0">
                <a:solidFill>
                  <a:schemeClr val="tx1"/>
                </a:solidFill>
                <a:effectLst/>
                <a:latin typeface="+mn-lt"/>
                <a:ea typeface="+mn-ea"/>
                <a:cs typeface="+mn-cs"/>
              </a:rPr>
              <a:t>在县内将普查小区按优势行业（门类）和从业人员数进行归类排序，实现对普查小区按主要行业（门类）的潜在分层。</a:t>
            </a:r>
          </a:p>
        </p:txBody>
      </p:sp>
      <p:sp>
        <p:nvSpPr>
          <p:cNvPr id="4" name="灯片编号占位符 3"/>
          <p:cNvSpPr>
            <a:spLocks noGrp="1"/>
          </p:cNvSpPr>
          <p:nvPr>
            <p:ph type="sldNum" sz="quarter" idx="10"/>
          </p:nvPr>
        </p:nvSpPr>
        <p:spPr/>
        <p:txBody>
          <a:bodyPr/>
          <a:lstStyle/>
          <a:p>
            <a:fld id="{9E5A984A-89CE-491B-9E35-2B8B1AB6B8A9}" type="slidenum">
              <a:rPr lang="zh-CN" altLang="en-US" smtClean="0"/>
              <a:t>17</a:t>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E5A984A-89CE-491B-9E35-2B8B1AB6B8A9}" type="slidenum">
              <a:rPr lang="zh-CN" altLang="en-US" smtClean="0"/>
              <a:t>18</a:t>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altLang="zh-CN" sz="1200" kern="1200" dirty="0">
                <a:solidFill>
                  <a:schemeClr val="tx1"/>
                </a:solidFill>
                <a:effectLst/>
                <a:latin typeface="+mn-lt"/>
                <a:ea typeface="+mn-ea"/>
                <a:cs typeface="+mn-cs"/>
              </a:rPr>
              <a:t>       </a:t>
            </a:r>
            <a:r>
              <a:rPr lang="zh-CN" altLang="zh-CN" sz="1200" kern="1200" dirty="0">
                <a:solidFill>
                  <a:schemeClr val="tx1"/>
                </a:solidFill>
                <a:effectLst/>
                <a:latin typeface="+mn-lt"/>
                <a:ea typeface="+mn-ea"/>
                <a:cs typeface="+mn-cs"/>
              </a:rPr>
              <a:t>例如，某县共有普查小区</a:t>
            </a:r>
            <a:r>
              <a:rPr lang="en-US" altLang="zh-CN" sz="1200" kern="1200" dirty="0">
                <a:solidFill>
                  <a:schemeClr val="tx1"/>
                </a:solidFill>
                <a:effectLst/>
                <a:latin typeface="+mn-lt"/>
                <a:ea typeface="+mn-ea"/>
                <a:cs typeface="+mn-cs"/>
              </a:rPr>
              <a:t>20</a:t>
            </a:r>
            <a:r>
              <a:rPr lang="zh-CN" altLang="zh-CN" sz="1200" kern="1200" dirty="0">
                <a:solidFill>
                  <a:schemeClr val="tx1"/>
                </a:solidFill>
                <a:effectLst/>
                <a:latin typeface="+mn-lt"/>
                <a:ea typeface="+mn-ea"/>
                <a:cs typeface="+mn-cs"/>
              </a:rPr>
              <a:t>个，该县抽样框中各普查小区的优势行业（门类）编号及名称，如表中的列</a:t>
            </a:r>
            <a:r>
              <a:rPr lang="en-US" altLang="zh-CN" sz="1200" kern="1200" dirty="0">
                <a:solidFill>
                  <a:schemeClr val="tx1"/>
                </a:solidFill>
                <a:effectLst/>
                <a:latin typeface="+mn-lt"/>
                <a:ea typeface="+mn-ea"/>
                <a:cs typeface="+mn-cs"/>
              </a:rPr>
              <a:t>2</a:t>
            </a:r>
            <a:r>
              <a:rPr lang="zh-CN" altLang="zh-CN" sz="1200" kern="1200" dirty="0">
                <a:solidFill>
                  <a:schemeClr val="tx1"/>
                </a:solidFill>
                <a:effectLst/>
                <a:latin typeface="+mn-lt"/>
                <a:ea typeface="+mn-ea"/>
                <a:cs typeface="+mn-cs"/>
              </a:rPr>
              <a:t>和列</a:t>
            </a:r>
            <a:r>
              <a:rPr lang="en-US" altLang="zh-CN" sz="1200" kern="1200" dirty="0">
                <a:solidFill>
                  <a:schemeClr val="tx1"/>
                </a:solidFill>
                <a:effectLst/>
                <a:latin typeface="+mn-lt"/>
                <a:ea typeface="+mn-ea"/>
                <a:cs typeface="+mn-cs"/>
              </a:rPr>
              <a:t>3</a:t>
            </a:r>
            <a:r>
              <a:rPr lang="zh-CN" altLang="zh-CN" sz="1200" kern="1200" dirty="0">
                <a:solidFill>
                  <a:schemeClr val="tx1"/>
                </a:solidFill>
                <a:effectLst/>
                <a:latin typeface="+mn-lt"/>
                <a:ea typeface="+mn-ea"/>
                <a:cs typeface="+mn-cs"/>
              </a:rPr>
              <a:t>所示。表中，各普查小区已按照优势行业（门类）归类；同时，行业（门类）区块内的普查小区，已按照从业人员数由多到少进行降序排列。</a:t>
            </a:r>
            <a:endParaRPr lang="en-US" altLang="zh-CN" sz="1200" kern="1200" dirty="0">
              <a:solidFill>
                <a:schemeClr val="tx1"/>
              </a:solidFill>
              <a:effectLst/>
              <a:latin typeface="+mn-lt"/>
              <a:ea typeface="+mn-ea"/>
              <a:cs typeface="+mn-cs"/>
            </a:endParaRPr>
          </a:p>
          <a:p>
            <a:pPr fontAlgn="ctr"/>
            <a:r>
              <a:rPr lang="en-US" altLang="zh-CN" sz="1200" kern="1200" dirty="0">
                <a:solidFill>
                  <a:schemeClr val="tx1"/>
                </a:solidFill>
                <a:effectLst/>
                <a:latin typeface="+mn-lt"/>
                <a:ea typeface="+mn-ea"/>
                <a:cs typeface="+mn-cs"/>
              </a:rPr>
              <a:t>       </a:t>
            </a:r>
            <a:r>
              <a:rPr lang="zh-CN" altLang="zh-CN" sz="1200" kern="1200" dirty="0">
                <a:solidFill>
                  <a:schemeClr val="tx1"/>
                </a:solidFill>
                <a:effectLst/>
                <a:latin typeface="+mn-lt"/>
                <a:ea typeface="+mn-ea"/>
                <a:cs typeface="+mn-cs"/>
              </a:rPr>
              <a:t>在已进行归类和排序的抽样框中，如表的列</a:t>
            </a:r>
            <a:r>
              <a:rPr lang="en-US" altLang="zh-CN" sz="1200" kern="1200" dirty="0">
                <a:solidFill>
                  <a:schemeClr val="tx1"/>
                </a:solidFill>
                <a:effectLst/>
                <a:latin typeface="+mn-lt"/>
                <a:ea typeface="+mn-ea"/>
                <a:cs typeface="+mn-cs"/>
              </a:rPr>
              <a:t>5</a:t>
            </a:r>
            <a:r>
              <a:rPr lang="zh-CN" altLang="zh-CN" sz="1200" kern="1200" dirty="0">
                <a:solidFill>
                  <a:schemeClr val="tx1"/>
                </a:solidFill>
                <a:effectLst/>
                <a:latin typeface="+mn-lt"/>
                <a:ea typeface="+mn-ea"/>
                <a:cs typeface="+mn-cs"/>
              </a:rPr>
              <a:t>所示，设计“累计从业人数”指标。进一步，在标注各普查小区所赋予的代码区间，如表中的列</a:t>
            </a:r>
            <a:r>
              <a:rPr lang="en-US" altLang="zh-CN" sz="1200" kern="1200" dirty="0">
                <a:solidFill>
                  <a:schemeClr val="tx1"/>
                </a:solidFill>
                <a:effectLst/>
                <a:latin typeface="+mn-lt"/>
                <a:ea typeface="+mn-ea"/>
                <a:cs typeface="+mn-cs"/>
              </a:rPr>
              <a:t>6</a:t>
            </a:r>
            <a:r>
              <a:rPr lang="zh-CN" altLang="zh-CN" sz="1200" kern="1200" dirty="0">
                <a:solidFill>
                  <a:schemeClr val="tx1"/>
                </a:solidFill>
                <a:effectLst/>
                <a:latin typeface="+mn-lt"/>
                <a:ea typeface="+mn-ea"/>
                <a:cs typeface="+mn-cs"/>
              </a:rPr>
              <a:t>所示。</a:t>
            </a:r>
            <a:endParaRPr lang="en-US" altLang="zh-CN" sz="1200" kern="1200" dirty="0">
              <a:solidFill>
                <a:schemeClr val="tx1"/>
              </a:solidFill>
              <a:effectLst/>
              <a:latin typeface="+mn-lt"/>
              <a:ea typeface="+mn-ea"/>
              <a:cs typeface="+mn-cs"/>
            </a:endParaRPr>
          </a:p>
          <a:p>
            <a:pPr fontAlgn="ctr"/>
            <a:r>
              <a:rPr lang="en-US" altLang="zh-CN" sz="1200" kern="1200" dirty="0">
                <a:solidFill>
                  <a:schemeClr val="tx1"/>
                </a:solidFill>
                <a:effectLst/>
                <a:latin typeface="+mn-lt"/>
                <a:ea typeface="+mn-ea"/>
                <a:cs typeface="+mn-cs"/>
              </a:rPr>
              <a:t>       </a:t>
            </a:r>
            <a:r>
              <a:rPr lang="zh-CN" altLang="zh-CN" sz="1200" kern="1200" dirty="0">
                <a:solidFill>
                  <a:schemeClr val="tx1"/>
                </a:solidFill>
                <a:effectLst/>
                <a:latin typeface="+mn-lt"/>
                <a:ea typeface="+mn-ea"/>
                <a:cs typeface="+mn-cs"/>
              </a:rPr>
              <a:t>该县抽取</a:t>
            </a:r>
            <a:r>
              <a:rPr lang="en-US" altLang="zh-CN" sz="1200" kern="1200" dirty="0">
                <a:solidFill>
                  <a:schemeClr val="tx1"/>
                </a:solidFill>
                <a:effectLst/>
                <a:latin typeface="+mn-lt"/>
                <a:ea typeface="+mn-ea"/>
                <a:cs typeface="+mn-cs"/>
              </a:rPr>
              <a:t>4</a:t>
            </a:r>
            <a:r>
              <a:rPr lang="zh-CN" altLang="zh-CN" sz="1200" kern="1200" dirty="0">
                <a:solidFill>
                  <a:schemeClr val="tx1"/>
                </a:solidFill>
                <a:effectLst/>
                <a:latin typeface="+mn-lt"/>
                <a:ea typeface="+mn-ea"/>
                <a:cs typeface="+mn-cs"/>
              </a:rPr>
              <a:t>个普查小区作为样本。计算</a:t>
            </a:r>
            <a:r>
              <a:rPr lang="en-US" altLang="zh-CN" sz="1200" kern="1200" dirty="0">
                <a:solidFill>
                  <a:schemeClr val="tx1"/>
                </a:solidFill>
                <a:effectLst/>
                <a:latin typeface="+mn-lt"/>
                <a:ea typeface="+mn-ea"/>
                <a:cs typeface="+mn-cs"/>
              </a:rPr>
              <a:t>PPS</a:t>
            </a:r>
            <a:r>
              <a:rPr lang="zh-CN" altLang="zh-CN" sz="1200" kern="1200" dirty="0">
                <a:solidFill>
                  <a:schemeClr val="tx1"/>
                </a:solidFill>
                <a:effectLst/>
                <a:latin typeface="+mn-lt"/>
                <a:ea typeface="+mn-ea"/>
                <a:cs typeface="+mn-cs"/>
              </a:rPr>
              <a:t>系统抽样的间隔</a:t>
            </a:r>
            <a:r>
              <a:rPr lang="en-US" altLang="zh-CN" sz="1200" kern="1200" dirty="0">
                <a:solidFill>
                  <a:schemeClr val="tx1"/>
                </a:solidFill>
                <a:effectLst/>
                <a:latin typeface="+mn-lt"/>
                <a:ea typeface="+mn-ea"/>
                <a:cs typeface="+mn-cs"/>
              </a:rPr>
              <a:t>……</a:t>
            </a:r>
            <a:endParaRPr lang="zh-CN" altLang="zh-C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defRPr/>
            </a:pPr>
            <a:endParaRPr lang="zh-CN" altLang="zh-CN" sz="1200" kern="1200" dirty="0">
              <a:solidFill>
                <a:schemeClr val="tx1"/>
              </a:solidFill>
              <a:effectLst/>
              <a:latin typeface="+mn-lt"/>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9E5A984A-89CE-491B-9E35-2B8B1AB6B8A9}" type="slidenum">
              <a:rPr lang="zh-CN" altLang="en-US" smtClean="0"/>
              <a:t>19</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培训内容主要分为三部分，第一部分是方案的概述，主要讲解此次抽样方案设计的特点；第二部分是抽样方案设计要点，主要讲解抽样方案设计的主要内容；最后一部分是调查组织实施要点，主要讲解样本抽选与确认、现场调查与数据审核各个环节的要点，以及各级普查机构在调查组织实施中的各自职责。</a:t>
            </a:r>
          </a:p>
        </p:txBody>
      </p:sp>
      <p:sp>
        <p:nvSpPr>
          <p:cNvPr id="4" name="灯片编号占位符 3"/>
          <p:cNvSpPr>
            <a:spLocks noGrp="1"/>
          </p:cNvSpPr>
          <p:nvPr>
            <p:ph type="sldNum" sz="quarter" idx="10"/>
          </p:nvPr>
        </p:nvSpPr>
        <p:spPr/>
        <p:txBody>
          <a:bodyPr/>
          <a:lstStyle/>
          <a:p>
            <a:fld id="{9E5A984A-89CE-491B-9E35-2B8B1AB6B8A9}" type="slidenum">
              <a:rPr lang="zh-CN" altLang="en-US" smtClean="0"/>
              <a:t>2</a:t>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培训内容主要分为三部分，第一部分是方案的概述，主要讲解此次抽样方案设计的特点；第二部分是抽样方案设计要点，主要讲解抽样方案设计的主要内容；最后一部分是调查组织实施要点，主要讲解样本抽选与确认、现场调查与数据审核各个环节的要点，以及各级普查机构在调查组织实施中的各自职责。</a:t>
            </a:r>
          </a:p>
        </p:txBody>
      </p:sp>
      <p:sp>
        <p:nvSpPr>
          <p:cNvPr id="4" name="灯片编号占位符 3"/>
          <p:cNvSpPr>
            <a:spLocks noGrp="1"/>
          </p:cNvSpPr>
          <p:nvPr>
            <p:ph type="sldNum" sz="quarter" idx="10"/>
          </p:nvPr>
        </p:nvSpPr>
        <p:spPr/>
        <p:txBody>
          <a:bodyPr/>
          <a:lstStyle/>
          <a:p>
            <a:fld id="{9E5A984A-89CE-491B-9E35-2B8B1AB6B8A9}" type="slidenum">
              <a:rPr lang="zh-CN" altLang="en-US" smtClean="0"/>
              <a:t>20</a:t>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200" kern="1200" dirty="0">
                <a:solidFill>
                  <a:schemeClr val="tx1"/>
                </a:solidFill>
                <a:effectLst/>
                <a:latin typeface="+mn-lt"/>
                <a:ea typeface="+mn-ea"/>
                <a:cs typeface="+mn-cs"/>
              </a:rPr>
              <a:t>关于样本权数与调整。</a:t>
            </a:r>
            <a:r>
              <a:rPr lang="zh-CN" altLang="zh-CN" sz="1200" kern="1200" dirty="0">
                <a:solidFill>
                  <a:schemeClr val="tx1"/>
                </a:solidFill>
                <a:effectLst/>
                <a:latin typeface="+mn-lt"/>
                <a:ea typeface="+mn-ea"/>
                <a:cs typeface="+mn-cs"/>
              </a:rPr>
              <a:t>抽样调查的目的是将样本信息通过样本权数放大，得到总体参数估计。样本权数正是衡量各样本单元信息在推算总体中作用大小的数值。样本权数一般可分为设计权数和最终权数，设计权数等于样本单元的入样概率倒数。</a:t>
            </a:r>
            <a:endParaRPr lang="zh-CN" altLang="en-US" dirty="0"/>
          </a:p>
        </p:txBody>
      </p:sp>
      <p:sp>
        <p:nvSpPr>
          <p:cNvPr id="4" name="灯片编号占位符 3"/>
          <p:cNvSpPr>
            <a:spLocks noGrp="1"/>
          </p:cNvSpPr>
          <p:nvPr>
            <p:ph type="sldNum" sz="quarter" idx="10"/>
          </p:nvPr>
        </p:nvSpPr>
        <p:spPr/>
        <p:txBody>
          <a:bodyPr/>
          <a:lstStyle/>
          <a:p>
            <a:fld id="{9E5A984A-89CE-491B-9E35-2B8B1AB6B8A9}" type="slidenum">
              <a:rPr lang="zh-CN" altLang="en-US" smtClean="0"/>
              <a:t>21</a:t>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zh-CN" sz="1200" kern="1200" dirty="0">
                <a:solidFill>
                  <a:schemeClr val="tx1"/>
                </a:solidFill>
                <a:effectLst/>
                <a:latin typeface="+mn-lt"/>
                <a:ea typeface="+mn-ea"/>
                <a:cs typeface="+mn-cs"/>
              </a:rPr>
              <a:t>最终权数是设计权数经过调整后得到的用于推算总体的实际权数。实际调查中，由于存在抽样框信息变动，样本无回答（拒绝访问）等情况，为了降低非抽样误差影响，需要对设计权数进行调整；</a:t>
            </a:r>
            <a:endParaRPr lang="en-US" altLang="zh-CN" sz="1200" kern="1200" dirty="0">
              <a:solidFill>
                <a:schemeClr val="tx1"/>
              </a:solidFill>
              <a:effectLst/>
              <a:latin typeface="+mn-lt"/>
              <a:ea typeface="+mn-ea"/>
              <a:cs typeface="+mn-cs"/>
            </a:endParaRPr>
          </a:p>
          <a:p>
            <a:r>
              <a:rPr lang="zh-CN" altLang="en-US" sz="1200" kern="1200" dirty="0">
                <a:solidFill>
                  <a:schemeClr val="tx1"/>
                </a:solidFill>
                <a:effectLst/>
                <a:latin typeface="+mn-lt"/>
                <a:ea typeface="+mn-ea"/>
                <a:cs typeface="+mn-cs"/>
              </a:rPr>
              <a:t>（</a:t>
            </a:r>
            <a:r>
              <a:rPr lang="en-US" altLang="zh-CN" sz="1200" kern="1200" dirty="0">
                <a:solidFill>
                  <a:schemeClr val="tx1"/>
                </a:solidFill>
                <a:effectLst/>
                <a:latin typeface="+mn-lt"/>
                <a:ea typeface="+mn-ea"/>
                <a:cs typeface="+mn-cs"/>
              </a:rPr>
              <a:t>1</a:t>
            </a:r>
            <a:r>
              <a:rPr lang="zh-CN" altLang="en-US" sz="1200" kern="1200" dirty="0">
                <a:solidFill>
                  <a:schemeClr val="tx1"/>
                </a:solidFill>
                <a:effectLst/>
                <a:latin typeface="+mn-lt"/>
                <a:ea typeface="+mn-ea"/>
                <a:cs typeface="+mn-cs"/>
              </a:rPr>
              <a:t>）</a:t>
            </a:r>
            <a:r>
              <a:rPr lang="zh-CN" altLang="zh-CN" sz="1200" kern="1200" dirty="0">
                <a:solidFill>
                  <a:schemeClr val="tx1"/>
                </a:solidFill>
                <a:effectLst/>
                <a:latin typeface="+mn-lt"/>
                <a:ea typeface="+mn-ea"/>
                <a:cs typeface="+mn-cs"/>
              </a:rPr>
              <a:t>由于个体经营户从业人员具有较强的流动性，采用样本信息推算总体时，为了反映样本普查小区在普查登记时点与清查时点的从业人数变动情况，需要对样本设计权数进行抽样框辅助信息调整。</a:t>
            </a:r>
            <a:endParaRPr lang="en-US" altLang="zh-C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defRPr/>
            </a:pPr>
            <a:r>
              <a:rPr lang="zh-CN" altLang="en-US" sz="1200" kern="1200" dirty="0">
                <a:solidFill>
                  <a:schemeClr val="tx1"/>
                </a:solidFill>
                <a:effectLst/>
                <a:latin typeface="+mn-lt"/>
                <a:ea typeface="+mn-ea"/>
                <a:cs typeface="+mn-cs"/>
              </a:rPr>
              <a:t>（</a:t>
            </a:r>
            <a:r>
              <a:rPr lang="en-US" altLang="zh-CN" sz="1200" kern="1200" dirty="0">
                <a:solidFill>
                  <a:schemeClr val="tx1"/>
                </a:solidFill>
                <a:effectLst/>
                <a:latin typeface="+mn-lt"/>
                <a:ea typeface="+mn-ea"/>
                <a:cs typeface="+mn-cs"/>
              </a:rPr>
              <a:t>2</a:t>
            </a:r>
            <a:r>
              <a:rPr lang="zh-CN" altLang="en-US" sz="1200" kern="1200" dirty="0">
                <a:solidFill>
                  <a:schemeClr val="tx1"/>
                </a:solidFill>
                <a:effectLst/>
                <a:latin typeface="+mn-lt"/>
                <a:ea typeface="+mn-ea"/>
                <a:cs typeface="+mn-cs"/>
              </a:rPr>
              <a:t>）</a:t>
            </a:r>
            <a:r>
              <a:rPr lang="zh-CN" altLang="zh-CN" sz="1200" kern="1200" dirty="0">
                <a:solidFill>
                  <a:schemeClr val="tx1"/>
                </a:solidFill>
                <a:effectLst/>
                <a:latin typeface="+mn-lt"/>
                <a:ea typeface="+mn-ea"/>
                <a:cs typeface="+mn-cs"/>
              </a:rPr>
              <a:t>实际调查中，抽中普查小区中的个体经营户由于不配合或无法取得调查数据，存在单位无回答。为了消除无回答影响，需要对样本权数进行无回答调整，用回答样本信息代替无回答样本信息。</a:t>
            </a:r>
          </a:p>
          <a:p>
            <a:endParaRPr lang="zh-CN" altLang="en-US" dirty="0"/>
          </a:p>
        </p:txBody>
      </p:sp>
      <p:sp>
        <p:nvSpPr>
          <p:cNvPr id="4" name="灯片编号占位符 3"/>
          <p:cNvSpPr>
            <a:spLocks noGrp="1"/>
          </p:cNvSpPr>
          <p:nvPr>
            <p:ph type="sldNum" sz="quarter" idx="10"/>
          </p:nvPr>
        </p:nvSpPr>
        <p:spPr/>
        <p:txBody>
          <a:bodyPr/>
          <a:lstStyle/>
          <a:p>
            <a:fld id="{9E5A984A-89CE-491B-9E35-2B8B1AB6B8A9}" type="slidenum">
              <a:rPr lang="zh-CN" altLang="en-US" smtClean="0"/>
              <a:t>22</a:t>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zh-CN" sz="1200" kern="1200" dirty="0">
                <a:solidFill>
                  <a:schemeClr val="tx1"/>
                </a:solidFill>
                <a:effectLst/>
                <a:latin typeface="+mn-lt"/>
                <a:ea typeface="+mn-ea"/>
                <a:cs typeface="+mn-cs"/>
              </a:rPr>
              <a:t>以上两步均是从降低非抽样误差角度对设计权数进行调整。除此之外，由于采用</a:t>
            </a:r>
            <a:r>
              <a:rPr lang="en-US" altLang="zh-CN" sz="1200" kern="1200" dirty="0">
                <a:solidFill>
                  <a:schemeClr val="tx1"/>
                </a:solidFill>
                <a:effectLst/>
                <a:latin typeface="+mn-lt"/>
                <a:ea typeface="+mn-ea"/>
                <a:cs typeface="+mn-cs"/>
              </a:rPr>
              <a:t>PPS</a:t>
            </a:r>
            <a:r>
              <a:rPr lang="zh-CN" altLang="zh-CN" sz="1200" kern="1200" dirty="0">
                <a:solidFill>
                  <a:schemeClr val="tx1"/>
                </a:solidFill>
                <a:effectLst/>
                <a:latin typeface="+mn-lt"/>
                <a:ea typeface="+mn-ea"/>
                <a:cs typeface="+mn-cs"/>
              </a:rPr>
              <a:t>系统抽样方法抽取样本普查小区，最终个体经营户从业人员的样本加权结构分布与总体结构分布可能会不一致。为了校准样本结构，可以采用省级总体清查时点从业人员数按主要行业和地市交叉分组的结构，对个体经营户样本加权结构进行调整</a:t>
            </a:r>
            <a:r>
              <a:rPr lang="zh-CN" altLang="en-US" sz="1200" kern="1200" dirty="0">
                <a:solidFill>
                  <a:schemeClr val="tx1"/>
                </a:solidFill>
                <a:effectLst/>
                <a:latin typeface="+mn-lt"/>
                <a:ea typeface="+mn-ea"/>
                <a:cs typeface="+mn-cs"/>
              </a:rPr>
              <a:t>。</a:t>
            </a:r>
            <a:endParaRPr lang="zh-CN" altLang="en-US" dirty="0"/>
          </a:p>
        </p:txBody>
      </p:sp>
      <p:sp>
        <p:nvSpPr>
          <p:cNvPr id="4" name="灯片编号占位符 3"/>
          <p:cNvSpPr>
            <a:spLocks noGrp="1"/>
          </p:cNvSpPr>
          <p:nvPr>
            <p:ph type="sldNum" sz="quarter" idx="10"/>
          </p:nvPr>
        </p:nvSpPr>
        <p:spPr/>
        <p:txBody>
          <a:bodyPr/>
          <a:lstStyle/>
          <a:p>
            <a:fld id="{9E5A984A-89CE-491B-9E35-2B8B1AB6B8A9}" type="slidenum">
              <a:rPr lang="zh-CN" altLang="en-US" smtClean="0"/>
              <a:t>23</a:t>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培训内容主要分为三部分，第一部分是方案的概述，主要讲解此次抽样方案设计的特点；第二部分是抽样方案设计要点，主要讲解抽样方案设计的主要内容；最后一部分是调查组织实施要点，主要讲解样本抽选与确认、现场调查与数据审核各个环节的要点，以及各级普查机构在调查组织实施中的各自职责。</a:t>
            </a:r>
          </a:p>
        </p:txBody>
      </p:sp>
      <p:sp>
        <p:nvSpPr>
          <p:cNvPr id="4" name="灯片编号占位符 3"/>
          <p:cNvSpPr>
            <a:spLocks noGrp="1"/>
          </p:cNvSpPr>
          <p:nvPr>
            <p:ph type="sldNum" sz="quarter" idx="10"/>
          </p:nvPr>
        </p:nvSpPr>
        <p:spPr/>
        <p:txBody>
          <a:bodyPr/>
          <a:lstStyle/>
          <a:p>
            <a:fld id="{9E5A984A-89CE-491B-9E35-2B8B1AB6B8A9}" type="slidenum">
              <a:rPr lang="zh-CN" altLang="en-US" smtClean="0"/>
              <a:t>24</a:t>
            </a:fld>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培训内容主要分为三部分，第一部分是方案的概述，主要讲解此次抽样方案设计的特点；第二部分是抽样方案设计要点，主要讲解抽样方案设计的主要内容；最后一部分是调查组织实施要点，主要讲解样本抽选与确认、现场调查与数据审核各个环节的要点，以及各级普查机构在调查组织实施中的各自职责。</a:t>
            </a:r>
          </a:p>
        </p:txBody>
      </p:sp>
      <p:sp>
        <p:nvSpPr>
          <p:cNvPr id="4" name="灯片编号占位符 3"/>
          <p:cNvSpPr>
            <a:spLocks noGrp="1"/>
          </p:cNvSpPr>
          <p:nvPr>
            <p:ph type="sldNum" sz="quarter" idx="10"/>
          </p:nvPr>
        </p:nvSpPr>
        <p:spPr/>
        <p:txBody>
          <a:bodyPr/>
          <a:lstStyle/>
          <a:p>
            <a:fld id="{9E5A984A-89CE-491B-9E35-2B8B1AB6B8A9}" type="slidenum">
              <a:rPr lang="zh-CN" altLang="en-US" smtClean="0"/>
              <a:t>25</a:t>
            </a:fld>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fontAlgn="ctr"/>
            <a:r>
              <a:rPr lang="zh-CN" altLang="zh-CN" sz="1200" kern="1200" dirty="0">
                <a:solidFill>
                  <a:schemeClr val="tx1"/>
                </a:solidFill>
                <a:effectLst/>
                <a:latin typeface="+mn-lt"/>
                <a:ea typeface="+mn-ea"/>
                <a:cs typeface="+mn-cs"/>
              </a:rPr>
              <a:t>通过调查样本能够推断的省级总体个体经营户主要经济指标可以分为三类，一是省级总体估计，二是省级总体分主要行业估计，三是省级总体分地市估计。根据方案设计，“规模以上个体经营户”由于采用全面调查，其主要经济指标不需要估计，只需要进行逐户调查数据的汇总即可。抽样部分的主要经济指标需要由样本个体经营户分户数据乘以相应的最终权数进行推断。最终，总体个体经营户主要经济指标由抽样推断部分加上全面汇总部分得到。</a:t>
            </a:r>
          </a:p>
          <a:p>
            <a:endParaRPr lang="zh-CN" altLang="en-US" dirty="0"/>
          </a:p>
        </p:txBody>
      </p:sp>
      <p:sp>
        <p:nvSpPr>
          <p:cNvPr id="4" name="灯片编号占位符 3"/>
          <p:cNvSpPr>
            <a:spLocks noGrp="1"/>
          </p:cNvSpPr>
          <p:nvPr>
            <p:ph type="sldNum" sz="quarter" idx="10"/>
          </p:nvPr>
        </p:nvSpPr>
        <p:spPr/>
        <p:txBody>
          <a:bodyPr/>
          <a:lstStyle/>
          <a:p>
            <a:fld id="{9E5A984A-89CE-491B-9E35-2B8B1AB6B8A9}" type="slidenum">
              <a:rPr lang="zh-CN" altLang="en-US" smtClean="0"/>
              <a:t>26</a:t>
            </a:fld>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zh-CN" sz="1200" kern="1200" dirty="0">
                <a:solidFill>
                  <a:schemeClr val="tx1"/>
                </a:solidFill>
                <a:effectLst/>
                <a:latin typeface="+mn-lt"/>
                <a:ea typeface="+mn-ea"/>
                <a:cs typeface="+mn-cs"/>
              </a:rPr>
              <a:t>以上三类估计中，同一省级总体内分地市估计合计等于分主要行业估计，也等于该省级总体估计。</a:t>
            </a:r>
          </a:p>
          <a:p>
            <a:endParaRPr lang="zh-CN" altLang="en-US" dirty="0"/>
          </a:p>
        </p:txBody>
      </p:sp>
      <p:sp>
        <p:nvSpPr>
          <p:cNvPr id="4" name="灯片编号占位符 3"/>
          <p:cNvSpPr>
            <a:spLocks noGrp="1"/>
          </p:cNvSpPr>
          <p:nvPr>
            <p:ph type="sldNum" sz="quarter" idx="10"/>
          </p:nvPr>
        </p:nvSpPr>
        <p:spPr/>
        <p:txBody>
          <a:bodyPr/>
          <a:lstStyle/>
          <a:p>
            <a:fld id="{9E5A984A-89CE-491B-9E35-2B8B1AB6B8A9}" type="slidenum">
              <a:rPr lang="zh-CN" altLang="en-US" smtClean="0"/>
              <a:t>27</a:t>
            </a:fld>
            <a:endParaRPr lang="zh-CN"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zh-CN" sz="1200" kern="1200" dirty="0">
                <a:solidFill>
                  <a:schemeClr val="tx1"/>
                </a:solidFill>
                <a:effectLst/>
                <a:latin typeface="+mn-lt"/>
                <a:ea typeface="+mn-ea"/>
                <a:cs typeface="+mn-cs"/>
              </a:rPr>
              <a:t>令“规模以上个体经营户”全面调查的分层（县）、分行业和分地市汇总数分为</a:t>
            </a:r>
            <a:r>
              <a:rPr lang="en-US" altLang="zh-CN" sz="1200" kern="1200" dirty="0">
                <a:solidFill>
                  <a:schemeClr val="tx1"/>
                </a:solidFill>
                <a:effectLst/>
                <a:latin typeface="+mn-lt"/>
                <a:ea typeface="+mn-ea"/>
                <a:cs typeface="+mn-cs"/>
              </a:rPr>
              <a:t> ……</a:t>
            </a:r>
            <a:r>
              <a:rPr lang="zh-CN" altLang="zh-CN" sz="1200" kern="1200" dirty="0">
                <a:solidFill>
                  <a:schemeClr val="tx1"/>
                </a:solidFill>
                <a:effectLst/>
                <a:latin typeface="+mn-lt"/>
                <a:ea typeface="+mn-ea"/>
                <a:cs typeface="+mn-cs"/>
              </a:rPr>
              <a:t>，则</a:t>
            </a:r>
          </a:p>
          <a:p>
            <a:endParaRPr lang="zh-CN" altLang="en-US" dirty="0"/>
          </a:p>
        </p:txBody>
      </p:sp>
      <p:sp>
        <p:nvSpPr>
          <p:cNvPr id="4" name="灯片编号占位符 3"/>
          <p:cNvSpPr>
            <a:spLocks noGrp="1"/>
          </p:cNvSpPr>
          <p:nvPr>
            <p:ph type="sldNum" sz="quarter" idx="10"/>
          </p:nvPr>
        </p:nvSpPr>
        <p:spPr/>
        <p:txBody>
          <a:bodyPr/>
          <a:lstStyle/>
          <a:p>
            <a:fld id="{9E5A984A-89CE-491B-9E35-2B8B1AB6B8A9}" type="slidenum">
              <a:rPr lang="zh-CN" altLang="en-US" smtClean="0"/>
              <a:t>28</a:t>
            </a:fld>
            <a:endParaRPr lang="zh-CN"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培训内容主要分为三部分，第一部分是方案的概述，主要讲解此次抽样方案设计的特点；第二部分是抽样方案设计要点，主要讲解抽样方案设计的主要内容；最后一部分是调查组织实施要点，主要讲解样本抽选与确认、现场调查与数据审核各个环节的要点，以及各级普查机构在调查组织实施中的各自职责。</a:t>
            </a:r>
          </a:p>
        </p:txBody>
      </p:sp>
      <p:sp>
        <p:nvSpPr>
          <p:cNvPr id="4" name="灯片编号占位符 3"/>
          <p:cNvSpPr>
            <a:spLocks noGrp="1"/>
          </p:cNvSpPr>
          <p:nvPr>
            <p:ph type="sldNum" sz="quarter" idx="10"/>
          </p:nvPr>
        </p:nvSpPr>
        <p:spPr/>
        <p:txBody>
          <a:bodyPr/>
          <a:lstStyle/>
          <a:p>
            <a:fld id="{9E5A984A-89CE-491B-9E35-2B8B1AB6B8A9}" type="slidenum">
              <a:rPr lang="zh-CN" altLang="en-US" smtClean="0"/>
              <a:t>29</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latinLnBrk="1"/>
            <a:r>
              <a:rPr lang="en-US" altLang="zh-CN" sz="1200" kern="1200" dirty="0">
                <a:solidFill>
                  <a:schemeClr val="tx1"/>
                </a:solidFill>
                <a:effectLst/>
                <a:latin typeface="+mn-lt"/>
                <a:ea typeface="+mn-ea"/>
                <a:cs typeface="+mn-cs"/>
              </a:rPr>
              <a:t>《</a:t>
            </a:r>
            <a:r>
              <a:rPr lang="zh-CN" altLang="en-US" sz="1200" kern="1200" dirty="0">
                <a:solidFill>
                  <a:schemeClr val="tx1"/>
                </a:solidFill>
                <a:effectLst/>
                <a:latin typeface="+mn-lt"/>
                <a:ea typeface="+mn-ea"/>
                <a:cs typeface="+mn-cs"/>
              </a:rPr>
              <a:t>方案</a:t>
            </a:r>
            <a:r>
              <a:rPr lang="en-US" altLang="zh-CN" sz="1200" kern="1200" dirty="0">
                <a:solidFill>
                  <a:schemeClr val="tx1"/>
                </a:solidFill>
                <a:effectLst/>
                <a:latin typeface="+mn-lt"/>
                <a:ea typeface="+mn-ea"/>
                <a:cs typeface="+mn-cs"/>
              </a:rPr>
              <a:t>》</a:t>
            </a:r>
            <a:r>
              <a:rPr lang="zh-CN" altLang="en-US" sz="1200" kern="1200" dirty="0">
                <a:solidFill>
                  <a:schemeClr val="tx1"/>
                </a:solidFill>
                <a:effectLst/>
                <a:latin typeface="+mn-lt"/>
                <a:ea typeface="+mn-ea"/>
                <a:cs typeface="+mn-cs"/>
              </a:rPr>
              <a:t>的第二个特点是设置全面调查层，对“规上”进行全面调查。</a:t>
            </a:r>
            <a:r>
              <a:rPr lang="zh-CN" altLang="zh-CN" sz="1200" kern="1200" dirty="0">
                <a:solidFill>
                  <a:schemeClr val="tx1"/>
                </a:solidFill>
                <a:effectLst/>
                <a:latin typeface="+mn-lt"/>
                <a:ea typeface="+mn-ea"/>
                <a:cs typeface="+mn-cs"/>
              </a:rPr>
              <a:t>由于全面调查层没有抽样误差，这种设计不仅有利于全面掌握规模以上个体经营户的详细数据，更有利于提高总体估计精度。</a:t>
            </a:r>
            <a:endParaRPr lang="en-US" altLang="zh-CN" sz="1200" kern="1200" dirty="0">
              <a:solidFill>
                <a:schemeClr val="tx1"/>
              </a:solidFill>
              <a:effectLst/>
              <a:latin typeface="+mn-lt"/>
              <a:ea typeface="+mn-ea"/>
              <a:cs typeface="+mn-cs"/>
            </a:endParaRPr>
          </a:p>
          <a:p>
            <a:pPr marL="0" marR="0" indent="0" algn="l" defTabSz="914400" rtl="0" eaLnBrk="1" fontAlgn="auto" latinLnBrk="1" hangingPunct="1">
              <a:lnSpc>
                <a:spcPct val="100000"/>
              </a:lnSpc>
              <a:spcBef>
                <a:spcPts val="0"/>
              </a:spcBef>
              <a:spcAft>
                <a:spcPts val="0"/>
              </a:spcAft>
              <a:buClrTx/>
              <a:buSzTx/>
              <a:buFontTx/>
              <a:buNone/>
              <a:defRPr/>
            </a:pPr>
            <a:r>
              <a:rPr lang="en-US" altLang="zh-CN" sz="1200" kern="1200" dirty="0">
                <a:solidFill>
                  <a:schemeClr val="tx1"/>
                </a:solidFill>
                <a:effectLst/>
                <a:latin typeface="+mn-lt"/>
                <a:ea typeface="+mn-ea"/>
                <a:cs typeface="+mn-cs"/>
              </a:rPr>
              <a:t>《</a:t>
            </a:r>
            <a:r>
              <a:rPr lang="zh-CN" altLang="en-US" sz="1200" kern="1200" dirty="0">
                <a:solidFill>
                  <a:schemeClr val="tx1"/>
                </a:solidFill>
                <a:effectLst/>
                <a:latin typeface="+mn-lt"/>
                <a:ea typeface="+mn-ea"/>
                <a:cs typeface="+mn-cs"/>
              </a:rPr>
              <a:t>方案</a:t>
            </a:r>
            <a:r>
              <a:rPr lang="en-US" altLang="zh-CN" sz="1200" kern="1200" dirty="0">
                <a:solidFill>
                  <a:schemeClr val="tx1"/>
                </a:solidFill>
                <a:effectLst/>
                <a:latin typeface="+mn-lt"/>
                <a:ea typeface="+mn-ea"/>
                <a:cs typeface="+mn-cs"/>
              </a:rPr>
              <a:t>》</a:t>
            </a:r>
            <a:r>
              <a:rPr lang="zh-CN" altLang="en-US" sz="1200" kern="1200" dirty="0">
                <a:solidFill>
                  <a:schemeClr val="tx1"/>
                </a:solidFill>
                <a:effectLst/>
                <a:latin typeface="+mn-lt"/>
                <a:ea typeface="+mn-ea"/>
                <a:cs typeface="+mn-cs"/>
              </a:rPr>
              <a:t>的第三个特点是充分利用单位清查资料。体现在三个方面：</a:t>
            </a:r>
            <a:r>
              <a:rPr lang="en-US" altLang="zh-CN" sz="1200" kern="1200" dirty="0">
                <a:solidFill>
                  <a:schemeClr val="tx1"/>
                </a:solidFill>
                <a:effectLst/>
                <a:latin typeface="+mn-lt"/>
                <a:ea typeface="+mn-ea"/>
                <a:cs typeface="+mn-cs"/>
              </a:rPr>
              <a:t>…</a:t>
            </a:r>
            <a:r>
              <a:rPr lang="zh-CN" altLang="en-US" sz="1200" kern="1200" dirty="0">
                <a:solidFill>
                  <a:schemeClr val="tx1"/>
                </a:solidFill>
                <a:effectLst/>
                <a:latin typeface="+mn-lt"/>
                <a:ea typeface="+mn-ea"/>
                <a:cs typeface="+mn-cs"/>
              </a:rPr>
              <a:t>。由于清查资料的</a:t>
            </a:r>
            <a:r>
              <a:rPr lang="zh-CN" altLang="zh-CN" sz="1200" kern="1200" dirty="0">
                <a:solidFill>
                  <a:schemeClr val="tx1"/>
                </a:solidFill>
                <a:effectLst/>
                <a:latin typeface="+mn-lt"/>
                <a:ea typeface="+mn-ea"/>
                <a:cs typeface="+mn-cs"/>
              </a:rPr>
              <a:t>全面性和时效性都很强</a:t>
            </a:r>
            <a:r>
              <a:rPr lang="zh-CN" altLang="en-US" sz="1200" kern="1200" dirty="0">
                <a:solidFill>
                  <a:schemeClr val="tx1"/>
                </a:solidFill>
                <a:effectLst/>
                <a:latin typeface="+mn-lt"/>
                <a:ea typeface="+mn-ea"/>
                <a:cs typeface="+mn-cs"/>
              </a:rPr>
              <a:t>，</a:t>
            </a:r>
            <a:r>
              <a:rPr lang="zh-CN" altLang="zh-CN" sz="1200" kern="1200" dirty="0">
                <a:solidFill>
                  <a:schemeClr val="tx1"/>
                </a:solidFill>
                <a:effectLst/>
                <a:latin typeface="+mn-lt"/>
                <a:ea typeface="+mn-ea"/>
                <a:cs typeface="+mn-cs"/>
              </a:rPr>
              <a:t>有利于充分发挥</a:t>
            </a:r>
            <a:r>
              <a:rPr lang="en-US" altLang="zh-CN" sz="1200" kern="1200" dirty="0">
                <a:solidFill>
                  <a:schemeClr val="tx1"/>
                </a:solidFill>
                <a:effectLst/>
                <a:latin typeface="+mn-lt"/>
                <a:ea typeface="+mn-ea"/>
                <a:cs typeface="+mn-cs"/>
              </a:rPr>
              <a:t>PPS</a:t>
            </a:r>
            <a:r>
              <a:rPr lang="zh-CN" altLang="zh-CN" sz="1200" kern="1200" dirty="0">
                <a:solidFill>
                  <a:schemeClr val="tx1"/>
                </a:solidFill>
                <a:effectLst/>
                <a:latin typeface="+mn-lt"/>
                <a:ea typeface="+mn-ea"/>
                <a:cs typeface="+mn-cs"/>
              </a:rPr>
              <a:t>系统抽样的优势，有效提高总体估计精度，同时能够有效提高基于抽样框信息的权数调整的效率。</a:t>
            </a:r>
          </a:p>
          <a:p>
            <a:pPr latinLnBrk="1"/>
            <a:endParaRPr lang="zh-CN" altLang="zh-CN" sz="1200" kern="1200" dirty="0">
              <a:solidFill>
                <a:schemeClr val="tx1"/>
              </a:solidFill>
              <a:effectLst/>
              <a:latin typeface="+mn-lt"/>
              <a:ea typeface="+mn-ea"/>
              <a:cs typeface="+mn-cs"/>
            </a:endParaRPr>
          </a:p>
        </p:txBody>
      </p:sp>
      <p:sp>
        <p:nvSpPr>
          <p:cNvPr id="4" name="灯片编号占位符 3"/>
          <p:cNvSpPr>
            <a:spLocks noGrp="1"/>
          </p:cNvSpPr>
          <p:nvPr>
            <p:ph type="sldNum" sz="quarter" idx="10"/>
          </p:nvPr>
        </p:nvSpPr>
        <p:spPr/>
        <p:txBody>
          <a:bodyPr/>
          <a:lstStyle/>
          <a:p>
            <a:fld id="{9E5A984A-89CE-491B-9E35-2B8B1AB6B8A9}" type="slidenum">
              <a:rPr lang="zh-CN" altLang="en-US" smtClean="0"/>
              <a:t>3</a:t>
            </a:fld>
            <a:endParaRPr lang="zh-CN"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zh-CN" sz="1200" kern="1200" dirty="0">
                <a:solidFill>
                  <a:schemeClr val="tx1"/>
                </a:solidFill>
                <a:effectLst/>
                <a:latin typeface="+mn-lt"/>
                <a:ea typeface="+mn-ea"/>
                <a:cs typeface="+mn-cs"/>
              </a:rPr>
              <a:t>由于全面调查部分不存在抽样误差，因此省级总体目标估计的方差仅来自于抽样调查部分。</a:t>
            </a:r>
            <a:endParaRPr lang="en-US" altLang="zh-C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defRPr/>
            </a:pPr>
            <a:r>
              <a:rPr lang="zh-CN" altLang="zh-CN" sz="1200" kern="1200" dirty="0">
                <a:solidFill>
                  <a:schemeClr val="tx1"/>
                </a:solidFill>
                <a:effectLst/>
                <a:latin typeface="+mn-lt"/>
                <a:ea typeface="+mn-ea"/>
                <a:cs typeface="+mn-cs"/>
              </a:rPr>
              <a:t>在上述调整思路下，普查小区的入样概率仅考虑在普查小区层面的调整，因此</a:t>
            </a:r>
            <a:r>
              <a:rPr lang="en-US" altLang="zh-CN" sz="1200" kern="1200" dirty="0">
                <a:solidFill>
                  <a:schemeClr val="tx1"/>
                </a:solidFill>
                <a:effectLst/>
                <a:latin typeface="+mn-lt"/>
                <a:ea typeface="+mn-ea"/>
                <a:cs typeface="+mn-cs"/>
              </a:rPr>
              <a:t>….</a:t>
            </a:r>
            <a:r>
              <a:rPr lang="zh-CN" altLang="zh-CN" sz="1200" kern="1200" dirty="0">
                <a:solidFill>
                  <a:schemeClr val="tx1"/>
                </a:solidFill>
                <a:effectLst/>
                <a:latin typeface="+mn-lt"/>
                <a:ea typeface="+mn-ea"/>
                <a:cs typeface="+mn-cs"/>
              </a:rPr>
              <a:t>由</a:t>
            </a:r>
            <a:r>
              <a:rPr lang="en-US" altLang="zh-CN" sz="1200" kern="1200" dirty="0">
                <a:solidFill>
                  <a:schemeClr val="tx1"/>
                </a:solidFill>
                <a:effectLst/>
                <a:latin typeface="+mn-lt"/>
                <a:ea typeface="+mn-ea"/>
                <a:cs typeface="+mn-cs"/>
              </a:rPr>
              <a:t>….</a:t>
            </a:r>
            <a:r>
              <a:rPr lang="zh-CN" altLang="zh-CN" sz="1200" kern="1200" dirty="0">
                <a:solidFill>
                  <a:schemeClr val="tx1"/>
                </a:solidFill>
                <a:effectLst/>
                <a:latin typeface="+mn-lt"/>
                <a:ea typeface="+mn-ea"/>
                <a:cs typeface="+mn-cs"/>
              </a:rPr>
              <a:t>所取代。由于各层（县）是独立的，各层方差估计之和即为总体总量的方差估计。</a:t>
            </a:r>
            <a:endParaRPr lang="en-US" altLang="zh-C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defRPr/>
            </a:pPr>
            <a:r>
              <a:rPr lang="zh-CN" altLang="zh-CN" sz="1200" kern="1200" dirty="0">
                <a:solidFill>
                  <a:schemeClr val="tx1"/>
                </a:solidFill>
                <a:effectLst/>
                <a:latin typeface="+mn-lt"/>
                <a:ea typeface="+mn-ea"/>
                <a:cs typeface="+mn-cs"/>
              </a:rPr>
              <a:t>但由于采用了三步权数调整处理，样本最终权数已经变得非常复杂，实践中，采用复杂样本的方差估计进行计算。复杂样本的方差估计一般使用统计软件（如</a:t>
            </a:r>
            <a:r>
              <a:rPr lang="en-US" altLang="zh-CN" sz="1200" kern="1200" dirty="0">
                <a:solidFill>
                  <a:schemeClr val="tx1"/>
                </a:solidFill>
                <a:effectLst/>
                <a:latin typeface="+mn-lt"/>
                <a:ea typeface="+mn-ea"/>
                <a:cs typeface="+mn-cs"/>
              </a:rPr>
              <a:t>SAS</a:t>
            </a:r>
            <a:r>
              <a:rPr lang="zh-CN" altLang="zh-CN" sz="1200" kern="1200" dirty="0">
                <a:solidFill>
                  <a:schemeClr val="tx1"/>
                </a:solidFill>
                <a:effectLst/>
                <a:latin typeface="+mn-lt"/>
                <a:ea typeface="+mn-ea"/>
                <a:cs typeface="+mn-cs"/>
              </a:rPr>
              <a:t>、</a:t>
            </a:r>
            <a:r>
              <a:rPr lang="en-US" altLang="zh-CN" sz="1200" kern="1200" dirty="0">
                <a:solidFill>
                  <a:schemeClr val="tx1"/>
                </a:solidFill>
                <a:effectLst/>
                <a:latin typeface="+mn-lt"/>
                <a:ea typeface="+mn-ea"/>
                <a:cs typeface="+mn-cs"/>
              </a:rPr>
              <a:t>STATA</a:t>
            </a:r>
            <a:r>
              <a:rPr lang="zh-CN" altLang="zh-CN" sz="1200" kern="1200" dirty="0">
                <a:solidFill>
                  <a:schemeClr val="tx1"/>
                </a:solidFill>
                <a:effectLst/>
                <a:latin typeface="+mn-lt"/>
                <a:ea typeface="+mn-ea"/>
                <a:cs typeface="+mn-cs"/>
              </a:rPr>
              <a:t>等）采用“自助法”或“刀切法”等进行计算。</a:t>
            </a:r>
            <a:endParaRPr lang="en-US" altLang="zh-C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defRPr/>
            </a:pPr>
            <a:endParaRPr lang="zh-CN" altLang="zh-C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defRPr/>
            </a:pPr>
            <a:endParaRPr lang="zh-CN" altLang="zh-C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defRPr/>
            </a:pPr>
            <a:endParaRPr lang="zh-CN" altLang="zh-CN" sz="1200" kern="1200" dirty="0">
              <a:solidFill>
                <a:schemeClr val="tx1"/>
              </a:solidFill>
              <a:effectLst/>
              <a:latin typeface="+mn-lt"/>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9E5A984A-89CE-491B-9E35-2B8B1AB6B8A9}" type="slidenum">
              <a:rPr lang="zh-CN" altLang="en-US" smtClean="0"/>
              <a:t>30</a:t>
            </a:fld>
            <a:endParaRPr lang="zh-CN"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zh-CN" sz="1200" kern="1200" dirty="0">
                <a:solidFill>
                  <a:schemeClr val="tx1"/>
                </a:solidFill>
                <a:effectLst/>
                <a:latin typeface="+mn-lt"/>
                <a:ea typeface="+mn-ea"/>
                <a:cs typeface="+mn-cs"/>
              </a:rPr>
              <a:t>在计算得到抽样方差估计的基础上，可以得到</a:t>
            </a:r>
            <a:r>
              <a:rPr lang="zh-CN" altLang="en-US" sz="1200" kern="1200" dirty="0">
                <a:solidFill>
                  <a:schemeClr val="tx1"/>
                </a:solidFill>
                <a:effectLst/>
                <a:latin typeface="+mn-lt"/>
                <a:ea typeface="+mn-ea"/>
                <a:cs typeface="+mn-cs"/>
              </a:rPr>
              <a:t>抽样层总体</a:t>
            </a:r>
            <a:r>
              <a:rPr lang="zh-CN" altLang="zh-CN" sz="1200" kern="1200" dirty="0">
                <a:solidFill>
                  <a:schemeClr val="tx1"/>
                </a:solidFill>
                <a:effectLst/>
                <a:latin typeface="+mn-lt"/>
                <a:ea typeface="+mn-ea"/>
                <a:cs typeface="+mn-cs"/>
              </a:rPr>
              <a:t>估计量的相对标准误和一定置信度下的区间估计，用于评价抽样估计量的精度。以省级</a:t>
            </a:r>
            <a:r>
              <a:rPr lang="zh-CN" altLang="en-US" sz="1200" kern="1200" dirty="0">
                <a:solidFill>
                  <a:schemeClr val="tx1"/>
                </a:solidFill>
                <a:effectLst/>
                <a:latin typeface="+mn-lt"/>
                <a:ea typeface="+mn-ea"/>
                <a:cs typeface="+mn-cs"/>
              </a:rPr>
              <a:t>抽样层</a:t>
            </a:r>
            <a:r>
              <a:rPr lang="zh-CN" altLang="zh-CN" sz="1200" kern="1200" dirty="0">
                <a:solidFill>
                  <a:schemeClr val="tx1"/>
                </a:solidFill>
                <a:effectLst/>
                <a:latin typeface="+mn-lt"/>
                <a:ea typeface="+mn-ea"/>
                <a:cs typeface="+mn-cs"/>
              </a:rPr>
              <a:t>总体总量点</a:t>
            </a:r>
            <a:r>
              <a:rPr lang="zh-CN" altLang="en-US" sz="1200" kern="1200" dirty="0">
                <a:solidFill>
                  <a:schemeClr val="tx1"/>
                </a:solidFill>
                <a:effectLst/>
                <a:latin typeface="+mn-lt"/>
                <a:ea typeface="+mn-ea"/>
                <a:cs typeface="+mn-cs"/>
              </a:rPr>
              <a:t>估计量为例</a:t>
            </a:r>
            <a:r>
              <a:rPr lang="en-US" altLang="zh-CN" sz="1200" kern="1200" dirty="0">
                <a:solidFill>
                  <a:schemeClr val="tx1"/>
                </a:solidFill>
                <a:effectLst/>
                <a:latin typeface="+mn-lt"/>
                <a:ea typeface="+mn-ea"/>
                <a:cs typeface="+mn-cs"/>
              </a:rPr>
              <a:t>……</a:t>
            </a:r>
          </a:p>
          <a:p>
            <a:r>
              <a:rPr lang="zh-CN" altLang="en-US" sz="1200" kern="1200" dirty="0">
                <a:solidFill>
                  <a:schemeClr val="tx1"/>
                </a:solidFill>
                <a:effectLst/>
                <a:latin typeface="+mn-lt"/>
                <a:ea typeface="+mn-ea"/>
                <a:cs typeface="+mn-cs"/>
              </a:rPr>
              <a:t>对于省级完整估计，同样可以得到相应的相对标准误和置信区间，这里由于全面调查层信息的加入，完整估计的相对标准误进一步降低，由于置信度和抽样误差不变，因此置信区间宽度相同。</a:t>
            </a:r>
            <a:endParaRPr lang="en-US" altLang="zh-C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defRPr/>
            </a:pPr>
            <a:r>
              <a:rPr lang="zh-CN" altLang="en-US" sz="1200" kern="1200" dirty="0">
                <a:solidFill>
                  <a:schemeClr val="tx1"/>
                </a:solidFill>
                <a:effectLst/>
                <a:latin typeface="+mn-lt"/>
                <a:ea typeface="+mn-ea"/>
                <a:cs typeface="+mn-cs"/>
              </a:rPr>
              <a:t>超过精度控制要求的估计结果，需要谨慎使用和发布。</a:t>
            </a:r>
            <a:endParaRPr lang="zh-CN" altLang="en-US" dirty="0"/>
          </a:p>
          <a:p>
            <a:endParaRPr lang="zh-CN" altLang="en-US" dirty="0"/>
          </a:p>
        </p:txBody>
      </p:sp>
      <p:sp>
        <p:nvSpPr>
          <p:cNvPr id="4" name="灯片编号占位符 3"/>
          <p:cNvSpPr>
            <a:spLocks noGrp="1"/>
          </p:cNvSpPr>
          <p:nvPr>
            <p:ph type="sldNum" sz="quarter" idx="10"/>
          </p:nvPr>
        </p:nvSpPr>
        <p:spPr/>
        <p:txBody>
          <a:bodyPr/>
          <a:lstStyle/>
          <a:p>
            <a:fld id="{9E5A984A-89CE-491B-9E35-2B8B1AB6B8A9}" type="slidenum">
              <a:rPr lang="zh-CN" altLang="en-US" smtClean="0"/>
              <a:t>31</a:t>
            </a:fld>
            <a:endParaRPr lang="zh-CN"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培训内容主要分为三部分，第一部分是方案的概述，主要讲解此次抽样方案设计的特点；第二部分是抽样方案设计要点，主要讲解抽样方案设计的主要内容；最后一部分是调查组织实施要点，主要讲解样本抽选与确认、现场调查与数据审核各个环节的要点，以及各级普查机构在调查组织实施中的各自职责。</a:t>
            </a:r>
          </a:p>
        </p:txBody>
      </p:sp>
      <p:sp>
        <p:nvSpPr>
          <p:cNvPr id="4" name="灯片编号占位符 3"/>
          <p:cNvSpPr>
            <a:spLocks noGrp="1"/>
          </p:cNvSpPr>
          <p:nvPr>
            <p:ph type="sldNum" sz="quarter" idx="10"/>
          </p:nvPr>
        </p:nvSpPr>
        <p:spPr/>
        <p:txBody>
          <a:bodyPr/>
          <a:lstStyle/>
          <a:p>
            <a:fld id="{9E5A984A-89CE-491B-9E35-2B8B1AB6B8A9}" type="slidenum">
              <a:rPr lang="zh-CN" altLang="en-US" smtClean="0"/>
              <a:t>32</a:t>
            </a:fld>
            <a:endParaRPr lang="zh-CN"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fontAlgn="ctr"/>
            <a:r>
              <a:rPr lang="zh-CN" altLang="zh-CN" sz="1200" kern="1200" dirty="0">
                <a:solidFill>
                  <a:schemeClr val="tx1"/>
                </a:solidFill>
                <a:effectLst/>
                <a:latin typeface="+mn-lt"/>
                <a:ea typeface="+mn-ea"/>
                <a:cs typeface="+mn-cs"/>
              </a:rPr>
              <a:t>对个体运输户的样本抽选，采取特殊处理的方法，即在各县内采用简单随机抽样的方法直接抽取个体运输户。</a:t>
            </a:r>
          </a:p>
          <a:p>
            <a:pPr marL="0" marR="0" indent="0" algn="l" defTabSz="914400" rtl="0" eaLnBrk="1" fontAlgn="auto" latinLnBrk="0" hangingPunct="1">
              <a:lnSpc>
                <a:spcPct val="100000"/>
              </a:lnSpc>
              <a:spcBef>
                <a:spcPts val="0"/>
              </a:spcBef>
              <a:spcAft>
                <a:spcPts val="0"/>
              </a:spcAft>
              <a:buClrTx/>
              <a:buSzTx/>
              <a:buFontTx/>
              <a:buNone/>
              <a:defRPr/>
            </a:pPr>
            <a:r>
              <a:rPr lang="zh-CN" altLang="zh-CN" sz="1200" kern="1200" dirty="0">
                <a:solidFill>
                  <a:schemeClr val="tx1"/>
                </a:solidFill>
                <a:effectLst/>
                <a:latin typeface="+mn-lt"/>
                <a:ea typeface="+mn-ea"/>
                <a:cs typeface="+mn-cs"/>
              </a:rPr>
              <a:t>为保持抽样方案的整体性和统一性，对个体运输户的处理方法，通过问题解答形式向省级及以下普查机构进行布置执行。</a:t>
            </a:r>
          </a:p>
          <a:p>
            <a:endParaRPr lang="zh-CN" altLang="en-US" dirty="0"/>
          </a:p>
        </p:txBody>
      </p:sp>
      <p:sp>
        <p:nvSpPr>
          <p:cNvPr id="4" name="灯片编号占位符 3"/>
          <p:cNvSpPr>
            <a:spLocks noGrp="1"/>
          </p:cNvSpPr>
          <p:nvPr>
            <p:ph type="sldNum" sz="quarter" idx="10"/>
          </p:nvPr>
        </p:nvSpPr>
        <p:spPr/>
        <p:txBody>
          <a:bodyPr/>
          <a:lstStyle/>
          <a:p>
            <a:fld id="{9E5A984A-89CE-491B-9E35-2B8B1AB6B8A9}" type="slidenum">
              <a:rPr lang="zh-CN" altLang="en-US" smtClean="0"/>
              <a:t>33</a:t>
            </a:fld>
            <a:endParaRPr lang="zh-CN"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培训内容主要分为三部分，第一部分是方案的概述，主要讲解此次抽样方案设计的特点；第二部分是抽样方案设计要点，主要讲解抽样方案设计的主要内容；最后一部分是调查组织实施要点，主要讲解样本抽选与确认、现场调查与数据审核各个环节的要点，以及各级普查机构在调查组织实施中的各自职责。</a:t>
            </a:r>
          </a:p>
        </p:txBody>
      </p:sp>
      <p:sp>
        <p:nvSpPr>
          <p:cNvPr id="4" name="灯片编号占位符 3"/>
          <p:cNvSpPr>
            <a:spLocks noGrp="1"/>
          </p:cNvSpPr>
          <p:nvPr>
            <p:ph type="sldNum" sz="quarter" idx="10"/>
          </p:nvPr>
        </p:nvSpPr>
        <p:spPr/>
        <p:txBody>
          <a:bodyPr/>
          <a:lstStyle/>
          <a:p>
            <a:fld id="{9E5A984A-89CE-491B-9E35-2B8B1AB6B8A9}" type="slidenum">
              <a:rPr lang="zh-CN" altLang="en-US" smtClean="0"/>
              <a:t>34</a:t>
            </a:fld>
            <a:endParaRPr lang="zh-CN"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latinLnBrk="1"/>
            <a:r>
              <a:rPr lang="en-US" altLang="zh-CN" sz="1200" kern="1200" dirty="0">
                <a:solidFill>
                  <a:schemeClr val="tx1"/>
                </a:solidFill>
                <a:effectLst/>
                <a:latin typeface="+mn-lt"/>
                <a:ea typeface="+mn-ea"/>
                <a:cs typeface="+mn-cs"/>
              </a:rPr>
              <a:t>《</a:t>
            </a:r>
            <a:r>
              <a:rPr lang="zh-CN" altLang="en-US" sz="1200" kern="1200" dirty="0">
                <a:solidFill>
                  <a:schemeClr val="tx1"/>
                </a:solidFill>
                <a:effectLst/>
                <a:latin typeface="+mn-lt"/>
                <a:ea typeface="+mn-ea"/>
                <a:cs typeface="+mn-cs"/>
              </a:rPr>
              <a:t>方案</a:t>
            </a:r>
            <a:r>
              <a:rPr lang="en-US" altLang="zh-CN" sz="1200" kern="1200" dirty="0">
                <a:solidFill>
                  <a:schemeClr val="tx1"/>
                </a:solidFill>
                <a:effectLst/>
                <a:latin typeface="+mn-lt"/>
                <a:ea typeface="+mn-ea"/>
                <a:cs typeface="+mn-cs"/>
              </a:rPr>
              <a:t>》</a:t>
            </a:r>
            <a:r>
              <a:rPr lang="zh-CN" altLang="en-US" sz="1200" kern="1200" dirty="0">
                <a:solidFill>
                  <a:schemeClr val="tx1"/>
                </a:solidFill>
                <a:effectLst/>
                <a:latin typeface="+mn-lt"/>
                <a:ea typeface="+mn-ea"/>
                <a:cs typeface="+mn-cs"/>
              </a:rPr>
              <a:t>培训第三部分讲解调查组织实施要点。需要说明的是</a:t>
            </a:r>
            <a:r>
              <a:rPr lang="zh-CN" altLang="zh-CN" sz="1200" kern="1200" dirty="0">
                <a:solidFill>
                  <a:schemeClr val="tx1"/>
                </a:solidFill>
                <a:effectLst/>
                <a:latin typeface="+mn-lt"/>
                <a:ea typeface="+mn-ea"/>
                <a:cs typeface="+mn-cs"/>
              </a:rPr>
              <a:t>为了确保各项工作有序推进，国家统计局工业司、投资司、贸经司、服务业司和各省（区、市）经普办需要派一名熟悉抽样调查工作的业务骨干作为抽样小组成员，负责本专业和本地区的样本确认工作。</a:t>
            </a:r>
          </a:p>
          <a:p>
            <a:r>
              <a:rPr lang="zh-CN" altLang="en-US" dirty="0"/>
              <a:t>关于样本的抽选与确认</a:t>
            </a:r>
            <a:r>
              <a:rPr lang="en-US" altLang="zh-CN" dirty="0"/>
              <a:t>…</a:t>
            </a:r>
            <a:endParaRPr lang="zh-CN" altLang="en-US" dirty="0"/>
          </a:p>
        </p:txBody>
      </p:sp>
      <p:sp>
        <p:nvSpPr>
          <p:cNvPr id="4" name="灯片编号占位符 3"/>
          <p:cNvSpPr>
            <a:spLocks noGrp="1"/>
          </p:cNvSpPr>
          <p:nvPr>
            <p:ph type="sldNum" sz="quarter" idx="10"/>
          </p:nvPr>
        </p:nvSpPr>
        <p:spPr/>
        <p:txBody>
          <a:bodyPr/>
          <a:lstStyle/>
          <a:p>
            <a:fld id="{9E5A984A-89CE-491B-9E35-2B8B1AB6B8A9}" type="slidenum">
              <a:rPr lang="zh-CN" altLang="en-US" smtClean="0"/>
              <a:t>35</a:t>
            </a:fld>
            <a:endParaRPr lang="zh-CN"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E5A984A-89CE-491B-9E35-2B8B1AB6B8A9}" type="slidenum">
              <a:rPr lang="zh-CN" altLang="en-US" smtClean="0"/>
              <a:t>36</a:t>
            </a:fld>
            <a:endParaRPr lang="zh-CN"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E5A984A-89CE-491B-9E35-2B8B1AB6B8A9}" type="slidenum">
              <a:rPr lang="zh-CN" altLang="en-US" smtClean="0"/>
              <a:t>37</a:t>
            </a:fld>
            <a:endParaRPr lang="zh-CN"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E5A984A-89CE-491B-9E35-2B8B1AB6B8A9}" type="slidenum">
              <a:rPr lang="zh-CN" altLang="en-US" smtClean="0"/>
              <a:t>38</a:t>
            </a:fld>
            <a:endParaRPr lang="zh-CN"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E5A984A-89CE-491B-9E35-2B8B1AB6B8A9}" type="slidenum">
              <a:rPr lang="zh-CN" altLang="en-US" smtClean="0"/>
              <a:t>39</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200" kern="1200" dirty="0">
                <a:solidFill>
                  <a:schemeClr val="tx1"/>
                </a:solidFill>
                <a:effectLst/>
                <a:latin typeface="+mn-lt"/>
                <a:ea typeface="+mn-ea"/>
                <a:cs typeface="+mn-cs"/>
              </a:rPr>
              <a:t>关于全面调查层规模以上个体经营户的挑选</a:t>
            </a:r>
            <a:r>
              <a:rPr lang="en-US" altLang="zh-CN" sz="1200" kern="1200" dirty="0">
                <a:solidFill>
                  <a:schemeClr val="tx1"/>
                </a:solidFill>
                <a:effectLst/>
                <a:latin typeface="+mn-lt"/>
                <a:ea typeface="+mn-ea"/>
                <a:cs typeface="+mn-cs"/>
              </a:rPr>
              <a:t>…</a:t>
            </a:r>
          </a:p>
          <a:p>
            <a:r>
              <a:rPr lang="zh-CN" altLang="en-US" sz="1200" kern="1200" dirty="0">
                <a:solidFill>
                  <a:schemeClr val="tx1"/>
                </a:solidFill>
                <a:effectLst/>
                <a:latin typeface="+mn-lt"/>
                <a:ea typeface="+mn-ea"/>
                <a:cs typeface="+mn-cs"/>
              </a:rPr>
              <a:t>规模标准有经普办制定，根据三经普广东数据模拟，建议参考</a:t>
            </a:r>
            <a:r>
              <a:rPr lang="en-US" altLang="zh-CN" sz="1200" kern="1200" dirty="0">
                <a:solidFill>
                  <a:schemeClr val="tx1"/>
                </a:solidFill>
                <a:effectLst/>
                <a:latin typeface="+mn-lt"/>
                <a:ea typeface="+mn-ea"/>
                <a:cs typeface="+mn-cs"/>
              </a:rPr>
              <a:t>…,</a:t>
            </a:r>
            <a:r>
              <a:rPr lang="zh-CN" altLang="en-US" sz="1200" kern="1200" dirty="0">
                <a:solidFill>
                  <a:schemeClr val="tx1"/>
                </a:solidFill>
                <a:effectLst/>
                <a:latin typeface="+mn-lt"/>
                <a:ea typeface="+mn-ea"/>
                <a:cs typeface="+mn-cs"/>
              </a:rPr>
              <a:t>具体还要以本次清查数据为准。</a:t>
            </a:r>
            <a:endParaRPr lang="zh-CN" altLang="en-US" dirty="0"/>
          </a:p>
        </p:txBody>
      </p:sp>
      <p:sp>
        <p:nvSpPr>
          <p:cNvPr id="4" name="灯片编号占位符 3"/>
          <p:cNvSpPr>
            <a:spLocks noGrp="1"/>
          </p:cNvSpPr>
          <p:nvPr>
            <p:ph type="sldNum" sz="quarter" idx="10"/>
          </p:nvPr>
        </p:nvSpPr>
        <p:spPr/>
        <p:txBody>
          <a:bodyPr/>
          <a:lstStyle/>
          <a:p>
            <a:fld id="{9E5A984A-89CE-491B-9E35-2B8B1AB6B8A9}" type="slidenum">
              <a:rPr lang="zh-CN" altLang="en-US" smtClean="0"/>
              <a:t>4</a:t>
            </a:fld>
            <a:endParaRPr lang="zh-CN"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E5A984A-89CE-491B-9E35-2B8B1AB6B8A9}" type="slidenum">
              <a:rPr lang="zh-CN" altLang="en-US" smtClean="0"/>
              <a:t>40</a:t>
            </a:fld>
            <a:endParaRPr lang="zh-CN"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E5A984A-89CE-491B-9E35-2B8B1AB6B8A9}" type="slidenum">
              <a:rPr lang="zh-CN" altLang="en-US" smtClean="0"/>
              <a:t>41</a:t>
            </a:fld>
            <a:endParaRPr lang="zh-CN"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altLang="zh-CN" sz="1200" kern="1200" dirty="0">
                <a:solidFill>
                  <a:schemeClr val="tx1"/>
                </a:solidFill>
                <a:effectLst/>
                <a:latin typeface="+mn-lt"/>
                <a:ea typeface="+mn-ea"/>
                <a:cs typeface="+mn-cs"/>
              </a:rPr>
              <a:t>612</a:t>
            </a:r>
            <a:r>
              <a:rPr lang="zh-CN" altLang="en-US" sz="1200" kern="1200" dirty="0">
                <a:solidFill>
                  <a:schemeClr val="tx1"/>
                </a:solidFill>
                <a:effectLst/>
                <a:latin typeface="+mn-lt"/>
                <a:ea typeface="+mn-ea"/>
                <a:cs typeface="+mn-cs"/>
              </a:rPr>
              <a:t>表</a:t>
            </a:r>
            <a:r>
              <a:rPr lang="zh-CN" altLang="zh-CN" sz="1200" kern="1200" dirty="0">
                <a:solidFill>
                  <a:schemeClr val="tx1"/>
                </a:solidFill>
                <a:effectLst/>
                <a:latin typeface="+mn-lt"/>
                <a:ea typeface="+mn-ea"/>
                <a:cs typeface="+mn-cs"/>
              </a:rPr>
              <a:t>个体经营户经营情况部分，第</a:t>
            </a:r>
            <a:r>
              <a:rPr lang="en-US" altLang="zh-CN" sz="1200" kern="1200" dirty="0">
                <a:solidFill>
                  <a:schemeClr val="tx1"/>
                </a:solidFill>
                <a:effectLst/>
                <a:latin typeface="+mn-lt"/>
                <a:ea typeface="+mn-ea"/>
                <a:cs typeface="+mn-cs"/>
              </a:rPr>
              <a:t>4</a:t>
            </a:r>
            <a:r>
              <a:rPr lang="zh-CN" altLang="zh-CN" sz="1200" kern="1200" dirty="0">
                <a:solidFill>
                  <a:schemeClr val="tx1"/>
                </a:solidFill>
                <a:effectLst/>
                <a:latin typeface="+mn-lt"/>
                <a:ea typeface="+mn-ea"/>
                <a:cs typeface="+mn-cs"/>
              </a:rPr>
              <a:t>问“您全年与经营相关的总支出一共是</a:t>
            </a:r>
            <a:r>
              <a:rPr lang="en-US" altLang="zh-CN" sz="1200" u="sng" kern="1200" dirty="0">
                <a:solidFill>
                  <a:schemeClr val="tx1"/>
                </a:solidFill>
                <a:effectLst/>
                <a:latin typeface="+mn-lt"/>
                <a:ea typeface="+mn-ea"/>
                <a:cs typeface="+mn-cs"/>
              </a:rPr>
              <a:t>    </a:t>
            </a:r>
            <a:r>
              <a:rPr lang="zh-CN" altLang="zh-CN" sz="1200" kern="1200" dirty="0">
                <a:solidFill>
                  <a:schemeClr val="tx1"/>
                </a:solidFill>
                <a:effectLst/>
                <a:latin typeface="+mn-lt"/>
                <a:ea typeface="+mn-ea"/>
                <a:cs typeface="+mn-cs"/>
              </a:rPr>
              <a:t>元”，应注意此处填报的总支出应大于等于第</a:t>
            </a:r>
            <a:r>
              <a:rPr lang="en-US" altLang="zh-CN" sz="1200" kern="1200" dirty="0">
                <a:solidFill>
                  <a:schemeClr val="tx1"/>
                </a:solidFill>
                <a:effectLst/>
                <a:latin typeface="+mn-lt"/>
                <a:ea typeface="+mn-ea"/>
                <a:cs typeface="+mn-cs"/>
              </a:rPr>
              <a:t>1</a:t>
            </a:r>
            <a:r>
              <a:rPr lang="zh-CN" altLang="zh-CN" sz="1200" kern="1200" dirty="0">
                <a:solidFill>
                  <a:schemeClr val="tx1"/>
                </a:solidFill>
                <a:effectLst/>
                <a:latin typeface="+mn-lt"/>
                <a:ea typeface="+mn-ea"/>
                <a:cs typeface="+mn-cs"/>
              </a:rPr>
              <a:t>问、第</a:t>
            </a:r>
            <a:r>
              <a:rPr lang="en-US" altLang="zh-CN" sz="1200" kern="1200" dirty="0">
                <a:solidFill>
                  <a:schemeClr val="tx1"/>
                </a:solidFill>
                <a:effectLst/>
                <a:latin typeface="+mn-lt"/>
                <a:ea typeface="+mn-ea"/>
                <a:cs typeface="+mn-cs"/>
              </a:rPr>
              <a:t>2</a:t>
            </a:r>
            <a:r>
              <a:rPr lang="zh-CN" altLang="zh-CN" sz="1200" kern="1200" dirty="0">
                <a:solidFill>
                  <a:schemeClr val="tx1"/>
                </a:solidFill>
                <a:effectLst/>
                <a:latin typeface="+mn-lt"/>
                <a:ea typeface="+mn-ea"/>
                <a:cs typeface="+mn-cs"/>
              </a:rPr>
              <a:t>问和第</a:t>
            </a:r>
            <a:r>
              <a:rPr lang="en-US" altLang="zh-CN" sz="1200" kern="1200" dirty="0">
                <a:solidFill>
                  <a:schemeClr val="tx1"/>
                </a:solidFill>
                <a:effectLst/>
                <a:latin typeface="+mn-lt"/>
                <a:ea typeface="+mn-ea"/>
                <a:cs typeface="+mn-cs"/>
              </a:rPr>
              <a:t>3</a:t>
            </a:r>
            <a:r>
              <a:rPr lang="zh-CN" altLang="zh-CN" sz="1200" kern="1200" dirty="0">
                <a:solidFill>
                  <a:schemeClr val="tx1"/>
                </a:solidFill>
                <a:effectLst/>
                <a:latin typeface="+mn-lt"/>
                <a:ea typeface="+mn-ea"/>
                <a:cs typeface="+mn-cs"/>
              </a:rPr>
              <a:t>问的合计，即经营相关的总支出≥雇用雇员的总支出</a:t>
            </a:r>
            <a:r>
              <a:rPr lang="en-US" altLang="zh-CN" sz="1200" kern="1200" dirty="0">
                <a:solidFill>
                  <a:schemeClr val="tx1"/>
                </a:solidFill>
                <a:effectLst/>
                <a:latin typeface="+mn-lt"/>
                <a:ea typeface="+mn-ea"/>
                <a:cs typeface="+mn-cs"/>
              </a:rPr>
              <a:t>+</a:t>
            </a:r>
            <a:r>
              <a:rPr lang="zh-CN" altLang="zh-CN" sz="1200" kern="1200" dirty="0">
                <a:solidFill>
                  <a:schemeClr val="tx1"/>
                </a:solidFill>
                <a:effectLst/>
                <a:latin typeface="+mn-lt"/>
                <a:ea typeface="+mn-ea"/>
                <a:cs typeface="+mn-cs"/>
              </a:rPr>
              <a:t>缴纳的各种税费</a:t>
            </a:r>
            <a:r>
              <a:rPr lang="en-US" altLang="zh-CN" sz="1200" kern="1200" dirty="0">
                <a:solidFill>
                  <a:schemeClr val="tx1"/>
                </a:solidFill>
                <a:effectLst/>
                <a:latin typeface="+mn-lt"/>
                <a:ea typeface="+mn-ea"/>
                <a:cs typeface="+mn-cs"/>
              </a:rPr>
              <a:t>+</a:t>
            </a:r>
            <a:r>
              <a:rPr lang="zh-CN" altLang="zh-CN" sz="1200" kern="1200" dirty="0">
                <a:solidFill>
                  <a:schemeClr val="tx1"/>
                </a:solidFill>
                <a:effectLst/>
                <a:latin typeface="+mn-lt"/>
                <a:ea typeface="+mn-ea"/>
                <a:cs typeface="+mn-cs"/>
              </a:rPr>
              <a:t>缴纳的房租。</a:t>
            </a:r>
          </a:p>
          <a:p>
            <a:endParaRPr lang="zh-CN" altLang="en-US" dirty="0"/>
          </a:p>
        </p:txBody>
      </p:sp>
      <p:sp>
        <p:nvSpPr>
          <p:cNvPr id="4" name="灯片编号占位符 3"/>
          <p:cNvSpPr>
            <a:spLocks noGrp="1"/>
          </p:cNvSpPr>
          <p:nvPr>
            <p:ph type="sldNum" sz="quarter" idx="10"/>
          </p:nvPr>
        </p:nvSpPr>
        <p:spPr/>
        <p:txBody>
          <a:bodyPr/>
          <a:lstStyle/>
          <a:p>
            <a:fld id="{9E5A984A-89CE-491B-9E35-2B8B1AB6B8A9}" type="slidenum">
              <a:rPr lang="zh-CN" altLang="en-US" smtClean="0"/>
              <a:t>42</a:t>
            </a:fld>
            <a:endParaRPr lang="zh-CN"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fontAlgn="ctr"/>
            <a:r>
              <a:rPr lang="zh-CN" altLang="zh-CN" sz="1200" kern="1200" dirty="0">
                <a:solidFill>
                  <a:schemeClr val="tx1"/>
                </a:solidFill>
                <a:effectLst/>
                <a:latin typeface="+mn-lt"/>
                <a:ea typeface="+mn-ea"/>
                <a:cs typeface="+mn-cs"/>
              </a:rPr>
              <a:t>根据工作安排，在明年的数据处理之前，国家统计局将举办一期基于</a:t>
            </a:r>
            <a:r>
              <a:rPr lang="en-US" altLang="zh-CN" sz="1200" kern="1200" dirty="0">
                <a:solidFill>
                  <a:schemeClr val="tx1"/>
                </a:solidFill>
                <a:effectLst/>
                <a:latin typeface="+mn-lt"/>
                <a:ea typeface="+mn-ea"/>
                <a:cs typeface="+mn-cs"/>
              </a:rPr>
              <a:t>SAS</a:t>
            </a:r>
            <a:r>
              <a:rPr lang="zh-CN" altLang="zh-CN" sz="1200" kern="1200" dirty="0">
                <a:solidFill>
                  <a:schemeClr val="tx1"/>
                </a:solidFill>
                <a:effectLst/>
                <a:latin typeface="+mn-lt"/>
                <a:ea typeface="+mn-ea"/>
                <a:cs typeface="+mn-cs"/>
              </a:rPr>
              <a:t>软件开发的第四次全国经济普查个体经营户抽样调查数据推算程序培训班。</a:t>
            </a:r>
          </a:p>
        </p:txBody>
      </p:sp>
      <p:sp>
        <p:nvSpPr>
          <p:cNvPr id="4" name="灯片编号占位符 3"/>
          <p:cNvSpPr>
            <a:spLocks noGrp="1"/>
          </p:cNvSpPr>
          <p:nvPr>
            <p:ph type="sldNum" sz="quarter" idx="10"/>
          </p:nvPr>
        </p:nvSpPr>
        <p:spPr/>
        <p:txBody>
          <a:bodyPr/>
          <a:lstStyle/>
          <a:p>
            <a:fld id="{9E5A984A-89CE-491B-9E35-2B8B1AB6B8A9}" type="slidenum">
              <a:rPr lang="zh-CN" altLang="en-US" smtClean="0"/>
              <a:t>43</a:t>
            </a:fld>
            <a:endParaRPr lang="zh-CN"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E5A984A-89CE-491B-9E35-2B8B1AB6B8A9}" type="slidenum">
              <a:rPr lang="zh-CN" altLang="en-US" smtClean="0"/>
              <a:t>44</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培训内容主要分为三部分，第一部分是方案的概述，主要讲解此次抽样方案设计的特点；第二部分是抽样方案设计要点，主要讲解抽样方案设计的主要内容；最后一部分是调查组织实施要点，主要讲解样本抽选与确认、现场调查与数据审核各个环节的要点，以及各级普查机构在调查组织实施中的各自职责。</a:t>
            </a:r>
          </a:p>
        </p:txBody>
      </p:sp>
      <p:sp>
        <p:nvSpPr>
          <p:cNvPr id="4" name="灯片编号占位符 3"/>
          <p:cNvSpPr>
            <a:spLocks noGrp="1"/>
          </p:cNvSpPr>
          <p:nvPr>
            <p:ph type="sldNum" sz="quarter" idx="10"/>
          </p:nvPr>
        </p:nvSpPr>
        <p:spPr/>
        <p:txBody>
          <a:bodyPr/>
          <a:lstStyle/>
          <a:p>
            <a:fld id="{9E5A984A-89CE-491B-9E35-2B8B1AB6B8A9}" type="slidenum">
              <a:rPr lang="zh-CN" altLang="en-US" smtClean="0"/>
              <a:t>5</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zh-CN" sz="1200" kern="1200" dirty="0">
                <a:solidFill>
                  <a:schemeClr val="tx1"/>
                </a:solidFill>
                <a:effectLst/>
                <a:latin typeface="+mn-lt"/>
                <a:ea typeface="+mn-ea"/>
                <a:cs typeface="+mn-cs"/>
              </a:rPr>
              <a:t>《方案》</a:t>
            </a:r>
            <a:r>
              <a:rPr lang="zh-CN" altLang="en-US" sz="1200" kern="1200" dirty="0">
                <a:solidFill>
                  <a:schemeClr val="tx1"/>
                </a:solidFill>
                <a:effectLst/>
                <a:latin typeface="+mn-lt"/>
                <a:ea typeface="+mn-ea"/>
                <a:cs typeface="+mn-cs"/>
              </a:rPr>
              <a:t>特点概述首先是关于总体、抽样精度控制和预期推算结果的设定：</a:t>
            </a:r>
            <a:endParaRPr lang="en-US" altLang="zh-CN" sz="1200" kern="1200" dirty="0">
              <a:solidFill>
                <a:schemeClr val="tx1"/>
              </a:solidFill>
              <a:effectLst/>
              <a:latin typeface="+mn-lt"/>
              <a:ea typeface="+mn-ea"/>
              <a:cs typeface="+mn-cs"/>
            </a:endParaRPr>
          </a:p>
          <a:p>
            <a:r>
              <a:rPr lang="zh-CN" altLang="en-US" sz="1200" kern="1200" dirty="0">
                <a:solidFill>
                  <a:schemeClr val="tx1"/>
                </a:solidFill>
                <a:effectLst/>
                <a:latin typeface="+mn-lt"/>
                <a:ea typeface="+mn-ea"/>
                <a:cs typeface="+mn-cs"/>
              </a:rPr>
              <a:t>要求总体设定以</a:t>
            </a:r>
            <a:r>
              <a:rPr lang="en-US" altLang="zh-CN" sz="1200" kern="1200" dirty="0">
                <a:solidFill>
                  <a:schemeClr val="tx1"/>
                </a:solidFill>
                <a:effectLst/>
                <a:latin typeface="+mn-lt"/>
                <a:ea typeface="+mn-ea"/>
                <a:cs typeface="+mn-cs"/>
              </a:rPr>
              <a:t>…</a:t>
            </a:r>
          </a:p>
          <a:p>
            <a:r>
              <a:rPr lang="zh-CN" altLang="en-US" sz="1200" kern="1200" dirty="0">
                <a:solidFill>
                  <a:schemeClr val="tx1"/>
                </a:solidFill>
                <a:effectLst/>
                <a:latin typeface="+mn-lt"/>
                <a:ea typeface="+mn-ea"/>
                <a:cs typeface="+mn-cs"/>
              </a:rPr>
              <a:t>抽样精度控制要求</a:t>
            </a:r>
            <a:r>
              <a:rPr lang="zh-CN" altLang="en-US" sz="1200" kern="1200" baseline="0" dirty="0">
                <a:solidFill>
                  <a:schemeClr val="tx1"/>
                </a:solidFill>
                <a:effectLst/>
                <a:latin typeface="+mn-lt"/>
                <a:ea typeface="+mn-ea"/>
                <a:cs typeface="+mn-cs"/>
              </a:rPr>
              <a:t> ：</a:t>
            </a:r>
            <a:r>
              <a:rPr lang="zh-CN" altLang="zh-CN" sz="1200" kern="1200" dirty="0">
                <a:solidFill>
                  <a:schemeClr val="tx1"/>
                </a:solidFill>
                <a:effectLst/>
                <a:latin typeface="+mn-lt"/>
                <a:ea typeface="+mn-ea"/>
                <a:cs typeface="+mn-cs"/>
              </a:rPr>
              <a:t>以</a:t>
            </a:r>
            <a:r>
              <a:rPr lang="zh-CN" altLang="en-US" sz="1200" kern="1200" dirty="0">
                <a:solidFill>
                  <a:schemeClr val="tx1"/>
                </a:solidFill>
                <a:effectLst/>
                <a:latin typeface="+mn-lt"/>
                <a:ea typeface="+mn-ea"/>
                <a:cs typeface="+mn-cs"/>
              </a:rPr>
              <a:t>省级总体的</a:t>
            </a:r>
            <a:r>
              <a:rPr lang="zh-CN" altLang="zh-CN" sz="1200" kern="1200" dirty="0">
                <a:solidFill>
                  <a:schemeClr val="tx1"/>
                </a:solidFill>
                <a:effectLst/>
                <a:latin typeface="+mn-lt"/>
                <a:ea typeface="+mn-ea"/>
                <a:cs typeface="+mn-cs"/>
              </a:rPr>
              <a:t>营业收入</a:t>
            </a:r>
            <a:r>
              <a:rPr lang="zh-CN" altLang="en-US" sz="1200" kern="1200" dirty="0">
                <a:solidFill>
                  <a:schemeClr val="tx1"/>
                </a:solidFill>
                <a:effectLst/>
                <a:latin typeface="+mn-lt"/>
                <a:ea typeface="+mn-ea"/>
                <a:cs typeface="+mn-cs"/>
              </a:rPr>
              <a:t>作为精度控制要求的核心指标；</a:t>
            </a:r>
            <a:endParaRPr lang="en-US" altLang="zh-CN" sz="1200" kern="1200" dirty="0">
              <a:solidFill>
                <a:schemeClr val="tx1"/>
              </a:solidFill>
              <a:effectLst/>
              <a:latin typeface="+mn-lt"/>
              <a:ea typeface="+mn-ea"/>
              <a:cs typeface="+mn-cs"/>
            </a:endParaRPr>
          </a:p>
          <a:p>
            <a:r>
              <a:rPr lang="zh-CN" altLang="en-US" sz="1200" kern="1200" dirty="0">
                <a:solidFill>
                  <a:schemeClr val="tx1"/>
                </a:solidFill>
                <a:effectLst/>
                <a:latin typeface="+mn-lt"/>
                <a:ea typeface="+mn-ea"/>
                <a:cs typeface="+mn-cs"/>
              </a:rPr>
              <a:t>预期推算结果分为两部分</a:t>
            </a:r>
            <a:r>
              <a:rPr lang="zh-CN" altLang="zh-CN" sz="1200" kern="1200" dirty="0">
                <a:solidFill>
                  <a:schemeClr val="tx1"/>
                </a:solidFill>
                <a:effectLst/>
                <a:latin typeface="+mn-lt"/>
                <a:ea typeface="+mn-ea"/>
                <a:cs typeface="+mn-cs"/>
              </a:rPr>
              <a:t>：</a:t>
            </a:r>
            <a:r>
              <a:rPr lang="en-US" altLang="zh-CN" sz="1200" kern="1200" dirty="0">
                <a:solidFill>
                  <a:schemeClr val="tx1"/>
                </a:solidFill>
                <a:effectLst/>
                <a:latin typeface="+mn-lt"/>
                <a:ea typeface="+mn-ea"/>
                <a:cs typeface="+mn-cs"/>
              </a:rPr>
              <a:t>…</a:t>
            </a:r>
            <a:endParaRPr lang="zh-CN" altLang="en-US" dirty="0"/>
          </a:p>
        </p:txBody>
      </p:sp>
      <p:sp>
        <p:nvSpPr>
          <p:cNvPr id="4" name="灯片编号占位符 3"/>
          <p:cNvSpPr>
            <a:spLocks noGrp="1"/>
          </p:cNvSpPr>
          <p:nvPr>
            <p:ph type="sldNum" sz="quarter" idx="10"/>
          </p:nvPr>
        </p:nvSpPr>
        <p:spPr/>
        <p:txBody>
          <a:bodyPr/>
          <a:lstStyle/>
          <a:p>
            <a:fld id="{9E5A984A-89CE-491B-9E35-2B8B1AB6B8A9}" type="slidenum">
              <a:rPr lang="zh-CN" altLang="en-US" smtClean="0"/>
              <a:t>6</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zh-CN" sz="1200" kern="1200" dirty="0">
                <a:solidFill>
                  <a:schemeClr val="tx1"/>
                </a:solidFill>
                <a:effectLst/>
                <a:latin typeface="+mn-lt"/>
                <a:ea typeface="+mn-ea"/>
                <a:cs typeface="+mn-cs"/>
              </a:rPr>
              <a:t>在</a:t>
            </a:r>
            <a:r>
              <a:rPr lang="zh-CN" altLang="en-US" sz="1200" kern="1200" dirty="0">
                <a:solidFill>
                  <a:schemeClr val="tx1"/>
                </a:solidFill>
                <a:effectLst/>
                <a:latin typeface="+mn-lt"/>
                <a:ea typeface="+mn-ea"/>
                <a:cs typeface="+mn-cs"/>
              </a:rPr>
              <a:t>现有</a:t>
            </a:r>
            <a:r>
              <a:rPr lang="zh-CN" altLang="zh-CN" sz="1200" kern="1200" dirty="0">
                <a:solidFill>
                  <a:schemeClr val="tx1"/>
                </a:solidFill>
                <a:effectLst/>
                <a:latin typeface="+mn-lt"/>
                <a:ea typeface="+mn-ea"/>
                <a:cs typeface="+mn-cs"/>
              </a:rPr>
              <a:t>《方案》的</a:t>
            </a:r>
            <a:r>
              <a:rPr lang="zh-CN" altLang="en-US" sz="1200" kern="1200" dirty="0">
                <a:solidFill>
                  <a:schemeClr val="tx1"/>
                </a:solidFill>
                <a:effectLst/>
                <a:latin typeface="+mn-lt"/>
                <a:ea typeface="+mn-ea"/>
                <a:cs typeface="+mn-cs"/>
              </a:rPr>
              <a:t>设计</a:t>
            </a:r>
            <a:r>
              <a:rPr lang="zh-CN" altLang="zh-CN" sz="1200" kern="1200" dirty="0">
                <a:solidFill>
                  <a:schemeClr val="tx1"/>
                </a:solidFill>
                <a:effectLst/>
                <a:latin typeface="+mn-lt"/>
                <a:ea typeface="+mn-ea"/>
                <a:cs typeface="+mn-cs"/>
              </a:rPr>
              <a:t>框架下，可以推算出分地市和分县数据，但由于东中西地域差异大，各县实际调查的个体经营户样本单位数差异大，不在方案中提出统一的精度控制要求。</a:t>
            </a:r>
            <a:endParaRPr lang="en-US" altLang="zh-CN" sz="1200" kern="1200" dirty="0">
              <a:solidFill>
                <a:schemeClr val="tx1"/>
              </a:solidFill>
              <a:effectLst/>
              <a:latin typeface="+mn-lt"/>
              <a:ea typeface="+mn-ea"/>
              <a:cs typeface="+mn-cs"/>
            </a:endParaRPr>
          </a:p>
          <a:p>
            <a:r>
              <a:rPr lang="zh-CN" altLang="zh-CN" sz="1200" kern="1200" dirty="0">
                <a:solidFill>
                  <a:schemeClr val="tx1"/>
                </a:solidFill>
                <a:effectLst/>
                <a:latin typeface="+mn-lt"/>
                <a:ea typeface="+mn-ea"/>
                <a:cs typeface="+mn-cs"/>
              </a:rPr>
              <a:t>对于有推算县级数据需要的地方</a:t>
            </a:r>
            <a:r>
              <a:rPr lang="zh-CN" altLang="en-US" sz="1200" kern="1200" dirty="0">
                <a:solidFill>
                  <a:schemeClr val="tx1"/>
                </a:solidFill>
                <a:effectLst/>
                <a:latin typeface="+mn-lt"/>
                <a:ea typeface="+mn-ea"/>
                <a:cs typeface="+mn-cs"/>
              </a:rPr>
              <a:t>：</a:t>
            </a:r>
            <a:endParaRPr lang="en-US" altLang="zh-CN" sz="1200" kern="1200" dirty="0">
              <a:solidFill>
                <a:schemeClr val="tx1"/>
              </a:solidFill>
              <a:effectLst/>
              <a:latin typeface="+mn-lt"/>
              <a:ea typeface="+mn-ea"/>
              <a:cs typeface="+mn-cs"/>
            </a:endParaRPr>
          </a:p>
          <a:p>
            <a:r>
              <a:rPr lang="zh-CN" altLang="en-US" sz="1200" kern="1200" dirty="0">
                <a:solidFill>
                  <a:schemeClr val="tx1"/>
                </a:solidFill>
                <a:effectLst/>
                <a:latin typeface="+mn-lt"/>
                <a:ea typeface="+mn-ea"/>
                <a:cs typeface="+mn-cs"/>
              </a:rPr>
              <a:t>（</a:t>
            </a:r>
            <a:r>
              <a:rPr lang="en-US" altLang="zh-CN" sz="1200" kern="1200" dirty="0">
                <a:solidFill>
                  <a:schemeClr val="tx1"/>
                </a:solidFill>
                <a:effectLst/>
                <a:latin typeface="+mn-lt"/>
                <a:ea typeface="+mn-ea"/>
                <a:cs typeface="+mn-cs"/>
              </a:rPr>
              <a:t>1</a:t>
            </a:r>
            <a:r>
              <a:rPr lang="zh-CN" altLang="en-US" sz="1200" kern="1200" dirty="0">
                <a:solidFill>
                  <a:schemeClr val="tx1"/>
                </a:solidFill>
                <a:effectLst/>
                <a:latin typeface="+mn-lt"/>
                <a:ea typeface="+mn-ea"/>
                <a:cs typeface="+mn-cs"/>
              </a:rPr>
              <a:t>）在不影响调查质量的前提下，可选择方案设计的样本量上限，</a:t>
            </a:r>
            <a:r>
              <a:rPr lang="zh-CN" altLang="zh-CN" sz="1200" kern="1200" dirty="0">
                <a:solidFill>
                  <a:schemeClr val="tx1"/>
                </a:solidFill>
                <a:effectLst/>
                <a:latin typeface="+mn-lt"/>
                <a:ea typeface="+mn-ea"/>
                <a:cs typeface="+mn-cs"/>
              </a:rPr>
              <a:t>如果要突破《方案》规定的样本量上限，需报请国务院经普办批准同意；</a:t>
            </a:r>
            <a:endParaRPr lang="en-US" altLang="zh-CN" sz="1200" kern="1200" dirty="0">
              <a:solidFill>
                <a:schemeClr val="tx1"/>
              </a:solidFill>
              <a:effectLst/>
              <a:latin typeface="+mn-lt"/>
              <a:ea typeface="+mn-ea"/>
              <a:cs typeface="+mn-cs"/>
            </a:endParaRPr>
          </a:p>
          <a:p>
            <a:r>
              <a:rPr lang="zh-CN" altLang="en-US" sz="1200" kern="1200" dirty="0">
                <a:solidFill>
                  <a:schemeClr val="tx1"/>
                </a:solidFill>
                <a:effectLst/>
                <a:latin typeface="+mn-lt"/>
                <a:ea typeface="+mn-ea"/>
                <a:cs typeface="+mn-cs"/>
              </a:rPr>
              <a:t>（</a:t>
            </a:r>
            <a:r>
              <a:rPr lang="en-US" altLang="zh-CN" sz="1200" kern="1200" dirty="0">
                <a:solidFill>
                  <a:schemeClr val="tx1"/>
                </a:solidFill>
                <a:effectLst/>
                <a:latin typeface="+mn-lt"/>
                <a:ea typeface="+mn-ea"/>
                <a:cs typeface="+mn-cs"/>
              </a:rPr>
              <a:t>1</a:t>
            </a:r>
            <a:r>
              <a:rPr lang="zh-CN" altLang="en-US" sz="1200" kern="1200" dirty="0">
                <a:solidFill>
                  <a:schemeClr val="tx1"/>
                </a:solidFill>
                <a:effectLst/>
                <a:latin typeface="+mn-lt"/>
                <a:ea typeface="+mn-ea"/>
                <a:cs typeface="+mn-cs"/>
              </a:rPr>
              <a:t>）</a:t>
            </a:r>
            <a:r>
              <a:rPr lang="zh-CN" altLang="zh-CN" sz="1200" kern="1200" dirty="0">
                <a:solidFill>
                  <a:schemeClr val="tx1"/>
                </a:solidFill>
                <a:effectLst/>
                <a:latin typeface="+mn-lt"/>
                <a:ea typeface="+mn-ea"/>
                <a:cs typeface="+mn-cs"/>
              </a:rPr>
              <a:t>误差控制</a:t>
            </a:r>
            <a:r>
              <a:rPr lang="zh-CN" altLang="en-US" sz="1200" kern="1200" dirty="0">
                <a:solidFill>
                  <a:schemeClr val="tx1"/>
                </a:solidFill>
                <a:effectLst/>
                <a:latin typeface="+mn-lt"/>
                <a:ea typeface="+mn-ea"/>
                <a:cs typeface="+mn-cs"/>
              </a:rPr>
              <a:t>控制在一定范围内，才可发布使用，若超控制</a:t>
            </a:r>
            <a:r>
              <a:rPr lang="zh-CN" altLang="zh-CN" sz="1200" kern="1200" dirty="0">
                <a:solidFill>
                  <a:schemeClr val="tx1"/>
                </a:solidFill>
                <a:effectLst/>
                <a:latin typeface="+mn-lt"/>
                <a:ea typeface="+mn-ea"/>
                <a:cs typeface="+mn-cs"/>
              </a:rPr>
              <a:t>要求的推算结果，可作为省（或地市）总量数据的结构数据使用，</a:t>
            </a:r>
            <a:endParaRPr lang="zh-CN" altLang="en-US" dirty="0"/>
          </a:p>
        </p:txBody>
      </p:sp>
      <p:sp>
        <p:nvSpPr>
          <p:cNvPr id="4" name="灯片编号占位符 3"/>
          <p:cNvSpPr>
            <a:spLocks noGrp="1"/>
          </p:cNvSpPr>
          <p:nvPr>
            <p:ph type="sldNum" sz="quarter" idx="10"/>
          </p:nvPr>
        </p:nvSpPr>
        <p:spPr/>
        <p:txBody>
          <a:bodyPr/>
          <a:lstStyle/>
          <a:p>
            <a:fld id="{9E5A984A-89CE-491B-9E35-2B8B1AB6B8A9}" type="slidenum">
              <a:rPr lang="zh-CN" altLang="en-US" smtClean="0"/>
              <a:t>7</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培训内容主要分为三部分，第一部分是方案的概述，主要讲解此次抽样方案设计的特点；第二部分是抽样方案设计要点，主要讲解抽样方案设计的主要内容；最后一部分是调查组织实施要点，主要讲解样本抽选与确认、现场调查与数据审核各个环节的要点，以及各级普查机构在调查组织实施中的各自职责。</a:t>
            </a:r>
          </a:p>
        </p:txBody>
      </p:sp>
      <p:sp>
        <p:nvSpPr>
          <p:cNvPr id="4" name="灯片编号占位符 3"/>
          <p:cNvSpPr>
            <a:spLocks noGrp="1"/>
          </p:cNvSpPr>
          <p:nvPr>
            <p:ph type="sldNum" sz="quarter" idx="10"/>
          </p:nvPr>
        </p:nvSpPr>
        <p:spPr/>
        <p:txBody>
          <a:bodyPr/>
          <a:lstStyle/>
          <a:p>
            <a:fld id="{9E5A984A-89CE-491B-9E35-2B8B1AB6B8A9}" type="slidenum">
              <a:rPr lang="zh-CN" altLang="en-US" smtClean="0"/>
              <a:t>8</a:t>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关于</a:t>
            </a:r>
            <a:r>
              <a:rPr lang="en-US" altLang="zh-CN" dirty="0"/>
              <a:t>《</a:t>
            </a:r>
            <a:r>
              <a:rPr lang="zh-CN" altLang="en-US" dirty="0"/>
              <a:t>方案</a:t>
            </a:r>
            <a:r>
              <a:rPr lang="en-US" altLang="zh-CN" dirty="0"/>
              <a:t>》</a:t>
            </a:r>
            <a:r>
              <a:rPr lang="zh-CN" altLang="en-US" dirty="0"/>
              <a:t>的抽样方法，概括为</a:t>
            </a:r>
            <a:r>
              <a:rPr lang="en-US" altLang="zh-CN" dirty="0"/>
              <a:t>…</a:t>
            </a:r>
            <a:endParaRPr lang="zh-CN" altLang="en-US" dirty="0"/>
          </a:p>
        </p:txBody>
      </p:sp>
      <p:sp>
        <p:nvSpPr>
          <p:cNvPr id="4" name="灯片编号占位符 3"/>
          <p:cNvSpPr>
            <a:spLocks noGrp="1"/>
          </p:cNvSpPr>
          <p:nvPr>
            <p:ph type="sldNum" sz="quarter" idx="10"/>
          </p:nvPr>
        </p:nvSpPr>
        <p:spPr/>
        <p:txBody>
          <a:bodyPr/>
          <a:lstStyle/>
          <a:p>
            <a:fld id="{9E5A984A-89CE-491B-9E35-2B8B1AB6B8A9}" type="slidenum">
              <a:rPr lang="zh-CN" altLang="en-US" smtClean="0"/>
              <a:t>9</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D997B5FA-0921-464F-AAE1-844C04324D75}" type="datetimeFigureOut">
              <a:rPr lang="zh-CN" altLang="en-US" smtClean="0">
                <a:solidFill>
                  <a:prstClr val="black">
                    <a:tint val="75000"/>
                  </a:prstClr>
                </a:solidFill>
              </a:rPr>
              <a:t>2023/3/8</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565CE74E-AB26-4998-AD42-012C4C1AD07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997B5FA-0921-464F-AAE1-844C04324D75}" type="datetimeFigureOut">
              <a:rPr lang="zh-CN" altLang="en-US" smtClean="0">
                <a:solidFill>
                  <a:prstClr val="black">
                    <a:tint val="75000"/>
                  </a:prstClr>
                </a:solidFill>
              </a:rPr>
              <a:t>2023/3/8</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565CE74E-AB26-4998-AD42-012C4C1AD07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1"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1"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997B5FA-0921-464F-AAE1-844C04324D75}" type="datetimeFigureOut">
              <a:rPr lang="zh-CN" altLang="en-US" smtClean="0">
                <a:solidFill>
                  <a:prstClr val="black">
                    <a:tint val="75000"/>
                  </a:prstClr>
                </a:solidFill>
              </a:rPr>
              <a:t>2023/3/8</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565CE74E-AB26-4998-AD42-012C4C1AD07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997B5FA-0921-464F-AAE1-844C04324D75}" type="datetimeFigureOut">
              <a:rPr lang="zh-CN" altLang="en-US" smtClean="0">
                <a:solidFill>
                  <a:prstClr val="black">
                    <a:tint val="75000"/>
                  </a:prstClr>
                </a:solidFill>
              </a:rPr>
              <a:t>2023/3/8</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565CE74E-AB26-4998-AD42-012C4C1AD07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1" y="1709739"/>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D997B5FA-0921-464F-AAE1-844C04324D75}" type="datetimeFigureOut">
              <a:rPr lang="zh-CN" altLang="en-US" smtClean="0">
                <a:solidFill>
                  <a:prstClr val="black">
                    <a:tint val="75000"/>
                  </a:prstClr>
                </a:solidFill>
              </a:rPr>
              <a:t>2023/3/8</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565CE74E-AB26-4998-AD42-012C4C1AD07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D997B5FA-0921-464F-AAE1-844C04324D75}" type="datetimeFigureOut">
              <a:rPr lang="zh-CN" altLang="en-US" smtClean="0">
                <a:solidFill>
                  <a:prstClr val="black">
                    <a:tint val="75000"/>
                  </a:prstClr>
                </a:solidFill>
              </a:rPr>
              <a:t>2023/3/8</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565CE74E-AB26-4998-AD42-012C4C1AD07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6"/>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1"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D997B5FA-0921-464F-AAE1-844C04324D75}" type="datetimeFigureOut">
              <a:rPr lang="zh-CN" altLang="en-US" smtClean="0">
                <a:solidFill>
                  <a:prstClr val="black">
                    <a:tint val="75000"/>
                  </a:prstClr>
                </a:solidFill>
              </a:rPr>
              <a:t>2023/3/8</a:t>
            </a:fld>
            <a:endParaRPr lang="zh-CN" altLang="en-US">
              <a:solidFill>
                <a:prstClr val="black">
                  <a:tint val="75000"/>
                </a:prstClr>
              </a:solidFill>
            </a:endParaRPr>
          </a:p>
        </p:txBody>
      </p:sp>
      <p:sp>
        <p:nvSpPr>
          <p:cNvPr id="8" name="页脚占位符 7"/>
          <p:cNvSpPr>
            <a:spLocks noGrp="1"/>
          </p:cNvSpPr>
          <p:nvPr>
            <p:ph type="ftr" sz="quarter" idx="11"/>
          </p:nvPr>
        </p:nvSpPr>
        <p:spPr/>
        <p:txBody>
          <a:bodyPr/>
          <a:lstStyle/>
          <a:p>
            <a:endParaRPr lang="zh-CN" altLang="en-US">
              <a:solidFill>
                <a:prstClr val="black">
                  <a:tint val="75000"/>
                </a:prstClr>
              </a:solidFill>
            </a:endParaRPr>
          </a:p>
        </p:txBody>
      </p:sp>
      <p:sp>
        <p:nvSpPr>
          <p:cNvPr id="9" name="灯片编号占位符 8"/>
          <p:cNvSpPr>
            <a:spLocks noGrp="1"/>
          </p:cNvSpPr>
          <p:nvPr>
            <p:ph type="sldNum" sz="quarter" idx="12"/>
          </p:nvPr>
        </p:nvSpPr>
        <p:spPr/>
        <p:txBody>
          <a:bodyPr/>
          <a:lstStyle/>
          <a:p>
            <a:fld id="{565CE74E-AB26-4998-AD42-012C4C1AD07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D997B5FA-0921-464F-AAE1-844C04324D75}" type="datetimeFigureOut">
              <a:rPr lang="zh-CN" altLang="en-US" smtClean="0">
                <a:solidFill>
                  <a:prstClr val="black">
                    <a:tint val="75000"/>
                  </a:prstClr>
                </a:solidFill>
              </a:rPr>
              <a:t>2023/3/8</a:t>
            </a:fld>
            <a:endParaRPr lang="zh-CN" altLang="en-US">
              <a:solidFill>
                <a:prstClr val="black">
                  <a:tint val="75000"/>
                </a:prstClr>
              </a:solidFill>
            </a:endParaRPr>
          </a:p>
        </p:txBody>
      </p:sp>
      <p:sp>
        <p:nvSpPr>
          <p:cNvPr id="4" name="页脚占位符 3"/>
          <p:cNvSpPr>
            <a:spLocks noGrp="1"/>
          </p:cNvSpPr>
          <p:nvPr>
            <p:ph type="ftr" sz="quarter" idx="11"/>
          </p:nvPr>
        </p:nvSpPr>
        <p:spPr/>
        <p:txBody>
          <a:bodyPr/>
          <a:lstStyle/>
          <a:p>
            <a:endParaRPr lang="zh-CN" altLang="en-US">
              <a:solidFill>
                <a:prstClr val="black">
                  <a:tint val="75000"/>
                </a:prstClr>
              </a:solidFill>
            </a:endParaRPr>
          </a:p>
        </p:txBody>
      </p:sp>
      <p:sp>
        <p:nvSpPr>
          <p:cNvPr id="5" name="灯片编号占位符 4"/>
          <p:cNvSpPr>
            <a:spLocks noGrp="1"/>
          </p:cNvSpPr>
          <p:nvPr>
            <p:ph type="sldNum" sz="quarter" idx="12"/>
          </p:nvPr>
        </p:nvSpPr>
        <p:spPr/>
        <p:txBody>
          <a:bodyPr/>
          <a:lstStyle/>
          <a:p>
            <a:fld id="{565CE74E-AB26-4998-AD42-012C4C1AD07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solidFill>
                  <a:prstClr val="black">
                    <a:tint val="75000"/>
                  </a:prstClr>
                </a:solidFill>
              </a:rPr>
              <a:t>2023/3/8</a:t>
            </a:fld>
            <a:endParaRPr lang="zh-CN" altLang="en-US">
              <a:solidFill>
                <a:prstClr val="black">
                  <a:tint val="75000"/>
                </a:prstClr>
              </a:solidFill>
            </a:endParaRPr>
          </a:p>
        </p:txBody>
      </p:sp>
      <p:sp>
        <p:nvSpPr>
          <p:cNvPr id="3" name="页脚占位符 2"/>
          <p:cNvSpPr>
            <a:spLocks noGrp="1"/>
          </p:cNvSpPr>
          <p:nvPr>
            <p:ph type="ftr" sz="quarter" idx="11"/>
          </p:nvPr>
        </p:nvSpPr>
        <p:spPr/>
        <p:txBody>
          <a:bodyPr/>
          <a:lstStyle/>
          <a:p>
            <a:endParaRPr lang="zh-CN" altLang="en-US">
              <a:solidFill>
                <a:prstClr val="black">
                  <a:tint val="75000"/>
                </a:prstClr>
              </a:solidFill>
            </a:endParaRPr>
          </a:p>
        </p:txBody>
      </p:sp>
      <p:sp>
        <p:nvSpPr>
          <p:cNvPr id="4" name="灯片编号占位符 3"/>
          <p:cNvSpPr>
            <a:spLocks noGrp="1"/>
          </p:cNvSpPr>
          <p:nvPr>
            <p:ph type="sldNum" sz="quarter" idx="12"/>
          </p:nvPr>
        </p:nvSpPr>
        <p:spPr/>
        <p:txBody>
          <a:bodyPr/>
          <a:lstStyle/>
          <a:p>
            <a:fld id="{565CE74E-AB26-4998-AD42-012C4C1AD07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D997B5FA-0921-464F-AAE1-844C04324D75}" type="datetimeFigureOut">
              <a:rPr lang="zh-CN" altLang="en-US" smtClean="0">
                <a:solidFill>
                  <a:prstClr val="black">
                    <a:tint val="75000"/>
                  </a:prstClr>
                </a:solidFill>
              </a:rPr>
              <a:t>2023/3/8</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565CE74E-AB26-4998-AD42-012C4C1AD07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D997B5FA-0921-464F-AAE1-844C04324D75}" type="datetimeFigureOut">
              <a:rPr lang="zh-CN" altLang="en-US" smtClean="0">
                <a:solidFill>
                  <a:prstClr val="black">
                    <a:tint val="75000"/>
                  </a:prstClr>
                </a:solidFill>
              </a:rPr>
              <a:t>2023/3/8</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565CE74E-AB26-4998-AD42-012C4C1AD07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3"/>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solidFill>
                  <a:prstClr val="black">
                    <a:tint val="75000"/>
                  </a:prstClr>
                </a:solidFill>
              </a:rPr>
              <a:t>2023/3/8</a:t>
            </a:fld>
            <a:endParaRPr lang="zh-CN" altLang="en-US">
              <a:solidFill>
                <a:prstClr val="black">
                  <a:tint val="75000"/>
                </a:prstClr>
              </a:solidFill>
            </a:endParaRPr>
          </a:p>
        </p:txBody>
      </p:sp>
      <p:sp>
        <p:nvSpPr>
          <p:cNvPr id="5" name="页脚占位符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灯片编号占位符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solidFill>
                  <a:prstClr val="black">
                    <a:tint val="75000"/>
                  </a:prstClr>
                </a:solidFill>
              </a:rPr>
              <a:t>‹#›</a:t>
            </a:fld>
            <a:endParaRPr lang="zh-CN" alt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6.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5.wmf"/><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image" Target="../media/image5.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image" Target="../media/image7.wmf"/><Relationship Id="rId4" Type="http://schemas.openxmlformats.org/officeDocument/2006/relationships/oleObject" Target="../embeddings/oleObject3.bin"/></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notesSlide" Target="../notesSlides/notesSlide14.xml"/><Relationship Id="rId7" Type="http://schemas.openxmlformats.org/officeDocument/2006/relationships/image" Target="../media/image9.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6.bin"/><Relationship Id="rId5" Type="http://schemas.openxmlformats.org/officeDocument/2006/relationships/image" Target="../media/image8.wmf"/><Relationship Id="rId4" Type="http://schemas.openxmlformats.org/officeDocument/2006/relationships/oleObject" Target="../embeddings/oleObject5.bin"/><Relationship Id="rId9" Type="http://schemas.openxmlformats.org/officeDocument/2006/relationships/image" Target="../media/image10.wmf"/></Relationships>
</file>

<file path=ppt/slides/_rels/slide15.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10.bin"/><Relationship Id="rId13" Type="http://schemas.openxmlformats.org/officeDocument/2006/relationships/image" Target="../media/image16.wmf"/><Relationship Id="rId18" Type="http://schemas.openxmlformats.org/officeDocument/2006/relationships/oleObject" Target="../embeddings/oleObject15.bin"/><Relationship Id="rId3" Type="http://schemas.openxmlformats.org/officeDocument/2006/relationships/notesSlide" Target="../notesSlides/notesSlide18.xml"/><Relationship Id="rId21" Type="http://schemas.openxmlformats.org/officeDocument/2006/relationships/image" Target="../media/image20.wmf"/><Relationship Id="rId7" Type="http://schemas.openxmlformats.org/officeDocument/2006/relationships/image" Target="../media/image13.wmf"/><Relationship Id="rId12" Type="http://schemas.openxmlformats.org/officeDocument/2006/relationships/oleObject" Target="../embeddings/oleObject12.bin"/><Relationship Id="rId17" Type="http://schemas.openxmlformats.org/officeDocument/2006/relationships/image" Target="../media/image18.wmf"/><Relationship Id="rId2" Type="http://schemas.openxmlformats.org/officeDocument/2006/relationships/slideLayout" Target="../slideLayouts/slideLayout2.xml"/><Relationship Id="rId16" Type="http://schemas.openxmlformats.org/officeDocument/2006/relationships/oleObject" Target="../embeddings/oleObject14.bin"/><Relationship Id="rId20" Type="http://schemas.openxmlformats.org/officeDocument/2006/relationships/oleObject" Target="../embeddings/oleObject16.bin"/><Relationship Id="rId1" Type="http://schemas.openxmlformats.org/officeDocument/2006/relationships/vmlDrawing" Target="../drawings/vmlDrawing4.vml"/><Relationship Id="rId6" Type="http://schemas.openxmlformats.org/officeDocument/2006/relationships/oleObject" Target="../embeddings/oleObject9.bin"/><Relationship Id="rId11" Type="http://schemas.openxmlformats.org/officeDocument/2006/relationships/image" Target="../media/image15.wmf"/><Relationship Id="rId5" Type="http://schemas.openxmlformats.org/officeDocument/2006/relationships/image" Target="../media/image12.wmf"/><Relationship Id="rId15" Type="http://schemas.openxmlformats.org/officeDocument/2006/relationships/image" Target="../media/image17.wmf"/><Relationship Id="rId23" Type="http://schemas.openxmlformats.org/officeDocument/2006/relationships/image" Target="../media/image21.wmf"/><Relationship Id="rId10" Type="http://schemas.openxmlformats.org/officeDocument/2006/relationships/oleObject" Target="../embeddings/oleObject11.bin"/><Relationship Id="rId19" Type="http://schemas.openxmlformats.org/officeDocument/2006/relationships/image" Target="../media/image19.wmf"/><Relationship Id="rId4" Type="http://schemas.openxmlformats.org/officeDocument/2006/relationships/oleObject" Target="../embeddings/oleObject8.bin"/><Relationship Id="rId9" Type="http://schemas.openxmlformats.org/officeDocument/2006/relationships/image" Target="../media/image14.wmf"/><Relationship Id="rId14" Type="http://schemas.openxmlformats.org/officeDocument/2006/relationships/oleObject" Target="../embeddings/oleObject13.bin"/><Relationship Id="rId22" Type="http://schemas.openxmlformats.org/officeDocument/2006/relationships/oleObject" Target="../embeddings/oleObject17.bin"/></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20.bin"/><Relationship Id="rId13" Type="http://schemas.openxmlformats.org/officeDocument/2006/relationships/image" Target="../media/image26.wmf"/><Relationship Id="rId3" Type="http://schemas.openxmlformats.org/officeDocument/2006/relationships/notesSlide" Target="../notesSlides/notesSlide19.xml"/><Relationship Id="rId7" Type="http://schemas.openxmlformats.org/officeDocument/2006/relationships/image" Target="../media/image23.wmf"/><Relationship Id="rId12" Type="http://schemas.openxmlformats.org/officeDocument/2006/relationships/oleObject" Target="../embeddings/oleObject22.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19.bin"/><Relationship Id="rId11" Type="http://schemas.openxmlformats.org/officeDocument/2006/relationships/image" Target="../media/image25.wmf"/><Relationship Id="rId5" Type="http://schemas.openxmlformats.org/officeDocument/2006/relationships/image" Target="../media/image22.wmf"/><Relationship Id="rId10" Type="http://schemas.openxmlformats.org/officeDocument/2006/relationships/oleObject" Target="../embeddings/oleObject21.bin"/><Relationship Id="rId4" Type="http://schemas.openxmlformats.org/officeDocument/2006/relationships/oleObject" Target="../embeddings/oleObject18.bin"/><Relationship Id="rId9" Type="http://schemas.openxmlformats.org/officeDocument/2006/relationships/image" Target="../media/image24.w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oleObject" Target="../embeddings/oleObject25.bin"/><Relationship Id="rId3" Type="http://schemas.openxmlformats.org/officeDocument/2006/relationships/notesSlide" Target="../notesSlides/notesSlide21.xml"/><Relationship Id="rId7" Type="http://schemas.openxmlformats.org/officeDocument/2006/relationships/image" Target="../media/image28.wm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24.bin"/><Relationship Id="rId5" Type="http://schemas.openxmlformats.org/officeDocument/2006/relationships/image" Target="../media/image27.wmf"/><Relationship Id="rId4" Type="http://schemas.openxmlformats.org/officeDocument/2006/relationships/oleObject" Target="../embeddings/oleObject23.bin"/><Relationship Id="rId9" Type="http://schemas.openxmlformats.org/officeDocument/2006/relationships/image" Target="../media/image29.wmf"/></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28.bin"/><Relationship Id="rId13" Type="http://schemas.openxmlformats.org/officeDocument/2006/relationships/image" Target="../media/image34.wmf"/><Relationship Id="rId3" Type="http://schemas.openxmlformats.org/officeDocument/2006/relationships/notesSlide" Target="../notesSlides/notesSlide22.xml"/><Relationship Id="rId7" Type="http://schemas.openxmlformats.org/officeDocument/2006/relationships/image" Target="../media/image31.wmf"/><Relationship Id="rId12" Type="http://schemas.openxmlformats.org/officeDocument/2006/relationships/oleObject" Target="../embeddings/oleObject30.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27.bin"/><Relationship Id="rId11" Type="http://schemas.openxmlformats.org/officeDocument/2006/relationships/image" Target="../media/image33.wmf"/><Relationship Id="rId5" Type="http://schemas.openxmlformats.org/officeDocument/2006/relationships/image" Target="../media/image30.wmf"/><Relationship Id="rId10" Type="http://schemas.openxmlformats.org/officeDocument/2006/relationships/oleObject" Target="../embeddings/oleObject29.bin"/><Relationship Id="rId4" Type="http://schemas.openxmlformats.org/officeDocument/2006/relationships/oleObject" Target="../embeddings/oleObject26.bin"/><Relationship Id="rId9" Type="http://schemas.openxmlformats.org/officeDocument/2006/relationships/image" Target="../media/image32.wmf"/><Relationship Id="rId14" Type="http://schemas.openxmlformats.org/officeDocument/2006/relationships/image" Target="../media/image35.emf"/></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33.bin"/><Relationship Id="rId13" Type="http://schemas.openxmlformats.org/officeDocument/2006/relationships/image" Target="../media/image40.wmf"/><Relationship Id="rId3" Type="http://schemas.openxmlformats.org/officeDocument/2006/relationships/notesSlide" Target="../notesSlides/notesSlide23.xml"/><Relationship Id="rId7" Type="http://schemas.openxmlformats.org/officeDocument/2006/relationships/image" Target="../media/image37.wmf"/><Relationship Id="rId12" Type="http://schemas.openxmlformats.org/officeDocument/2006/relationships/oleObject" Target="../embeddings/oleObject35.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32.bin"/><Relationship Id="rId11" Type="http://schemas.openxmlformats.org/officeDocument/2006/relationships/image" Target="../media/image39.wmf"/><Relationship Id="rId5" Type="http://schemas.openxmlformats.org/officeDocument/2006/relationships/image" Target="../media/image36.wmf"/><Relationship Id="rId10" Type="http://schemas.openxmlformats.org/officeDocument/2006/relationships/oleObject" Target="../embeddings/oleObject34.bin"/><Relationship Id="rId4" Type="http://schemas.openxmlformats.org/officeDocument/2006/relationships/oleObject" Target="../embeddings/oleObject31.bin"/><Relationship Id="rId9" Type="http://schemas.openxmlformats.org/officeDocument/2006/relationships/image" Target="../media/image38.wmf"/></Relationships>
</file>

<file path=ppt/slides/_rels/slide24.xml.rels><?xml version="1.0" encoding="UTF-8" standalone="yes"?>
<Relationships xmlns="http://schemas.openxmlformats.org/package/2006/relationships"><Relationship Id="rId3" Type="http://schemas.openxmlformats.org/officeDocument/2006/relationships/image" Target="../media/image41.emf"/><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2.emf"/><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oleObject" Target="../embeddings/oleObject38.bin"/><Relationship Id="rId13" Type="http://schemas.openxmlformats.org/officeDocument/2006/relationships/image" Target="../media/image47.wmf"/><Relationship Id="rId3" Type="http://schemas.openxmlformats.org/officeDocument/2006/relationships/notesSlide" Target="../notesSlides/notesSlide27.xml"/><Relationship Id="rId7" Type="http://schemas.openxmlformats.org/officeDocument/2006/relationships/image" Target="../media/image44.wmf"/><Relationship Id="rId12" Type="http://schemas.openxmlformats.org/officeDocument/2006/relationships/oleObject" Target="../embeddings/oleObject40.bin"/><Relationship Id="rId17" Type="http://schemas.openxmlformats.org/officeDocument/2006/relationships/image" Target="../media/image49.wmf"/><Relationship Id="rId2" Type="http://schemas.openxmlformats.org/officeDocument/2006/relationships/slideLayout" Target="../slideLayouts/slideLayout2.xml"/><Relationship Id="rId16" Type="http://schemas.openxmlformats.org/officeDocument/2006/relationships/oleObject" Target="../embeddings/oleObject42.bin"/><Relationship Id="rId1" Type="http://schemas.openxmlformats.org/officeDocument/2006/relationships/vmlDrawing" Target="../drawings/vmlDrawing9.vml"/><Relationship Id="rId6" Type="http://schemas.openxmlformats.org/officeDocument/2006/relationships/oleObject" Target="../embeddings/oleObject37.bin"/><Relationship Id="rId11" Type="http://schemas.openxmlformats.org/officeDocument/2006/relationships/image" Target="../media/image46.wmf"/><Relationship Id="rId5" Type="http://schemas.openxmlformats.org/officeDocument/2006/relationships/image" Target="../media/image43.wmf"/><Relationship Id="rId15" Type="http://schemas.openxmlformats.org/officeDocument/2006/relationships/image" Target="../media/image48.wmf"/><Relationship Id="rId10" Type="http://schemas.openxmlformats.org/officeDocument/2006/relationships/oleObject" Target="../embeddings/oleObject39.bin"/><Relationship Id="rId4" Type="http://schemas.openxmlformats.org/officeDocument/2006/relationships/oleObject" Target="../embeddings/oleObject36.bin"/><Relationship Id="rId9" Type="http://schemas.openxmlformats.org/officeDocument/2006/relationships/image" Target="../media/image45.wmf"/><Relationship Id="rId14" Type="http://schemas.openxmlformats.org/officeDocument/2006/relationships/oleObject" Target="../embeddings/oleObject41.bin"/></Relationships>
</file>

<file path=ppt/slides/_rels/slide28.xml.rels><?xml version="1.0" encoding="UTF-8" standalone="yes"?>
<Relationships xmlns="http://schemas.openxmlformats.org/package/2006/relationships"><Relationship Id="rId8" Type="http://schemas.openxmlformats.org/officeDocument/2006/relationships/oleObject" Target="../embeddings/oleObject45.bin"/><Relationship Id="rId3" Type="http://schemas.openxmlformats.org/officeDocument/2006/relationships/notesSlide" Target="../notesSlides/notesSlide28.xml"/><Relationship Id="rId7" Type="http://schemas.openxmlformats.org/officeDocument/2006/relationships/image" Target="../media/image51.wmf"/><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oleObject" Target="../embeddings/oleObject44.bin"/><Relationship Id="rId11" Type="http://schemas.openxmlformats.org/officeDocument/2006/relationships/image" Target="../media/image53.wmf"/><Relationship Id="rId5" Type="http://schemas.openxmlformats.org/officeDocument/2006/relationships/image" Target="../media/image50.wmf"/><Relationship Id="rId10" Type="http://schemas.openxmlformats.org/officeDocument/2006/relationships/oleObject" Target="../embeddings/oleObject46.bin"/><Relationship Id="rId4" Type="http://schemas.openxmlformats.org/officeDocument/2006/relationships/oleObject" Target="../embeddings/oleObject43.bin"/><Relationship Id="rId9" Type="http://schemas.openxmlformats.org/officeDocument/2006/relationships/image" Target="../media/image52.wmf"/></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image" Target="../media/image4.png"/><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8" Type="http://schemas.openxmlformats.org/officeDocument/2006/relationships/oleObject" Target="../embeddings/oleObject49.bin"/><Relationship Id="rId13" Type="http://schemas.openxmlformats.org/officeDocument/2006/relationships/image" Target="../media/image58.wmf"/><Relationship Id="rId3" Type="http://schemas.openxmlformats.org/officeDocument/2006/relationships/notesSlide" Target="../notesSlides/notesSlide30.xml"/><Relationship Id="rId7" Type="http://schemas.openxmlformats.org/officeDocument/2006/relationships/image" Target="../media/image55.wmf"/><Relationship Id="rId12" Type="http://schemas.openxmlformats.org/officeDocument/2006/relationships/oleObject" Target="../embeddings/oleObject51.bin"/><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oleObject" Target="../embeddings/oleObject48.bin"/><Relationship Id="rId11" Type="http://schemas.openxmlformats.org/officeDocument/2006/relationships/image" Target="../media/image57.wmf"/><Relationship Id="rId5" Type="http://schemas.openxmlformats.org/officeDocument/2006/relationships/image" Target="../media/image54.wmf"/><Relationship Id="rId10" Type="http://schemas.openxmlformats.org/officeDocument/2006/relationships/oleObject" Target="../embeddings/oleObject50.bin"/><Relationship Id="rId4" Type="http://schemas.openxmlformats.org/officeDocument/2006/relationships/oleObject" Target="../embeddings/oleObject47.bin"/><Relationship Id="rId9" Type="http://schemas.openxmlformats.org/officeDocument/2006/relationships/image" Target="../media/image56.wmf"/></Relationships>
</file>

<file path=ppt/slides/_rels/slide31.xml.rels><?xml version="1.0" encoding="UTF-8" standalone="yes"?>
<Relationships xmlns="http://schemas.openxmlformats.org/package/2006/relationships"><Relationship Id="rId8" Type="http://schemas.openxmlformats.org/officeDocument/2006/relationships/oleObject" Target="../embeddings/oleObject54.bin"/><Relationship Id="rId13" Type="http://schemas.openxmlformats.org/officeDocument/2006/relationships/image" Target="../media/image63.wmf"/><Relationship Id="rId3" Type="http://schemas.openxmlformats.org/officeDocument/2006/relationships/notesSlide" Target="../notesSlides/notesSlide31.xml"/><Relationship Id="rId7" Type="http://schemas.openxmlformats.org/officeDocument/2006/relationships/image" Target="../media/image60.wmf"/><Relationship Id="rId12" Type="http://schemas.openxmlformats.org/officeDocument/2006/relationships/oleObject" Target="../embeddings/oleObject56.bin"/><Relationship Id="rId17" Type="http://schemas.openxmlformats.org/officeDocument/2006/relationships/image" Target="../media/image65.wmf"/><Relationship Id="rId2" Type="http://schemas.openxmlformats.org/officeDocument/2006/relationships/slideLayout" Target="../slideLayouts/slideLayout2.xml"/><Relationship Id="rId16" Type="http://schemas.openxmlformats.org/officeDocument/2006/relationships/oleObject" Target="../embeddings/oleObject58.bin"/><Relationship Id="rId1" Type="http://schemas.openxmlformats.org/officeDocument/2006/relationships/vmlDrawing" Target="../drawings/vmlDrawing12.vml"/><Relationship Id="rId6" Type="http://schemas.openxmlformats.org/officeDocument/2006/relationships/oleObject" Target="../embeddings/oleObject53.bin"/><Relationship Id="rId11" Type="http://schemas.openxmlformats.org/officeDocument/2006/relationships/image" Target="../media/image62.wmf"/><Relationship Id="rId5" Type="http://schemas.openxmlformats.org/officeDocument/2006/relationships/image" Target="../media/image59.wmf"/><Relationship Id="rId15" Type="http://schemas.openxmlformats.org/officeDocument/2006/relationships/image" Target="../media/image64.wmf"/><Relationship Id="rId10" Type="http://schemas.openxmlformats.org/officeDocument/2006/relationships/oleObject" Target="../embeddings/oleObject55.bin"/><Relationship Id="rId4" Type="http://schemas.openxmlformats.org/officeDocument/2006/relationships/oleObject" Target="../embeddings/oleObject52.bin"/><Relationship Id="rId9" Type="http://schemas.openxmlformats.org/officeDocument/2006/relationships/image" Target="../media/image61.wmf"/><Relationship Id="rId14" Type="http://schemas.openxmlformats.org/officeDocument/2006/relationships/oleObject" Target="../embeddings/oleObject57.bin"/></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66.png"/><Relationship Id="rId2" Type="http://schemas.openxmlformats.org/officeDocument/2006/relationships/notesSlide" Target="../notesSlides/notesSlide41.xml"/><Relationship Id="rId1" Type="http://schemas.openxmlformats.org/officeDocument/2006/relationships/slideLayout" Target="../slideLayouts/slideLayout2.xml"/><Relationship Id="rId4" Type="http://schemas.openxmlformats.org/officeDocument/2006/relationships/image" Target="../media/image67.png"/></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889760" y="1390015"/>
            <a:ext cx="8681085" cy="1463040"/>
          </a:xfrm>
          <a:prstGeom prst="rect">
            <a:avLst/>
          </a:prstGeom>
          <a:noFill/>
        </p:spPr>
        <p:txBody>
          <a:bodyPr wrap="square" rtlCol="0">
            <a:spAutoFit/>
          </a:bodyPr>
          <a:lstStyle/>
          <a:p>
            <a:pPr algn="ctr">
              <a:lnSpc>
                <a:spcPct val="150000"/>
              </a:lnSpc>
            </a:pPr>
            <a:r>
              <a:rPr lang="zh-CN" altLang="en-US" sz="6000" dirty="0">
                <a:solidFill>
                  <a:schemeClr val="bg1"/>
                </a:solidFill>
                <a:latin typeface="黑体" panose="02010609060101010101" pitchFamily="49" charset="-122"/>
                <a:ea typeface="黑体" panose="02010609060101010101" pitchFamily="49" charset="-122"/>
              </a:rPr>
              <a:t>个体经营户抽样调查方案</a:t>
            </a:r>
          </a:p>
        </p:txBody>
      </p:sp>
      <p:sp>
        <p:nvSpPr>
          <p:cNvPr id="4" name="文本框 3"/>
          <p:cNvSpPr txBox="1"/>
          <p:nvPr/>
        </p:nvSpPr>
        <p:spPr>
          <a:xfrm>
            <a:off x="1755775" y="4010660"/>
            <a:ext cx="8681085" cy="2123440"/>
          </a:xfrm>
          <a:prstGeom prst="rect">
            <a:avLst/>
          </a:prstGeom>
          <a:noFill/>
        </p:spPr>
        <p:txBody>
          <a:bodyPr wrap="square" rtlCol="0">
            <a:spAutoFit/>
          </a:bodyPr>
          <a:lstStyle/>
          <a:p>
            <a:pPr algn="ctr" fontAlgn="auto">
              <a:lnSpc>
                <a:spcPts val="8000"/>
              </a:lnSpc>
            </a:pPr>
            <a:endParaRPr lang="zh-CN" altLang="zh-CN" sz="5400" dirty="0">
              <a:solidFill>
                <a:schemeClr val="bg1"/>
              </a:solidFill>
              <a:latin typeface="黑体" panose="02010609060101010101" pitchFamily="49" charset="-122"/>
              <a:ea typeface="黑体" panose="02010609060101010101" pitchFamily="49" charset="-122"/>
            </a:endParaRPr>
          </a:p>
          <a:p>
            <a:pPr algn="ctr" fontAlgn="auto">
              <a:lnSpc>
                <a:spcPts val="8000"/>
              </a:lnSpc>
            </a:pPr>
            <a:r>
              <a:rPr lang="en-US" altLang="zh-CN" sz="5400" dirty="0">
                <a:solidFill>
                  <a:schemeClr val="bg1"/>
                </a:solidFill>
                <a:latin typeface="黑体" panose="02010609060101010101" pitchFamily="49" charset="-122"/>
                <a:ea typeface="黑体" panose="02010609060101010101" pitchFamily="49" charset="-122"/>
              </a:rPr>
              <a:t>2018.11</a:t>
            </a:r>
            <a:endParaRPr lang="zh-CN" altLang="en-US" sz="5400" dirty="0">
              <a:solidFill>
                <a:schemeClr val="bg1"/>
              </a:solidFill>
              <a:latin typeface="黑体" panose="02010609060101010101" pitchFamily="49" charset="-122"/>
              <a:ea typeface="黑体" panose="02010609060101010101" pitchFamily="49"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282700" y="2367915"/>
            <a:ext cx="10620375" cy="3774440"/>
          </a:xfrm>
        </p:spPr>
        <p:txBody>
          <a:bodyPr>
            <a:normAutofit/>
          </a:bodyPr>
          <a:lstStyle/>
          <a:p>
            <a:pPr marL="0" indent="0">
              <a:lnSpc>
                <a:spcPct val="120000"/>
              </a:lnSpc>
              <a:spcBef>
                <a:spcPts val="1800"/>
              </a:spcBef>
              <a:buNone/>
            </a:pPr>
            <a:r>
              <a:rPr lang="zh-CN" altLang="en-US" dirty="0">
                <a:solidFill>
                  <a:schemeClr val="bg1"/>
                </a:solidFill>
              </a:rPr>
              <a:t>     </a:t>
            </a:r>
            <a:r>
              <a:rPr lang="zh-CN" altLang="en-US" b="1" dirty="0">
                <a:solidFill>
                  <a:schemeClr val="bg1"/>
                </a:solidFill>
              </a:rPr>
              <a:t>（四）县县抽样设计</a:t>
            </a:r>
            <a:endParaRPr lang="en-US" altLang="zh-CN" b="1" dirty="0">
              <a:solidFill>
                <a:schemeClr val="bg1"/>
              </a:solidFill>
            </a:endParaRPr>
          </a:p>
          <a:p>
            <a:pPr>
              <a:lnSpc>
                <a:spcPct val="120000"/>
              </a:lnSpc>
              <a:spcBef>
                <a:spcPts val="1800"/>
              </a:spcBef>
            </a:pPr>
            <a:r>
              <a:rPr lang="zh-CN" altLang="zh-CN" sz="3600" dirty="0">
                <a:solidFill>
                  <a:schemeClr val="bg1"/>
                </a:solidFill>
                <a:latin typeface="楷体" panose="02010609060101010101" pitchFamily="49" charset="-122"/>
                <a:ea typeface="楷体" panose="02010609060101010101" pitchFamily="49" charset="-122"/>
              </a:rPr>
              <a:t>县级普查机构的工作量相对均匀</a:t>
            </a:r>
            <a:r>
              <a:rPr lang="en-US" altLang="zh-CN" sz="3600" dirty="0">
                <a:solidFill>
                  <a:schemeClr val="bg1"/>
                </a:solidFill>
                <a:latin typeface="楷体" panose="02010609060101010101" pitchFamily="49" charset="-122"/>
                <a:ea typeface="楷体" panose="02010609060101010101" pitchFamily="49" charset="-122"/>
              </a:rPr>
              <a:t>,</a:t>
            </a:r>
            <a:r>
              <a:rPr lang="zh-CN" altLang="zh-CN" sz="3600" dirty="0">
                <a:solidFill>
                  <a:schemeClr val="bg1"/>
                </a:solidFill>
                <a:latin typeface="楷体" panose="02010609060101010101" pitchFamily="49" charset="-122"/>
                <a:ea typeface="楷体" panose="02010609060101010101" pitchFamily="49" charset="-122"/>
              </a:rPr>
              <a:t>有利于抽样调查的组织实施</a:t>
            </a:r>
            <a:endParaRPr lang="en-US" altLang="zh-CN" sz="3600" dirty="0">
              <a:solidFill>
                <a:schemeClr val="bg1"/>
              </a:solidFill>
              <a:latin typeface="楷体" panose="02010609060101010101" pitchFamily="49" charset="-122"/>
              <a:ea typeface="楷体" panose="02010609060101010101" pitchFamily="49" charset="-122"/>
            </a:endParaRPr>
          </a:p>
          <a:p>
            <a:pPr>
              <a:lnSpc>
                <a:spcPct val="120000"/>
              </a:lnSpc>
              <a:spcBef>
                <a:spcPts val="1800"/>
              </a:spcBef>
            </a:pPr>
            <a:r>
              <a:rPr lang="zh-CN" altLang="zh-CN" sz="3600" dirty="0">
                <a:solidFill>
                  <a:schemeClr val="bg1"/>
                </a:solidFill>
                <a:latin typeface="楷体" panose="02010609060101010101" pitchFamily="49" charset="-122"/>
                <a:ea typeface="楷体" panose="02010609060101010101" pitchFamily="49" charset="-122"/>
              </a:rPr>
              <a:t>最终样本地域分布较广</a:t>
            </a:r>
            <a:r>
              <a:rPr lang="zh-CN" altLang="en-US" sz="3600" dirty="0">
                <a:solidFill>
                  <a:schemeClr val="bg1"/>
                </a:solidFill>
                <a:latin typeface="楷体" panose="02010609060101010101" pitchFamily="49" charset="-122"/>
                <a:ea typeface="楷体" panose="02010609060101010101" pitchFamily="49" charset="-122"/>
              </a:rPr>
              <a:t>，</a:t>
            </a:r>
            <a:r>
              <a:rPr lang="zh-CN" altLang="zh-CN" sz="3600" dirty="0">
                <a:solidFill>
                  <a:schemeClr val="bg1"/>
                </a:solidFill>
                <a:latin typeface="楷体" panose="02010609060101010101" pitchFamily="49" charset="-122"/>
                <a:ea typeface="楷体" panose="02010609060101010101" pitchFamily="49" charset="-122"/>
              </a:rPr>
              <a:t>提高个体经营户样本的地域代表性</a:t>
            </a:r>
            <a:endParaRPr lang="en-US" altLang="zh-CN" sz="3600" dirty="0">
              <a:solidFill>
                <a:schemeClr val="bg1"/>
              </a:solidFill>
              <a:latin typeface="楷体" panose="02010609060101010101" pitchFamily="49" charset="-122"/>
              <a:ea typeface="楷体" panose="02010609060101010101" pitchFamily="49" charset="-122"/>
            </a:endParaRPr>
          </a:p>
        </p:txBody>
      </p:sp>
      <p:grpSp>
        <p:nvGrpSpPr>
          <p:cNvPr id="4" name="组合 3"/>
          <p:cNvGrpSpPr/>
          <p:nvPr/>
        </p:nvGrpSpPr>
        <p:grpSpPr>
          <a:xfrm>
            <a:off x="977900" y="1784350"/>
            <a:ext cx="6144895" cy="1132840"/>
            <a:chOff x="-78464" y="2686378"/>
            <a:chExt cx="6144975" cy="604089"/>
          </a:xfrm>
          <a:scene3d>
            <a:camera prst="orthographicFront">
              <a:rot lat="0" lon="0" rev="0"/>
            </a:camera>
            <a:lightRig rig="glow" dir="t">
              <a:rot lat="0" lon="0" rev="4800000"/>
            </a:lightRig>
          </a:scene3d>
        </p:grpSpPr>
        <p:sp>
          <p:nvSpPr>
            <p:cNvPr id="5" name="圆角矩形 4"/>
            <p:cNvSpPr/>
            <p:nvPr/>
          </p:nvSpPr>
          <p:spPr>
            <a:xfrm>
              <a:off x="-78464" y="2686378"/>
              <a:ext cx="6096000" cy="604089"/>
            </a:xfrm>
            <a:prstGeom prst="roundRect">
              <a:avLst/>
            </a:prstGeom>
            <a:solidFill>
              <a:schemeClr val="accent1">
                <a:lumMod val="75000"/>
              </a:schemeClr>
            </a:solidFill>
            <a:ln>
              <a:noFill/>
            </a:ln>
            <a:effectLst>
              <a:outerShdw blurRad="190500" dist="228600" dir="2700000" algn="ctr">
                <a:srgbClr val="000000">
                  <a:alpha val="30000"/>
                </a:srgbClr>
              </a:outerShdw>
            </a:effectLst>
            <a:sp3d prstMaterial="matte">
              <a:bevelT w="127000" h="63500"/>
            </a:sp3d>
          </p:spPr>
          <p:style>
            <a:lnRef idx="2">
              <a:scrgbClr r="0" g="0" b="0"/>
            </a:lnRef>
            <a:fillRef idx="1">
              <a:scrgbClr r="0" g="0" b="0"/>
            </a:fillRef>
            <a:effectRef idx="0">
              <a:scrgbClr r="0" g="0" b="0"/>
            </a:effectRef>
            <a:fontRef idx="minor">
              <a:schemeClr val="lt1"/>
            </a:fontRef>
          </p:style>
        </p:sp>
        <p:sp>
          <p:nvSpPr>
            <p:cNvPr id="6" name="圆角矩形 4"/>
            <p:cNvSpPr/>
            <p:nvPr/>
          </p:nvSpPr>
          <p:spPr>
            <a:xfrm>
              <a:off x="29489" y="2733270"/>
              <a:ext cx="6037022" cy="54511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a:lnSpc>
                  <a:spcPct val="120000"/>
                </a:lnSpc>
              </a:pPr>
              <a:r>
                <a:rPr lang="zh-CN" altLang="en-US" sz="2800" b="1" dirty="0">
                  <a:solidFill>
                    <a:schemeClr val="bg1"/>
                  </a:solidFill>
                  <a:uFillTx/>
                </a:rPr>
                <a:t>（</a:t>
              </a:r>
              <a:r>
                <a:rPr lang="zh-CN" altLang="en-US" sz="3200" b="1" dirty="0">
                  <a:solidFill>
                    <a:schemeClr val="bg1"/>
                  </a:solidFill>
                  <a:uFillTx/>
                </a:rPr>
                <a:t>二）县县抽样设计</a:t>
              </a:r>
            </a:p>
          </p:txBody>
        </p:sp>
      </p:grpSp>
      <p:grpSp>
        <p:nvGrpSpPr>
          <p:cNvPr id="10" name="组合 9"/>
          <p:cNvGrpSpPr/>
          <p:nvPr/>
        </p:nvGrpSpPr>
        <p:grpSpPr>
          <a:xfrm>
            <a:off x="1971675" y="774065"/>
            <a:ext cx="7146925" cy="813435"/>
            <a:chOff x="-78464" y="2686378"/>
            <a:chExt cx="6144975" cy="604089"/>
          </a:xfrm>
          <a:scene3d>
            <a:camera prst="orthographicFront">
              <a:rot lat="0" lon="0" rev="0"/>
            </a:camera>
            <a:lightRig rig="glow" dir="t">
              <a:rot lat="0" lon="0" rev="4800000"/>
            </a:lightRig>
          </a:scene3d>
        </p:grpSpPr>
        <p:sp>
          <p:nvSpPr>
            <p:cNvPr id="11" name="圆角矩形 10"/>
            <p:cNvSpPr/>
            <p:nvPr/>
          </p:nvSpPr>
          <p:spPr>
            <a:xfrm>
              <a:off x="-78464" y="2686378"/>
              <a:ext cx="6096000" cy="604089"/>
            </a:xfrm>
            <a:prstGeom prst="roundRect">
              <a:avLst/>
            </a:prstGeom>
            <a:solidFill>
              <a:schemeClr val="accent1">
                <a:lumMod val="75000"/>
              </a:schemeClr>
            </a:solidFill>
            <a:ln>
              <a:noFill/>
            </a:ln>
            <a:effectLst>
              <a:outerShdw blurRad="190500" dist="228600" dir="2700000" algn="ctr">
                <a:srgbClr val="000000">
                  <a:alpha val="30000"/>
                </a:srgbClr>
              </a:outerShdw>
            </a:effectLst>
            <a:sp3d prstMaterial="matte">
              <a:bevelT w="127000" h="63500"/>
            </a:sp3d>
          </p:spPr>
          <p:style>
            <a:lnRef idx="2">
              <a:scrgbClr r="0" g="0" b="0"/>
            </a:lnRef>
            <a:fillRef idx="1">
              <a:scrgbClr r="0" g="0" b="0"/>
            </a:fillRef>
            <a:effectRef idx="0">
              <a:scrgbClr r="0" g="0" b="0"/>
            </a:effectRef>
            <a:fontRef idx="minor">
              <a:schemeClr val="lt1"/>
            </a:fontRef>
          </p:style>
        </p:sp>
        <p:sp>
          <p:nvSpPr>
            <p:cNvPr id="12" name="圆角矩形 4"/>
            <p:cNvSpPr/>
            <p:nvPr/>
          </p:nvSpPr>
          <p:spPr>
            <a:xfrm>
              <a:off x="29489" y="2733270"/>
              <a:ext cx="6037022" cy="54511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algn="ctr" defTabSz="1244600">
                <a:lnSpc>
                  <a:spcPct val="90000"/>
                </a:lnSpc>
                <a:spcBef>
                  <a:spcPct val="0"/>
                </a:spcBef>
                <a:spcAft>
                  <a:spcPct val="35000"/>
                </a:spcAft>
              </a:pPr>
              <a:r>
                <a:rPr lang="zh-CN" altLang="en-US" sz="4800" b="1" dirty="0">
                  <a:solidFill>
                    <a:schemeClr val="bg1"/>
                  </a:solidFill>
                  <a:uFillTx/>
                  <a:latin typeface="黑体" panose="02010609060101010101" pitchFamily="49" charset="-122"/>
                  <a:ea typeface="黑体" panose="02010609060101010101" pitchFamily="49" charset="-122"/>
                </a:rPr>
                <a:t>（一）抽样方法</a:t>
              </a:r>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75310" y="2917825"/>
            <a:ext cx="11166475" cy="2712720"/>
          </a:xfrm>
        </p:spPr>
        <p:txBody>
          <a:bodyPr>
            <a:normAutofit/>
          </a:bodyPr>
          <a:lstStyle/>
          <a:p>
            <a:pPr marL="0" indent="0">
              <a:lnSpc>
                <a:spcPct val="120000"/>
              </a:lnSpc>
              <a:buNone/>
            </a:pPr>
            <a:r>
              <a:rPr lang="zh-CN" altLang="zh-CN" sz="4000" dirty="0">
                <a:solidFill>
                  <a:schemeClr val="bg1"/>
                </a:solidFill>
                <a:latin typeface="楷体" panose="02010609060101010101" pitchFamily="49" charset="-122"/>
                <a:ea typeface="楷体" panose="02010609060101010101" pitchFamily="49" charset="-122"/>
              </a:rPr>
              <a:t>将</a:t>
            </a:r>
            <a:r>
              <a:rPr lang="zh-CN" altLang="en-US" sz="4000" dirty="0">
                <a:solidFill>
                  <a:schemeClr val="bg1"/>
                </a:solidFill>
                <a:latin typeface="楷体" panose="02010609060101010101" pitchFamily="49" charset="-122"/>
                <a:ea typeface="楷体" panose="02010609060101010101" pitchFamily="49" charset="-122"/>
              </a:rPr>
              <a:t>规模以下</a:t>
            </a:r>
            <a:r>
              <a:rPr lang="zh-CN" altLang="zh-CN" sz="4000" dirty="0">
                <a:solidFill>
                  <a:schemeClr val="bg1"/>
                </a:solidFill>
                <a:latin typeface="楷体" panose="02010609060101010101" pitchFamily="49" charset="-122"/>
                <a:ea typeface="楷体" panose="02010609060101010101" pitchFamily="49" charset="-122"/>
              </a:rPr>
              <a:t>个体经营户户数、从业人员人数等辅助信息加工汇总到普查小区</a:t>
            </a:r>
            <a:r>
              <a:rPr lang="zh-CN" altLang="en-US" sz="4000" dirty="0">
                <a:solidFill>
                  <a:schemeClr val="bg1"/>
                </a:solidFill>
                <a:latin typeface="楷体" panose="02010609060101010101" pitchFamily="49" charset="-122"/>
                <a:ea typeface="楷体" panose="02010609060101010101" pitchFamily="49" charset="-122"/>
              </a:rPr>
              <a:t>，形成整群抽样框。</a:t>
            </a:r>
            <a:endParaRPr lang="en-US" altLang="zh-CN" sz="4000" dirty="0">
              <a:solidFill>
                <a:schemeClr val="bg1"/>
              </a:solidFill>
              <a:latin typeface="楷体" panose="02010609060101010101" pitchFamily="49" charset="-122"/>
              <a:ea typeface="楷体" panose="02010609060101010101" pitchFamily="49" charset="-122"/>
            </a:endParaRPr>
          </a:p>
          <a:p>
            <a:pPr>
              <a:lnSpc>
                <a:spcPct val="120000"/>
              </a:lnSpc>
            </a:pPr>
            <a:endParaRPr lang="en-US" altLang="zh-CN" sz="3200" dirty="0">
              <a:solidFill>
                <a:schemeClr val="bg1"/>
              </a:solidFill>
              <a:latin typeface="楷体" panose="02010609060101010101" pitchFamily="49" charset="-122"/>
              <a:ea typeface="楷体" panose="02010609060101010101" pitchFamily="49" charset="-122"/>
            </a:endParaRPr>
          </a:p>
        </p:txBody>
      </p:sp>
      <p:grpSp>
        <p:nvGrpSpPr>
          <p:cNvPr id="12" name="组合 11"/>
          <p:cNvGrpSpPr/>
          <p:nvPr/>
        </p:nvGrpSpPr>
        <p:grpSpPr>
          <a:xfrm>
            <a:off x="1160780" y="1812925"/>
            <a:ext cx="6449695" cy="854075"/>
            <a:chOff x="-78464" y="2686378"/>
            <a:chExt cx="6144975" cy="604089"/>
          </a:xfrm>
          <a:scene3d>
            <a:camera prst="orthographicFront">
              <a:rot lat="0" lon="0" rev="0"/>
            </a:camera>
            <a:lightRig rig="glow" dir="t">
              <a:rot lat="0" lon="0" rev="4800000"/>
            </a:lightRig>
          </a:scene3d>
        </p:grpSpPr>
        <p:sp>
          <p:nvSpPr>
            <p:cNvPr id="13" name="圆角矩形 12"/>
            <p:cNvSpPr/>
            <p:nvPr/>
          </p:nvSpPr>
          <p:spPr>
            <a:xfrm>
              <a:off x="-78464" y="2686378"/>
              <a:ext cx="6096000" cy="604089"/>
            </a:xfrm>
            <a:prstGeom prst="roundRect">
              <a:avLst/>
            </a:prstGeom>
            <a:solidFill>
              <a:schemeClr val="accent1">
                <a:lumMod val="75000"/>
              </a:schemeClr>
            </a:solidFill>
            <a:ln>
              <a:noFill/>
            </a:ln>
            <a:effectLst>
              <a:outerShdw blurRad="190500" dist="228600" dir="2700000" algn="ctr">
                <a:srgbClr val="000000">
                  <a:alpha val="30000"/>
                </a:srgbClr>
              </a:outerShdw>
            </a:effectLst>
            <a:sp3d prstMaterial="matte">
              <a:bevelT w="127000" h="63500"/>
            </a:sp3d>
          </p:spPr>
          <p:style>
            <a:lnRef idx="2">
              <a:scrgbClr r="0" g="0" b="0"/>
            </a:lnRef>
            <a:fillRef idx="1">
              <a:scrgbClr r="0" g="0" b="0"/>
            </a:fillRef>
            <a:effectRef idx="0">
              <a:scrgbClr r="0" g="0" b="0"/>
            </a:effectRef>
            <a:fontRef idx="minor">
              <a:schemeClr val="lt1"/>
            </a:fontRef>
          </p:style>
        </p:sp>
        <p:sp>
          <p:nvSpPr>
            <p:cNvPr id="14" name="圆角矩形 4"/>
            <p:cNvSpPr/>
            <p:nvPr/>
          </p:nvSpPr>
          <p:spPr>
            <a:xfrm>
              <a:off x="29489" y="2733270"/>
              <a:ext cx="6037022" cy="54511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a:lnSpc>
                  <a:spcPct val="120000"/>
                </a:lnSpc>
              </a:pPr>
              <a:r>
                <a:rPr lang="zh-CN" altLang="en-US" sz="3600" b="1" dirty="0">
                  <a:solidFill>
                    <a:schemeClr val="bg1"/>
                  </a:solidFill>
                  <a:uFillTx/>
                </a:rPr>
                <a:t>（</a:t>
              </a:r>
              <a:r>
                <a:rPr lang="zh-CN" altLang="en-US" sz="3600" b="1" dirty="0">
                  <a:solidFill>
                    <a:schemeClr val="bg1"/>
                  </a:solidFill>
                </a:rPr>
                <a:t>三）</a:t>
              </a:r>
              <a:r>
                <a:rPr lang="en-US" altLang="zh-CN" sz="3600" b="1" dirty="0">
                  <a:solidFill>
                    <a:schemeClr val="bg1"/>
                  </a:solidFill>
                </a:rPr>
                <a:t>PPS</a:t>
              </a:r>
              <a:r>
                <a:rPr lang="zh-CN" altLang="en-US" sz="3600" b="1" dirty="0">
                  <a:solidFill>
                    <a:schemeClr val="bg1"/>
                  </a:solidFill>
                </a:rPr>
                <a:t>系统</a:t>
              </a:r>
              <a:r>
                <a:rPr lang="zh-CN" altLang="en-US" sz="3600" b="1" dirty="0">
                  <a:solidFill>
                    <a:schemeClr val="bg1"/>
                  </a:solidFill>
                  <a:sym typeface="+mn-ea"/>
                </a:rPr>
                <a:t>整群抽样框</a:t>
              </a:r>
              <a:endParaRPr lang="zh-CN" altLang="en-US" sz="3600" b="1" dirty="0">
                <a:solidFill>
                  <a:schemeClr val="bg1"/>
                </a:solidFill>
              </a:endParaRPr>
            </a:p>
          </p:txBody>
        </p:sp>
      </p:grpSp>
      <p:grpSp>
        <p:nvGrpSpPr>
          <p:cNvPr id="10" name="组合 9"/>
          <p:cNvGrpSpPr/>
          <p:nvPr/>
        </p:nvGrpSpPr>
        <p:grpSpPr>
          <a:xfrm>
            <a:off x="1576705" y="765175"/>
            <a:ext cx="7146925" cy="813435"/>
            <a:chOff x="-78464" y="2686378"/>
            <a:chExt cx="6144975" cy="604089"/>
          </a:xfrm>
          <a:scene3d>
            <a:camera prst="orthographicFront">
              <a:rot lat="0" lon="0" rev="0"/>
            </a:camera>
            <a:lightRig rig="glow" dir="t">
              <a:rot lat="0" lon="0" rev="4800000"/>
            </a:lightRig>
          </a:scene3d>
        </p:grpSpPr>
        <p:sp>
          <p:nvSpPr>
            <p:cNvPr id="11" name="圆角矩形 10"/>
            <p:cNvSpPr/>
            <p:nvPr/>
          </p:nvSpPr>
          <p:spPr>
            <a:xfrm>
              <a:off x="-78464" y="2686378"/>
              <a:ext cx="6096000" cy="604089"/>
            </a:xfrm>
            <a:prstGeom prst="roundRect">
              <a:avLst/>
            </a:prstGeom>
            <a:solidFill>
              <a:schemeClr val="accent1">
                <a:lumMod val="75000"/>
              </a:schemeClr>
            </a:solidFill>
            <a:ln>
              <a:noFill/>
            </a:ln>
            <a:effectLst>
              <a:outerShdw blurRad="190500" dist="228600" dir="2700000" algn="ctr">
                <a:srgbClr val="000000">
                  <a:alpha val="30000"/>
                </a:srgbClr>
              </a:outerShdw>
            </a:effectLst>
            <a:sp3d prstMaterial="matte">
              <a:bevelT w="127000" h="63500"/>
            </a:sp3d>
          </p:spPr>
          <p:style>
            <a:lnRef idx="2">
              <a:scrgbClr r="0" g="0" b="0"/>
            </a:lnRef>
            <a:fillRef idx="1">
              <a:scrgbClr r="0" g="0" b="0"/>
            </a:fillRef>
            <a:effectRef idx="0">
              <a:scrgbClr r="0" g="0" b="0"/>
            </a:effectRef>
            <a:fontRef idx="minor">
              <a:schemeClr val="lt1"/>
            </a:fontRef>
          </p:style>
        </p:sp>
        <p:sp>
          <p:nvSpPr>
            <p:cNvPr id="4" name="圆角矩形 4"/>
            <p:cNvSpPr/>
            <p:nvPr/>
          </p:nvSpPr>
          <p:spPr>
            <a:xfrm>
              <a:off x="29489" y="2733270"/>
              <a:ext cx="6037022" cy="54511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algn="ctr" defTabSz="1244600">
                <a:lnSpc>
                  <a:spcPct val="90000"/>
                </a:lnSpc>
                <a:spcBef>
                  <a:spcPct val="0"/>
                </a:spcBef>
                <a:spcAft>
                  <a:spcPct val="35000"/>
                </a:spcAft>
              </a:pPr>
              <a:r>
                <a:rPr lang="zh-CN" altLang="en-US" sz="4800" b="1" dirty="0">
                  <a:solidFill>
                    <a:schemeClr val="bg1"/>
                  </a:solidFill>
                  <a:uFillTx/>
                  <a:latin typeface="黑体" panose="02010609060101010101" pitchFamily="49" charset="-122"/>
                  <a:ea typeface="黑体" panose="02010609060101010101" pitchFamily="49" charset="-122"/>
                </a:rPr>
                <a:t>（一）抽样方法</a:t>
              </a:r>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82501" y="1594625"/>
            <a:ext cx="10334847" cy="4759877"/>
          </a:xfrm>
        </p:spPr>
        <p:txBody>
          <a:bodyPr>
            <a:normAutofit/>
          </a:bodyPr>
          <a:lstStyle/>
          <a:p>
            <a:pPr marL="0" indent="0">
              <a:lnSpc>
                <a:spcPct val="120000"/>
              </a:lnSpc>
              <a:buNone/>
            </a:pPr>
            <a:r>
              <a:rPr lang="zh-CN" altLang="en-US" dirty="0">
                <a:solidFill>
                  <a:schemeClr val="bg1"/>
                </a:solidFill>
              </a:rPr>
              <a:t>    </a:t>
            </a:r>
            <a:endParaRPr lang="en-US" altLang="zh-CN" b="1" dirty="0">
              <a:solidFill>
                <a:schemeClr val="bg1"/>
              </a:solidFill>
            </a:endParaRPr>
          </a:p>
          <a:p>
            <a:pPr marL="0" indent="0">
              <a:lnSpc>
                <a:spcPct val="120000"/>
              </a:lnSpc>
              <a:buNone/>
            </a:pPr>
            <a:r>
              <a:rPr lang="zh-CN" altLang="en-US" dirty="0">
                <a:solidFill>
                  <a:schemeClr val="bg1"/>
                </a:solidFill>
                <a:latin typeface="楷体" panose="02010609060101010101" pitchFamily="49" charset="-122"/>
                <a:ea typeface="楷体" panose="02010609060101010101" pitchFamily="49" charset="-122"/>
              </a:rPr>
              <a:t>普查小区</a:t>
            </a:r>
            <a:r>
              <a:rPr lang="zh-CN" altLang="zh-CN" dirty="0">
                <a:solidFill>
                  <a:schemeClr val="bg1"/>
                </a:solidFill>
                <a:latin typeface="楷体" panose="02010609060101010101" pitchFamily="49" charset="-122"/>
                <a:ea typeface="楷体" panose="02010609060101010101" pitchFamily="49" charset="-122"/>
              </a:rPr>
              <a:t>样本</a:t>
            </a:r>
            <a:r>
              <a:rPr lang="zh-CN" altLang="en-US" dirty="0">
                <a:solidFill>
                  <a:schemeClr val="bg1"/>
                </a:solidFill>
                <a:latin typeface="楷体" panose="02010609060101010101" pitchFamily="49" charset="-122"/>
                <a:ea typeface="楷体" panose="02010609060101010101" pitchFamily="49" charset="-122"/>
              </a:rPr>
              <a:t>量的测算与分配</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20000"/>
              </a:lnSpc>
              <a:buNone/>
            </a:pPr>
            <a:r>
              <a:rPr lang="zh-CN" altLang="en-US" dirty="0">
                <a:solidFill>
                  <a:schemeClr val="bg1"/>
                </a:solidFill>
                <a:latin typeface="楷体" panose="02010609060101010101" pitchFamily="49" charset="-122"/>
                <a:ea typeface="楷体" panose="02010609060101010101" pitchFamily="49" charset="-122"/>
              </a:rPr>
              <a:t>（</a:t>
            </a:r>
            <a:r>
              <a:rPr lang="en-US" altLang="zh-CN" dirty="0">
                <a:solidFill>
                  <a:schemeClr val="bg1"/>
                </a:solidFill>
                <a:latin typeface="楷体" panose="02010609060101010101" pitchFamily="49" charset="-122"/>
                <a:ea typeface="楷体" panose="02010609060101010101" pitchFamily="49" charset="-122"/>
              </a:rPr>
              <a:t>1</a:t>
            </a:r>
            <a:r>
              <a:rPr lang="zh-CN" altLang="en-US" dirty="0">
                <a:solidFill>
                  <a:schemeClr val="bg1"/>
                </a:solidFill>
                <a:latin typeface="楷体" panose="02010609060101010101" pitchFamily="49" charset="-122"/>
                <a:ea typeface="楷体" panose="02010609060101010101" pitchFamily="49" charset="-122"/>
              </a:rPr>
              <a:t>）省级样本量测算</a:t>
            </a:r>
            <a:r>
              <a:rPr lang="en-US" altLang="zh-CN" dirty="0">
                <a:solidFill>
                  <a:schemeClr val="bg1"/>
                </a:solidFill>
                <a:latin typeface="楷体" panose="02010609060101010101" pitchFamily="49" charset="-122"/>
                <a:ea typeface="楷体" panose="02010609060101010101" pitchFamily="49" charset="-122"/>
              </a:rPr>
              <a:t>  </a:t>
            </a:r>
          </a:p>
          <a:p>
            <a:pPr marL="0" indent="0">
              <a:lnSpc>
                <a:spcPct val="120000"/>
              </a:lnSpc>
              <a:buNone/>
            </a:pPr>
            <a:r>
              <a:rPr lang="en-US" altLang="zh-CN" dirty="0">
                <a:solidFill>
                  <a:schemeClr val="bg1"/>
                </a:solidFill>
                <a:latin typeface="楷体" panose="02010609060101010101" pitchFamily="49" charset="-122"/>
                <a:ea typeface="楷体" panose="02010609060101010101" pitchFamily="49" charset="-122"/>
              </a:rPr>
              <a:t>  </a:t>
            </a:r>
            <a:r>
              <a:rPr lang="zh-CN" altLang="zh-CN" dirty="0">
                <a:solidFill>
                  <a:schemeClr val="bg1"/>
                </a:solidFill>
                <a:latin typeface="楷体" panose="02010609060101010101" pitchFamily="49" charset="-122"/>
                <a:ea typeface="楷体" panose="02010609060101010101" pitchFamily="49" charset="-122"/>
              </a:rPr>
              <a:t>简单随机抽样的样本量</a:t>
            </a:r>
            <a:r>
              <a:rPr lang="en-US" altLang="zh-CN" dirty="0">
                <a:solidFill>
                  <a:schemeClr val="bg1"/>
                </a:solidFill>
                <a:latin typeface="楷体" panose="02010609060101010101" pitchFamily="49" charset="-122"/>
                <a:ea typeface="楷体" panose="02010609060101010101" pitchFamily="49" charset="-122"/>
              </a:rPr>
              <a:t>                 </a:t>
            </a:r>
            <a:r>
              <a:rPr lang="zh-CN" altLang="en-US" dirty="0">
                <a:solidFill>
                  <a:schemeClr val="bg1"/>
                </a:solidFill>
                <a:latin typeface="楷体" panose="02010609060101010101" pitchFamily="49" charset="-122"/>
                <a:ea typeface="楷体" panose="02010609060101010101" pitchFamily="49" charset="-122"/>
              </a:rPr>
              <a:t>；</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20000"/>
              </a:lnSpc>
              <a:buNone/>
            </a:pPr>
            <a:r>
              <a:rPr lang="en-US" altLang="zh-CN" dirty="0">
                <a:solidFill>
                  <a:schemeClr val="bg1"/>
                </a:solidFill>
                <a:latin typeface="楷体" panose="02010609060101010101" pitchFamily="49" charset="-122"/>
                <a:ea typeface="楷体" panose="02010609060101010101" pitchFamily="49" charset="-122"/>
              </a:rPr>
              <a:t>  </a:t>
            </a:r>
            <a:r>
              <a:rPr lang="zh-CN" altLang="zh-CN" dirty="0">
                <a:solidFill>
                  <a:schemeClr val="bg1"/>
                </a:solidFill>
                <a:latin typeface="楷体" panose="02010609060101010101" pitchFamily="49" charset="-122"/>
                <a:ea typeface="楷体" panose="02010609060101010101" pitchFamily="49" charset="-122"/>
              </a:rPr>
              <a:t>按</a:t>
            </a:r>
            <a:r>
              <a:rPr lang="zh-CN" altLang="zh-CN" b="1" dirty="0">
                <a:solidFill>
                  <a:srgbClr val="FFC000"/>
                </a:solidFill>
                <a:latin typeface="楷体" panose="02010609060101010101" pitchFamily="49" charset="-122"/>
                <a:ea typeface="楷体" panose="02010609060101010101" pitchFamily="49" charset="-122"/>
              </a:rPr>
              <a:t>设计效应</a:t>
            </a:r>
            <a:r>
              <a:rPr lang="zh-CN" altLang="zh-CN" dirty="0">
                <a:solidFill>
                  <a:schemeClr val="bg1"/>
                </a:solidFill>
                <a:latin typeface="楷体" panose="02010609060101010101" pitchFamily="49" charset="-122"/>
                <a:ea typeface="楷体" panose="02010609060101010101" pitchFamily="49" charset="-122"/>
              </a:rPr>
              <a:t>进行</a:t>
            </a:r>
            <a:r>
              <a:rPr lang="zh-CN" altLang="en-US" dirty="0">
                <a:solidFill>
                  <a:schemeClr val="bg1"/>
                </a:solidFill>
                <a:latin typeface="楷体" panose="02010609060101010101" pitchFamily="49" charset="-122"/>
                <a:ea typeface="楷体" panose="02010609060101010101" pitchFamily="49" charset="-122"/>
              </a:rPr>
              <a:t>调整，</a:t>
            </a:r>
            <a:r>
              <a:rPr lang="zh-CN" altLang="zh-CN" dirty="0">
                <a:solidFill>
                  <a:schemeClr val="bg1"/>
                </a:solidFill>
                <a:latin typeface="楷体" panose="02010609060101010101" pitchFamily="49" charset="-122"/>
                <a:ea typeface="楷体" panose="02010609060101010101" pitchFamily="49" charset="-122"/>
              </a:rPr>
              <a:t>分层</a:t>
            </a:r>
            <a:r>
              <a:rPr lang="en-US" altLang="zh-CN" dirty="0">
                <a:solidFill>
                  <a:schemeClr val="bg1"/>
                </a:solidFill>
                <a:latin typeface="楷体" panose="02010609060101010101" pitchFamily="49" charset="-122"/>
                <a:ea typeface="楷体" panose="02010609060101010101" pitchFamily="49" charset="-122"/>
              </a:rPr>
              <a:t>PPS</a:t>
            </a:r>
            <a:r>
              <a:rPr lang="zh-CN" altLang="zh-CN" dirty="0">
                <a:solidFill>
                  <a:schemeClr val="bg1"/>
                </a:solidFill>
                <a:latin typeface="楷体" panose="02010609060101010101" pitchFamily="49" charset="-122"/>
                <a:ea typeface="楷体" panose="02010609060101010101" pitchFamily="49" charset="-122"/>
              </a:rPr>
              <a:t>系统抽样的</a:t>
            </a:r>
            <a:r>
              <a:rPr lang="zh-CN" altLang="en-US" dirty="0">
                <a:solidFill>
                  <a:schemeClr val="bg1"/>
                </a:solidFill>
                <a:latin typeface="楷体" panose="02010609060101010101" pitchFamily="49" charset="-122"/>
                <a:ea typeface="楷体" panose="02010609060101010101" pitchFamily="49" charset="-122"/>
              </a:rPr>
              <a:t>经验值</a:t>
            </a:r>
            <a:r>
              <a:rPr lang="zh-CN" altLang="zh-CN" dirty="0">
                <a:solidFill>
                  <a:schemeClr val="bg1"/>
                </a:solidFill>
                <a:latin typeface="楷体" panose="02010609060101010101" pitchFamily="49" charset="-122"/>
                <a:ea typeface="楷体" panose="02010609060101010101" pitchFamily="49" charset="-122"/>
              </a:rPr>
              <a:t>一般取</a:t>
            </a:r>
            <a:r>
              <a:rPr lang="en-US" altLang="zh-CN" dirty="0">
                <a:solidFill>
                  <a:schemeClr val="bg1"/>
                </a:solidFill>
                <a:latin typeface="楷体" panose="02010609060101010101" pitchFamily="49" charset="-122"/>
                <a:ea typeface="楷体" panose="02010609060101010101" pitchFamily="49" charset="-122"/>
              </a:rPr>
              <a:t>0.8</a:t>
            </a:r>
            <a:r>
              <a:rPr lang="zh-CN" altLang="zh-CN" dirty="0">
                <a:solidFill>
                  <a:schemeClr val="bg1"/>
                </a:solidFill>
                <a:latin typeface="楷体" panose="02010609060101010101" pitchFamily="49" charset="-122"/>
                <a:ea typeface="楷体" panose="02010609060101010101" pitchFamily="49" charset="-122"/>
              </a:rPr>
              <a:t>～</a:t>
            </a:r>
            <a:r>
              <a:rPr lang="en-US" altLang="zh-CN" dirty="0">
                <a:solidFill>
                  <a:schemeClr val="bg1"/>
                </a:solidFill>
                <a:latin typeface="楷体" panose="02010609060101010101" pitchFamily="49" charset="-122"/>
                <a:ea typeface="楷体" panose="02010609060101010101" pitchFamily="49" charset="-122"/>
              </a:rPr>
              <a:t>1</a:t>
            </a:r>
            <a:r>
              <a:rPr lang="zh-CN" altLang="en-US" dirty="0">
                <a:solidFill>
                  <a:schemeClr val="bg1"/>
                </a:solidFill>
                <a:latin typeface="楷体" panose="02010609060101010101" pitchFamily="49" charset="-122"/>
                <a:ea typeface="楷体" panose="02010609060101010101" pitchFamily="49" charset="-122"/>
              </a:rPr>
              <a:t>；</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20000"/>
              </a:lnSpc>
              <a:buNone/>
            </a:pPr>
            <a:r>
              <a:rPr lang="zh-CN" altLang="en-US" dirty="0">
                <a:solidFill>
                  <a:schemeClr val="bg1"/>
                </a:solidFill>
                <a:latin typeface="楷体" panose="02010609060101010101" pitchFamily="49" charset="-122"/>
                <a:ea typeface="楷体" panose="02010609060101010101" pitchFamily="49" charset="-122"/>
              </a:rPr>
              <a:t>  考虑</a:t>
            </a:r>
            <a:r>
              <a:rPr lang="zh-CN" altLang="zh-CN" dirty="0">
                <a:solidFill>
                  <a:schemeClr val="bg1"/>
                </a:solidFill>
                <a:latin typeface="楷体" panose="02010609060101010101" pitchFamily="49" charset="-122"/>
                <a:ea typeface="楷体" panose="02010609060101010101" pitchFamily="49" charset="-122"/>
              </a:rPr>
              <a:t>从业人员的变异程度与营业收入的</a:t>
            </a:r>
            <a:r>
              <a:rPr lang="zh-CN" altLang="en-US" dirty="0">
                <a:solidFill>
                  <a:schemeClr val="bg1"/>
                </a:solidFill>
                <a:latin typeface="楷体" panose="02010609060101010101" pitchFamily="49" charset="-122"/>
                <a:ea typeface="楷体" panose="02010609060101010101" pitchFamily="49" charset="-122"/>
              </a:rPr>
              <a:t>变异程度之间的差异，取最大</a:t>
            </a:r>
            <a:r>
              <a:rPr lang="en-US" altLang="zh-CN" dirty="0">
                <a:solidFill>
                  <a:schemeClr val="bg1"/>
                </a:solidFill>
                <a:latin typeface="楷体" panose="02010609060101010101" pitchFamily="49" charset="-122"/>
                <a:ea typeface="楷体" panose="02010609060101010101" pitchFamily="49" charset="-122"/>
              </a:rPr>
              <a:t>1</a:t>
            </a:r>
            <a:r>
              <a:rPr lang="zh-CN" altLang="en-US" dirty="0">
                <a:solidFill>
                  <a:schemeClr val="bg1"/>
                </a:solidFill>
                <a:latin typeface="楷体" panose="02010609060101010101" pitchFamily="49" charset="-122"/>
                <a:ea typeface="楷体" panose="02010609060101010101" pitchFamily="49" charset="-122"/>
              </a:rPr>
              <a:t>。</a:t>
            </a:r>
            <a:endParaRPr lang="zh-CN" altLang="zh-CN" dirty="0">
              <a:solidFill>
                <a:schemeClr val="bg1"/>
              </a:solidFill>
              <a:latin typeface="楷体" panose="02010609060101010101" pitchFamily="49" charset="-122"/>
              <a:ea typeface="楷体" panose="02010609060101010101" pitchFamily="49" charset="-122"/>
            </a:endParaRPr>
          </a:p>
        </p:txBody>
      </p:sp>
      <p:graphicFrame>
        <p:nvGraphicFramePr>
          <p:cNvPr id="8" name="对象 7"/>
          <p:cNvGraphicFramePr>
            <a:graphicFrameLocks noChangeAspect="1"/>
          </p:cNvGraphicFramePr>
          <p:nvPr/>
        </p:nvGraphicFramePr>
        <p:xfrm>
          <a:off x="4962990" y="3167681"/>
          <a:ext cx="2859087" cy="1089025"/>
        </p:xfrm>
        <a:graphic>
          <a:graphicData uri="http://schemas.openxmlformats.org/presentationml/2006/ole">
            <mc:AlternateContent xmlns:mc="http://schemas.openxmlformats.org/markup-compatibility/2006">
              <mc:Choice xmlns:v="urn:schemas-microsoft-com:vml" Requires="v">
                <p:oleObj spid="_x0000_s4320" name="Equation" r:id="rId4" imgW="36880800" imgH="14020800" progId="Equation.DSMT4">
                  <p:embed/>
                </p:oleObj>
              </mc:Choice>
              <mc:Fallback>
                <p:oleObj name="Equation" r:id="rId4" imgW="36880800" imgH="14020800" progId="Equation.DSMT4">
                  <p:embed/>
                  <p:pic>
                    <p:nvPicPr>
                      <p:cNvPr id="0" name="图片 4299"/>
                      <p:cNvPicPr/>
                      <p:nvPr/>
                    </p:nvPicPr>
                    <p:blipFill>
                      <a:blip r:embed="rId5"/>
                      <a:stretch>
                        <a:fillRect/>
                      </a:stretch>
                    </p:blipFill>
                    <p:spPr>
                      <a:xfrm>
                        <a:off x="4962990" y="3167681"/>
                        <a:ext cx="2859087" cy="1089025"/>
                      </a:xfrm>
                      <a:prstGeom prst="rect">
                        <a:avLst/>
                      </a:prstGeom>
                    </p:spPr>
                  </p:pic>
                </p:oleObj>
              </mc:Fallback>
            </mc:AlternateContent>
          </a:graphicData>
        </a:graphic>
      </p:graphicFrame>
      <p:graphicFrame>
        <p:nvGraphicFramePr>
          <p:cNvPr id="15" name="对象 14"/>
          <p:cNvGraphicFramePr>
            <a:graphicFrameLocks noChangeAspect="1"/>
          </p:cNvGraphicFramePr>
          <p:nvPr/>
        </p:nvGraphicFramePr>
        <p:xfrm>
          <a:off x="5173762" y="5508058"/>
          <a:ext cx="2033588" cy="568325"/>
        </p:xfrm>
        <a:graphic>
          <a:graphicData uri="http://schemas.openxmlformats.org/presentationml/2006/ole">
            <mc:AlternateContent xmlns:mc="http://schemas.openxmlformats.org/markup-compatibility/2006">
              <mc:Choice xmlns:v="urn:schemas-microsoft-com:vml" Requires="v">
                <p:oleObj spid="_x0000_s4321" name="Equation" r:id="rId6" imgW="20116800" imgH="7315200" progId="Equation.DSMT4">
                  <p:embed/>
                </p:oleObj>
              </mc:Choice>
              <mc:Fallback>
                <p:oleObj name="Equation" r:id="rId6" imgW="20116800" imgH="7315200" progId="Equation.DSMT4">
                  <p:embed/>
                  <p:pic>
                    <p:nvPicPr>
                      <p:cNvPr id="0" name="图片 4300"/>
                      <p:cNvPicPr/>
                      <p:nvPr/>
                    </p:nvPicPr>
                    <p:blipFill>
                      <a:blip r:embed="rId7"/>
                      <a:stretch>
                        <a:fillRect/>
                      </a:stretch>
                    </p:blipFill>
                    <p:spPr>
                      <a:xfrm>
                        <a:off x="5173762" y="5508058"/>
                        <a:ext cx="2033588" cy="568325"/>
                      </a:xfrm>
                      <a:prstGeom prst="rect">
                        <a:avLst/>
                      </a:prstGeom>
                    </p:spPr>
                  </p:pic>
                </p:oleObj>
              </mc:Fallback>
            </mc:AlternateContent>
          </a:graphicData>
        </a:graphic>
      </p:graphicFrame>
      <p:grpSp>
        <p:nvGrpSpPr>
          <p:cNvPr id="9" name="组合 8"/>
          <p:cNvGrpSpPr/>
          <p:nvPr/>
        </p:nvGrpSpPr>
        <p:grpSpPr>
          <a:xfrm>
            <a:off x="1062990" y="1714500"/>
            <a:ext cx="6759575" cy="603885"/>
            <a:chOff x="-78464" y="2686378"/>
            <a:chExt cx="6144975" cy="604089"/>
          </a:xfrm>
          <a:scene3d>
            <a:camera prst="orthographicFront">
              <a:rot lat="0" lon="0" rev="0"/>
            </a:camera>
            <a:lightRig rig="glow" dir="t">
              <a:rot lat="0" lon="0" rev="4800000"/>
            </a:lightRig>
          </a:scene3d>
        </p:grpSpPr>
        <p:sp>
          <p:nvSpPr>
            <p:cNvPr id="13" name="圆角矩形 12"/>
            <p:cNvSpPr/>
            <p:nvPr/>
          </p:nvSpPr>
          <p:spPr>
            <a:xfrm>
              <a:off x="-78464" y="2686378"/>
              <a:ext cx="6096000" cy="604089"/>
            </a:xfrm>
            <a:prstGeom prst="roundRect">
              <a:avLst/>
            </a:prstGeom>
            <a:solidFill>
              <a:schemeClr val="accent1">
                <a:lumMod val="75000"/>
              </a:schemeClr>
            </a:solidFill>
            <a:ln>
              <a:noFill/>
            </a:ln>
            <a:effectLst>
              <a:outerShdw blurRad="190500" dist="228600" dir="2700000" algn="ctr">
                <a:srgbClr val="000000">
                  <a:alpha val="30000"/>
                </a:srgbClr>
              </a:outerShdw>
            </a:effectLst>
            <a:sp3d prstMaterial="matte">
              <a:bevelT w="127000" h="63500"/>
            </a:sp3d>
          </p:spPr>
          <p:style>
            <a:lnRef idx="2">
              <a:scrgbClr r="0" g="0" b="0"/>
            </a:lnRef>
            <a:fillRef idx="1">
              <a:scrgbClr r="0" g="0" b="0"/>
            </a:fillRef>
            <a:effectRef idx="0">
              <a:scrgbClr r="0" g="0" b="0"/>
            </a:effectRef>
            <a:fontRef idx="minor">
              <a:schemeClr val="lt1"/>
            </a:fontRef>
          </p:style>
        </p:sp>
        <p:sp>
          <p:nvSpPr>
            <p:cNvPr id="14" name="圆角矩形 4"/>
            <p:cNvSpPr/>
            <p:nvPr/>
          </p:nvSpPr>
          <p:spPr>
            <a:xfrm>
              <a:off x="29489" y="2733270"/>
              <a:ext cx="6037022" cy="54511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a:lnSpc>
                  <a:spcPct val="120000"/>
                </a:lnSpc>
              </a:pPr>
              <a:r>
                <a:rPr lang="zh-CN" altLang="en-US" sz="2800" b="1" dirty="0">
                  <a:solidFill>
                    <a:schemeClr val="bg1"/>
                  </a:solidFill>
                  <a:uFillTx/>
                </a:rPr>
                <a:t>（四）</a:t>
              </a:r>
              <a:r>
                <a:rPr lang="en-US" altLang="zh-CN" sz="2800" b="1" dirty="0">
                  <a:solidFill>
                    <a:schemeClr val="bg1"/>
                  </a:solidFill>
                  <a:uFillTx/>
                </a:rPr>
                <a:t>PPS</a:t>
              </a:r>
              <a:r>
                <a:rPr lang="zh-CN" altLang="en-US" sz="2800" b="1" dirty="0">
                  <a:solidFill>
                    <a:schemeClr val="bg1"/>
                  </a:solidFill>
                  <a:uFillTx/>
                </a:rPr>
                <a:t>系统整群抽样样品量的确定</a:t>
              </a:r>
            </a:p>
          </p:txBody>
        </p:sp>
      </p:grpSp>
      <p:grpSp>
        <p:nvGrpSpPr>
          <p:cNvPr id="10" name="组合 9"/>
          <p:cNvGrpSpPr/>
          <p:nvPr/>
        </p:nvGrpSpPr>
        <p:grpSpPr>
          <a:xfrm>
            <a:off x="1971675" y="774065"/>
            <a:ext cx="8625205" cy="813435"/>
            <a:chOff x="-78464" y="2686378"/>
            <a:chExt cx="6144975" cy="604089"/>
          </a:xfrm>
          <a:scene3d>
            <a:camera prst="orthographicFront">
              <a:rot lat="0" lon="0" rev="0"/>
            </a:camera>
            <a:lightRig rig="glow" dir="t">
              <a:rot lat="0" lon="0" rev="4800000"/>
            </a:lightRig>
          </a:scene3d>
        </p:grpSpPr>
        <p:sp>
          <p:nvSpPr>
            <p:cNvPr id="11" name="圆角矩形 10"/>
            <p:cNvSpPr/>
            <p:nvPr/>
          </p:nvSpPr>
          <p:spPr>
            <a:xfrm>
              <a:off x="-78464" y="2686378"/>
              <a:ext cx="6096000" cy="604089"/>
            </a:xfrm>
            <a:prstGeom prst="roundRect">
              <a:avLst/>
            </a:prstGeom>
            <a:solidFill>
              <a:schemeClr val="accent1">
                <a:lumMod val="75000"/>
              </a:schemeClr>
            </a:solidFill>
            <a:ln>
              <a:noFill/>
            </a:ln>
            <a:effectLst>
              <a:outerShdw blurRad="190500" dist="228600" dir="2700000" algn="ctr">
                <a:srgbClr val="000000">
                  <a:alpha val="30000"/>
                </a:srgbClr>
              </a:outerShdw>
            </a:effectLst>
            <a:sp3d prstMaterial="matte">
              <a:bevelT w="127000" h="63500"/>
            </a:sp3d>
          </p:spPr>
          <p:style>
            <a:lnRef idx="2">
              <a:scrgbClr r="0" g="0" b="0"/>
            </a:lnRef>
            <a:fillRef idx="1">
              <a:scrgbClr r="0" g="0" b="0"/>
            </a:fillRef>
            <a:effectRef idx="0">
              <a:scrgbClr r="0" g="0" b="0"/>
            </a:effectRef>
            <a:fontRef idx="minor">
              <a:schemeClr val="lt1"/>
            </a:fontRef>
          </p:style>
        </p:sp>
        <p:sp>
          <p:nvSpPr>
            <p:cNvPr id="12" name="圆角矩形 4"/>
            <p:cNvSpPr/>
            <p:nvPr/>
          </p:nvSpPr>
          <p:spPr>
            <a:xfrm>
              <a:off x="29489" y="2733270"/>
              <a:ext cx="6037022" cy="54511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algn="ctr" defTabSz="1244600">
                <a:lnSpc>
                  <a:spcPct val="90000"/>
                </a:lnSpc>
                <a:spcBef>
                  <a:spcPct val="0"/>
                </a:spcBef>
                <a:spcAft>
                  <a:spcPct val="35000"/>
                </a:spcAft>
              </a:pPr>
              <a:r>
                <a:rPr lang="zh-CN" altLang="en-US" sz="4800" b="1" dirty="0">
                  <a:solidFill>
                    <a:schemeClr val="bg1"/>
                  </a:solidFill>
                  <a:uFillTx/>
                  <a:latin typeface="黑体" panose="02010609060101010101" pitchFamily="49" charset="-122"/>
                  <a:ea typeface="黑体" panose="02010609060101010101" pitchFamily="49" charset="-122"/>
                </a:rPr>
                <a:t>（一）抽样方法</a:t>
              </a:r>
              <a:r>
                <a:rPr lang="en-US" altLang="zh-CN" sz="4800" b="1" dirty="0">
                  <a:solidFill>
                    <a:schemeClr val="bg1"/>
                  </a:solidFill>
                  <a:uFillTx/>
                  <a:latin typeface="黑体" panose="02010609060101010101" pitchFamily="49" charset="-122"/>
                  <a:ea typeface="黑体" panose="02010609060101010101" pitchFamily="49" charset="-122"/>
                </a:rPr>
                <a:t>-</a:t>
              </a:r>
              <a:r>
                <a:rPr lang="zh-CN" altLang="en-US" sz="4000" b="1" dirty="0">
                  <a:solidFill>
                    <a:schemeClr val="bg1"/>
                  </a:solidFill>
                  <a:uFillTx/>
                  <a:latin typeface="黑体" panose="02010609060101010101" pitchFamily="49" charset="-122"/>
                  <a:ea typeface="黑体" panose="02010609060101010101" pitchFamily="49" charset="-122"/>
                </a:rPr>
                <a:t>确定样本量</a:t>
              </a:r>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6510" y="1578610"/>
            <a:ext cx="12165330" cy="4986020"/>
          </a:xfrm>
        </p:spPr>
        <p:txBody>
          <a:bodyPr>
            <a:normAutofit fontScale="92500"/>
          </a:bodyPr>
          <a:lstStyle/>
          <a:p>
            <a:pPr marL="0" indent="0">
              <a:lnSpc>
                <a:spcPct val="120000"/>
              </a:lnSpc>
              <a:buNone/>
            </a:pPr>
            <a:r>
              <a:rPr lang="zh-CN" altLang="en-US" dirty="0">
                <a:solidFill>
                  <a:schemeClr val="bg1"/>
                </a:solidFill>
                <a:latin typeface="楷体" panose="02010609060101010101" pitchFamily="49" charset="-122"/>
                <a:ea typeface="楷体" panose="02010609060101010101" pitchFamily="49" charset="-122"/>
              </a:rPr>
              <a:t>（</a:t>
            </a:r>
            <a:r>
              <a:rPr lang="en-US" altLang="zh-CN" dirty="0">
                <a:solidFill>
                  <a:schemeClr val="bg1"/>
                </a:solidFill>
                <a:latin typeface="楷体" panose="02010609060101010101" pitchFamily="49" charset="-122"/>
                <a:ea typeface="楷体" panose="02010609060101010101" pitchFamily="49" charset="-122"/>
              </a:rPr>
              <a:t>2</a:t>
            </a:r>
            <a:r>
              <a:rPr lang="zh-CN" altLang="en-US" dirty="0">
                <a:solidFill>
                  <a:schemeClr val="bg1"/>
                </a:solidFill>
                <a:latin typeface="楷体" panose="02010609060101010101" pitchFamily="49" charset="-122"/>
                <a:ea typeface="楷体" panose="02010609060101010101" pitchFamily="49" charset="-122"/>
              </a:rPr>
              <a:t>）确认各县（层）的最终样本量</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20000"/>
              </a:lnSpc>
              <a:buNone/>
            </a:pPr>
            <a:r>
              <a:rPr lang="en-US" altLang="zh-CN" dirty="0">
                <a:solidFill>
                  <a:schemeClr val="bg1"/>
                </a:solidFill>
                <a:latin typeface="楷体" panose="02010609060101010101" pitchFamily="49" charset="-122"/>
                <a:ea typeface="楷体" panose="02010609060101010101" pitchFamily="49" charset="-122"/>
              </a:rPr>
              <a:t>    </a:t>
            </a:r>
            <a:r>
              <a:rPr lang="zh-CN" altLang="en-US" dirty="0">
                <a:solidFill>
                  <a:schemeClr val="bg1"/>
                </a:solidFill>
                <a:latin typeface="楷体" panose="02010609060101010101" pitchFamily="49" charset="-122"/>
                <a:ea typeface="楷体" panose="02010609060101010101" pitchFamily="49" charset="-122"/>
              </a:rPr>
              <a:t>首先计算分县</a:t>
            </a:r>
            <a:r>
              <a:rPr lang="zh-CN" altLang="zh-CN" dirty="0">
                <a:solidFill>
                  <a:schemeClr val="bg1"/>
                </a:solidFill>
                <a:latin typeface="楷体" panose="02010609060101010101" pitchFamily="49" charset="-122"/>
                <a:ea typeface="楷体" panose="02010609060101010101" pitchFamily="49" charset="-122"/>
              </a:rPr>
              <a:t>初步量：                          ，</a:t>
            </a:r>
            <a:r>
              <a:rPr lang="zh-CN" altLang="en-US" dirty="0">
                <a:solidFill>
                  <a:schemeClr val="bg1"/>
                </a:solidFill>
                <a:latin typeface="楷体" panose="02010609060101010101" pitchFamily="49" charset="-122"/>
                <a:ea typeface="楷体" panose="02010609060101010101" pitchFamily="49" charset="-122"/>
                <a:sym typeface="+mn-ea"/>
              </a:rPr>
              <a:t>利用市其所辖县</a:t>
            </a:r>
          </a:p>
          <a:p>
            <a:pPr marL="0" indent="0">
              <a:lnSpc>
                <a:spcPct val="120000"/>
              </a:lnSpc>
              <a:buNone/>
            </a:pPr>
            <a:r>
              <a:rPr lang="zh-CN" altLang="en-US" dirty="0">
                <a:solidFill>
                  <a:schemeClr val="bg1"/>
                </a:solidFill>
                <a:latin typeface="楷体" panose="02010609060101010101" pitchFamily="49" charset="-122"/>
                <a:ea typeface="楷体" panose="02010609060101010101" pitchFamily="49" charset="-122"/>
                <a:sym typeface="+mn-ea"/>
              </a:rPr>
              <a:t>合并计算分市初步量。</a:t>
            </a:r>
            <a:r>
              <a:rPr lang="zh-CN" altLang="zh-CN" dirty="0">
                <a:solidFill>
                  <a:schemeClr val="bg1"/>
                </a:solidFill>
                <a:latin typeface="楷体" panose="02010609060101010101" pitchFamily="49" charset="-122"/>
                <a:ea typeface="楷体" panose="02010609060101010101" pitchFamily="49" charset="-122"/>
              </a:rPr>
              <a:t>与</a:t>
            </a:r>
            <a:r>
              <a:rPr lang="zh-CN" altLang="en-US" dirty="0">
                <a:solidFill>
                  <a:schemeClr val="bg1"/>
                </a:solidFill>
                <a:latin typeface="楷体" panose="02010609060101010101" pitchFamily="49" charset="-122"/>
                <a:ea typeface="楷体" panose="02010609060101010101" pitchFamily="49" charset="-122"/>
              </a:rPr>
              <a:t>分市均值、方差计算分市样本量                   （</a:t>
            </a:r>
            <a:r>
              <a:rPr lang="en-US" altLang="zh-CN" dirty="0">
                <a:solidFill>
                  <a:schemeClr val="bg1"/>
                </a:solidFill>
                <a:latin typeface="楷体" panose="02010609060101010101" pitchFamily="49" charset="-122"/>
                <a:ea typeface="楷体" panose="02010609060101010101" pitchFamily="49" charset="-122"/>
              </a:rPr>
              <a:t>N</a:t>
            </a:r>
            <a:r>
              <a:rPr lang="zh-CN" altLang="en-US" dirty="0">
                <a:solidFill>
                  <a:schemeClr val="bg1"/>
                </a:solidFill>
                <a:latin typeface="楷体" panose="02010609060101010101" pitchFamily="49" charset="-122"/>
                <a:ea typeface="楷体" panose="02010609060101010101" pitchFamily="49" charset="-122"/>
              </a:rPr>
              <a:t>为计算市普查小区）比较，较大者作为市初次调整量。然后利用市其所辖县（区）从业人员占比分配县初次调整量。                  </a:t>
            </a:r>
          </a:p>
          <a:p>
            <a:pPr marL="0" indent="0">
              <a:lnSpc>
                <a:spcPct val="120000"/>
              </a:lnSpc>
              <a:buNone/>
            </a:pPr>
            <a:r>
              <a:rPr lang="en-US" altLang="zh-CN" dirty="0">
                <a:solidFill>
                  <a:schemeClr val="bg1"/>
                </a:solidFill>
                <a:latin typeface="楷体" panose="02010609060101010101" pitchFamily="49" charset="-122"/>
                <a:ea typeface="楷体" panose="02010609060101010101" pitchFamily="49" charset="-122"/>
              </a:rPr>
              <a:t>    </a:t>
            </a:r>
            <a:r>
              <a:rPr lang="zh-CN" altLang="en-US" dirty="0">
                <a:solidFill>
                  <a:schemeClr val="bg1"/>
                </a:solidFill>
                <a:latin typeface="楷体" panose="02010609060101010101" pitchFamily="49" charset="-122"/>
                <a:ea typeface="楷体" panose="02010609060101010101" pitchFamily="49" charset="-122"/>
              </a:rPr>
              <a:t>根据经验和试点，</a:t>
            </a:r>
            <a:r>
              <a:rPr lang="zh-CN" altLang="zh-CN" dirty="0">
                <a:solidFill>
                  <a:schemeClr val="bg1"/>
                </a:solidFill>
                <a:latin typeface="楷体" panose="02010609060101010101" pitchFamily="49" charset="-122"/>
                <a:ea typeface="楷体" panose="02010609060101010101" pitchFamily="49" charset="-122"/>
              </a:rPr>
              <a:t>各县普查小区样本量</a:t>
            </a:r>
            <a:r>
              <a:rPr lang="zh-CN" altLang="en-US" dirty="0">
                <a:solidFill>
                  <a:schemeClr val="bg1"/>
                </a:solidFill>
                <a:latin typeface="楷体" panose="02010609060101010101" pitchFamily="49" charset="-122"/>
                <a:ea typeface="楷体" panose="02010609060101010101" pitchFamily="49" charset="-122"/>
              </a:rPr>
              <a:t>一般</a:t>
            </a:r>
            <a:r>
              <a:rPr lang="zh-CN" altLang="zh-CN" dirty="0">
                <a:solidFill>
                  <a:schemeClr val="bg1"/>
                </a:solidFill>
                <a:latin typeface="楷体" panose="02010609060101010101" pitchFamily="49" charset="-122"/>
                <a:ea typeface="楷体" panose="02010609060101010101" pitchFamily="49" charset="-122"/>
              </a:rPr>
              <a:t>控制在</a:t>
            </a:r>
            <a:r>
              <a:rPr lang="en-US" altLang="zh-CN" dirty="0">
                <a:solidFill>
                  <a:schemeClr val="bg1"/>
                </a:solidFill>
                <a:latin typeface="楷体" panose="02010609060101010101" pitchFamily="49" charset="-122"/>
                <a:ea typeface="楷体" panose="02010609060101010101" pitchFamily="49" charset="-122"/>
              </a:rPr>
              <a:t>4</a:t>
            </a:r>
            <a:r>
              <a:rPr lang="zh-CN" altLang="zh-CN" dirty="0">
                <a:solidFill>
                  <a:schemeClr val="bg1"/>
                </a:solidFill>
                <a:latin typeface="楷体" panose="02010609060101010101" pitchFamily="49" charset="-122"/>
                <a:ea typeface="楷体" panose="02010609060101010101" pitchFamily="49" charset="-122"/>
              </a:rPr>
              <a:t>到</a:t>
            </a:r>
            <a:r>
              <a:rPr lang="en-US" altLang="zh-CN" dirty="0">
                <a:solidFill>
                  <a:schemeClr val="bg1"/>
                </a:solidFill>
                <a:latin typeface="楷体" panose="02010609060101010101" pitchFamily="49" charset="-122"/>
                <a:ea typeface="楷体" panose="02010609060101010101" pitchFamily="49" charset="-122"/>
              </a:rPr>
              <a:t>10</a:t>
            </a:r>
            <a:r>
              <a:rPr lang="zh-CN" altLang="zh-CN" dirty="0">
                <a:solidFill>
                  <a:schemeClr val="bg1"/>
                </a:solidFill>
                <a:latin typeface="楷体" panose="02010609060101010101" pitchFamily="49" charset="-122"/>
                <a:ea typeface="楷体" panose="02010609060101010101" pitchFamily="49" charset="-122"/>
              </a:rPr>
              <a:t>个之间作为最终样本量</a:t>
            </a:r>
            <a:r>
              <a:rPr lang="zh-CN" altLang="en-US" dirty="0">
                <a:solidFill>
                  <a:schemeClr val="bg1"/>
                </a:solidFill>
                <a:latin typeface="楷体" panose="02010609060101010101" pitchFamily="49" charset="-122"/>
                <a:ea typeface="楷体" panose="02010609060101010101" pitchFamily="49" charset="-122"/>
              </a:rPr>
              <a:t>。</a:t>
            </a:r>
            <a:endParaRPr lang="en-US" altLang="zh-CN" dirty="0">
              <a:solidFill>
                <a:srgbClr val="FFC000"/>
              </a:solidFill>
              <a:latin typeface="黑体" panose="02010609060101010101" pitchFamily="49" charset="-122"/>
              <a:ea typeface="黑体" panose="02010609060101010101" pitchFamily="49" charset="-122"/>
            </a:endParaRPr>
          </a:p>
          <a:p>
            <a:pPr marL="0" indent="0">
              <a:lnSpc>
                <a:spcPct val="120000"/>
              </a:lnSpc>
              <a:buNone/>
            </a:pPr>
            <a:r>
              <a:rPr lang="en-US" altLang="zh-CN" dirty="0">
                <a:solidFill>
                  <a:schemeClr val="bg1"/>
                </a:solidFill>
                <a:latin typeface="楷体" panose="02010609060101010101" pitchFamily="49" charset="-122"/>
                <a:ea typeface="楷体" panose="02010609060101010101" pitchFamily="49" charset="-122"/>
              </a:rPr>
              <a:t>    </a:t>
            </a:r>
            <a:r>
              <a:rPr lang="zh-CN" altLang="zh-CN" dirty="0">
                <a:solidFill>
                  <a:schemeClr val="bg1"/>
                </a:solidFill>
                <a:latin typeface="楷体" panose="02010609060101010101" pitchFamily="49" charset="-122"/>
                <a:ea typeface="楷体" panose="02010609060101010101" pitchFamily="49" charset="-122"/>
              </a:rPr>
              <a:t>对于没有下辖县的地级市</a:t>
            </a:r>
            <a:r>
              <a:rPr lang="zh-CN" altLang="en-US" dirty="0">
                <a:solidFill>
                  <a:schemeClr val="bg1"/>
                </a:solidFill>
                <a:latin typeface="楷体" panose="02010609060101010101" pitchFamily="49" charset="-122"/>
                <a:ea typeface="楷体" panose="02010609060101010101" pitchFamily="49" charset="-122"/>
              </a:rPr>
              <a:t>（</a:t>
            </a:r>
            <a:r>
              <a:rPr lang="zh-CN" altLang="en-US" dirty="0">
                <a:solidFill>
                  <a:srgbClr val="FFC000"/>
                </a:solidFill>
                <a:latin typeface="楷体" panose="02010609060101010101" pitchFamily="49" charset="-122"/>
                <a:ea typeface="楷体" panose="02010609060101010101" pitchFamily="49" charset="-122"/>
              </a:rPr>
              <a:t>直辖市下辖的区视同</a:t>
            </a:r>
            <a:r>
              <a:rPr lang="zh-CN" altLang="en-US" dirty="0">
                <a:solidFill>
                  <a:schemeClr val="bg1"/>
                </a:solidFill>
                <a:latin typeface="楷体" panose="02010609060101010101" pitchFamily="49" charset="-122"/>
                <a:ea typeface="楷体" panose="02010609060101010101" pitchFamily="49" charset="-122"/>
              </a:rPr>
              <a:t>），</a:t>
            </a:r>
            <a:r>
              <a:rPr lang="zh-CN" altLang="zh-CN" dirty="0">
                <a:solidFill>
                  <a:schemeClr val="bg1"/>
                </a:solidFill>
                <a:latin typeface="楷体" panose="02010609060101010101" pitchFamily="49" charset="-122"/>
                <a:ea typeface="楷体" panose="02010609060101010101" pitchFamily="49" charset="-122"/>
              </a:rPr>
              <a:t>按县级最低样本量的</a:t>
            </a:r>
            <a:r>
              <a:rPr lang="en-US" altLang="zh-CN" dirty="0">
                <a:solidFill>
                  <a:schemeClr val="bg1"/>
                </a:solidFill>
                <a:latin typeface="楷体" panose="02010609060101010101" pitchFamily="49" charset="-122"/>
                <a:ea typeface="楷体" panose="02010609060101010101" pitchFamily="49" charset="-122"/>
              </a:rPr>
              <a:t>3</a:t>
            </a:r>
            <a:r>
              <a:rPr lang="zh-CN" altLang="zh-CN" dirty="0">
                <a:solidFill>
                  <a:schemeClr val="bg1"/>
                </a:solidFill>
                <a:latin typeface="楷体" panose="02010609060101010101" pitchFamily="49" charset="-122"/>
                <a:ea typeface="楷体" panose="02010609060101010101" pitchFamily="49" charset="-122"/>
              </a:rPr>
              <a:t>至</a:t>
            </a:r>
            <a:r>
              <a:rPr lang="en-US" altLang="zh-CN" dirty="0">
                <a:solidFill>
                  <a:schemeClr val="bg1"/>
                </a:solidFill>
                <a:latin typeface="楷体" panose="02010609060101010101" pitchFamily="49" charset="-122"/>
                <a:ea typeface="楷体" panose="02010609060101010101" pitchFamily="49" charset="-122"/>
              </a:rPr>
              <a:t>4</a:t>
            </a:r>
            <a:r>
              <a:rPr lang="zh-CN" altLang="zh-CN" dirty="0">
                <a:solidFill>
                  <a:schemeClr val="bg1"/>
                </a:solidFill>
                <a:latin typeface="楷体" panose="02010609060101010101" pitchFamily="49" charset="-122"/>
                <a:ea typeface="楷体" panose="02010609060101010101" pitchFamily="49" charset="-122"/>
              </a:rPr>
              <a:t>倍进行把握</a:t>
            </a:r>
            <a:r>
              <a:rPr lang="zh-CN" altLang="en-US" dirty="0">
                <a:solidFill>
                  <a:schemeClr val="bg1"/>
                </a:solidFill>
                <a:latin typeface="楷体" panose="02010609060101010101" pitchFamily="49" charset="-122"/>
                <a:ea typeface="楷体" panose="02010609060101010101" pitchFamily="49" charset="-122"/>
              </a:rPr>
              <a:t>，即抽取</a:t>
            </a:r>
            <a:r>
              <a:rPr lang="en-US" altLang="zh-CN" dirty="0">
                <a:solidFill>
                  <a:schemeClr val="bg1"/>
                </a:solidFill>
                <a:latin typeface="楷体" panose="02010609060101010101" pitchFamily="49" charset="-122"/>
                <a:ea typeface="楷体" panose="02010609060101010101" pitchFamily="49" charset="-122"/>
              </a:rPr>
              <a:t>12</a:t>
            </a:r>
            <a:r>
              <a:rPr lang="zh-CN" altLang="en-US" dirty="0">
                <a:solidFill>
                  <a:schemeClr val="bg1"/>
                </a:solidFill>
                <a:latin typeface="楷体" panose="02010609060101010101" pitchFamily="49" charset="-122"/>
                <a:ea typeface="楷体" panose="02010609060101010101" pitchFamily="49" charset="-122"/>
              </a:rPr>
              <a:t>到</a:t>
            </a:r>
            <a:r>
              <a:rPr lang="en-US" altLang="zh-CN">
                <a:solidFill>
                  <a:schemeClr val="bg1"/>
                </a:solidFill>
                <a:latin typeface="楷体" panose="02010609060101010101" pitchFamily="49" charset="-122"/>
                <a:ea typeface="楷体" panose="02010609060101010101" pitchFamily="49" charset="-122"/>
              </a:rPr>
              <a:t>16</a:t>
            </a:r>
            <a:r>
              <a:rPr lang="zh-CN" altLang="en-US">
                <a:solidFill>
                  <a:schemeClr val="bg1"/>
                </a:solidFill>
                <a:latin typeface="楷体" panose="02010609060101010101" pitchFamily="49" charset="-122"/>
                <a:ea typeface="楷体" panose="02010609060101010101" pitchFamily="49" charset="-122"/>
              </a:rPr>
              <a:t>个</a:t>
            </a:r>
            <a:r>
              <a:rPr lang="zh-CN" altLang="en-US" dirty="0">
                <a:solidFill>
                  <a:schemeClr val="bg1"/>
                </a:solidFill>
                <a:latin typeface="楷体" panose="02010609060101010101" pitchFamily="49" charset="-122"/>
                <a:ea typeface="楷体" panose="02010609060101010101" pitchFamily="49" charset="-122"/>
              </a:rPr>
              <a:t>之间；</a:t>
            </a:r>
            <a:r>
              <a:rPr lang="zh-CN" altLang="en-US" dirty="0">
                <a:solidFill>
                  <a:srgbClr val="FFC000"/>
                </a:solidFill>
                <a:latin typeface="楷体" panose="02010609060101010101" pitchFamily="49" charset="-122"/>
                <a:ea typeface="楷体" panose="02010609060101010101" pitchFamily="49" charset="-122"/>
              </a:rPr>
              <a:t>直辖市下辖的县</a:t>
            </a:r>
            <a:r>
              <a:rPr lang="zh-CN" altLang="en-US" dirty="0">
                <a:solidFill>
                  <a:schemeClr val="bg1"/>
                </a:solidFill>
                <a:latin typeface="楷体" panose="02010609060101010101" pitchFamily="49" charset="-122"/>
                <a:ea typeface="楷体" panose="02010609060101010101" pitchFamily="49" charset="-122"/>
              </a:rPr>
              <a:t>按一般县的样本量进行把握。</a:t>
            </a:r>
            <a:endParaRPr lang="zh-CN" altLang="zh-CN" dirty="0">
              <a:solidFill>
                <a:schemeClr val="bg1"/>
              </a:solidFill>
              <a:latin typeface="楷体" panose="02010609060101010101" pitchFamily="49" charset="-122"/>
              <a:ea typeface="楷体" panose="02010609060101010101" pitchFamily="49" charset="-122"/>
            </a:endParaRPr>
          </a:p>
        </p:txBody>
      </p:sp>
      <p:graphicFrame>
        <p:nvGraphicFramePr>
          <p:cNvPr id="8" name="对象 7"/>
          <p:cNvGraphicFramePr>
            <a:graphicFrameLocks noChangeAspect="1"/>
          </p:cNvGraphicFramePr>
          <p:nvPr/>
        </p:nvGraphicFramePr>
        <p:xfrm>
          <a:off x="4331216" y="1918749"/>
          <a:ext cx="4134530" cy="846183"/>
        </p:xfrm>
        <a:graphic>
          <a:graphicData uri="http://schemas.openxmlformats.org/presentationml/2006/ole">
            <mc:AlternateContent xmlns:mc="http://schemas.openxmlformats.org/markup-compatibility/2006">
              <mc:Choice xmlns:v="urn:schemas-microsoft-com:vml" Requires="v">
                <p:oleObj spid="_x0000_s5241" name="Equation" r:id="rId4" imgW="59740800" imgH="12192000" progId="Equation.DSMT4">
                  <p:embed/>
                </p:oleObj>
              </mc:Choice>
              <mc:Fallback>
                <p:oleObj name="Equation" r:id="rId4" imgW="59740800" imgH="12192000" progId="Equation.DSMT4">
                  <p:embed/>
                  <p:pic>
                    <p:nvPicPr>
                      <p:cNvPr id="0" name="图片 5220"/>
                      <p:cNvPicPr/>
                      <p:nvPr/>
                    </p:nvPicPr>
                    <p:blipFill>
                      <a:blip r:embed="rId5"/>
                      <a:stretch>
                        <a:fillRect/>
                      </a:stretch>
                    </p:blipFill>
                    <p:spPr>
                      <a:xfrm>
                        <a:off x="4331216" y="1918749"/>
                        <a:ext cx="4134530" cy="846183"/>
                      </a:xfrm>
                      <a:prstGeom prst="rect">
                        <a:avLst/>
                      </a:prstGeom>
                    </p:spPr>
                  </p:pic>
                </p:oleObj>
              </mc:Fallback>
            </mc:AlternateContent>
          </a:graphicData>
        </a:graphic>
      </p:graphicFrame>
      <p:graphicFrame>
        <p:nvGraphicFramePr>
          <p:cNvPr id="4" name="对象 3"/>
          <p:cNvGraphicFramePr>
            <a:graphicFrameLocks noChangeAspect="1"/>
          </p:cNvGraphicFramePr>
          <p:nvPr/>
        </p:nvGraphicFramePr>
        <p:xfrm>
          <a:off x="9093835" y="2489200"/>
          <a:ext cx="2858770" cy="706120"/>
        </p:xfrm>
        <a:graphic>
          <a:graphicData uri="http://schemas.openxmlformats.org/presentationml/2006/ole">
            <mc:AlternateContent xmlns:mc="http://schemas.openxmlformats.org/markup-compatibility/2006">
              <mc:Choice xmlns:v="urn:schemas-microsoft-com:vml" Requires="v">
                <p:oleObj spid="_x0000_s5242" name="Equation" r:id="rId6" imgW="36880800" imgH="14020800" progId="Equation.DSMT4">
                  <p:embed/>
                </p:oleObj>
              </mc:Choice>
              <mc:Fallback>
                <p:oleObj name="Equation" r:id="rId6" imgW="36880800" imgH="14020800" progId="Equation.DSMT4">
                  <p:embed/>
                  <p:pic>
                    <p:nvPicPr>
                      <p:cNvPr id="0" name="图片 4299"/>
                      <p:cNvPicPr/>
                      <p:nvPr/>
                    </p:nvPicPr>
                    <p:blipFill>
                      <a:blip r:embed="rId7"/>
                      <a:stretch>
                        <a:fillRect/>
                      </a:stretch>
                    </p:blipFill>
                    <p:spPr>
                      <a:xfrm>
                        <a:off x="9093835" y="2489200"/>
                        <a:ext cx="2858770" cy="706120"/>
                      </a:xfrm>
                      <a:prstGeom prst="rect">
                        <a:avLst/>
                      </a:prstGeom>
                    </p:spPr>
                  </p:pic>
                </p:oleObj>
              </mc:Fallback>
            </mc:AlternateContent>
          </a:graphicData>
        </a:graphic>
      </p:graphicFrame>
      <p:grpSp>
        <p:nvGrpSpPr>
          <p:cNvPr id="10" name="组合 9"/>
          <p:cNvGrpSpPr/>
          <p:nvPr/>
        </p:nvGrpSpPr>
        <p:grpSpPr>
          <a:xfrm>
            <a:off x="1971675" y="765175"/>
            <a:ext cx="8473440" cy="813435"/>
            <a:chOff x="-78464" y="2686378"/>
            <a:chExt cx="6144975" cy="604089"/>
          </a:xfrm>
          <a:scene3d>
            <a:camera prst="orthographicFront">
              <a:rot lat="0" lon="0" rev="0"/>
            </a:camera>
            <a:lightRig rig="glow" dir="t">
              <a:rot lat="0" lon="0" rev="4800000"/>
            </a:lightRig>
          </a:scene3d>
        </p:grpSpPr>
        <p:sp>
          <p:nvSpPr>
            <p:cNvPr id="11" name="圆角矩形 10"/>
            <p:cNvSpPr/>
            <p:nvPr/>
          </p:nvSpPr>
          <p:spPr>
            <a:xfrm>
              <a:off x="-78464" y="2686378"/>
              <a:ext cx="6096000" cy="604089"/>
            </a:xfrm>
            <a:prstGeom prst="roundRect">
              <a:avLst/>
            </a:prstGeom>
            <a:solidFill>
              <a:schemeClr val="accent1">
                <a:lumMod val="75000"/>
              </a:schemeClr>
            </a:solidFill>
            <a:ln>
              <a:noFill/>
            </a:ln>
            <a:effectLst>
              <a:outerShdw blurRad="190500" dist="228600" dir="2700000" algn="ctr">
                <a:srgbClr val="000000">
                  <a:alpha val="30000"/>
                </a:srgbClr>
              </a:outerShdw>
            </a:effectLst>
            <a:sp3d prstMaterial="matte">
              <a:bevelT w="127000" h="63500"/>
            </a:sp3d>
          </p:spPr>
          <p:style>
            <a:lnRef idx="2">
              <a:scrgbClr r="0" g="0" b="0"/>
            </a:lnRef>
            <a:fillRef idx="1">
              <a:scrgbClr r="0" g="0" b="0"/>
            </a:fillRef>
            <a:effectRef idx="0">
              <a:scrgbClr r="0" g="0" b="0"/>
            </a:effectRef>
            <a:fontRef idx="minor">
              <a:schemeClr val="lt1"/>
            </a:fontRef>
          </p:style>
        </p:sp>
        <p:sp>
          <p:nvSpPr>
            <p:cNvPr id="12" name="圆角矩形 4"/>
            <p:cNvSpPr/>
            <p:nvPr/>
          </p:nvSpPr>
          <p:spPr>
            <a:xfrm>
              <a:off x="29489" y="2733270"/>
              <a:ext cx="6037022" cy="54511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algn="ctr" defTabSz="1244600">
                <a:lnSpc>
                  <a:spcPct val="90000"/>
                </a:lnSpc>
                <a:spcBef>
                  <a:spcPct val="0"/>
                </a:spcBef>
                <a:spcAft>
                  <a:spcPct val="35000"/>
                </a:spcAft>
              </a:pPr>
              <a:r>
                <a:rPr lang="zh-CN" altLang="en-US" sz="4800" b="1" dirty="0">
                  <a:solidFill>
                    <a:schemeClr val="bg1"/>
                  </a:solidFill>
                  <a:uFillTx/>
                  <a:latin typeface="黑体" panose="02010609060101010101" pitchFamily="49" charset="-122"/>
                  <a:ea typeface="黑体" panose="02010609060101010101" pitchFamily="49" charset="-122"/>
                </a:rPr>
                <a:t>（一）抽样方法</a:t>
              </a:r>
              <a:r>
                <a:rPr lang="en-US" altLang="zh-CN" sz="4000" b="1" dirty="0">
                  <a:solidFill>
                    <a:schemeClr val="bg1"/>
                  </a:solidFill>
                  <a:uFillTx/>
                  <a:latin typeface="黑体" panose="02010609060101010101" pitchFamily="49" charset="-122"/>
                  <a:ea typeface="黑体" panose="02010609060101010101" pitchFamily="49" charset="-122"/>
                  <a:sym typeface="+mn-ea"/>
                </a:rPr>
                <a:t>-</a:t>
              </a:r>
              <a:r>
                <a:rPr lang="zh-CN" altLang="en-US" sz="4000" b="1" dirty="0">
                  <a:solidFill>
                    <a:schemeClr val="bg1"/>
                  </a:solidFill>
                  <a:uFillTx/>
                  <a:latin typeface="黑体" panose="02010609060101010101" pitchFamily="49" charset="-122"/>
                  <a:ea typeface="黑体" panose="02010609060101010101" pitchFamily="49" charset="-122"/>
                  <a:sym typeface="+mn-ea"/>
                </a:rPr>
                <a:t>确定样本量</a:t>
              </a:r>
            </a:p>
          </p:txBody>
        </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53780" y="1765440"/>
            <a:ext cx="10483702" cy="4759877"/>
          </a:xfrm>
        </p:spPr>
        <p:txBody>
          <a:bodyPr>
            <a:normAutofit/>
          </a:bodyPr>
          <a:lstStyle/>
          <a:p>
            <a:pPr marL="0" indent="0">
              <a:lnSpc>
                <a:spcPct val="120000"/>
              </a:lnSpc>
              <a:buNone/>
            </a:pPr>
            <a:r>
              <a:rPr lang="zh-CN" altLang="en-US" sz="3300" b="1" dirty="0">
                <a:solidFill>
                  <a:srgbClr val="FFC000"/>
                </a:solidFill>
                <a:latin typeface="楷体" panose="02010609060101010101" pitchFamily="49" charset="-122"/>
                <a:ea typeface="楷体" panose="02010609060101010101" pitchFamily="49" charset="-122"/>
              </a:rPr>
              <a:t>三经普广东省个体经营户清查数据为例</a:t>
            </a:r>
            <a:endParaRPr lang="en-US" altLang="zh-CN" sz="3300" b="1" dirty="0">
              <a:solidFill>
                <a:srgbClr val="FFC000"/>
              </a:solidFill>
              <a:latin typeface="楷体" panose="02010609060101010101" pitchFamily="49" charset="-122"/>
              <a:ea typeface="楷体" panose="02010609060101010101" pitchFamily="49" charset="-122"/>
            </a:endParaRPr>
          </a:p>
          <a:p>
            <a:pPr>
              <a:lnSpc>
                <a:spcPct val="120000"/>
              </a:lnSpc>
            </a:pPr>
            <a:r>
              <a:rPr lang="zh-CN" altLang="en-US" dirty="0">
                <a:solidFill>
                  <a:schemeClr val="bg1"/>
                </a:solidFill>
                <a:latin typeface="楷体" panose="02010609060101010101" pitchFamily="49" charset="-122"/>
                <a:ea typeface="楷体" panose="02010609060101010101" pitchFamily="49" charset="-122"/>
              </a:rPr>
              <a:t>全省普查小区数       </a:t>
            </a:r>
            <a:r>
              <a:rPr lang="zh-CN" altLang="en-US" dirty="0">
                <a:solidFill>
                  <a:schemeClr val="bg1"/>
                </a:solidFill>
                <a:latin typeface="Times New Roman" panose="02020603050405020304" pitchFamily="18" charset="0"/>
                <a:ea typeface="楷体" panose="02010609060101010101" pitchFamily="49" charset="-122"/>
                <a:cs typeface="Times New Roman" panose="02020603050405020304" pitchFamily="18" charset="0"/>
              </a:rPr>
              <a:t>万</a:t>
            </a:r>
            <a:endParaRPr lang="en-US" altLang="zh-CN" dirty="0">
              <a:solidFill>
                <a:schemeClr val="bg1"/>
              </a:solidFill>
              <a:latin typeface="Times New Roman" panose="02020603050405020304" pitchFamily="18" charset="0"/>
              <a:ea typeface="楷体" panose="02010609060101010101" pitchFamily="49" charset="-122"/>
              <a:cs typeface="Times New Roman" panose="02020603050405020304" pitchFamily="18" charset="0"/>
            </a:endParaRPr>
          </a:p>
          <a:p>
            <a:pPr>
              <a:lnSpc>
                <a:spcPct val="120000"/>
              </a:lnSpc>
            </a:pPr>
            <a:r>
              <a:rPr lang="zh-CN" altLang="en-US" dirty="0">
                <a:solidFill>
                  <a:schemeClr val="bg1"/>
                </a:solidFill>
                <a:latin typeface="Times New Roman" panose="02020603050405020304" pitchFamily="18" charset="0"/>
                <a:ea typeface="楷体" panose="02010609060101010101" pitchFamily="49" charset="-122"/>
                <a:cs typeface="Times New Roman" panose="02020603050405020304" pitchFamily="18" charset="0"/>
              </a:rPr>
              <a:t>普查小区从业人员均值              人，标准差</a:t>
            </a:r>
            <a:endParaRPr lang="en-US" altLang="zh-CN" dirty="0">
              <a:solidFill>
                <a:schemeClr val="bg1"/>
              </a:solidFill>
              <a:latin typeface="Times New Roman" panose="02020603050405020304" pitchFamily="18" charset="0"/>
              <a:ea typeface="楷体" panose="02010609060101010101" pitchFamily="49" charset="-122"/>
              <a:cs typeface="Times New Roman" panose="02020603050405020304" pitchFamily="18" charset="0"/>
            </a:endParaRPr>
          </a:p>
          <a:p>
            <a:pPr>
              <a:lnSpc>
                <a:spcPct val="120000"/>
              </a:lnSpc>
            </a:pPr>
            <a:r>
              <a:rPr lang="en-US" altLang="zh-CN" dirty="0">
                <a:solidFill>
                  <a:schemeClr val="bg1"/>
                </a:solidFill>
                <a:latin typeface="Times New Roman" panose="02020603050405020304" pitchFamily="18" charset="0"/>
                <a:ea typeface="楷体" panose="02010609060101010101" pitchFamily="49" charset="-122"/>
                <a:cs typeface="Times New Roman" panose="02020603050405020304" pitchFamily="18" charset="0"/>
              </a:rPr>
              <a:t>95%</a:t>
            </a:r>
            <a:r>
              <a:rPr lang="zh-CN" altLang="en-US" dirty="0">
                <a:solidFill>
                  <a:schemeClr val="bg1"/>
                </a:solidFill>
                <a:latin typeface="Times New Roman" panose="02020603050405020304" pitchFamily="18" charset="0"/>
                <a:ea typeface="楷体" panose="02010609060101010101" pitchFamily="49" charset="-122"/>
                <a:cs typeface="Times New Roman" panose="02020603050405020304" pitchFamily="18" charset="0"/>
              </a:rPr>
              <a:t>置信度下相对标准误</a:t>
            </a:r>
            <a:r>
              <a:rPr lang="en-US" altLang="zh-CN" dirty="0">
                <a:solidFill>
                  <a:schemeClr val="bg1"/>
                </a:solidFill>
                <a:latin typeface="Times New Roman" panose="02020603050405020304" pitchFamily="18" charset="0"/>
                <a:ea typeface="楷体" panose="02010609060101010101" pitchFamily="49" charset="-122"/>
                <a:cs typeface="Times New Roman" panose="02020603050405020304" pitchFamily="18" charset="0"/>
              </a:rPr>
              <a:t>5%</a:t>
            </a:r>
          </a:p>
          <a:p>
            <a:pPr>
              <a:lnSpc>
                <a:spcPct val="120000"/>
              </a:lnSpc>
            </a:pPr>
            <a:r>
              <a:rPr lang="zh-CN" altLang="en-US" dirty="0">
                <a:solidFill>
                  <a:schemeClr val="bg1"/>
                </a:solidFill>
                <a:latin typeface="Times New Roman" panose="02020603050405020304" pitchFamily="18" charset="0"/>
                <a:ea typeface="楷体" panose="02010609060101010101" pitchFamily="49" charset="-122"/>
                <a:cs typeface="Times New Roman" panose="02020603050405020304" pitchFamily="18" charset="0"/>
              </a:rPr>
              <a:t>测算普查小区样本量约为</a:t>
            </a:r>
            <a:r>
              <a:rPr lang="en-US" altLang="zh-CN" dirty="0">
                <a:solidFill>
                  <a:schemeClr val="bg1"/>
                </a:solidFill>
                <a:latin typeface="Times New Roman" panose="02020603050405020304" pitchFamily="18" charset="0"/>
                <a:ea typeface="楷体" panose="02010609060101010101" pitchFamily="49" charset="-122"/>
                <a:cs typeface="Times New Roman" panose="02020603050405020304" pitchFamily="18" charset="0"/>
              </a:rPr>
              <a:t>215</a:t>
            </a:r>
            <a:r>
              <a:rPr lang="zh-CN" altLang="en-US" dirty="0">
                <a:solidFill>
                  <a:schemeClr val="bg1"/>
                </a:solidFill>
                <a:latin typeface="Times New Roman" panose="02020603050405020304" pitchFamily="18" charset="0"/>
                <a:ea typeface="楷体" panose="02010609060101010101" pitchFamily="49" charset="-122"/>
                <a:cs typeface="Times New Roman" panose="02020603050405020304" pitchFamily="18" charset="0"/>
              </a:rPr>
              <a:t>个，广东省县级区划</a:t>
            </a:r>
            <a:r>
              <a:rPr lang="en-US" altLang="zh-CN" dirty="0">
                <a:solidFill>
                  <a:schemeClr val="bg1"/>
                </a:solidFill>
                <a:latin typeface="Times New Roman" panose="02020603050405020304" pitchFamily="18" charset="0"/>
                <a:ea typeface="楷体" panose="02010609060101010101" pitchFamily="49" charset="-122"/>
                <a:cs typeface="Times New Roman" panose="02020603050405020304" pitchFamily="18" charset="0"/>
              </a:rPr>
              <a:t>121</a:t>
            </a:r>
            <a:r>
              <a:rPr lang="zh-CN" altLang="en-US" dirty="0">
                <a:solidFill>
                  <a:schemeClr val="bg1"/>
                </a:solidFill>
                <a:latin typeface="Times New Roman" panose="02020603050405020304" pitchFamily="18" charset="0"/>
                <a:ea typeface="楷体" panose="02010609060101010101" pitchFamily="49" charset="-122"/>
                <a:cs typeface="Times New Roman" panose="02020603050405020304" pitchFamily="18" charset="0"/>
              </a:rPr>
              <a:t>个，不设县级区划的地级市</a:t>
            </a:r>
            <a:r>
              <a:rPr lang="en-US" altLang="zh-CN" dirty="0">
                <a:solidFill>
                  <a:schemeClr val="bg1"/>
                </a:solidFill>
                <a:latin typeface="Times New Roman" panose="02020603050405020304" pitchFamily="18" charset="0"/>
                <a:ea typeface="楷体" panose="02010609060101010101" pitchFamily="49" charset="-122"/>
                <a:cs typeface="Times New Roman" panose="02020603050405020304" pitchFamily="18" charset="0"/>
              </a:rPr>
              <a:t>2</a:t>
            </a:r>
            <a:r>
              <a:rPr lang="zh-CN" altLang="en-US" dirty="0">
                <a:solidFill>
                  <a:schemeClr val="bg1"/>
                </a:solidFill>
                <a:latin typeface="Times New Roman" panose="02020603050405020304" pitchFamily="18" charset="0"/>
                <a:ea typeface="楷体" panose="02010609060101010101" pitchFamily="49" charset="-122"/>
                <a:cs typeface="Times New Roman" panose="02020603050405020304" pitchFamily="18" charset="0"/>
              </a:rPr>
              <a:t>个（中山市、东莞市），平均分配不到</a:t>
            </a:r>
            <a:r>
              <a:rPr lang="en-US" altLang="zh-CN" dirty="0">
                <a:solidFill>
                  <a:schemeClr val="bg1"/>
                </a:solidFill>
                <a:latin typeface="Times New Roman" panose="02020603050405020304" pitchFamily="18" charset="0"/>
                <a:ea typeface="楷体" panose="02010609060101010101" pitchFamily="49" charset="-122"/>
                <a:cs typeface="Times New Roman" panose="02020603050405020304" pitchFamily="18" charset="0"/>
              </a:rPr>
              <a:t>2</a:t>
            </a:r>
            <a:r>
              <a:rPr lang="zh-CN" altLang="en-US" dirty="0">
                <a:solidFill>
                  <a:schemeClr val="bg1"/>
                </a:solidFill>
                <a:latin typeface="Times New Roman" panose="02020603050405020304" pitchFamily="18" charset="0"/>
                <a:ea typeface="楷体" panose="02010609060101010101" pitchFamily="49" charset="-122"/>
                <a:cs typeface="Times New Roman" panose="02020603050405020304" pitchFamily="18" charset="0"/>
              </a:rPr>
              <a:t>个。</a:t>
            </a:r>
            <a:endParaRPr lang="en-US" altLang="zh-CN" dirty="0">
              <a:solidFill>
                <a:schemeClr val="bg1"/>
              </a:solidFill>
              <a:latin typeface="Times New Roman" panose="02020603050405020304" pitchFamily="18" charset="0"/>
              <a:ea typeface="楷体" panose="02010609060101010101" pitchFamily="49" charset="-122"/>
              <a:cs typeface="Times New Roman" panose="02020603050405020304" pitchFamily="18" charset="0"/>
            </a:endParaRPr>
          </a:p>
          <a:p>
            <a:pPr>
              <a:lnSpc>
                <a:spcPct val="120000"/>
              </a:lnSpc>
            </a:pPr>
            <a:r>
              <a:rPr lang="zh-CN" altLang="en-US" dirty="0">
                <a:solidFill>
                  <a:schemeClr val="bg1"/>
                </a:solidFill>
                <a:latin typeface="Times New Roman" panose="02020603050405020304" pitchFamily="18" charset="0"/>
                <a:ea typeface="楷体" panose="02010609060101010101" pitchFamily="49" charset="-122"/>
                <a:cs typeface="Times New Roman" panose="02020603050405020304" pitchFamily="18" charset="0"/>
              </a:rPr>
              <a:t>按县级区划从业人数比例分配后，再根据标准进行调整即可。</a:t>
            </a:r>
            <a:endParaRPr lang="zh-CN" altLang="zh-CN" dirty="0">
              <a:solidFill>
                <a:schemeClr val="bg1"/>
              </a:solidFill>
              <a:latin typeface="楷体" panose="02010609060101010101" pitchFamily="49" charset="-122"/>
              <a:ea typeface="楷体" panose="02010609060101010101" pitchFamily="49" charset="-122"/>
            </a:endParaRPr>
          </a:p>
        </p:txBody>
      </p:sp>
      <p:graphicFrame>
        <p:nvGraphicFramePr>
          <p:cNvPr id="9" name="对象 8"/>
          <p:cNvGraphicFramePr>
            <a:graphicFrameLocks noChangeAspect="1"/>
          </p:cNvGraphicFramePr>
          <p:nvPr/>
        </p:nvGraphicFramePr>
        <p:xfrm>
          <a:off x="4807719" y="3239165"/>
          <a:ext cx="1133475" cy="379412"/>
        </p:xfrm>
        <a:graphic>
          <a:graphicData uri="http://schemas.openxmlformats.org/presentationml/2006/ole">
            <mc:AlternateContent xmlns:mc="http://schemas.openxmlformats.org/markup-compatibility/2006">
              <mc:Choice xmlns:v="urn:schemas-microsoft-com:vml" Requires="v">
                <p:oleObj spid="_x0000_s6471" name="Equation" r:id="rId4" imgW="14630400" imgH="4876800" progId="Equation.DSMT4">
                  <p:embed/>
                </p:oleObj>
              </mc:Choice>
              <mc:Fallback>
                <p:oleObj name="Equation" r:id="rId4" imgW="14630400" imgH="4876800" progId="Equation.DSMT4">
                  <p:embed/>
                  <p:pic>
                    <p:nvPicPr>
                      <p:cNvPr id="0" name="图片 6442"/>
                      <p:cNvPicPr/>
                      <p:nvPr/>
                    </p:nvPicPr>
                    <p:blipFill>
                      <a:blip r:embed="rId5"/>
                      <a:stretch>
                        <a:fillRect/>
                      </a:stretch>
                    </p:blipFill>
                    <p:spPr>
                      <a:xfrm>
                        <a:off x="4807719" y="3239165"/>
                        <a:ext cx="1133475" cy="379412"/>
                      </a:xfrm>
                      <a:prstGeom prst="rect">
                        <a:avLst/>
                      </a:prstGeom>
                    </p:spPr>
                  </p:pic>
                </p:oleObj>
              </mc:Fallback>
            </mc:AlternateContent>
          </a:graphicData>
        </a:graphic>
      </p:graphicFrame>
      <p:graphicFrame>
        <p:nvGraphicFramePr>
          <p:cNvPr id="13" name="对象 12"/>
          <p:cNvGraphicFramePr>
            <a:graphicFrameLocks noChangeAspect="1"/>
          </p:cNvGraphicFramePr>
          <p:nvPr/>
        </p:nvGraphicFramePr>
        <p:xfrm>
          <a:off x="3708852" y="2577074"/>
          <a:ext cx="1228725" cy="379413"/>
        </p:xfrm>
        <a:graphic>
          <a:graphicData uri="http://schemas.openxmlformats.org/presentationml/2006/ole">
            <mc:AlternateContent xmlns:mc="http://schemas.openxmlformats.org/markup-compatibility/2006">
              <mc:Choice xmlns:v="urn:schemas-microsoft-com:vml" Requires="v">
                <p:oleObj spid="_x0000_s6472" name="Equation" r:id="rId6" imgW="15849600" imgH="4876800" progId="Equation.DSMT4">
                  <p:embed/>
                </p:oleObj>
              </mc:Choice>
              <mc:Fallback>
                <p:oleObj name="Equation" r:id="rId6" imgW="15849600" imgH="4876800" progId="Equation.DSMT4">
                  <p:embed/>
                  <p:pic>
                    <p:nvPicPr>
                      <p:cNvPr id="0" name="图片 6443"/>
                      <p:cNvPicPr/>
                      <p:nvPr/>
                    </p:nvPicPr>
                    <p:blipFill>
                      <a:blip r:embed="rId7"/>
                      <a:stretch>
                        <a:fillRect/>
                      </a:stretch>
                    </p:blipFill>
                    <p:spPr>
                      <a:xfrm>
                        <a:off x="3708852" y="2577074"/>
                        <a:ext cx="1228725" cy="379413"/>
                      </a:xfrm>
                      <a:prstGeom prst="rect">
                        <a:avLst/>
                      </a:prstGeom>
                    </p:spPr>
                  </p:pic>
                </p:oleObj>
              </mc:Fallback>
            </mc:AlternateContent>
          </a:graphicData>
        </a:graphic>
      </p:graphicFrame>
      <p:graphicFrame>
        <p:nvGraphicFramePr>
          <p:cNvPr id="14" name="对象 13"/>
          <p:cNvGraphicFramePr>
            <a:graphicFrameLocks noChangeAspect="1"/>
          </p:cNvGraphicFramePr>
          <p:nvPr/>
        </p:nvGraphicFramePr>
        <p:xfrm>
          <a:off x="7808512" y="3239800"/>
          <a:ext cx="1085850" cy="379412"/>
        </p:xfrm>
        <a:graphic>
          <a:graphicData uri="http://schemas.openxmlformats.org/presentationml/2006/ole">
            <mc:AlternateContent xmlns:mc="http://schemas.openxmlformats.org/markup-compatibility/2006">
              <mc:Choice xmlns:v="urn:schemas-microsoft-com:vml" Requires="v">
                <p:oleObj spid="_x0000_s6473" name="Equation" r:id="rId8" imgW="14020800" imgH="4876800" progId="Equation.DSMT4">
                  <p:embed/>
                </p:oleObj>
              </mc:Choice>
              <mc:Fallback>
                <p:oleObj name="Equation" r:id="rId8" imgW="14020800" imgH="4876800" progId="Equation.DSMT4">
                  <p:embed/>
                  <p:pic>
                    <p:nvPicPr>
                      <p:cNvPr id="0" name="图片 6444"/>
                      <p:cNvPicPr/>
                      <p:nvPr/>
                    </p:nvPicPr>
                    <p:blipFill>
                      <a:blip r:embed="rId9"/>
                      <a:stretch>
                        <a:fillRect/>
                      </a:stretch>
                    </p:blipFill>
                    <p:spPr>
                      <a:xfrm>
                        <a:off x="7808512" y="3239800"/>
                        <a:ext cx="1085850" cy="379412"/>
                      </a:xfrm>
                      <a:prstGeom prst="rect">
                        <a:avLst/>
                      </a:prstGeom>
                    </p:spPr>
                  </p:pic>
                </p:oleObj>
              </mc:Fallback>
            </mc:AlternateContent>
          </a:graphicData>
        </a:graphic>
      </p:graphicFrame>
      <p:grpSp>
        <p:nvGrpSpPr>
          <p:cNvPr id="10" name="组合 9"/>
          <p:cNvGrpSpPr/>
          <p:nvPr/>
        </p:nvGrpSpPr>
        <p:grpSpPr>
          <a:xfrm>
            <a:off x="1971675" y="774065"/>
            <a:ext cx="8105774" cy="813671"/>
            <a:chOff x="-78464" y="2686378"/>
            <a:chExt cx="6145456" cy="604264"/>
          </a:xfrm>
          <a:scene3d>
            <a:camera prst="orthographicFront">
              <a:rot lat="0" lon="0" rev="0"/>
            </a:camera>
            <a:lightRig rig="glow" dir="t">
              <a:rot lat="0" lon="0" rev="4800000"/>
            </a:lightRig>
          </a:scene3d>
        </p:grpSpPr>
        <p:sp>
          <p:nvSpPr>
            <p:cNvPr id="11" name="圆角矩形 10"/>
            <p:cNvSpPr/>
            <p:nvPr/>
          </p:nvSpPr>
          <p:spPr>
            <a:xfrm>
              <a:off x="-78464" y="2686378"/>
              <a:ext cx="6096000" cy="604089"/>
            </a:xfrm>
            <a:prstGeom prst="roundRect">
              <a:avLst/>
            </a:prstGeom>
            <a:solidFill>
              <a:schemeClr val="accent1">
                <a:lumMod val="75000"/>
              </a:schemeClr>
            </a:solidFill>
            <a:ln>
              <a:noFill/>
            </a:ln>
            <a:effectLst>
              <a:outerShdw blurRad="190500" dist="228600" dir="2700000" algn="ctr">
                <a:srgbClr val="000000">
                  <a:alpha val="30000"/>
                </a:srgbClr>
              </a:outerShdw>
            </a:effectLst>
            <a:sp3d prstMaterial="matte">
              <a:bevelT w="127000" h="63500"/>
            </a:sp3d>
          </p:spPr>
          <p:style>
            <a:lnRef idx="2">
              <a:scrgbClr r="0" g="0" b="0"/>
            </a:lnRef>
            <a:fillRef idx="1">
              <a:scrgbClr r="0" g="0" b="0"/>
            </a:fillRef>
            <a:effectRef idx="0">
              <a:scrgbClr r="0" g="0" b="0"/>
            </a:effectRef>
            <a:fontRef idx="minor">
              <a:schemeClr val="lt1"/>
            </a:fontRef>
          </p:style>
        </p:sp>
        <p:sp>
          <p:nvSpPr>
            <p:cNvPr id="12" name="圆角矩形 4"/>
            <p:cNvSpPr/>
            <p:nvPr/>
          </p:nvSpPr>
          <p:spPr>
            <a:xfrm>
              <a:off x="29970" y="2745531"/>
              <a:ext cx="6037022" cy="54511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algn="ctr" defTabSz="1244600">
                <a:lnSpc>
                  <a:spcPct val="90000"/>
                </a:lnSpc>
                <a:spcBef>
                  <a:spcPct val="0"/>
                </a:spcBef>
                <a:spcAft>
                  <a:spcPct val="35000"/>
                </a:spcAft>
              </a:pPr>
              <a:r>
                <a:rPr lang="zh-CN" altLang="en-US" sz="4800" b="1" dirty="0">
                  <a:solidFill>
                    <a:schemeClr val="bg1"/>
                  </a:solidFill>
                  <a:uFillTx/>
                  <a:latin typeface="黑体" panose="02010609060101010101" pitchFamily="49" charset="-122"/>
                  <a:ea typeface="黑体" panose="02010609060101010101" pitchFamily="49" charset="-122"/>
                </a:rPr>
                <a:t>（一）抽样方法</a:t>
              </a:r>
              <a:r>
                <a:rPr lang="en-US" altLang="zh-CN" sz="4000" b="1" dirty="0">
                  <a:solidFill>
                    <a:schemeClr val="bg1"/>
                  </a:solidFill>
                  <a:uFillTx/>
                  <a:latin typeface="黑体" panose="02010609060101010101" pitchFamily="49" charset="-122"/>
                  <a:ea typeface="黑体" panose="02010609060101010101" pitchFamily="49" charset="-122"/>
                  <a:sym typeface="+mn-ea"/>
                </a:rPr>
                <a:t>-</a:t>
              </a:r>
              <a:r>
                <a:rPr lang="zh-CN" altLang="en-US" sz="4000" b="1" dirty="0">
                  <a:solidFill>
                    <a:schemeClr val="bg1"/>
                  </a:solidFill>
                  <a:uFillTx/>
                  <a:latin typeface="黑体" panose="02010609060101010101" pitchFamily="49" charset="-122"/>
                  <a:ea typeface="黑体" panose="02010609060101010101" pitchFamily="49" charset="-122"/>
                  <a:sym typeface="+mn-ea"/>
                </a:rPr>
                <a:t>确定样本量</a:t>
              </a:r>
            </a:p>
          </p:txBody>
        </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p:cNvGrpSpPr/>
          <p:nvPr/>
        </p:nvGrpSpPr>
        <p:grpSpPr>
          <a:xfrm>
            <a:off x="176530" y="12700"/>
            <a:ext cx="11769090" cy="536575"/>
            <a:chOff x="-78464" y="2686378"/>
            <a:chExt cx="6145456" cy="604264"/>
          </a:xfrm>
          <a:scene3d>
            <a:camera prst="orthographicFront">
              <a:rot lat="0" lon="0" rev="0"/>
            </a:camera>
            <a:lightRig rig="glow" dir="t">
              <a:rot lat="0" lon="0" rev="4800000"/>
            </a:lightRig>
          </a:scene3d>
        </p:grpSpPr>
        <p:sp>
          <p:nvSpPr>
            <p:cNvPr id="11" name="圆角矩形 10"/>
            <p:cNvSpPr/>
            <p:nvPr/>
          </p:nvSpPr>
          <p:spPr>
            <a:xfrm>
              <a:off x="-78464" y="2686378"/>
              <a:ext cx="6096000" cy="604089"/>
            </a:xfrm>
            <a:prstGeom prst="roundRect">
              <a:avLst/>
            </a:prstGeom>
            <a:solidFill>
              <a:schemeClr val="accent1">
                <a:lumMod val="75000"/>
              </a:schemeClr>
            </a:solidFill>
            <a:ln>
              <a:noFill/>
            </a:ln>
            <a:effectLst>
              <a:outerShdw blurRad="190500" dist="228600" dir="2700000" algn="ctr">
                <a:srgbClr val="000000">
                  <a:alpha val="30000"/>
                </a:srgbClr>
              </a:outerShdw>
            </a:effectLst>
            <a:sp3d prstMaterial="matte">
              <a:bevelT w="127000" h="63500"/>
            </a:sp3d>
          </p:spPr>
          <p:style>
            <a:lnRef idx="2">
              <a:scrgbClr r="0" g="0" b="0"/>
            </a:lnRef>
            <a:fillRef idx="1">
              <a:scrgbClr r="0" g="0" b="0"/>
            </a:fillRef>
            <a:effectRef idx="0">
              <a:scrgbClr r="0" g="0" b="0"/>
            </a:effectRef>
            <a:fontRef idx="minor">
              <a:schemeClr val="lt1"/>
            </a:fontRef>
          </p:style>
        </p:sp>
        <p:sp>
          <p:nvSpPr>
            <p:cNvPr id="12" name="圆角矩形 4"/>
            <p:cNvSpPr/>
            <p:nvPr/>
          </p:nvSpPr>
          <p:spPr>
            <a:xfrm>
              <a:off x="29970" y="2745531"/>
              <a:ext cx="6037022" cy="54511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algn="ctr" defTabSz="1244600">
                <a:lnSpc>
                  <a:spcPct val="90000"/>
                </a:lnSpc>
                <a:spcBef>
                  <a:spcPct val="0"/>
                </a:spcBef>
                <a:spcAft>
                  <a:spcPct val="35000"/>
                </a:spcAft>
              </a:pPr>
              <a:r>
                <a:rPr lang="zh-CN" altLang="en-US" sz="4800" b="1" dirty="0">
                  <a:solidFill>
                    <a:schemeClr val="bg1"/>
                  </a:solidFill>
                  <a:uFillTx/>
                  <a:latin typeface="黑体" panose="02010609060101010101" pitchFamily="49" charset="-122"/>
                  <a:ea typeface="黑体" panose="02010609060101010101" pitchFamily="49" charset="-122"/>
                </a:rPr>
                <a:t>（一）抽样方法</a:t>
              </a:r>
              <a:r>
                <a:rPr lang="en-US" altLang="zh-CN" sz="4000" b="1" dirty="0">
                  <a:solidFill>
                    <a:schemeClr val="bg1"/>
                  </a:solidFill>
                  <a:uFillTx/>
                  <a:latin typeface="黑体" panose="02010609060101010101" pitchFamily="49" charset="-122"/>
                  <a:ea typeface="黑体" panose="02010609060101010101" pitchFamily="49" charset="-122"/>
                  <a:sym typeface="+mn-ea"/>
                </a:rPr>
                <a:t>-</a:t>
              </a:r>
              <a:r>
                <a:rPr lang="zh-CN" altLang="en-US" sz="4000" b="1" dirty="0">
                  <a:solidFill>
                    <a:schemeClr val="bg1"/>
                  </a:solidFill>
                  <a:uFillTx/>
                  <a:latin typeface="黑体" panose="02010609060101010101" pitchFamily="49" charset="-122"/>
                  <a:ea typeface="黑体" panose="02010609060101010101" pitchFamily="49" charset="-122"/>
                  <a:sym typeface="+mn-ea"/>
                </a:rPr>
                <a:t>确定样本量</a:t>
              </a:r>
            </a:p>
          </p:txBody>
        </p:sp>
      </p:grpSp>
      <p:pic>
        <p:nvPicPr>
          <p:cNvPr id="7" name="图片 6"/>
          <p:cNvPicPr>
            <a:picLocks noChangeAspect="1"/>
          </p:cNvPicPr>
          <p:nvPr/>
        </p:nvPicPr>
        <p:blipFill>
          <a:blip r:embed="rId3"/>
          <a:stretch>
            <a:fillRect/>
          </a:stretch>
        </p:blipFill>
        <p:spPr>
          <a:xfrm>
            <a:off x="140970" y="514985"/>
            <a:ext cx="11943080" cy="634365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971550" y="1880870"/>
            <a:ext cx="10679430" cy="4455795"/>
          </a:xfrm>
        </p:spPr>
        <p:txBody>
          <a:bodyPr>
            <a:normAutofit/>
          </a:bodyPr>
          <a:lstStyle/>
          <a:p>
            <a:pPr marL="0" indent="0">
              <a:lnSpc>
                <a:spcPct val="120000"/>
              </a:lnSpc>
              <a:buNone/>
            </a:pPr>
            <a:r>
              <a:rPr lang="zh-CN" altLang="en-US" sz="3200" b="1" dirty="0">
                <a:solidFill>
                  <a:schemeClr val="bg1"/>
                </a:solidFill>
                <a:latin typeface="楷体" panose="02010609060101010101" pitchFamily="49" charset="-122"/>
                <a:ea typeface="楷体" panose="02010609060101010101" pitchFamily="49" charset="-122"/>
              </a:rPr>
              <a:t>（一）县内普查小区按优势行业归类排序，实现潜在分层</a:t>
            </a:r>
            <a:endParaRPr lang="en-US" altLang="zh-CN" sz="3200" b="1" dirty="0">
              <a:solidFill>
                <a:schemeClr val="bg1"/>
              </a:solidFill>
              <a:latin typeface="楷体" panose="02010609060101010101" pitchFamily="49" charset="-122"/>
              <a:ea typeface="楷体" panose="02010609060101010101" pitchFamily="49" charset="-122"/>
            </a:endParaRPr>
          </a:p>
          <a:p>
            <a:pPr marL="0" indent="0">
              <a:lnSpc>
                <a:spcPct val="120000"/>
              </a:lnSpc>
              <a:buNone/>
            </a:pPr>
            <a:r>
              <a:rPr lang="zh-CN" altLang="en-US" dirty="0">
                <a:solidFill>
                  <a:srgbClr val="FFC000"/>
                </a:solidFill>
                <a:latin typeface="黑体" panose="02010609060101010101" pitchFamily="49" charset="-122"/>
                <a:ea typeface="黑体" panose="02010609060101010101" pitchFamily="49" charset="-122"/>
              </a:rPr>
              <a:t>省（区、市）主要行业门类</a:t>
            </a:r>
            <a:r>
              <a:rPr lang="zh-CN" altLang="en-US" dirty="0">
                <a:solidFill>
                  <a:schemeClr val="bg1"/>
                </a:solidFill>
                <a:latin typeface="楷体" panose="02010609060101010101" pitchFamily="49" charset="-122"/>
                <a:ea typeface="楷体" panose="02010609060101010101" pitchFamily="49" charset="-122"/>
              </a:rPr>
              <a:t>：利用抽样框清查资料，选择</a:t>
            </a:r>
            <a:r>
              <a:rPr lang="zh-CN" altLang="zh-CN" dirty="0">
                <a:solidFill>
                  <a:schemeClr val="bg1"/>
                </a:solidFill>
                <a:latin typeface="楷体" panose="02010609060101010101" pitchFamily="49" charset="-122"/>
                <a:ea typeface="楷体" panose="02010609060101010101" pitchFamily="49" charset="-122"/>
              </a:rPr>
              <a:t>省</a:t>
            </a:r>
            <a:r>
              <a:rPr lang="zh-CN" altLang="en-US" dirty="0">
                <a:solidFill>
                  <a:schemeClr val="bg1"/>
                </a:solidFill>
                <a:latin typeface="楷体" panose="02010609060101010101" pitchFamily="49" charset="-122"/>
                <a:ea typeface="楷体" panose="02010609060101010101" pitchFamily="49" charset="-122"/>
              </a:rPr>
              <a:t>内</a:t>
            </a:r>
            <a:r>
              <a:rPr lang="zh-CN" altLang="zh-CN" dirty="0">
                <a:solidFill>
                  <a:schemeClr val="bg1"/>
                </a:solidFill>
                <a:latin typeface="楷体" panose="02010609060101010101" pitchFamily="49" charset="-122"/>
                <a:ea typeface="楷体" panose="02010609060101010101" pitchFamily="49" charset="-122"/>
              </a:rPr>
              <a:t>个体户户数最多的</a:t>
            </a:r>
            <a:r>
              <a:rPr lang="en-US" altLang="zh-CN" dirty="0">
                <a:solidFill>
                  <a:schemeClr val="bg1"/>
                </a:solidFill>
                <a:latin typeface="楷体" panose="02010609060101010101" pitchFamily="49" charset="-122"/>
                <a:ea typeface="楷体" panose="02010609060101010101" pitchFamily="49" charset="-122"/>
              </a:rPr>
              <a:t>9</a:t>
            </a:r>
            <a:r>
              <a:rPr lang="zh-CN" altLang="zh-CN" dirty="0">
                <a:solidFill>
                  <a:schemeClr val="bg1"/>
                </a:solidFill>
                <a:latin typeface="楷体" panose="02010609060101010101" pitchFamily="49" charset="-122"/>
                <a:ea typeface="楷体" panose="02010609060101010101" pitchFamily="49" charset="-122"/>
              </a:rPr>
              <a:t>个主要行业（门类）</a:t>
            </a:r>
            <a:r>
              <a:rPr lang="zh-CN" altLang="en-US" dirty="0">
                <a:solidFill>
                  <a:schemeClr val="bg1"/>
                </a:solidFill>
                <a:latin typeface="楷体" panose="02010609060101010101" pitchFamily="49" charset="-122"/>
                <a:ea typeface="楷体" panose="02010609060101010101" pitchFamily="49" charset="-122"/>
              </a:rPr>
              <a:t>用于普查小区的排序。</a:t>
            </a:r>
            <a:r>
              <a:rPr lang="zh-CN" altLang="zh-CN" dirty="0">
                <a:solidFill>
                  <a:schemeClr val="bg1"/>
                </a:solidFill>
                <a:latin typeface="楷体" panose="02010609060101010101" pitchFamily="49" charset="-122"/>
                <a:ea typeface="楷体" panose="02010609060101010101" pitchFamily="49" charset="-122"/>
              </a:rPr>
              <a:t>（</a:t>
            </a:r>
            <a:r>
              <a:rPr lang="zh-CN" altLang="en-US" dirty="0">
                <a:solidFill>
                  <a:schemeClr val="bg1"/>
                </a:solidFill>
                <a:latin typeface="楷体" panose="02010609060101010101" pitchFamily="49" charset="-122"/>
                <a:ea typeface="楷体" panose="02010609060101010101" pitchFamily="49" charset="-122"/>
              </a:rPr>
              <a:t>例如</a:t>
            </a:r>
            <a:r>
              <a:rPr lang="zh-CN" altLang="zh-CN" dirty="0">
                <a:solidFill>
                  <a:schemeClr val="bg1"/>
                </a:solidFill>
                <a:latin typeface="楷体" panose="02010609060101010101" pitchFamily="49" charset="-122"/>
                <a:ea typeface="楷体" panose="02010609060101010101" pitchFamily="49" charset="-122"/>
              </a:rPr>
              <a:t>批发和零售业，交通运输、仓储和邮政业，住宿和餐饮业，制造业，居民服务、修理和其他服务业，租赁和商务服务业，建筑业，文化、体育和娱乐业，卫生和社会工作）</a:t>
            </a:r>
            <a:r>
              <a:rPr lang="zh-CN" altLang="en-US" dirty="0">
                <a:solidFill>
                  <a:schemeClr val="bg1"/>
                </a:solidFill>
                <a:latin typeface="楷体" panose="02010609060101010101" pitchFamily="49" charset="-122"/>
                <a:ea typeface="楷体" panose="02010609060101010101" pitchFamily="49" charset="-122"/>
              </a:rPr>
              <a:t>和其他</a:t>
            </a:r>
            <a:r>
              <a:rPr lang="zh-CN" altLang="zh-CN" dirty="0">
                <a:solidFill>
                  <a:schemeClr val="bg1"/>
                </a:solidFill>
                <a:latin typeface="楷体" panose="02010609060101010101" pitchFamily="49" charset="-122"/>
                <a:ea typeface="楷体" panose="02010609060101010101" pitchFamily="49" charset="-122"/>
              </a:rPr>
              <a:t>行业（其余各行业合并）</a:t>
            </a:r>
            <a:r>
              <a:rPr lang="zh-CN" altLang="en-US" dirty="0">
                <a:solidFill>
                  <a:schemeClr val="bg1"/>
                </a:solidFill>
                <a:latin typeface="楷体" panose="02010609060101010101" pitchFamily="49" charset="-122"/>
                <a:ea typeface="楷体" panose="02010609060101010101" pitchFamily="49" charset="-122"/>
              </a:rPr>
              <a:t>。</a:t>
            </a:r>
            <a:endParaRPr lang="en-US" altLang="zh-CN" dirty="0">
              <a:solidFill>
                <a:schemeClr val="bg1"/>
              </a:solidFill>
              <a:latin typeface="楷体" panose="02010609060101010101" pitchFamily="49" charset="-122"/>
              <a:ea typeface="楷体" panose="02010609060101010101" pitchFamily="49" charset="-122"/>
            </a:endParaRPr>
          </a:p>
        </p:txBody>
      </p:sp>
      <p:grpSp>
        <p:nvGrpSpPr>
          <p:cNvPr id="4" name="组合 3"/>
          <p:cNvGrpSpPr/>
          <p:nvPr/>
        </p:nvGrpSpPr>
        <p:grpSpPr>
          <a:xfrm>
            <a:off x="1971675" y="774065"/>
            <a:ext cx="8105140" cy="813435"/>
            <a:chOff x="-78464" y="2686378"/>
            <a:chExt cx="6144975" cy="604089"/>
          </a:xfrm>
          <a:scene3d>
            <a:camera prst="orthographicFront">
              <a:rot lat="0" lon="0" rev="0"/>
            </a:camera>
            <a:lightRig rig="glow" dir="t">
              <a:rot lat="0" lon="0" rev="4800000"/>
            </a:lightRig>
          </a:scene3d>
        </p:grpSpPr>
        <p:sp>
          <p:nvSpPr>
            <p:cNvPr id="5" name="圆角矩形 4"/>
            <p:cNvSpPr/>
            <p:nvPr/>
          </p:nvSpPr>
          <p:spPr>
            <a:xfrm>
              <a:off x="-78464" y="2686378"/>
              <a:ext cx="6096000" cy="604089"/>
            </a:xfrm>
            <a:prstGeom prst="roundRect">
              <a:avLst/>
            </a:prstGeom>
            <a:solidFill>
              <a:schemeClr val="accent1">
                <a:lumMod val="75000"/>
              </a:schemeClr>
            </a:solidFill>
            <a:ln>
              <a:noFill/>
            </a:ln>
            <a:effectLst>
              <a:outerShdw blurRad="190500" dist="228600" dir="2700000" algn="ctr">
                <a:srgbClr val="000000">
                  <a:alpha val="30000"/>
                </a:srgbClr>
              </a:outerShdw>
            </a:effectLst>
            <a:sp3d prstMaterial="matte">
              <a:bevelT w="127000" h="63500"/>
            </a:sp3d>
          </p:spPr>
          <p:style>
            <a:lnRef idx="2">
              <a:scrgbClr r="0" g="0" b="0"/>
            </a:lnRef>
            <a:fillRef idx="1">
              <a:scrgbClr r="0" g="0" b="0"/>
            </a:fillRef>
            <a:effectRef idx="0">
              <a:scrgbClr r="0" g="0" b="0"/>
            </a:effectRef>
            <a:fontRef idx="minor">
              <a:schemeClr val="lt1"/>
            </a:fontRef>
          </p:style>
        </p:sp>
        <p:sp>
          <p:nvSpPr>
            <p:cNvPr id="6" name="圆角矩形 4"/>
            <p:cNvSpPr/>
            <p:nvPr/>
          </p:nvSpPr>
          <p:spPr>
            <a:xfrm>
              <a:off x="29489" y="2733270"/>
              <a:ext cx="6037022" cy="54511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algn="ctr" defTabSz="1244600">
                <a:lnSpc>
                  <a:spcPct val="90000"/>
                </a:lnSpc>
                <a:spcBef>
                  <a:spcPct val="0"/>
                </a:spcBef>
                <a:spcAft>
                  <a:spcPct val="35000"/>
                </a:spcAft>
              </a:pPr>
              <a:r>
                <a:rPr lang="zh-CN" altLang="en-US" sz="4800" b="1" dirty="0">
                  <a:solidFill>
                    <a:schemeClr val="bg1"/>
                  </a:solidFill>
                  <a:uFillTx/>
                  <a:latin typeface="黑体" panose="02010609060101010101" pitchFamily="49" charset="-122"/>
                  <a:ea typeface="黑体" panose="02010609060101010101" pitchFamily="49" charset="-122"/>
                </a:rPr>
                <a:t>（一）抽样方法</a:t>
              </a:r>
              <a:r>
                <a:rPr lang="en-US" altLang="zh-CN" sz="4000" b="1" dirty="0">
                  <a:solidFill>
                    <a:schemeClr val="bg1"/>
                  </a:solidFill>
                  <a:uFillTx/>
                  <a:latin typeface="黑体" panose="02010609060101010101" pitchFamily="49" charset="-122"/>
                  <a:ea typeface="黑体" panose="02010609060101010101" pitchFamily="49" charset="-122"/>
                  <a:sym typeface="+mn-ea"/>
                </a:rPr>
                <a:t>-</a:t>
              </a:r>
              <a:r>
                <a:rPr lang="zh-CN" altLang="en-US" sz="4000" b="1" dirty="0">
                  <a:solidFill>
                    <a:schemeClr val="bg1"/>
                  </a:solidFill>
                  <a:uFillTx/>
                  <a:latin typeface="黑体" panose="02010609060101010101" pitchFamily="49" charset="-122"/>
                  <a:ea typeface="黑体" panose="02010609060101010101" pitchFamily="49" charset="-122"/>
                  <a:sym typeface="+mn-ea"/>
                </a:rPr>
                <a:t>确定样本</a:t>
              </a:r>
            </a:p>
          </p:txBody>
        </p:sp>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61237" y="1594625"/>
            <a:ext cx="10441172" cy="4759877"/>
          </a:xfrm>
        </p:spPr>
        <p:txBody>
          <a:bodyPr>
            <a:normAutofit/>
          </a:bodyPr>
          <a:lstStyle/>
          <a:p>
            <a:pPr marL="0" indent="0">
              <a:lnSpc>
                <a:spcPct val="120000"/>
              </a:lnSpc>
              <a:buNone/>
            </a:pPr>
            <a:r>
              <a:rPr lang="zh-CN" altLang="en-US" dirty="0">
                <a:solidFill>
                  <a:srgbClr val="FFC000"/>
                </a:solidFill>
                <a:latin typeface="黑体" panose="02010609060101010101" pitchFamily="49" charset="-122"/>
                <a:ea typeface="黑体" panose="02010609060101010101" pitchFamily="49" charset="-122"/>
              </a:rPr>
              <a:t>归类排序</a:t>
            </a:r>
            <a:r>
              <a:rPr lang="zh-CN" altLang="en-US" dirty="0">
                <a:solidFill>
                  <a:srgbClr val="FFC000"/>
                </a:solidFill>
                <a:latin typeface="黑体" panose="02010609060101010101" pitchFamily="49" charset="-122"/>
                <a:ea typeface="黑体" panose="02010609060101010101" pitchFamily="49" charset="-122"/>
                <a:sym typeface="Wingdings" panose="05000000000000000000" pitchFamily="2" charset="2"/>
              </a:rPr>
              <a:t>：</a:t>
            </a:r>
            <a:endParaRPr lang="en-US" altLang="zh-CN" dirty="0">
              <a:solidFill>
                <a:srgbClr val="FFC000"/>
              </a:solidFill>
              <a:latin typeface="黑体" panose="02010609060101010101" pitchFamily="49" charset="-122"/>
              <a:ea typeface="黑体" panose="02010609060101010101" pitchFamily="49" charset="-122"/>
              <a:sym typeface="Wingdings" panose="05000000000000000000" pitchFamily="2" charset="2"/>
            </a:endParaRPr>
          </a:p>
          <a:p>
            <a:pPr marL="0" indent="0">
              <a:lnSpc>
                <a:spcPct val="120000"/>
              </a:lnSpc>
              <a:buNone/>
            </a:pPr>
            <a:r>
              <a:rPr lang="zh-CN" altLang="en-US" b="1" dirty="0">
                <a:solidFill>
                  <a:srgbClr val="FF0000"/>
                </a:solidFill>
                <a:latin typeface="楷体" panose="02010609060101010101" pitchFamily="49" charset="-122"/>
                <a:ea typeface="楷体" panose="02010609060101010101" pitchFamily="49" charset="-122"/>
                <a:sym typeface="Wingdings" panose="05000000000000000000" pitchFamily="2" charset="2"/>
              </a:rPr>
              <a:t>（</a:t>
            </a:r>
            <a:r>
              <a:rPr lang="en-US" altLang="zh-CN" b="1" dirty="0">
                <a:solidFill>
                  <a:srgbClr val="FF0000"/>
                </a:solidFill>
                <a:latin typeface="楷体" panose="02010609060101010101" pitchFamily="49" charset="-122"/>
                <a:ea typeface="楷体" panose="02010609060101010101" pitchFamily="49" charset="-122"/>
                <a:sym typeface="Wingdings" panose="05000000000000000000" pitchFamily="2" charset="2"/>
              </a:rPr>
              <a:t>1</a:t>
            </a:r>
            <a:r>
              <a:rPr lang="zh-CN" altLang="en-US" b="1" dirty="0">
                <a:solidFill>
                  <a:srgbClr val="FF0000"/>
                </a:solidFill>
                <a:latin typeface="楷体" panose="02010609060101010101" pitchFamily="49" charset="-122"/>
                <a:ea typeface="楷体" panose="02010609060101010101" pitchFamily="49" charset="-122"/>
                <a:sym typeface="Wingdings" panose="05000000000000000000" pitchFamily="2" charset="2"/>
              </a:rPr>
              <a:t>）</a:t>
            </a:r>
            <a:r>
              <a:rPr lang="zh-CN" altLang="en-US" b="1" dirty="0">
                <a:solidFill>
                  <a:srgbClr val="FF0000"/>
                </a:solidFill>
                <a:latin typeface="楷体" panose="02010609060101010101" pitchFamily="49" charset="-122"/>
                <a:ea typeface="楷体" panose="02010609060101010101" pitchFamily="49" charset="-122"/>
              </a:rPr>
              <a:t>根据上述</a:t>
            </a:r>
            <a:r>
              <a:rPr lang="en-US" altLang="zh-CN" b="1" dirty="0">
                <a:solidFill>
                  <a:srgbClr val="FF0000"/>
                </a:solidFill>
                <a:latin typeface="楷体" panose="02010609060101010101" pitchFamily="49" charset="-122"/>
                <a:ea typeface="楷体" panose="02010609060101010101" pitchFamily="49" charset="-122"/>
              </a:rPr>
              <a:t>10</a:t>
            </a:r>
            <a:r>
              <a:rPr lang="zh-CN" altLang="en-US" b="1" dirty="0">
                <a:solidFill>
                  <a:srgbClr val="FF0000"/>
                </a:solidFill>
                <a:latin typeface="楷体" panose="02010609060101010101" pitchFamily="49" charset="-122"/>
                <a:ea typeface="楷体" panose="02010609060101010101" pitchFamily="49" charset="-122"/>
              </a:rPr>
              <a:t>个行业（门类）分类，把每个普查小区</a:t>
            </a:r>
            <a:r>
              <a:rPr lang="zh-CN" altLang="zh-CN" b="1" dirty="0">
                <a:solidFill>
                  <a:srgbClr val="FF0000"/>
                </a:solidFill>
                <a:latin typeface="楷体" panose="02010609060101010101" pitchFamily="49" charset="-122"/>
                <a:ea typeface="楷体" panose="02010609060101010101" pitchFamily="49" charset="-122"/>
              </a:rPr>
              <a:t>从业人员占比最高的那个行业选出来，</a:t>
            </a:r>
            <a:r>
              <a:rPr lang="zh-CN" altLang="zh-CN" sz="3200" b="1" dirty="0">
                <a:solidFill>
                  <a:srgbClr val="00B050"/>
                </a:solidFill>
                <a:latin typeface="楷体" panose="02010609060101010101" pitchFamily="49" charset="-122"/>
                <a:ea typeface="楷体" panose="02010609060101010101" pitchFamily="49" charset="-122"/>
              </a:rPr>
              <a:t>作为</a:t>
            </a:r>
            <a:r>
              <a:rPr lang="zh-CN" altLang="en-US" sz="3200" b="1" dirty="0">
                <a:solidFill>
                  <a:srgbClr val="00B050"/>
                </a:solidFill>
                <a:latin typeface="楷体" panose="02010609060101010101" pitchFamily="49" charset="-122"/>
                <a:ea typeface="楷体" panose="02010609060101010101" pitchFamily="49" charset="-122"/>
              </a:rPr>
              <a:t>该</a:t>
            </a:r>
            <a:r>
              <a:rPr lang="zh-CN" altLang="zh-CN" sz="3200" b="1" dirty="0">
                <a:solidFill>
                  <a:srgbClr val="00B050"/>
                </a:solidFill>
                <a:latin typeface="楷体" panose="02010609060101010101" pitchFamily="49" charset="-122"/>
                <a:ea typeface="楷体" panose="02010609060101010101" pitchFamily="49" charset="-122"/>
              </a:rPr>
              <a:t>普查小区的</a:t>
            </a:r>
            <a:r>
              <a:rPr lang="zh-CN" altLang="zh-CN" sz="3200" b="1" dirty="0">
                <a:solidFill>
                  <a:srgbClr val="00B050"/>
                </a:solidFill>
                <a:uFillTx/>
                <a:latin typeface="楷体" panose="02010609060101010101" pitchFamily="49" charset="-122"/>
                <a:ea typeface="楷体" panose="02010609060101010101" pitchFamily="49" charset="-122"/>
              </a:rPr>
              <a:t>优势行业</a:t>
            </a:r>
            <a:r>
              <a:rPr lang="zh-CN" altLang="en-US" sz="3200" b="1" dirty="0">
                <a:solidFill>
                  <a:srgbClr val="00B050"/>
                </a:solidFill>
                <a:uFillTx/>
                <a:latin typeface="楷体" panose="02010609060101010101" pitchFamily="49" charset="-122"/>
                <a:ea typeface="楷体" panose="02010609060101010101" pitchFamily="49" charset="-122"/>
              </a:rPr>
              <a:t>。</a:t>
            </a:r>
          </a:p>
          <a:p>
            <a:pPr marL="0" indent="0">
              <a:lnSpc>
                <a:spcPct val="120000"/>
              </a:lnSpc>
              <a:buNone/>
            </a:pPr>
            <a:r>
              <a:rPr lang="zh-CN" altLang="en-US" dirty="0">
                <a:solidFill>
                  <a:srgbClr val="FF0000"/>
                </a:solidFill>
                <a:latin typeface="楷体" panose="02010609060101010101" pitchFamily="49" charset="-122"/>
                <a:ea typeface="楷体" panose="02010609060101010101" pitchFamily="49" charset="-122"/>
              </a:rPr>
              <a:t>（</a:t>
            </a:r>
            <a:r>
              <a:rPr lang="en-US" altLang="zh-CN" dirty="0">
                <a:solidFill>
                  <a:srgbClr val="FF0000"/>
                </a:solidFill>
                <a:latin typeface="楷体" panose="02010609060101010101" pitchFamily="49" charset="-122"/>
                <a:ea typeface="楷体" panose="02010609060101010101" pitchFamily="49" charset="-122"/>
              </a:rPr>
              <a:t>2</a:t>
            </a:r>
            <a:r>
              <a:rPr lang="zh-CN" altLang="en-US" dirty="0">
                <a:solidFill>
                  <a:srgbClr val="FF0000"/>
                </a:solidFill>
                <a:latin typeface="楷体" panose="02010609060101010101" pitchFamily="49" charset="-122"/>
                <a:ea typeface="楷体" panose="02010609060101010101" pitchFamily="49" charset="-122"/>
              </a:rPr>
              <a:t>）</a:t>
            </a:r>
            <a:r>
              <a:rPr lang="zh-CN" altLang="zh-CN" b="1" dirty="0">
                <a:solidFill>
                  <a:srgbClr val="FF0000"/>
                </a:solidFill>
                <a:latin typeface="楷体" panose="02010609060101010101" pitchFamily="49" charset="-122"/>
                <a:ea typeface="楷体" panose="02010609060101010101" pitchFamily="49" charset="-122"/>
              </a:rPr>
              <a:t>省</a:t>
            </a:r>
            <a:r>
              <a:rPr lang="zh-CN" altLang="en-US" b="1" dirty="0">
                <a:solidFill>
                  <a:srgbClr val="FF0000"/>
                </a:solidFill>
                <a:latin typeface="楷体" panose="02010609060101010101" pitchFamily="49" charset="-122"/>
                <a:ea typeface="楷体" panose="02010609060101010101" pitchFamily="49" charset="-122"/>
              </a:rPr>
              <a:t>内</a:t>
            </a:r>
            <a:r>
              <a:rPr lang="zh-CN" altLang="zh-CN" b="1" dirty="0">
                <a:solidFill>
                  <a:srgbClr val="FF0000"/>
                </a:solidFill>
                <a:latin typeface="楷体" panose="02010609060101010101" pitchFamily="49" charset="-122"/>
                <a:ea typeface="楷体" panose="02010609060101010101" pitchFamily="49" charset="-122"/>
              </a:rPr>
              <a:t>普查小区先以所在县的行政区划代码由小到大进行排列</a:t>
            </a:r>
            <a:r>
              <a:rPr lang="zh-CN" altLang="en-US" b="1" dirty="0">
                <a:solidFill>
                  <a:srgbClr val="FF0000"/>
                </a:solidFill>
                <a:latin typeface="楷体" panose="02010609060101010101" pitchFamily="49" charset="-122"/>
                <a:ea typeface="楷体" panose="02010609060101010101" pitchFamily="49" charset="-122"/>
              </a:rPr>
              <a:t>；</a:t>
            </a:r>
            <a:r>
              <a:rPr lang="zh-CN" altLang="zh-CN" b="1" dirty="0">
                <a:solidFill>
                  <a:srgbClr val="FF0000"/>
                </a:solidFill>
                <a:latin typeface="楷体" panose="02010609060101010101" pitchFamily="49" charset="-122"/>
                <a:ea typeface="楷体" panose="02010609060101010101" pitchFamily="49" charset="-122"/>
              </a:rPr>
              <a:t>在每一个县内，将所有普查小区按照该普查小区的优势行业归类，</a:t>
            </a:r>
            <a:r>
              <a:rPr lang="zh-CN" altLang="en-US" b="1" dirty="0">
                <a:solidFill>
                  <a:srgbClr val="FF0000"/>
                </a:solidFill>
                <a:latin typeface="楷体" panose="02010609060101010101" pitchFamily="49" charset="-122"/>
                <a:ea typeface="楷体" panose="02010609060101010101" pitchFamily="49" charset="-122"/>
              </a:rPr>
              <a:t>形成</a:t>
            </a:r>
            <a:r>
              <a:rPr lang="en-US" altLang="zh-CN" b="1" dirty="0">
                <a:solidFill>
                  <a:srgbClr val="FF0000"/>
                </a:solidFill>
                <a:latin typeface="楷体" panose="02010609060101010101" pitchFamily="49" charset="-122"/>
                <a:ea typeface="楷体" panose="02010609060101010101" pitchFamily="49" charset="-122"/>
              </a:rPr>
              <a:t>10</a:t>
            </a:r>
            <a:r>
              <a:rPr lang="zh-CN" altLang="en-US" b="1" dirty="0">
                <a:solidFill>
                  <a:srgbClr val="FF0000"/>
                </a:solidFill>
                <a:latin typeface="楷体" panose="02010609060101010101" pitchFamily="49" charset="-122"/>
                <a:ea typeface="楷体" panose="02010609060101010101" pitchFamily="49" charset="-122"/>
              </a:rPr>
              <a:t>个</a:t>
            </a:r>
            <a:r>
              <a:rPr lang="zh-CN" altLang="zh-CN" b="1" dirty="0">
                <a:solidFill>
                  <a:srgbClr val="FF0000"/>
                </a:solidFill>
                <a:latin typeface="楷体" panose="02010609060101010101" pitchFamily="49" charset="-122"/>
                <a:ea typeface="楷体" panose="02010609060101010101" pitchFamily="49" charset="-122"/>
              </a:rPr>
              <a:t>行业区块</a:t>
            </a:r>
            <a:r>
              <a:rPr lang="zh-CN" altLang="en-US" b="1" dirty="0">
                <a:solidFill>
                  <a:srgbClr val="FF0000"/>
                </a:solidFill>
                <a:latin typeface="楷体" panose="02010609060101010101" pitchFamily="49" charset="-122"/>
                <a:ea typeface="楷体" panose="02010609060101010101" pitchFamily="49" charset="-122"/>
              </a:rPr>
              <a:t>；</a:t>
            </a:r>
            <a:r>
              <a:rPr lang="zh-CN" altLang="zh-CN" b="1" dirty="0">
                <a:solidFill>
                  <a:srgbClr val="FF0000"/>
                </a:solidFill>
                <a:latin typeface="楷体" panose="02010609060101010101" pitchFamily="49" charset="-122"/>
                <a:ea typeface="楷体" panose="02010609060101010101" pitchFamily="49" charset="-122"/>
              </a:rPr>
              <a:t>行业区块内，按照每个普查小区从业人员数由多到少进行降序排列</a:t>
            </a:r>
            <a:r>
              <a:rPr lang="zh-CN" altLang="en-US" b="1" dirty="0">
                <a:solidFill>
                  <a:srgbClr val="FF0000"/>
                </a:solidFill>
                <a:latin typeface="楷体" panose="02010609060101010101" pitchFamily="49" charset="-122"/>
                <a:ea typeface="楷体" panose="02010609060101010101" pitchFamily="49" charset="-122"/>
              </a:rPr>
              <a:t>。</a:t>
            </a:r>
          </a:p>
        </p:txBody>
      </p:sp>
      <p:grpSp>
        <p:nvGrpSpPr>
          <p:cNvPr id="4" name="组合 3"/>
          <p:cNvGrpSpPr/>
          <p:nvPr/>
        </p:nvGrpSpPr>
        <p:grpSpPr>
          <a:xfrm>
            <a:off x="1971675" y="774065"/>
            <a:ext cx="8105140" cy="813435"/>
            <a:chOff x="-78464" y="2686378"/>
            <a:chExt cx="6144975" cy="604089"/>
          </a:xfrm>
          <a:scene3d>
            <a:camera prst="orthographicFront">
              <a:rot lat="0" lon="0" rev="0"/>
            </a:camera>
            <a:lightRig rig="glow" dir="t">
              <a:rot lat="0" lon="0" rev="4800000"/>
            </a:lightRig>
          </a:scene3d>
        </p:grpSpPr>
        <p:sp>
          <p:nvSpPr>
            <p:cNvPr id="5" name="圆角矩形 4"/>
            <p:cNvSpPr/>
            <p:nvPr/>
          </p:nvSpPr>
          <p:spPr>
            <a:xfrm>
              <a:off x="-78464" y="2686378"/>
              <a:ext cx="6096000" cy="604089"/>
            </a:xfrm>
            <a:prstGeom prst="roundRect">
              <a:avLst/>
            </a:prstGeom>
            <a:solidFill>
              <a:schemeClr val="accent1">
                <a:lumMod val="75000"/>
              </a:schemeClr>
            </a:solidFill>
            <a:ln>
              <a:noFill/>
            </a:ln>
            <a:effectLst>
              <a:outerShdw blurRad="190500" dist="228600" dir="2700000" algn="ctr">
                <a:srgbClr val="000000">
                  <a:alpha val="30000"/>
                </a:srgbClr>
              </a:outerShdw>
            </a:effectLst>
            <a:sp3d prstMaterial="matte">
              <a:bevelT w="127000" h="63500"/>
            </a:sp3d>
          </p:spPr>
          <p:style>
            <a:lnRef idx="2">
              <a:scrgbClr r="0" g="0" b="0"/>
            </a:lnRef>
            <a:fillRef idx="1">
              <a:scrgbClr r="0" g="0" b="0"/>
            </a:fillRef>
            <a:effectRef idx="0">
              <a:scrgbClr r="0" g="0" b="0"/>
            </a:effectRef>
            <a:fontRef idx="minor">
              <a:schemeClr val="lt1"/>
            </a:fontRef>
          </p:style>
        </p:sp>
        <p:sp>
          <p:nvSpPr>
            <p:cNvPr id="6" name="圆角矩形 4"/>
            <p:cNvSpPr/>
            <p:nvPr/>
          </p:nvSpPr>
          <p:spPr>
            <a:xfrm>
              <a:off x="29489" y="2733270"/>
              <a:ext cx="6037022" cy="54511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algn="ctr" defTabSz="1244600">
                <a:lnSpc>
                  <a:spcPct val="90000"/>
                </a:lnSpc>
                <a:spcBef>
                  <a:spcPct val="0"/>
                </a:spcBef>
                <a:spcAft>
                  <a:spcPct val="35000"/>
                </a:spcAft>
              </a:pPr>
              <a:r>
                <a:rPr lang="zh-CN" altLang="en-US" sz="4800" b="1" dirty="0">
                  <a:solidFill>
                    <a:schemeClr val="bg1"/>
                  </a:solidFill>
                  <a:uFillTx/>
                  <a:latin typeface="黑体" panose="02010609060101010101" pitchFamily="49" charset="-122"/>
                  <a:ea typeface="黑体" panose="02010609060101010101" pitchFamily="49" charset="-122"/>
                </a:rPr>
                <a:t>（一）抽样方法</a:t>
              </a:r>
              <a:r>
                <a:rPr lang="en-US" altLang="zh-CN" sz="4000" b="1" dirty="0">
                  <a:solidFill>
                    <a:schemeClr val="bg1"/>
                  </a:solidFill>
                  <a:uFillTx/>
                  <a:latin typeface="黑体" panose="02010609060101010101" pitchFamily="49" charset="-122"/>
                  <a:ea typeface="黑体" panose="02010609060101010101" pitchFamily="49" charset="-122"/>
                  <a:sym typeface="+mn-ea"/>
                </a:rPr>
                <a:t>-</a:t>
              </a:r>
              <a:r>
                <a:rPr lang="zh-CN" altLang="en-US" sz="4000" b="1" dirty="0">
                  <a:solidFill>
                    <a:schemeClr val="bg1"/>
                  </a:solidFill>
                  <a:uFillTx/>
                  <a:latin typeface="黑体" panose="02010609060101010101" pitchFamily="49" charset="-122"/>
                  <a:ea typeface="黑体" panose="02010609060101010101" pitchFamily="49" charset="-122"/>
                  <a:sym typeface="+mn-ea"/>
                </a:rPr>
                <a:t>确定样本</a:t>
              </a:r>
            </a:p>
          </p:txBody>
        </p:sp>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39972" y="1594625"/>
            <a:ext cx="10377376" cy="4759877"/>
          </a:xfrm>
        </p:spPr>
        <p:txBody>
          <a:bodyPr>
            <a:normAutofit/>
          </a:bodyPr>
          <a:lstStyle/>
          <a:p>
            <a:pPr marL="0" indent="0">
              <a:lnSpc>
                <a:spcPct val="120000"/>
              </a:lnSpc>
              <a:buNone/>
            </a:pPr>
            <a:r>
              <a:rPr lang="zh-CN" altLang="en-US" dirty="0">
                <a:solidFill>
                  <a:schemeClr val="bg1"/>
                </a:solidFill>
              </a:rPr>
              <a:t>     </a:t>
            </a:r>
            <a:endParaRPr lang="en-US" altLang="zh-CN" b="1" dirty="0">
              <a:solidFill>
                <a:schemeClr val="bg1"/>
              </a:solidFill>
            </a:endParaRPr>
          </a:p>
          <a:p>
            <a:pPr marL="0" indent="0">
              <a:lnSpc>
                <a:spcPct val="120000"/>
              </a:lnSpc>
              <a:buNone/>
            </a:pPr>
            <a:r>
              <a:rPr lang="zh-CN" altLang="zh-CN" b="1" dirty="0">
                <a:solidFill>
                  <a:schemeClr val="bg1"/>
                </a:solidFill>
                <a:latin typeface="楷体" panose="02010609060101010101" pitchFamily="49" charset="-122"/>
                <a:ea typeface="楷体" panose="02010609060101010101" pitchFamily="49" charset="-122"/>
              </a:rPr>
              <a:t>（二）样本普查小区的抽选</a:t>
            </a:r>
            <a:endParaRPr lang="en-US" altLang="zh-CN" b="1" dirty="0">
              <a:solidFill>
                <a:schemeClr val="bg1"/>
              </a:solidFill>
              <a:latin typeface="楷体" panose="02010609060101010101" pitchFamily="49" charset="-122"/>
              <a:ea typeface="楷体" panose="02010609060101010101" pitchFamily="49" charset="-122"/>
            </a:endParaRPr>
          </a:p>
          <a:p>
            <a:pPr marL="0" indent="0">
              <a:lnSpc>
                <a:spcPct val="120000"/>
              </a:lnSpc>
              <a:buNone/>
            </a:pPr>
            <a:r>
              <a:rPr lang="en-US" altLang="zh-CN" dirty="0">
                <a:solidFill>
                  <a:schemeClr val="bg1"/>
                </a:solidFill>
                <a:latin typeface="楷体" panose="02010609060101010101" pitchFamily="49" charset="-122"/>
                <a:ea typeface="楷体" panose="02010609060101010101" pitchFamily="49" charset="-122"/>
              </a:rPr>
              <a:t>  </a:t>
            </a:r>
            <a:r>
              <a:rPr lang="zh-CN" altLang="zh-CN" dirty="0">
                <a:solidFill>
                  <a:schemeClr val="bg1"/>
                </a:solidFill>
                <a:latin typeface="楷体" panose="02010609060101010101" pitchFamily="49" charset="-122"/>
                <a:ea typeface="楷体" panose="02010609060101010101" pitchFamily="49" charset="-122"/>
              </a:rPr>
              <a:t>对县内排序后第</a:t>
            </a:r>
            <a:r>
              <a:rPr lang="en-US" altLang="zh-CN" dirty="0">
                <a:solidFill>
                  <a:schemeClr val="bg1"/>
                </a:solidFill>
                <a:latin typeface="楷体" panose="02010609060101010101" pitchFamily="49" charset="-122"/>
                <a:ea typeface="楷体" panose="02010609060101010101" pitchFamily="49" charset="-122"/>
              </a:rPr>
              <a:t>1</a:t>
            </a:r>
            <a:r>
              <a:rPr lang="zh-CN" altLang="zh-CN" dirty="0">
                <a:solidFill>
                  <a:schemeClr val="bg1"/>
                </a:solidFill>
                <a:latin typeface="楷体" panose="02010609060101010101" pitchFamily="49" charset="-122"/>
                <a:ea typeface="楷体" panose="02010609060101010101" pitchFamily="49" charset="-122"/>
              </a:rPr>
              <a:t>个普查小区赋以</a:t>
            </a:r>
            <a:r>
              <a:rPr lang="en-US" altLang="zh-CN" dirty="0">
                <a:solidFill>
                  <a:schemeClr val="bg1"/>
                </a:solidFill>
                <a:latin typeface="楷体" panose="02010609060101010101" pitchFamily="49" charset="-122"/>
                <a:ea typeface="楷体" panose="02010609060101010101" pitchFamily="49" charset="-122"/>
              </a:rPr>
              <a:t>   </a:t>
            </a:r>
            <a:r>
              <a:rPr lang="zh-CN" altLang="en-US" dirty="0">
                <a:solidFill>
                  <a:schemeClr val="bg1"/>
                </a:solidFill>
                <a:latin typeface="楷体" panose="02010609060101010101" pitchFamily="49" charset="-122"/>
                <a:ea typeface="楷体" panose="02010609060101010101" pitchFamily="49" charset="-122"/>
              </a:rPr>
              <a:t>个代码，第</a:t>
            </a:r>
            <a:r>
              <a:rPr lang="en-US" altLang="zh-CN" dirty="0">
                <a:solidFill>
                  <a:schemeClr val="bg1"/>
                </a:solidFill>
                <a:latin typeface="楷体" panose="02010609060101010101" pitchFamily="49" charset="-122"/>
                <a:ea typeface="楷体" panose="02010609060101010101" pitchFamily="49" charset="-122"/>
              </a:rPr>
              <a:t>2</a:t>
            </a:r>
            <a:r>
              <a:rPr lang="zh-CN" altLang="en-US" dirty="0">
                <a:solidFill>
                  <a:schemeClr val="bg1"/>
                </a:solidFill>
                <a:latin typeface="楷体" panose="02010609060101010101" pitchFamily="49" charset="-122"/>
                <a:ea typeface="楷体" panose="02010609060101010101" pitchFamily="49" charset="-122"/>
              </a:rPr>
              <a:t>个普查小区赋以   个代码对第       个普查区赋以   个代码。</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20000"/>
              </a:lnSpc>
              <a:buNone/>
            </a:pPr>
            <a:r>
              <a:rPr lang="en-US" altLang="zh-CN" dirty="0">
                <a:solidFill>
                  <a:schemeClr val="bg1"/>
                </a:solidFill>
                <a:latin typeface="楷体" panose="02010609060101010101" pitchFamily="49" charset="-122"/>
                <a:ea typeface="楷体" panose="02010609060101010101" pitchFamily="49" charset="-122"/>
              </a:rPr>
              <a:t>  </a:t>
            </a:r>
            <a:r>
              <a:rPr lang="zh-CN" altLang="zh-CN" dirty="0">
                <a:solidFill>
                  <a:schemeClr val="bg1"/>
                </a:solidFill>
                <a:latin typeface="楷体" panose="02010609060101010101" pitchFamily="49" charset="-122"/>
                <a:ea typeface="楷体" panose="02010609060101010101" pitchFamily="49" charset="-122"/>
              </a:rPr>
              <a:t>令</a:t>
            </a:r>
            <a:r>
              <a:rPr lang="en-US" altLang="zh-CN" dirty="0">
                <a:solidFill>
                  <a:schemeClr val="bg1"/>
                </a:solidFill>
                <a:latin typeface="楷体" panose="02010609060101010101" pitchFamily="49" charset="-122"/>
                <a:ea typeface="楷体" panose="02010609060101010101" pitchFamily="49" charset="-122"/>
              </a:rPr>
              <a:t>PPS</a:t>
            </a:r>
            <a:r>
              <a:rPr lang="zh-CN" altLang="zh-CN" dirty="0">
                <a:solidFill>
                  <a:schemeClr val="bg1"/>
                </a:solidFill>
                <a:latin typeface="楷体" panose="02010609060101010101" pitchFamily="49" charset="-122"/>
                <a:ea typeface="楷体" panose="02010609060101010101" pitchFamily="49" charset="-122"/>
              </a:rPr>
              <a:t>系统抽样间隔</a:t>
            </a:r>
            <a:r>
              <a:rPr lang="en-US" altLang="zh-CN" dirty="0">
                <a:solidFill>
                  <a:schemeClr val="bg1"/>
                </a:solidFill>
                <a:latin typeface="楷体" panose="02010609060101010101" pitchFamily="49" charset="-122"/>
                <a:ea typeface="楷体" panose="02010609060101010101" pitchFamily="49" charset="-122"/>
              </a:rPr>
              <a:t>  </a:t>
            </a:r>
            <a:r>
              <a:rPr lang="zh-CN" altLang="en-US" dirty="0">
                <a:solidFill>
                  <a:schemeClr val="bg1"/>
                </a:solidFill>
                <a:latin typeface="楷体" panose="02010609060101010101" pitchFamily="49" charset="-122"/>
                <a:ea typeface="楷体" panose="02010609060101010101" pitchFamily="49" charset="-122"/>
              </a:rPr>
              <a:t>取最接近      的整数，从     </a:t>
            </a:r>
            <a:r>
              <a:rPr lang="zh-CN" altLang="zh-CN" dirty="0">
                <a:solidFill>
                  <a:schemeClr val="bg1"/>
                </a:solidFill>
                <a:latin typeface="楷体" panose="02010609060101010101" pitchFamily="49" charset="-122"/>
                <a:ea typeface="楷体" panose="02010609060101010101" pitchFamily="49" charset="-122"/>
              </a:rPr>
              <a:t>范围内随机地产生一个整数</a:t>
            </a:r>
            <a:r>
              <a:rPr lang="en-US" altLang="zh-CN" dirty="0">
                <a:solidFill>
                  <a:schemeClr val="bg1"/>
                </a:solidFill>
                <a:latin typeface="楷体" panose="02010609060101010101" pitchFamily="49" charset="-122"/>
                <a:ea typeface="楷体" panose="02010609060101010101" pitchFamily="49" charset="-122"/>
              </a:rPr>
              <a:t>  </a:t>
            </a:r>
            <a:r>
              <a:rPr lang="zh-CN" altLang="en-US" dirty="0">
                <a:solidFill>
                  <a:schemeClr val="bg1"/>
                </a:solidFill>
                <a:latin typeface="楷体" panose="02010609060101010101" pitchFamily="49" charset="-122"/>
                <a:ea typeface="楷体" panose="02010609060101010101" pitchFamily="49" charset="-122"/>
              </a:rPr>
              <a:t>作为起点，</a:t>
            </a:r>
            <a:r>
              <a:rPr lang="zh-CN" altLang="zh-CN" dirty="0">
                <a:solidFill>
                  <a:schemeClr val="bg1"/>
                </a:solidFill>
                <a:latin typeface="楷体" panose="02010609060101010101" pitchFamily="49" charset="-122"/>
                <a:ea typeface="楷体" panose="02010609060101010101" pitchFamily="49" charset="-122"/>
              </a:rPr>
              <a:t>则代码</a:t>
            </a:r>
            <a:r>
              <a:rPr lang="en-US" altLang="zh-CN" dirty="0">
                <a:solidFill>
                  <a:schemeClr val="bg1"/>
                </a:solidFill>
                <a:latin typeface="楷体" panose="02010609060101010101" pitchFamily="49" charset="-122"/>
                <a:ea typeface="楷体" panose="02010609060101010101" pitchFamily="49" charset="-122"/>
              </a:rPr>
              <a:t>                   </a:t>
            </a:r>
            <a:r>
              <a:rPr lang="zh-CN" altLang="zh-CN" dirty="0">
                <a:solidFill>
                  <a:schemeClr val="bg1"/>
                </a:solidFill>
                <a:latin typeface="楷体" panose="02010609060101010101" pitchFamily="49" charset="-122"/>
                <a:ea typeface="楷体" panose="02010609060101010101" pitchFamily="49" charset="-122"/>
              </a:rPr>
              <a:t>所在代码区间的普查小区被抽中</a:t>
            </a:r>
            <a:r>
              <a:rPr lang="zh-CN" altLang="en-US" dirty="0">
                <a:solidFill>
                  <a:schemeClr val="bg1"/>
                </a:solidFill>
                <a:latin typeface="楷体" panose="02010609060101010101" pitchFamily="49" charset="-122"/>
                <a:ea typeface="楷体" panose="02010609060101010101" pitchFamily="49" charset="-122"/>
              </a:rPr>
              <a:t>，总共抽取  个样本普查小区。</a:t>
            </a:r>
            <a:endParaRPr lang="en-US" altLang="zh-CN" dirty="0">
              <a:solidFill>
                <a:schemeClr val="bg1"/>
              </a:solidFill>
              <a:latin typeface="楷体" panose="02010609060101010101" pitchFamily="49" charset="-122"/>
              <a:ea typeface="楷体" panose="02010609060101010101" pitchFamily="49" charset="-122"/>
            </a:endParaRPr>
          </a:p>
        </p:txBody>
      </p:sp>
      <p:graphicFrame>
        <p:nvGraphicFramePr>
          <p:cNvPr id="8" name="对象 7"/>
          <p:cNvGraphicFramePr>
            <a:graphicFrameLocks noChangeAspect="1"/>
          </p:cNvGraphicFramePr>
          <p:nvPr/>
        </p:nvGraphicFramePr>
        <p:xfrm>
          <a:off x="6531189" y="2912105"/>
          <a:ext cx="401638" cy="520700"/>
        </p:xfrm>
        <a:graphic>
          <a:graphicData uri="http://schemas.openxmlformats.org/presentationml/2006/ole">
            <mc:AlternateContent xmlns:mc="http://schemas.openxmlformats.org/markup-compatibility/2006">
              <mc:Choice xmlns:v="urn:schemas-microsoft-com:vml" Requires="v">
                <p:oleObj spid="_x0000_s15432" name="Equation" r:id="rId4" imgW="5181600" imgH="6705600" progId="Equation.DSMT4">
                  <p:embed/>
                </p:oleObj>
              </mc:Choice>
              <mc:Fallback>
                <p:oleObj name="Equation" r:id="rId4" imgW="5181600" imgH="6705600" progId="Equation.DSMT4">
                  <p:embed/>
                  <p:pic>
                    <p:nvPicPr>
                      <p:cNvPr id="0" name="图片 3059"/>
                      <p:cNvPicPr/>
                      <p:nvPr/>
                    </p:nvPicPr>
                    <p:blipFill>
                      <a:blip r:embed="rId5"/>
                      <a:stretch>
                        <a:fillRect/>
                      </a:stretch>
                    </p:blipFill>
                    <p:spPr>
                      <a:xfrm>
                        <a:off x="6531189" y="2912105"/>
                        <a:ext cx="401638" cy="520700"/>
                      </a:xfrm>
                      <a:prstGeom prst="rect">
                        <a:avLst/>
                      </a:prstGeom>
                    </p:spPr>
                  </p:pic>
                </p:oleObj>
              </mc:Fallback>
            </mc:AlternateContent>
          </a:graphicData>
        </a:graphic>
      </p:graphicFrame>
      <p:graphicFrame>
        <p:nvGraphicFramePr>
          <p:cNvPr id="45" name="对象 44"/>
          <p:cNvGraphicFramePr>
            <a:graphicFrameLocks noChangeAspect="1"/>
          </p:cNvGraphicFramePr>
          <p:nvPr/>
        </p:nvGraphicFramePr>
        <p:xfrm>
          <a:off x="1371198" y="3406224"/>
          <a:ext cx="401638" cy="520700"/>
        </p:xfrm>
        <a:graphic>
          <a:graphicData uri="http://schemas.openxmlformats.org/presentationml/2006/ole">
            <mc:AlternateContent xmlns:mc="http://schemas.openxmlformats.org/markup-compatibility/2006">
              <mc:Choice xmlns:v="urn:schemas-microsoft-com:vml" Requires="v">
                <p:oleObj spid="_x0000_s15433" name="Equation" r:id="rId6" imgW="5181600" imgH="6705600" progId="Equation.DSMT4">
                  <p:embed/>
                </p:oleObj>
              </mc:Choice>
              <mc:Fallback>
                <p:oleObj name="Equation" r:id="rId6" imgW="5181600" imgH="6705600" progId="Equation.DSMT4">
                  <p:embed/>
                  <p:pic>
                    <p:nvPicPr>
                      <p:cNvPr id="0" name="图片 3060"/>
                      <p:cNvPicPr/>
                      <p:nvPr/>
                    </p:nvPicPr>
                    <p:blipFill>
                      <a:blip r:embed="rId7"/>
                      <a:stretch>
                        <a:fillRect/>
                      </a:stretch>
                    </p:blipFill>
                    <p:spPr>
                      <a:xfrm>
                        <a:off x="1371198" y="3406224"/>
                        <a:ext cx="401638" cy="520700"/>
                      </a:xfrm>
                      <a:prstGeom prst="rect">
                        <a:avLst/>
                      </a:prstGeom>
                    </p:spPr>
                  </p:pic>
                </p:oleObj>
              </mc:Fallback>
            </mc:AlternateContent>
          </a:graphicData>
        </a:graphic>
      </p:graphicFrame>
      <p:graphicFrame>
        <p:nvGraphicFramePr>
          <p:cNvPr id="46" name="对象 45"/>
          <p:cNvGraphicFramePr>
            <a:graphicFrameLocks noChangeAspect="1"/>
          </p:cNvGraphicFramePr>
          <p:nvPr/>
        </p:nvGraphicFramePr>
        <p:xfrm>
          <a:off x="3635058" y="3453849"/>
          <a:ext cx="1063625" cy="473075"/>
        </p:xfrm>
        <a:graphic>
          <a:graphicData uri="http://schemas.openxmlformats.org/presentationml/2006/ole">
            <mc:AlternateContent xmlns:mc="http://schemas.openxmlformats.org/markup-compatibility/2006">
              <mc:Choice xmlns:v="urn:schemas-microsoft-com:vml" Requires="v">
                <p:oleObj spid="_x0000_s15434" name="Equation" r:id="rId8" imgW="13716000" imgH="6096000" progId="Equation.DSMT4">
                  <p:embed/>
                </p:oleObj>
              </mc:Choice>
              <mc:Fallback>
                <p:oleObj name="Equation" r:id="rId8" imgW="13716000" imgH="6096000" progId="Equation.DSMT4">
                  <p:embed/>
                  <p:pic>
                    <p:nvPicPr>
                      <p:cNvPr id="0" name="图片 3061"/>
                      <p:cNvPicPr/>
                      <p:nvPr/>
                    </p:nvPicPr>
                    <p:blipFill>
                      <a:blip r:embed="rId9"/>
                      <a:stretch>
                        <a:fillRect/>
                      </a:stretch>
                    </p:blipFill>
                    <p:spPr>
                      <a:xfrm>
                        <a:off x="3635058" y="3453849"/>
                        <a:ext cx="1063625" cy="473075"/>
                      </a:xfrm>
                      <a:prstGeom prst="rect">
                        <a:avLst/>
                      </a:prstGeom>
                    </p:spPr>
                  </p:pic>
                </p:oleObj>
              </mc:Fallback>
            </mc:AlternateContent>
          </a:graphicData>
        </a:graphic>
      </p:graphicFrame>
      <p:graphicFrame>
        <p:nvGraphicFramePr>
          <p:cNvPr id="47" name="对象 46"/>
          <p:cNvGraphicFramePr>
            <a:graphicFrameLocks noChangeAspect="1"/>
          </p:cNvGraphicFramePr>
          <p:nvPr/>
        </p:nvGraphicFramePr>
        <p:xfrm>
          <a:off x="7059130" y="3425831"/>
          <a:ext cx="354013" cy="520700"/>
        </p:xfrm>
        <a:graphic>
          <a:graphicData uri="http://schemas.openxmlformats.org/presentationml/2006/ole">
            <mc:AlternateContent xmlns:mc="http://schemas.openxmlformats.org/markup-compatibility/2006">
              <mc:Choice xmlns:v="urn:schemas-microsoft-com:vml" Requires="v">
                <p:oleObj spid="_x0000_s15435" name="Equation" r:id="rId10" imgW="4572000" imgH="6705600" progId="Equation.DSMT4">
                  <p:embed/>
                </p:oleObj>
              </mc:Choice>
              <mc:Fallback>
                <p:oleObj name="Equation" r:id="rId10" imgW="4572000" imgH="6705600" progId="Equation.DSMT4">
                  <p:embed/>
                  <p:pic>
                    <p:nvPicPr>
                      <p:cNvPr id="0" name="图片 3062"/>
                      <p:cNvPicPr/>
                      <p:nvPr/>
                    </p:nvPicPr>
                    <p:blipFill>
                      <a:blip r:embed="rId11"/>
                      <a:stretch>
                        <a:fillRect/>
                      </a:stretch>
                    </p:blipFill>
                    <p:spPr>
                      <a:xfrm>
                        <a:off x="7059130" y="3425831"/>
                        <a:ext cx="354013" cy="520700"/>
                      </a:xfrm>
                      <a:prstGeom prst="rect">
                        <a:avLst/>
                      </a:prstGeom>
                    </p:spPr>
                  </p:pic>
                </p:oleObj>
              </mc:Fallback>
            </mc:AlternateContent>
          </a:graphicData>
        </a:graphic>
      </p:graphicFrame>
      <p:graphicFrame>
        <p:nvGraphicFramePr>
          <p:cNvPr id="58" name="对象 57"/>
          <p:cNvGraphicFramePr>
            <a:graphicFrameLocks noChangeAspect="1"/>
          </p:cNvGraphicFramePr>
          <p:nvPr/>
        </p:nvGraphicFramePr>
        <p:xfrm>
          <a:off x="4326486" y="4134070"/>
          <a:ext cx="282575" cy="403225"/>
        </p:xfrm>
        <a:graphic>
          <a:graphicData uri="http://schemas.openxmlformats.org/presentationml/2006/ole">
            <mc:AlternateContent xmlns:mc="http://schemas.openxmlformats.org/markup-compatibility/2006">
              <mc:Choice xmlns:v="urn:schemas-microsoft-com:vml" Requires="v">
                <p:oleObj spid="_x0000_s15436" name="Equation" r:id="rId12" imgW="3657600" imgH="5181600" progId="Equation.DSMT4">
                  <p:embed/>
                </p:oleObj>
              </mc:Choice>
              <mc:Fallback>
                <p:oleObj name="Equation" r:id="rId12" imgW="3657600" imgH="5181600" progId="Equation.DSMT4">
                  <p:embed/>
                  <p:pic>
                    <p:nvPicPr>
                      <p:cNvPr id="0" name="图片 3063"/>
                      <p:cNvPicPr/>
                      <p:nvPr/>
                    </p:nvPicPr>
                    <p:blipFill>
                      <a:blip r:embed="rId13"/>
                      <a:stretch>
                        <a:fillRect/>
                      </a:stretch>
                    </p:blipFill>
                    <p:spPr>
                      <a:xfrm>
                        <a:off x="4326486" y="4134070"/>
                        <a:ext cx="282575" cy="403225"/>
                      </a:xfrm>
                      <a:prstGeom prst="rect">
                        <a:avLst/>
                      </a:prstGeom>
                    </p:spPr>
                  </p:pic>
                </p:oleObj>
              </mc:Fallback>
            </mc:AlternateContent>
          </a:graphicData>
        </a:graphic>
      </p:graphicFrame>
      <p:graphicFrame>
        <p:nvGraphicFramePr>
          <p:cNvPr id="59" name="对象 58"/>
          <p:cNvGraphicFramePr>
            <a:graphicFrameLocks noChangeAspect="1"/>
          </p:cNvGraphicFramePr>
          <p:nvPr/>
        </p:nvGraphicFramePr>
        <p:xfrm>
          <a:off x="6186005" y="4104362"/>
          <a:ext cx="873125" cy="520700"/>
        </p:xfrm>
        <a:graphic>
          <a:graphicData uri="http://schemas.openxmlformats.org/presentationml/2006/ole">
            <mc:AlternateContent xmlns:mc="http://schemas.openxmlformats.org/markup-compatibility/2006">
              <mc:Choice xmlns:v="urn:schemas-microsoft-com:vml" Requires="v">
                <p:oleObj spid="_x0000_s15437" name="Equation" r:id="rId14" imgW="11277600" imgH="6705600" progId="Equation.DSMT4">
                  <p:embed/>
                </p:oleObj>
              </mc:Choice>
              <mc:Fallback>
                <p:oleObj name="Equation" r:id="rId14" imgW="11277600" imgH="6705600" progId="Equation.DSMT4">
                  <p:embed/>
                  <p:pic>
                    <p:nvPicPr>
                      <p:cNvPr id="0" name="图片 3064"/>
                      <p:cNvPicPr/>
                      <p:nvPr/>
                    </p:nvPicPr>
                    <p:blipFill>
                      <a:blip r:embed="rId15"/>
                      <a:stretch>
                        <a:fillRect/>
                      </a:stretch>
                    </p:blipFill>
                    <p:spPr>
                      <a:xfrm>
                        <a:off x="6186005" y="4104362"/>
                        <a:ext cx="873125" cy="520700"/>
                      </a:xfrm>
                      <a:prstGeom prst="rect">
                        <a:avLst/>
                      </a:prstGeom>
                    </p:spPr>
                  </p:pic>
                </p:oleObj>
              </mc:Fallback>
            </mc:AlternateContent>
          </a:graphicData>
        </a:graphic>
      </p:graphicFrame>
      <p:graphicFrame>
        <p:nvGraphicFramePr>
          <p:cNvPr id="70" name="对象 69"/>
          <p:cNvGraphicFramePr>
            <a:graphicFrameLocks noChangeAspect="1"/>
          </p:cNvGraphicFramePr>
          <p:nvPr/>
        </p:nvGraphicFramePr>
        <p:xfrm>
          <a:off x="9001588" y="4104362"/>
          <a:ext cx="779462" cy="401637"/>
        </p:xfrm>
        <a:graphic>
          <a:graphicData uri="http://schemas.openxmlformats.org/presentationml/2006/ole">
            <mc:AlternateContent xmlns:mc="http://schemas.openxmlformats.org/markup-compatibility/2006">
              <mc:Choice xmlns:v="urn:schemas-microsoft-com:vml" Requires="v">
                <p:oleObj spid="_x0000_s15438" name="Equation" r:id="rId16" imgW="10058400" imgH="5181600" progId="Equation.DSMT4">
                  <p:embed/>
                </p:oleObj>
              </mc:Choice>
              <mc:Fallback>
                <p:oleObj name="Equation" r:id="rId16" imgW="10058400" imgH="5181600" progId="Equation.DSMT4">
                  <p:embed/>
                  <p:pic>
                    <p:nvPicPr>
                      <p:cNvPr id="0" name="图片 3065"/>
                      <p:cNvPicPr/>
                      <p:nvPr/>
                    </p:nvPicPr>
                    <p:blipFill>
                      <a:blip r:embed="rId17"/>
                      <a:stretch>
                        <a:fillRect/>
                      </a:stretch>
                    </p:blipFill>
                    <p:spPr>
                      <a:xfrm>
                        <a:off x="9001588" y="4104362"/>
                        <a:ext cx="779462" cy="401637"/>
                      </a:xfrm>
                      <a:prstGeom prst="rect">
                        <a:avLst/>
                      </a:prstGeom>
                    </p:spPr>
                  </p:pic>
                </p:oleObj>
              </mc:Fallback>
            </mc:AlternateContent>
          </a:graphicData>
        </a:graphic>
      </p:graphicFrame>
      <p:graphicFrame>
        <p:nvGraphicFramePr>
          <p:cNvPr id="71" name="对象 70"/>
          <p:cNvGraphicFramePr>
            <a:graphicFrameLocks noChangeAspect="1"/>
          </p:cNvGraphicFramePr>
          <p:nvPr/>
        </p:nvGraphicFramePr>
        <p:xfrm>
          <a:off x="4208217" y="4689969"/>
          <a:ext cx="236538" cy="284162"/>
        </p:xfrm>
        <a:graphic>
          <a:graphicData uri="http://schemas.openxmlformats.org/presentationml/2006/ole">
            <mc:AlternateContent xmlns:mc="http://schemas.openxmlformats.org/markup-compatibility/2006">
              <mc:Choice xmlns:v="urn:schemas-microsoft-com:vml" Requires="v">
                <p:oleObj spid="_x0000_s15439" name="Equation" r:id="rId18" imgW="3048000" imgH="3657600" progId="Equation.DSMT4">
                  <p:embed/>
                </p:oleObj>
              </mc:Choice>
              <mc:Fallback>
                <p:oleObj name="Equation" r:id="rId18" imgW="3048000" imgH="3657600" progId="Equation.DSMT4">
                  <p:embed/>
                  <p:pic>
                    <p:nvPicPr>
                      <p:cNvPr id="0" name="图片 3066"/>
                      <p:cNvPicPr/>
                      <p:nvPr/>
                    </p:nvPicPr>
                    <p:blipFill>
                      <a:blip r:embed="rId19"/>
                      <a:stretch>
                        <a:fillRect/>
                      </a:stretch>
                    </p:blipFill>
                    <p:spPr>
                      <a:xfrm>
                        <a:off x="4208217" y="4689969"/>
                        <a:ext cx="236538" cy="284162"/>
                      </a:xfrm>
                      <a:prstGeom prst="rect">
                        <a:avLst/>
                      </a:prstGeom>
                    </p:spPr>
                  </p:pic>
                </p:oleObj>
              </mc:Fallback>
            </mc:AlternateContent>
          </a:graphicData>
        </a:graphic>
      </p:graphicFrame>
      <p:graphicFrame>
        <p:nvGraphicFramePr>
          <p:cNvPr id="75" name="对象 74"/>
          <p:cNvGraphicFramePr>
            <a:graphicFrameLocks noChangeAspect="1"/>
          </p:cNvGraphicFramePr>
          <p:nvPr/>
        </p:nvGraphicFramePr>
        <p:xfrm>
          <a:off x="7325188" y="4612145"/>
          <a:ext cx="3352800" cy="471487"/>
        </p:xfrm>
        <a:graphic>
          <a:graphicData uri="http://schemas.openxmlformats.org/presentationml/2006/ole">
            <mc:AlternateContent xmlns:mc="http://schemas.openxmlformats.org/markup-compatibility/2006">
              <mc:Choice xmlns:v="urn:schemas-microsoft-com:vml" Requires="v">
                <p:oleObj spid="_x0000_s15440" name="Equation" r:id="rId20" imgW="43281600" imgH="6096000" progId="Equation.DSMT4">
                  <p:embed/>
                </p:oleObj>
              </mc:Choice>
              <mc:Fallback>
                <p:oleObj name="Equation" r:id="rId20" imgW="43281600" imgH="6096000" progId="Equation.DSMT4">
                  <p:embed/>
                  <p:pic>
                    <p:nvPicPr>
                      <p:cNvPr id="0" name="图片 3067"/>
                      <p:cNvPicPr/>
                      <p:nvPr/>
                    </p:nvPicPr>
                    <p:blipFill>
                      <a:blip r:embed="rId21"/>
                      <a:stretch>
                        <a:fillRect/>
                      </a:stretch>
                    </p:blipFill>
                    <p:spPr>
                      <a:xfrm>
                        <a:off x="7325188" y="4612145"/>
                        <a:ext cx="3352800" cy="471487"/>
                      </a:xfrm>
                      <a:prstGeom prst="rect">
                        <a:avLst/>
                      </a:prstGeom>
                    </p:spPr>
                  </p:pic>
                </p:oleObj>
              </mc:Fallback>
            </mc:AlternateContent>
          </a:graphicData>
        </a:graphic>
      </p:graphicFrame>
      <p:graphicFrame>
        <p:nvGraphicFramePr>
          <p:cNvPr id="76" name="对象 75"/>
          <p:cNvGraphicFramePr>
            <a:graphicFrameLocks noChangeAspect="1"/>
          </p:cNvGraphicFramePr>
          <p:nvPr/>
        </p:nvGraphicFramePr>
        <p:xfrm>
          <a:off x="7367718" y="5189778"/>
          <a:ext cx="284163" cy="307975"/>
        </p:xfrm>
        <a:graphic>
          <a:graphicData uri="http://schemas.openxmlformats.org/presentationml/2006/ole">
            <mc:AlternateContent xmlns:mc="http://schemas.openxmlformats.org/markup-compatibility/2006">
              <mc:Choice xmlns:v="urn:schemas-microsoft-com:vml" Requires="v">
                <p:oleObj spid="_x0000_s15441" name="Equation" r:id="rId22" imgW="3657600" imgH="3962400" progId="Equation.DSMT4">
                  <p:embed/>
                </p:oleObj>
              </mc:Choice>
              <mc:Fallback>
                <p:oleObj name="Equation" r:id="rId22" imgW="3657600" imgH="3962400" progId="Equation.DSMT4">
                  <p:embed/>
                  <p:pic>
                    <p:nvPicPr>
                      <p:cNvPr id="0" name="图片 3068"/>
                      <p:cNvPicPr/>
                      <p:nvPr/>
                    </p:nvPicPr>
                    <p:blipFill>
                      <a:blip r:embed="rId23"/>
                      <a:stretch>
                        <a:fillRect/>
                      </a:stretch>
                    </p:blipFill>
                    <p:spPr>
                      <a:xfrm>
                        <a:off x="7367718" y="5189778"/>
                        <a:ext cx="284163" cy="307975"/>
                      </a:xfrm>
                      <a:prstGeom prst="rect">
                        <a:avLst/>
                      </a:prstGeom>
                    </p:spPr>
                  </p:pic>
                </p:oleObj>
              </mc:Fallback>
            </mc:AlternateContent>
          </a:graphicData>
        </a:graphic>
      </p:graphicFrame>
      <p:grpSp>
        <p:nvGrpSpPr>
          <p:cNvPr id="5" name="组合 4"/>
          <p:cNvGrpSpPr/>
          <p:nvPr/>
        </p:nvGrpSpPr>
        <p:grpSpPr>
          <a:xfrm>
            <a:off x="1905000" y="1052195"/>
            <a:ext cx="8105140" cy="813435"/>
            <a:chOff x="-78464" y="2686378"/>
            <a:chExt cx="6144975" cy="604089"/>
          </a:xfrm>
          <a:scene3d>
            <a:camera prst="orthographicFront">
              <a:rot lat="0" lon="0" rev="0"/>
            </a:camera>
            <a:lightRig rig="glow" dir="t">
              <a:rot lat="0" lon="0" rev="4800000"/>
            </a:lightRig>
          </a:scene3d>
        </p:grpSpPr>
        <p:sp>
          <p:nvSpPr>
            <p:cNvPr id="6" name="圆角矩形 5"/>
            <p:cNvSpPr/>
            <p:nvPr/>
          </p:nvSpPr>
          <p:spPr>
            <a:xfrm>
              <a:off x="-78464" y="2686378"/>
              <a:ext cx="6096000" cy="604089"/>
            </a:xfrm>
            <a:prstGeom prst="roundRect">
              <a:avLst/>
            </a:prstGeom>
            <a:solidFill>
              <a:schemeClr val="accent1">
                <a:lumMod val="75000"/>
              </a:schemeClr>
            </a:solidFill>
            <a:ln>
              <a:noFill/>
            </a:ln>
            <a:effectLst>
              <a:outerShdw blurRad="190500" dist="228600" dir="2700000" algn="ctr">
                <a:srgbClr val="000000">
                  <a:alpha val="30000"/>
                </a:srgbClr>
              </a:outerShdw>
            </a:effectLst>
            <a:sp3d prstMaterial="matte">
              <a:bevelT w="127000" h="63500"/>
            </a:sp3d>
          </p:spPr>
          <p:style>
            <a:lnRef idx="2">
              <a:scrgbClr r="0" g="0" b="0"/>
            </a:lnRef>
            <a:fillRef idx="1">
              <a:scrgbClr r="0" g="0" b="0"/>
            </a:fillRef>
            <a:effectRef idx="0">
              <a:scrgbClr r="0" g="0" b="0"/>
            </a:effectRef>
            <a:fontRef idx="minor">
              <a:schemeClr val="lt1"/>
            </a:fontRef>
          </p:style>
        </p:sp>
        <p:sp>
          <p:nvSpPr>
            <p:cNvPr id="7" name="圆角矩形 4"/>
            <p:cNvSpPr/>
            <p:nvPr/>
          </p:nvSpPr>
          <p:spPr>
            <a:xfrm>
              <a:off x="29489" y="2733270"/>
              <a:ext cx="6037022" cy="54511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algn="ctr" defTabSz="1244600">
                <a:lnSpc>
                  <a:spcPct val="90000"/>
                </a:lnSpc>
                <a:spcBef>
                  <a:spcPct val="0"/>
                </a:spcBef>
                <a:spcAft>
                  <a:spcPct val="35000"/>
                </a:spcAft>
              </a:pPr>
              <a:r>
                <a:rPr lang="zh-CN" altLang="en-US" sz="4800" b="1" dirty="0">
                  <a:solidFill>
                    <a:schemeClr val="bg1"/>
                  </a:solidFill>
                  <a:uFillTx/>
                  <a:latin typeface="黑体" panose="02010609060101010101" pitchFamily="49" charset="-122"/>
                  <a:ea typeface="黑体" panose="02010609060101010101" pitchFamily="49" charset="-122"/>
                </a:rPr>
                <a:t>（一）抽样方法</a:t>
              </a:r>
              <a:r>
                <a:rPr lang="en-US" altLang="zh-CN" sz="4000" b="1" dirty="0">
                  <a:solidFill>
                    <a:schemeClr val="bg1"/>
                  </a:solidFill>
                  <a:uFillTx/>
                  <a:latin typeface="黑体" panose="02010609060101010101" pitchFamily="49" charset="-122"/>
                  <a:ea typeface="黑体" panose="02010609060101010101" pitchFamily="49" charset="-122"/>
                  <a:sym typeface="+mn-ea"/>
                </a:rPr>
                <a:t>-</a:t>
              </a:r>
              <a:r>
                <a:rPr lang="zh-CN" altLang="en-US" sz="4000" b="1" dirty="0">
                  <a:solidFill>
                    <a:schemeClr val="bg1"/>
                  </a:solidFill>
                  <a:uFillTx/>
                  <a:latin typeface="黑体" panose="02010609060101010101" pitchFamily="49" charset="-122"/>
                  <a:ea typeface="黑体" panose="02010609060101010101" pitchFamily="49" charset="-122"/>
                  <a:sym typeface="+mn-ea"/>
                </a:rPr>
                <a:t>确定样本</a:t>
              </a:r>
            </a:p>
          </p:txBody>
        </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内容占位符 7"/>
          <p:cNvGraphicFramePr>
            <a:graphicFrameLocks noGrp="1"/>
          </p:cNvGraphicFramePr>
          <p:nvPr>
            <p:ph idx="1"/>
          </p:nvPr>
        </p:nvGraphicFramePr>
        <p:xfrm>
          <a:off x="1461770" y="484505"/>
          <a:ext cx="6893560" cy="6283960"/>
        </p:xfrm>
        <a:graphic>
          <a:graphicData uri="http://schemas.openxmlformats.org/drawingml/2006/table">
            <a:tbl>
              <a:tblPr>
                <a:tableStyleId>{5C22544A-7EE6-4342-B048-85BDC9FD1C3A}</a:tableStyleId>
              </a:tblPr>
              <a:tblGrid>
                <a:gridCol w="469900">
                  <a:extLst>
                    <a:ext uri="{9D8B030D-6E8A-4147-A177-3AD203B41FA5}">
                      <a16:colId xmlns:a16="http://schemas.microsoft.com/office/drawing/2014/main" val="20000"/>
                    </a:ext>
                  </a:extLst>
                </a:gridCol>
                <a:gridCol w="561975">
                  <a:extLst>
                    <a:ext uri="{9D8B030D-6E8A-4147-A177-3AD203B41FA5}">
                      <a16:colId xmlns:a16="http://schemas.microsoft.com/office/drawing/2014/main" val="20001"/>
                    </a:ext>
                  </a:extLst>
                </a:gridCol>
                <a:gridCol w="3486785">
                  <a:extLst>
                    <a:ext uri="{9D8B030D-6E8A-4147-A177-3AD203B41FA5}">
                      <a16:colId xmlns:a16="http://schemas.microsoft.com/office/drawing/2014/main" val="20002"/>
                    </a:ext>
                  </a:extLst>
                </a:gridCol>
                <a:gridCol w="513080">
                  <a:extLst>
                    <a:ext uri="{9D8B030D-6E8A-4147-A177-3AD203B41FA5}">
                      <a16:colId xmlns:a16="http://schemas.microsoft.com/office/drawing/2014/main" val="20003"/>
                    </a:ext>
                  </a:extLst>
                </a:gridCol>
                <a:gridCol w="765810">
                  <a:extLst>
                    <a:ext uri="{9D8B030D-6E8A-4147-A177-3AD203B41FA5}">
                      <a16:colId xmlns:a16="http://schemas.microsoft.com/office/drawing/2014/main" val="20004"/>
                    </a:ext>
                  </a:extLst>
                </a:gridCol>
                <a:gridCol w="1096010">
                  <a:extLst>
                    <a:ext uri="{9D8B030D-6E8A-4147-A177-3AD203B41FA5}">
                      <a16:colId xmlns:a16="http://schemas.microsoft.com/office/drawing/2014/main" val="20005"/>
                    </a:ext>
                  </a:extLst>
                </a:gridCol>
              </a:tblGrid>
              <a:tr h="517525">
                <a:tc>
                  <a:txBody>
                    <a:bodyPr/>
                    <a:lstStyle/>
                    <a:p>
                      <a:pPr algn="ctr">
                        <a:spcAft>
                          <a:spcPts val="0"/>
                        </a:spcAft>
                      </a:pPr>
                      <a:r>
                        <a:rPr lang="zh-CN" sz="1600" kern="100" dirty="0">
                          <a:effectLst/>
                        </a:rPr>
                        <a:t>小区编号</a:t>
                      </a:r>
                      <a:endParaRPr lang="zh-CN" sz="1600" kern="100" dirty="0">
                        <a:effectLst/>
                        <a:latin typeface="Calibri" panose="020F0502020204030204" charset="0"/>
                        <a:ea typeface="宋体" panose="02010600030101010101" pitchFamily="2" charset="-122"/>
                        <a:cs typeface="Calibri" panose="020F0502020204030204" charset="0"/>
                      </a:endParaRPr>
                    </a:p>
                  </a:txBody>
                  <a:tcPr marL="10160" marR="10160" marT="10160" marB="0" anchor="ctr">
                    <a:cell3D prstMaterial="dkEdge">
                      <a:bevel prst="coolSlant"/>
                      <a:lightRig rig="flood" dir="t"/>
                    </a:cell3D>
                    <a:solidFill>
                      <a:schemeClr val="tx1">
                        <a:lumMod val="50000"/>
                        <a:lumOff val="50000"/>
                      </a:schemeClr>
                    </a:solidFill>
                  </a:tcPr>
                </a:tc>
                <a:tc>
                  <a:txBody>
                    <a:bodyPr/>
                    <a:lstStyle/>
                    <a:p>
                      <a:pPr algn="ctr">
                        <a:spcAft>
                          <a:spcPts val="0"/>
                        </a:spcAft>
                      </a:pPr>
                      <a:r>
                        <a:rPr lang="zh-CN" sz="1600" kern="100" dirty="0">
                          <a:effectLst/>
                        </a:rPr>
                        <a:t>行业</a:t>
                      </a:r>
                      <a:r>
                        <a:rPr lang="en-US" sz="1600" kern="100" dirty="0">
                          <a:effectLst/>
                        </a:rPr>
                        <a:t>(</a:t>
                      </a:r>
                      <a:r>
                        <a:rPr lang="zh-CN" sz="1600" kern="100" dirty="0">
                          <a:effectLst/>
                        </a:rPr>
                        <a:t>门类</a:t>
                      </a:r>
                      <a:r>
                        <a:rPr lang="en-US" sz="1600" kern="100" dirty="0">
                          <a:effectLst/>
                        </a:rPr>
                        <a:t>)</a:t>
                      </a:r>
                      <a:r>
                        <a:rPr lang="zh-CN" sz="1600" kern="100" dirty="0">
                          <a:effectLst/>
                        </a:rPr>
                        <a:t>编号</a:t>
                      </a:r>
                      <a:endParaRPr lang="zh-CN" sz="1600" kern="100" dirty="0">
                        <a:effectLst/>
                        <a:latin typeface="Calibri" panose="020F0502020204030204" charset="0"/>
                        <a:ea typeface="宋体" panose="02010600030101010101" pitchFamily="2" charset="-122"/>
                        <a:cs typeface="Calibri" panose="020F0502020204030204" charset="0"/>
                      </a:endParaRPr>
                    </a:p>
                  </a:txBody>
                  <a:tcPr marL="10160" marR="10160" marT="10160" marB="0" anchor="ctr">
                    <a:cell3D prstMaterial="dkEdge">
                      <a:bevel prst="coolSlant"/>
                      <a:lightRig rig="flood" dir="t"/>
                    </a:cell3D>
                    <a:solidFill>
                      <a:schemeClr val="tx1">
                        <a:lumMod val="50000"/>
                        <a:lumOff val="50000"/>
                      </a:schemeClr>
                    </a:solidFill>
                  </a:tcPr>
                </a:tc>
                <a:tc>
                  <a:txBody>
                    <a:bodyPr/>
                    <a:lstStyle/>
                    <a:p>
                      <a:pPr algn="ctr">
                        <a:spcAft>
                          <a:spcPts val="0"/>
                        </a:spcAft>
                      </a:pPr>
                      <a:r>
                        <a:rPr lang="zh-CN" sz="1600" kern="100" dirty="0">
                          <a:effectLst/>
                        </a:rPr>
                        <a:t>行业</a:t>
                      </a:r>
                      <a:r>
                        <a:rPr lang="en-US" sz="1600" kern="100" dirty="0">
                          <a:effectLst/>
                        </a:rPr>
                        <a:t>(</a:t>
                      </a:r>
                      <a:r>
                        <a:rPr lang="zh-CN" sz="1600" kern="100" dirty="0">
                          <a:effectLst/>
                        </a:rPr>
                        <a:t>门类</a:t>
                      </a:r>
                      <a:r>
                        <a:rPr lang="en-US" sz="1600" kern="100" dirty="0">
                          <a:effectLst/>
                        </a:rPr>
                        <a:t>)</a:t>
                      </a:r>
                      <a:r>
                        <a:rPr lang="zh-CN" sz="1600" kern="100" dirty="0">
                          <a:effectLst/>
                        </a:rPr>
                        <a:t>名称</a:t>
                      </a:r>
                      <a:endParaRPr lang="zh-CN" sz="1600" kern="100" dirty="0">
                        <a:effectLst/>
                        <a:latin typeface="Calibri" panose="020F0502020204030204" charset="0"/>
                        <a:ea typeface="宋体" panose="02010600030101010101" pitchFamily="2" charset="-122"/>
                        <a:cs typeface="Calibri" panose="020F0502020204030204" charset="0"/>
                      </a:endParaRPr>
                    </a:p>
                  </a:txBody>
                  <a:tcPr marL="10160" marR="10160" marT="10160" marB="0" anchor="ctr">
                    <a:cell3D prstMaterial="dkEdge">
                      <a:bevel prst="coolSlant"/>
                      <a:lightRig rig="flood" dir="t"/>
                    </a:cell3D>
                    <a:solidFill>
                      <a:schemeClr val="tx1">
                        <a:lumMod val="50000"/>
                        <a:lumOff val="50000"/>
                      </a:schemeClr>
                    </a:solidFill>
                  </a:tcPr>
                </a:tc>
                <a:tc>
                  <a:txBody>
                    <a:bodyPr/>
                    <a:lstStyle/>
                    <a:p>
                      <a:pPr algn="ctr">
                        <a:spcAft>
                          <a:spcPts val="0"/>
                        </a:spcAft>
                      </a:pPr>
                      <a:r>
                        <a:rPr lang="zh-CN" sz="1600" kern="100" dirty="0">
                          <a:effectLst/>
                        </a:rPr>
                        <a:t>从业人数</a:t>
                      </a:r>
                      <a:endParaRPr lang="zh-CN" sz="1600" kern="100" dirty="0">
                        <a:effectLst/>
                        <a:latin typeface="Calibri" panose="020F0502020204030204" charset="0"/>
                        <a:ea typeface="宋体" panose="02010600030101010101" pitchFamily="2" charset="-122"/>
                        <a:cs typeface="Calibri" panose="020F0502020204030204" charset="0"/>
                      </a:endParaRPr>
                    </a:p>
                  </a:txBody>
                  <a:tcPr marL="10160" marR="10160" marT="10160" marB="0" anchor="ctr">
                    <a:cell3D prstMaterial="dkEdge">
                      <a:bevel prst="coolSlant"/>
                      <a:lightRig rig="flood" dir="t"/>
                    </a:cell3D>
                    <a:solidFill>
                      <a:schemeClr val="tx1">
                        <a:lumMod val="50000"/>
                        <a:lumOff val="50000"/>
                      </a:schemeClr>
                    </a:solidFill>
                  </a:tcPr>
                </a:tc>
                <a:tc>
                  <a:txBody>
                    <a:bodyPr/>
                    <a:lstStyle/>
                    <a:p>
                      <a:pPr algn="ctr">
                        <a:spcAft>
                          <a:spcPts val="0"/>
                        </a:spcAft>
                      </a:pPr>
                      <a:r>
                        <a:rPr lang="zh-CN" sz="1600" kern="100" dirty="0">
                          <a:effectLst/>
                        </a:rPr>
                        <a:t>累计从业人数</a:t>
                      </a:r>
                      <a:endParaRPr lang="zh-CN" sz="1600" kern="100" dirty="0">
                        <a:effectLst/>
                        <a:latin typeface="Calibri" panose="020F0502020204030204" charset="0"/>
                        <a:ea typeface="宋体" panose="02010600030101010101" pitchFamily="2" charset="-122"/>
                        <a:cs typeface="Calibri" panose="020F0502020204030204" charset="0"/>
                      </a:endParaRPr>
                    </a:p>
                  </a:txBody>
                  <a:tcPr marL="10160" marR="10160" marT="10160" marB="0" anchor="ctr">
                    <a:cell3D prstMaterial="dkEdge">
                      <a:bevel prst="coolSlant"/>
                      <a:lightRig rig="flood" dir="t"/>
                    </a:cell3D>
                    <a:solidFill>
                      <a:schemeClr val="tx1">
                        <a:lumMod val="50000"/>
                        <a:lumOff val="50000"/>
                      </a:schemeClr>
                    </a:solidFill>
                  </a:tcPr>
                </a:tc>
                <a:tc>
                  <a:txBody>
                    <a:bodyPr/>
                    <a:lstStyle/>
                    <a:p>
                      <a:pPr algn="ctr">
                        <a:spcAft>
                          <a:spcPts val="0"/>
                        </a:spcAft>
                      </a:pPr>
                      <a:r>
                        <a:rPr lang="zh-CN" sz="1600" kern="100" dirty="0">
                          <a:effectLst/>
                        </a:rPr>
                        <a:t>赋予代码区间</a:t>
                      </a:r>
                      <a:endParaRPr lang="zh-CN" sz="1600" kern="100" dirty="0">
                        <a:effectLst/>
                        <a:latin typeface="Calibri" panose="020F0502020204030204" charset="0"/>
                        <a:ea typeface="宋体" panose="02010600030101010101" pitchFamily="2" charset="-122"/>
                        <a:cs typeface="Calibri" panose="020F0502020204030204" charset="0"/>
                      </a:endParaRPr>
                    </a:p>
                  </a:txBody>
                  <a:tcPr marL="10160" marR="10160" marT="10160" marB="0" anchor="ctr">
                    <a:cell3D prstMaterial="dkEdge">
                      <a:bevel prst="coolSlant"/>
                      <a:lightRig rig="flood" dir="t"/>
                    </a:cell3D>
                    <a:solidFill>
                      <a:schemeClr val="tx1">
                        <a:lumMod val="50000"/>
                        <a:lumOff val="50000"/>
                      </a:schemeClr>
                    </a:solidFill>
                  </a:tcPr>
                </a:tc>
                <a:extLst>
                  <a:ext uri="{0D108BD9-81ED-4DB2-BD59-A6C34878D82A}">
                    <a16:rowId xmlns:a16="http://schemas.microsoft.com/office/drawing/2014/main" val="10000"/>
                  </a:ext>
                </a:extLst>
              </a:tr>
              <a:tr h="256540">
                <a:tc>
                  <a:txBody>
                    <a:bodyPr/>
                    <a:lstStyle/>
                    <a:p>
                      <a:pPr algn="ctr">
                        <a:spcAft>
                          <a:spcPts val="0"/>
                        </a:spcAft>
                      </a:pPr>
                      <a:r>
                        <a:rPr lang="zh-CN" sz="1600" kern="100">
                          <a:effectLst/>
                        </a:rPr>
                        <a:t>列</a:t>
                      </a:r>
                      <a:r>
                        <a:rPr lang="en-US" sz="1600" kern="100" dirty="0">
                          <a:effectLst/>
                        </a:rPr>
                        <a:t>1</a:t>
                      </a:r>
                      <a:endParaRPr lang="zh-CN" sz="1600" kern="100" dirty="0">
                        <a:effectLst/>
                        <a:latin typeface="Calibri" panose="020F0502020204030204" charset="0"/>
                        <a:ea typeface="宋体" panose="02010600030101010101" pitchFamily="2" charset="-122"/>
                        <a:cs typeface="Calibri" panose="020F0502020204030204" charset="0"/>
                      </a:endParaRPr>
                    </a:p>
                  </a:txBody>
                  <a:tcPr marL="10160" marR="10160" marT="10160" marB="0" anchor="b">
                    <a:cell3D prstMaterial="dkEdge">
                      <a:bevel prst="coolSlant"/>
                      <a:lightRig rig="flood" dir="t"/>
                    </a:cell3D>
                    <a:solidFill>
                      <a:schemeClr val="bg2">
                        <a:lumMod val="90000"/>
                      </a:schemeClr>
                    </a:solidFill>
                  </a:tcPr>
                </a:tc>
                <a:tc>
                  <a:txBody>
                    <a:bodyPr/>
                    <a:lstStyle/>
                    <a:p>
                      <a:pPr algn="ctr">
                        <a:spcAft>
                          <a:spcPts val="0"/>
                        </a:spcAft>
                      </a:pPr>
                      <a:r>
                        <a:rPr lang="zh-CN" sz="1600" kern="100">
                          <a:effectLst/>
                        </a:rPr>
                        <a:t>列</a:t>
                      </a:r>
                      <a:r>
                        <a:rPr lang="en-US" sz="1600" kern="100" dirty="0">
                          <a:effectLst/>
                        </a:rPr>
                        <a:t>2</a:t>
                      </a:r>
                      <a:endParaRPr lang="zh-CN" sz="1600" kern="100" dirty="0">
                        <a:effectLst/>
                        <a:latin typeface="Calibri" panose="020F0502020204030204" charset="0"/>
                        <a:ea typeface="宋体" panose="02010600030101010101" pitchFamily="2" charset="-122"/>
                        <a:cs typeface="Calibri" panose="020F0502020204030204" charset="0"/>
                      </a:endParaRPr>
                    </a:p>
                  </a:txBody>
                  <a:tcPr marL="10160" marR="10160" marT="10160" marB="0" anchor="b">
                    <a:cell3D prstMaterial="dkEdge">
                      <a:bevel prst="coolSlant"/>
                      <a:lightRig rig="flood" dir="t"/>
                    </a:cell3D>
                    <a:solidFill>
                      <a:schemeClr val="bg2">
                        <a:lumMod val="90000"/>
                      </a:schemeClr>
                    </a:solidFill>
                  </a:tcPr>
                </a:tc>
                <a:tc>
                  <a:txBody>
                    <a:bodyPr/>
                    <a:lstStyle/>
                    <a:p>
                      <a:pPr algn="ctr">
                        <a:spcAft>
                          <a:spcPts val="0"/>
                        </a:spcAft>
                      </a:pPr>
                      <a:r>
                        <a:rPr lang="zh-CN" sz="1600" kern="100" dirty="0">
                          <a:effectLst/>
                        </a:rPr>
                        <a:t>列</a:t>
                      </a:r>
                      <a:r>
                        <a:rPr lang="en-US" sz="1600" kern="100" dirty="0">
                          <a:effectLst/>
                        </a:rPr>
                        <a:t>3</a:t>
                      </a:r>
                      <a:endParaRPr lang="zh-CN" sz="1600" kern="100" dirty="0">
                        <a:effectLst/>
                        <a:latin typeface="Calibri" panose="020F0502020204030204" charset="0"/>
                        <a:ea typeface="宋体" panose="02010600030101010101" pitchFamily="2" charset="-122"/>
                        <a:cs typeface="Calibri" panose="020F0502020204030204" charset="0"/>
                      </a:endParaRPr>
                    </a:p>
                  </a:txBody>
                  <a:tcPr marL="10160" marR="10160" marT="10160" marB="0" anchor="b">
                    <a:cell3D prstMaterial="dkEdge">
                      <a:bevel prst="coolSlant"/>
                      <a:lightRig rig="flood" dir="t"/>
                    </a:cell3D>
                    <a:solidFill>
                      <a:schemeClr val="bg2">
                        <a:lumMod val="90000"/>
                      </a:schemeClr>
                    </a:solidFill>
                  </a:tcPr>
                </a:tc>
                <a:tc>
                  <a:txBody>
                    <a:bodyPr/>
                    <a:lstStyle/>
                    <a:p>
                      <a:pPr algn="ctr">
                        <a:spcAft>
                          <a:spcPts val="0"/>
                        </a:spcAft>
                      </a:pPr>
                      <a:r>
                        <a:rPr lang="zh-CN" sz="1600" kern="100" dirty="0">
                          <a:effectLst/>
                        </a:rPr>
                        <a:t>列</a:t>
                      </a:r>
                      <a:r>
                        <a:rPr lang="en-US" sz="1600" kern="100" dirty="0">
                          <a:effectLst/>
                        </a:rPr>
                        <a:t>4</a:t>
                      </a:r>
                      <a:endParaRPr lang="zh-CN" sz="1600" kern="100" dirty="0">
                        <a:effectLst/>
                        <a:latin typeface="Calibri" panose="020F0502020204030204" charset="0"/>
                        <a:ea typeface="宋体" panose="02010600030101010101" pitchFamily="2" charset="-122"/>
                        <a:cs typeface="Calibri" panose="020F0502020204030204" charset="0"/>
                      </a:endParaRPr>
                    </a:p>
                  </a:txBody>
                  <a:tcPr marL="10160" marR="10160" marT="10160" marB="0" anchor="b">
                    <a:cell3D prstMaterial="dkEdge">
                      <a:bevel prst="coolSlant"/>
                      <a:lightRig rig="flood" dir="t"/>
                    </a:cell3D>
                    <a:solidFill>
                      <a:schemeClr val="bg2">
                        <a:lumMod val="90000"/>
                      </a:schemeClr>
                    </a:solidFill>
                  </a:tcPr>
                </a:tc>
                <a:tc>
                  <a:txBody>
                    <a:bodyPr/>
                    <a:lstStyle/>
                    <a:p>
                      <a:pPr algn="ctr">
                        <a:spcAft>
                          <a:spcPts val="0"/>
                        </a:spcAft>
                      </a:pPr>
                      <a:r>
                        <a:rPr lang="zh-CN" sz="1600" kern="100" dirty="0">
                          <a:effectLst/>
                        </a:rPr>
                        <a:t>列</a:t>
                      </a:r>
                      <a:r>
                        <a:rPr lang="en-US" sz="1600" kern="100" dirty="0">
                          <a:effectLst/>
                        </a:rPr>
                        <a:t>5</a:t>
                      </a:r>
                      <a:endParaRPr lang="zh-CN" sz="1600" kern="100" dirty="0">
                        <a:effectLst/>
                        <a:latin typeface="Calibri" panose="020F0502020204030204" charset="0"/>
                        <a:ea typeface="宋体" panose="02010600030101010101" pitchFamily="2" charset="-122"/>
                        <a:cs typeface="Calibri" panose="020F0502020204030204" charset="0"/>
                      </a:endParaRPr>
                    </a:p>
                  </a:txBody>
                  <a:tcPr marL="10160" marR="10160" marT="10160" marB="0" anchor="b">
                    <a:cell3D prstMaterial="dkEdge">
                      <a:bevel prst="coolSlant"/>
                      <a:lightRig rig="flood" dir="t"/>
                    </a:cell3D>
                    <a:solidFill>
                      <a:schemeClr val="bg2">
                        <a:lumMod val="90000"/>
                      </a:schemeClr>
                    </a:solidFill>
                  </a:tcPr>
                </a:tc>
                <a:tc>
                  <a:txBody>
                    <a:bodyPr/>
                    <a:lstStyle/>
                    <a:p>
                      <a:pPr algn="ctr">
                        <a:spcAft>
                          <a:spcPts val="0"/>
                        </a:spcAft>
                      </a:pPr>
                      <a:r>
                        <a:rPr lang="zh-CN" sz="1600" kern="100" dirty="0">
                          <a:effectLst/>
                        </a:rPr>
                        <a:t>列</a:t>
                      </a:r>
                      <a:r>
                        <a:rPr lang="en-US" sz="1600" kern="100" dirty="0">
                          <a:effectLst/>
                        </a:rPr>
                        <a:t>6</a:t>
                      </a:r>
                      <a:endParaRPr lang="zh-CN" sz="1600" kern="100" dirty="0">
                        <a:effectLst/>
                        <a:latin typeface="Calibri" panose="020F0502020204030204" charset="0"/>
                        <a:ea typeface="宋体" panose="02010600030101010101" pitchFamily="2" charset="-122"/>
                        <a:cs typeface="Calibri" panose="020F0502020204030204" charset="0"/>
                      </a:endParaRPr>
                    </a:p>
                  </a:txBody>
                  <a:tcPr marL="10160" marR="10160" marT="10160" marB="0" anchor="b">
                    <a:cell3D prstMaterial="dkEdge">
                      <a:bevel prst="coolSlant"/>
                      <a:lightRig rig="flood" dir="t"/>
                    </a:cell3D>
                    <a:solidFill>
                      <a:schemeClr val="bg2">
                        <a:lumMod val="90000"/>
                      </a:schemeClr>
                    </a:solidFill>
                  </a:tcPr>
                </a:tc>
                <a:extLst>
                  <a:ext uri="{0D108BD9-81ED-4DB2-BD59-A6C34878D82A}">
                    <a16:rowId xmlns:a16="http://schemas.microsoft.com/office/drawing/2014/main" val="10001"/>
                  </a:ext>
                </a:extLst>
              </a:tr>
              <a:tr h="251460">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1</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3</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zh-CN" altLang="en-US" sz="1600" b="0" i="0" u="none" strike="noStrike" dirty="0">
                          <a:solidFill>
                            <a:srgbClr val="000000"/>
                          </a:solidFill>
                          <a:effectLst/>
                          <a:latin typeface="仿宋_GB2312" panose="02010609030101010101" charset="-122"/>
                          <a:ea typeface="宋体" panose="02010600030101010101" pitchFamily="2" charset="-122"/>
                        </a:rPr>
                        <a:t>制造业</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205</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altLang="zh-CN" sz="1600" b="0" i="0" u="none" strike="noStrike" dirty="0">
                          <a:solidFill>
                            <a:srgbClr val="000000"/>
                          </a:solidFill>
                          <a:effectLst/>
                          <a:latin typeface="仿宋_GB2312" panose="02010609030101010101" charset="-122"/>
                          <a:ea typeface="宋体" panose="02010600030101010101" pitchFamily="2" charset="-122"/>
                        </a:rPr>
                        <a:t>205</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1～205</a:t>
                      </a:r>
                    </a:p>
                  </a:txBody>
                  <a:tcPr marL="7620" marR="7620" marT="7620" marB="0" anchor="ctr">
                    <a:cell3D prstMaterial="dkEdge">
                      <a:bevel prst="coolSlant"/>
                      <a:lightRig rig="flood" dir="t"/>
                    </a:cell3D>
                    <a:solidFill>
                      <a:schemeClr val="bg2">
                        <a:lumMod val="90000"/>
                      </a:schemeClr>
                    </a:solidFill>
                  </a:tcPr>
                </a:tc>
                <a:extLst>
                  <a:ext uri="{0D108BD9-81ED-4DB2-BD59-A6C34878D82A}">
                    <a16:rowId xmlns:a16="http://schemas.microsoft.com/office/drawing/2014/main" val="10002"/>
                  </a:ext>
                </a:extLst>
              </a:tr>
              <a:tr h="251460">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2</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3</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zh-CN" altLang="en-US" sz="1600" b="0" i="0" u="none" strike="noStrike" dirty="0">
                          <a:solidFill>
                            <a:srgbClr val="000000"/>
                          </a:solidFill>
                          <a:effectLst/>
                          <a:latin typeface="仿宋_GB2312" panose="02010609030101010101" charset="-122"/>
                          <a:ea typeface="宋体" panose="02010600030101010101" pitchFamily="2" charset="-122"/>
                        </a:rPr>
                        <a:t>制造业</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48</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altLang="zh-CN" sz="1600" b="0" i="0" u="none" strike="noStrike" dirty="0">
                          <a:solidFill>
                            <a:srgbClr val="000000"/>
                          </a:solidFill>
                          <a:effectLst/>
                          <a:latin typeface="仿宋_GB2312" panose="02010609030101010101" charset="-122"/>
                          <a:ea typeface="宋体" panose="02010600030101010101" pitchFamily="2" charset="-122"/>
                        </a:rPr>
                        <a:t>253</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latin typeface="仿宋_GB2312" panose="02010609030101010101" charset="-122"/>
                          <a:ea typeface="宋体" panose="02010600030101010101" pitchFamily="2" charset="-122"/>
                        </a:rPr>
                        <a:t>206</a:t>
                      </a:r>
                      <a:r>
                        <a:rPr lang="en-US" sz="1600" b="0" i="0" u="none" strike="noStrike" dirty="0">
                          <a:solidFill>
                            <a:srgbClr val="000000"/>
                          </a:solidFill>
                          <a:effectLst/>
                          <a:latin typeface="仿宋_GB2312" panose="02010609030101010101" charset="-122"/>
                          <a:ea typeface="宋体" panose="02010600030101010101" pitchFamily="2" charset="-122"/>
                        </a:rPr>
                        <a:t>～253</a:t>
                      </a:r>
                    </a:p>
                  </a:txBody>
                  <a:tcPr marL="7620" marR="7620" marT="7620" marB="0" anchor="ctr">
                    <a:cell3D prstMaterial="dkEdge">
                      <a:bevel prst="coolSlant"/>
                      <a:lightRig rig="flood" dir="t"/>
                    </a:cell3D>
                    <a:solidFill>
                      <a:schemeClr val="bg2">
                        <a:lumMod val="90000"/>
                      </a:schemeClr>
                    </a:solidFill>
                  </a:tcPr>
                </a:tc>
                <a:extLst>
                  <a:ext uri="{0D108BD9-81ED-4DB2-BD59-A6C34878D82A}">
                    <a16:rowId xmlns:a16="http://schemas.microsoft.com/office/drawing/2014/main" val="10003"/>
                  </a:ext>
                </a:extLst>
              </a:tr>
              <a:tr h="251460">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3</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6</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zh-CN" altLang="en-US" sz="1600" b="0" i="0" u="none" strike="noStrike" dirty="0">
                          <a:solidFill>
                            <a:srgbClr val="000000"/>
                          </a:solidFill>
                          <a:effectLst/>
                          <a:latin typeface="仿宋_GB2312" panose="02010609030101010101" charset="-122"/>
                          <a:ea typeface="宋体" panose="02010600030101010101" pitchFamily="2" charset="-122"/>
                        </a:rPr>
                        <a:t>批发和零售业</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251</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altLang="zh-CN" sz="1600" b="0" i="0" u="none" strike="noStrike" dirty="0">
                          <a:solidFill>
                            <a:srgbClr val="000000"/>
                          </a:solidFill>
                          <a:effectLst/>
                          <a:latin typeface="仿宋_GB2312" panose="02010609030101010101" charset="-122"/>
                          <a:ea typeface="宋体" panose="02010600030101010101" pitchFamily="2" charset="-122"/>
                        </a:rPr>
                        <a:t>504</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254～504</a:t>
                      </a:r>
                    </a:p>
                  </a:txBody>
                  <a:tcPr marL="7620" marR="7620" marT="7620" marB="0" anchor="ctr">
                    <a:cell3D prstMaterial="dkEdge">
                      <a:bevel prst="coolSlant"/>
                      <a:lightRig rig="flood" dir="t"/>
                    </a:cell3D>
                    <a:solidFill>
                      <a:schemeClr val="bg2">
                        <a:lumMod val="90000"/>
                      </a:schemeClr>
                    </a:solidFill>
                  </a:tcPr>
                </a:tc>
                <a:extLst>
                  <a:ext uri="{0D108BD9-81ED-4DB2-BD59-A6C34878D82A}">
                    <a16:rowId xmlns:a16="http://schemas.microsoft.com/office/drawing/2014/main" val="10004"/>
                  </a:ext>
                </a:extLst>
              </a:tr>
              <a:tr h="251460">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4</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6</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zh-CN" altLang="en-US" sz="1600" b="0" i="0" u="none" strike="noStrike">
                          <a:solidFill>
                            <a:srgbClr val="000000"/>
                          </a:solidFill>
                          <a:effectLst/>
                          <a:latin typeface="仿宋_GB2312" panose="02010609030101010101" charset="-122"/>
                          <a:ea typeface="宋体" panose="02010600030101010101" pitchFamily="2" charset="-122"/>
                        </a:rPr>
                        <a:t>批发和零售业</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188</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altLang="zh-CN" sz="1600" b="0" i="0" u="none" strike="noStrike" dirty="0">
                          <a:solidFill>
                            <a:srgbClr val="000000"/>
                          </a:solidFill>
                          <a:effectLst/>
                          <a:latin typeface="仿宋_GB2312" panose="02010609030101010101" charset="-122"/>
                          <a:ea typeface="宋体" panose="02010600030101010101" pitchFamily="2" charset="-122"/>
                        </a:rPr>
                        <a:t>692</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505～692</a:t>
                      </a:r>
                    </a:p>
                  </a:txBody>
                  <a:tcPr marL="7620" marR="7620" marT="7620" marB="0" anchor="ctr">
                    <a:cell3D prstMaterial="dkEdge">
                      <a:bevel prst="coolSlant"/>
                      <a:lightRig rig="flood" dir="t"/>
                    </a:cell3D>
                    <a:solidFill>
                      <a:schemeClr val="bg2">
                        <a:lumMod val="90000"/>
                      </a:schemeClr>
                    </a:solidFill>
                  </a:tcPr>
                </a:tc>
                <a:extLst>
                  <a:ext uri="{0D108BD9-81ED-4DB2-BD59-A6C34878D82A}">
                    <a16:rowId xmlns:a16="http://schemas.microsoft.com/office/drawing/2014/main" val="10005"/>
                  </a:ext>
                </a:extLst>
              </a:tr>
              <a:tr h="251460">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5</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6</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zh-CN" altLang="en-US" sz="1600" b="0" i="0" u="none" strike="noStrike">
                          <a:solidFill>
                            <a:srgbClr val="000000"/>
                          </a:solidFill>
                          <a:effectLst/>
                          <a:latin typeface="仿宋_GB2312" panose="02010609030101010101" charset="-122"/>
                          <a:ea typeface="宋体" panose="02010600030101010101" pitchFamily="2" charset="-122"/>
                        </a:rPr>
                        <a:t>批发和零售业</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80</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altLang="zh-CN" sz="1600" b="0" i="0" u="none" strike="noStrike" dirty="0">
                          <a:solidFill>
                            <a:srgbClr val="000000"/>
                          </a:solidFill>
                          <a:effectLst/>
                          <a:latin typeface="仿宋_GB2312" panose="02010609030101010101" charset="-122"/>
                          <a:ea typeface="宋体" panose="02010600030101010101" pitchFamily="2" charset="-122"/>
                        </a:rPr>
                        <a:t>772</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693～772</a:t>
                      </a:r>
                    </a:p>
                  </a:txBody>
                  <a:tcPr marL="7620" marR="7620" marT="7620" marB="0" anchor="ctr">
                    <a:cell3D prstMaterial="dkEdge">
                      <a:bevel prst="coolSlant"/>
                      <a:lightRig rig="flood" dir="t"/>
                    </a:cell3D>
                    <a:solidFill>
                      <a:schemeClr val="bg2">
                        <a:lumMod val="90000"/>
                      </a:schemeClr>
                    </a:solidFill>
                  </a:tcPr>
                </a:tc>
                <a:extLst>
                  <a:ext uri="{0D108BD9-81ED-4DB2-BD59-A6C34878D82A}">
                    <a16:rowId xmlns:a16="http://schemas.microsoft.com/office/drawing/2014/main" val="10006"/>
                  </a:ext>
                </a:extLst>
              </a:tr>
              <a:tr h="251460">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6</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8</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zh-CN" altLang="en-US" sz="1600" b="0" i="0" u="none" strike="noStrike">
                          <a:solidFill>
                            <a:srgbClr val="000000"/>
                          </a:solidFill>
                          <a:effectLst/>
                          <a:latin typeface="仿宋_GB2312" panose="02010609030101010101" charset="-122"/>
                          <a:ea typeface="宋体" panose="02010600030101010101" pitchFamily="2" charset="-122"/>
                        </a:rPr>
                        <a:t>住宿和餐饮业</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205</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altLang="zh-CN" sz="1600" b="0" i="0" u="none" strike="noStrike" dirty="0">
                          <a:solidFill>
                            <a:srgbClr val="000000"/>
                          </a:solidFill>
                          <a:effectLst/>
                          <a:latin typeface="仿宋_GB2312" panose="02010609030101010101" charset="-122"/>
                          <a:ea typeface="宋体" panose="02010600030101010101" pitchFamily="2" charset="-122"/>
                        </a:rPr>
                        <a:t>977</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773～977</a:t>
                      </a:r>
                    </a:p>
                  </a:txBody>
                  <a:tcPr marL="7620" marR="7620" marT="7620" marB="0" anchor="ctr">
                    <a:cell3D prstMaterial="dkEdge">
                      <a:bevel prst="coolSlant"/>
                      <a:lightRig rig="flood" dir="t"/>
                    </a:cell3D>
                    <a:solidFill>
                      <a:schemeClr val="bg2">
                        <a:lumMod val="90000"/>
                      </a:schemeClr>
                    </a:solidFill>
                  </a:tcPr>
                </a:tc>
                <a:extLst>
                  <a:ext uri="{0D108BD9-81ED-4DB2-BD59-A6C34878D82A}">
                    <a16:rowId xmlns:a16="http://schemas.microsoft.com/office/drawing/2014/main" val="10007"/>
                  </a:ext>
                </a:extLst>
              </a:tr>
              <a:tr h="251460">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7</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8</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zh-CN" altLang="en-US" sz="1600" b="0" i="0" u="none" strike="noStrike">
                          <a:solidFill>
                            <a:srgbClr val="000000"/>
                          </a:solidFill>
                          <a:effectLst/>
                          <a:latin typeface="仿宋_GB2312" panose="02010609030101010101" charset="-122"/>
                          <a:ea typeface="宋体" panose="02010600030101010101" pitchFamily="2" charset="-122"/>
                        </a:rPr>
                        <a:t>住宿和餐饮业</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168</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altLang="zh-CN" sz="1600" b="0" i="0" u="none" strike="noStrike" dirty="0">
                          <a:solidFill>
                            <a:srgbClr val="000000"/>
                          </a:solidFill>
                          <a:effectLst/>
                          <a:latin typeface="仿宋_GB2312" panose="02010609030101010101" charset="-122"/>
                          <a:ea typeface="宋体" panose="02010600030101010101" pitchFamily="2" charset="-122"/>
                        </a:rPr>
                        <a:t>1145</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978～1145</a:t>
                      </a:r>
                    </a:p>
                  </a:txBody>
                  <a:tcPr marL="7620" marR="7620" marT="7620" marB="0" anchor="ctr">
                    <a:cell3D prstMaterial="dkEdge">
                      <a:bevel prst="coolSlant"/>
                      <a:lightRig rig="flood" dir="t"/>
                    </a:cell3D>
                    <a:solidFill>
                      <a:schemeClr val="bg2">
                        <a:lumMod val="90000"/>
                      </a:schemeClr>
                    </a:solidFill>
                  </a:tcPr>
                </a:tc>
                <a:extLst>
                  <a:ext uri="{0D108BD9-81ED-4DB2-BD59-A6C34878D82A}">
                    <a16:rowId xmlns:a16="http://schemas.microsoft.com/office/drawing/2014/main" val="10008"/>
                  </a:ext>
                </a:extLst>
              </a:tr>
              <a:tr h="251460">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8</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8</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zh-CN" altLang="en-US" sz="1600" b="0" i="0" u="none" strike="noStrike">
                          <a:solidFill>
                            <a:srgbClr val="000000"/>
                          </a:solidFill>
                          <a:effectLst/>
                          <a:latin typeface="仿宋_GB2312" panose="02010609030101010101" charset="-122"/>
                          <a:ea typeface="宋体" panose="02010600030101010101" pitchFamily="2" charset="-122"/>
                        </a:rPr>
                        <a:t>住宿和餐饮业</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88</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altLang="zh-CN" sz="1600" b="0" i="0" u="none" strike="noStrike" dirty="0">
                          <a:solidFill>
                            <a:srgbClr val="000000"/>
                          </a:solidFill>
                          <a:effectLst/>
                          <a:latin typeface="仿宋_GB2312" panose="02010609030101010101" charset="-122"/>
                          <a:ea typeface="宋体" panose="02010600030101010101" pitchFamily="2" charset="-122"/>
                        </a:rPr>
                        <a:t>1233</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1146～1233</a:t>
                      </a:r>
                    </a:p>
                  </a:txBody>
                  <a:tcPr marL="7620" marR="7620" marT="7620" marB="0" anchor="ctr">
                    <a:cell3D prstMaterial="dkEdge">
                      <a:bevel prst="coolSlant"/>
                      <a:lightRig rig="flood" dir="t"/>
                    </a:cell3D>
                    <a:solidFill>
                      <a:schemeClr val="bg2">
                        <a:lumMod val="90000"/>
                      </a:schemeClr>
                    </a:solidFill>
                  </a:tcPr>
                </a:tc>
                <a:extLst>
                  <a:ext uri="{0D108BD9-81ED-4DB2-BD59-A6C34878D82A}">
                    <a16:rowId xmlns:a16="http://schemas.microsoft.com/office/drawing/2014/main" val="10009"/>
                  </a:ext>
                </a:extLst>
              </a:tr>
              <a:tr h="251460">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9</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9</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zh-CN" altLang="en-US" sz="1600" b="0" i="0" u="none" strike="noStrike">
                          <a:solidFill>
                            <a:srgbClr val="000000"/>
                          </a:solidFill>
                          <a:effectLst/>
                          <a:latin typeface="仿宋_GB2312" panose="02010609030101010101" charset="-122"/>
                          <a:ea typeface="宋体" panose="02010600030101010101" pitchFamily="2" charset="-122"/>
                        </a:rPr>
                        <a:t>信息传输、软件和信息技术服务业</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51</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altLang="zh-CN" sz="1600" b="0" i="0" u="none" strike="noStrike" dirty="0">
                          <a:solidFill>
                            <a:srgbClr val="000000"/>
                          </a:solidFill>
                          <a:effectLst/>
                          <a:latin typeface="仿宋_GB2312" panose="02010609030101010101" charset="-122"/>
                          <a:ea typeface="宋体" panose="02010600030101010101" pitchFamily="2" charset="-122"/>
                        </a:rPr>
                        <a:t>1284</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1234～1284</a:t>
                      </a:r>
                    </a:p>
                  </a:txBody>
                  <a:tcPr marL="7620" marR="7620" marT="7620" marB="0" anchor="ctr">
                    <a:cell3D prstMaterial="dkEdge">
                      <a:bevel prst="coolSlant"/>
                      <a:lightRig rig="flood" dir="t"/>
                    </a:cell3D>
                    <a:solidFill>
                      <a:schemeClr val="bg2">
                        <a:lumMod val="90000"/>
                      </a:schemeClr>
                    </a:solidFill>
                  </a:tcPr>
                </a:tc>
                <a:extLst>
                  <a:ext uri="{0D108BD9-81ED-4DB2-BD59-A6C34878D82A}">
                    <a16:rowId xmlns:a16="http://schemas.microsoft.com/office/drawing/2014/main" val="10010"/>
                  </a:ext>
                </a:extLst>
              </a:tr>
              <a:tr h="251460">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10</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9</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zh-CN" altLang="en-US" sz="1600" b="0" i="0" u="none" strike="noStrike">
                          <a:solidFill>
                            <a:srgbClr val="000000"/>
                          </a:solidFill>
                          <a:effectLst/>
                          <a:latin typeface="仿宋_GB2312" panose="02010609030101010101" charset="-122"/>
                          <a:ea typeface="宋体" panose="02010600030101010101" pitchFamily="2" charset="-122"/>
                        </a:rPr>
                        <a:t>信息传输、软件和信息技术服务业</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45</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altLang="zh-CN" sz="1600" b="0" i="0" u="none" strike="noStrike" dirty="0">
                          <a:solidFill>
                            <a:srgbClr val="000000"/>
                          </a:solidFill>
                          <a:effectLst/>
                          <a:latin typeface="仿宋_GB2312" panose="02010609030101010101" charset="-122"/>
                          <a:ea typeface="宋体" panose="02010600030101010101" pitchFamily="2" charset="-122"/>
                        </a:rPr>
                        <a:t>1329</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1285～1329</a:t>
                      </a:r>
                    </a:p>
                  </a:txBody>
                  <a:tcPr marL="7620" marR="7620" marT="7620" marB="0" anchor="ctr">
                    <a:cell3D prstMaterial="dkEdge">
                      <a:bevel prst="coolSlant"/>
                      <a:lightRig rig="flood" dir="t"/>
                    </a:cell3D>
                    <a:solidFill>
                      <a:schemeClr val="bg2">
                        <a:lumMod val="90000"/>
                      </a:schemeClr>
                    </a:solidFill>
                  </a:tcPr>
                </a:tc>
                <a:extLst>
                  <a:ext uri="{0D108BD9-81ED-4DB2-BD59-A6C34878D82A}">
                    <a16:rowId xmlns:a16="http://schemas.microsoft.com/office/drawing/2014/main" val="10011"/>
                  </a:ext>
                </a:extLst>
              </a:tr>
              <a:tr h="251460">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11</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12</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zh-CN" altLang="en-US" sz="1600" b="0" i="0" u="none" strike="noStrike">
                          <a:solidFill>
                            <a:srgbClr val="000000"/>
                          </a:solidFill>
                          <a:effectLst/>
                          <a:latin typeface="仿宋_GB2312" panose="02010609030101010101" charset="-122"/>
                          <a:ea typeface="宋体" panose="02010600030101010101" pitchFamily="2" charset="-122"/>
                        </a:rPr>
                        <a:t>租赁和商务服务业</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66</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altLang="zh-CN" sz="1600" b="0" i="0" u="none" strike="noStrike" dirty="0">
                          <a:solidFill>
                            <a:srgbClr val="000000"/>
                          </a:solidFill>
                          <a:effectLst/>
                          <a:latin typeface="仿宋_GB2312" panose="02010609030101010101" charset="-122"/>
                          <a:ea typeface="宋体" panose="02010600030101010101" pitchFamily="2" charset="-122"/>
                        </a:rPr>
                        <a:t>1395</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1330～1395</a:t>
                      </a:r>
                    </a:p>
                  </a:txBody>
                  <a:tcPr marL="7620" marR="7620" marT="7620" marB="0" anchor="ctr">
                    <a:cell3D prstMaterial="dkEdge">
                      <a:bevel prst="coolSlant"/>
                      <a:lightRig rig="flood" dir="t"/>
                    </a:cell3D>
                    <a:solidFill>
                      <a:schemeClr val="bg2">
                        <a:lumMod val="90000"/>
                      </a:schemeClr>
                    </a:solidFill>
                  </a:tcPr>
                </a:tc>
                <a:extLst>
                  <a:ext uri="{0D108BD9-81ED-4DB2-BD59-A6C34878D82A}">
                    <a16:rowId xmlns:a16="http://schemas.microsoft.com/office/drawing/2014/main" val="10012"/>
                  </a:ext>
                </a:extLst>
              </a:tr>
              <a:tr h="251460">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12</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15</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zh-CN" altLang="en-US" sz="1600" b="0" i="0" u="none" strike="noStrike">
                          <a:solidFill>
                            <a:srgbClr val="000000"/>
                          </a:solidFill>
                          <a:effectLst/>
                          <a:latin typeface="仿宋_GB2312" panose="02010609030101010101" charset="-122"/>
                          <a:ea typeface="宋体" panose="02010600030101010101" pitchFamily="2" charset="-122"/>
                        </a:rPr>
                        <a:t>居民服务、修理和其他服务业</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128</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altLang="zh-CN" sz="1600" b="0" i="0" u="none" strike="noStrike" dirty="0">
                          <a:solidFill>
                            <a:srgbClr val="000000"/>
                          </a:solidFill>
                          <a:effectLst/>
                          <a:latin typeface="仿宋_GB2312" panose="02010609030101010101" charset="-122"/>
                          <a:ea typeface="宋体" panose="02010600030101010101" pitchFamily="2" charset="-122"/>
                        </a:rPr>
                        <a:t>1523</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1396～1523</a:t>
                      </a:r>
                    </a:p>
                  </a:txBody>
                  <a:tcPr marL="7620" marR="7620" marT="7620" marB="0" anchor="ctr">
                    <a:cell3D prstMaterial="dkEdge">
                      <a:bevel prst="coolSlant"/>
                      <a:lightRig rig="flood" dir="t"/>
                    </a:cell3D>
                    <a:solidFill>
                      <a:schemeClr val="bg2">
                        <a:lumMod val="90000"/>
                      </a:schemeClr>
                    </a:solidFill>
                  </a:tcPr>
                </a:tc>
                <a:extLst>
                  <a:ext uri="{0D108BD9-81ED-4DB2-BD59-A6C34878D82A}">
                    <a16:rowId xmlns:a16="http://schemas.microsoft.com/office/drawing/2014/main" val="10013"/>
                  </a:ext>
                </a:extLst>
              </a:tr>
              <a:tr h="251460">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13</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15</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zh-CN" altLang="en-US" sz="1600" b="0" i="0" u="none" strike="noStrike">
                          <a:solidFill>
                            <a:srgbClr val="000000"/>
                          </a:solidFill>
                          <a:effectLst/>
                          <a:latin typeface="仿宋_GB2312" panose="02010609030101010101" charset="-122"/>
                          <a:ea typeface="宋体" panose="02010600030101010101" pitchFamily="2" charset="-122"/>
                        </a:rPr>
                        <a:t>居民服务、修理和其他服务业</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68</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altLang="zh-CN" sz="1600" b="0" i="0" u="none" strike="noStrike" dirty="0">
                          <a:solidFill>
                            <a:srgbClr val="000000"/>
                          </a:solidFill>
                          <a:effectLst/>
                          <a:latin typeface="仿宋_GB2312" panose="02010609030101010101" charset="-122"/>
                          <a:ea typeface="宋体" panose="02010600030101010101" pitchFamily="2" charset="-122"/>
                        </a:rPr>
                        <a:t>1591</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1524～1591</a:t>
                      </a:r>
                    </a:p>
                  </a:txBody>
                  <a:tcPr marL="7620" marR="7620" marT="7620" marB="0" anchor="ctr">
                    <a:cell3D prstMaterial="dkEdge">
                      <a:bevel prst="coolSlant"/>
                      <a:lightRig rig="flood" dir="t"/>
                    </a:cell3D>
                    <a:solidFill>
                      <a:schemeClr val="bg2">
                        <a:lumMod val="90000"/>
                      </a:schemeClr>
                    </a:solidFill>
                  </a:tcPr>
                </a:tc>
                <a:extLst>
                  <a:ext uri="{0D108BD9-81ED-4DB2-BD59-A6C34878D82A}">
                    <a16:rowId xmlns:a16="http://schemas.microsoft.com/office/drawing/2014/main" val="10014"/>
                  </a:ext>
                </a:extLst>
              </a:tr>
              <a:tr h="251460">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14</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16</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zh-CN" altLang="en-US" sz="1600" b="0" i="0" u="none" strike="noStrike">
                          <a:solidFill>
                            <a:srgbClr val="000000"/>
                          </a:solidFill>
                          <a:effectLst/>
                          <a:latin typeface="仿宋_GB2312" panose="02010609030101010101" charset="-122"/>
                          <a:ea typeface="宋体" panose="02010600030101010101" pitchFamily="2" charset="-122"/>
                        </a:rPr>
                        <a:t>教育</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73</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altLang="zh-CN" sz="1600" b="0" i="0" u="none" strike="noStrike" dirty="0">
                          <a:solidFill>
                            <a:srgbClr val="000000"/>
                          </a:solidFill>
                          <a:effectLst/>
                          <a:latin typeface="仿宋_GB2312" panose="02010609030101010101" charset="-122"/>
                          <a:ea typeface="宋体" panose="02010600030101010101" pitchFamily="2" charset="-122"/>
                        </a:rPr>
                        <a:t>1664</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1592～1664</a:t>
                      </a:r>
                    </a:p>
                  </a:txBody>
                  <a:tcPr marL="7620" marR="7620" marT="7620" marB="0" anchor="ctr">
                    <a:cell3D prstMaterial="dkEdge">
                      <a:bevel prst="coolSlant"/>
                      <a:lightRig rig="flood" dir="t"/>
                    </a:cell3D>
                    <a:solidFill>
                      <a:schemeClr val="bg2">
                        <a:lumMod val="90000"/>
                      </a:schemeClr>
                    </a:solidFill>
                  </a:tcPr>
                </a:tc>
                <a:extLst>
                  <a:ext uri="{0D108BD9-81ED-4DB2-BD59-A6C34878D82A}">
                    <a16:rowId xmlns:a16="http://schemas.microsoft.com/office/drawing/2014/main" val="10015"/>
                  </a:ext>
                </a:extLst>
              </a:tr>
              <a:tr h="251460">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15</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16</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zh-CN" altLang="en-US" sz="1600" b="0" i="0" u="none" strike="noStrike">
                          <a:solidFill>
                            <a:srgbClr val="000000"/>
                          </a:solidFill>
                          <a:effectLst/>
                          <a:latin typeface="仿宋_GB2312" panose="02010609030101010101" charset="-122"/>
                          <a:ea typeface="宋体" panose="02010600030101010101" pitchFamily="2" charset="-122"/>
                        </a:rPr>
                        <a:t>教育</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71</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altLang="zh-CN" sz="1600" b="0" i="0" u="none" strike="noStrike" dirty="0">
                          <a:solidFill>
                            <a:srgbClr val="000000"/>
                          </a:solidFill>
                          <a:effectLst/>
                          <a:latin typeface="仿宋_GB2312" panose="02010609030101010101" charset="-122"/>
                          <a:ea typeface="宋体" panose="02010600030101010101" pitchFamily="2" charset="-122"/>
                        </a:rPr>
                        <a:t>1735</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1665～1735</a:t>
                      </a:r>
                    </a:p>
                  </a:txBody>
                  <a:tcPr marL="7620" marR="7620" marT="7620" marB="0" anchor="ctr">
                    <a:cell3D prstMaterial="dkEdge">
                      <a:bevel prst="coolSlant"/>
                      <a:lightRig rig="flood" dir="t"/>
                    </a:cell3D>
                    <a:solidFill>
                      <a:schemeClr val="bg2">
                        <a:lumMod val="90000"/>
                      </a:schemeClr>
                    </a:solidFill>
                  </a:tcPr>
                </a:tc>
                <a:extLst>
                  <a:ext uri="{0D108BD9-81ED-4DB2-BD59-A6C34878D82A}">
                    <a16:rowId xmlns:a16="http://schemas.microsoft.com/office/drawing/2014/main" val="10016"/>
                  </a:ext>
                </a:extLst>
              </a:tr>
              <a:tr h="251460">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16</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17</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zh-CN" altLang="en-US" sz="1600" b="0" i="0" u="none" strike="noStrike">
                          <a:solidFill>
                            <a:srgbClr val="000000"/>
                          </a:solidFill>
                          <a:effectLst/>
                          <a:latin typeface="仿宋_GB2312" panose="02010609030101010101" charset="-122"/>
                          <a:ea typeface="宋体" panose="02010600030101010101" pitchFamily="2" charset="-122"/>
                        </a:rPr>
                        <a:t>卫生和社会工作</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106</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altLang="zh-CN" sz="1600" b="0" i="0" u="none" strike="noStrike" dirty="0">
                          <a:solidFill>
                            <a:srgbClr val="000000"/>
                          </a:solidFill>
                          <a:effectLst/>
                          <a:latin typeface="仿宋_GB2312" panose="02010609030101010101" charset="-122"/>
                          <a:ea typeface="宋体" panose="02010600030101010101" pitchFamily="2" charset="-122"/>
                        </a:rPr>
                        <a:t>1841</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1736～1841</a:t>
                      </a:r>
                    </a:p>
                  </a:txBody>
                  <a:tcPr marL="7620" marR="7620" marT="7620" marB="0" anchor="ctr">
                    <a:cell3D prstMaterial="dkEdge">
                      <a:bevel prst="coolSlant"/>
                      <a:lightRig rig="flood" dir="t"/>
                    </a:cell3D>
                    <a:solidFill>
                      <a:schemeClr val="bg2">
                        <a:lumMod val="90000"/>
                      </a:schemeClr>
                    </a:solidFill>
                  </a:tcPr>
                </a:tc>
                <a:extLst>
                  <a:ext uri="{0D108BD9-81ED-4DB2-BD59-A6C34878D82A}">
                    <a16:rowId xmlns:a16="http://schemas.microsoft.com/office/drawing/2014/main" val="10017"/>
                  </a:ext>
                </a:extLst>
              </a:tr>
              <a:tr h="251460">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17</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17</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zh-CN" altLang="en-US" sz="1600" b="0" i="0" u="none" strike="noStrike">
                          <a:solidFill>
                            <a:srgbClr val="000000"/>
                          </a:solidFill>
                          <a:effectLst/>
                          <a:latin typeface="仿宋_GB2312" panose="02010609030101010101" charset="-122"/>
                          <a:ea typeface="宋体" panose="02010600030101010101" pitchFamily="2" charset="-122"/>
                        </a:rPr>
                        <a:t>卫生和社会工作</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28</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altLang="zh-CN" sz="1600" b="0" i="0" u="none" strike="noStrike" dirty="0">
                          <a:solidFill>
                            <a:srgbClr val="000000"/>
                          </a:solidFill>
                          <a:effectLst/>
                          <a:latin typeface="仿宋_GB2312" panose="02010609030101010101" charset="-122"/>
                          <a:ea typeface="宋体" panose="02010600030101010101" pitchFamily="2" charset="-122"/>
                        </a:rPr>
                        <a:t>1869</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1842～1869</a:t>
                      </a:r>
                    </a:p>
                  </a:txBody>
                  <a:tcPr marL="7620" marR="7620" marT="7620" marB="0" anchor="ctr">
                    <a:cell3D prstMaterial="dkEdge">
                      <a:bevel prst="coolSlant"/>
                      <a:lightRig rig="flood" dir="t"/>
                    </a:cell3D>
                    <a:solidFill>
                      <a:schemeClr val="bg2">
                        <a:lumMod val="90000"/>
                      </a:schemeClr>
                    </a:solidFill>
                  </a:tcPr>
                </a:tc>
                <a:extLst>
                  <a:ext uri="{0D108BD9-81ED-4DB2-BD59-A6C34878D82A}">
                    <a16:rowId xmlns:a16="http://schemas.microsoft.com/office/drawing/2014/main" val="10018"/>
                  </a:ext>
                </a:extLst>
              </a:tr>
              <a:tr h="251460">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18</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18</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zh-CN" altLang="en-US" sz="1600" b="0" i="0" u="none" strike="noStrike">
                          <a:solidFill>
                            <a:srgbClr val="000000"/>
                          </a:solidFill>
                          <a:effectLst/>
                          <a:latin typeface="仿宋_GB2312" panose="02010609030101010101" charset="-122"/>
                          <a:ea typeface="宋体" panose="02010600030101010101" pitchFamily="2" charset="-122"/>
                        </a:rPr>
                        <a:t>文化、体育和娱乐业</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114</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altLang="zh-CN" sz="1600" b="0" i="0" u="none" strike="noStrike" dirty="0">
                          <a:solidFill>
                            <a:srgbClr val="000000"/>
                          </a:solidFill>
                          <a:effectLst/>
                          <a:latin typeface="仿宋_GB2312" panose="02010609030101010101" charset="-122"/>
                          <a:ea typeface="宋体" panose="02010600030101010101" pitchFamily="2" charset="-122"/>
                        </a:rPr>
                        <a:t>1983</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1870～1983</a:t>
                      </a:r>
                    </a:p>
                  </a:txBody>
                  <a:tcPr marL="7620" marR="7620" marT="7620" marB="0" anchor="ctr">
                    <a:cell3D prstMaterial="dkEdge">
                      <a:bevel prst="coolSlant"/>
                      <a:lightRig rig="flood" dir="t"/>
                    </a:cell3D>
                    <a:solidFill>
                      <a:schemeClr val="bg2">
                        <a:lumMod val="90000"/>
                      </a:schemeClr>
                    </a:solidFill>
                  </a:tcPr>
                </a:tc>
                <a:extLst>
                  <a:ext uri="{0D108BD9-81ED-4DB2-BD59-A6C34878D82A}">
                    <a16:rowId xmlns:a16="http://schemas.microsoft.com/office/drawing/2014/main" val="10019"/>
                  </a:ext>
                </a:extLst>
              </a:tr>
              <a:tr h="251460">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19</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18</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zh-CN" altLang="en-US" sz="1600" b="0" i="0" u="none" strike="noStrike">
                          <a:solidFill>
                            <a:srgbClr val="000000"/>
                          </a:solidFill>
                          <a:effectLst/>
                          <a:latin typeface="仿宋_GB2312" panose="02010609030101010101" charset="-122"/>
                          <a:ea typeface="宋体" panose="02010600030101010101" pitchFamily="2" charset="-122"/>
                        </a:rPr>
                        <a:t>文化、体育和娱乐业</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56</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altLang="zh-CN" sz="1600" b="0" i="0" u="none" strike="noStrike" dirty="0">
                          <a:solidFill>
                            <a:srgbClr val="000000"/>
                          </a:solidFill>
                          <a:effectLst/>
                          <a:latin typeface="仿宋_GB2312" panose="02010609030101010101" charset="-122"/>
                          <a:ea typeface="宋体" panose="02010600030101010101" pitchFamily="2" charset="-122"/>
                        </a:rPr>
                        <a:t>2039</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1984～2039</a:t>
                      </a:r>
                    </a:p>
                  </a:txBody>
                  <a:tcPr marL="7620" marR="7620" marT="7620" marB="0" anchor="ctr">
                    <a:cell3D prstMaterial="dkEdge">
                      <a:bevel prst="coolSlant"/>
                      <a:lightRig rig="flood" dir="t"/>
                    </a:cell3D>
                    <a:solidFill>
                      <a:schemeClr val="bg2">
                        <a:lumMod val="90000"/>
                      </a:schemeClr>
                    </a:solidFill>
                  </a:tcPr>
                </a:tc>
                <a:extLst>
                  <a:ext uri="{0D108BD9-81ED-4DB2-BD59-A6C34878D82A}">
                    <a16:rowId xmlns:a16="http://schemas.microsoft.com/office/drawing/2014/main" val="10020"/>
                  </a:ext>
                </a:extLst>
              </a:tr>
              <a:tr h="251460">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20</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zh-CN" altLang="en-US" sz="1600" b="0" i="0" u="none" strike="noStrike">
                          <a:solidFill>
                            <a:srgbClr val="000000"/>
                          </a:solidFill>
                          <a:effectLst/>
                          <a:latin typeface="仿宋_GB2312" panose="02010609030101010101" charset="-122"/>
                          <a:ea typeface="宋体" panose="02010600030101010101" pitchFamily="2" charset="-122"/>
                        </a:rPr>
                        <a:t>其他合并的行业（门类）</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70</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2109</a:t>
                      </a:r>
                    </a:p>
                  </a:txBody>
                  <a:tcPr marL="7620" marR="7620" marT="7620" marB="0" anchor="ctr">
                    <a:cell3D prstMaterial="dkEdge">
                      <a:bevel prst="coolSlant"/>
                      <a:lightRig rig="flood" dir="t"/>
                    </a:cell3D>
                    <a:solidFill>
                      <a:schemeClr val="bg2">
                        <a:lumMod val="90000"/>
                      </a:schemeClr>
                    </a:solidFill>
                  </a:tcPr>
                </a:tc>
                <a:tc>
                  <a:txBody>
                    <a:bodyPr/>
                    <a:lstStyle/>
                    <a:p>
                      <a:pPr algn="ctr" fontAlgn="ctr"/>
                      <a:r>
                        <a:rPr lang="en-US" sz="1600" b="0" i="0" u="none" strike="noStrike" dirty="0">
                          <a:solidFill>
                            <a:srgbClr val="000000"/>
                          </a:solidFill>
                          <a:effectLst/>
                          <a:latin typeface="仿宋_GB2312" panose="02010609030101010101" charset="-122"/>
                          <a:ea typeface="宋体" panose="02010600030101010101" pitchFamily="2" charset="-122"/>
                        </a:rPr>
                        <a:t>2040～2109</a:t>
                      </a:r>
                    </a:p>
                  </a:txBody>
                  <a:tcPr marL="7620" marR="7620" marT="7620" marB="0" anchor="ctr">
                    <a:cell3D prstMaterial="dkEdge">
                      <a:bevel prst="coolSlant"/>
                      <a:lightRig rig="flood" dir="t"/>
                    </a:cell3D>
                    <a:solidFill>
                      <a:schemeClr val="bg2">
                        <a:lumMod val="90000"/>
                      </a:schemeClr>
                    </a:solidFill>
                  </a:tcPr>
                </a:tc>
                <a:extLst>
                  <a:ext uri="{0D108BD9-81ED-4DB2-BD59-A6C34878D82A}">
                    <a16:rowId xmlns:a16="http://schemas.microsoft.com/office/drawing/2014/main" val="10021"/>
                  </a:ext>
                </a:extLst>
              </a:tr>
              <a:tr h="256540">
                <a:tc>
                  <a:txBody>
                    <a:bodyPr/>
                    <a:lstStyle/>
                    <a:p>
                      <a:pPr algn="ctr">
                        <a:spcAft>
                          <a:spcPts val="0"/>
                        </a:spcAft>
                      </a:pPr>
                      <a:r>
                        <a:rPr lang="zh-CN" sz="1600" kern="100" dirty="0">
                          <a:effectLst/>
                        </a:rPr>
                        <a:t>合计</a:t>
                      </a:r>
                      <a:endParaRPr lang="zh-CN" sz="1600" kern="100" dirty="0">
                        <a:effectLst/>
                        <a:latin typeface="Calibri" panose="020F0502020204030204" charset="0"/>
                        <a:ea typeface="宋体" panose="02010600030101010101" pitchFamily="2" charset="-122"/>
                        <a:cs typeface="Calibri" panose="020F0502020204030204" charset="0"/>
                      </a:endParaRPr>
                    </a:p>
                  </a:txBody>
                  <a:tcPr marL="10160" marR="10160" marT="10160" marB="0" anchor="b">
                    <a:cell3D prstMaterial="dkEdge">
                      <a:bevel prst="coolSlant"/>
                      <a:lightRig rig="flood" dir="t"/>
                    </a:cell3D>
                    <a:solidFill>
                      <a:schemeClr val="bg2">
                        <a:lumMod val="90000"/>
                      </a:schemeClr>
                    </a:solidFill>
                  </a:tcPr>
                </a:tc>
                <a:tc>
                  <a:txBody>
                    <a:bodyPr/>
                    <a:lstStyle/>
                    <a:p>
                      <a:pPr algn="ctr">
                        <a:spcAft>
                          <a:spcPts val="0"/>
                        </a:spcAft>
                      </a:pPr>
                      <a:endParaRPr lang="zh-CN" sz="1600" kern="100" dirty="0">
                        <a:effectLst/>
                        <a:latin typeface="Calibri" panose="020F0502020204030204" charset="0"/>
                        <a:ea typeface="宋体" panose="02010600030101010101" pitchFamily="2" charset="-122"/>
                        <a:cs typeface="Calibri" panose="020F0502020204030204" charset="0"/>
                      </a:endParaRPr>
                    </a:p>
                  </a:txBody>
                  <a:tcPr marL="10160" marR="10160" marT="10160" marB="0" anchor="b">
                    <a:cell3D prstMaterial="dkEdge">
                      <a:bevel prst="coolSlant"/>
                      <a:lightRig rig="flood" dir="t"/>
                    </a:cell3D>
                    <a:solidFill>
                      <a:schemeClr val="bg2">
                        <a:lumMod val="90000"/>
                      </a:schemeClr>
                    </a:solidFill>
                  </a:tcPr>
                </a:tc>
                <a:tc>
                  <a:txBody>
                    <a:bodyPr/>
                    <a:lstStyle/>
                    <a:p>
                      <a:pPr algn="ctr">
                        <a:spcAft>
                          <a:spcPts val="0"/>
                        </a:spcAft>
                      </a:pPr>
                      <a:r>
                        <a:rPr lang="en-US" sz="1400" kern="100" dirty="0">
                          <a:effectLst/>
                        </a:rPr>
                        <a:t> </a:t>
                      </a:r>
                      <a:endParaRPr lang="zh-CN" sz="1400" kern="100" dirty="0">
                        <a:effectLst/>
                        <a:latin typeface="Calibri" panose="020F0502020204030204" charset="0"/>
                        <a:ea typeface="宋体" panose="02010600030101010101" pitchFamily="2" charset="-122"/>
                        <a:cs typeface="Calibri" panose="020F0502020204030204" charset="0"/>
                      </a:endParaRPr>
                    </a:p>
                  </a:txBody>
                  <a:tcPr marL="10160" marR="10160" marT="10160" marB="0" anchor="b">
                    <a:cell3D prstMaterial="dkEdge">
                      <a:bevel prst="coolSlant"/>
                      <a:lightRig rig="flood" dir="t"/>
                    </a:cell3D>
                    <a:solidFill>
                      <a:schemeClr val="bg2">
                        <a:lumMod val="90000"/>
                      </a:schemeClr>
                    </a:solidFill>
                  </a:tcPr>
                </a:tc>
                <a:tc>
                  <a:txBody>
                    <a:bodyPr/>
                    <a:lstStyle/>
                    <a:p>
                      <a:pPr algn="ctr">
                        <a:spcAft>
                          <a:spcPts val="0"/>
                        </a:spcAft>
                      </a:pPr>
                      <a:r>
                        <a:rPr lang="en-US" sz="1600" kern="100" dirty="0">
                          <a:effectLst/>
                        </a:rPr>
                        <a:t>2109</a:t>
                      </a:r>
                      <a:endParaRPr lang="zh-CN" sz="1600" kern="100" dirty="0">
                        <a:effectLst/>
                        <a:latin typeface="Calibri" panose="020F0502020204030204" charset="0"/>
                        <a:ea typeface="宋体" panose="02010600030101010101" pitchFamily="2" charset="-122"/>
                        <a:cs typeface="Calibri" panose="020F0502020204030204" charset="0"/>
                      </a:endParaRPr>
                    </a:p>
                  </a:txBody>
                  <a:tcPr marL="10160" marR="10160" marT="10160" marB="0" anchor="b">
                    <a:cell3D prstMaterial="dkEdge">
                      <a:bevel prst="coolSlant"/>
                      <a:lightRig rig="flood" dir="t"/>
                    </a:cell3D>
                    <a:solidFill>
                      <a:schemeClr val="bg2">
                        <a:lumMod val="90000"/>
                      </a:schemeClr>
                    </a:solidFill>
                  </a:tcPr>
                </a:tc>
                <a:tc>
                  <a:txBody>
                    <a:bodyPr/>
                    <a:lstStyle/>
                    <a:p>
                      <a:pPr algn="ctr">
                        <a:spcAft>
                          <a:spcPts val="0"/>
                        </a:spcAft>
                      </a:pPr>
                      <a:endParaRPr lang="zh-CN" sz="1600" kern="100" dirty="0">
                        <a:effectLst/>
                        <a:latin typeface="Calibri" panose="020F0502020204030204" charset="0"/>
                        <a:ea typeface="宋体" panose="02010600030101010101" pitchFamily="2" charset="-122"/>
                        <a:cs typeface="Calibri" panose="020F0502020204030204" charset="0"/>
                      </a:endParaRPr>
                    </a:p>
                  </a:txBody>
                  <a:tcPr marL="10160" marR="10160" marT="10160" marB="0" anchor="b">
                    <a:cell3D prstMaterial="dkEdge">
                      <a:bevel prst="coolSlant"/>
                      <a:lightRig rig="flood" dir="t"/>
                    </a:cell3D>
                    <a:solidFill>
                      <a:schemeClr val="bg2">
                        <a:lumMod val="90000"/>
                      </a:schemeClr>
                    </a:solidFill>
                  </a:tcPr>
                </a:tc>
                <a:tc>
                  <a:txBody>
                    <a:bodyPr/>
                    <a:lstStyle/>
                    <a:p>
                      <a:pPr algn="ctr">
                        <a:spcAft>
                          <a:spcPts val="0"/>
                        </a:spcAft>
                      </a:pPr>
                      <a:r>
                        <a:rPr lang="en-US" sz="1600" kern="100" dirty="0">
                          <a:effectLst/>
                        </a:rPr>
                        <a:t> </a:t>
                      </a:r>
                      <a:endParaRPr lang="zh-CN" sz="1600" kern="100" dirty="0">
                        <a:effectLst/>
                        <a:latin typeface="Calibri" panose="020F0502020204030204" charset="0"/>
                        <a:ea typeface="宋体" panose="02010600030101010101" pitchFamily="2" charset="-122"/>
                        <a:cs typeface="Calibri" panose="020F0502020204030204" charset="0"/>
                      </a:endParaRPr>
                    </a:p>
                  </a:txBody>
                  <a:tcPr marL="10160" marR="10160" marT="10160" marB="0" anchor="b">
                    <a:cell3D prstMaterial="dkEdge">
                      <a:bevel prst="coolSlant"/>
                      <a:lightRig rig="flood" dir="t"/>
                    </a:cell3D>
                    <a:solidFill>
                      <a:schemeClr val="bg2">
                        <a:lumMod val="90000"/>
                      </a:schemeClr>
                    </a:solidFill>
                  </a:tcPr>
                </a:tc>
                <a:extLst>
                  <a:ext uri="{0D108BD9-81ED-4DB2-BD59-A6C34878D82A}">
                    <a16:rowId xmlns:a16="http://schemas.microsoft.com/office/drawing/2014/main" val="10022"/>
                  </a:ext>
                </a:extLst>
              </a:tr>
            </a:tbl>
          </a:graphicData>
        </a:graphic>
      </p:graphicFrame>
      <p:graphicFrame>
        <p:nvGraphicFramePr>
          <p:cNvPr id="11" name="对象 10"/>
          <p:cNvGraphicFramePr>
            <a:graphicFrameLocks noChangeAspect="1"/>
          </p:cNvGraphicFramePr>
          <p:nvPr/>
        </p:nvGraphicFramePr>
        <p:xfrm>
          <a:off x="8568878" y="773152"/>
          <a:ext cx="1431270" cy="656842"/>
        </p:xfrm>
        <a:graphic>
          <a:graphicData uri="http://schemas.openxmlformats.org/presentationml/2006/ole">
            <mc:AlternateContent xmlns:mc="http://schemas.openxmlformats.org/markup-compatibility/2006">
              <mc:Choice xmlns:v="urn:schemas-microsoft-com:vml" Requires="v">
                <p:oleObj spid="_x0000_s3618" name="Equation" r:id="rId4" imgW="27127200" imgH="10668000" progId="Equation.DSMT4">
                  <p:embed/>
                </p:oleObj>
              </mc:Choice>
              <mc:Fallback>
                <p:oleObj name="Equation" r:id="rId4" imgW="27127200" imgH="10668000" progId="Equation.DSMT4">
                  <p:embed/>
                  <p:pic>
                    <p:nvPicPr>
                      <p:cNvPr id="0" name="图片 3573"/>
                      <p:cNvPicPr/>
                      <p:nvPr/>
                    </p:nvPicPr>
                    <p:blipFill>
                      <a:blip r:embed="rId5"/>
                      <a:stretch>
                        <a:fillRect/>
                      </a:stretch>
                    </p:blipFill>
                    <p:spPr>
                      <a:xfrm>
                        <a:off x="8568878" y="773152"/>
                        <a:ext cx="1431270" cy="656842"/>
                      </a:xfrm>
                      <a:prstGeom prst="rect">
                        <a:avLst/>
                      </a:prstGeom>
                    </p:spPr>
                  </p:pic>
                </p:oleObj>
              </mc:Fallback>
            </mc:AlternateContent>
          </a:graphicData>
        </a:graphic>
      </p:graphicFrame>
      <p:graphicFrame>
        <p:nvGraphicFramePr>
          <p:cNvPr id="12" name="对象 11"/>
          <p:cNvGraphicFramePr>
            <a:graphicFrameLocks noChangeAspect="1"/>
          </p:cNvGraphicFramePr>
          <p:nvPr/>
        </p:nvGraphicFramePr>
        <p:xfrm>
          <a:off x="9179051" y="1630776"/>
          <a:ext cx="782637" cy="577850"/>
        </p:xfrm>
        <a:graphic>
          <a:graphicData uri="http://schemas.openxmlformats.org/presentationml/2006/ole">
            <mc:AlternateContent xmlns:mc="http://schemas.openxmlformats.org/markup-compatibility/2006">
              <mc:Choice xmlns:v="urn:schemas-microsoft-com:vml" Requires="v">
                <p:oleObj spid="_x0000_s3619" name="Equation" r:id="rId6" imgW="16764000" imgH="10668000" progId="Equation.DSMT4">
                  <p:embed/>
                </p:oleObj>
              </mc:Choice>
              <mc:Fallback>
                <p:oleObj name="Equation" r:id="rId6" imgW="16764000" imgH="10668000" progId="Equation.DSMT4">
                  <p:embed/>
                  <p:pic>
                    <p:nvPicPr>
                      <p:cNvPr id="0" name="图片 3574"/>
                      <p:cNvPicPr/>
                      <p:nvPr/>
                    </p:nvPicPr>
                    <p:blipFill>
                      <a:blip r:embed="rId7"/>
                      <a:stretch>
                        <a:fillRect/>
                      </a:stretch>
                    </p:blipFill>
                    <p:spPr>
                      <a:xfrm>
                        <a:off x="9179051" y="1630776"/>
                        <a:ext cx="782637" cy="577850"/>
                      </a:xfrm>
                      <a:prstGeom prst="rect">
                        <a:avLst/>
                      </a:prstGeom>
                    </p:spPr>
                  </p:pic>
                </p:oleObj>
              </mc:Fallback>
            </mc:AlternateContent>
          </a:graphicData>
        </a:graphic>
      </p:graphicFrame>
      <p:graphicFrame>
        <p:nvGraphicFramePr>
          <p:cNvPr id="14" name="对象 13"/>
          <p:cNvGraphicFramePr>
            <a:graphicFrameLocks noChangeAspect="1"/>
          </p:cNvGraphicFramePr>
          <p:nvPr/>
        </p:nvGraphicFramePr>
        <p:xfrm>
          <a:off x="9221784" y="2704577"/>
          <a:ext cx="909638" cy="247650"/>
        </p:xfrm>
        <a:graphic>
          <a:graphicData uri="http://schemas.openxmlformats.org/presentationml/2006/ole">
            <mc:AlternateContent xmlns:mc="http://schemas.openxmlformats.org/markup-compatibility/2006">
              <mc:Choice xmlns:v="urn:schemas-microsoft-com:vml" Requires="v">
                <p:oleObj spid="_x0000_s3620" name="Equation" r:id="rId8" imgW="19507200" imgH="4572000" progId="Equation.DSMT4">
                  <p:embed/>
                </p:oleObj>
              </mc:Choice>
              <mc:Fallback>
                <p:oleObj name="Equation" r:id="rId8" imgW="19507200" imgH="4572000" progId="Equation.DSMT4">
                  <p:embed/>
                  <p:pic>
                    <p:nvPicPr>
                      <p:cNvPr id="0" name="图片 3575"/>
                      <p:cNvPicPr/>
                      <p:nvPr/>
                    </p:nvPicPr>
                    <p:blipFill>
                      <a:blip r:embed="rId9"/>
                      <a:stretch>
                        <a:fillRect/>
                      </a:stretch>
                    </p:blipFill>
                    <p:spPr>
                      <a:xfrm>
                        <a:off x="9221784" y="2704577"/>
                        <a:ext cx="909638" cy="247650"/>
                      </a:xfrm>
                      <a:prstGeom prst="rect">
                        <a:avLst/>
                      </a:prstGeom>
                    </p:spPr>
                  </p:pic>
                </p:oleObj>
              </mc:Fallback>
            </mc:AlternateContent>
          </a:graphicData>
        </a:graphic>
      </p:graphicFrame>
      <p:graphicFrame>
        <p:nvGraphicFramePr>
          <p:cNvPr id="17" name="对象 16"/>
          <p:cNvGraphicFramePr>
            <a:graphicFrameLocks noChangeAspect="1"/>
          </p:cNvGraphicFramePr>
          <p:nvPr/>
        </p:nvGraphicFramePr>
        <p:xfrm>
          <a:off x="9194352" y="3979160"/>
          <a:ext cx="1093788" cy="247650"/>
        </p:xfrm>
        <a:graphic>
          <a:graphicData uri="http://schemas.openxmlformats.org/presentationml/2006/ole">
            <mc:AlternateContent xmlns:mc="http://schemas.openxmlformats.org/markup-compatibility/2006">
              <mc:Choice xmlns:v="urn:schemas-microsoft-com:vml" Requires="v">
                <p:oleObj spid="_x0000_s3621" name="Equation" r:id="rId10" imgW="23469600" imgH="4572000" progId="Equation.DSMT4">
                  <p:embed/>
                </p:oleObj>
              </mc:Choice>
              <mc:Fallback>
                <p:oleObj name="Equation" r:id="rId10" imgW="23469600" imgH="4572000" progId="Equation.DSMT4">
                  <p:embed/>
                  <p:pic>
                    <p:nvPicPr>
                      <p:cNvPr id="0" name="图片 3576"/>
                      <p:cNvPicPr/>
                      <p:nvPr/>
                    </p:nvPicPr>
                    <p:blipFill>
                      <a:blip r:embed="rId11"/>
                      <a:stretch>
                        <a:fillRect/>
                      </a:stretch>
                    </p:blipFill>
                    <p:spPr>
                      <a:xfrm>
                        <a:off x="9194352" y="3979160"/>
                        <a:ext cx="1093788" cy="247650"/>
                      </a:xfrm>
                      <a:prstGeom prst="rect">
                        <a:avLst/>
                      </a:prstGeom>
                    </p:spPr>
                  </p:pic>
                </p:oleObj>
              </mc:Fallback>
            </mc:AlternateContent>
          </a:graphicData>
        </a:graphic>
      </p:graphicFrame>
      <p:graphicFrame>
        <p:nvGraphicFramePr>
          <p:cNvPr id="18" name="对象 17"/>
          <p:cNvGraphicFramePr>
            <a:graphicFrameLocks noChangeAspect="1"/>
          </p:cNvGraphicFramePr>
          <p:nvPr/>
        </p:nvGraphicFramePr>
        <p:xfrm>
          <a:off x="9208640" y="5690731"/>
          <a:ext cx="1079500" cy="247650"/>
        </p:xfrm>
        <a:graphic>
          <a:graphicData uri="http://schemas.openxmlformats.org/presentationml/2006/ole">
            <mc:AlternateContent xmlns:mc="http://schemas.openxmlformats.org/markup-compatibility/2006">
              <mc:Choice xmlns:v="urn:schemas-microsoft-com:vml" Requires="v">
                <p:oleObj spid="_x0000_s3622" name="Equation" r:id="rId12" imgW="23164800" imgH="4572000" progId="Equation.DSMT4">
                  <p:embed/>
                </p:oleObj>
              </mc:Choice>
              <mc:Fallback>
                <p:oleObj name="Equation" r:id="rId12" imgW="23164800" imgH="4572000" progId="Equation.DSMT4">
                  <p:embed/>
                  <p:pic>
                    <p:nvPicPr>
                      <p:cNvPr id="0" name="图片 3577"/>
                      <p:cNvPicPr/>
                      <p:nvPr/>
                    </p:nvPicPr>
                    <p:blipFill>
                      <a:blip r:embed="rId13"/>
                      <a:stretch>
                        <a:fillRect/>
                      </a:stretch>
                    </p:blipFill>
                    <p:spPr>
                      <a:xfrm>
                        <a:off x="9208640" y="5690731"/>
                        <a:ext cx="1079500" cy="247650"/>
                      </a:xfrm>
                      <a:prstGeom prst="rect">
                        <a:avLst/>
                      </a:prstGeom>
                    </p:spPr>
                  </p:pic>
                </p:oleObj>
              </mc:Fallback>
            </mc:AlternateContent>
          </a:graphicData>
        </a:graphic>
      </p:graphicFrame>
      <p:sp>
        <p:nvSpPr>
          <p:cNvPr id="19" name="左箭头 18"/>
          <p:cNvSpPr/>
          <p:nvPr/>
        </p:nvSpPr>
        <p:spPr>
          <a:xfrm>
            <a:off x="8355475" y="4008834"/>
            <a:ext cx="813530" cy="191773"/>
          </a:xfrm>
          <a:prstGeom prst="lef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zh-CN" altLang="en-US" dirty="0"/>
          </a:p>
        </p:txBody>
      </p:sp>
      <p:cxnSp>
        <p:nvCxnSpPr>
          <p:cNvPr id="22" name="直接连接符 21"/>
          <p:cNvCxnSpPr/>
          <p:nvPr/>
        </p:nvCxnSpPr>
        <p:spPr>
          <a:xfrm>
            <a:off x="1479077" y="2244186"/>
            <a:ext cx="3395050" cy="0"/>
          </a:xfrm>
          <a:prstGeom prst="line">
            <a:avLst/>
          </a:prstGeom>
          <a:ln w="28575"/>
        </p:spPr>
        <p:style>
          <a:lnRef idx="1">
            <a:schemeClr val="accent4"/>
          </a:lnRef>
          <a:fillRef idx="0">
            <a:schemeClr val="accent4"/>
          </a:fillRef>
          <a:effectRef idx="0">
            <a:schemeClr val="accent4"/>
          </a:effectRef>
          <a:fontRef idx="minor">
            <a:schemeClr val="tx1"/>
          </a:fontRef>
        </p:style>
      </p:cxnSp>
      <p:cxnSp>
        <p:nvCxnSpPr>
          <p:cNvPr id="23" name="直接连接符 22"/>
          <p:cNvCxnSpPr/>
          <p:nvPr/>
        </p:nvCxnSpPr>
        <p:spPr>
          <a:xfrm>
            <a:off x="1484127" y="3001568"/>
            <a:ext cx="3395050" cy="0"/>
          </a:xfrm>
          <a:prstGeom prst="line">
            <a:avLst/>
          </a:prstGeom>
          <a:ln w="28575"/>
        </p:spPr>
        <p:style>
          <a:lnRef idx="1">
            <a:schemeClr val="accent4"/>
          </a:lnRef>
          <a:fillRef idx="0">
            <a:schemeClr val="accent4"/>
          </a:fillRef>
          <a:effectRef idx="0">
            <a:schemeClr val="accent4"/>
          </a:effectRef>
          <a:fontRef idx="minor">
            <a:schemeClr val="tx1"/>
          </a:fontRef>
        </p:style>
      </p:cxnSp>
      <p:cxnSp>
        <p:nvCxnSpPr>
          <p:cNvPr id="24" name="直接连接符 23"/>
          <p:cNvCxnSpPr/>
          <p:nvPr/>
        </p:nvCxnSpPr>
        <p:spPr>
          <a:xfrm>
            <a:off x="1459377" y="4253480"/>
            <a:ext cx="3395050" cy="0"/>
          </a:xfrm>
          <a:prstGeom prst="line">
            <a:avLst/>
          </a:prstGeom>
          <a:ln w="28575"/>
        </p:spPr>
        <p:style>
          <a:lnRef idx="1">
            <a:schemeClr val="accent4"/>
          </a:lnRef>
          <a:fillRef idx="0">
            <a:schemeClr val="accent4"/>
          </a:fillRef>
          <a:effectRef idx="0">
            <a:schemeClr val="accent4"/>
          </a:effectRef>
          <a:fontRef idx="minor">
            <a:schemeClr val="tx1"/>
          </a:fontRef>
        </p:style>
      </p:cxnSp>
      <p:cxnSp>
        <p:nvCxnSpPr>
          <p:cNvPr id="26" name="直接连接符 25"/>
          <p:cNvCxnSpPr/>
          <p:nvPr/>
        </p:nvCxnSpPr>
        <p:spPr>
          <a:xfrm>
            <a:off x="1470172" y="6000611"/>
            <a:ext cx="3395050" cy="0"/>
          </a:xfrm>
          <a:prstGeom prst="line">
            <a:avLst/>
          </a:prstGeom>
          <a:ln w="28575"/>
        </p:spPr>
        <p:style>
          <a:lnRef idx="1">
            <a:schemeClr val="accent4"/>
          </a:lnRef>
          <a:fillRef idx="0">
            <a:schemeClr val="accent4"/>
          </a:fillRef>
          <a:effectRef idx="0">
            <a:schemeClr val="accent4"/>
          </a:effectRef>
          <a:fontRef idx="minor">
            <a:schemeClr val="tx1"/>
          </a:fontRef>
        </p:style>
      </p:cxnSp>
      <p:sp>
        <p:nvSpPr>
          <p:cNvPr id="21" name="左箭头 20"/>
          <p:cNvSpPr/>
          <p:nvPr/>
        </p:nvSpPr>
        <p:spPr>
          <a:xfrm>
            <a:off x="8300853" y="2738675"/>
            <a:ext cx="813530" cy="191773"/>
          </a:xfrm>
          <a:prstGeom prst="lef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zh-CN" altLang="en-US" dirty="0"/>
          </a:p>
        </p:txBody>
      </p:sp>
      <p:sp>
        <p:nvSpPr>
          <p:cNvPr id="25" name="左箭头 24"/>
          <p:cNvSpPr/>
          <p:nvPr/>
        </p:nvSpPr>
        <p:spPr>
          <a:xfrm>
            <a:off x="8355475" y="5746608"/>
            <a:ext cx="813530" cy="191773"/>
          </a:xfrm>
          <a:prstGeom prst="lef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zh-CN" altLang="en-US" dirty="0"/>
          </a:p>
        </p:txBody>
      </p:sp>
      <p:sp>
        <p:nvSpPr>
          <p:cNvPr id="27" name="左箭头 26"/>
          <p:cNvSpPr/>
          <p:nvPr/>
        </p:nvSpPr>
        <p:spPr>
          <a:xfrm>
            <a:off x="8301817" y="1971995"/>
            <a:ext cx="813530" cy="191773"/>
          </a:xfrm>
          <a:prstGeom prst="lef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zh-CN" altLang="en-US" dirty="0"/>
          </a:p>
        </p:txBody>
      </p:sp>
      <p:grpSp>
        <p:nvGrpSpPr>
          <p:cNvPr id="3" name="组合 2"/>
          <p:cNvGrpSpPr/>
          <p:nvPr/>
        </p:nvGrpSpPr>
        <p:grpSpPr>
          <a:xfrm>
            <a:off x="1336040" y="12065"/>
            <a:ext cx="7146925" cy="481965"/>
            <a:chOff x="-78464" y="2686378"/>
            <a:chExt cx="6144975" cy="604089"/>
          </a:xfrm>
          <a:scene3d>
            <a:camera prst="orthographicFront">
              <a:rot lat="0" lon="0" rev="0"/>
            </a:camera>
            <a:lightRig rig="glow" dir="t">
              <a:rot lat="0" lon="0" rev="4800000"/>
            </a:lightRig>
          </a:scene3d>
        </p:grpSpPr>
        <p:sp>
          <p:nvSpPr>
            <p:cNvPr id="5" name="圆角矩形 4"/>
            <p:cNvSpPr/>
            <p:nvPr/>
          </p:nvSpPr>
          <p:spPr>
            <a:xfrm>
              <a:off x="-78464" y="2686378"/>
              <a:ext cx="6096000" cy="604089"/>
            </a:xfrm>
            <a:prstGeom prst="roundRect">
              <a:avLst/>
            </a:prstGeom>
            <a:solidFill>
              <a:schemeClr val="accent1">
                <a:lumMod val="75000"/>
              </a:schemeClr>
            </a:solidFill>
            <a:ln>
              <a:noFill/>
            </a:ln>
            <a:effectLst>
              <a:outerShdw blurRad="190500" dist="228600" dir="2700000" algn="ctr">
                <a:srgbClr val="000000">
                  <a:alpha val="30000"/>
                </a:srgbClr>
              </a:outerShdw>
            </a:effectLst>
            <a:sp3d prstMaterial="matte">
              <a:bevelT w="127000" h="63500"/>
            </a:sp3d>
          </p:spPr>
          <p:style>
            <a:lnRef idx="2">
              <a:scrgbClr r="0" g="0" b="0"/>
            </a:lnRef>
            <a:fillRef idx="1">
              <a:scrgbClr r="0" g="0" b="0"/>
            </a:fillRef>
            <a:effectRef idx="0">
              <a:scrgbClr r="0" g="0" b="0"/>
            </a:effectRef>
            <a:fontRef idx="minor">
              <a:schemeClr val="lt1"/>
            </a:fontRef>
          </p:style>
        </p:sp>
        <p:sp>
          <p:nvSpPr>
            <p:cNvPr id="6" name="圆角矩形 4"/>
            <p:cNvSpPr/>
            <p:nvPr/>
          </p:nvSpPr>
          <p:spPr>
            <a:xfrm>
              <a:off x="29489" y="2733270"/>
              <a:ext cx="6037022" cy="54511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algn="ctr" defTabSz="1244600">
                <a:lnSpc>
                  <a:spcPct val="90000"/>
                </a:lnSpc>
                <a:spcBef>
                  <a:spcPct val="0"/>
                </a:spcBef>
                <a:spcAft>
                  <a:spcPct val="35000"/>
                </a:spcAft>
              </a:pPr>
              <a:r>
                <a:rPr lang="zh-CN" altLang="en-US" sz="3600" b="1" dirty="0">
                  <a:solidFill>
                    <a:schemeClr val="bg1"/>
                  </a:solidFill>
                  <a:uFillTx/>
                  <a:latin typeface="黑体" panose="02010609060101010101" pitchFamily="49" charset="-122"/>
                  <a:ea typeface="黑体" panose="02010609060101010101" pitchFamily="49" charset="-122"/>
                </a:rPr>
                <a:t>（一）抽样方法</a:t>
              </a:r>
              <a:r>
                <a:rPr lang="en-US" altLang="zh-CN" sz="3600" b="1" dirty="0">
                  <a:solidFill>
                    <a:schemeClr val="bg1"/>
                  </a:solidFill>
                  <a:uFillTx/>
                  <a:latin typeface="黑体" panose="02010609060101010101" pitchFamily="49" charset="-122"/>
                  <a:ea typeface="黑体" panose="02010609060101010101" pitchFamily="49" charset="-122"/>
                </a:rPr>
                <a:t>-</a:t>
              </a:r>
              <a:r>
                <a:rPr lang="zh-CN" altLang="en-US" sz="3600" b="1" dirty="0">
                  <a:solidFill>
                    <a:schemeClr val="bg1"/>
                  </a:solidFill>
                  <a:uFillTx/>
                  <a:latin typeface="黑体" panose="02010609060101010101" pitchFamily="49" charset="-122"/>
                  <a:ea typeface="黑体" panose="02010609060101010101" pitchFamily="49" charset="-122"/>
                </a:rPr>
                <a:t>案例</a:t>
              </a: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2187575" y="1368425"/>
            <a:ext cx="8152130" cy="1814195"/>
            <a:chOff x="-78464" y="2686378"/>
            <a:chExt cx="6144975" cy="604089"/>
          </a:xfrm>
          <a:scene3d>
            <a:camera prst="orthographicFront">
              <a:rot lat="0" lon="0" rev="0"/>
            </a:camera>
            <a:lightRig rig="glow" dir="t">
              <a:rot lat="0" lon="0" rev="4800000"/>
            </a:lightRig>
          </a:scene3d>
        </p:grpSpPr>
        <p:sp>
          <p:nvSpPr>
            <p:cNvPr id="9" name="圆角矩形 8"/>
            <p:cNvSpPr/>
            <p:nvPr/>
          </p:nvSpPr>
          <p:spPr>
            <a:xfrm>
              <a:off x="-78464" y="2686378"/>
              <a:ext cx="6096000" cy="604089"/>
            </a:xfrm>
            <a:prstGeom prst="roundRect">
              <a:avLst/>
            </a:prstGeom>
            <a:solidFill>
              <a:schemeClr val="accent1">
                <a:lumMod val="75000"/>
              </a:schemeClr>
            </a:solidFill>
            <a:ln>
              <a:noFill/>
            </a:ln>
            <a:effectLst>
              <a:outerShdw blurRad="190500" dist="228600" dir="2700000" algn="ctr">
                <a:srgbClr val="000000">
                  <a:alpha val="30000"/>
                </a:srgbClr>
              </a:outerShdw>
            </a:effectLst>
            <a:sp3d prstMaterial="matte">
              <a:bevelT w="127000" h="63500"/>
            </a:sp3d>
          </p:spPr>
          <p:style>
            <a:lnRef idx="2">
              <a:scrgbClr r="0" g="0" b="0"/>
            </a:lnRef>
            <a:fillRef idx="1">
              <a:scrgbClr r="0" g="0" b="0"/>
            </a:fillRef>
            <a:effectRef idx="0">
              <a:scrgbClr r="0" g="0" b="0"/>
            </a:effectRef>
            <a:fontRef idx="minor">
              <a:schemeClr val="lt1"/>
            </a:fontRef>
          </p:style>
        </p:sp>
        <p:sp>
          <p:nvSpPr>
            <p:cNvPr id="10" name="圆角矩形 4"/>
            <p:cNvSpPr/>
            <p:nvPr/>
          </p:nvSpPr>
          <p:spPr>
            <a:xfrm>
              <a:off x="29489" y="2733270"/>
              <a:ext cx="6037022" cy="54511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defTabSz="1244600">
                <a:lnSpc>
                  <a:spcPct val="90000"/>
                </a:lnSpc>
                <a:spcBef>
                  <a:spcPct val="0"/>
                </a:spcBef>
                <a:spcAft>
                  <a:spcPct val="35000"/>
                </a:spcAft>
              </a:pPr>
              <a:r>
                <a:rPr lang="zh-CN" altLang="en-US" sz="4800" b="1" dirty="0">
                  <a:solidFill>
                    <a:schemeClr val="bg1"/>
                  </a:solidFill>
                  <a:uFillTx/>
                  <a:latin typeface="黑体" panose="02010609060101010101" pitchFamily="49" charset="-122"/>
                  <a:ea typeface="黑体" panose="02010609060101010101" pitchFamily="49" charset="-122"/>
                </a:rPr>
                <a:t>一、抽样调查方案主要内容</a:t>
              </a:r>
            </a:p>
          </p:txBody>
        </p:sp>
      </p:grpSp>
      <p:grpSp>
        <p:nvGrpSpPr>
          <p:cNvPr id="2" name="组合 1"/>
          <p:cNvGrpSpPr/>
          <p:nvPr/>
        </p:nvGrpSpPr>
        <p:grpSpPr>
          <a:xfrm>
            <a:off x="2188845" y="3718560"/>
            <a:ext cx="8087360" cy="1816100"/>
            <a:chOff x="-78464" y="2686378"/>
            <a:chExt cx="6144975" cy="604089"/>
          </a:xfrm>
          <a:solidFill>
            <a:srgbClr val="00B050"/>
          </a:solidFill>
          <a:scene3d>
            <a:camera prst="orthographicFront">
              <a:rot lat="0" lon="0" rev="0"/>
            </a:camera>
            <a:lightRig rig="glow" dir="t">
              <a:rot lat="0" lon="0" rev="4800000"/>
            </a:lightRig>
          </a:scene3d>
        </p:grpSpPr>
        <p:sp>
          <p:nvSpPr>
            <p:cNvPr id="3" name="圆角矩形 2"/>
            <p:cNvSpPr/>
            <p:nvPr/>
          </p:nvSpPr>
          <p:spPr>
            <a:xfrm>
              <a:off x="-78464" y="2686378"/>
              <a:ext cx="6096000" cy="604089"/>
            </a:xfrm>
            <a:prstGeom prst="roundRect">
              <a:avLst/>
            </a:prstGeom>
            <a:grpFill/>
            <a:ln>
              <a:solidFill>
                <a:srgbClr val="00B050"/>
              </a:solidFill>
            </a:ln>
            <a:effectLst>
              <a:outerShdw blurRad="190500" dist="228600" dir="2700000" algn="ctr">
                <a:srgbClr val="000000">
                  <a:alpha val="30000"/>
                </a:srgbClr>
              </a:outerShdw>
            </a:effectLst>
            <a:sp3d prstMaterial="matte">
              <a:bevelT w="127000" h="63500"/>
            </a:sp3d>
          </p:spPr>
          <p:style>
            <a:lnRef idx="2">
              <a:scrgbClr r="0" g="0" b="0"/>
            </a:lnRef>
            <a:fillRef idx="1">
              <a:scrgbClr r="0" g="0" b="0"/>
            </a:fillRef>
            <a:effectRef idx="0">
              <a:scrgbClr r="0" g="0" b="0"/>
            </a:effectRef>
            <a:fontRef idx="minor">
              <a:schemeClr val="lt1"/>
            </a:fontRef>
          </p:style>
        </p:sp>
        <p:sp>
          <p:nvSpPr>
            <p:cNvPr id="4" name="圆角矩形 4"/>
            <p:cNvSpPr/>
            <p:nvPr/>
          </p:nvSpPr>
          <p:spPr>
            <a:xfrm>
              <a:off x="29489" y="2745310"/>
              <a:ext cx="6037022" cy="545111"/>
            </a:xfrm>
            <a:prstGeom prst="rect">
              <a:avLst/>
            </a:prstGeom>
            <a:noFill/>
            <a:ln>
              <a:noFill/>
            </a:ln>
            <a:sp3d/>
            <a:extLst>
              <a:ext uri="{909E8E84-426E-40DD-AFC4-6F175D3DCCD1}">
                <a14:hiddenFill xmlns:a14="http://schemas.microsoft.com/office/drawing/2010/main">
                  <a:grpFill/>
                </a14:hiddenFill>
              </a:ext>
            </a:extLst>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defTabSz="1244600">
                <a:lnSpc>
                  <a:spcPct val="90000"/>
                </a:lnSpc>
                <a:spcBef>
                  <a:spcPct val="0"/>
                </a:spcBef>
                <a:spcAft>
                  <a:spcPct val="35000"/>
                </a:spcAft>
              </a:pPr>
              <a:r>
                <a:rPr lang="zh-CN" altLang="en-US" sz="4800" b="1" dirty="0">
                  <a:solidFill>
                    <a:schemeClr val="bg1"/>
                  </a:solidFill>
                  <a:uFillTx/>
                  <a:latin typeface="黑体" panose="02010609060101010101" pitchFamily="49" charset="-122"/>
                  <a:ea typeface="黑体" panose="02010609060101010101" pitchFamily="49" charset="-122"/>
                  <a:sym typeface="+mn-ea"/>
                </a:rPr>
                <a:t>二、调查组织实施要点</a:t>
              </a:r>
            </a:p>
          </p:txBody>
        </p:sp>
      </p:gr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1839595" y="996950"/>
            <a:ext cx="7146925" cy="1181100"/>
            <a:chOff x="-78464" y="2686378"/>
            <a:chExt cx="6144975" cy="604089"/>
          </a:xfrm>
          <a:scene3d>
            <a:camera prst="orthographicFront">
              <a:rot lat="0" lon="0" rev="0"/>
            </a:camera>
            <a:lightRig rig="glow" dir="t">
              <a:rot lat="0" lon="0" rev="4800000"/>
            </a:lightRig>
          </a:scene3d>
        </p:grpSpPr>
        <p:sp>
          <p:nvSpPr>
            <p:cNvPr id="9" name="圆角矩形 8"/>
            <p:cNvSpPr/>
            <p:nvPr/>
          </p:nvSpPr>
          <p:spPr>
            <a:xfrm>
              <a:off x="-78464" y="2686378"/>
              <a:ext cx="6096000" cy="604089"/>
            </a:xfrm>
            <a:prstGeom prst="roundRect">
              <a:avLst/>
            </a:prstGeom>
            <a:solidFill>
              <a:schemeClr val="accent1">
                <a:lumMod val="75000"/>
              </a:schemeClr>
            </a:solidFill>
            <a:ln>
              <a:noFill/>
            </a:ln>
            <a:effectLst>
              <a:outerShdw blurRad="190500" dist="228600" dir="2700000" algn="ctr">
                <a:srgbClr val="000000">
                  <a:alpha val="30000"/>
                </a:srgbClr>
              </a:outerShdw>
            </a:effectLst>
            <a:sp3d prstMaterial="matte">
              <a:bevelT w="127000" h="63500"/>
            </a:sp3d>
          </p:spPr>
          <p:style>
            <a:lnRef idx="2">
              <a:scrgbClr r="0" g="0" b="0"/>
            </a:lnRef>
            <a:fillRef idx="1">
              <a:scrgbClr r="0" g="0" b="0"/>
            </a:fillRef>
            <a:effectRef idx="0">
              <a:scrgbClr r="0" g="0" b="0"/>
            </a:effectRef>
            <a:fontRef idx="minor">
              <a:schemeClr val="lt1"/>
            </a:fontRef>
          </p:style>
        </p:sp>
        <p:sp>
          <p:nvSpPr>
            <p:cNvPr id="10" name="圆角矩形 4"/>
            <p:cNvSpPr/>
            <p:nvPr/>
          </p:nvSpPr>
          <p:spPr>
            <a:xfrm>
              <a:off x="29489" y="2733270"/>
              <a:ext cx="6037022" cy="54511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algn="ctr" defTabSz="1244600">
                <a:lnSpc>
                  <a:spcPct val="90000"/>
                </a:lnSpc>
                <a:spcBef>
                  <a:spcPct val="0"/>
                </a:spcBef>
                <a:spcAft>
                  <a:spcPct val="35000"/>
                </a:spcAft>
              </a:pPr>
              <a:r>
                <a:rPr lang="zh-CN" altLang="en-US" sz="4800" b="1" dirty="0">
                  <a:solidFill>
                    <a:schemeClr val="bg1"/>
                  </a:solidFill>
                  <a:uFillTx/>
                  <a:latin typeface="黑体" panose="02010609060101010101" pitchFamily="49" charset="-122"/>
                  <a:ea typeface="黑体" panose="02010609060101010101" pitchFamily="49" charset="-122"/>
                </a:rPr>
                <a:t>一、抽样方案</a:t>
              </a:r>
            </a:p>
          </p:txBody>
        </p:sp>
      </p:grpSp>
      <p:sp>
        <p:nvSpPr>
          <p:cNvPr id="5" name="内容占位符 4"/>
          <p:cNvSpPr>
            <a:spLocks noGrp="1"/>
          </p:cNvSpPr>
          <p:nvPr>
            <p:ph idx="1"/>
          </p:nvPr>
        </p:nvSpPr>
        <p:spPr>
          <a:xfrm>
            <a:off x="1517015" y="2255520"/>
            <a:ext cx="8684260" cy="3669030"/>
          </a:xfrm>
        </p:spPr>
        <p:txBody>
          <a:bodyPr>
            <a:normAutofit/>
          </a:bodyPr>
          <a:lstStyle/>
          <a:p>
            <a:pPr marL="0" indent="0">
              <a:lnSpc>
                <a:spcPct val="120000"/>
              </a:lnSpc>
              <a:spcBef>
                <a:spcPts val="1800"/>
              </a:spcBef>
              <a:buNone/>
            </a:pPr>
            <a:r>
              <a:rPr lang="zh-CN" altLang="en-US" dirty="0">
                <a:solidFill>
                  <a:schemeClr val="bg1"/>
                </a:solidFill>
              </a:rPr>
              <a:t>     </a:t>
            </a:r>
          </a:p>
          <a:p>
            <a:pPr marL="0" indent="0">
              <a:lnSpc>
                <a:spcPct val="120000"/>
              </a:lnSpc>
              <a:spcBef>
                <a:spcPts val="1800"/>
              </a:spcBef>
              <a:buNone/>
            </a:pPr>
            <a:r>
              <a:rPr lang="zh-CN" altLang="en-US" dirty="0">
                <a:solidFill>
                  <a:schemeClr val="bg1"/>
                </a:solidFill>
              </a:rPr>
              <a:t>   </a:t>
            </a:r>
            <a:endParaRPr lang="zh-CN" altLang="en-US" sz="4400" b="1" dirty="0">
              <a:solidFill>
                <a:schemeClr val="bg1"/>
              </a:solidFill>
            </a:endParaRPr>
          </a:p>
          <a:p>
            <a:pPr marL="0" indent="0">
              <a:lnSpc>
                <a:spcPct val="120000"/>
              </a:lnSpc>
              <a:spcBef>
                <a:spcPts val="1800"/>
              </a:spcBef>
              <a:buNone/>
            </a:pPr>
            <a:r>
              <a:rPr lang="zh-CN" altLang="en-US" sz="4400" b="1" dirty="0">
                <a:solidFill>
                  <a:schemeClr val="bg1"/>
                </a:solidFill>
              </a:rPr>
              <a:t>         （二）推算方法</a:t>
            </a:r>
          </a:p>
          <a:p>
            <a:pPr marL="0" indent="0">
              <a:lnSpc>
                <a:spcPct val="120000"/>
              </a:lnSpc>
              <a:spcBef>
                <a:spcPts val="1800"/>
              </a:spcBef>
              <a:buNone/>
            </a:pPr>
            <a:endParaRPr lang="zh-CN" altLang="en-US" sz="4400" b="1" dirty="0">
              <a:solidFill>
                <a:schemeClr val="bg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779485" y="1926729"/>
            <a:ext cx="10451804" cy="4978192"/>
          </a:xfrm>
        </p:spPr>
        <p:txBody>
          <a:bodyPr>
            <a:normAutofit/>
          </a:bodyPr>
          <a:lstStyle/>
          <a:p>
            <a:pPr marL="0" indent="0">
              <a:lnSpc>
                <a:spcPct val="120000"/>
              </a:lnSpc>
              <a:buNone/>
            </a:pPr>
            <a:r>
              <a:rPr lang="zh-CN" altLang="en-US" dirty="0">
                <a:solidFill>
                  <a:schemeClr val="bg1"/>
                </a:solidFill>
              </a:rPr>
              <a:t>     </a:t>
            </a:r>
            <a:r>
              <a:rPr lang="zh-CN" altLang="en-US" b="1" dirty="0">
                <a:solidFill>
                  <a:schemeClr val="bg1"/>
                </a:solidFill>
              </a:rPr>
              <a:t>（四）样本权数与调整</a:t>
            </a:r>
            <a:endParaRPr lang="en-US" altLang="zh-CN" b="1" dirty="0">
              <a:solidFill>
                <a:schemeClr val="bg1"/>
              </a:solidFill>
            </a:endParaRPr>
          </a:p>
          <a:p>
            <a:pPr marL="0" indent="0">
              <a:lnSpc>
                <a:spcPct val="120000"/>
              </a:lnSpc>
              <a:spcBef>
                <a:spcPts val="0"/>
              </a:spcBef>
              <a:buNone/>
            </a:pPr>
            <a:r>
              <a:rPr lang="en-US" altLang="zh-CN" dirty="0">
                <a:solidFill>
                  <a:schemeClr val="bg1"/>
                </a:solidFill>
                <a:latin typeface="楷体" panose="02010609060101010101" pitchFamily="49" charset="-122"/>
                <a:ea typeface="楷体" panose="02010609060101010101" pitchFamily="49" charset="-122"/>
              </a:rPr>
              <a:t>   </a:t>
            </a:r>
            <a:r>
              <a:rPr lang="zh-CN" altLang="zh-CN" dirty="0">
                <a:solidFill>
                  <a:schemeClr val="bg1"/>
                </a:solidFill>
                <a:latin typeface="楷体" panose="02010609060101010101" pitchFamily="49" charset="-122"/>
                <a:ea typeface="楷体" panose="02010609060101010101" pitchFamily="49" charset="-122"/>
              </a:rPr>
              <a:t>样本权数是衡量各样本单元信息在推算总体中作用大小的数值。</a:t>
            </a:r>
            <a:endParaRPr lang="en-US" altLang="zh-CN" dirty="0">
              <a:solidFill>
                <a:schemeClr val="bg1"/>
              </a:solidFill>
              <a:latin typeface="楷体" panose="02010609060101010101" pitchFamily="49" charset="-122"/>
              <a:ea typeface="楷体" panose="02010609060101010101" pitchFamily="49" charset="-122"/>
            </a:endParaRPr>
          </a:p>
          <a:p>
            <a:pPr>
              <a:lnSpc>
                <a:spcPct val="120000"/>
              </a:lnSpc>
              <a:spcBef>
                <a:spcPts val="0"/>
              </a:spcBef>
            </a:pPr>
            <a:r>
              <a:rPr lang="en-US" altLang="zh-CN" dirty="0">
                <a:solidFill>
                  <a:schemeClr val="bg1"/>
                </a:solidFill>
                <a:latin typeface="楷体" panose="02010609060101010101" pitchFamily="49" charset="-122"/>
                <a:ea typeface="楷体" panose="02010609060101010101" pitchFamily="49" charset="-122"/>
              </a:rPr>
              <a:t>1.</a:t>
            </a:r>
            <a:r>
              <a:rPr lang="zh-CN" altLang="en-US" dirty="0">
                <a:solidFill>
                  <a:schemeClr val="bg1"/>
                </a:solidFill>
                <a:latin typeface="楷体" panose="02010609060101010101" pitchFamily="49" charset="-122"/>
                <a:ea typeface="楷体" panose="02010609060101010101" pitchFamily="49" charset="-122"/>
              </a:rPr>
              <a:t>设计权数</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20000"/>
              </a:lnSpc>
              <a:spcBef>
                <a:spcPts val="0"/>
              </a:spcBef>
              <a:buNone/>
            </a:pPr>
            <a:r>
              <a:rPr lang="en-US" altLang="zh-CN" dirty="0">
                <a:solidFill>
                  <a:schemeClr val="bg1"/>
                </a:solidFill>
                <a:latin typeface="楷体" panose="02010609060101010101" pitchFamily="49" charset="-122"/>
                <a:ea typeface="楷体" panose="02010609060101010101" pitchFamily="49" charset="-122"/>
              </a:rPr>
              <a:t> </a:t>
            </a:r>
            <a:r>
              <a:rPr lang="zh-CN" altLang="en-US" dirty="0">
                <a:solidFill>
                  <a:schemeClr val="bg1"/>
                </a:solidFill>
                <a:latin typeface="楷体" panose="02010609060101010101" pitchFamily="49" charset="-122"/>
                <a:ea typeface="楷体" panose="02010609060101010101" pitchFamily="49" charset="-122"/>
              </a:rPr>
              <a:t>省级总体第</a:t>
            </a:r>
            <a:r>
              <a:rPr lang="en-US" altLang="zh-CN" i="1" dirty="0">
                <a:solidFill>
                  <a:schemeClr val="bg1"/>
                </a:solidFill>
                <a:latin typeface="Times New Roman" panose="02020603050405020304" pitchFamily="18" charset="0"/>
                <a:ea typeface="楷体" panose="02010609060101010101" pitchFamily="49" charset="-122"/>
                <a:cs typeface="Times New Roman" panose="02020603050405020304" pitchFamily="18" charset="0"/>
              </a:rPr>
              <a:t>m</a:t>
            </a:r>
            <a:r>
              <a:rPr lang="zh-CN" altLang="en-US" dirty="0">
                <a:solidFill>
                  <a:schemeClr val="bg1"/>
                </a:solidFill>
                <a:latin typeface="楷体" panose="02010609060101010101" pitchFamily="49" charset="-122"/>
                <a:ea typeface="楷体" panose="02010609060101010101" pitchFamily="49" charset="-122"/>
              </a:rPr>
              <a:t>个县第</a:t>
            </a:r>
            <a:r>
              <a:rPr lang="en-US" altLang="zh-CN" i="1" dirty="0" err="1">
                <a:solidFill>
                  <a:schemeClr val="bg1"/>
                </a:solidFill>
                <a:latin typeface="Times New Roman" panose="02020603050405020304" pitchFamily="18" charset="0"/>
                <a:ea typeface="楷体" panose="02010609060101010101" pitchFamily="49" charset="-122"/>
                <a:cs typeface="Times New Roman" panose="02020603050405020304" pitchFamily="18" charset="0"/>
              </a:rPr>
              <a:t>i</a:t>
            </a:r>
            <a:r>
              <a:rPr lang="zh-CN" altLang="en-US" dirty="0">
                <a:solidFill>
                  <a:schemeClr val="bg1"/>
                </a:solidFill>
                <a:latin typeface="楷体" panose="02010609060101010101" pitchFamily="49" charset="-122"/>
                <a:ea typeface="楷体" panose="02010609060101010101" pitchFamily="49" charset="-122"/>
              </a:rPr>
              <a:t>个样本普查小区</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20000"/>
              </a:lnSpc>
              <a:spcBef>
                <a:spcPts val="0"/>
              </a:spcBef>
              <a:buNone/>
            </a:pP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20000"/>
              </a:lnSpc>
              <a:spcBef>
                <a:spcPts val="0"/>
              </a:spcBef>
              <a:buNone/>
            </a:pP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20000"/>
              </a:lnSpc>
              <a:spcBef>
                <a:spcPts val="1200"/>
              </a:spcBef>
              <a:buNone/>
            </a:pPr>
            <a:r>
              <a:rPr lang="en-US" altLang="zh-CN" dirty="0">
                <a:solidFill>
                  <a:schemeClr val="bg1"/>
                </a:solidFill>
                <a:latin typeface="楷体" panose="02010609060101010101" pitchFamily="49" charset="-122"/>
                <a:ea typeface="楷体" panose="02010609060101010101" pitchFamily="49" charset="-122"/>
              </a:rPr>
              <a:t>  </a:t>
            </a:r>
            <a:r>
              <a:rPr lang="zh-CN" altLang="zh-CN" dirty="0">
                <a:solidFill>
                  <a:schemeClr val="bg1"/>
                </a:solidFill>
                <a:latin typeface="楷体" panose="02010609060101010101" pitchFamily="49" charset="-122"/>
                <a:ea typeface="楷体" panose="02010609060101010101" pitchFamily="49" charset="-122"/>
              </a:rPr>
              <a:t>同一样本普查小区内的每个个体经营户具有相同的设计权数</a:t>
            </a:r>
            <a:r>
              <a:rPr lang="en-US" altLang="zh-CN" dirty="0">
                <a:solidFill>
                  <a:schemeClr val="bg1"/>
                </a:solidFill>
                <a:latin typeface="楷体" panose="02010609060101010101" pitchFamily="49" charset="-122"/>
                <a:ea typeface="楷体" panose="02010609060101010101" pitchFamily="49" charset="-122"/>
              </a:rPr>
              <a:t>         </a:t>
            </a:r>
            <a:endParaRPr lang="zh-CN" altLang="zh-CN" dirty="0">
              <a:solidFill>
                <a:schemeClr val="bg1"/>
              </a:solidFill>
              <a:latin typeface="楷体" panose="02010609060101010101" pitchFamily="49" charset="-122"/>
              <a:ea typeface="楷体" panose="02010609060101010101" pitchFamily="49" charset="-122"/>
            </a:endParaRPr>
          </a:p>
        </p:txBody>
      </p:sp>
      <p:graphicFrame>
        <p:nvGraphicFramePr>
          <p:cNvPr id="8" name="对象 7"/>
          <p:cNvGraphicFramePr>
            <a:graphicFrameLocks noChangeAspect="1"/>
          </p:cNvGraphicFramePr>
          <p:nvPr/>
        </p:nvGraphicFramePr>
        <p:xfrm>
          <a:off x="6492246" y="3957333"/>
          <a:ext cx="2811462" cy="1041400"/>
        </p:xfrm>
        <a:graphic>
          <a:graphicData uri="http://schemas.openxmlformats.org/presentationml/2006/ole">
            <mc:AlternateContent xmlns:mc="http://schemas.openxmlformats.org/markup-compatibility/2006">
              <mc:Choice xmlns:v="urn:schemas-microsoft-com:vml" Requires="v">
                <p:oleObj spid="_x0000_s7498" name="Equation" r:id="rId4" imgW="36271200" imgH="13411200" progId="Equation.DSMT4">
                  <p:embed/>
                </p:oleObj>
              </mc:Choice>
              <mc:Fallback>
                <p:oleObj name="Equation" r:id="rId4" imgW="36271200" imgH="13411200" progId="Equation.DSMT4">
                  <p:embed/>
                  <p:pic>
                    <p:nvPicPr>
                      <p:cNvPr id="0" name="图片 7469"/>
                      <p:cNvPicPr/>
                      <p:nvPr/>
                    </p:nvPicPr>
                    <p:blipFill>
                      <a:blip r:embed="rId5"/>
                      <a:stretch>
                        <a:fillRect/>
                      </a:stretch>
                    </p:blipFill>
                    <p:spPr>
                      <a:xfrm>
                        <a:off x="6492246" y="3957333"/>
                        <a:ext cx="2811462" cy="1041400"/>
                      </a:xfrm>
                      <a:prstGeom prst="rect">
                        <a:avLst/>
                      </a:prstGeom>
                    </p:spPr>
                  </p:pic>
                </p:oleObj>
              </mc:Fallback>
            </mc:AlternateContent>
          </a:graphicData>
        </a:graphic>
      </p:graphicFrame>
      <p:graphicFrame>
        <p:nvGraphicFramePr>
          <p:cNvPr id="9" name="对象 8"/>
          <p:cNvGraphicFramePr>
            <a:graphicFrameLocks noChangeAspect="1"/>
          </p:cNvGraphicFramePr>
          <p:nvPr/>
        </p:nvGraphicFramePr>
        <p:xfrm>
          <a:off x="2816048" y="4096398"/>
          <a:ext cx="1960563" cy="1041400"/>
        </p:xfrm>
        <a:graphic>
          <a:graphicData uri="http://schemas.openxmlformats.org/presentationml/2006/ole">
            <mc:AlternateContent xmlns:mc="http://schemas.openxmlformats.org/markup-compatibility/2006">
              <mc:Choice xmlns:v="urn:schemas-microsoft-com:vml" Requires="v">
                <p:oleObj spid="_x0000_s7499" name="Equation" r:id="rId6" imgW="25298400" imgH="13411200" progId="Equation.DSMT4">
                  <p:embed/>
                </p:oleObj>
              </mc:Choice>
              <mc:Fallback>
                <p:oleObj name="Equation" r:id="rId6" imgW="25298400" imgH="13411200" progId="Equation.DSMT4">
                  <p:embed/>
                  <p:pic>
                    <p:nvPicPr>
                      <p:cNvPr id="0" name="图片 7470"/>
                      <p:cNvPicPr/>
                      <p:nvPr/>
                    </p:nvPicPr>
                    <p:blipFill>
                      <a:blip r:embed="rId7"/>
                      <a:stretch>
                        <a:fillRect/>
                      </a:stretch>
                    </p:blipFill>
                    <p:spPr>
                      <a:xfrm>
                        <a:off x="2816048" y="4096398"/>
                        <a:ext cx="1960563" cy="1041400"/>
                      </a:xfrm>
                      <a:prstGeom prst="rect">
                        <a:avLst/>
                      </a:prstGeom>
                    </p:spPr>
                  </p:pic>
                </p:oleObj>
              </mc:Fallback>
            </mc:AlternateContent>
          </a:graphicData>
        </a:graphic>
      </p:graphicFrame>
      <p:sp>
        <p:nvSpPr>
          <p:cNvPr id="27" name="右箭头 26"/>
          <p:cNvSpPr/>
          <p:nvPr/>
        </p:nvSpPr>
        <p:spPr>
          <a:xfrm>
            <a:off x="5109299" y="4431950"/>
            <a:ext cx="1050894" cy="371192"/>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zh-CN" altLang="en-US"/>
          </a:p>
        </p:txBody>
      </p:sp>
      <p:graphicFrame>
        <p:nvGraphicFramePr>
          <p:cNvPr id="28" name="对象 27"/>
          <p:cNvGraphicFramePr>
            <a:graphicFrameLocks noChangeAspect="1"/>
          </p:cNvGraphicFramePr>
          <p:nvPr/>
        </p:nvGraphicFramePr>
        <p:xfrm>
          <a:off x="5181054" y="5717358"/>
          <a:ext cx="1511300" cy="566738"/>
        </p:xfrm>
        <a:graphic>
          <a:graphicData uri="http://schemas.openxmlformats.org/presentationml/2006/ole">
            <mc:AlternateContent xmlns:mc="http://schemas.openxmlformats.org/markup-compatibility/2006">
              <mc:Choice xmlns:v="urn:schemas-microsoft-com:vml" Requires="v">
                <p:oleObj spid="_x0000_s7500" name="Equation" r:id="rId8" imgW="19507200" imgH="7315200" progId="Equation.DSMT4">
                  <p:embed/>
                </p:oleObj>
              </mc:Choice>
              <mc:Fallback>
                <p:oleObj name="Equation" r:id="rId8" imgW="19507200" imgH="7315200" progId="Equation.DSMT4">
                  <p:embed/>
                  <p:pic>
                    <p:nvPicPr>
                      <p:cNvPr id="0" name="图片 7471"/>
                      <p:cNvPicPr/>
                      <p:nvPr/>
                    </p:nvPicPr>
                    <p:blipFill>
                      <a:blip r:embed="rId9"/>
                      <a:stretch>
                        <a:fillRect/>
                      </a:stretch>
                    </p:blipFill>
                    <p:spPr>
                      <a:xfrm>
                        <a:off x="5181054" y="5717358"/>
                        <a:ext cx="1511300" cy="566738"/>
                      </a:xfrm>
                      <a:prstGeom prst="rect">
                        <a:avLst/>
                      </a:prstGeom>
                    </p:spPr>
                  </p:pic>
                </p:oleObj>
              </mc:Fallback>
            </mc:AlternateContent>
          </a:graphicData>
        </a:graphic>
      </p:graphicFrame>
      <p:grpSp>
        <p:nvGrpSpPr>
          <p:cNvPr id="10" name="组合 9"/>
          <p:cNvGrpSpPr/>
          <p:nvPr/>
        </p:nvGrpSpPr>
        <p:grpSpPr>
          <a:xfrm>
            <a:off x="734153" y="1932882"/>
            <a:ext cx="6144975" cy="604089"/>
            <a:chOff x="-78464" y="2686378"/>
            <a:chExt cx="6144975" cy="604089"/>
          </a:xfrm>
          <a:scene3d>
            <a:camera prst="orthographicFront">
              <a:rot lat="0" lon="0" rev="0"/>
            </a:camera>
            <a:lightRig rig="glow" dir="t">
              <a:rot lat="0" lon="0" rev="4800000"/>
            </a:lightRig>
          </a:scene3d>
        </p:grpSpPr>
        <p:sp>
          <p:nvSpPr>
            <p:cNvPr id="11" name="圆角矩形 10"/>
            <p:cNvSpPr/>
            <p:nvPr/>
          </p:nvSpPr>
          <p:spPr>
            <a:xfrm>
              <a:off x="-78464" y="2686378"/>
              <a:ext cx="6096000" cy="604089"/>
            </a:xfrm>
            <a:prstGeom prst="roundRect">
              <a:avLst/>
            </a:prstGeom>
            <a:solidFill>
              <a:schemeClr val="accent1">
                <a:lumMod val="75000"/>
              </a:schemeClr>
            </a:solidFill>
            <a:ln>
              <a:noFill/>
            </a:ln>
            <a:effectLst>
              <a:outerShdw blurRad="190500" dist="228600" dir="2700000" algn="ctr">
                <a:srgbClr val="000000">
                  <a:alpha val="30000"/>
                </a:srgbClr>
              </a:outerShdw>
            </a:effectLst>
            <a:sp3d prstMaterial="matte">
              <a:bevelT w="127000" h="63500"/>
            </a:sp3d>
          </p:spPr>
          <p:style>
            <a:lnRef idx="2">
              <a:scrgbClr r="0" g="0" b="0"/>
            </a:lnRef>
            <a:fillRef idx="1">
              <a:scrgbClr r="0" g="0" b="0"/>
            </a:fillRef>
            <a:effectRef idx="0">
              <a:scrgbClr r="0" g="0" b="0"/>
            </a:effectRef>
            <a:fontRef idx="minor">
              <a:schemeClr val="lt1"/>
            </a:fontRef>
          </p:style>
        </p:sp>
        <p:sp>
          <p:nvSpPr>
            <p:cNvPr id="12" name="圆角矩形 4"/>
            <p:cNvSpPr/>
            <p:nvPr/>
          </p:nvSpPr>
          <p:spPr>
            <a:xfrm>
              <a:off x="29489" y="2733270"/>
              <a:ext cx="6037022" cy="54511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a:lnSpc>
                  <a:spcPct val="120000"/>
                </a:lnSpc>
              </a:pPr>
              <a:r>
                <a:rPr lang="zh-CN" altLang="en-US" sz="2800" b="1" dirty="0">
                  <a:solidFill>
                    <a:schemeClr val="tx1"/>
                  </a:solidFill>
                </a:rPr>
                <a:t>样本权数与调整</a:t>
              </a:r>
              <a:endParaRPr lang="en-US" altLang="zh-CN" sz="2800" b="1" dirty="0">
                <a:solidFill>
                  <a:schemeClr val="tx1"/>
                </a:solidFill>
              </a:endParaRPr>
            </a:p>
          </p:txBody>
        </p:sp>
      </p:grpSp>
      <p:grpSp>
        <p:nvGrpSpPr>
          <p:cNvPr id="4" name="组合 3"/>
          <p:cNvGrpSpPr/>
          <p:nvPr/>
        </p:nvGrpSpPr>
        <p:grpSpPr>
          <a:xfrm>
            <a:off x="2099945" y="746125"/>
            <a:ext cx="7146925" cy="1037590"/>
            <a:chOff x="-78464" y="2686378"/>
            <a:chExt cx="6144975" cy="604089"/>
          </a:xfrm>
          <a:scene3d>
            <a:camera prst="orthographicFront">
              <a:rot lat="0" lon="0" rev="0"/>
            </a:camera>
            <a:lightRig rig="glow" dir="t">
              <a:rot lat="0" lon="0" rev="4800000"/>
            </a:lightRig>
          </a:scene3d>
        </p:grpSpPr>
        <p:sp>
          <p:nvSpPr>
            <p:cNvPr id="5" name="圆角矩形 4"/>
            <p:cNvSpPr/>
            <p:nvPr/>
          </p:nvSpPr>
          <p:spPr>
            <a:xfrm>
              <a:off x="-78464" y="2686378"/>
              <a:ext cx="6096000" cy="604089"/>
            </a:xfrm>
            <a:prstGeom prst="roundRect">
              <a:avLst/>
            </a:prstGeom>
            <a:solidFill>
              <a:schemeClr val="accent1">
                <a:lumMod val="75000"/>
              </a:schemeClr>
            </a:solidFill>
            <a:ln>
              <a:noFill/>
            </a:ln>
            <a:effectLst>
              <a:outerShdw blurRad="190500" dist="228600" dir="2700000" algn="ctr">
                <a:srgbClr val="000000">
                  <a:alpha val="30000"/>
                </a:srgbClr>
              </a:outerShdw>
            </a:effectLst>
            <a:sp3d prstMaterial="matte">
              <a:bevelT w="127000" h="63500"/>
            </a:sp3d>
          </p:spPr>
          <p:style>
            <a:lnRef idx="2">
              <a:scrgbClr r="0" g="0" b="0"/>
            </a:lnRef>
            <a:fillRef idx="1">
              <a:scrgbClr r="0" g="0" b="0"/>
            </a:fillRef>
            <a:effectRef idx="0">
              <a:scrgbClr r="0" g="0" b="0"/>
            </a:effectRef>
            <a:fontRef idx="minor">
              <a:schemeClr val="lt1"/>
            </a:fontRef>
          </p:style>
        </p:sp>
        <p:sp>
          <p:nvSpPr>
            <p:cNvPr id="6" name="圆角矩形 4"/>
            <p:cNvSpPr/>
            <p:nvPr/>
          </p:nvSpPr>
          <p:spPr>
            <a:xfrm>
              <a:off x="29489" y="2733270"/>
              <a:ext cx="6037022" cy="54511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algn="ctr" defTabSz="1244600">
                <a:lnSpc>
                  <a:spcPct val="90000"/>
                </a:lnSpc>
                <a:spcBef>
                  <a:spcPct val="0"/>
                </a:spcBef>
                <a:spcAft>
                  <a:spcPct val="35000"/>
                </a:spcAft>
              </a:pPr>
              <a:r>
                <a:rPr lang="zh-CN" altLang="en-US" sz="4800" b="1" dirty="0">
                  <a:solidFill>
                    <a:schemeClr val="bg1"/>
                  </a:solidFill>
                  <a:uFillTx/>
                  <a:latin typeface="黑体" panose="02010609060101010101" pitchFamily="49" charset="-122"/>
                  <a:ea typeface="黑体" panose="02010609060101010101" pitchFamily="49" charset="-122"/>
                </a:rPr>
                <a:t>（二）推算方法</a:t>
              </a:r>
            </a:p>
          </p:txBody>
        </p:sp>
      </p:gr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10285" y="1594485"/>
            <a:ext cx="10186035" cy="5163820"/>
          </a:xfrm>
        </p:spPr>
        <p:txBody>
          <a:bodyPr>
            <a:normAutofit/>
          </a:bodyPr>
          <a:lstStyle/>
          <a:p>
            <a:pPr>
              <a:lnSpc>
                <a:spcPct val="120000"/>
              </a:lnSpc>
            </a:pPr>
            <a:r>
              <a:rPr lang="en-US" altLang="zh-CN" dirty="0">
                <a:solidFill>
                  <a:schemeClr val="bg1"/>
                </a:solidFill>
                <a:latin typeface="楷体" panose="02010609060101010101" pitchFamily="49" charset="-122"/>
                <a:ea typeface="楷体" panose="02010609060101010101" pitchFamily="49" charset="-122"/>
              </a:rPr>
              <a:t>2.</a:t>
            </a:r>
            <a:r>
              <a:rPr lang="zh-CN" altLang="en-US" dirty="0">
                <a:solidFill>
                  <a:schemeClr val="bg1"/>
                </a:solidFill>
                <a:latin typeface="楷体" panose="02010609060101010101" pitchFamily="49" charset="-122"/>
                <a:ea typeface="楷体" panose="02010609060101010101" pitchFamily="49" charset="-122"/>
              </a:rPr>
              <a:t>最终权数</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20000"/>
              </a:lnSpc>
              <a:buNone/>
            </a:pPr>
            <a:r>
              <a:rPr lang="zh-CN" altLang="en-US" dirty="0">
                <a:solidFill>
                  <a:schemeClr val="bg1"/>
                </a:solidFill>
                <a:latin typeface="楷体" panose="02010609060101010101" pitchFamily="49" charset="-122"/>
                <a:ea typeface="楷体" panose="02010609060101010101" pitchFamily="49" charset="-122"/>
              </a:rPr>
              <a:t>（</a:t>
            </a:r>
            <a:r>
              <a:rPr lang="en-US" altLang="zh-CN" dirty="0">
                <a:solidFill>
                  <a:schemeClr val="bg1"/>
                </a:solidFill>
                <a:latin typeface="楷体" panose="02010609060101010101" pitchFamily="49" charset="-122"/>
                <a:ea typeface="楷体" panose="02010609060101010101" pitchFamily="49" charset="-122"/>
              </a:rPr>
              <a:t>1</a:t>
            </a:r>
            <a:r>
              <a:rPr lang="zh-CN" altLang="en-US" dirty="0">
                <a:solidFill>
                  <a:schemeClr val="bg1"/>
                </a:solidFill>
                <a:latin typeface="楷体" panose="02010609060101010101" pitchFamily="49" charset="-122"/>
                <a:ea typeface="楷体" panose="02010609060101010101" pitchFamily="49" charset="-122"/>
              </a:rPr>
              <a:t>）</a:t>
            </a:r>
            <a:r>
              <a:rPr lang="zh-CN" altLang="zh-CN" dirty="0">
                <a:solidFill>
                  <a:schemeClr val="bg1"/>
                </a:solidFill>
                <a:latin typeface="楷体" panose="02010609060101010101" pitchFamily="49" charset="-122"/>
                <a:ea typeface="楷体" panose="02010609060101010101" pitchFamily="49" charset="-122"/>
              </a:rPr>
              <a:t>抽样框辅助信息调整            </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50000"/>
              </a:lnSpc>
              <a:buNone/>
            </a:pPr>
            <a:r>
              <a:rPr lang="zh-CN" altLang="en-US" dirty="0">
                <a:solidFill>
                  <a:schemeClr val="bg1"/>
                </a:solidFill>
                <a:latin typeface="楷体" panose="02010609060101010101" pitchFamily="49" charset="-122"/>
                <a:ea typeface="楷体" panose="02010609060101010101" pitchFamily="49" charset="-122"/>
              </a:rPr>
              <a:t>（</a:t>
            </a:r>
            <a:r>
              <a:rPr lang="en-US" altLang="zh-CN" dirty="0">
                <a:solidFill>
                  <a:schemeClr val="bg1"/>
                </a:solidFill>
                <a:latin typeface="楷体" panose="02010609060101010101" pitchFamily="49" charset="-122"/>
                <a:ea typeface="楷体" panose="02010609060101010101" pitchFamily="49" charset="-122"/>
              </a:rPr>
              <a:t>2</a:t>
            </a:r>
            <a:r>
              <a:rPr lang="zh-CN" altLang="en-US" dirty="0">
                <a:solidFill>
                  <a:schemeClr val="bg1"/>
                </a:solidFill>
                <a:latin typeface="楷体" panose="02010609060101010101" pitchFamily="49" charset="-122"/>
                <a:ea typeface="楷体" panose="02010609060101010101" pitchFamily="49" charset="-122"/>
              </a:rPr>
              <a:t>）</a:t>
            </a:r>
            <a:r>
              <a:rPr lang="zh-CN" altLang="zh-CN" dirty="0">
                <a:solidFill>
                  <a:schemeClr val="bg1"/>
                </a:solidFill>
                <a:latin typeface="楷体" panose="02010609060101010101" pitchFamily="49" charset="-122"/>
                <a:ea typeface="楷体" panose="02010609060101010101" pitchFamily="49" charset="-122"/>
              </a:rPr>
              <a:t>行业类别</a:t>
            </a:r>
            <a:r>
              <a:rPr lang="zh-CN" altLang="en-US" dirty="0">
                <a:solidFill>
                  <a:schemeClr val="bg1"/>
                </a:solidFill>
                <a:latin typeface="楷体" panose="02010609060101010101" pitchFamily="49" charset="-122"/>
                <a:ea typeface="楷体" panose="02010609060101010101" pitchFamily="49" charset="-122"/>
              </a:rPr>
              <a:t>单位</a:t>
            </a:r>
            <a:r>
              <a:rPr lang="zh-CN" altLang="zh-CN" dirty="0">
                <a:solidFill>
                  <a:schemeClr val="bg1"/>
                </a:solidFill>
                <a:latin typeface="楷体" panose="02010609060101010101" pitchFamily="49" charset="-122"/>
                <a:ea typeface="楷体" panose="02010609060101010101" pitchFamily="49" charset="-122"/>
              </a:rPr>
              <a:t>无回答</a:t>
            </a:r>
            <a:r>
              <a:rPr lang="zh-CN" altLang="en-US" dirty="0">
                <a:solidFill>
                  <a:schemeClr val="bg1"/>
                </a:solidFill>
                <a:latin typeface="楷体" panose="02010609060101010101" pitchFamily="49" charset="-122"/>
                <a:ea typeface="楷体" panose="02010609060101010101" pitchFamily="49" charset="-122"/>
              </a:rPr>
              <a:t>调整</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20000"/>
              </a:lnSpc>
              <a:buNone/>
            </a:pP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20000"/>
              </a:lnSpc>
              <a:buNone/>
            </a:pP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00000"/>
              </a:lnSpc>
              <a:buNone/>
            </a:pPr>
            <a:r>
              <a:rPr lang="zh-CN" altLang="en-US" dirty="0">
                <a:solidFill>
                  <a:schemeClr val="bg1"/>
                </a:solidFill>
                <a:latin typeface="楷体" panose="02010609060101010101" pitchFamily="49" charset="-122"/>
                <a:ea typeface="楷体" panose="02010609060101010101" pitchFamily="49" charset="-122"/>
              </a:rPr>
              <a:t>  </a:t>
            </a:r>
          </a:p>
          <a:p>
            <a:pPr marL="0" indent="0">
              <a:lnSpc>
                <a:spcPct val="100000"/>
              </a:lnSpc>
              <a:buNone/>
            </a:pPr>
            <a:r>
              <a:rPr lang="zh-CN" altLang="en-US" dirty="0">
                <a:solidFill>
                  <a:schemeClr val="bg1"/>
                </a:solidFill>
                <a:latin typeface="楷体" panose="02010609060101010101" pitchFamily="49" charset="-122"/>
                <a:ea typeface="楷体" panose="02010609060101010101" pitchFamily="49" charset="-122"/>
              </a:rPr>
              <a:t>经过上述两步调整后的样本个体经营户权数</a:t>
            </a:r>
            <a:endParaRPr lang="en-US" altLang="zh-CN" dirty="0">
              <a:solidFill>
                <a:schemeClr val="bg1"/>
              </a:solidFill>
              <a:latin typeface="楷体" panose="02010609060101010101" pitchFamily="49" charset="-122"/>
              <a:ea typeface="楷体" panose="02010609060101010101" pitchFamily="49" charset="-122"/>
            </a:endParaRPr>
          </a:p>
        </p:txBody>
      </p:sp>
      <p:graphicFrame>
        <p:nvGraphicFramePr>
          <p:cNvPr id="28" name="对象 27"/>
          <p:cNvGraphicFramePr>
            <a:graphicFrameLocks noChangeAspect="1"/>
          </p:cNvGraphicFramePr>
          <p:nvPr/>
        </p:nvGraphicFramePr>
        <p:xfrm>
          <a:off x="5554558" y="1968969"/>
          <a:ext cx="1535113" cy="1038225"/>
        </p:xfrm>
        <a:graphic>
          <a:graphicData uri="http://schemas.openxmlformats.org/presentationml/2006/ole">
            <mc:AlternateContent xmlns:mc="http://schemas.openxmlformats.org/markup-compatibility/2006">
              <mc:Choice xmlns:v="urn:schemas-microsoft-com:vml" Requires="v">
                <p:oleObj spid="_x0000_s8738" name="Equation" r:id="rId4" imgW="19812000" imgH="13411200" progId="Equation.DSMT4">
                  <p:embed/>
                </p:oleObj>
              </mc:Choice>
              <mc:Fallback>
                <p:oleObj name="Equation" r:id="rId4" imgW="19812000" imgH="13411200" progId="Equation.DSMT4">
                  <p:embed/>
                  <p:pic>
                    <p:nvPicPr>
                      <p:cNvPr id="0" name="图片 8693"/>
                      <p:cNvPicPr/>
                      <p:nvPr/>
                    </p:nvPicPr>
                    <p:blipFill>
                      <a:blip r:embed="rId5"/>
                      <a:stretch>
                        <a:fillRect/>
                      </a:stretch>
                    </p:blipFill>
                    <p:spPr>
                      <a:xfrm>
                        <a:off x="5554558" y="1968969"/>
                        <a:ext cx="1535113" cy="1038225"/>
                      </a:xfrm>
                      <a:prstGeom prst="rect">
                        <a:avLst/>
                      </a:prstGeom>
                    </p:spPr>
                  </p:pic>
                </p:oleObj>
              </mc:Fallback>
            </mc:AlternateContent>
          </a:graphicData>
        </a:graphic>
      </p:graphicFrame>
      <p:graphicFrame>
        <p:nvGraphicFramePr>
          <p:cNvPr id="13" name="对象 12"/>
          <p:cNvGraphicFramePr>
            <a:graphicFrameLocks noChangeAspect="1"/>
          </p:cNvGraphicFramePr>
          <p:nvPr/>
        </p:nvGraphicFramePr>
        <p:xfrm>
          <a:off x="2413690" y="3639585"/>
          <a:ext cx="7816851" cy="873125"/>
        </p:xfrm>
        <a:graphic>
          <a:graphicData uri="http://schemas.openxmlformats.org/presentationml/2006/ole">
            <mc:AlternateContent xmlns:mc="http://schemas.openxmlformats.org/markup-compatibility/2006">
              <mc:Choice xmlns:v="urn:schemas-microsoft-com:vml" Requires="v">
                <p:oleObj spid="_x0000_s8739" name="Equation" r:id="rId6" imgW="100888800" imgH="11277600" progId="Equation.DSMT4">
                  <p:embed/>
                </p:oleObj>
              </mc:Choice>
              <mc:Fallback>
                <p:oleObj name="Equation" r:id="rId6" imgW="100888800" imgH="11277600" progId="Equation.DSMT4">
                  <p:embed/>
                  <p:pic>
                    <p:nvPicPr>
                      <p:cNvPr id="0" name="图片 8694"/>
                      <p:cNvPicPr/>
                      <p:nvPr/>
                    </p:nvPicPr>
                    <p:blipFill>
                      <a:blip r:embed="rId7"/>
                      <a:stretch>
                        <a:fillRect/>
                      </a:stretch>
                    </p:blipFill>
                    <p:spPr>
                      <a:xfrm>
                        <a:off x="2413690" y="3639585"/>
                        <a:ext cx="7816851" cy="873125"/>
                      </a:xfrm>
                      <a:prstGeom prst="rect">
                        <a:avLst/>
                      </a:prstGeom>
                    </p:spPr>
                  </p:pic>
                </p:oleObj>
              </mc:Fallback>
            </mc:AlternateContent>
          </a:graphicData>
        </a:graphic>
      </p:graphicFrame>
      <p:graphicFrame>
        <p:nvGraphicFramePr>
          <p:cNvPr id="14" name="对象 13"/>
          <p:cNvGraphicFramePr>
            <a:graphicFrameLocks noChangeAspect="1"/>
          </p:cNvGraphicFramePr>
          <p:nvPr/>
        </p:nvGraphicFramePr>
        <p:xfrm>
          <a:off x="3781743" y="6033481"/>
          <a:ext cx="3565525" cy="566737"/>
        </p:xfrm>
        <a:graphic>
          <a:graphicData uri="http://schemas.openxmlformats.org/presentationml/2006/ole">
            <mc:AlternateContent xmlns:mc="http://schemas.openxmlformats.org/markup-compatibility/2006">
              <mc:Choice xmlns:v="urn:schemas-microsoft-com:vml" Requires="v">
                <p:oleObj spid="_x0000_s8740" name="Equation" r:id="rId8" imgW="46024800" imgH="7315200" progId="Equation.DSMT4">
                  <p:embed/>
                </p:oleObj>
              </mc:Choice>
              <mc:Fallback>
                <p:oleObj name="Equation" r:id="rId8" imgW="46024800" imgH="7315200" progId="Equation.DSMT4">
                  <p:embed/>
                  <p:pic>
                    <p:nvPicPr>
                      <p:cNvPr id="0" name="图片 8695"/>
                      <p:cNvPicPr/>
                      <p:nvPr/>
                    </p:nvPicPr>
                    <p:blipFill>
                      <a:blip r:embed="rId9"/>
                      <a:stretch>
                        <a:fillRect/>
                      </a:stretch>
                    </p:blipFill>
                    <p:spPr>
                      <a:xfrm>
                        <a:off x="3781743" y="6033481"/>
                        <a:ext cx="3565525" cy="566737"/>
                      </a:xfrm>
                      <a:prstGeom prst="rect">
                        <a:avLst/>
                      </a:prstGeom>
                    </p:spPr>
                  </p:pic>
                </p:oleObj>
              </mc:Fallback>
            </mc:AlternateContent>
          </a:graphicData>
        </a:graphic>
      </p:graphicFrame>
      <p:graphicFrame>
        <p:nvGraphicFramePr>
          <p:cNvPr id="15" name="对象 14"/>
          <p:cNvGraphicFramePr>
            <a:graphicFrameLocks noChangeAspect="1"/>
          </p:cNvGraphicFramePr>
          <p:nvPr/>
        </p:nvGraphicFramePr>
        <p:xfrm>
          <a:off x="4663759" y="4512628"/>
          <a:ext cx="973137" cy="819150"/>
        </p:xfrm>
        <a:graphic>
          <a:graphicData uri="http://schemas.openxmlformats.org/presentationml/2006/ole">
            <mc:AlternateContent xmlns:mc="http://schemas.openxmlformats.org/markup-compatibility/2006">
              <mc:Choice xmlns:v="urn:schemas-microsoft-com:vml" Requires="v">
                <p:oleObj spid="_x0000_s8741" name="Equation" r:id="rId10" imgW="17373600" imgH="14630400" progId="Equation.DSMT4">
                  <p:embed/>
                </p:oleObj>
              </mc:Choice>
              <mc:Fallback>
                <p:oleObj name="Equation" r:id="rId10" imgW="17373600" imgH="14630400" progId="Equation.DSMT4">
                  <p:embed/>
                  <p:pic>
                    <p:nvPicPr>
                      <p:cNvPr id="0" name="图片 8696"/>
                      <p:cNvPicPr/>
                      <p:nvPr/>
                    </p:nvPicPr>
                    <p:blipFill>
                      <a:blip r:embed="rId11"/>
                      <a:stretch>
                        <a:fillRect/>
                      </a:stretch>
                    </p:blipFill>
                    <p:spPr>
                      <a:xfrm>
                        <a:off x="4663759" y="4512628"/>
                        <a:ext cx="973137" cy="819150"/>
                      </a:xfrm>
                      <a:prstGeom prst="rect">
                        <a:avLst/>
                      </a:prstGeom>
                    </p:spPr>
                  </p:pic>
                </p:oleObj>
              </mc:Fallback>
            </mc:AlternateContent>
          </a:graphicData>
        </a:graphic>
      </p:graphicFrame>
      <p:graphicFrame>
        <p:nvGraphicFramePr>
          <p:cNvPr id="16" name="对象 15"/>
          <p:cNvGraphicFramePr>
            <a:graphicFrameLocks noChangeAspect="1"/>
          </p:cNvGraphicFramePr>
          <p:nvPr/>
        </p:nvGraphicFramePr>
        <p:xfrm>
          <a:off x="8137526" y="4613275"/>
          <a:ext cx="957263" cy="819150"/>
        </p:xfrm>
        <a:graphic>
          <a:graphicData uri="http://schemas.openxmlformats.org/presentationml/2006/ole">
            <mc:AlternateContent xmlns:mc="http://schemas.openxmlformats.org/markup-compatibility/2006">
              <mc:Choice xmlns:v="urn:schemas-microsoft-com:vml" Requires="v">
                <p:oleObj spid="_x0000_s8742" name="Equation" r:id="rId12" imgW="17068800" imgH="14630400" progId="Equation.DSMT4">
                  <p:embed/>
                </p:oleObj>
              </mc:Choice>
              <mc:Fallback>
                <p:oleObj name="Equation" r:id="rId12" imgW="17068800" imgH="14630400" progId="Equation.DSMT4">
                  <p:embed/>
                  <p:pic>
                    <p:nvPicPr>
                      <p:cNvPr id="0" name="图片 8697"/>
                      <p:cNvPicPr/>
                      <p:nvPr/>
                    </p:nvPicPr>
                    <p:blipFill>
                      <a:blip r:embed="rId13"/>
                      <a:stretch>
                        <a:fillRect/>
                      </a:stretch>
                    </p:blipFill>
                    <p:spPr>
                      <a:xfrm>
                        <a:off x="8137526" y="4613275"/>
                        <a:ext cx="957263" cy="819150"/>
                      </a:xfrm>
                      <a:prstGeom prst="rect">
                        <a:avLst/>
                      </a:prstGeom>
                    </p:spPr>
                  </p:pic>
                </p:oleObj>
              </mc:Fallback>
            </mc:AlternateContent>
          </a:graphicData>
        </a:graphic>
      </p:graphicFrame>
      <p:grpSp>
        <p:nvGrpSpPr>
          <p:cNvPr id="9" name="组合 8"/>
          <p:cNvGrpSpPr/>
          <p:nvPr/>
        </p:nvGrpSpPr>
        <p:grpSpPr>
          <a:xfrm>
            <a:off x="2368550" y="701675"/>
            <a:ext cx="7146925" cy="848995"/>
            <a:chOff x="-78464" y="2686378"/>
            <a:chExt cx="6144975" cy="604089"/>
          </a:xfrm>
          <a:scene3d>
            <a:camera prst="orthographicFront">
              <a:rot lat="0" lon="0" rev="0"/>
            </a:camera>
            <a:lightRig rig="glow" dir="t">
              <a:rot lat="0" lon="0" rev="4800000"/>
            </a:lightRig>
          </a:scene3d>
        </p:grpSpPr>
        <p:sp>
          <p:nvSpPr>
            <p:cNvPr id="10" name="圆角矩形 9"/>
            <p:cNvSpPr/>
            <p:nvPr/>
          </p:nvSpPr>
          <p:spPr>
            <a:xfrm>
              <a:off x="-78464" y="2686378"/>
              <a:ext cx="6096000" cy="604089"/>
            </a:xfrm>
            <a:prstGeom prst="roundRect">
              <a:avLst/>
            </a:prstGeom>
            <a:solidFill>
              <a:schemeClr val="accent1">
                <a:lumMod val="75000"/>
              </a:schemeClr>
            </a:solidFill>
            <a:ln>
              <a:noFill/>
            </a:ln>
            <a:effectLst>
              <a:outerShdw blurRad="190500" dist="228600" dir="2700000" algn="ctr">
                <a:srgbClr val="000000">
                  <a:alpha val="30000"/>
                </a:srgbClr>
              </a:outerShdw>
            </a:effectLst>
            <a:sp3d prstMaterial="matte">
              <a:bevelT w="127000" h="63500"/>
            </a:sp3d>
          </p:spPr>
          <p:style>
            <a:lnRef idx="2">
              <a:scrgbClr r="0" g="0" b="0"/>
            </a:lnRef>
            <a:fillRef idx="1">
              <a:scrgbClr r="0" g="0" b="0"/>
            </a:fillRef>
            <a:effectRef idx="0">
              <a:scrgbClr r="0" g="0" b="0"/>
            </a:effectRef>
            <a:fontRef idx="minor">
              <a:schemeClr val="lt1"/>
            </a:fontRef>
          </p:style>
        </p:sp>
        <p:sp>
          <p:nvSpPr>
            <p:cNvPr id="11" name="圆角矩形 4"/>
            <p:cNvSpPr/>
            <p:nvPr/>
          </p:nvSpPr>
          <p:spPr>
            <a:xfrm>
              <a:off x="29489" y="2733270"/>
              <a:ext cx="6037022" cy="54511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algn="ctr" defTabSz="1244600">
                <a:lnSpc>
                  <a:spcPct val="90000"/>
                </a:lnSpc>
                <a:spcBef>
                  <a:spcPct val="0"/>
                </a:spcBef>
                <a:spcAft>
                  <a:spcPct val="35000"/>
                </a:spcAft>
              </a:pPr>
              <a:r>
                <a:rPr lang="zh-CN" altLang="en-US" sz="4800" b="1" dirty="0">
                  <a:solidFill>
                    <a:schemeClr val="bg1"/>
                  </a:solidFill>
                  <a:uFillTx/>
                  <a:latin typeface="黑体" panose="02010609060101010101" pitchFamily="49" charset="-122"/>
                  <a:ea typeface="黑体" panose="02010609060101010101" pitchFamily="49" charset="-122"/>
                </a:rPr>
                <a:t>（二）推算方法</a:t>
              </a:r>
            </a:p>
          </p:txBody>
        </p:sp>
      </p:grpSp>
      <p:pic>
        <p:nvPicPr>
          <p:cNvPr id="2" name="图片 1"/>
          <p:cNvPicPr>
            <a:picLocks noChangeAspect="1"/>
          </p:cNvPicPr>
          <p:nvPr/>
        </p:nvPicPr>
        <p:blipFill>
          <a:blip r:embed="rId14"/>
          <a:stretch>
            <a:fillRect/>
          </a:stretch>
        </p:blipFill>
        <p:spPr>
          <a:xfrm>
            <a:off x="7089775" y="1882775"/>
            <a:ext cx="5005705" cy="134302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ln w="28575" cmpd="dbl">
            <a:noFill/>
            <a:prstDash val="soli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967563" y="1594625"/>
            <a:ext cx="10260418" cy="4759877"/>
          </a:xfrm>
        </p:spPr>
        <p:txBody>
          <a:bodyPr>
            <a:normAutofit/>
          </a:bodyPr>
          <a:lstStyle/>
          <a:p>
            <a:pPr marL="0" indent="0">
              <a:lnSpc>
                <a:spcPct val="100000"/>
              </a:lnSpc>
              <a:buNone/>
            </a:pPr>
            <a:r>
              <a:rPr lang="zh-CN" altLang="en-US" dirty="0">
                <a:solidFill>
                  <a:schemeClr val="bg1"/>
                </a:solidFill>
                <a:latin typeface="楷体" panose="02010609060101010101" pitchFamily="49" charset="-122"/>
                <a:ea typeface="楷体" panose="02010609060101010101" pitchFamily="49" charset="-122"/>
              </a:rPr>
              <a:t>（</a:t>
            </a:r>
            <a:r>
              <a:rPr lang="en-US" altLang="zh-CN" dirty="0">
                <a:solidFill>
                  <a:schemeClr val="bg1"/>
                </a:solidFill>
                <a:latin typeface="楷体" panose="02010609060101010101" pitchFamily="49" charset="-122"/>
                <a:ea typeface="楷体" panose="02010609060101010101" pitchFamily="49" charset="-122"/>
              </a:rPr>
              <a:t>3</a:t>
            </a:r>
            <a:r>
              <a:rPr lang="zh-CN" altLang="en-US" dirty="0">
                <a:solidFill>
                  <a:schemeClr val="bg1"/>
                </a:solidFill>
                <a:latin typeface="楷体" panose="02010609060101010101" pitchFamily="49" charset="-122"/>
                <a:ea typeface="楷体" panose="02010609060101010101" pitchFamily="49" charset="-122"/>
              </a:rPr>
              <a:t>）样本结构调整</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00000"/>
              </a:lnSpc>
              <a:buNone/>
            </a:pPr>
            <a:r>
              <a:rPr lang="en-US" altLang="zh-CN" dirty="0">
                <a:solidFill>
                  <a:schemeClr val="bg1"/>
                </a:solidFill>
                <a:latin typeface="楷体" panose="02010609060101010101" pitchFamily="49" charset="-122"/>
                <a:ea typeface="楷体" panose="02010609060101010101" pitchFamily="49" charset="-122"/>
              </a:rPr>
              <a:t>     </a:t>
            </a:r>
            <a:r>
              <a:rPr lang="zh-CN" altLang="en-US" dirty="0">
                <a:solidFill>
                  <a:schemeClr val="bg1"/>
                </a:solidFill>
                <a:latin typeface="楷体" panose="02010609060101010101" pitchFamily="49" charset="-122"/>
                <a:ea typeface="楷体" panose="02010609060101010101" pitchFamily="49" charset="-122"/>
              </a:rPr>
              <a:t>样本加权分布                清查总体分布</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00000"/>
              </a:lnSpc>
              <a:buNone/>
            </a:pP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50000"/>
              </a:lnSpc>
              <a:buNone/>
            </a:pP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50000"/>
              </a:lnSpc>
              <a:buNone/>
            </a:pP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20000"/>
              </a:lnSpc>
              <a:buNone/>
            </a:pP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00000"/>
              </a:lnSpc>
              <a:buNone/>
            </a:pPr>
            <a:r>
              <a:rPr lang="zh-CN" altLang="en-US" dirty="0">
                <a:solidFill>
                  <a:schemeClr val="bg1"/>
                </a:solidFill>
                <a:latin typeface="楷体" panose="02010609060101010101" pitchFamily="49" charset="-122"/>
                <a:ea typeface="楷体" panose="02010609060101010101" pitchFamily="49" charset="-122"/>
              </a:rPr>
              <a:t>  经过结构调整后的样本个体经营户权数</a:t>
            </a:r>
            <a:endParaRPr lang="en-US" altLang="zh-CN" dirty="0">
              <a:solidFill>
                <a:schemeClr val="bg1"/>
              </a:solidFill>
              <a:latin typeface="楷体" panose="02010609060101010101" pitchFamily="49" charset="-122"/>
              <a:ea typeface="楷体" panose="02010609060101010101" pitchFamily="49" charset="-122"/>
            </a:endParaRPr>
          </a:p>
        </p:txBody>
      </p:sp>
      <p:graphicFrame>
        <p:nvGraphicFramePr>
          <p:cNvPr id="14" name="对象 13"/>
          <p:cNvGraphicFramePr>
            <a:graphicFrameLocks noChangeAspect="1"/>
          </p:cNvGraphicFramePr>
          <p:nvPr/>
        </p:nvGraphicFramePr>
        <p:xfrm>
          <a:off x="2707254" y="4330927"/>
          <a:ext cx="6162675" cy="1109663"/>
        </p:xfrm>
        <a:graphic>
          <a:graphicData uri="http://schemas.openxmlformats.org/presentationml/2006/ole">
            <mc:AlternateContent xmlns:mc="http://schemas.openxmlformats.org/markup-compatibility/2006">
              <mc:Choice xmlns:v="urn:schemas-microsoft-com:vml" Requires="v">
                <p:oleObj spid="_x0000_s9757" name="Equation" r:id="rId4" imgW="79552800" imgH="14325600" progId="Equation.DSMT4">
                  <p:embed/>
                </p:oleObj>
              </mc:Choice>
              <mc:Fallback>
                <p:oleObj name="Equation" r:id="rId4" imgW="79552800" imgH="14325600" progId="Equation.DSMT4">
                  <p:embed/>
                  <p:pic>
                    <p:nvPicPr>
                      <p:cNvPr id="0" name="图片 9712"/>
                      <p:cNvPicPr/>
                      <p:nvPr/>
                    </p:nvPicPr>
                    <p:blipFill>
                      <a:blip r:embed="rId5"/>
                      <a:stretch>
                        <a:fillRect/>
                      </a:stretch>
                    </p:blipFill>
                    <p:spPr>
                      <a:xfrm>
                        <a:off x="2707254" y="4330927"/>
                        <a:ext cx="6162675" cy="1109663"/>
                      </a:xfrm>
                      <a:prstGeom prst="rect">
                        <a:avLst/>
                      </a:prstGeom>
                    </p:spPr>
                  </p:pic>
                </p:oleObj>
              </mc:Fallback>
            </mc:AlternateContent>
          </a:graphicData>
        </a:graphic>
      </p:graphicFrame>
      <p:graphicFrame>
        <p:nvGraphicFramePr>
          <p:cNvPr id="5" name="表格 4"/>
          <p:cNvGraphicFramePr>
            <a:graphicFrameLocks noGrp="1"/>
          </p:cNvGraphicFramePr>
          <p:nvPr/>
        </p:nvGraphicFramePr>
        <p:xfrm>
          <a:off x="1671345" y="2705101"/>
          <a:ext cx="2685861" cy="1473200"/>
        </p:xfrm>
        <a:graphic>
          <a:graphicData uri="http://schemas.openxmlformats.org/drawingml/2006/table">
            <a:tbl>
              <a:tblPr firstRow="1" bandRow="1">
                <a:tableStyleId>{5C22544A-7EE6-4342-B048-85BDC9FD1C3A}</a:tableStyleId>
              </a:tblPr>
              <a:tblGrid>
                <a:gridCol w="648831">
                  <a:extLst>
                    <a:ext uri="{9D8B030D-6E8A-4147-A177-3AD203B41FA5}">
                      <a16:colId xmlns:a16="http://schemas.microsoft.com/office/drawing/2014/main" val="20000"/>
                    </a:ext>
                  </a:extLst>
                </a:gridCol>
                <a:gridCol w="660903">
                  <a:extLst>
                    <a:ext uri="{9D8B030D-6E8A-4147-A177-3AD203B41FA5}">
                      <a16:colId xmlns:a16="http://schemas.microsoft.com/office/drawing/2014/main" val="20001"/>
                    </a:ext>
                  </a:extLst>
                </a:gridCol>
                <a:gridCol w="733331">
                  <a:extLst>
                    <a:ext uri="{9D8B030D-6E8A-4147-A177-3AD203B41FA5}">
                      <a16:colId xmlns:a16="http://schemas.microsoft.com/office/drawing/2014/main" val="20002"/>
                    </a:ext>
                  </a:extLst>
                </a:gridCol>
                <a:gridCol w="642796">
                  <a:extLst>
                    <a:ext uri="{9D8B030D-6E8A-4147-A177-3AD203B41FA5}">
                      <a16:colId xmlns:a16="http://schemas.microsoft.com/office/drawing/2014/main" val="20003"/>
                    </a:ext>
                  </a:extLst>
                </a:gridCol>
              </a:tblGrid>
              <a:tr h="182880">
                <a:tc>
                  <a:txBody>
                    <a:bodyPr/>
                    <a:lstStyle/>
                    <a:p>
                      <a:pPr algn="ctr"/>
                      <a:endParaRPr lang="zh-CN" altLang="en-US" dirty="0"/>
                    </a:p>
                  </a:txBody>
                  <a:tcPr/>
                </a:tc>
                <a:tc>
                  <a:txBody>
                    <a:bodyPr/>
                    <a:lstStyle/>
                    <a:p>
                      <a:pPr algn="ctr"/>
                      <a:r>
                        <a:rPr lang="en-US" altLang="zh-CN" i="1" dirty="0"/>
                        <a:t>1</a:t>
                      </a:r>
                      <a:endParaRPr lang="zh-CN" altLang="en-US" i="1" dirty="0"/>
                    </a:p>
                  </a:txBody>
                  <a:tcPr/>
                </a:tc>
                <a:tc>
                  <a:txBody>
                    <a:bodyPr/>
                    <a:lstStyle/>
                    <a:p>
                      <a:pPr algn="ctr"/>
                      <a:r>
                        <a:rPr lang="en-US" altLang="zh-CN" i="1" dirty="0"/>
                        <a:t>……</a:t>
                      </a:r>
                      <a:endParaRPr lang="zh-CN" altLang="en-US" i="1" dirty="0"/>
                    </a:p>
                  </a:txBody>
                  <a:tcPr/>
                </a:tc>
                <a:tc>
                  <a:txBody>
                    <a:bodyPr/>
                    <a:lstStyle/>
                    <a:p>
                      <a:pPr algn="ctr"/>
                      <a:r>
                        <a:rPr lang="en-US" altLang="zh-CN" i="1" dirty="0"/>
                        <a:t>D</a:t>
                      </a:r>
                      <a:endParaRPr lang="zh-CN" altLang="en-US" i="1" dirty="0"/>
                    </a:p>
                  </a:txBody>
                  <a:tcPr/>
                </a:tc>
                <a:extLst>
                  <a:ext uri="{0D108BD9-81ED-4DB2-BD59-A6C34878D82A}">
                    <a16:rowId xmlns:a16="http://schemas.microsoft.com/office/drawing/2014/main" val="10000"/>
                  </a:ext>
                </a:extLst>
              </a:tr>
              <a:tr h="182880">
                <a:tc>
                  <a:txBody>
                    <a:bodyPr/>
                    <a:lstStyle/>
                    <a:p>
                      <a:pPr algn="ctr"/>
                      <a:r>
                        <a:rPr lang="en-US" altLang="zh-CN" i="1" dirty="0"/>
                        <a:t>1</a:t>
                      </a:r>
                      <a:endParaRPr lang="zh-CN" altLang="en-US" i="1" dirty="0"/>
                    </a:p>
                  </a:txBody>
                  <a:tcPr/>
                </a:tc>
                <a:tc>
                  <a:txBody>
                    <a:bodyPr/>
                    <a:lstStyle/>
                    <a:p>
                      <a:endParaRPr lang="zh-CN" altLang="en-US" dirty="0"/>
                    </a:p>
                  </a:txBody>
                  <a:tcPr/>
                </a:tc>
                <a:tc>
                  <a:txBody>
                    <a:bodyPr/>
                    <a:lstStyle/>
                    <a:p>
                      <a:endParaRPr lang="zh-CN" altLang="en-US" dirty="0"/>
                    </a:p>
                  </a:txBody>
                  <a:tcPr/>
                </a:tc>
                <a:tc>
                  <a:txBody>
                    <a:bodyPr/>
                    <a:lstStyle/>
                    <a:p>
                      <a:endParaRPr lang="zh-CN" altLang="en-US" dirty="0"/>
                    </a:p>
                  </a:txBody>
                  <a:tcPr/>
                </a:tc>
                <a:extLst>
                  <a:ext uri="{0D108BD9-81ED-4DB2-BD59-A6C34878D82A}">
                    <a16:rowId xmlns:a16="http://schemas.microsoft.com/office/drawing/2014/main" val="10001"/>
                  </a:ext>
                </a:extLst>
              </a:tr>
              <a:tr h="370840">
                <a:tc>
                  <a:txBody>
                    <a:bodyPr/>
                    <a:lstStyle/>
                    <a:p>
                      <a:pPr algn="ctr"/>
                      <a:r>
                        <a:rPr lang="en-US" altLang="zh-CN" i="1" dirty="0"/>
                        <a:t>……</a:t>
                      </a:r>
                      <a:endParaRPr lang="zh-CN" altLang="en-US" i="1" dirty="0"/>
                    </a:p>
                  </a:txBody>
                  <a:tcPr/>
                </a:tc>
                <a:tc>
                  <a:txBody>
                    <a:bodyPr/>
                    <a:lstStyle/>
                    <a:p>
                      <a:endParaRPr lang="zh-CN" altLang="en-US"/>
                    </a:p>
                  </a:txBody>
                  <a:tcPr/>
                </a:tc>
                <a:tc>
                  <a:txBody>
                    <a:bodyPr/>
                    <a:lstStyle/>
                    <a:p>
                      <a:endParaRPr lang="zh-CN" altLang="en-US" dirty="0"/>
                    </a:p>
                  </a:txBody>
                  <a:tcPr/>
                </a:tc>
                <a:tc>
                  <a:txBody>
                    <a:bodyPr/>
                    <a:lstStyle/>
                    <a:p>
                      <a:endParaRPr lang="zh-CN" altLang="en-US" dirty="0"/>
                    </a:p>
                  </a:txBody>
                  <a:tcPr/>
                </a:tc>
                <a:extLst>
                  <a:ext uri="{0D108BD9-81ED-4DB2-BD59-A6C34878D82A}">
                    <a16:rowId xmlns:a16="http://schemas.microsoft.com/office/drawing/2014/main" val="10002"/>
                  </a:ext>
                </a:extLst>
              </a:tr>
              <a:tr h="370840">
                <a:tc>
                  <a:txBody>
                    <a:bodyPr/>
                    <a:lstStyle/>
                    <a:p>
                      <a:pPr algn="ctr"/>
                      <a:r>
                        <a:rPr lang="en-US" altLang="zh-CN" i="1" dirty="0"/>
                        <a:t>C</a:t>
                      </a:r>
                      <a:endParaRPr lang="zh-CN" altLang="en-US" i="1" dirty="0"/>
                    </a:p>
                  </a:txBody>
                  <a:tcPr/>
                </a:tc>
                <a:tc>
                  <a:txBody>
                    <a:bodyPr/>
                    <a:lstStyle/>
                    <a:p>
                      <a:endParaRPr lang="zh-CN" altLang="en-US" dirty="0"/>
                    </a:p>
                  </a:txBody>
                  <a:tcPr/>
                </a:tc>
                <a:tc>
                  <a:txBody>
                    <a:bodyPr/>
                    <a:lstStyle/>
                    <a:p>
                      <a:endParaRPr lang="zh-CN" altLang="en-US" dirty="0"/>
                    </a:p>
                  </a:txBody>
                  <a:tcPr/>
                </a:tc>
                <a:tc>
                  <a:txBody>
                    <a:bodyPr/>
                    <a:lstStyle/>
                    <a:p>
                      <a:endParaRPr lang="zh-CN" altLang="en-US" dirty="0"/>
                    </a:p>
                  </a:txBody>
                  <a:tcPr/>
                </a:tc>
                <a:extLst>
                  <a:ext uri="{0D108BD9-81ED-4DB2-BD59-A6C34878D82A}">
                    <a16:rowId xmlns:a16="http://schemas.microsoft.com/office/drawing/2014/main" val="10003"/>
                  </a:ext>
                </a:extLst>
              </a:tr>
            </a:tbl>
          </a:graphicData>
        </a:graphic>
      </p:graphicFrame>
      <p:graphicFrame>
        <p:nvGraphicFramePr>
          <p:cNvPr id="28" name="对象 27"/>
          <p:cNvGraphicFramePr>
            <a:graphicFrameLocks noChangeAspect="1"/>
          </p:cNvGraphicFramePr>
          <p:nvPr/>
        </p:nvGraphicFramePr>
        <p:xfrm>
          <a:off x="3090544" y="3425895"/>
          <a:ext cx="369023" cy="438806"/>
        </p:xfrm>
        <a:graphic>
          <a:graphicData uri="http://schemas.openxmlformats.org/presentationml/2006/ole">
            <mc:AlternateContent xmlns:mc="http://schemas.openxmlformats.org/markup-compatibility/2006">
              <mc:Choice xmlns:v="urn:schemas-microsoft-com:vml" Requires="v">
                <p:oleObj spid="_x0000_s9758" name="Equation" r:id="rId6" imgW="6400800" imgH="7620000" progId="Equation.DSMT4">
                  <p:embed/>
                </p:oleObj>
              </mc:Choice>
              <mc:Fallback>
                <p:oleObj name="Equation" r:id="rId6" imgW="6400800" imgH="7620000" progId="Equation.DSMT4">
                  <p:embed/>
                  <p:pic>
                    <p:nvPicPr>
                      <p:cNvPr id="0" name="图片 9713"/>
                      <p:cNvPicPr/>
                      <p:nvPr/>
                    </p:nvPicPr>
                    <p:blipFill>
                      <a:blip r:embed="rId7"/>
                      <a:stretch>
                        <a:fillRect/>
                      </a:stretch>
                    </p:blipFill>
                    <p:spPr>
                      <a:xfrm>
                        <a:off x="3090544" y="3425895"/>
                        <a:ext cx="369023" cy="438806"/>
                      </a:xfrm>
                      <a:prstGeom prst="rect">
                        <a:avLst/>
                      </a:prstGeom>
                    </p:spPr>
                  </p:pic>
                </p:oleObj>
              </mc:Fallback>
            </mc:AlternateContent>
          </a:graphicData>
        </a:graphic>
      </p:graphicFrame>
      <p:graphicFrame>
        <p:nvGraphicFramePr>
          <p:cNvPr id="10" name="表格 9"/>
          <p:cNvGraphicFramePr>
            <a:graphicFrameLocks noGrp="1"/>
          </p:cNvGraphicFramePr>
          <p:nvPr/>
        </p:nvGraphicFramePr>
        <p:xfrm>
          <a:off x="6656578" y="2712386"/>
          <a:ext cx="2685861" cy="1473200"/>
        </p:xfrm>
        <a:graphic>
          <a:graphicData uri="http://schemas.openxmlformats.org/drawingml/2006/table">
            <a:tbl>
              <a:tblPr firstRow="1" bandRow="1">
                <a:tableStyleId>{5C22544A-7EE6-4342-B048-85BDC9FD1C3A}</a:tableStyleId>
              </a:tblPr>
              <a:tblGrid>
                <a:gridCol w="648831">
                  <a:extLst>
                    <a:ext uri="{9D8B030D-6E8A-4147-A177-3AD203B41FA5}">
                      <a16:colId xmlns:a16="http://schemas.microsoft.com/office/drawing/2014/main" val="20000"/>
                    </a:ext>
                  </a:extLst>
                </a:gridCol>
                <a:gridCol w="660903">
                  <a:extLst>
                    <a:ext uri="{9D8B030D-6E8A-4147-A177-3AD203B41FA5}">
                      <a16:colId xmlns:a16="http://schemas.microsoft.com/office/drawing/2014/main" val="20001"/>
                    </a:ext>
                  </a:extLst>
                </a:gridCol>
                <a:gridCol w="733331">
                  <a:extLst>
                    <a:ext uri="{9D8B030D-6E8A-4147-A177-3AD203B41FA5}">
                      <a16:colId xmlns:a16="http://schemas.microsoft.com/office/drawing/2014/main" val="20002"/>
                    </a:ext>
                  </a:extLst>
                </a:gridCol>
                <a:gridCol w="642796">
                  <a:extLst>
                    <a:ext uri="{9D8B030D-6E8A-4147-A177-3AD203B41FA5}">
                      <a16:colId xmlns:a16="http://schemas.microsoft.com/office/drawing/2014/main" val="20003"/>
                    </a:ext>
                  </a:extLst>
                </a:gridCol>
              </a:tblGrid>
              <a:tr h="182880">
                <a:tc>
                  <a:txBody>
                    <a:bodyPr/>
                    <a:lstStyle/>
                    <a:p>
                      <a:pPr algn="ctr"/>
                      <a:endParaRPr lang="zh-CN" altLang="en-US" dirty="0"/>
                    </a:p>
                  </a:txBody>
                  <a:tcPr/>
                </a:tc>
                <a:tc>
                  <a:txBody>
                    <a:bodyPr/>
                    <a:lstStyle/>
                    <a:p>
                      <a:pPr algn="ctr"/>
                      <a:r>
                        <a:rPr lang="en-US" altLang="zh-CN" i="1" dirty="0"/>
                        <a:t>1</a:t>
                      </a:r>
                      <a:endParaRPr lang="zh-CN" altLang="en-US" i="1" dirty="0"/>
                    </a:p>
                  </a:txBody>
                  <a:tcPr/>
                </a:tc>
                <a:tc>
                  <a:txBody>
                    <a:bodyPr/>
                    <a:lstStyle/>
                    <a:p>
                      <a:pPr algn="ctr"/>
                      <a:r>
                        <a:rPr lang="en-US" altLang="zh-CN" i="1" dirty="0"/>
                        <a:t>……</a:t>
                      </a:r>
                      <a:endParaRPr lang="zh-CN" altLang="en-US" i="1" dirty="0"/>
                    </a:p>
                  </a:txBody>
                  <a:tcPr/>
                </a:tc>
                <a:tc>
                  <a:txBody>
                    <a:bodyPr/>
                    <a:lstStyle/>
                    <a:p>
                      <a:pPr algn="ctr"/>
                      <a:r>
                        <a:rPr lang="en-US" altLang="zh-CN" i="1" dirty="0"/>
                        <a:t>D</a:t>
                      </a:r>
                      <a:endParaRPr lang="zh-CN" altLang="en-US" i="1" dirty="0"/>
                    </a:p>
                  </a:txBody>
                  <a:tcPr/>
                </a:tc>
                <a:extLst>
                  <a:ext uri="{0D108BD9-81ED-4DB2-BD59-A6C34878D82A}">
                    <a16:rowId xmlns:a16="http://schemas.microsoft.com/office/drawing/2014/main" val="10000"/>
                  </a:ext>
                </a:extLst>
              </a:tr>
              <a:tr h="182880">
                <a:tc>
                  <a:txBody>
                    <a:bodyPr/>
                    <a:lstStyle/>
                    <a:p>
                      <a:pPr algn="ctr"/>
                      <a:r>
                        <a:rPr lang="en-US" altLang="zh-CN" i="1" dirty="0"/>
                        <a:t>1</a:t>
                      </a:r>
                      <a:endParaRPr lang="zh-CN" altLang="en-US" i="1" dirty="0"/>
                    </a:p>
                  </a:txBody>
                  <a:tcPr/>
                </a:tc>
                <a:tc>
                  <a:txBody>
                    <a:bodyPr/>
                    <a:lstStyle/>
                    <a:p>
                      <a:endParaRPr lang="zh-CN" altLang="en-US" dirty="0"/>
                    </a:p>
                  </a:txBody>
                  <a:tcPr/>
                </a:tc>
                <a:tc>
                  <a:txBody>
                    <a:bodyPr/>
                    <a:lstStyle/>
                    <a:p>
                      <a:endParaRPr lang="zh-CN" altLang="en-US" dirty="0"/>
                    </a:p>
                  </a:txBody>
                  <a:tcPr/>
                </a:tc>
                <a:tc>
                  <a:txBody>
                    <a:bodyPr/>
                    <a:lstStyle/>
                    <a:p>
                      <a:endParaRPr lang="zh-CN" altLang="en-US" dirty="0"/>
                    </a:p>
                  </a:txBody>
                  <a:tcPr/>
                </a:tc>
                <a:extLst>
                  <a:ext uri="{0D108BD9-81ED-4DB2-BD59-A6C34878D82A}">
                    <a16:rowId xmlns:a16="http://schemas.microsoft.com/office/drawing/2014/main" val="10001"/>
                  </a:ext>
                </a:extLst>
              </a:tr>
              <a:tr h="370840">
                <a:tc>
                  <a:txBody>
                    <a:bodyPr/>
                    <a:lstStyle/>
                    <a:p>
                      <a:pPr algn="ctr"/>
                      <a:r>
                        <a:rPr lang="en-US" altLang="zh-CN" i="1" dirty="0"/>
                        <a:t>……</a:t>
                      </a:r>
                      <a:endParaRPr lang="zh-CN" altLang="en-US" i="1" dirty="0"/>
                    </a:p>
                  </a:txBody>
                  <a:tcPr/>
                </a:tc>
                <a:tc>
                  <a:txBody>
                    <a:bodyPr/>
                    <a:lstStyle/>
                    <a:p>
                      <a:endParaRPr lang="zh-CN" altLang="en-US"/>
                    </a:p>
                  </a:txBody>
                  <a:tcPr/>
                </a:tc>
                <a:tc>
                  <a:txBody>
                    <a:bodyPr/>
                    <a:lstStyle/>
                    <a:p>
                      <a:endParaRPr lang="zh-CN" altLang="en-US" dirty="0"/>
                    </a:p>
                  </a:txBody>
                  <a:tcPr/>
                </a:tc>
                <a:tc>
                  <a:txBody>
                    <a:bodyPr/>
                    <a:lstStyle/>
                    <a:p>
                      <a:endParaRPr lang="zh-CN" altLang="en-US" dirty="0"/>
                    </a:p>
                  </a:txBody>
                  <a:tcPr/>
                </a:tc>
                <a:extLst>
                  <a:ext uri="{0D108BD9-81ED-4DB2-BD59-A6C34878D82A}">
                    <a16:rowId xmlns:a16="http://schemas.microsoft.com/office/drawing/2014/main" val="10002"/>
                  </a:ext>
                </a:extLst>
              </a:tr>
              <a:tr h="370840">
                <a:tc>
                  <a:txBody>
                    <a:bodyPr/>
                    <a:lstStyle/>
                    <a:p>
                      <a:pPr algn="ctr"/>
                      <a:r>
                        <a:rPr lang="en-US" altLang="zh-CN" i="1" dirty="0"/>
                        <a:t>C</a:t>
                      </a:r>
                      <a:endParaRPr lang="zh-CN" altLang="en-US" i="1" dirty="0"/>
                    </a:p>
                  </a:txBody>
                  <a:tcPr/>
                </a:tc>
                <a:tc>
                  <a:txBody>
                    <a:bodyPr/>
                    <a:lstStyle/>
                    <a:p>
                      <a:endParaRPr lang="zh-CN" altLang="en-US" dirty="0"/>
                    </a:p>
                  </a:txBody>
                  <a:tcPr/>
                </a:tc>
                <a:tc>
                  <a:txBody>
                    <a:bodyPr/>
                    <a:lstStyle/>
                    <a:p>
                      <a:endParaRPr lang="zh-CN" altLang="en-US" dirty="0"/>
                    </a:p>
                  </a:txBody>
                  <a:tcPr/>
                </a:tc>
                <a:tc>
                  <a:txBody>
                    <a:bodyPr/>
                    <a:lstStyle/>
                    <a:p>
                      <a:endParaRPr lang="zh-CN" altLang="en-US" dirty="0"/>
                    </a:p>
                  </a:txBody>
                  <a:tcPr/>
                </a:tc>
                <a:extLst>
                  <a:ext uri="{0D108BD9-81ED-4DB2-BD59-A6C34878D82A}">
                    <a16:rowId xmlns:a16="http://schemas.microsoft.com/office/drawing/2014/main" val="10003"/>
                  </a:ext>
                </a:extLst>
              </a:tr>
            </a:tbl>
          </a:graphicData>
        </a:graphic>
      </p:graphicFrame>
      <p:graphicFrame>
        <p:nvGraphicFramePr>
          <p:cNvPr id="11" name="对象 10"/>
          <p:cNvGraphicFramePr>
            <a:graphicFrameLocks noChangeAspect="1"/>
          </p:cNvGraphicFramePr>
          <p:nvPr/>
        </p:nvGraphicFramePr>
        <p:xfrm>
          <a:off x="8115101" y="3452416"/>
          <a:ext cx="369887" cy="385763"/>
        </p:xfrm>
        <a:graphic>
          <a:graphicData uri="http://schemas.openxmlformats.org/presentationml/2006/ole">
            <mc:AlternateContent xmlns:mc="http://schemas.openxmlformats.org/markup-compatibility/2006">
              <mc:Choice xmlns:v="urn:schemas-microsoft-com:vml" Requires="v">
                <p:oleObj spid="_x0000_s9759" name="Equation" r:id="rId8" imgW="6400800" imgH="6705600" progId="Equation.DSMT4">
                  <p:embed/>
                </p:oleObj>
              </mc:Choice>
              <mc:Fallback>
                <p:oleObj name="Equation" r:id="rId8" imgW="6400800" imgH="6705600" progId="Equation.DSMT4">
                  <p:embed/>
                  <p:pic>
                    <p:nvPicPr>
                      <p:cNvPr id="0" name="图片 9714"/>
                      <p:cNvPicPr/>
                      <p:nvPr/>
                    </p:nvPicPr>
                    <p:blipFill>
                      <a:blip r:embed="rId9"/>
                      <a:stretch>
                        <a:fillRect/>
                      </a:stretch>
                    </p:blipFill>
                    <p:spPr>
                      <a:xfrm>
                        <a:off x="8115101" y="3452416"/>
                        <a:ext cx="369887" cy="385763"/>
                      </a:xfrm>
                      <a:prstGeom prst="rect">
                        <a:avLst/>
                      </a:prstGeom>
                    </p:spPr>
                  </p:pic>
                </p:oleObj>
              </mc:Fallback>
            </mc:AlternateContent>
          </a:graphicData>
        </a:graphic>
      </p:graphicFrame>
      <p:graphicFrame>
        <p:nvGraphicFramePr>
          <p:cNvPr id="12" name="对象 11"/>
          <p:cNvGraphicFramePr>
            <a:graphicFrameLocks noChangeAspect="1"/>
          </p:cNvGraphicFramePr>
          <p:nvPr/>
        </p:nvGraphicFramePr>
        <p:xfrm>
          <a:off x="3573478" y="6012003"/>
          <a:ext cx="3919538" cy="566738"/>
        </p:xfrm>
        <a:graphic>
          <a:graphicData uri="http://schemas.openxmlformats.org/presentationml/2006/ole">
            <mc:AlternateContent xmlns:mc="http://schemas.openxmlformats.org/markup-compatibility/2006">
              <mc:Choice xmlns:v="urn:schemas-microsoft-com:vml" Requires="v">
                <p:oleObj spid="_x0000_s9760" name="Equation" r:id="rId10" imgW="50596800" imgH="7315200" progId="Equation.DSMT4">
                  <p:embed/>
                </p:oleObj>
              </mc:Choice>
              <mc:Fallback>
                <p:oleObj name="Equation" r:id="rId10" imgW="50596800" imgH="7315200" progId="Equation.DSMT4">
                  <p:embed/>
                  <p:pic>
                    <p:nvPicPr>
                      <p:cNvPr id="0" name="图片 9715"/>
                      <p:cNvPicPr/>
                      <p:nvPr/>
                    </p:nvPicPr>
                    <p:blipFill>
                      <a:blip r:embed="rId11"/>
                      <a:stretch>
                        <a:fillRect/>
                      </a:stretch>
                    </p:blipFill>
                    <p:spPr>
                      <a:xfrm>
                        <a:off x="3573478" y="6012003"/>
                        <a:ext cx="3919538" cy="566738"/>
                      </a:xfrm>
                      <a:prstGeom prst="rect">
                        <a:avLst/>
                      </a:prstGeom>
                    </p:spPr>
                  </p:pic>
                </p:oleObj>
              </mc:Fallback>
            </mc:AlternateContent>
          </a:graphicData>
        </a:graphic>
      </p:graphicFrame>
      <p:sp>
        <p:nvSpPr>
          <p:cNvPr id="15" name="右箭头 14"/>
          <p:cNvSpPr/>
          <p:nvPr/>
        </p:nvSpPr>
        <p:spPr>
          <a:xfrm>
            <a:off x="5060988" y="3263390"/>
            <a:ext cx="1050894" cy="371192"/>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zh-CN" altLang="en-US"/>
          </a:p>
        </p:txBody>
      </p:sp>
      <p:graphicFrame>
        <p:nvGraphicFramePr>
          <p:cNvPr id="16" name="对象 15"/>
          <p:cNvGraphicFramePr>
            <a:graphicFrameLocks noChangeAspect="1"/>
          </p:cNvGraphicFramePr>
          <p:nvPr/>
        </p:nvGraphicFramePr>
        <p:xfrm>
          <a:off x="9342439" y="4448175"/>
          <a:ext cx="955675" cy="819150"/>
        </p:xfrm>
        <a:graphic>
          <a:graphicData uri="http://schemas.openxmlformats.org/presentationml/2006/ole">
            <mc:AlternateContent xmlns:mc="http://schemas.openxmlformats.org/markup-compatibility/2006">
              <mc:Choice xmlns:v="urn:schemas-microsoft-com:vml" Requires="v">
                <p:oleObj spid="_x0000_s9761" name="Equation" r:id="rId12" imgW="17068800" imgH="14630400" progId="Equation.DSMT4">
                  <p:embed/>
                </p:oleObj>
              </mc:Choice>
              <mc:Fallback>
                <p:oleObj name="Equation" r:id="rId12" imgW="17068800" imgH="14630400" progId="Equation.DSMT4">
                  <p:embed/>
                  <p:pic>
                    <p:nvPicPr>
                      <p:cNvPr id="0" name="图片 9716"/>
                      <p:cNvPicPr/>
                      <p:nvPr/>
                    </p:nvPicPr>
                    <p:blipFill>
                      <a:blip r:embed="rId13"/>
                      <a:stretch>
                        <a:fillRect/>
                      </a:stretch>
                    </p:blipFill>
                    <p:spPr>
                      <a:xfrm>
                        <a:off x="9342439" y="4448175"/>
                        <a:ext cx="955675" cy="819150"/>
                      </a:xfrm>
                      <a:prstGeom prst="rect">
                        <a:avLst/>
                      </a:prstGeom>
                    </p:spPr>
                  </p:pic>
                </p:oleObj>
              </mc:Fallback>
            </mc:AlternateContent>
          </a:graphicData>
        </a:graphic>
      </p:graphicFrame>
      <p:grpSp>
        <p:nvGrpSpPr>
          <p:cNvPr id="4" name="组合 3"/>
          <p:cNvGrpSpPr/>
          <p:nvPr/>
        </p:nvGrpSpPr>
        <p:grpSpPr>
          <a:xfrm>
            <a:off x="-59055" y="-33655"/>
            <a:ext cx="12192635" cy="808355"/>
            <a:chOff x="-78464" y="2686378"/>
            <a:chExt cx="6144975" cy="604089"/>
          </a:xfrm>
          <a:scene3d>
            <a:camera prst="orthographicFront">
              <a:rot lat="0" lon="0" rev="0"/>
            </a:camera>
            <a:lightRig rig="glow" dir="t">
              <a:rot lat="0" lon="0" rev="4800000"/>
            </a:lightRig>
          </a:scene3d>
        </p:grpSpPr>
        <p:sp>
          <p:nvSpPr>
            <p:cNvPr id="6" name="圆角矩形 5"/>
            <p:cNvSpPr/>
            <p:nvPr/>
          </p:nvSpPr>
          <p:spPr>
            <a:xfrm>
              <a:off x="-78464" y="2686378"/>
              <a:ext cx="6096000" cy="604089"/>
            </a:xfrm>
            <a:prstGeom prst="roundRect">
              <a:avLst/>
            </a:prstGeom>
            <a:solidFill>
              <a:schemeClr val="accent1">
                <a:lumMod val="75000"/>
              </a:schemeClr>
            </a:solidFill>
            <a:ln>
              <a:noFill/>
            </a:ln>
            <a:effectLst>
              <a:outerShdw blurRad="190500" dist="228600" dir="2700000" algn="ctr">
                <a:srgbClr val="000000">
                  <a:alpha val="30000"/>
                </a:srgbClr>
              </a:outerShdw>
            </a:effectLst>
            <a:sp3d prstMaterial="matte">
              <a:bevelT w="127000" h="63500"/>
            </a:sp3d>
          </p:spPr>
          <p:style>
            <a:lnRef idx="2">
              <a:scrgbClr r="0" g="0" b="0"/>
            </a:lnRef>
            <a:fillRef idx="1">
              <a:scrgbClr r="0" g="0" b="0"/>
            </a:fillRef>
            <a:effectRef idx="0">
              <a:scrgbClr r="0" g="0" b="0"/>
            </a:effectRef>
            <a:fontRef idx="minor">
              <a:schemeClr val="lt1"/>
            </a:fontRef>
          </p:style>
        </p:sp>
        <p:sp>
          <p:nvSpPr>
            <p:cNvPr id="7" name="圆角矩形 4"/>
            <p:cNvSpPr/>
            <p:nvPr/>
          </p:nvSpPr>
          <p:spPr>
            <a:xfrm>
              <a:off x="29489" y="2733270"/>
              <a:ext cx="6037022" cy="54511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algn="ctr" defTabSz="1244600">
                <a:lnSpc>
                  <a:spcPct val="90000"/>
                </a:lnSpc>
                <a:spcBef>
                  <a:spcPct val="0"/>
                </a:spcBef>
                <a:spcAft>
                  <a:spcPct val="35000"/>
                </a:spcAft>
              </a:pPr>
              <a:r>
                <a:rPr lang="zh-CN" altLang="en-US" sz="4800" b="1" dirty="0">
                  <a:solidFill>
                    <a:schemeClr val="bg1"/>
                  </a:solidFill>
                  <a:uFillTx/>
                  <a:latin typeface="黑体" panose="02010609060101010101" pitchFamily="49" charset="-122"/>
                  <a:ea typeface="黑体" panose="02010609060101010101" pitchFamily="49" charset="-122"/>
                </a:rPr>
                <a:t>（二）推算方法</a:t>
              </a:r>
            </a:p>
          </p:txBody>
        </p:sp>
      </p:gr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10160" y="-6985"/>
            <a:ext cx="12113260" cy="760095"/>
            <a:chOff x="-78464" y="2686378"/>
            <a:chExt cx="6144975" cy="604089"/>
          </a:xfrm>
          <a:scene3d>
            <a:camera prst="orthographicFront">
              <a:rot lat="0" lon="0" rev="0"/>
            </a:camera>
            <a:lightRig rig="glow" dir="t">
              <a:rot lat="0" lon="0" rev="4800000"/>
            </a:lightRig>
          </a:scene3d>
        </p:grpSpPr>
        <p:sp>
          <p:nvSpPr>
            <p:cNvPr id="9" name="圆角矩形 8"/>
            <p:cNvSpPr/>
            <p:nvPr/>
          </p:nvSpPr>
          <p:spPr>
            <a:xfrm>
              <a:off x="-78464" y="2686378"/>
              <a:ext cx="6096000" cy="604089"/>
            </a:xfrm>
            <a:prstGeom prst="roundRect">
              <a:avLst/>
            </a:prstGeom>
            <a:solidFill>
              <a:schemeClr val="accent1">
                <a:lumMod val="75000"/>
              </a:schemeClr>
            </a:solidFill>
            <a:ln>
              <a:noFill/>
            </a:ln>
            <a:effectLst>
              <a:outerShdw blurRad="190500" dist="228600" dir="2700000" algn="ctr">
                <a:srgbClr val="000000">
                  <a:alpha val="30000"/>
                </a:srgbClr>
              </a:outerShdw>
            </a:effectLst>
            <a:sp3d prstMaterial="matte">
              <a:bevelT w="127000" h="63500"/>
            </a:sp3d>
          </p:spPr>
          <p:style>
            <a:lnRef idx="2">
              <a:scrgbClr r="0" g="0" b="0"/>
            </a:lnRef>
            <a:fillRef idx="1">
              <a:scrgbClr r="0" g="0" b="0"/>
            </a:fillRef>
            <a:effectRef idx="0">
              <a:scrgbClr r="0" g="0" b="0"/>
            </a:effectRef>
            <a:fontRef idx="minor">
              <a:schemeClr val="lt1"/>
            </a:fontRef>
          </p:style>
        </p:sp>
        <p:sp>
          <p:nvSpPr>
            <p:cNvPr id="10" name="圆角矩形 4"/>
            <p:cNvSpPr/>
            <p:nvPr/>
          </p:nvSpPr>
          <p:spPr>
            <a:xfrm>
              <a:off x="29489" y="2733270"/>
              <a:ext cx="6037022" cy="54511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algn="ctr" defTabSz="1244600">
                <a:lnSpc>
                  <a:spcPct val="90000"/>
                </a:lnSpc>
                <a:spcBef>
                  <a:spcPct val="0"/>
                </a:spcBef>
                <a:spcAft>
                  <a:spcPct val="35000"/>
                </a:spcAft>
              </a:pPr>
              <a:r>
                <a:rPr lang="zh-CN" altLang="en-US" sz="4800" b="1" dirty="0">
                  <a:solidFill>
                    <a:schemeClr val="bg1"/>
                  </a:solidFill>
                  <a:uFillTx/>
                  <a:latin typeface="黑体" panose="02010609060101010101" pitchFamily="49" charset="-122"/>
                  <a:ea typeface="黑体" panose="02010609060101010101" pitchFamily="49" charset="-122"/>
                </a:rPr>
                <a:t>（二）抽样推算方法</a:t>
              </a:r>
              <a:r>
                <a:rPr lang="en-US" altLang="zh-CN" sz="4800" b="1" dirty="0">
                  <a:solidFill>
                    <a:schemeClr val="bg1"/>
                  </a:solidFill>
                  <a:uFillTx/>
                  <a:latin typeface="黑体" panose="02010609060101010101" pitchFamily="49" charset="-122"/>
                  <a:ea typeface="黑体" panose="02010609060101010101" pitchFamily="49" charset="-122"/>
                </a:rPr>
                <a:t>-</a:t>
              </a:r>
              <a:r>
                <a:rPr lang="zh-CN" altLang="en-US" sz="4800" b="1" dirty="0">
                  <a:solidFill>
                    <a:schemeClr val="bg1"/>
                  </a:solidFill>
                  <a:uFillTx/>
                  <a:latin typeface="黑体" panose="02010609060101010101" pitchFamily="49" charset="-122"/>
                  <a:ea typeface="黑体" panose="02010609060101010101" pitchFamily="49" charset="-122"/>
                </a:rPr>
                <a:t>案例</a:t>
              </a:r>
            </a:p>
          </p:txBody>
        </p:sp>
      </p:grpSp>
      <p:pic>
        <p:nvPicPr>
          <p:cNvPr id="1638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753110"/>
            <a:ext cx="10323443" cy="6104886"/>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noFill/>
          </a:ln>
          <a:effec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0" y="-109220"/>
            <a:ext cx="12113260" cy="760095"/>
            <a:chOff x="-78464" y="2686378"/>
            <a:chExt cx="6144975" cy="604089"/>
          </a:xfrm>
          <a:scene3d>
            <a:camera prst="orthographicFront">
              <a:rot lat="0" lon="0" rev="0"/>
            </a:camera>
            <a:lightRig rig="glow" dir="t">
              <a:rot lat="0" lon="0" rev="4800000"/>
            </a:lightRig>
          </a:scene3d>
        </p:grpSpPr>
        <p:sp>
          <p:nvSpPr>
            <p:cNvPr id="9" name="圆角矩形 8"/>
            <p:cNvSpPr/>
            <p:nvPr/>
          </p:nvSpPr>
          <p:spPr>
            <a:xfrm>
              <a:off x="-78464" y="2686378"/>
              <a:ext cx="6096000" cy="604089"/>
            </a:xfrm>
            <a:prstGeom prst="roundRect">
              <a:avLst/>
            </a:prstGeom>
            <a:solidFill>
              <a:schemeClr val="accent1">
                <a:lumMod val="75000"/>
              </a:schemeClr>
            </a:solidFill>
            <a:ln>
              <a:noFill/>
            </a:ln>
            <a:effectLst>
              <a:outerShdw blurRad="190500" dist="228600" dir="2700000" algn="ctr">
                <a:srgbClr val="000000">
                  <a:alpha val="30000"/>
                </a:srgbClr>
              </a:outerShdw>
            </a:effectLst>
            <a:sp3d prstMaterial="matte">
              <a:bevelT w="127000" h="63500"/>
            </a:sp3d>
          </p:spPr>
          <p:style>
            <a:lnRef idx="2">
              <a:scrgbClr r="0" g="0" b="0"/>
            </a:lnRef>
            <a:fillRef idx="1">
              <a:scrgbClr r="0" g="0" b="0"/>
            </a:fillRef>
            <a:effectRef idx="0">
              <a:scrgbClr r="0" g="0" b="0"/>
            </a:effectRef>
            <a:fontRef idx="minor">
              <a:schemeClr val="lt1"/>
            </a:fontRef>
          </p:style>
        </p:sp>
        <p:sp>
          <p:nvSpPr>
            <p:cNvPr id="10" name="圆角矩形 4"/>
            <p:cNvSpPr/>
            <p:nvPr/>
          </p:nvSpPr>
          <p:spPr>
            <a:xfrm>
              <a:off x="29489" y="2733270"/>
              <a:ext cx="6037022" cy="54511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algn="ctr" defTabSz="1244600">
                <a:lnSpc>
                  <a:spcPct val="90000"/>
                </a:lnSpc>
                <a:spcBef>
                  <a:spcPct val="0"/>
                </a:spcBef>
                <a:spcAft>
                  <a:spcPct val="35000"/>
                </a:spcAft>
              </a:pPr>
              <a:r>
                <a:rPr lang="zh-CN" altLang="en-US" sz="4800" b="1" dirty="0">
                  <a:solidFill>
                    <a:schemeClr val="bg1"/>
                  </a:solidFill>
                  <a:uFillTx/>
                  <a:latin typeface="黑体" panose="02010609060101010101" pitchFamily="49" charset="-122"/>
                  <a:ea typeface="黑体" panose="02010609060101010101" pitchFamily="49" charset="-122"/>
                </a:rPr>
                <a:t>（二）抽样推算方法</a:t>
              </a:r>
              <a:r>
                <a:rPr lang="en-US" altLang="zh-CN" sz="4800" b="1" dirty="0">
                  <a:solidFill>
                    <a:schemeClr val="bg1"/>
                  </a:solidFill>
                  <a:uFillTx/>
                  <a:latin typeface="黑体" panose="02010609060101010101" pitchFamily="49" charset="-122"/>
                  <a:ea typeface="黑体" panose="02010609060101010101" pitchFamily="49" charset="-122"/>
                </a:rPr>
                <a:t>-</a:t>
              </a:r>
              <a:r>
                <a:rPr lang="zh-CN" altLang="en-US" sz="4800" b="1" dirty="0">
                  <a:solidFill>
                    <a:schemeClr val="bg1"/>
                  </a:solidFill>
                  <a:uFillTx/>
                  <a:latin typeface="黑体" panose="02010609060101010101" pitchFamily="49" charset="-122"/>
                  <a:ea typeface="黑体" panose="02010609060101010101" pitchFamily="49" charset="-122"/>
                </a:rPr>
                <a:t>案例</a:t>
              </a:r>
            </a:p>
          </p:txBody>
        </p:sp>
      </p:grpSp>
      <p:pic>
        <p:nvPicPr>
          <p:cNvPr id="14" name="内容占位符 13"/>
          <p:cNvPicPr>
            <a:picLocks noGrp="1" noChangeAspect="1"/>
          </p:cNvPicPr>
          <p:nvPr>
            <p:ph idx="1"/>
          </p:nvPr>
        </p:nvPicPr>
        <p:blipFill>
          <a:blip r:embed="rId3"/>
          <a:stretch>
            <a:fillRect/>
          </a:stretch>
        </p:blipFill>
        <p:spPr>
          <a:xfrm>
            <a:off x="652145" y="636270"/>
            <a:ext cx="10754360" cy="61842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82502" y="1625373"/>
            <a:ext cx="10377376" cy="4759877"/>
          </a:xfrm>
        </p:spPr>
        <p:txBody>
          <a:bodyPr>
            <a:normAutofit/>
          </a:bodyPr>
          <a:lstStyle/>
          <a:p>
            <a:pPr marL="0" indent="0">
              <a:lnSpc>
                <a:spcPct val="120000"/>
              </a:lnSpc>
              <a:buNone/>
            </a:pPr>
            <a:endParaRPr lang="en-US" altLang="zh-CN" b="1" dirty="0">
              <a:solidFill>
                <a:schemeClr val="bg1"/>
              </a:solidFill>
            </a:endParaRPr>
          </a:p>
          <a:p>
            <a:pPr>
              <a:lnSpc>
                <a:spcPct val="120000"/>
              </a:lnSpc>
            </a:pPr>
            <a:r>
              <a:rPr lang="zh-CN" altLang="en-US" dirty="0">
                <a:solidFill>
                  <a:schemeClr val="bg1"/>
                </a:solidFill>
                <a:latin typeface="楷体" panose="02010609060101010101" pitchFamily="49" charset="-122"/>
                <a:ea typeface="楷体" panose="02010609060101010101" pitchFamily="49" charset="-122"/>
              </a:rPr>
              <a:t>总量估计</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20000"/>
              </a:lnSpc>
              <a:buNone/>
            </a:pPr>
            <a:r>
              <a:rPr lang="zh-CN" altLang="en-US" dirty="0">
                <a:solidFill>
                  <a:schemeClr val="bg1"/>
                </a:solidFill>
                <a:latin typeface="楷体" panose="02010609060101010101" pitchFamily="49" charset="-122"/>
                <a:ea typeface="楷体" panose="02010609060101010101" pitchFamily="49" charset="-122"/>
              </a:rPr>
              <a:t> 省总体总量及分主要行业（门类）和分地市结构</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20000"/>
              </a:lnSpc>
              <a:buNone/>
            </a:pPr>
            <a:r>
              <a:rPr lang="en-US" altLang="zh-CN" dirty="0">
                <a:solidFill>
                  <a:schemeClr val="bg1"/>
                </a:solidFill>
                <a:latin typeface="楷体" panose="02010609060101010101" pitchFamily="49" charset="-122"/>
                <a:ea typeface="楷体" panose="02010609060101010101" pitchFamily="49" charset="-122"/>
              </a:rPr>
              <a:t>  </a:t>
            </a:r>
          </a:p>
          <a:p>
            <a:pPr marL="0" indent="0">
              <a:lnSpc>
                <a:spcPct val="120000"/>
              </a:lnSpc>
              <a:buNone/>
            </a:pP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20000"/>
              </a:lnSpc>
              <a:buNone/>
            </a:pPr>
            <a:r>
              <a:rPr lang="zh-CN" altLang="en-US" dirty="0">
                <a:solidFill>
                  <a:schemeClr val="bg1"/>
                </a:solidFill>
                <a:latin typeface="楷体" panose="02010609060101010101" pitchFamily="49" charset="-122"/>
                <a:ea typeface="楷体" panose="02010609060101010101" pitchFamily="49" charset="-122"/>
              </a:rPr>
              <a:t>  对于</a:t>
            </a:r>
            <a:r>
              <a:rPr lang="zh-CN" altLang="zh-CN" dirty="0">
                <a:solidFill>
                  <a:schemeClr val="bg1"/>
                </a:solidFill>
                <a:latin typeface="楷体" panose="02010609060101010101" pitchFamily="49" charset="-122"/>
                <a:ea typeface="楷体" panose="02010609060101010101" pitchFamily="49" charset="-122"/>
              </a:rPr>
              <a:t>全面调查</a:t>
            </a:r>
            <a:r>
              <a:rPr lang="zh-CN" altLang="en-US" dirty="0">
                <a:solidFill>
                  <a:schemeClr val="bg1"/>
                </a:solidFill>
                <a:latin typeface="楷体" panose="02010609060101010101" pitchFamily="49" charset="-122"/>
                <a:ea typeface="楷体" panose="02010609060101010101" pitchFamily="49" charset="-122"/>
              </a:rPr>
              <a:t>层</a:t>
            </a:r>
            <a:r>
              <a:rPr lang="zh-CN" altLang="zh-CN" dirty="0">
                <a:solidFill>
                  <a:schemeClr val="bg1"/>
                </a:solidFill>
                <a:latin typeface="楷体" panose="02010609060101010101" pitchFamily="49" charset="-122"/>
                <a:ea typeface="楷体" panose="02010609060101010101" pitchFamily="49" charset="-122"/>
              </a:rPr>
              <a:t>，逐户</a:t>
            </a:r>
            <a:r>
              <a:rPr lang="zh-CN" altLang="en-US" dirty="0">
                <a:solidFill>
                  <a:schemeClr val="bg1"/>
                </a:solidFill>
                <a:latin typeface="楷体" panose="02010609060101010101" pitchFamily="49" charset="-122"/>
                <a:ea typeface="楷体" panose="02010609060101010101" pitchFamily="49" charset="-122"/>
              </a:rPr>
              <a:t>调查</a:t>
            </a:r>
            <a:r>
              <a:rPr lang="zh-CN" altLang="zh-CN" dirty="0">
                <a:solidFill>
                  <a:schemeClr val="bg1"/>
                </a:solidFill>
                <a:latin typeface="楷体" panose="02010609060101010101" pitchFamily="49" charset="-122"/>
                <a:ea typeface="楷体" panose="02010609060101010101" pitchFamily="49" charset="-122"/>
              </a:rPr>
              <a:t>数据汇总</a:t>
            </a:r>
            <a:r>
              <a:rPr lang="zh-CN" altLang="en-US" dirty="0">
                <a:solidFill>
                  <a:schemeClr val="bg1"/>
                </a:solidFill>
                <a:latin typeface="楷体" panose="02010609060101010101" pitchFamily="49" charset="-122"/>
                <a:ea typeface="楷体" panose="02010609060101010101" pitchFamily="49" charset="-122"/>
              </a:rPr>
              <a:t>。</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20000"/>
              </a:lnSpc>
              <a:buNone/>
            </a:pPr>
            <a:r>
              <a:rPr lang="en-US" altLang="zh-CN" dirty="0">
                <a:solidFill>
                  <a:schemeClr val="bg1"/>
                </a:solidFill>
                <a:latin typeface="楷体" panose="02010609060101010101" pitchFamily="49" charset="-122"/>
                <a:ea typeface="楷体" panose="02010609060101010101" pitchFamily="49" charset="-122"/>
              </a:rPr>
              <a:t>  </a:t>
            </a:r>
            <a:r>
              <a:rPr lang="zh-CN" altLang="zh-CN" dirty="0">
                <a:solidFill>
                  <a:schemeClr val="bg1"/>
                </a:solidFill>
                <a:latin typeface="楷体" panose="02010609060101010101" pitchFamily="49" charset="-122"/>
                <a:ea typeface="楷体" panose="02010609060101010101" pitchFamily="49" charset="-122"/>
              </a:rPr>
              <a:t>抽样</a:t>
            </a:r>
            <a:r>
              <a:rPr lang="zh-CN" altLang="en-US" dirty="0">
                <a:solidFill>
                  <a:schemeClr val="bg1"/>
                </a:solidFill>
                <a:latin typeface="楷体" panose="02010609060101010101" pitchFamily="49" charset="-122"/>
                <a:ea typeface="楷体" panose="02010609060101010101" pitchFamily="49" charset="-122"/>
              </a:rPr>
              <a:t>调查层，</a:t>
            </a:r>
            <a:r>
              <a:rPr lang="zh-CN" altLang="zh-CN" dirty="0">
                <a:solidFill>
                  <a:schemeClr val="bg1"/>
                </a:solidFill>
                <a:latin typeface="楷体" panose="02010609060101010101" pitchFamily="49" charset="-122"/>
                <a:ea typeface="楷体" panose="02010609060101010101" pitchFamily="49" charset="-122"/>
              </a:rPr>
              <a:t>样本分户数据乘以相应最终权数</a:t>
            </a:r>
            <a:r>
              <a:rPr lang="zh-CN" altLang="en-US" dirty="0">
                <a:solidFill>
                  <a:schemeClr val="bg1"/>
                </a:solidFill>
                <a:latin typeface="楷体" panose="02010609060101010101" pitchFamily="49" charset="-122"/>
                <a:ea typeface="楷体" panose="02010609060101010101" pitchFamily="49" charset="-122"/>
              </a:rPr>
              <a:t>。</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20000"/>
              </a:lnSpc>
              <a:buNone/>
            </a:pPr>
            <a:endParaRPr lang="en-US" altLang="zh-CN" dirty="0">
              <a:solidFill>
                <a:schemeClr val="bg1"/>
              </a:solidFill>
              <a:latin typeface="楷体" panose="02010609060101010101" pitchFamily="49" charset="-122"/>
              <a:ea typeface="楷体" panose="02010609060101010101" pitchFamily="49" charset="-122"/>
            </a:endParaRPr>
          </a:p>
        </p:txBody>
      </p:sp>
      <p:grpSp>
        <p:nvGrpSpPr>
          <p:cNvPr id="8" name="组合 7"/>
          <p:cNvGrpSpPr/>
          <p:nvPr/>
        </p:nvGrpSpPr>
        <p:grpSpPr>
          <a:xfrm>
            <a:off x="7196606" y="3776970"/>
            <a:ext cx="692517" cy="692517"/>
            <a:chOff x="1291848" y="1329983"/>
            <a:chExt cx="692517" cy="692517"/>
          </a:xfrm>
          <a:scene3d>
            <a:camera prst="orthographicFront"/>
            <a:lightRig rig="chilly" dir="t"/>
          </a:scene3d>
        </p:grpSpPr>
        <p:sp>
          <p:nvSpPr>
            <p:cNvPr id="9" name="加号 8"/>
            <p:cNvSpPr/>
            <p:nvPr/>
          </p:nvSpPr>
          <p:spPr>
            <a:xfrm>
              <a:off x="1291848" y="1329983"/>
              <a:ext cx="692517" cy="692517"/>
            </a:xfrm>
            <a:prstGeom prst="mathPlus">
              <a:avLst/>
            </a:prstGeom>
            <a:solidFill>
              <a:schemeClr val="bg1"/>
            </a:solidFill>
            <a:sp3d z="-70000" extrusionH="1700" prstMaterial="translucentPowder">
              <a:bevelT w="25400" h="6350" prst="softRound"/>
              <a:bevelB w="0" h="0" prst="convex"/>
            </a:sp3d>
          </p:spPr>
          <p:style>
            <a:lnRef idx="0">
              <a:schemeClr val="lt1">
                <a:hueOff val="0"/>
                <a:satOff val="0"/>
                <a:lumOff val="0"/>
                <a:alphaOff val="0"/>
              </a:schemeClr>
            </a:lnRef>
            <a:fillRef idx="1">
              <a:scrgbClr r="0" g="0" b="0"/>
            </a:fillRef>
            <a:effectRef idx="0">
              <a:schemeClr val="accent4">
                <a:hueOff val="0"/>
                <a:satOff val="0"/>
                <a:lumOff val="0"/>
                <a:alphaOff val="0"/>
              </a:schemeClr>
            </a:effectRef>
            <a:fontRef idx="minor">
              <a:schemeClr val="lt1"/>
            </a:fontRef>
          </p:style>
        </p:sp>
        <p:sp>
          <p:nvSpPr>
            <p:cNvPr id="10" name="加号 4"/>
            <p:cNvSpPr/>
            <p:nvPr/>
          </p:nvSpPr>
          <p:spPr>
            <a:xfrm>
              <a:off x="1383641" y="1594802"/>
              <a:ext cx="508931" cy="162879"/>
            </a:xfrm>
            <a:prstGeom prst="rect">
              <a:avLst/>
            </a:prstGeom>
            <a:sp3d z="-70000"/>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algn="ctr" defTabSz="488950">
                <a:lnSpc>
                  <a:spcPct val="90000"/>
                </a:lnSpc>
                <a:spcBef>
                  <a:spcPct val="0"/>
                </a:spcBef>
                <a:spcAft>
                  <a:spcPct val="35000"/>
                </a:spcAft>
              </a:pPr>
              <a:endParaRPr lang="zh-CN" altLang="en-US" sz="1100"/>
            </a:p>
          </p:txBody>
        </p:sp>
      </p:grpSp>
      <p:grpSp>
        <p:nvGrpSpPr>
          <p:cNvPr id="11" name="组合 10"/>
          <p:cNvGrpSpPr/>
          <p:nvPr/>
        </p:nvGrpSpPr>
        <p:grpSpPr>
          <a:xfrm>
            <a:off x="4601492" y="3776970"/>
            <a:ext cx="692517" cy="692517"/>
            <a:chOff x="3372266" y="1329983"/>
            <a:chExt cx="692517" cy="692517"/>
          </a:xfrm>
          <a:scene3d>
            <a:camera prst="orthographicFront"/>
            <a:lightRig rig="chilly" dir="t"/>
          </a:scene3d>
        </p:grpSpPr>
        <p:sp>
          <p:nvSpPr>
            <p:cNvPr id="12" name="等于号 11"/>
            <p:cNvSpPr/>
            <p:nvPr/>
          </p:nvSpPr>
          <p:spPr>
            <a:xfrm>
              <a:off x="3372266" y="1329983"/>
              <a:ext cx="692517" cy="692517"/>
            </a:xfrm>
            <a:prstGeom prst="mathEqual">
              <a:avLst/>
            </a:prstGeom>
            <a:solidFill>
              <a:schemeClr val="accent1">
                <a:lumMod val="60000"/>
                <a:lumOff val="40000"/>
              </a:schemeClr>
            </a:solidFill>
            <a:sp3d z="-70000" extrusionH="1700" prstMaterial="translucentPowder">
              <a:bevelT w="25400" h="6350" prst="softRound"/>
              <a:bevelB w="0" h="0" prst="convex"/>
            </a:sp3d>
          </p:spPr>
          <p:style>
            <a:lnRef idx="0">
              <a:schemeClr val="lt1">
                <a:hueOff val="0"/>
                <a:satOff val="0"/>
                <a:lumOff val="0"/>
                <a:alphaOff val="0"/>
              </a:schemeClr>
            </a:lnRef>
            <a:fillRef idx="1">
              <a:scrgbClr r="0" g="0" b="0"/>
            </a:fillRef>
            <a:effectRef idx="0">
              <a:schemeClr val="accent4">
                <a:hueOff val="10395692"/>
                <a:satOff val="-47951"/>
                <a:lumOff val="1765"/>
                <a:alphaOff val="0"/>
              </a:schemeClr>
            </a:effectRef>
            <a:fontRef idx="minor">
              <a:schemeClr val="lt1"/>
            </a:fontRef>
          </p:style>
        </p:sp>
        <p:sp>
          <p:nvSpPr>
            <p:cNvPr id="13" name="等于号 4"/>
            <p:cNvSpPr/>
            <p:nvPr/>
          </p:nvSpPr>
          <p:spPr>
            <a:xfrm>
              <a:off x="3464059" y="1472642"/>
              <a:ext cx="508931" cy="407199"/>
            </a:xfrm>
            <a:prstGeom prst="rect">
              <a:avLst/>
            </a:prstGeom>
            <a:sp3d z="-70000"/>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algn="ctr" defTabSz="622300">
                <a:lnSpc>
                  <a:spcPct val="90000"/>
                </a:lnSpc>
                <a:spcBef>
                  <a:spcPct val="0"/>
                </a:spcBef>
                <a:spcAft>
                  <a:spcPct val="35000"/>
                </a:spcAft>
              </a:pPr>
              <a:endParaRPr lang="zh-CN" altLang="en-US" sz="1400"/>
            </a:p>
          </p:txBody>
        </p:sp>
      </p:grpSp>
      <p:grpSp>
        <p:nvGrpSpPr>
          <p:cNvPr id="14" name="组合 13"/>
          <p:cNvGrpSpPr/>
          <p:nvPr/>
        </p:nvGrpSpPr>
        <p:grpSpPr>
          <a:xfrm>
            <a:off x="3014043" y="3526943"/>
            <a:ext cx="1260000" cy="1260000"/>
            <a:chOff x="4137869" y="1079244"/>
            <a:chExt cx="1193995" cy="1193995"/>
          </a:xfrm>
          <a:scene3d>
            <a:camera prst="orthographicFront"/>
            <a:lightRig rig="chilly" dir="t"/>
          </a:scene3d>
        </p:grpSpPr>
        <p:sp>
          <p:nvSpPr>
            <p:cNvPr id="15" name="椭圆 14"/>
            <p:cNvSpPr/>
            <p:nvPr/>
          </p:nvSpPr>
          <p:spPr>
            <a:xfrm>
              <a:off x="4137869" y="1079244"/>
              <a:ext cx="1193995" cy="1193995"/>
            </a:xfrm>
            <a:prstGeom prst="ellipse">
              <a:avLst/>
            </a:prstGeom>
            <a:solidFill>
              <a:schemeClr val="accent1">
                <a:lumMod val="75000"/>
              </a:schemeClr>
            </a:solidFill>
            <a:sp3d prstMaterial="translucentPowder">
              <a:bevelT w="127000" h="25400" prst="softRound"/>
            </a:sp3d>
          </p:spPr>
          <p:style>
            <a:lnRef idx="0">
              <a:schemeClr val="lt1">
                <a:hueOff val="0"/>
                <a:satOff val="0"/>
                <a:lumOff val="0"/>
                <a:alphaOff val="0"/>
              </a:schemeClr>
            </a:lnRef>
            <a:fillRef idx="1">
              <a:schemeClr val="accent4">
                <a:hueOff val="10395692"/>
                <a:satOff val="-47951"/>
                <a:lumOff val="1765"/>
                <a:alphaOff val="0"/>
              </a:schemeClr>
            </a:fillRef>
            <a:effectRef idx="0">
              <a:schemeClr val="accent4">
                <a:hueOff val="10395692"/>
                <a:satOff val="-47951"/>
                <a:lumOff val="1765"/>
                <a:alphaOff val="0"/>
              </a:schemeClr>
            </a:effectRef>
            <a:fontRef idx="minor">
              <a:schemeClr val="lt1"/>
            </a:fontRef>
          </p:style>
        </p:sp>
        <p:sp>
          <p:nvSpPr>
            <p:cNvPr id="16" name="椭圆 4"/>
            <p:cNvSpPr/>
            <p:nvPr/>
          </p:nvSpPr>
          <p:spPr>
            <a:xfrm>
              <a:off x="4312726" y="1254101"/>
              <a:ext cx="844281" cy="84428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25400" tIns="25400" rIns="25400" bIns="25400" numCol="1" spcCol="1270" anchor="ctr" anchorCtr="0">
              <a:noAutofit/>
            </a:bodyPr>
            <a:lstStyle/>
            <a:p>
              <a:pPr algn="ctr" defTabSz="889000">
                <a:lnSpc>
                  <a:spcPct val="90000"/>
                </a:lnSpc>
                <a:spcBef>
                  <a:spcPct val="0"/>
                </a:spcBef>
              </a:pPr>
              <a:r>
                <a:rPr lang="zh-CN" altLang="en-US" sz="2000" b="1" dirty="0">
                  <a:solidFill>
                    <a:schemeClr val="tx1"/>
                  </a:solidFill>
                </a:rPr>
                <a:t>总体</a:t>
              </a:r>
              <a:endParaRPr lang="en-US" altLang="zh-CN" sz="2000" b="1" dirty="0">
                <a:solidFill>
                  <a:schemeClr val="tx1"/>
                </a:solidFill>
              </a:endParaRPr>
            </a:p>
            <a:p>
              <a:pPr algn="ctr" defTabSz="889000">
                <a:lnSpc>
                  <a:spcPct val="90000"/>
                </a:lnSpc>
                <a:spcBef>
                  <a:spcPct val="0"/>
                </a:spcBef>
              </a:pPr>
              <a:r>
                <a:rPr lang="zh-CN" altLang="en-US" sz="2000" b="1" dirty="0">
                  <a:solidFill>
                    <a:schemeClr val="tx1"/>
                  </a:solidFill>
                </a:rPr>
                <a:t>总量</a:t>
              </a:r>
            </a:p>
          </p:txBody>
        </p:sp>
      </p:grpSp>
      <p:grpSp>
        <p:nvGrpSpPr>
          <p:cNvPr id="17" name="组合 16"/>
          <p:cNvGrpSpPr/>
          <p:nvPr/>
        </p:nvGrpSpPr>
        <p:grpSpPr>
          <a:xfrm>
            <a:off x="5652185" y="3493227"/>
            <a:ext cx="1260000" cy="1260000"/>
            <a:chOff x="0" y="0"/>
            <a:chExt cx="1260000" cy="1260000"/>
          </a:xfrm>
          <a:scene3d>
            <a:camera prst="orthographicFront"/>
            <a:lightRig rig="chilly" dir="t"/>
          </a:scene3d>
        </p:grpSpPr>
        <p:sp>
          <p:nvSpPr>
            <p:cNvPr id="18" name="椭圆 17"/>
            <p:cNvSpPr/>
            <p:nvPr/>
          </p:nvSpPr>
          <p:spPr>
            <a:xfrm>
              <a:off x="0" y="0"/>
              <a:ext cx="1260000" cy="1260000"/>
            </a:xfrm>
            <a:prstGeom prst="ellipse">
              <a:avLst/>
            </a:prstGeom>
            <a:solidFill>
              <a:srgbClr val="FFFF00"/>
            </a:solidFill>
            <a:sp3d prstMaterial="translucentPowder">
              <a:bevelT w="127000" h="25400" prst="softRound"/>
            </a:sp3d>
          </p:spPr>
          <p:style>
            <a:lnRef idx="0">
              <a:schemeClr val="lt1">
                <a:hueOff val="0"/>
                <a:satOff val="0"/>
                <a:lumOff val="0"/>
                <a:alphaOff val="0"/>
              </a:schemeClr>
            </a:lnRef>
            <a:fillRef idx="1">
              <a:scrgbClr r="0" g="0" b="0"/>
            </a:fillRef>
            <a:effectRef idx="0">
              <a:schemeClr val="accent4">
                <a:hueOff val="0"/>
                <a:satOff val="0"/>
                <a:lumOff val="0"/>
                <a:alphaOff val="0"/>
              </a:schemeClr>
            </a:effectRef>
            <a:fontRef idx="minor">
              <a:schemeClr val="lt1"/>
            </a:fontRef>
          </p:style>
        </p:sp>
        <p:sp>
          <p:nvSpPr>
            <p:cNvPr id="19" name="椭圆 4"/>
            <p:cNvSpPr/>
            <p:nvPr/>
          </p:nvSpPr>
          <p:spPr>
            <a:xfrm>
              <a:off x="184523" y="184523"/>
              <a:ext cx="890954" cy="890954"/>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26670" tIns="26670" rIns="26670" bIns="26670" numCol="1" spcCol="1270" anchor="ctr" anchorCtr="0">
              <a:noAutofit/>
            </a:bodyPr>
            <a:lstStyle/>
            <a:p>
              <a:pPr algn="ctr" defTabSz="933450">
                <a:lnSpc>
                  <a:spcPct val="90000"/>
                </a:lnSpc>
                <a:spcBef>
                  <a:spcPct val="0"/>
                </a:spcBef>
              </a:pPr>
              <a:r>
                <a:rPr lang="zh-CN" altLang="en-US" sz="2100" b="1" dirty="0">
                  <a:solidFill>
                    <a:schemeClr val="tx1"/>
                  </a:solidFill>
                </a:rPr>
                <a:t>全面调查层</a:t>
              </a:r>
              <a:endParaRPr lang="en-US" altLang="zh-CN" sz="2100" b="1" dirty="0">
                <a:solidFill>
                  <a:schemeClr val="tx1"/>
                </a:solidFill>
              </a:endParaRPr>
            </a:p>
          </p:txBody>
        </p:sp>
      </p:grpSp>
      <p:grpSp>
        <p:nvGrpSpPr>
          <p:cNvPr id="20" name="组合 19"/>
          <p:cNvGrpSpPr/>
          <p:nvPr/>
        </p:nvGrpSpPr>
        <p:grpSpPr>
          <a:xfrm>
            <a:off x="8186683" y="3526943"/>
            <a:ext cx="1260000" cy="1260000"/>
            <a:chOff x="0" y="0"/>
            <a:chExt cx="1260000" cy="1260000"/>
          </a:xfrm>
          <a:scene3d>
            <a:camera prst="orthographicFront"/>
            <a:lightRig rig="chilly" dir="t"/>
          </a:scene3d>
        </p:grpSpPr>
        <p:sp>
          <p:nvSpPr>
            <p:cNvPr id="21" name="椭圆 20"/>
            <p:cNvSpPr/>
            <p:nvPr/>
          </p:nvSpPr>
          <p:spPr>
            <a:xfrm>
              <a:off x="0" y="0"/>
              <a:ext cx="1260000" cy="1260000"/>
            </a:xfrm>
            <a:prstGeom prst="ellipse">
              <a:avLst/>
            </a:prstGeom>
            <a:solidFill>
              <a:srgbClr val="FF3300"/>
            </a:solidFill>
            <a:sp3d prstMaterial="translucentPowder">
              <a:bevelT w="127000" h="25400" prst="softRound"/>
            </a:sp3d>
          </p:spPr>
          <p:style>
            <a:lnRef idx="0">
              <a:schemeClr val="lt1">
                <a:hueOff val="0"/>
                <a:satOff val="0"/>
                <a:lumOff val="0"/>
                <a:alphaOff val="0"/>
              </a:schemeClr>
            </a:lnRef>
            <a:fillRef idx="1">
              <a:scrgbClr r="0" g="0" b="0"/>
            </a:fillRef>
            <a:effectRef idx="0">
              <a:schemeClr val="accent4">
                <a:hueOff val="0"/>
                <a:satOff val="0"/>
                <a:lumOff val="0"/>
                <a:alphaOff val="0"/>
              </a:schemeClr>
            </a:effectRef>
            <a:fontRef idx="minor">
              <a:schemeClr val="lt1"/>
            </a:fontRef>
          </p:style>
        </p:sp>
        <p:sp>
          <p:nvSpPr>
            <p:cNvPr id="22" name="椭圆 4"/>
            <p:cNvSpPr/>
            <p:nvPr/>
          </p:nvSpPr>
          <p:spPr>
            <a:xfrm>
              <a:off x="184523" y="184523"/>
              <a:ext cx="890954" cy="890954"/>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26670" tIns="26670" rIns="26670" bIns="26670" numCol="1" spcCol="1270" anchor="ctr" anchorCtr="0">
              <a:noAutofit/>
            </a:bodyPr>
            <a:lstStyle/>
            <a:p>
              <a:pPr algn="ctr" defTabSz="933450">
                <a:lnSpc>
                  <a:spcPct val="90000"/>
                </a:lnSpc>
                <a:spcBef>
                  <a:spcPct val="0"/>
                </a:spcBef>
              </a:pPr>
              <a:r>
                <a:rPr lang="zh-CN" altLang="en-US" sz="2100" b="1" dirty="0">
                  <a:solidFill>
                    <a:schemeClr val="tx1"/>
                  </a:solidFill>
                </a:rPr>
                <a:t>抽样调查层</a:t>
              </a:r>
              <a:endParaRPr lang="en-US" altLang="zh-CN" sz="2100" b="1" dirty="0">
                <a:solidFill>
                  <a:schemeClr val="tx1"/>
                </a:solidFill>
              </a:endParaRPr>
            </a:p>
          </p:txBody>
        </p:sp>
      </p:grpSp>
      <p:grpSp>
        <p:nvGrpSpPr>
          <p:cNvPr id="5" name="组合 4"/>
          <p:cNvGrpSpPr/>
          <p:nvPr/>
        </p:nvGrpSpPr>
        <p:grpSpPr>
          <a:xfrm>
            <a:off x="79375" y="11430"/>
            <a:ext cx="12192635" cy="808355"/>
            <a:chOff x="-78464" y="2686378"/>
            <a:chExt cx="6144975" cy="604089"/>
          </a:xfrm>
          <a:scene3d>
            <a:camera prst="orthographicFront">
              <a:rot lat="0" lon="0" rev="0"/>
            </a:camera>
            <a:lightRig rig="glow" dir="t">
              <a:rot lat="0" lon="0" rev="4800000"/>
            </a:lightRig>
          </a:scene3d>
        </p:grpSpPr>
        <p:sp>
          <p:nvSpPr>
            <p:cNvPr id="6" name="圆角矩形 5"/>
            <p:cNvSpPr/>
            <p:nvPr/>
          </p:nvSpPr>
          <p:spPr>
            <a:xfrm>
              <a:off x="-78464" y="2686378"/>
              <a:ext cx="6096000" cy="604089"/>
            </a:xfrm>
            <a:prstGeom prst="roundRect">
              <a:avLst/>
            </a:prstGeom>
            <a:solidFill>
              <a:schemeClr val="accent1">
                <a:lumMod val="75000"/>
              </a:schemeClr>
            </a:solidFill>
            <a:ln>
              <a:noFill/>
            </a:ln>
            <a:effectLst>
              <a:outerShdw blurRad="190500" dist="228600" dir="2700000" algn="ctr">
                <a:srgbClr val="000000">
                  <a:alpha val="30000"/>
                </a:srgbClr>
              </a:outerShdw>
            </a:effectLst>
            <a:sp3d prstMaterial="matte">
              <a:bevelT w="127000" h="63500"/>
            </a:sp3d>
          </p:spPr>
          <p:style>
            <a:lnRef idx="2">
              <a:scrgbClr r="0" g="0" b="0"/>
            </a:lnRef>
            <a:fillRef idx="1">
              <a:scrgbClr r="0" g="0" b="0"/>
            </a:fillRef>
            <a:effectRef idx="0">
              <a:scrgbClr r="0" g="0" b="0"/>
            </a:effectRef>
            <a:fontRef idx="minor">
              <a:schemeClr val="lt1"/>
            </a:fontRef>
          </p:style>
        </p:sp>
        <p:sp>
          <p:nvSpPr>
            <p:cNvPr id="7" name="圆角矩形 4"/>
            <p:cNvSpPr/>
            <p:nvPr/>
          </p:nvSpPr>
          <p:spPr>
            <a:xfrm>
              <a:off x="29489" y="2733270"/>
              <a:ext cx="6037022" cy="54511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algn="ctr" defTabSz="1244600">
                <a:lnSpc>
                  <a:spcPct val="90000"/>
                </a:lnSpc>
                <a:spcBef>
                  <a:spcPct val="0"/>
                </a:spcBef>
                <a:spcAft>
                  <a:spcPct val="35000"/>
                </a:spcAft>
              </a:pPr>
              <a:r>
                <a:rPr lang="zh-CN" altLang="en-US" sz="4800" b="1" dirty="0">
                  <a:solidFill>
                    <a:schemeClr val="bg1"/>
                  </a:solidFill>
                  <a:uFillTx/>
                  <a:latin typeface="黑体" panose="02010609060101010101" pitchFamily="49" charset="-122"/>
                  <a:ea typeface="黑体" panose="02010609060101010101" pitchFamily="49" charset="-122"/>
                </a:rPr>
                <a:t>（二）推算方法</a:t>
              </a:r>
            </a:p>
          </p:txBody>
        </p:sp>
      </p:gr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82501" y="1594625"/>
            <a:ext cx="10409275" cy="4759877"/>
          </a:xfrm>
        </p:spPr>
        <p:txBody>
          <a:bodyPr>
            <a:normAutofit/>
          </a:bodyPr>
          <a:lstStyle/>
          <a:p>
            <a:pPr marL="0" indent="0">
              <a:lnSpc>
                <a:spcPct val="100000"/>
              </a:lnSpc>
              <a:buNone/>
            </a:pPr>
            <a:r>
              <a:rPr lang="zh-CN" altLang="en-US" dirty="0">
                <a:solidFill>
                  <a:schemeClr val="bg1"/>
                </a:solidFill>
                <a:latin typeface="楷体" panose="02010609060101010101" pitchFamily="49" charset="-122"/>
                <a:ea typeface="楷体" panose="02010609060101010101" pitchFamily="49" charset="-122"/>
              </a:rPr>
              <a:t>抽样调查层：</a:t>
            </a:r>
            <a:r>
              <a:rPr lang="zh-CN" altLang="zh-CN" dirty="0">
                <a:solidFill>
                  <a:schemeClr val="bg1"/>
                </a:solidFill>
                <a:latin typeface="楷体" panose="02010609060101010101" pitchFamily="49" charset="-122"/>
                <a:ea typeface="楷体" panose="02010609060101010101" pitchFamily="49" charset="-122"/>
              </a:rPr>
              <a:t>分县</a:t>
            </a:r>
            <a:r>
              <a:rPr lang="zh-CN" altLang="en-US" dirty="0">
                <a:solidFill>
                  <a:schemeClr val="bg1"/>
                </a:solidFill>
                <a:latin typeface="楷体" panose="02010609060101010101" pitchFamily="49" charset="-122"/>
                <a:ea typeface="楷体" panose="02010609060101010101" pitchFamily="49" charset="-122"/>
              </a:rPr>
              <a:t>（层）</a:t>
            </a:r>
            <a:r>
              <a:rPr lang="zh-CN" altLang="zh-CN" dirty="0">
                <a:solidFill>
                  <a:schemeClr val="bg1"/>
                </a:solidFill>
                <a:latin typeface="楷体" panose="02010609060101010101" pitchFamily="49" charset="-122"/>
                <a:ea typeface="楷体" panose="02010609060101010101" pitchFamily="49" charset="-122"/>
              </a:rPr>
              <a:t>总量估计</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250000"/>
              </a:lnSpc>
              <a:buNone/>
            </a:pPr>
            <a:r>
              <a:rPr lang="zh-CN" altLang="zh-CN" dirty="0">
                <a:solidFill>
                  <a:schemeClr val="bg1"/>
                </a:solidFill>
                <a:latin typeface="楷体" panose="02010609060101010101" pitchFamily="49" charset="-122"/>
                <a:ea typeface="楷体" panose="02010609060101010101" pitchFamily="49" charset="-122"/>
              </a:rPr>
              <a:t>省级总体的总量估计</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250000"/>
              </a:lnSpc>
              <a:buNone/>
            </a:pPr>
            <a:r>
              <a:rPr lang="zh-CN" altLang="zh-CN" dirty="0">
                <a:solidFill>
                  <a:schemeClr val="bg1"/>
                </a:solidFill>
                <a:latin typeface="楷体" panose="02010609060101010101" pitchFamily="49" charset="-122"/>
                <a:ea typeface="楷体" panose="02010609060101010101" pitchFamily="49" charset="-122"/>
              </a:rPr>
              <a:t>省内分主要行业</a:t>
            </a:r>
            <a:r>
              <a:rPr lang="zh-CN" altLang="en-US" dirty="0">
                <a:solidFill>
                  <a:schemeClr val="bg1"/>
                </a:solidFill>
                <a:latin typeface="楷体" panose="02010609060101010101" pitchFamily="49" charset="-122"/>
                <a:ea typeface="楷体" panose="02010609060101010101" pitchFamily="49" charset="-122"/>
              </a:rPr>
              <a:t>估计</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200000"/>
              </a:lnSpc>
              <a:buNone/>
            </a:pPr>
            <a:r>
              <a:rPr lang="zh-CN" altLang="zh-CN" dirty="0">
                <a:solidFill>
                  <a:schemeClr val="bg1"/>
                </a:solidFill>
                <a:latin typeface="楷体" panose="02010609060101010101" pitchFamily="49" charset="-122"/>
                <a:ea typeface="楷体" panose="02010609060101010101" pitchFamily="49" charset="-122"/>
              </a:rPr>
              <a:t>省内分</a:t>
            </a:r>
            <a:r>
              <a:rPr lang="zh-CN" altLang="en-US" dirty="0">
                <a:solidFill>
                  <a:schemeClr val="bg1"/>
                </a:solidFill>
                <a:latin typeface="楷体" panose="02010609060101010101" pitchFamily="49" charset="-122"/>
                <a:ea typeface="楷体" panose="02010609060101010101" pitchFamily="49" charset="-122"/>
              </a:rPr>
              <a:t>地市估计</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250000"/>
              </a:lnSpc>
              <a:buNone/>
            </a:pPr>
            <a:endParaRPr lang="en-US" altLang="zh-CN" dirty="0">
              <a:solidFill>
                <a:schemeClr val="bg1"/>
              </a:solidFill>
              <a:latin typeface="楷体" panose="02010609060101010101" pitchFamily="49" charset="-122"/>
              <a:ea typeface="楷体" panose="02010609060101010101" pitchFamily="49" charset="-122"/>
            </a:endParaRPr>
          </a:p>
        </p:txBody>
      </p:sp>
      <p:graphicFrame>
        <p:nvGraphicFramePr>
          <p:cNvPr id="14" name="对象 13"/>
          <p:cNvGraphicFramePr>
            <a:graphicFrameLocks noChangeAspect="1"/>
          </p:cNvGraphicFramePr>
          <p:nvPr/>
        </p:nvGraphicFramePr>
        <p:xfrm>
          <a:off x="6679439" y="1330472"/>
          <a:ext cx="2927350" cy="1109663"/>
        </p:xfrm>
        <a:graphic>
          <a:graphicData uri="http://schemas.openxmlformats.org/presentationml/2006/ole">
            <mc:AlternateContent xmlns:mc="http://schemas.openxmlformats.org/markup-compatibility/2006">
              <mc:Choice xmlns:v="urn:schemas-microsoft-com:vml" Requires="v">
                <p:oleObj spid="_x0000_s10981" name="Equation" r:id="rId4" imgW="37795200" imgH="14325600" progId="Equation.DSMT4">
                  <p:embed/>
                </p:oleObj>
              </mc:Choice>
              <mc:Fallback>
                <p:oleObj name="Equation" r:id="rId4" imgW="37795200" imgH="14325600" progId="Equation.DSMT4">
                  <p:embed/>
                  <p:pic>
                    <p:nvPicPr>
                      <p:cNvPr id="0" name="图片 10920"/>
                      <p:cNvPicPr/>
                      <p:nvPr/>
                    </p:nvPicPr>
                    <p:blipFill>
                      <a:blip r:embed="rId5"/>
                      <a:stretch>
                        <a:fillRect/>
                      </a:stretch>
                    </p:blipFill>
                    <p:spPr>
                      <a:xfrm>
                        <a:off x="6679439" y="1330472"/>
                        <a:ext cx="2927350" cy="1109663"/>
                      </a:xfrm>
                      <a:prstGeom prst="rect">
                        <a:avLst/>
                      </a:prstGeom>
                    </p:spPr>
                  </p:pic>
                </p:oleObj>
              </mc:Fallback>
            </mc:AlternateContent>
          </a:graphicData>
        </a:graphic>
      </p:graphicFrame>
      <p:graphicFrame>
        <p:nvGraphicFramePr>
          <p:cNvPr id="16" name="对象 15"/>
          <p:cNvGraphicFramePr>
            <a:graphicFrameLocks noChangeAspect="1"/>
          </p:cNvGraphicFramePr>
          <p:nvPr/>
        </p:nvGraphicFramePr>
        <p:xfrm>
          <a:off x="4679074" y="2319748"/>
          <a:ext cx="4273550" cy="1109662"/>
        </p:xfrm>
        <a:graphic>
          <a:graphicData uri="http://schemas.openxmlformats.org/presentationml/2006/ole">
            <mc:AlternateContent xmlns:mc="http://schemas.openxmlformats.org/markup-compatibility/2006">
              <mc:Choice xmlns:v="urn:schemas-microsoft-com:vml" Requires="v">
                <p:oleObj spid="_x0000_s10982" name="Equation" r:id="rId6" imgW="55168800" imgH="14325600" progId="Equation.DSMT4">
                  <p:embed/>
                </p:oleObj>
              </mc:Choice>
              <mc:Fallback>
                <p:oleObj name="Equation" r:id="rId6" imgW="55168800" imgH="14325600" progId="Equation.DSMT4">
                  <p:embed/>
                  <p:pic>
                    <p:nvPicPr>
                      <p:cNvPr id="0" name="图片 10921"/>
                      <p:cNvPicPr/>
                      <p:nvPr/>
                    </p:nvPicPr>
                    <p:blipFill>
                      <a:blip r:embed="rId7"/>
                      <a:stretch>
                        <a:fillRect/>
                      </a:stretch>
                    </p:blipFill>
                    <p:spPr>
                      <a:xfrm>
                        <a:off x="4679074" y="2319748"/>
                        <a:ext cx="4273550" cy="1109662"/>
                      </a:xfrm>
                      <a:prstGeom prst="rect">
                        <a:avLst/>
                      </a:prstGeom>
                    </p:spPr>
                  </p:pic>
                </p:oleObj>
              </mc:Fallback>
            </mc:AlternateContent>
          </a:graphicData>
        </a:graphic>
      </p:graphicFrame>
      <p:graphicFrame>
        <p:nvGraphicFramePr>
          <p:cNvPr id="17" name="对象 16"/>
          <p:cNvGraphicFramePr>
            <a:graphicFrameLocks noChangeAspect="1"/>
          </p:cNvGraphicFramePr>
          <p:nvPr/>
        </p:nvGraphicFramePr>
        <p:xfrm>
          <a:off x="4741442" y="3470433"/>
          <a:ext cx="3849688" cy="1109662"/>
        </p:xfrm>
        <a:graphic>
          <a:graphicData uri="http://schemas.openxmlformats.org/presentationml/2006/ole">
            <mc:AlternateContent xmlns:mc="http://schemas.openxmlformats.org/markup-compatibility/2006">
              <mc:Choice xmlns:v="urn:schemas-microsoft-com:vml" Requires="v">
                <p:oleObj spid="_x0000_s10983" name="Equation" r:id="rId8" imgW="49682400" imgH="14325600" progId="Equation.DSMT4">
                  <p:embed/>
                </p:oleObj>
              </mc:Choice>
              <mc:Fallback>
                <p:oleObj name="Equation" r:id="rId8" imgW="49682400" imgH="14325600" progId="Equation.DSMT4">
                  <p:embed/>
                  <p:pic>
                    <p:nvPicPr>
                      <p:cNvPr id="0" name="图片 10922"/>
                      <p:cNvPicPr/>
                      <p:nvPr/>
                    </p:nvPicPr>
                    <p:blipFill>
                      <a:blip r:embed="rId9"/>
                      <a:stretch>
                        <a:fillRect/>
                      </a:stretch>
                    </p:blipFill>
                    <p:spPr>
                      <a:xfrm>
                        <a:off x="4741442" y="3470433"/>
                        <a:ext cx="3849688" cy="1109662"/>
                      </a:xfrm>
                      <a:prstGeom prst="rect">
                        <a:avLst/>
                      </a:prstGeom>
                    </p:spPr>
                  </p:pic>
                </p:oleObj>
              </mc:Fallback>
            </mc:AlternateContent>
          </a:graphicData>
        </a:graphic>
      </p:graphicFrame>
      <p:graphicFrame>
        <p:nvGraphicFramePr>
          <p:cNvPr id="18" name="对象 17"/>
          <p:cNvGraphicFramePr>
            <a:graphicFrameLocks noChangeAspect="1"/>
          </p:cNvGraphicFramePr>
          <p:nvPr/>
        </p:nvGraphicFramePr>
        <p:xfrm>
          <a:off x="3964230" y="4559012"/>
          <a:ext cx="3802063" cy="1109663"/>
        </p:xfrm>
        <a:graphic>
          <a:graphicData uri="http://schemas.openxmlformats.org/presentationml/2006/ole">
            <mc:AlternateContent xmlns:mc="http://schemas.openxmlformats.org/markup-compatibility/2006">
              <mc:Choice xmlns:v="urn:schemas-microsoft-com:vml" Requires="v">
                <p:oleObj spid="_x0000_s10984" name="Equation" r:id="rId10" imgW="49072800" imgH="14325600" progId="Equation.DSMT4">
                  <p:embed/>
                </p:oleObj>
              </mc:Choice>
              <mc:Fallback>
                <p:oleObj name="Equation" r:id="rId10" imgW="49072800" imgH="14325600" progId="Equation.DSMT4">
                  <p:embed/>
                  <p:pic>
                    <p:nvPicPr>
                      <p:cNvPr id="0" name="图片 10923"/>
                      <p:cNvPicPr/>
                      <p:nvPr/>
                    </p:nvPicPr>
                    <p:blipFill>
                      <a:blip r:embed="rId11"/>
                      <a:stretch>
                        <a:fillRect/>
                      </a:stretch>
                    </p:blipFill>
                    <p:spPr>
                      <a:xfrm>
                        <a:off x="3964230" y="4559012"/>
                        <a:ext cx="3802063" cy="1109663"/>
                      </a:xfrm>
                      <a:prstGeom prst="rect">
                        <a:avLst/>
                      </a:prstGeom>
                    </p:spPr>
                  </p:pic>
                </p:oleObj>
              </mc:Fallback>
            </mc:AlternateContent>
          </a:graphicData>
        </a:graphic>
      </p:graphicFrame>
      <p:graphicFrame>
        <p:nvGraphicFramePr>
          <p:cNvPr id="19" name="对象 18"/>
          <p:cNvGraphicFramePr>
            <a:graphicFrameLocks noChangeAspect="1"/>
          </p:cNvGraphicFramePr>
          <p:nvPr/>
        </p:nvGraphicFramePr>
        <p:xfrm>
          <a:off x="9015609" y="3596887"/>
          <a:ext cx="1023741" cy="819681"/>
        </p:xfrm>
        <a:graphic>
          <a:graphicData uri="http://schemas.openxmlformats.org/presentationml/2006/ole">
            <mc:AlternateContent xmlns:mc="http://schemas.openxmlformats.org/markup-compatibility/2006">
              <mc:Choice xmlns:v="urn:schemas-microsoft-com:vml" Requires="v">
                <p:oleObj spid="_x0000_s10985" name="Equation" r:id="rId12" imgW="18288000" imgH="14630400" progId="Equation.DSMT4">
                  <p:embed/>
                </p:oleObj>
              </mc:Choice>
              <mc:Fallback>
                <p:oleObj name="Equation" r:id="rId12" imgW="18288000" imgH="14630400" progId="Equation.DSMT4">
                  <p:embed/>
                  <p:pic>
                    <p:nvPicPr>
                      <p:cNvPr id="0" name="图片 10924"/>
                      <p:cNvPicPr/>
                      <p:nvPr/>
                    </p:nvPicPr>
                    <p:blipFill>
                      <a:blip r:embed="rId13"/>
                      <a:stretch>
                        <a:fillRect/>
                      </a:stretch>
                    </p:blipFill>
                    <p:spPr>
                      <a:xfrm>
                        <a:off x="9015609" y="3596887"/>
                        <a:ext cx="1023741" cy="819681"/>
                      </a:xfrm>
                      <a:prstGeom prst="rect">
                        <a:avLst/>
                      </a:prstGeom>
                    </p:spPr>
                  </p:pic>
                </p:oleObj>
              </mc:Fallback>
            </mc:AlternateContent>
          </a:graphicData>
        </a:graphic>
      </p:graphicFrame>
      <p:graphicFrame>
        <p:nvGraphicFramePr>
          <p:cNvPr id="21" name="对象 20"/>
          <p:cNvGraphicFramePr>
            <a:graphicFrameLocks noChangeAspect="1"/>
          </p:cNvGraphicFramePr>
          <p:nvPr/>
        </p:nvGraphicFramePr>
        <p:xfrm>
          <a:off x="9015609" y="4704268"/>
          <a:ext cx="1039812" cy="819150"/>
        </p:xfrm>
        <a:graphic>
          <a:graphicData uri="http://schemas.openxmlformats.org/presentationml/2006/ole">
            <mc:AlternateContent xmlns:mc="http://schemas.openxmlformats.org/markup-compatibility/2006">
              <mc:Choice xmlns:v="urn:schemas-microsoft-com:vml" Requires="v">
                <p:oleObj spid="_x0000_s10986" name="Equation" r:id="rId14" imgW="18592800" imgH="14630400" progId="Equation.DSMT4">
                  <p:embed/>
                </p:oleObj>
              </mc:Choice>
              <mc:Fallback>
                <p:oleObj name="Equation" r:id="rId14" imgW="18592800" imgH="14630400" progId="Equation.DSMT4">
                  <p:embed/>
                  <p:pic>
                    <p:nvPicPr>
                      <p:cNvPr id="0" name="图片 10925"/>
                      <p:cNvPicPr/>
                      <p:nvPr/>
                    </p:nvPicPr>
                    <p:blipFill>
                      <a:blip r:embed="rId15"/>
                      <a:stretch>
                        <a:fillRect/>
                      </a:stretch>
                    </p:blipFill>
                    <p:spPr>
                      <a:xfrm>
                        <a:off x="9015609" y="4704268"/>
                        <a:ext cx="1039812" cy="819150"/>
                      </a:xfrm>
                      <a:prstGeom prst="rect">
                        <a:avLst/>
                      </a:prstGeom>
                    </p:spPr>
                  </p:pic>
                </p:oleObj>
              </mc:Fallback>
            </mc:AlternateContent>
          </a:graphicData>
        </a:graphic>
      </p:graphicFrame>
      <p:graphicFrame>
        <p:nvGraphicFramePr>
          <p:cNvPr id="22" name="对象 21"/>
          <p:cNvGraphicFramePr>
            <a:graphicFrameLocks noChangeAspect="1"/>
          </p:cNvGraphicFramePr>
          <p:nvPr/>
        </p:nvGraphicFramePr>
        <p:xfrm>
          <a:off x="3161830" y="5750721"/>
          <a:ext cx="3776663" cy="1038225"/>
        </p:xfrm>
        <a:graphic>
          <a:graphicData uri="http://schemas.openxmlformats.org/presentationml/2006/ole">
            <mc:AlternateContent xmlns:mc="http://schemas.openxmlformats.org/markup-compatibility/2006">
              <mc:Choice xmlns:v="urn:schemas-microsoft-com:vml" Requires="v">
                <p:oleObj spid="_x0000_s10987" name="Equation" r:id="rId16" imgW="48768000" imgH="13411200" progId="Equation.DSMT4">
                  <p:embed/>
                </p:oleObj>
              </mc:Choice>
              <mc:Fallback>
                <p:oleObj name="Equation" r:id="rId16" imgW="48768000" imgH="13411200" progId="Equation.DSMT4">
                  <p:embed/>
                  <p:pic>
                    <p:nvPicPr>
                      <p:cNvPr id="0" name="图片 10926"/>
                      <p:cNvPicPr/>
                      <p:nvPr/>
                    </p:nvPicPr>
                    <p:blipFill>
                      <a:blip r:embed="rId17"/>
                      <a:stretch>
                        <a:fillRect/>
                      </a:stretch>
                    </p:blipFill>
                    <p:spPr>
                      <a:xfrm>
                        <a:off x="3161830" y="5750721"/>
                        <a:ext cx="3776663" cy="1038225"/>
                      </a:xfrm>
                      <a:prstGeom prst="rect">
                        <a:avLst/>
                      </a:prstGeom>
                    </p:spPr>
                  </p:pic>
                </p:oleObj>
              </mc:Fallback>
            </mc:AlternateContent>
          </a:graphicData>
        </a:graphic>
      </p:graphicFrame>
      <p:sp>
        <p:nvSpPr>
          <p:cNvPr id="6" name="圆角矩形 5"/>
          <p:cNvSpPr/>
          <p:nvPr/>
        </p:nvSpPr>
        <p:spPr>
          <a:xfrm>
            <a:off x="79375" y="20320"/>
            <a:ext cx="12095461" cy="808355"/>
          </a:xfrm>
          <a:prstGeom prst="roundRect">
            <a:avLst/>
          </a:prstGeom>
          <a:solidFill>
            <a:schemeClr val="accent1">
              <a:lumMod val="7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rgbClr r="0" g="0" b="0"/>
          </a:lnRef>
          <a:fillRef idx="1">
            <a:scrgbClr r="0" g="0" b="0"/>
          </a:fillRef>
          <a:effectRef idx="0">
            <a:scrgbClr r="0" g="0" b="0"/>
          </a:effectRef>
          <a:fontRef idx="minor">
            <a:schemeClr val="lt1"/>
          </a:fontRef>
        </p:style>
      </p:sp>
      <p:grpSp>
        <p:nvGrpSpPr>
          <p:cNvPr id="5" name="组合 4"/>
          <p:cNvGrpSpPr/>
          <p:nvPr/>
        </p:nvGrpSpPr>
        <p:grpSpPr>
          <a:xfrm>
            <a:off x="-635" y="-33655"/>
            <a:ext cx="12192635" cy="808355"/>
            <a:chOff x="-78464" y="2686378"/>
            <a:chExt cx="6144975" cy="604089"/>
          </a:xfrm>
          <a:scene3d>
            <a:camera prst="orthographicFront">
              <a:rot lat="0" lon="0" rev="0"/>
            </a:camera>
            <a:lightRig rig="glow" dir="t">
              <a:rot lat="0" lon="0" rev="4800000"/>
            </a:lightRig>
          </a:scene3d>
        </p:grpSpPr>
        <p:sp>
          <p:nvSpPr>
            <p:cNvPr id="4" name="圆角矩形 3"/>
            <p:cNvSpPr/>
            <p:nvPr/>
          </p:nvSpPr>
          <p:spPr>
            <a:xfrm>
              <a:off x="-78464" y="2686378"/>
              <a:ext cx="6096000" cy="604089"/>
            </a:xfrm>
            <a:prstGeom prst="roundRect">
              <a:avLst/>
            </a:prstGeom>
            <a:solidFill>
              <a:schemeClr val="accent1">
                <a:lumMod val="75000"/>
              </a:schemeClr>
            </a:solidFill>
            <a:ln>
              <a:noFill/>
            </a:ln>
            <a:effectLst>
              <a:outerShdw blurRad="190500" dist="228600" dir="2700000" algn="ctr">
                <a:srgbClr val="000000">
                  <a:alpha val="30000"/>
                </a:srgbClr>
              </a:outerShdw>
            </a:effectLst>
            <a:sp3d prstMaterial="matte">
              <a:bevelT w="127000" h="63500"/>
            </a:sp3d>
          </p:spPr>
          <p:style>
            <a:lnRef idx="2">
              <a:scrgbClr r="0" g="0" b="0"/>
            </a:lnRef>
            <a:fillRef idx="1">
              <a:scrgbClr r="0" g="0" b="0"/>
            </a:fillRef>
            <a:effectRef idx="0">
              <a:scrgbClr r="0" g="0" b="0"/>
            </a:effectRef>
            <a:fontRef idx="minor">
              <a:schemeClr val="lt1"/>
            </a:fontRef>
          </p:style>
        </p:sp>
        <p:sp>
          <p:nvSpPr>
            <p:cNvPr id="7" name="圆角矩形 4"/>
            <p:cNvSpPr/>
            <p:nvPr/>
          </p:nvSpPr>
          <p:spPr>
            <a:xfrm>
              <a:off x="29489" y="2733270"/>
              <a:ext cx="6037022" cy="54511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algn="ctr" defTabSz="1244600">
                <a:lnSpc>
                  <a:spcPct val="90000"/>
                </a:lnSpc>
                <a:spcBef>
                  <a:spcPct val="0"/>
                </a:spcBef>
                <a:spcAft>
                  <a:spcPct val="35000"/>
                </a:spcAft>
              </a:pPr>
              <a:r>
                <a:rPr lang="zh-CN" altLang="en-US" sz="4800" b="1" dirty="0">
                  <a:solidFill>
                    <a:schemeClr val="bg1"/>
                  </a:solidFill>
                  <a:uFillTx/>
                  <a:latin typeface="黑体" panose="02010609060101010101" pitchFamily="49" charset="-122"/>
                  <a:ea typeface="黑体" panose="02010609060101010101" pitchFamily="49" charset="-122"/>
                </a:rPr>
                <a:t>（二）推算方法</a:t>
              </a:r>
            </a:p>
          </p:txBody>
        </p:sp>
      </p:gr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82502" y="1594625"/>
            <a:ext cx="10281684" cy="4759877"/>
          </a:xfrm>
        </p:spPr>
        <p:txBody>
          <a:bodyPr>
            <a:normAutofit/>
          </a:bodyPr>
          <a:lstStyle/>
          <a:p>
            <a:pPr marL="0" indent="0">
              <a:lnSpc>
                <a:spcPct val="150000"/>
              </a:lnSpc>
              <a:buNone/>
            </a:pPr>
            <a:r>
              <a:rPr lang="zh-CN" altLang="en-US" dirty="0">
                <a:solidFill>
                  <a:schemeClr val="bg1"/>
                </a:solidFill>
                <a:latin typeface="楷体" panose="02010609060101010101" pitchFamily="49" charset="-122"/>
                <a:ea typeface="楷体" panose="02010609060101010101" pitchFamily="49" charset="-122"/>
              </a:rPr>
              <a:t>个体户总体的完整估计：</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50000"/>
              </a:lnSpc>
              <a:buNone/>
            </a:pPr>
            <a:r>
              <a:rPr lang="zh-CN" altLang="zh-CN" dirty="0">
                <a:solidFill>
                  <a:schemeClr val="bg1"/>
                </a:solidFill>
                <a:latin typeface="楷体" panose="02010609060101010101" pitchFamily="49" charset="-122"/>
                <a:ea typeface="楷体" panose="02010609060101010101" pitchFamily="49" charset="-122"/>
              </a:rPr>
              <a:t>分县</a:t>
            </a:r>
            <a:r>
              <a:rPr lang="zh-CN" altLang="en-US" dirty="0">
                <a:solidFill>
                  <a:schemeClr val="bg1"/>
                </a:solidFill>
                <a:latin typeface="楷体" panose="02010609060101010101" pitchFamily="49" charset="-122"/>
                <a:ea typeface="楷体" panose="02010609060101010101" pitchFamily="49" charset="-122"/>
              </a:rPr>
              <a:t>（层</a:t>
            </a:r>
            <a:r>
              <a:rPr lang="zh-CN" altLang="zh-CN" dirty="0">
                <a:solidFill>
                  <a:schemeClr val="bg1"/>
                </a:solidFill>
                <a:latin typeface="楷体" panose="02010609060101010101" pitchFamily="49" charset="-122"/>
                <a:ea typeface="楷体" panose="02010609060101010101" pitchFamily="49" charset="-122"/>
              </a:rPr>
              <a:t>）的总量估计</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50000"/>
              </a:lnSpc>
              <a:buNone/>
            </a:pPr>
            <a:r>
              <a:rPr lang="zh-CN" altLang="zh-CN" dirty="0">
                <a:solidFill>
                  <a:schemeClr val="bg1"/>
                </a:solidFill>
                <a:latin typeface="楷体" panose="02010609060101010101" pitchFamily="49" charset="-122"/>
                <a:ea typeface="楷体" panose="02010609060101010101" pitchFamily="49" charset="-122"/>
              </a:rPr>
              <a:t>省内分主要行业</a:t>
            </a:r>
            <a:r>
              <a:rPr lang="zh-CN" altLang="en-US" dirty="0">
                <a:solidFill>
                  <a:schemeClr val="bg1"/>
                </a:solidFill>
                <a:latin typeface="楷体" panose="02010609060101010101" pitchFamily="49" charset="-122"/>
                <a:ea typeface="楷体" panose="02010609060101010101" pitchFamily="49" charset="-122"/>
              </a:rPr>
              <a:t>（门类）总量估计</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200000"/>
              </a:lnSpc>
              <a:buNone/>
            </a:pPr>
            <a:r>
              <a:rPr lang="zh-CN" altLang="zh-CN" dirty="0">
                <a:solidFill>
                  <a:schemeClr val="bg1"/>
                </a:solidFill>
                <a:latin typeface="楷体" panose="02010609060101010101" pitchFamily="49" charset="-122"/>
                <a:ea typeface="楷体" panose="02010609060101010101" pitchFamily="49" charset="-122"/>
              </a:rPr>
              <a:t>省内分</a:t>
            </a:r>
            <a:r>
              <a:rPr lang="zh-CN" altLang="en-US" dirty="0">
                <a:solidFill>
                  <a:schemeClr val="bg1"/>
                </a:solidFill>
                <a:latin typeface="楷体" panose="02010609060101010101" pitchFamily="49" charset="-122"/>
                <a:ea typeface="楷体" panose="02010609060101010101" pitchFamily="49" charset="-122"/>
              </a:rPr>
              <a:t>地市总量估计</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250000"/>
              </a:lnSpc>
              <a:buNone/>
            </a:pPr>
            <a:r>
              <a:rPr lang="zh-CN" altLang="en-US" dirty="0">
                <a:solidFill>
                  <a:schemeClr val="bg1"/>
                </a:solidFill>
                <a:latin typeface="楷体" panose="02010609060101010101" pitchFamily="49" charset="-122"/>
                <a:ea typeface="楷体" panose="02010609060101010101" pitchFamily="49" charset="-122"/>
              </a:rPr>
              <a:t>省级总体总量</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250000"/>
              </a:lnSpc>
              <a:buNone/>
            </a:pPr>
            <a:endParaRPr lang="en-US" altLang="zh-CN" dirty="0">
              <a:solidFill>
                <a:schemeClr val="bg1"/>
              </a:solidFill>
              <a:latin typeface="楷体" panose="02010609060101010101" pitchFamily="49" charset="-122"/>
              <a:ea typeface="楷体" panose="02010609060101010101" pitchFamily="49" charset="-122"/>
            </a:endParaRPr>
          </a:p>
        </p:txBody>
      </p:sp>
      <p:graphicFrame>
        <p:nvGraphicFramePr>
          <p:cNvPr id="17" name="对象 16"/>
          <p:cNvGraphicFramePr>
            <a:graphicFrameLocks noChangeAspect="1"/>
          </p:cNvGraphicFramePr>
          <p:nvPr/>
        </p:nvGraphicFramePr>
        <p:xfrm>
          <a:off x="4868789" y="2445054"/>
          <a:ext cx="1914525" cy="588962"/>
        </p:xfrm>
        <a:graphic>
          <a:graphicData uri="http://schemas.openxmlformats.org/presentationml/2006/ole">
            <mc:AlternateContent xmlns:mc="http://schemas.openxmlformats.org/markup-compatibility/2006">
              <mc:Choice xmlns:v="urn:schemas-microsoft-com:vml" Requires="v">
                <p:oleObj spid="_x0000_s11690" name="Equation" r:id="rId4" imgW="24688800" imgH="7620000" progId="Equation.DSMT4">
                  <p:embed/>
                </p:oleObj>
              </mc:Choice>
              <mc:Fallback>
                <p:oleObj name="Equation" r:id="rId4" imgW="24688800" imgH="7620000" progId="Equation.DSMT4">
                  <p:embed/>
                  <p:pic>
                    <p:nvPicPr>
                      <p:cNvPr id="0" name="图片 11653"/>
                      <p:cNvPicPr/>
                      <p:nvPr/>
                    </p:nvPicPr>
                    <p:blipFill>
                      <a:blip r:embed="rId5"/>
                      <a:stretch>
                        <a:fillRect/>
                      </a:stretch>
                    </p:blipFill>
                    <p:spPr>
                      <a:xfrm>
                        <a:off x="4868789" y="2445054"/>
                        <a:ext cx="1914525" cy="588962"/>
                      </a:xfrm>
                      <a:prstGeom prst="rect">
                        <a:avLst/>
                      </a:prstGeom>
                    </p:spPr>
                  </p:pic>
                </p:oleObj>
              </mc:Fallback>
            </mc:AlternateContent>
          </a:graphicData>
        </a:graphic>
      </p:graphicFrame>
      <p:graphicFrame>
        <p:nvGraphicFramePr>
          <p:cNvPr id="23" name="对象 22"/>
          <p:cNvGraphicFramePr>
            <a:graphicFrameLocks noChangeAspect="1"/>
          </p:cNvGraphicFramePr>
          <p:nvPr/>
        </p:nvGraphicFramePr>
        <p:xfrm>
          <a:off x="6629087" y="3182843"/>
          <a:ext cx="1725612" cy="588962"/>
        </p:xfrm>
        <a:graphic>
          <a:graphicData uri="http://schemas.openxmlformats.org/presentationml/2006/ole">
            <mc:AlternateContent xmlns:mc="http://schemas.openxmlformats.org/markup-compatibility/2006">
              <mc:Choice xmlns:v="urn:schemas-microsoft-com:vml" Requires="v">
                <p:oleObj spid="_x0000_s11691" name="Equation" r:id="rId6" imgW="22250400" imgH="7620000" progId="Equation.DSMT4">
                  <p:embed/>
                </p:oleObj>
              </mc:Choice>
              <mc:Fallback>
                <p:oleObj name="Equation" r:id="rId6" imgW="22250400" imgH="7620000" progId="Equation.DSMT4">
                  <p:embed/>
                  <p:pic>
                    <p:nvPicPr>
                      <p:cNvPr id="0" name="图片 11654"/>
                      <p:cNvPicPr/>
                      <p:nvPr/>
                    </p:nvPicPr>
                    <p:blipFill>
                      <a:blip r:embed="rId7"/>
                      <a:stretch>
                        <a:fillRect/>
                      </a:stretch>
                    </p:blipFill>
                    <p:spPr>
                      <a:xfrm>
                        <a:off x="6629087" y="3182843"/>
                        <a:ext cx="1725612" cy="588962"/>
                      </a:xfrm>
                      <a:prstGeom prst="rect">
                        <a:avLst/>
                      </a:prstGeom>
                    </p:spPr>
                  </p:pic>
                </p:oleObj>
              </mc:Fallback>
            </mc:AlternateContent>
          </a:graphicData>
        </a:graphic>
      </p:graphicFrame>
      <p:graphicFrame>
        <p:nvGraphicFramePr>
          <p:cNvPr id="24" name="对象 23"/>
          <p:cNvGraphicFramePr>
            <a:graphicFrameLocks noChangeAspect="1"/>
          </p:cNvGraphicFramePr>
          <p:nvPr/>
        </p:nvGraphicFramePr>
        <p:xfrm>
          <a:off x="4588355" y="4149678"/>
          <a:ext cx="1819275" cy="588963"/>
        </p:xfrm>
        <a:graphic>
          <a:graphicData uri="http://schemas.openxmlformats.org/presentationml/2006/ole">
            <mc:AlternateContent xmlns:mc="http://schemas.openxmlformats.org/markup-compatibility/2006">
              <mc:Choice xmlns:v="urn:schemas-microsoft-com:vml" Requires="v">
                <p:oleObj spid="_x0000_s11692" name="Equation" r:id="rId8" imgW="23469600" imgH="7620000" progId="Equation.DSMT4">
                  <p:embed/>
                </p:oleObj>
              </mc:Choice>
              <mc:Fallback>
                <p:oleObj name="Equation" r:id="rId8" imgW="23469600" imgH="7620000" progId="Equation.DSMT4">
                  <p:embed/>
                  <p:pic>
                    <p:nvPicPr>
                      <p:cNvPr id="0" name="图片 11655"/>
                      <p:cNvPicPr/>
                      <p:nvPr/>
                    </p:nvPicPr>
                    <p:blipFill>
                      <a:blip r:embed="rId9"/>
                      <a:stretch>
                        <a:fillRect/>
                      </a:stretch>
                    </p:blipFill>
                    <p:spPr>
                      <a:xfrm>
                        <a:off x="4588355" y="4149678"/>
                        <a:ext cx="1819275" cy="588963"/>
                      </a:xfrm>
                      <a:prstGeom prst="rect">
                        <a:avLst/>
                      </a:prstGeom>
                    </p:spPr>
                  </p:pic>
                </p:oleObj>
              </mc:Fallback>
            </mc:AlternateContent>
          </a:graphicData>
        </a:graphic>
      </p:graphicFrame>
      <p:graphicFrame>
        <p:nvGraphicFramePr>
          <p:cNvPr id="25" name="对象 24"/>
          <p:cNvGraphicFramePr>
            <a:graphicFrameLocks noChangeAspect="1"/>
          </p:cNvGraphicFramePr>
          <p:nvPr/>
        </p:nvGraphicFramePr>
        <p:xfrm>
          <a:off x="3629395" y="5088747"/>
          <a:ext cx="3894138" cy="1038225"/>
        </p:xfrm>
        <a:graphic>
          <a:graphicData uri="http://schemas.openxmlformats.org/presentationml/2006/ole">
            <mc:AlternateContent xmlns:mc="http://schemas.openxmlformats.org/markup-compatibility/2006">
              <mc:Choice xmlns:v="urn:schemas-microsoft-com:vml" Requires="v">
                <p:oleObj spid="_x0000_s11693" name="Equation" r:id="rId10" imgW="50292000" imgH="13411200" progId="Equation.DSMT4">
                  <p:embed/>
                </p:oleObj>
              </mc:Choice>
              <mc:Fallback>
                <p:oleObj name="Equation" r:id="rId10" imgW="50292000" imgH="13411200" progId="Equation.DSMT4">
                  <p:embed/>
                  <p:pic>
                    <p:nvPicPr>
                      <p:cNvPr id="0" name="图片 11656"/>
                      <p:cNvPicPr/>
                      <p:nvPr/>
                    </p:nvPicPr>
                    <p:blipFill>
                      <a:blip r:embed="rId11"/>
                      <a:stretch>
                        <a:fillRect/>
                      </a:stretch>
                    </p:blipFill>
                    <p:spPr>
                      <a:xfrm>
                        <a:off x="3629395" y="5088747"/>
                        <a:ext cx="3894138" cy="1038225"/>
                      </a:xfrm>
                      <a:prstGeom prst="rect">
                        <a:avLst/>
                      </a:prstGeom>
                    </p:spPr>
                  </p:pic>
                </p:oleObj>
              </mc:Fallback>
            </mc:AlternateContent>
          </a:graphicData>
        </a:graphic>
      </p:graphicFrame>
      <p:grpSp>
        <p:nvGrpSpPr>
          <p:cNvPr id="5" name="组合 4"/>
          <p:cNvGrpSpPr/>
          <p:nvPr/>
        </p:nvGrpSpPr>
        <p:grpSpPr>
          <a:xfrm>
            <a:off x="8255" y="-6985"/>
            <a:ext cx="12192635" cy="808355"/>
            <a:chOff x="-78464" y="2686378"/>
            <a:chExt cx="6144975" cy="604089"/>
          </a:xfrm>
          <a:scene3d>
            <a:camera prst="orthographicFront">
              <a:rot lat="0" lon="0" rev="0"/>
            </a:camera>
            <a:lightRig rig="glow" dir="t">
              <a:rot lat="0" lon="0" rev="4800000"/>
            </a:lightRig>
          </a:scene3d>
        </p:grpSpPr>
        <p:sp>
          <p:nvSpPr>
            <p:cNvPr id="6" name="圆角矩形 5"/>
            <p:cNvSpPr/>
            <p:nvPr/>
          </p:nvSpPr>
          <p:spPr>
            <a:xfrm>
              <a:off x="-78464" y="2686378"/>
              <a:ext cx="6096000" cy="604089"/>
            </a:xfrm>
            <a:prstGeom prst="roundRect">
              <a:avLst/>
            </a:prstGeom>
            <a:solidFill>
              <a:schemeClr val="accent1">
                <a:lumMod val="75000"/>
              </a:schemeClr>
            </a:solidFill>
            <a:ln>
              <a:noFill/>
            </a:ln>
            <a:effectLst>
              <a:outerShdw blurRad="190500" dist="228600" dir="2700000" algn="ctr">
                <a:srgbClr val="000000">
                  <a:alpha val="30000"/>
                </a:srgbClr>
              </a:outerShdw>
            </a:effectLst>
            <a:sp3d prstMaterial="matte">
              <a:bevelT w="127000" h="63500"/>
            </a:sp3d>
          </p:spPr>
          <p:style>
            <a:lnRef idx="2">
              <a:scrgbClr r="0" g="0" b="0"/>
            </a:lnRef>
            <a:fillRef idx="1">
              <a:scrgbClr r="0" g="0" b="0"/>
            </a:fillRef>
            <a:effectRef idx="0">
              <a:scrgbClr r="0" g="0" b="0"/>
            </a:effectRef>
            <a:fontRef idx="minor">
              <a:schemeClr val="lt1"/>
            </a:fontRef>
          </p:style>
        </p:sp>
        <p:sp>
          <p:nvSpPr>
            <p:cNvPr id="7" name="圆角矩形 4"/>
            <p:cNvSpPr/>
            <p:nvPr/>
          </p:nvSpPr>
          <p:spPr>
            <a:xfrm>
              <a:off x="29489" y="2733270"/>
              <a:ext cx="6037022" cy="54511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algn="ctr" defTabSz="1244600">
                <a:lnSpc>
                  <a:spcPct val="90000"/>
                </a:lnSpc>
                <a:spcBef>
                  <a:spcPct val="0"/>
                </a:spcBef>
                <a:spcAft>
                  <a:spcPct val="35000"/>
                </a:spcAft>
              </a:pPr>
              <a:r>
                <a:rPr lang="zh-CN" altLang="en-US" sz="4800" b="1" dirty="0">
                  <a:solidFill>
                    <a:schemeClr val="bg1"/>
                  </a:solidFill>
                  <a:uFillTx/>
                  <a:latin typeface="黑体" panose="02010609060101010101" pitchFamily="49" charset="-122"/>
                  <a:ea typeface="黑体" panose="02010609060101010101" pitchFamily="49" charset="-122"/>
                </a:rPr>
                <a:t>（二）推算方法</a:t>
              </a:r>
            </a:p>
          </p:txBody>
        </p:sp>
      </p:gr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1839595" y="987425"/>
            <a:ext cx="7146925" cy="1181100"/>
            <a:chOff x="-78464" y="2686378"/>
            <a:chExt cx="6144975" cy="604089"/>
          </a:xfrm>
          <a:scene3d>
            <a:camera prst="orthographicFront">
              <a:rot lat="0" lon="0" rev="0"/>
            </a:camera>
            <a:lightRig rig="glow" dir="t">
              <a:rot lat="0" lon="0" rev="4800000"/>
            </a:lightRig>
          </a:scene3d>
        </p:grpSpPr>
        <p:sp>
          <p:nvSpPr>
            <p:cNvPr id="9" name="圆角矩形 8"/>
            <p:cNvSpPr/>
            <p:nvPr/>
          </p:nvSpPr>
          <p:spPr>
            <a:xfrm>
              <a:off x="-78464" y="2686378"/>
              <a:ext cx="6096000" cy="604089"/>
            </a:xfrm>
            <a:prstGeom prst="roundRect">
              <a:avLst/>
            </a:prstGeom>
            <a:solidFill>
              <a:schemeClr val="accent1">
                <a:lumMod val="75000"/>
              </a:schemeClr>
            </a:solidFill>
            <a:ln>
              <a:noFill/>
            </a:ln>
            <a:effectLst>
              <a:outerShdw blurRad="190500" dist="228600" dir="2700000" algn="ctr">
                <a:srgbClr val="000000">
                  <a:alpha val="30000"/>
                </a:srgbClr>
              </a:outerShdw>
            </a:effectLst>
            <a:sp3d prstMaterial="matte">
              <a:bevelT w="127000" h="63500"/>
            </a:sp3d>
          </p:spPr>
          <p:style>
            <a:lnRef idx="2">
              <a:scrgbClr r="0" g="0" b="0"/>
            </a:lnRef>
            <a:fillRef idx="1">
              <a:scrgbClr r="0" g="0" b="0"/>
            </a:fillRef>
            <a:effectRef idx="0">
              <a:scrgbClr r="0" g="0" b="0"/>
            </a:effectRef>
            <a:fontRef idx="minor">
              <a:schemeClr val="lt1"/>
            </a:fontRef>
          </p:style>
        </p:sp>
        <p:sp>
          <p:nvSpPr>
            <p:cNvPr id="10" name="圆角矩形 4"/>
            <p:cNvSpPr/>
            <p:nvPr/>
          </p:nvSpPr>
          <p:spPr>
            <a:xfrm>
              <a:off x="29489" y="2716057"/>
              <a:ext cx="6037022" cy="54511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algn="ctr" defTabSz="1244600">
                <a:lnSpc>
                  <a:spcPct val="90000"/>
                </a:lnSpc>
                <a:spcBef>
                  <a:spcPct val="0"/>
                </a:spcBef>
                <a:spcAft>
                  <a:spcPct val="35000"/>
                </a:spcAft>
              </a:pPr>
              <a:r>
                <a:rPr lang="zh-CN" altLang="en-US" sz="4800" b="1" dirty="0">
                  <a:solidFill>
                    <a:schemeClr val="bg1"/>
                  </a:solidFill>
                  <a:uFillTx/>
                  <a:latin typeface="黑体" panose="02010609060101010101" pitchFamily="49" charset="-122"/>
                  <a:ea typeface="黑体" panose="02010609060101010101" pitchFamily="49" charset="-122"/>
                </a:rPr>
                <a:t>一、抽样方案</a:t>
              </a:r>
            </a:p>
          </p:txBody>
        </p:sp>
      </p:grpSp>
      <p:sp>
        <p:nvSpPr>
          <p:cNvPr id="5" name="内容占位符 4"/>
          <p:cNvSpPr>
            <a:spLocks noGrp="1"/>
          </p:cNvSpPr>
          <p:nvPr>
            <p:ph idx="1"/>
          </p:nvPr>
        </p:nvSpPr>
        <p:spPr>
          <a:xfrm>
            <a:off x="817245" y="2631440"/>
            <a:ext cx="10558145" cy="3669030"/>
          </a:xfrm>
        </p:spPr>
        <p:txBody>
          <a:bodyPr>
            <a:normAutofit/>
          </a:bodyPr>
          <a:lstStyle/>
          <a:p>
            <a:pPr marL="0" indent="0">
              <a:lnSpc>
                <a:spcPct val="120000"/>
              </a:lnSpc>
              <a:spcBef>
                <a:spcPts val="1800"/>
              </a:spcBef>
              <a:buNone/>
            </a:pPr>
            <a:r>
              <a:rPr lang="zh-CN" altLang="en-US" dirty="0">
                <a:solidFill>
                  <a:schemeClr val="bg1"/>
                </a:solidFill>
              </a:rPr>
              <a:t>     </a:t>
            </a:r>
          </a:p>
          <a:p>
            <a:pPr marL="0" indent="0">
              <a:lnSpc>
                <a:spcPct val="120000"/>
              </a:lnSpc>
              <a:spcBef>
                <a:spcPts val="1800"/>
              </a:spcBef>
              <a:buNone/>
            </a:pPr>
            <a:r>
              <a:rPr lang="zh-CN" altLang="en-US" dirty="0">
                <a:solidFill>
                  <a:schemeClr val="bg1"/>
                </a:solidFill>
              </a:rPr>
              <a:t>                                  </a:t>
            </a:r>
            <a:r>
              <a:rPr lang="zh-CN" altLang="en-US" sz="4400" b="1" dirty="0">
                <a:solidFill>
                  <a:schemeClr val="bg1"/>
                </a:solidFill>
              </a:rPr>
              <a:t>（三）评估</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a:blip r:embed="rId3"/>
          <a:stretch>
            <a:fillRect/>
          </a:stretch>
        </p:blipFill>
        <p:spPr>
          <a:xfrm>
            <a:off x="-123825" y="662305"/>
            <a:ext cx="12028805" cy="5692140"/>
          </a:xfrm>
          <a:prstGeom prst="rect">
            <a:avLst/>
          </a:prstGeom>
        </p:spPr>
      </p:pic>
      <p:pic>
        <p:nvPicPr>
          <p:cNvPr id="14" name="内容占位符 3"/>
          <p:cNvPicPr>
            <a:picLocks noGrp="1" noChangeAspect="1"/>
          </p:cNvPicPr>
          <p:nvPr>
            <p:ph sz="half" idx="2"/>
          </p:nvPr>
        </p:nvPicPr>
        <p:blipFill>
          <a:blip r:embed="rId4"/>
          <a:stretch>
            <a:fillRect/>
          </a:stretch>
        </p:blipFill>
        <p:spPr>
          <a:xfrm>
            <a:off x="8735060" y="1028700"/>
            <a:ext cx="3263900" cy="2018665"/>
          </a:xfrm>
          <a:prstGeom prst="rect">
            <a:avLst/>
          </a:prstGeom>
          <a:blipFill>
            <a:blip r:embed="rId5"/>
            <a:tile tx="0" ty="0" sx="100000" sy="100000" flip="none" algn="tl"/>
          </a:blipFill>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956930" y="1594625"/>
            <a:ext cx="10302948" cy="4969461"/>
          </a:xfrm>
        </p:spPr>
        <p:txBody>
          <a:bodyPr>
            <a:normAutofit/>
          </a:bodyPr>
          <a:lstStyle/>
          <a:p>
            <a:pPr marL="0" indent="0">
              <a:lnSpc>
                <a:spcPct val="120000"/>
              </a:lnSpc>
              <a:buNone/>
            </a:pPr>
            <a:r>
              <a:rPr lang="en-US" altLang="zh-CN" dirty="0">
                <a:solidFill>
                  <a:schemeClr val="bg1"/>
                </a:solidFill>
                <a:latin typeface="楷体" panose="02010609060101010101" pitchFamily="49" charset="-122"/>
                <a:ea typeface="楷体" panose="02010609060101010101" pitchFamily="49" charset="-122"/>
              </a:rPr>
              <a:t>1.</a:t>
            </a:r>
            <a:r>
              <a:rPr lang="zh-CN" altLang="en-US" dirty="0">
                <a:solidFill>
                  <a:schemeClr val="bg1"/>
                </a:solidFill>
                <a:latin typeface="楷体" panose="02010609060101010101" pitchFamily="49" charset="-122"/>
                <a:ea typeface="楷体" panose="02010609060101010101" pitchFamily="49" charset="-122"/>
              </a:rPr>
              <a:t>估计量的方差估计</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20000"/>
              </a:lnSpc>
              <a:buNone/>
            </a:pPr>
            <a:r>
              <a:rPr lang="zh-CN" altLang="en-US" dirty="0">
                <a:solidFill>
                  <a:schemeClr val="bg1"/>
                </a:solidFill>
                <a:latin typeface="楷体" panose="02010609060101010101" pitchFamily="49" charset="-122"/>
                <a:ea typeface="楷体" panose="02010609060101010101" pitchFamily="49" charset="-122"/>
              </a:rPr>
              <a:t>  抽样误差仅来至于抽样调查层，</a:t>
            </a:r>
            <a:r>
              <a:rPr lang="zh-CN" altLang="zh-CN" dirty="0">
                <a:solidFill>
                  <a:schemeClr val="bg1"/>
                </a:solidFill>
                <a:latin typeface="楷体" panose="02010609060101010101" pitchFamily="49" charset="-122"/>
                <a:ea typeface="楷体" panose="02010609060101010101" pitchFamily="49" charset="-122"/>
              </a:rPr>
              <a:t>省级总体总量的方差估计</a:t>
            </a:r>
            <a:r>
              <a:rPr lang="zh-CN" altLang="en-US" dirty="0">
                <a:solidFill>
                  <a:schemeClr val="bg1"/>
                </a:solidFill>
                <a:latin typeface="楷体" panose="02010609060101010101" pitchFamily="49" charset="-122"/>
                <a:ea typeface="楷体" panose="02010609060101010101" pitchFamily="49" charset="-122"/>
              </a:rPr>
              <a:t>可采用</a:t>
            </a:r>
            <a:r>
              <a:rPr lang="en-US" altLang="zh-CN" dirty="0">
                <a:solidFill>
                  <a:schemeClr val="bg1"/>
                </a:solidFill>
                <a:latin typeface="楷体" panose="02010609060101010101" pitchFamily="49" charset="-122"/>
                <a:ea typeface="楷体" panose="02010609060101010101" pitchFamily="49" charset="-122"/>
              </a:rPr>
              <a:t>PPS</a:t>
            </a:r>
            <a:r>
              <a:rPr lang="zh-CN" altLang="zh-CN" dirty="0">
                <a:solidFill>
                  <a:schemeClr val="bg1"/>
                </a:solidFill>
                <a:latin typeface="楷体" panose="02010609060101010101" pitchFamily="49" charset="-122"/>
                <a:ea typeface="楷体" panose="02010609060101010101" pitchFamily="49" charset="-122"/>
              </a:rPr>
              <a:t>系统抽样理论方差</a:t>
            </a:r>
            <a:r>
              <a:rPr lang="zh-CN" altLang="en-US" dirty="0">
                <a:solidFill>
                  <a:schemeClr val="bg1"/>
                </a:solidFill>
                <a:latin typeface="楷体" panose="02010609060101010101" pitchFamily="49" charset="-122"/>
                <a:ea typeface="楷体" panose="02010609060101010101" pitchFamily="49" charset="-122"/>
              </a:rPr>
              <a:t>：</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20000"/>
              </a:lnSpc>
              <a:buNone/>
            </a:pP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20000"/>
              </a:lnSpc>
              <a:buNone/>
            </a:pP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200000"/>
              </a:lnSpc>
              <a:buNone/>
            </a:pPr>
            <a:r>
              <a:rPr lang="zh-CN" altLang="en-US" dirty="0">
                <a:solidFill>
                  <a:schemeClr val="bg1"/>
                </a:solidFill>
                <a:latin typeface="楷体" panose="02010609060101010101" pitchFamily="49" charset="-122"/>
                <a:ea typeface="楷体" panose="02010609060101010101" pitchFamily="49" charset="-122"/>
              </a:rPr>
              <a:t>根据权数调整   应由          替代</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60000"/>
              </a:lnSpc>
              <a:buNone/>
            </a:pPr>
            <a:r>
              <a:rPr lang="zh-CN" altLang="en-US" dirty="0">
                <a:solidFill>
                  <a:schemeClr val="bg1"/>
                </a:solidFill>
                <a:latin typeface="楷体" panose="02010609060101010101" pitchFamily="49" charset="-122"/>
                <a:ea typeface="楷体" panose="02010609060101010101" pitchFamily="49" charset="-122"/>
              </a:rPr>
              <a:t>实践中通过统计软件采用复杂样本方法估计</a:t>
            </a:r>
            <a:endParaRPr lang="en-US" altLang="zh-CN" dirty="0">
              <a:solidFill>
                <a:schemeClr val="bg1"/>
              </a:solidFill>
              <a:latin typeface="楷体" panose="02010609060101010101" pitchFamily="49" charset="-122"/>
              <a:ea typeface="楷体" panose="02010609060101010101" pitchFamily="49" charset="-122"/>
            </a:endParaRPr>
          </a:p>
        </p:txBody>
      </p:sp>
      <p:graphicFrame>
        <p:nvGraphicFramePr>
          <p:cNvPr id="5" name="对象 4"/>
          <p:cNvGraphicFramePr>
            <a:graphicFrameLocks noChangeAspect="1"/>
          </p:cNvGraphicFramePr>
          <p:nvPr/>
        </p:nvGraphicFramePr>
        <p:xfrm>
          <a:off x="2183649" y="3160497"/>
          <a:ext cx="7302186" cy="1430281"/>
        </p:xfrm>
        <a:graphic>
          <a:graphicData uri="http://schemas.openxmlformats.org/presentationml/2006/ole">
            <mc:AlternateContent xmlns:mc="http://schemas.openxmlformats.org/markup-compatibility/2006">
              <mc:Choice xmlns:v="urn:schemas-microsoft-com:vml" Requires="v">
                <p:oleObj spid="_x0000_s12756" name="Equation" r:id="rId4" imgW="104241600" imgH="20421600" progId="Equation.DSMT4">
                  <p:embed/>
                </p:oleObj>
              </mc:Choice>
              <mc:Fallback>
                <p:oleObj name="Equation" r:id="rId4" imgW="104241600" imgH="20421600" progId="Equation.DSMT4">
                  <p:embed/>
                  <p:pic>
                    <p:nvPicPr>
                      <p:cNvPr id="0" name="图片 12711"/>
                      <p:cNvPicPr/>
                      <p:nvPr/>
                    </p:nvPicPr>
                    <p:blipFill>
                      <a:blip r:embed="rId5"/>
                      <a:stretch>
                        <a:fillRect/>
                      </a:stretch>
                    </p:blipFill>
                    <p:spPr>
                      <a:xfrm>
                        <a:off x="2183649" y="3160497"/>
                        <a:ext cx="7302186" cy="1430281"/>
                      </a:xfrm>
                      <a:prstGeom prst="rect">
                        <a:avLst/>
                      </a:prstGeom>
                    </p:spPr>
                  </p:pic>
                </p:oleObj>
              </mc:Fallback>
            </mc:AlternateContent>
          </a:graphicData>
        </a:graphic>
      </p:graphicFrame>
      <p:graphicFrame>
        <p:nvGraphicFramePr>
          <p:cNvPr id="8" name="对象 7"/>
          <p:cNvGraphicFramePr>
            <a:graphicFrameLocks noChangeAspect="1"/>
          </p:cNvGraphicFramePr>
          <p:nvPr/>
        </p:nvGraphicFramePr>
        <p:xfrm>
          <a:off x="8915486" y="5069043"/>
          <a:ext cx="2432050" cy="849312"/>
        </p:xfrm>
        <a:graphic>
          <a:graphicData uri="http://schemas.openxmlformats.org/presentationml/2006/ole">
            <mc:AlternateContent xmlns:mc="http://schemas.openxmlformats.org/markup-compatibility/2006">
              <mc:Choice xmlns:v="urn:schemas-microsoft-com:vml" Requires="v">
                <p:oleObj spid="_x0000_s12757" name="Equation" r:id="rId6" imgW="31394400" imgH="10972800" progId="Equation.DSMT4">
                  <p:embed/>
                </p:oleObj>
              </mc:Choice>
              <mc:Fallback>
                <p:oleObj name="Equation" r:id="rId6" imgW="31394400" imgH="10972800" progId="Equation.DSMT4">
                  <p:embed/>
                  <p:pic>
                    <p:nvPicPr>
                      <p:cNvPr id="0" name="图片 12712"/>
                      <p:cNvPicPr/>
                      <p:nvPr/>
                    </p:nvPicPr>
                    <p:blipFill>
                      <a:blip r:embed="rId7"/>
                      <a:stretch>
                        <a:fillRect/>
                      </a:stretch>
                    </p:blipFill>
                    <p:spPr>
                      <a:xfrm>
                        <a:off x="8915486" y="5069043"/>
                        <a:ext cx="2432050" cy="849312"/>
                      </a:xfrm>
                      <a:prstGeom prst="rect">
                        <a:avLst/>
                      </a:prstGeom>
                    </p:spPr>
                  </p:pic>
                </p:oleObj>
              </mc:Fallback>
            </mc:AlternateContent>
          </a:graphicData>
        </a:graphic>
      </p:graphicFrame>
      <p:graphicFrame>
        <p:nvGraphicFramePr>
          <p:cNvPr id="6" name="对象 5"/>
          <p:cNvGraphicFramePr>
            <a:graphicFrameLocks noChangeAspect="1"/>
          </p:cNvGraphicFramePr>
          <p:nvPr/>
        </p:nvGraphicFramePr>
        <p:xfrm>
          <a:off x="3190289" y="4880600"/>
          <a:ext cx="542925" cy="519113"/>
        </p:xfrm>
        <a:graphic>
          <a:graphicData uri="http://schemas.openxmlformats.org/presentationml/2006/ole">
            <mc:AlternateContent xmlns:mc="http://schemas.openxmlformats.org/markup-compatibility/2006">
              <mc:Choice xmlns:v="urn:schemas-microsoft-com:vml" Requires="v">
                <p:oleObj spid="_x0000_s12758" name="Equation" r:id="rId8" imgW="7010400" imgH="6705600" progId="Equation.DSMT4">
                  <p:embed/>
                </p:oleObj>
              </mc:Choice>
              <mc:Fallback>
                <p:oleObj name="Equation" r:id="rId8" imgW="7010400" imgH="6705600" progId="Equation.DSMT4">
                  <p:embed/>
                  <p:pic>
                    <p:nvPicPr>
                      <p:cNvPr id="0" name="图片 12713"/>
                      <p:cNvPicPr/>
                      <p:nvPr/>
                    </p:nvPicPr>
                    <p:blipFill>
                      <a:blip r:embed="rId9"/>
                      <a:stretch>
                        <a:fillRect/>
                      </a:stretch>
                    </p:blipFill>
                    <p:spPr>
                      <a:xfrm>
                        <a:off x="3190289" y="4880600"/>
                        <a:ext cx="542925" cy="519113"/>
                      </a:xfrm>
                      <a:prstGeom prst="rect">
                        <a:avLst/>
                      </a:prstGeom>
                    </p:spPr>
                  </p:pic>
                </p:oleObj>
              </mc:Fallback>
            </mc:AlternateContent>
          </a:graphicData>
        </a:graphic>
      </p:graphicFrame>
      <p:graphicFrame>
        <p:nvGraphicFramePr>
          <p:cNvPr id="9" name="对象 8"/>
          <p:cNvGraphicFramePr>
            <a:graphicFrameLocks noChangeAspect="1"/>
          </p:cNvGraphicFramePr>
          <p:nvPr/>
        </p:nvGraphicFramePr>
        <p:xfrm>
          <a:off x="4487863" y="4929587"/>
          <a:ext cx="1722437" cy="519113"/>
        </p:xfrm>
        <a:graphic>
          <a:graphicData uri="http://schemas.openxmlformats.org/presentationml/2006/ole">
            <mc:AlternateContent xmlns:mc="http://schemas.openxmlformats.org/markup-compatibility/2006">
              <mc:Choice xmlns:v="urn:schemas-microsoft-com:vml" Requires="v">
                <p:oleObj spid="_x0000_s12759" name="Equation" r:id="rId10" imgW="22250400" imgH="6705600" progId="Equation.DSMT4">
                  <p:embed/>
                </p:oleObj>
              </mc:Choice>
              <mc:Fallback>
                <p:oleObj name="Equation" r:id="rId10" imgW="22250400" imgH="6705600" progId="Equation.DSMT4">
                  <p:embed/>
                  <p:pic>
                    <p:nvPicPr>
                      <p:cNvPr id="0" name="图片 12714"/>
                      <p:cNvPicPr/>
                      <p:nvPr/>
                    </p:nvPicPr>
                    <p:blipFill>
                      <a:blip r:embed="rId11"/>
                      <a:stretch>
                        <a:fillRect/>
                      </a:stretch>
                    </p:blipFill>
                    <p:spPr>
                      <a:xfrm>
                        <a:off x="4487863" y="4929587"/>
                        <a:ext cx="1722437" cy="519113"/>
                      </a:xfrm>
                      <a:prstGeom prst="rect">
                        <a:avLst/>
                      </a:prstGeom>
                    </p:spPr>
                  </p:pic>
                </p:oleObj>
              </mc:Fallback>
            </mc:AlternateContent>
          </a:graphicData>
        </a:graphic>
      </p:graphicFrame>
      <p:graphicFrame>
        <p:nvGraphicFramePr>
          <p:cNvPr id="4" name="对象 3"/>
          <p:cNvGraphicFramePr>
            <a:graphicFrameLocks noChangeAspect="1"/>
          </p:cNvGraphicFramePr>
          <p:nvPr/>
        </p:nvGraphicFramePr>
        <p:xfrm>
          <a:off x="7759249" y="5732463"/>
          <a:ext cx="920750" cy="590550"/>
        </p:xfrm>
        <a:graphic>
          <a:graphicData uri="http://schemas.openxmlformats.org/presentationml/2006/ole">
            <mc:AlternateContent xmlns:mc="http://schemas.openxmlformats.org/markup-compatibility/2006">
              <mc:Choice xmlns:v="urn:schemas-microsoft-com:vml" Requires="v">
                <p:oleObj spid="_x0000_s12760" name="Equation" r:id="rId12" imgW="11887200" imgH="7620000" progId="Equation.DSMT4">
                  <p:embed/>
                </p:oleObj>
              </mc:Choice>
              <mc:Fallback>
                <p:oleObj name="Equation" r:id="rId12" imgW="11887200" imgH="7620000" progId="Equation.DSMT4">
                  <p:embed/>
                  <p:pic>
                    <p:nvPicPr>
                      <p:cNvPr id="0" name="对象 5"/>
                      <p:cNvPicPr>
                        <a:picLocks noChangeAspect="1" noChangeArrowheads="1"/>
                      </p:cNvPicPr>
                      <p:nvPr/>
                    </p:nvPicPr>
                    <p:blipFill>
                      <a:blip r:embed="rId13"/>
                      <a:srcRect/>
                      <a:stretch>
                        <a:fillRect/>
                      </a:stretch>
                    </p:blipFill>
                    <p:spPr bwMode="auto">
                      <a:xfrm>
                        <a:off x="7759249" y="5732463"/>
                        <a:ext cx="920750" cy="590550"/>
                      </a:xfrm>
                      <a:prstGeom prst="rect">
                        <a:avLst/>
                      </a:prstGeom>
                      <a:noFill/>
                      <a:ln>
                        <a:noFill/>
                      </a:ln>
                    </p:spPr>
                  </p:pic>
                </p:oleObj>
              </mc:Fallback>
            </mc:AlternateContent>
          </a:graphicData>
        </a:graphic>
      </p:graphicFrame>
      <p:grpSp>
        <p:nvGrpSpPr>
          <p:cNvPr id="7" name="组合 6"/>
          <p:cNvGrpSpPr/>
          <p:nvPr/>
        </p:nvGrpSpPr>
        <p:grpSpPr>
          <a:xfrm>
            <a:off x="8255" y="38100"/>
            <a:ext cx="12192635" cy="808355"/>
            <a:chOff x="-78464" y="2686378"/>
            <a:chExt cx="6144975" cy="604089"/>
          </a:xfrm>
          <a:scene3d>
            <a:camera prst="orthographicFront">
              <a:rot lat="0" lon="0" rev="0"/>
            </a:camera>
            <a:lightRig rig="glow" dir="t">
              <a:rot lat="0" lon="0" rev="4800000"/>
            </a:lightRig>
          </a:scene3d>
        </p:grpSpPr>
        <p:sp>
          <p:nvSpPr>
            <p:cNvPr id="10" name="圆角矩形 9"/>
            <p:cNvSpPr/>
            <p:nvPr/>
          </p:nvSpPr>
          <p:spPr>
            <a:xfrm>
              <a:off x="-78464" y="2686378"/>
              <a:ext cx="6096000" cy="604089"/>
            </a:xfrm>
            <a:prstGeom prst="roundRect">
              <a:avLst/>
            </a:prstGeom>
            <a:solidFill>
              <a:schemeClr val="accent1">
                <a:lumMod val="75000"/>
              </a:schemeClr>
            </a:solidFill>
            <a:ln>
              <a:noFill/>
            </a:ln>
            <a:effectLst>
              <a:outerShdw blurRad="190500" dist="228600" dir="2700000" algn="ctr">
                <a:srgbClr val="000000">
                  <a:alpha val="30000"/>
                </a:srgbClr>
              </a:outerShdw>
            </a:effectLst>
            <a:sp3d prstMaterial="matte">
              <a:bevelT w="127000" h="63500"/>
            </a:sp3d>
          </p:spPr>
          <p:style>
            <a:lnRef idx="2">
              <a:scrgbClr r="0" g="0" b="0"/>
            </a:lnRef>
            <a:fillRef idx="1">
              <a:scrgbClr r="0" g="0" b="0"/>
            </a:fillRef>
            <a:effectRef idx="0">
              <a:scrgbClr r="0" g="0" b="0"/>
            </a:effectRef>
            <a:fontRef idx="minor">
              <a:schemeClr val="lt1"/>
            </a:fontRef>
          </p:style>
        </p:sp>
        <p:sp>
          <p:nvSpPr>
            <p:cNvPr id="11" name="圆角矩形 4"/>
            <p:cNvSpPr/>
            <p:nvPr/>
          </p:nvSpPr>
          <p:spPr>
            <a:xfrm>
              <a:off x="29489" y="2733270"/>
              <a:ext cx="6037022" cy="54511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algn="ctr" defTabSz="1244600">
                <a:lnSpc>
                  <a:spcPct val="90000"/>
                </a:lnSpc>
                <a:spcBef>
                  <a:spcPct val="0"/>
                </a:spcBef>
                <a:spcAft>
                  <a:spcPct val="35000"/>
                </a:spcAft>
              </a:pPr>
              <a:r>
                <a:rPr lang="zh-CN" altLang="en-US" sz="4800" b="1" dirty="0">
                  <a:solidFill>
                    <a:schemeClr val="bg1"/>
                  </a:solidFill>
                  <a:uFillTx/>
                  <a:latin typeface="黑体" panose="02010609060101010101" pitchFamily="49" charset="-122"/>
                  <a:ea typeface="黑体" panose="02010609060101010101" pitchFamily="49" charset="-122"/>
                </a:rPr>
                <a:t>（三）评估</a:t>
              </a:r>
            </a:p>
          </p:txBody>
        </p:sp>
      </p:gr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935665" y="1594625"/>
            <a:ext cx="10313582" cy="4759877"/>
          </a:xfrm>
        </p:spPr>
        <p:txBody>
          <a:bodyPr>
            <a:normAutofit lnSpcReduction="10000"/>
          </a:bodyPr>
          <a:lstStyle/>
          <a:p>
            <a:pPr marL="0" indent="0">
              <a:lnSpc>
                <a:spcPct val="120000"/>
              </a:lnSpc>
              <a:buNone/>
            </a:pPr>
            <a:r>
              <a:rPr lang="en-US" altLang="zh-CN" dirty="0">
                <a:solidFill>
                  <a:schemeClr val="bg1"/>
                </a:solidFill>
                <a:latin typeface="楷体" panose="02010609060101010101" pitchFamily="49" charset="-122"/>
                <a:ea typeface="楷体" panose="02010609060101010101" pitchFamily="49" charset="-122"/>
              </a:rPr>
              <a:t>  2.</a:t>
            </a:r>
            <a:r>
              <a:rPr lang="zh-CN" altLang="en-US" dirty="0">
                <a:solidFill>
                  <a:schemeClr val="bg1"/>
                </a:solidFill>
                <a:latin typeface="楷体" panose="02010609060101010101" pitchFamily="49" charset="-122"/>
                <a:ea typeface="楷体" panose="02010609060101010101" pitchFamily="49" charset="-122"/>
              </a:rPr>
              <a:t>估计量的精度评价</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20000"/>
              </a:lnSpc>
              <a:buNone/>
            </a:pPr>
            <a:r>
              <a:rPr lang="zh-CN" altLang="en-US" dirty="0">
                <a:solidFill>
                  <a:schemeClr val="bg1"/>
                </a:solidFill>
                <a:latin typeface="楷体" panose="02010609060101010101" pitchFamily="49" charset="-122"/>
                <a:ea typeface="楷体" panose="02010609060101010101" pitchFamily="49" charset="-122"/>
              </a:rPr>
              <a:t>  对于省级抽样层总体估计  ，在</a:t>
            </a:r>
            <a:r>
              <a:rPr lang="en-US" altLang="zh-CN" dirty="0">
                <a:solidFill>
                  <a:schemeClr val="bg1"/>
                </a:solidFill>
                <a:latin typeface="楷体" panose="02010609060101010101" pitchFamily="49" charset="-122"/>
                <a:ea typeface="楷体" panose="02010609060101010101" pitchFamily="49" charset="-122"/>
              </a:rPr>
              <a:t>95%</a:t>
            </a:r>
            <a:r>
              <a:rPr lang="zh-CN" altLang="en-US" dirty="0">
                <a:solidFill>
                  <a:schemeClr val="bg1"/>
                </a:solidFill>
                <a:latin typeface="楷体" panose="02010609060101010101" pitchFamily="49" charset="-122"/>
                <a:ea typeface="楷体" panose="02010609060101010101" pitchFamily="49" charset="-122"/>
              </a:rPr>
              <a:t>置信度下</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20000"/>
              </a:lnSpc>
              <a:buNone/>
            </a:pPr>
            <a:r>
              <a:rPr lang="zh-CN" altLang="en-US" dirty="0">
                <a:solidFill>
                  <a:schemeClr val="bg1"/>
                </a:solidFill>
                <a:latin typeface="楷体" panose="02010609060101010101" pitchFamily="49" charset="-122"/>
                <a:ea typeface="楷体" panose="02010609060101010101" pitchFamily="49" charset="-122"/>
              </a:rPr>
              <a:t>     相对标准误</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20000"/>
              </a:lnSpc>
              <a:buNone/>
            </a:pPr>
            <a:r>
              <a:rPr lang="zh-CN" altLang="en-US" dirty="0">
                <a:solidFill>
                  <a:schemeClr val="bg1"/>
                </a:solidFill>
                <a:latin typeface="楷体" panose="02010609060101010101" pitchFamily="49" charset="-122"/>
                <a:ea typeface="楷体" panose="02010609060101010101" pitchFamily="49" charset="-122"/>
              </a:rPr>
              <a:t>     置信区间</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200000"/>
              </a:lnSpc>
              <a:buNone/>
            </a:pPr>
            <a:r>
              <a:rPr lang="zh-CN" altLang="en-US" dirty="0">
                <a:solidFill>
                  <a:schemeClr val="bg1"/>
                </a:solidFill>
                <a:latin typeface="楷体" panose="02010609060101010101" pitchFamily="49" charset="-122"/>
                <a:ea typeface="楷体" panose="02010609060101010101" pitchFamily="49" charset="-122"/>
              </a:rPr>
              <a:t>  对于省级完整总体估计  ，在</a:t>
            </a:r>
            <a:r>
              <a:rPr lang="en-US" altLang="zh-CN" dirty="0">
                <a:solidFill>
                  <a:schemeClr val="bg1"/>
                </a:solidFill>
                <a:latin typeface="楷体" panose="02010609060101010101" pitchFamily="49" charset="-122"/>
                <a:ea typeface="楷体" panose="02010609060101010101" pitchFamily="49" charset="-122"/>
              </a:rPr>
              <a:t>95%</a:t>
            </a:r>
            <a:r>
              <a:rPr lang="zh-CN" altLang="en-US" dirty="0">
                <a:solidFill>
                  <a:schemeClr val="bg1"/>
                </a:solidFill>
                <a:latin typeface="楷体" panose="02010609060101010101" pitchFamily="49" charset="-122"/>
                <a:ea typeface="楷体" panose="02010609060101010101" pitchFamily="49" charset="-122"/>
              </a:rPr>
              <a:t>置信度下</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20000"/>
              </a:lnSpc>
              <a:buNone/>
            </a:pPr>
            <a:r>
              <a:rPr lang="zh-CN" altLang="en-US" dirty="0">
                <a:solidFill>
                  <a:schemeClr val="bg1"/>
                </a:solidFill>
                <a:latin typeface="楷体" panose="02010609060101010101" pitchFamily="49" charset="-122"/>
                <a:ea typeface="楷体" panose="02010609060101010101" pitchFamily="49" charset="-122"/>
              </a:rPr>
              <a:t>     相对标准误</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20000"/>
              </a:lnSpc>
              <a:buNone/>
            </a:pPr>
            <a:r>
              <a:rPr lang="zh-CN" altLang="en-US" dirty="0">
                <a:solidFill>
                  <a:schemeClr val="bg1"/>
                </a:solidFill>
                <a:latin typeface="楷体" panose="02010609060101010101" pitchFamily="49" charset="-122"/>
                <a:ea typeface="楷体" panose="02010609060101010101" pitchFamily="49" charset="-122"/>
              </a:rPr>
              <a:t>     置信区间</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20000"/>
              </a:lnSpc>
              <a:buNone/>
            </a:pP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20000"/>
              </a:lnSpc>
              <a:buNone/>
            </a:pPr>
            <a:endParaRPr lang="en-US" altLang="zh-CN" dirty="0">
              <a:solidFill>
                <a:schemeClr val="bg1"/>
              </a:solidFill>
              <a:latin typeface="楷体" panose="02010609060101010101" pitchFamily="49" charset="-122"/>
              <a:ea typeface="楷体" panose="02010609060101010101" pitchFamily="49" charset="-122"/>
            </a:endParaRPr>
          </a:p>
        </p:txBody>
      </p:sp>
      <p:graphicFrame>
        <p:nvGraphicFramePr>
          <p:cNvPr id="8" name="对象 7"/>
          <p:cNvGraphicFramePr>
            <a:graphicFrameLocks noChangeAspect="1"/>
          </p:cNvGraphicFramePr>
          <p:nvPr/>
        </p:nvGraphicFramePr>
        <p:xfrm>
          <a:off x="3756025" y="3375360"/>
          <a:ext cx="4699000" cy="612775"/>
        </p:xfrm>
        <a:graphic>
          <a:graphicData uri="http://schemas.openxmlformats.org/presentationml/2006/ole">
            <mc:AlternateContent xmlns:mc="http://schemas.openxmlformats.org/markup-compatibility/2006">
              <mc:Choice xmlns:v="urn:schemas-microsoft-com:vml" Requires="v">
                <p:oleObj spid="_x0000_s14006" name="Equation" r:id="rId4" imgW="60655200" imgH="7924800" progId="Equation.DSMT4">
                  <p:embed/>
                </p:oleObj>
              </mc:Choice>
              <mc:Fallback>
                <p:oleObj name="Equation" r:id="rId4" imgW="60655200" imgH="7924800" progId="Equation.DSMT4">
                  <p:embed/>
                  <p:pic>
                    <p:nvPicPr>
                      <p:cNvPr id="0" name="图片 13945"/>
                      <p:cNvPicPr/>
                      <p:nvPr/>
                    </p:nvPicPr>
                    <p:blipFill>
                      <a:blip r:embed="rId5"/>
                      <a:stretch>
                        <a:fillRect/>
                      </a:stretch>
                    </p:blipFill>
                    <p:spPr>
                      <a:xfrm>
                        <a:off x="3756025" y="3375360"/>
                        <a:ext cx="4699000" cy="612775"/>
                      </a:xfrm>
                      <a:prstGeom prst="rect">
                        <a:avLst/>
                      </a:prstGeom>
                    </p:spPr>
                  </p:pic>
                </p:oleObj>
              </mc:Fallback>
            </mc:AlternateContent>
          </a:graphicData>
        </a:graphic>
      </p:graphicFrame>
      <p:graphicFrame>
        <p:nvGraphicFramePr>
          <p:cNvPr id="6" name="对象 5"/>
          <p:cNvGraphicFramePr>
            <a:graphicFrameLocks noChangeAspect="1"/>
          </p:cNvGraphicFramePr>
          <p:nvPr/>
        </p:nvGraphicFramePr>
        <p:xfrm>
          <a:off x="4176714" y="2728358"/>
          <a:ext cx="3468687" cy="612775"/>
        </p:xfrm>
        <a:graphic>
          <a:graphicData uri="http://schemas.openxmlformats.org/presentationml/2006/ole">
            <mc:AlternateContent xmlns:mc="http://schemas.openxmlformats.org/markup-compatibility/2006">
              <mc:Choice xmlns:v="urn:schemas-microsoft-com:vml" Requires="v">
                <p:oleObj spid="_x0000_s14007" name="Equation" r:id="rId6" imgW="44805600" imgH="7924800" progId="Equation.DSMT4">
                  <p:embed/>
                </p:oleObj>
              </mc:Choice>
              <mc:Fallback>
                <p:oleObj name="Equation" r:id="rId6" imgW="44805600" imgH="7924800" progId="Equation.DSMT4">
                  <p:embed/>
                  <p:pic>
                    <p:nvPicPr>
                      <p:cNvPr id="0" name="图片 13946"/>
                      <p:cNvPicPr/>
                      <p:nvPr/>
                    </p:nvPicPr>
                    <p:blipFill>
                      <a:blip r:embed="rId7"/>
                      <a:stretch>
                        <a:fillRect/>
                      </a:stretch>
                    </p:blipFill>
                    <p:spPr>
                      <a:xfrm>
                        <a:off x="4176714" y="2728358"/>
                        <a:ext cx="3468687" cy="612775"/>
                      </a:xfrm>
                      <a:prstGeom prst="rect">
                        <a:avLst/>
                      </a:prstGeom>
                    </p:spPr>
                  </p:pic>
                </p:oleObj>
              </mc:Fallback>
            </mc:AlternateContent>
          </a:graphicData>
        </a:graphic>
      </p:graphicFrame>
      <p:graphicFrame>
        <p:nvGraphicFramePr>
          <p:cNvPr id="9" name="对象 8"/>
          <p:cNvGraphicFramePr>
            <a:graphicFrameLocks noChangeAspect="1"/>
          </p:cNvGraphicFramePr>
          <p:nvPr/>
        </p:nvGraphicFramePr>
        <p:xfrm>
          <a:off x="5309005" y="2233054"/>
          <a:ext cx="282575" cy="377825"/>
        </p:xfrm>
        <a:graphic>
          <a:graphicData uri="http://schemas.openxmlformats.org/presentationml/2006/ole">
            <mc:AlternateContent xmlns:mc="http://schemas.openxmlformats.org/markup-compatibility/2006">
              <mc:Choice xmlns:v="urn:schemas-microsoft-com:vml" Requires="v">
                <p:oleObj spid="_x0000_s14008" name="Equation" r:id="rId8" imgW="3657600" imgH="4876800" progId="Equation.DSMT4">
                  <p:embed/>
                </p:oleObj>
              </mc:Choice>
              <mc:Fallback>
                <p:oleObj name="Equation" r:id="rId8" imgW="3657600" imgH="4876800" progId="Equation.DSMT4">
                  <p:embed/>
                  <p:pic>
                    <p:nvPicPr>
                      <p:cNvPr id="0" name="图片 13947"/>
                      <p:cNvPicPr/>
                      <p:nvPr/>
                    </p:nvPicPr>
                    <p:blipFill>
                      <a:blip r:embed="rId9"/>
                      <a:stretch>
                        <a:fillRect/>
                      </a:stretch>
                    </p:blipFill>
                    <p:spPr>
                      <a:xfrm>
                        <a:off x="5309005" y="2233054"/>
                        <a:ext cx="282575" cy="377825"/>
                      </a:xfrm>
                      <a:prstGeom prst="rect">
                        <a:avLst/>
                      </a:prstGeom>
                    </p:spPr>
                  </p:pic>
                </p:oleObj>
              </mc:Fallback>
            </mc:AlternateContent>
          </a:graphicData>
        </a:graphic>
      </p:graphicFrame>
      <p:graphicFrame>
        <p:nvGraphicFramePr>
          <p:cNvPr id="12" name="对象 11"/>
          <p:cNvGraphicFramePr>
            <a:graphicFrameLocks noChangeAspect="1"/>
          </p:cNvGraphicFramePr>
          <p:nvPr/>
        </p:nvGraphicFramePr>
        <p:xfrm>
          <a:off x="4954359" y="4270397"/>
          <a:ext cx="330200" cy="377825"/>
        </p:xfrm>
        <a:graphic>
          <a:graphicData uri="http://schemas.openxmlformats.org/presentationml/2006/ole">
            <mc:AlternateContent xmlns:mc="http://schemas.openxmlformats.org/markup-compatibility/2006">
              <mc:Choice xmlns:v="urn:schemas-microsoft-com:vml" Requires="v">
                <p:oleObj spid="_x0000_s14009" name="Equation" r:id="rId10" imgW="4267200" imgH="4876800" progId="Equation.DSMT4">
                  <p:embed/>
                </p:oleObj>
              </mc:Choice>
              <mc:Fallback>
                <p:oleObj name="Equation" r:id="rId10" imgW="4267200" imgH="4876800" progId="Equation.DSMT4">
                  <p:embed/>
                  <p:pic>
                    <p:nvPicPr>
                      <p:cNvPr id="0" name="图片 13948"/>
                      <p:cNvPicPr/>
                      <p:nvPr/>
                    </p:nvPicPr>
                    <p:blipFill>
                      <a:blip r:embed="rId11"/>
                      <a:stretch>
                        <a:fillRect/>
                      </a:stretch>
                    </p:blipFill>
                    <p:spPr>
                      <a:xfrm>
                        <a:off x="4954359" y="4270397"/>
                        <a:ext cx="330200" cy="377825"/>
                      </a:xfrm>
                      <a:prstGeom prst="rect">
                        <a:avLst/>
                      </a:prstGeom>
                    </p:spPr>
                  </p:pic>
                </p:oleObj>
              </mc:Fallback>
            </mc:AlternateContent>
          </a:graphicData>
        </a:graphic>
      </p:graphicFrame>
      <p:graphicFrame>
        <p:nvGraphicFramePr>
          <p:cNvPr id="13" name="对象 12"/>
          <p:cNvGraphicFramePr>
            <a:graphicFrameLocks noChangeAspect="1"/>
          </p:cNvGraphicFramePr>
          <p:nvPr/>
        </p:nvGraphicFramePr>
        <p:xfrm>
          <a:off x="4105275" y="4827898"/>
          <a:ext cx="3611562" cy="612775"/>
        </p:xfrm>
        <a:graphic>
          <a:graphicData uri="http://schemas.openxmlformats.org/presentationml/2006/ole">
            <mc:AlternateContent xmlns:mc="http://schemas.openxmlformats.org/markup-compatibility/2006">
              <mc:Choice xmlns:v="urn:schemas-microsoft-com:vml" Requires="v">
                <p:oleObj spid="_x0000_s14010" name="Equation" r:id="rId12" imgW="46634400" imgH="7924800" progId="Equation.DSMT4">
                  <p:embed/>
                </p:oleObj>
              </mc:Choice>
              <mc:Fallback>
                <p:oleObj name="Equation" r:id="rId12" imgW="46634400" imgH="7924800" progId="Equation.DSMT4">
                  <p:embed/>
                  <p:pic>
                    <p:nvPicPr>
                      <p:cNvPr id="0" name="图片 13949"/>
                      <p:cNvPicPr/>
                      <p:nvPr/>
                    </p:nvPicPr>
                    <p:blipFill>
                      <a:blip r:embed="rId13"/>
                      <a:stretch>
                        <a:fillRect/>
                      </a:stretch>
                    </p:blipFill>
                    <p:spPr>
                      <a:xfrm>
                        <a:off x="4105275" y="4827898"/>
                        <a:ext cx="3611562" cy="612775"/>
                      </a:xfrm>
                      <a:prstGeom prst="rect">
                        <a:avLst/>
                      </a:prstGeom>
                    </p:spPr>
                  </p:pic>
                </p:oleObj>
              </mc:Fallback>
            </mc:AlternateContent>
          </a:graphicData>
        </a:graphic>
      </p:graphicFrame>
      <p:graphicFrame>
        <p:nvGraphicFramePr>
          <p:cNvPr id="14" name="对象 13"/>
          <p:cNvGraphicFramePr>
            <a:graphicFrameLocks noChangeAspect="1"/>
          </p:cNvGraphicFramePr>
          <p:nvPr/>
        </p:nvGraphicFramePr>
        <p:xfrm>
          <a:off x="3756025" y="5517096"/>
          <a:ext cx="4840288" cy="612775"/>
        </p:xfrm>
        <a:graphic>
          <a:graphicData uri="http://schemas.openxmlformats.org/presentationml/2006/ole">
            <mc:AlternateContent xmlns:mc="http://schemas.openxmlformats.org/markup-compatibility/2006">
              <mc:Choice xmlns:v="urn:schemas-microsoft-com:vml" Requires="v">
                <p:oleObj spid="_x0000_s14011" name="Equation" r:id="rId14" imgW="62484000" imgH="7924800" progId="Equation.DSMT4">
                  <p:embed/>
                </p:oleObj>
              </mc:Choice>
              <mc:Fallback>
                <p:oleObj name="Equation" r:id="rId14" imgW="62484000" imgH="7924800" progId="Equation.DSMT4">
                  <p:embed/>
                  <p:pic>
                    <p:nvPicPr>
                      <p:cNvPr id="0" name="图片 13950"/>
                      <p:cNvPicPr/>
                      <p:nvPr/>
                    </p:nvPicPr>
                    <p:blipFill>
                      <a:blip r:embed="rId15"/>
                      <a:stretch>
                        <a:fillRect/>
                      </a:stretch>
                    </p:blipFill>
                    <p:spPr>
                      <a:xfrm>
                        <a:off x="3756025" y="5517096"/>
                        <a:ext cx="4840288" cy="612775"/>
                      </a:xfrm>
                      <a:prstGeom prst="rect">
                        <a:avLst/>
                      </a:prstGeom>
                    </p:spPr>
                  </p:pic>
                </p:oleObj>
              </mc:Fallback>
            </mc:AlternateContent>
          </a:graphicData>
        </a:graphic>
      </p:graphicFrame>
      <p:sp>
        <p:nvSpPr>
          <p:cNvPr id="4" name="椭圆 3"/>
          <p:cNvSpPr/>
          <p:nvPr/>
        </p:nvSpPr>
        <p:spPr>
          <a:xfrm rot="16200000">
            <a:off x="6075169" y="2712881"/>
            <a:ext cx="786009" cy="612775"/>
          </a:xfrm>
          <a:prstGeom prst="ellipse">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1" name="椭圆 10"/>
          <p:cNvSpPr/>
          <p:nvPr/>
        </p:nvSpPr>
        <p:spPr>
          <a:xfrm rot="16200000">
            <a:off x="6163372" y="4807220"/>
            <a:ext cx="786009" cy="612775"/>
          </a:xfrm>
          <a:prstGeom prst="ellipse">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5" name="椭圆 14"/>
          <p:cNvSpPr/>
          <p:nvPr/>
        </p:nvSpPr>
        <p:spPr>
          <a:xfrm rot="16200000">
            <a:off x="4387735" y="2731242"/>
            <a:ext cx="786009" cy="612775"/>
          </a:xfrm>
          <a:prstGeom prst="ellipse">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6" name="椭圆 15"/>
          <p:cNvSpPr/>
          <p:nvPr/>
        </p:nvSpPr>
        <p:spPr>
          <a:xfrm rot="16200000">
            <a:off x="4387734" y="4827897"/>
            <a:ext cx="786009" cy="612775"/>
          </a:xfrm>
          <a:prstGeom prst="ellipse">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cxnSp>
        <p:nvCxnSpPr>
          <p:cNvPr id="7" name="直接箭头连接符 6"/>
          <p:cNvCxnSpPr/>
          <p:nvPr/>
        </p:nvCxnSpPr>
        <p:spPr>
          <a:xfrm>
            <a:off x="4759015" y="3430633"/>
            <a:ext cx="21722" cy="1289968"/>
          </a:xfrm>
          <a:prstGeom prst="straightConnector1">
            <a:avLst/>
          </a:prstGeom>
          <a:ln w="3810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直接箭头连接符 16"/>
          <p:cNvCxnSpPr/>
          <p:nvPr/>
        </p:nvCxnSpPr>
        <p:spPr>
          <a:xfrm>
            <a:off x="6525505" y="3428615"/>
            <a:ext cx="21722" cy="1289968"/>
          </a:xfrm>
          <a:prstGeom prst="straightConnector1">
            <a:avLst/>
          </a:prstGeom>
          <a:ln w="3810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接箭头连接符 9"/>
          <p:cNvCxnSpPr/>
          <p:nvPr/>
        </p:nvCxnSpPr>
        <p:spPr>
          <a:xfrm>
            <a:off x="8455025" y="3817088"/>
            <a:ext cx="1240946" cy="893333"/>
          </a:xfrm>
          <a:prstGeom prst="straightConnector1">
            <a:avLst/>
          </a:prstGeom>
          <a:ln w="1905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直接箭头连接符 18"/>
          <p:cNvCxnSpPr/>
          <p:nvPr/>
        </p:nvCxnSpPr>
        <p:spPr>
          <a:xfrm flipV="1">
            <a:off x="8596313" y="5152149"/>
            <a:ext cx="1099658" cy="685126"/>
          </a:xfrm>
          <a:prstGeom prst="straightConnector1">
            <a:avLst/>
          </a:prstGeom>
          <a:ln w="19050">
            <a:solidFill>
              <a:srgbClr val="FFC000"/>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18" name="对象 17"/>
          <p:cNvGraphicFramePr>
            <a:graphicFrameLocks noChangeAspect="1"/>
          </p:cNvGraphicFramePr>
          <p:nvPr/>
        </p:nvGraphicFramePr>
        <p:xfrm>
          <a:off x="9250363" y="4730750"/>
          <a:ext cx="2717800" cy="423863"/>
        </p:xfrm>
        <a:graphic>
          <a:graphicData uri="http://schemas.openxmlformats.org/presentationml/2006/ole">
            <mc:AlternateContent xmlns:mc="http://schemas.openxmlformats.org/markup-compatibility/2006">
              <mc:Choice xmlns:v="urn:schemas-microsoft-com:vml" Requires="v">
                <p:oleObj spid="_x0000_s14012" name="Equation" r:id="rId16" imgW="35052000" imgH="5486400" progId="Equation.DSMT4">
                  <p:embed/>
                </p:oleObj>
              </mc:Choice>
              <mc:Fallback>
                <p:oleObj name="Equation" r:id="rId16" imgW="35052000" imgH="5486400" progId="Equation.DSMT4">
                  <p:embed/>
                  <p:pic>
                    <p:nvPicPr>
                      <p:cNvPr id="0" name="图片 13951"/>
                      <p:cNvPicPr/>
                      <p:nvPr/>
                    </p:nvPicPr>
                    <p:blipFill>
                      <a:blip r:embed="rId17"/>
                      <a:stretch>
                        <a:fillRect/>
                      </a:stretch>
                    </p:blipFill>
                    <p:spPr>
                      <a:xfrm>
                        <a:off x="9250363" y="4730750"/>
                        <a:ext cx="2717800" cy="423863"/>
                      </a:xfrm>
                      <a:prstGeom prst="rect">
                        <a:avLst/>
                      </a:prstGeom>
                    </p:spPr>
                  </p:pic>
                </p:oleObj>
              </mc:Fallback>
            </mc:AlternateContent>
          </a:graphicData>
        </a:graphic>
      </p:graphicFrame>
      <p:grpSp>
        <p:nvGrpSpPr>
          <p:cNvPr id="20" name="组合 19"/>
          <p:cNvGrpSpPr/>
          <p:nvPr/>
        </p:nvGrpSpPr>
        <p:grpSpPr>
          <a:xfrm>
            <a:off x="8255" y="38100"/>
            <a:ext cx="12192635" cy="808355"/>
            <a:chOff x="-78464" y="2686378"/>
            <a:chExt cx="6144975" cy="604089"/>
          </a:xfrm>
          <a:scene3d>
            <a:camera prst="orthographicFront">
              <a:rot lat="0" lon="0" rev="0"/>
            </a:camera>
            <a:lightRig rig="glow" dir="t">
              <a:rot lat="0" lon="0" rev="4800000"/>
            </a:lightRig>
          </a:scene3d>
        </p:grpSpPr>
        <p:sp>
          <p:nvSpPr>
            <p:cNvPr id="21" name="圆角矩形 20"/>
            <p:cNvSpPr/>
            <p:nvPr/>
          </p:nvSpPr>
          <p:spPr>
            <a:xfrm>
              <a:off x="-78464" y="2686378"/>
              <a:ext cx="6096000" cy="604089"/>
            </a:xfrm>
            <a:prstGeom prst="roundRect">
              <a:avLst/>
            </a:prstGeom>
            <a:solidFill>
              <a:schemeClr val="accent1">
                <a:lumMod val="75000"/>
              </a:schemeClr>
            </a:solidFill>
            <a:ln>
              <a:noFill/>
            </a:ln>
            <a:effectLst>
              <a:outerShdw blurRad="190500" dist="228600" dir="2700000" algn="ctr">
                <a:srgbClr val="000000">
                  <a:alpha val="30000"/>
                </a:srgbClr>
              </a:outerShdw>
            </a:effectLst>
            <a:sp3d prstMaterial="matte">
              <a:bevelT w="127000" h="63500"/>
            </a:sp3d>
          </p:spPr>
          <p:style>
            <a:lnRef idx="2">
              <a:scrgbClr r="0" g="0" b="0"/>
            </a:lnRef>
            <a:fillRef idx="1">
              <a:scrgbClr r="0" g="0" b="0"/>
            </a:fillRef>
            <a:effectRef idx="0">
              <a:scrgbClr r="0" g="0" b="0"/>
            </a:effectRef>
            <a:fontRef idx="minor">
              <a:schemeClr val="lt1"/>
            </a:fontRef>
          </p:style>
        </p:sp>
        <p:sp>
          <p:nvSpPr>
            <p:cNvPr id="22" name="圆角矩形 4"/>
            <p:cNvSpPr/>
            <p:nvPr/>
          </p:nvSpPr>
          <p:spPr>
            <a:xfrm>
              <a:off x="29489" y="2733270"/>
              <a:ext cx="6037022" cy="54511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algn="ctr" defTabSz="1244600">
                <a:lnSpc>
                  <a:spcPct val="90000"/>
                </a:lnSpc>
                <a:spcBef>
                  <a:spcPct val="0"/>
                </a:spcBef>
                <a:spcAft>
                  <a:spcPct val="35000"/>
                </a:spcAft>
              </a:pPr>
              <a:r>
                <a:rPr lang="zh-CN" altLang="en-US" sz="4800" b="1" dirty="0">
                  <a:solidFill>
                    <a:schemeClr val="bg1"/>
                  </a:solidFill>
                  <a:uFillTx/>
                  <a:latin typeface="黑体" panose="02010609060101010101" pitchFamily="49" charset="-122"/>
                  <a:ea typeface="黑体" panose="02010609060101010101" pitchFamily="49" charset="-122"/>
                </a:rPr>
                <a:t>（三）评估</a:t>
              </a:r>
            </a:p>
          </p:txBody>
        </p:sp>
      </p:gr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1839595" y="1004570"/>
            <a:ext cx="8152130" cy="1814195"/>
            <a:chOff x="-78464" y="2686378"/>
            <a:chExt cx="6144975" cy="604089"/>
          </a:xfrm>
          <a:scene3d>
            <a:camera prst="orthographicFront">
              <a:rot lat="0" lon="0" rev="0"/>
            </a:camera>
            <a:lightRig rig="glow" dir="t">
              <a:rot lat="0" lon="0" rev="4800000"/>
            </a:lightRig>
          </a:scene3d>
        </p:grpSpPr>
        <p:sp>
          <p:nvSpPr>
            <p:cNvPr id="9" name="圆角矩形 8"/>
            <p:cNvSpPr/>
            <p:nvPr/>
          </p:nvSpPr>
          <p:spPr>
            <a:xfrm>
              <a:off x="-78464" y="2686378"/>
              <a:ext cx="6096000" cy="604089"/>
            </a:xfrm>
            <a:prstGeom prst="roundRect">
              <a:avLst/>
            </a:prstGeom>
            <a:solidFill>
              <a:schemeClr val="accent1">
                <a:lumMod val="75000"/>
              </a:schemeClr>
            </a:solidFill>
            <a:ln>
              <a:noFill/>
            </a:ln>
            <a:effectLst>
              <a:outerShdw blurRad="190500" dist="228600" dir="2700000" algn="ctr">
                <a:srgbClr val="000000">
                  <a:alpha val="30000"/>
                </a:srgbClr>
              </a:outerShdw>
            </a:effectLst>
            <a:sp3d prstMaterial="matte">
              <a:bevelT w="127000" h="63500"/>
            </a:sp3d>
          </p:spPr>
          <p:style>
            <a:lnRef idx="2">
              <a:scrgbClr r="0" g="0" b="0"/>
            </a:lnRef>
            <a:fillRef idx="1">
              <a:scrgbClr r="0" g="0" b="0"/>
            </a:fillRef>
            <a:effectRef idx="0">
              <a:scrgbClr r="0" g="0" b="0"/>
            </a:effectRef>
            <a:fontRef idx="minor">
              <a:schemeClr val="lt1"/>
            </a:fontRef>
          </p:style>
        </p:sp>
        <p:sp>
          <p:nvSpPr>
            <p:cNvPr id="10" name="圆角矩形 4"/>
            <p:cNvSpPr/>
            <p:nvPr/>
          </p:nvSpPr>
          <p:spPr>
            <a:xfrm>
              <a:off x="29489" y="2733270"/>
              <a:ext cx="6037022" cy="54511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defTabSz="1244600">
                <a:lnSpc>
                  <a:spcPct val="90000"/>
                </a:lnSpc>
                <a:spcBef>
                  <a:spcPct val="0"/>
                </a:spcBef>
                <a:spcAft>
                  <a:spcPct val="35000"/>
                </a:spcAft>
              </a:pPr>
              <a:r>
                <a:rPr lang="zh-CN" altLang="en-US" sz="4800" b="1" dirty="0">
                  <a:solidFill>
                    <a:schemeClr val="bg1"/>
                  </a:solidFill>
                  <a:uFillTx/>
                  <a:latin typeface="黑体" panose="02010609060101010101" pitchFamily="49" charset="-122"/>
                  <a:ea typeface="黑体" panose="02010609060101010101" pitchFamily="49" charset="-122"/>
                </a:rPr>
                <a:t>一、抽样调查方案主要内容</a:t>
              </a:r>
            </a:p>
          </p:txBody>
        </p:sp>
      </p:grpSp>
      <p:sp>
        <p:nvSpPr>
          <p:cNvPr id="5" name="内容占位符 4"/>
          <p:cNvSpPr>
            <a:spLocks noGrp="1"/>
          </p:cNvSpPr>
          <p:nvPr>
            <p:ph idx="1"/>
          </p:nvPr>
        </p:nvSpPr>
        <p:spPr>
          <a:xfrm>
            <a:off x="869950" y="2553970"/>
            <a:ext cx="10558145" cy="4063365"/>
          </a:xfrm>
        </p:spPr>
        <p:txBody>
          <a:bodyPr>
            <a:normAutofit/>
          </a:bodyPr>
          <a:lstStyle/>
          <a:p>
            <a:pPr marL="0" indent="0">
              <a:lnSpc>
                <a:spcPct val="120000"/>
              </a:lnSpc>
              <a:spcBef>
                <a:spcPts val="1800"/>
              </a:spcBef>
              <a:buNone/>
            </a:pPr>
            <a:r>
              <a:rPr lang="zh-CN" altLang="en-US" dirty="0">
                <a:solidFill>
                  <a:schemeClr val="bg1"/>
                </a:solidFill>
              </a:rPr>
              <a:t>     </a:t>
            </a:r>
          </a:p>
          <a:p>
            <a:pPr marL="0" indent="0">
              <a:lnSpc>
                <a:spcPct val="120000"/>
              </a:lnSpc>
              <a:spcBef>
                <a:spcPts val="1800"/>
              </a:spcBef>
              <a:buNone/>
            </a:pPr>
            <a:r>
              <a:rPr lang="zh-CN" altLang="en-US" dirty="0">
                <a:solidFill>
                  <a:schemeClr val="bg1"/>
                </a:solidFill>
              </a:rPr>
              <a:t>            </a:t>
            </a:r>
            <a:endParaRPr lang="zh-CN" altLang="en-US" sz="4400" b="1" dirty="0">
              <a:solidFill>
                <a:schemeClr val="bg1"/>
              </a:solidFill>
            </a:endParaRPr>
          </a:p>
          <a:p>
            <a:pPr marL="0" indent="0">
              <a:lnSpc>
                <a:spcPct val="120000"/>
              </a:lnSpc>
              <a:spcBef>
                <a:spcPts val="1800"/>
              </a:spcBef>
              <a:buNone/>
            </a:pPr>
            <a:r>
              <a:rPr lang="zh-CN" altLang="en-US" sz="4400" b="1" dirty="0">
                <a:solidFill>
                  <a:schemeClr val="bg1"/>
                </a:solidFill>
              </a:rPr>
              <a:t>         （四）个体运输户的特性处理</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18795" y="1532255"/>
            <a:ext cx="11349990" cy="5081905"/>
          </a:xfrm>
        </p:spPr>
        <p:txBody>
          <a:bodyPr>
            <a:normAutofit/>
          </a:bodyPr>
          <a:lstStyle/>
          <a:p>
            <a:pPr marL="0" indent="0">
              <a:lnSpc>
                <a:spcPct val="120000"/>
              </a:lnSpc>
              <a:buNone/>
            </a:pPr>
            <a:r>
              <a:rPr lang="zh-CN" altLang="en-US" dirty="0">
                <a:solidFill>
                  <a:schemeClr val="bg1"/>
                </a:solidFill>
              </a:rPr>
              <a:t>    </a:t>
            </a:r>
            <a:endParaRPr lang="en-US" altLang="zh-CN" b="1" dirty="0">
              <a:solidFill>
                <a:schemeClr val="bg1"/>
              </a:solidFill>
            </a:endParaRPr>
          </a:p>
          <a:p>
            <a:pPr marL="0" indent="0">
              <a:lnSpc>
                <a:spcPct val="120000"/>
              </a:lnSpc>
              <a:buNone/>
            </a:pPr>
            <a:r>
              <a:rPr lang="en-US" altLang="zh-CN" dirty="0">
                <a:solidFill>
                  <a:schemeClr val="bg1"/>
                </a:solidFill>
                <a:latin typeface="楷体" panose="02010609060101010101" pitchFamily="49" charset="-122"/>
                <a:ea typeface="楷体" panose="02010609060101010101" pitchFamily="49" charset="-122"/>
              </a:rPr>
              <a:t>  </a:t>
            </a:r>
            <a:r>
              <a:rPr lang="zh-CN" altLang="zh-CN" dirty="0">
                <a:solidFill>
                  <a:schemeClr val="bg1"/>
                </a:solidFill>
                <a:latin typeface="楷体" panose="02010609060101010101" pitchFamily="49" charset="-122"/>
                <a:ea typeface="楷体" panose="02010609060101010101" pitchFamily="49" charset="-122"/>
              </a:rPr>
              <a:t>各县内采用简单随机抽样直接抽取个体运输户</a:t>
            </a:r>
            <a:r>
              <a:rPr lang="zh-CN" altLang="en-US" dirty="0">
                <a:solidFill>
                  <a:schemeClr val="bg1"/>
                </a:solidFill>
                <a:latin typeface="楷体" panose="02010609060101010101" pitchFamily="49" charset="-122"/>
                <a:ea typeface="楷体" panose="02010609060101010101" pitchFamily="49" charset="-122"/>
              </a:rPr>
              <a:t>：</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20000"/>
              </a:lnSpc>
              <a:buNone/>
            </a:pPr>
            <a:r>
              <a:rPr lang="en-US" altLang="zh-CN" dirty="0">
                <a:solidFill>
                  <a:schemeClr val="bg1"/>
                </a:solidFill>
                <a:latin typeface="楷体" panose="02010609060101010101" pitchFamily="49" charset="-122"/>
                <a:ea typeface="楷体" panose="02010609060101010101" pitchFamily="49" charset="-122"/>
              </a:rPr>
              <a:t> </a:t>
            </a:r>
            <a:r>
              <a:rPr lang="zh-CN" altLang="en-US" dirty="0">
                <a:solidFill>
                  <a:schemeClr val="bg1"/>
                </a:solidFill>
                <a:latin typeface="楷体" panose="02010609060101010101" pitchFamily="49" charset="-122"/>
                <a:ea typeface="楷体" panose="02010609060101010101" pitchFamily="49" charset="-122"/>
              </a:rPr>
              <a:t>（</a:t>
            </a:r>
            <a:r>
              <a:rPr lang="en-US" altLang="zh-CN" dirty="0">
                <a:solidFill>
                  <a:schemeClr val="bg1"/>
                </a:solidFill>
                <a:latin typeface="楷体" panose="02010609060101010101" pitchFamily="49" charset="-122"/>
                <a:ea typeface="楷体" panose="02010609060101010101" pitchFamily="49" charset="-122"/>
              </a:rPr>
              <a:t>1</a:t>
            </a:r>
            <a:r>
              <a:rPr lang="zh-CN" altLang="en-US" dirty="0">
                <a:solidFill>
                  <a:schemeClr val="bg1"/>
                </a:solidFill>
                <a:latin typeface="楷体" panose="02010609060101010101" pitchFamily="49" charset="-122"/>
                <a:ea typeface="楷体" panose="02010609060101010101" pitchFamily="49" charset="-122"/>
              </a:rPr>
              <a:t>）根据</a:t>
            </a:r>
            <a:r>
              <a:rPr lang="zh-CN" altLang="zh-CN" dirty="0">
                <a:solidFill>
                  <a:schemeClr val="bg1"/>
                </a:solidFill>
                <a:latin typeface="楷体" panose="02010609060101010101" pitchFamily="49" charset="-122"/>
                <a:ea typeface="楷体" panose="02010609060101010101" pitchFamily="49" charset="-122"/>
              </a:rPr>
              <a:t>个体运输户名录资料，在每个县内</a:t>
            </a:r>
            <a:r>
              <a:rPr lang="zh-CN" altLang="en-US" dirty="0">
                <a:solidFill>
                  <a:schemeClr val="bg1"/>
                </a:solidFill>
                <a:latin typeface="楷体" panose="02010609060101010101" pitchFamily="49" charset="-122"/>
                <a:ea typeface="楷体" panose="02010609060101010101" pitchFamily="49" charset="-122"/>
              </a:rPr>
              <a:t>简单随机抽取不少于</a:t>
            </a:r>
            <a:r>
              <a:rPr lang="en-US" altLang="zh-CN" dirty="0">
                <a:solidFill>
                  <a:schemeClr val="bg1"/>
                </a:solidFill>
                <a:latin typeface="楷体" panose="02010609060101010101" pitchFamily="49" charset="-122"/>
                <a:ea typeface="楷体" panose="02010609060101010101" pitchFamily="49" charset="-122"/>
              </a:rPr>
              <a:t>30</a:t>
            </a:r>
            <a:r>
              <a:rPr lang="zh-CN" altLang="en-US" dirty="0">
                <a:solidFill>
                  <a:schemeClr val="bg1"/>
                </a:solidFill>
                <a:latin typeface="楷体" panose="02010609060101010101" pitchFamily="49" charset="-122"/>
                <a:ea typeface="楷体" panose="02010609060101010101" pitchFamily="49" charset="-122"/>
              </a:rPr>
              <a:t>户；</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20000"/>
              </a:lnSpc>
              <a:buNone/>
            </a:pPr>
            <a:r>
              <a:rPr lang="zh-CN" altLang="en-US" dirty="0">
                <a:solidFill>
                  <a:schemeClr val="bg1"/>
                </a:solidFill>
                <a:latin typeface="楷体" panose="02010609060101010101" pitchFamily="49" charset="-122"/>
                <a:ea typeface="楷体" panose="02010609060101010101" pitchFamily="49" charset="-122"/>
              </a:rPr>
              <a:t> （</a:t>
            </a:r>
            <a:r>
              <a:rPr lang="en-US" altLang="zh-CN" dirty="0">
                <a:solidFill>
                  <a:schemeClr val="bg1"/>
                </a:solidFill>
                <a:latin typeface="楷体" panose="02010609060101010101" pitchFamily="49" charset="-122"/>
                <a:ea typeface="楷体" panose="02010609060101010101" pitchFamily="49" charset="-122"/>
              </a:rPr>
              <a:t>2</a:t>
            </a:r>
            <a:r>
              <a:rPr lang="zh-CN" altLang="en-US" dirty="0">
                <a:solidFill>
                  <a:schemeClr val="bg1"/>
                </a:solidFill>
                <a:latin typeface="楷体" panose="02010609060101010101" pitchFamily="49" charset="-122"/>
                <a:ea typeface="楷体" panose="02010609060101010101" pitchFamily="49" charset="-122"/>
              </a:rPr>
              <a:t>）在</a:t>
            </a:r>
            <a:r>
              <a:rPr lang="zh-CN" altLang="zh-CN" dirty="0">
                <a:solidFill>
                  <a:schemeClr val="bg1"/>
                </a:solidFill>
                <a:latin typeface="楷体" panose="02010609060101010101" pitchFamily="49" charset="-122"/>
                <a:ea typeface="楷体" panose="02010609060101010101" pitchFamily="49" charset="-122"/>
              </a:rPr>
              <a:t>对单位清查资料与行政记录对比</a:t>
            </a:r>
            <a:r>
              <a:rPr lang="zh-CN" altLang="en-US" dirty="0">
                <a:solidFill>
                  <a:schemeClr val="bg1"/>
                </a:solidFill>
                <a:latin typeface="楷体" panose="02010609060101010101" pitchFamily="49" charset="-122"/>
                <a:ea typeface="楷体" panose="02010609060101010101" pitchFamily="49" charset="-122"/>
              </a:rPr>
              <a:t>基础上，</a:t>
            </a:r>
            <a:r>
              <a:rPr lang="zh-CN" altLang="zh-CN" dirty="0">
                <a:solidFill>
                  <a:schemeClr val="bg1"/>
                </a:solidFill>
                <a:latin typeface="楷体" panose="02010609060101010101" pitchFamily="49" charset="-122"/>
                <a:ea typeface="楷体" panose="02010609060101010101" pitchFamily="49" charset="-122"/>
              </a:rPr>
              <a:t>补充抽取</a:t>
            </a:r>
            <a:r>
              <a:rPr lang="en-US" altLang="zh-CN" dirty="0">
                <a:solidFill>
                  <a:schemeClr val="bg1"/>
                </a:solidFill>
                <a:latin typeface="楷体" panose="02010609060101010101" pitchFamily="49" charset="-122"/>
                <a:ea typeface="楷体" panose="02010609060101010101" pitchFamily="49" charset="-122"/>
              </a:rPr>
              <a:t>10</a:t>
            </a:r>
            <a:r>
              <a:rPr lang="zh-CN" altLang="en-US" dirty="0">
                <a:solidFill>
                  <a:schemeClr val="bg1"/>
                </a:solidFill>
                <a:latin typeface="楷体" panose="02010609060101010101" pitchFamily="49" charset="-122"/>
                <a:ea typeface="楷体" panose="02010609060101010101" pitchFamily="49" charset="-122"/>
              </a:rPr>
              <a:t>到</a:t>
            </a:r>
            <a:r>
              <a:rPr lang="en-US" altLang="zh-CN" dirty="0">
                <a:solidFill>
                  <a:schemeClr val="bg1"/>
                </a:solidFill>
                <a:latin typeface="楷体" panose="02010609060101010101" pitchFamily="49" charset="-122"/>
                <a:ea typeface="楷体" panose="02010609060101010101" pitchFamily="49" charset="-122"/>
              </a:rPr>
              <a:t>20</a:t>
            </a:r>
            <a:r>
              <a:rPr lang="zh-CN" altLang="en-US" dirty="0">
                <a:solidFill>
                  <a:schemeClr val="bg1"/>
                </a:solidFill>
                <a:latin typeface="楷体" panose="02010609060101010101" pitchFamily="49" charset="-122"/>
                <a:ea typeface="楷体" panose="02010609060101010101" pitchFamily="49" charset="-122"/>
              </a:rPr>
              <a:t>户，反映行政记录未包含情况。</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20000"/>
              </a:lnSpc>
              <a:buNone/>
            </a:pPr>
            <a:r>
              <a:rPr lang="zh-CN" altLang="en-US" dirty="0">
                <a:solidFill>
                  <a:schemeClr val="bg1"/>
                </a:solidFill>
                <a:latin typeface="楷体" panose="02010609060101010101" pitchFamily="49" charset="-122"/>
                <a:ea typeface="楷体" panose="02010609060101010101" pitchFamily="49" charset="-122"/>
              </a:rPr>
              <a:t> （</a:t>
            </a:r>
            <a:r>
              <a:rPr lang="en-US" altLang="zh-CN" dirty="0">
                <a:solidFill>
                  <a:schemeClr val="bg1"/>
                </a:solidFill>
                <a:latin typeface="楷体" panose="02010609060101010101" pitchFamily="49" charset="-122"/>
                <a:ea typeface="楷体" panose="02010609060101010101" pitchFamily="49" charset="-122"/>
              </a:rPr>
              <a:t>3</a:t>
            </a:r>
            <a:r>
              <a:rPr lang="zh-CN" altLang="en-US" dirty="0">
                <a:solidFill>
                  <a:schemeClr val="bg1"/>
                </a:solidFill>
                <a:latin typeface="楷体" panose="02010609060101010101" pitchFamily="49" charset="-122"/>
                <a:ea typeface="楷体" panose="02010609060101010101" pitchFamily="49" charset="-122"/>
              </a:rPr>
              <a:t>）问题解答形式向省级及以下普查机构布置。</a:t>
            </a:r>
            <a:endParaRPr lang="zh-CN" altLang="zh-CN" dirty="0">
              <a:solidFill>
                <a:schemeClr val="bg1"/>
              </a:solidFill>
              <a:latin typeface="楷体" panose="02010609060101010101" pitchFamily="49" charset="-122"/>
              <a:ea typeface="楷体" panose="02010609060101010101" pitchFamily="49" charset="-122"/>
            </a:endParaRPr>
          </a:p>
        </p:txBody>
      </p:sp>
      <p:grpSp>
        <p:nvGrpSpPr>
          <p:cNvPr id="8" name="组合 7"/>
          <p:cNvGrpSpPr/>
          <p:nvPr/>
        </p:nvGrpSpPr>
        <p:grpSpPr>
          <a:xfrm>
            <a:off x="1257300" y="471170"/>
            <a:ext cx="8428355" cy="1181100"/>
            <a:chOff x="-78464" y="2686378"/>
            <a:chExt cx="6144975" cy="604089"/>
          </a:xfrm>
          <a:scene3d>
            <a:camera prst="orthographicFront">
              <a:rot lat="0" lon="0" rev="0"/>
            </a:camera>
            <a:lightRig rig="glow" dir="t">
              <a:rot lat="0" lon="0" rev="4800000"/>
            </a:lightRig>
          </a:scene3d>
        </p:grpSpPr>
        <p:sp>
          <p:nvSpPr>
            <p:cNvPr id="5" name="圆角矩形 4"/>
            <p:cNvSpPr/>
            <p:nvPr/>
          </p:nvSpPr>
          <p:spPr>
            <a:xfrm>
              <a:off x="-78464" y="2686378"/>
              <a:ext cx="6096000" cy="604089"/>
            </a:xfrm>
            <a:prstGeom prst="roundRect">
              <a:avLst/>
            </a:prstGeom>
            <a:solidFill>
              <a:schemeClr val="accent1">
                <a:lumMod val="75000"/>
              </a:schemeClr>
            </a:solidFill>
            <a:ln>
              <a:noFill/>
            </a:ln>
            <a:effectLst>
              <a:outerShdw blurRad="190500" dist="228600" dir="2700000" algn="ctr">
                <a:srgbClr val="000000">
                  <a:alpha val="30000"/>
                </a:srgbClr>
              </a:outerShdw>
            </a:effectLst>
            <a:sp3d prstMaterial="matte">
              <a:bevelT w="127000" h="63500"/>
            </a:sp3d>
          </p:spPr>
          <p:style>
            <a:lnRef idx="2">
              <a:scrgbClr r="0" g="0" b="0"/>
            </a:lnRef>
            <a:fillRef idx="1">
              <a:scrgbClr r="0" g="0" b="0"/>
            </a:fillRef>
            <a:effectRef idx="0">
              <a:scrgbClr r="0" g="0" b="0"/>
            </a:effectRef>
            <a:fontRef idx="minor">
              <a:schemeClr val="lt1"/>
            </a:fontRef>
          </p:style>
        </p:sp>
        <p:sp>
          <p:nvSpPr>
            <p:cNvPr id="10" name="圆角矩形 4"/>
            <p:cNvSpPr/>
            <p:nvPr/>
          </p:nvSpPr>
          <p:spPr>
            <a:xfrm>
              <a:off x="29489" y="2716057"/>
              <a:ext cx="6037022" cy="54511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algn="ctr" defTabSz="1244600">
                <a:lnSpc>
                  <a:spcPct val="90000"/>
                </a:lnSpc>
                <a:spcBef>
                  <a:spcPct val="0"/>
                </a:spcBef>
                <a:spcAft>
                  <a:spcPct val="35000"/>
                </a:spcAft>
              </a:pPr>
              <a:r>
                <a:rPr lang="zh-CN" altLang="en-US" sz="4800" b="1" dirty="0">
                  <a:solidFill>
                    <a:schemeClr val="bg1"/>
                  </a:solidFill>
                  <a:uFillTx/>
                  <a:latin typeface="黑体" panose="02010609060101010101" pitchFamily="49" charset="-122"/>
                  <a:ea typeface="黑体" panose="02010609060101010101" pitchFamily="49" charset="-122"/>
                </a:rPr>
                <a:t>（四</a:t>
              </a:r>
              <a:r>
                <a:rPr lang="en-US" altLang="zh-CN" sz="4800" b="1" dirty="0">
                  <a:solidFill>
                    <a:schemeClr val="bg1"/>
                  </a:solidFill>
                  <a:uFillTx/>
                  <a:latin typeface="黑体" panose="02010609060101010101" pitchFamily="49" charset="-122"/>
                  <a:ea typeface="黑体" panose="02010609060101010101" pitchFamily="49" charset="-122"/>
                </a:rPr>
                <a:t>)</a:t>
              </a:r>
              <a:r>
                <a:rPr lang="zh-CN" altLang="en-US" sz="4800" b="1" dirty="0">
                  <a:solidFill>
                    <a:schemeClr val="bg1"/>
                  </a:solidFill>
                  <a:uFillTx/>
                  <a:latin typeface="黑体" panose="02010609060101010101" pitchFamily="49" charset="-122"/>
                  <a:ea typeface="黑体" panose="02010609060101010101" pitchFamily="49" charset="-122"/>
                </a:rPr>
                <a:t>个体运输户的特性处理</a:t>
              </a:r>
            </a:p>
          </p:txBody>
        </p:sp>
      </p:gr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061845" y="2266950"/>
            <a:ext cx="8087360" cy="1816100"/>
            <a:chOff x="-78464" y="2686378"/>
            <a:chExt cx="6144975" cy="604089"/>
          </a:xfrm>
          <a:solidFill>
            <a:srgbClr val="00B050"/>
          </a:solidFill>
          <a:scene3d>
            <a:camera prst="orthographicFront">
              <a:rot lat="0" lon="0" rev="0"/>
            </a:camera>
            <a:lightRig rig="glow" dir="t">
              <a:rot lat="0" lon="0" rev="4800000"/>
            </a:lightRig>
          </a:scene3d>
        </p:grpSpPr>
        <p:sp>
          <p:nvSpPr>
            <p:cNvPr id="3" name="圆角矩形 2"/>
            <p:cNvSpPr/>
            <p:nvPr/>
          </p:nvSpPr>
          <p:spPr>
            <a:xfrm>
              <a:off x="-78464" y="2686378"/>
              <a:ext cx="6096000" cy="604089"/>
            </a:xfrm>
            <a:prstGeom prst="roundRect">
              <a:avLst/>
            </a:prstGeom>
            <a:grpFill/>
            <a:ln>
              <a:solidFill>
                <a:srgbClr val="00B050"/>
              </a:solidFill>
            </a:ln>
            <a:effectLst>
              <a:outerShdw blurRad="190500" dist="228600" dir="2700000" algn="ctr">
                <a:srgbClr val="000000">
                  <a:alpha val="30000"/>
                </a:srgbClr>
              </a:outerShdw>
            </a:effectLst>
            <a:sp3d prstMaterial="matte">
              <a:bevelT w="127000" h="63500"/>
            </a:sp3d>
          </p:spPr>
          <p:style>
            <a:lnRef idx="2">
              <a:scrgbClr r="0" g="0" b="0"/>
            </a:lnRef>
            <a:fillRef idx="1">
              <a:scrgbClr r="0" g="0" b="0"/>
            </a:fillRef>
            <a:effectRef idx="0">
              <a:scrgbClr r="0" g="0" b="0"/>
            </a:effectRef>
            <a:fontRef idx="minor">
              <a:schemeClr val="lt1"/>
            </a:fontRef>
          </p:style>
        </p:sp>
        <p:sp>
          <p:nvSpPr>
            <p:cNvPr id="4" name="圆角矩形 4"/>
            <p:cNvSpPr/>
            <p:nvPr/>
          </p:nvSpPr>
          <p:spPr>
            <a:xfrm>
              <a:off x="29489" y="2733270"/>
              <a:ext cx="6037022" cy="545111"/>
            </a:xfrm>
            <a:prstGeom prst="rect">
              <a:avLst/>
            </a:prstGeom>
            <a:noFill/>
            <a:ln>
              <a:noFill/>
            </a:ln>
            <a:sp3d/>
            <a:extLst>
              <a:ext uri="{909E8E84-426E-40DD-AFC4-6F175D3DCCD1}">
                <a14:hiddenFill xmlns:a14="http://schemas.microsoft.com/office/drawing/2010/main">
                  <a:grpFill/>
                </a14:hiddenFill>
              </a:ext>
            </a:extLst>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defTabSz="1244600">
                <a:lnSpc>
                  <a:spcPct val="90000"/>
                </a:lnSpc>
                <a:spcBef>
                  <a:spcPct val="0"/>
                </a:spcBef>
                <a:spcAft>
                  <a:spcPct val="35000"/>
                </a:spcAft>
              </a:pPr>
              <a:r>
                <a:rPr lang="zh-CN" altLang="en-US" sz="4800" b="1" dirty="0">
                  <a:solidFill>
                    <a:schemeClr val="bg1"/>
                  </a:solidFill>
                  <a:uFillTx/>
                  <a:latin typeface="黑体" panose="02010609060101010101" pitchFamily="49" charset="-122"/>
                  <a:ea typeface="黑体" panose="02010609060101010101" pitchFamily="49" charset="-122"/>
                  <a:sym typeface="+mn-ea"/>
                </a:rPr>
                <a:t>二、调查组织实施要点</a:t>
              </a:r>
            </a:p>
          </p:txBody>
        </p:sp>
      </p:gr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935664" y="1594625"/>
            <a:ext cx="10334848" cy="4759877"/>
          </a:xfrm>
        </p:spPr>
        <p:txBody>
          <a:bodyPr>
            <a:normAutofit/>
          </a:bodyPr>
          <a:lstStyle/>
          <a:p>
            <a:pPr marL="0" indent="0">
              <a:lnSpc>
                <a:spcPct val="120000"/>
              </a:lnSpc>
              <a:buNone/>
            </a:pPr>
            <a:r>
              <a:rPr lang="zh-CN" altLang="en-US" dirty="0">
                <a:solidFill>
                  <a:schemeClr val="bg1"/>
                </a:solidFill>
              </a:rPr>
              <a:t>     </a:t>
            </a:r>
            <a:r>
              <a:rPr lang="zh-CN" altLang="en-US" b="1" dirty="0">
                <a:solidFill>
                  <a:schemeClr val="bg1"/>
                </a:solidFill>
              </a:rPr>
              <a:t>（一）样本抽选与确认</a:t>
            </a:r>
            <a:endParaRPr lang="en-US" altLang="zh-CN" b="1" dirty="0">
              <a:solidFill>
                <a:schemeClr val="bg1"/>
              </a:solidFill>
            </a:endParaRPr>
          </a:p>
          <a:p>
            <a:pPr>
              <a:lnSpc>
                <a:spcPct val="120000"/>
              </a:lnSpc>
            </a:pPr>
            <a:r>
              <a:rPr lang="en-US" altLang="zh-CN" dirty="0">
                <a:solidFill>
                  <a:schemeClr val="bg1"/>
                </a:solidFill>
                <a:latin typeface="楷体" panose="02010609060101010101" pitchFamily="49" charset="-122"/>
                <a:ea typeface="楷体" panose="02010609060101010101" pitchFamily="49" charset="-122"/>
              </a:rPr>
              <a:t>1.</a:t>
            </a:r>
            <a:r>
              <a:rPr lang="zh-CN" altLang="en-US" dirty="0">
                <a:solidFill>
                  <a:schemeClr val="bg1"/>
                </a:solidFill>
                <a:latin typeface="楷体" panose="02010609060101010101" pitchFamily="49" charset="-122"/>
                <a:ea typeface="楷体" panose="02010609060101010101" pitchFamily="49" charset="-122"/>
              </a:rPr>
              <a:t>规模以上个体的确认</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20000"/>
              </a:lnSpc>
              <a:buNone/>
            </a:pPr>
            <a:r>
              <a:rPr lang="en-US" altLang="zh-CN" dirty="0">
                <a:solidFill>
                  <a:schemeClr val="bg1"/>
                </a:solidFill>
                <a:latin typeface="楷体" panose="02010609060101010101" pitchFamily="49" charset="-122"/>
                <a:ea typeface="楷体" panose="02010609060101010101" pitchFamily="49" charset="-122"/>
              </a:rPr>
              <a:t>  </a:t>
            </a:r>
            <a:r>
              <a:rPr lang="zh-CN" altLang="zh-CN" dirty="0">
                <a:solidFill>
                  <a:schemeClr val="bg1"/>
                </a:solidFill>
                <a:latin typeface="楷体" panose="02010609060101010101" pitchFamily="49" charset="-122"/>
                <a:ea typeface="楷体" panose="02010609060101010101" pitchFamily="49" charset="-122"/>
              </a:rPr>
              <a:t>由国务院经普办统一组织各省级普查机构开展</a:t>
            </a:r>
            <a:r>
              <a:rPr lang="zh-CN" altLang="en-US" dirty="0">
                <a:solidFill>
                  <a:schemeClr val="bg1"/>
                </a:solidFill>
                <a:latin typeface="楷体" panose="02010609060101010101" pitchFamily="49" charset="-122"/>
                <a:ea typeface="楷体" panose="02010609060101010101" pitchFamily="49" charset="-122"/>
              </a:rPr>
              <a:t>；</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20000"/>
              </a:lnSpc>
              <a:buNone/>
            </a:pPr>
            <a:r>
              <a:rPr lang="en-US" altLang="zh-CN" dirty="0">
                <a:solidFill>
                  <a:schemeClr val="bg1"/>
                </a:solidFill>
                <a:latin typeface="楷体" panose="02010609060101010101" pitchFamily="49" charset="-122"/>
                <a:ea typeface="楷体" panose="02010609060101010101" pitchFamily="49" charset="-122"/>
              </a:rPr>
              <a:t>  </a:t>
            </a:r>
            <a:r>
              <a:rPr lang="zh-CN" altLang="en-US" dirty="0">
                <a:solidFill>
                  <a:schemeClr val="bg1"/>
                </a:solidFill>
                <a:latin typeface="楷体" panose="02010609060101010101" pitchFamily="49" charset="-122"/>
                <a:ea typeface="楷体" panose="02010609060101010101" pitchFamily="49" charset="-122"/>
              </a:rPr>
              <a:t>各省级普查机构根据“</a:t>
            </a:r>
            <a:r>
              <a:rPr lang="zh-CN" altLang="zh-CN" dirty="0">
                <a:solidFill>
                  <a:schemeClr val="bg1"/>
                </a:solidFill>
                <a:latin typeface="楷体" panose="02010609060101010101" pitchFamily="49" charset="-122"/>
                <a:ea typeface="楷体" panose="02010609060101010101" pitchFamily="49" charset="-122"/>
              </a:rPr>
              <a:t>从业人员人数是否在一定规模以上</a:t>
            </a:r>
            <a:r>
              <a:rPr lang="zh-CN" altLang="en-US" dirty="0">
                <a:solidFill>
                  <a:schemeClr val="bg1"/>
                </a:solidFill>
                <a:latin typeface="楷体" panose="02010609060101010101" pitchFamily="49" charset="-122"/>
                <a:ea typeface="楷体" panose="02010609060101010101" pitchFamily="49" charset="-122"/>
              </a:rPr>
              <a:t>”</a:t>
            </a:r>
            <a:r>
              <a:rPr lang="zh-CN" altLang="zh-CN" dirty="0">
                <a:solidFill>
                  <a:schemeClr val="bg1"/>
                </a:solidFill>
                <a:latin typeface="楷体" panose="02010609060101010101" pitchFamily="49" charset="-122"/>
                <a:ea typeface="楷体" panose="02010609060101010101" pitchFamily="49" charset="-122"/>
              </a:rPr>
              <a:t>以及</a:t>
            </a:r>
            <a:r>
              <a:rPr lang="zh-CN" altLang="en-US" dirty="0">
                <a:solidFill>
                  <a:schemeClr val="bg1"/>
                </a:solidFill>
                <a:latin typeface="楷体" panose="02010609060101010101" pitchFamily="49" charset="-122"/>
                <a:ea typeface="楷体" panose="02010609060101010101" pitchFamily="49" charset="-122"/>
              </a:rPr>
              <a:t> “</a:t>
            </a:r>
            <a:r>
              <a:rPr lang="zh-CN" altLang="zh-CN" dirty="0">
                <a:solidFill>
                  <a:schemeClr val="bg1"/>
                </a:solidFill>
                <a:latin typeface="楷体" panose="02010609060101010101" pitchFamily="49" charset="-122"/>
                <a:ea typeface="楷体" panose="02010609060101010101" pitchFamily="49" charset="-122"/>
              </a:rPr>
              <a:t>是否纳入税务部门一般纳税人</a:t>
            </a:r>
            <a:r>
              <a:rPr lang="zh-CN" altLang="en-US" dirty="0">
                <a:solidFill>
                  <a:schemeClr val="bg1"/>
                </a:solidFill>
                <a:latin typeface="楷体" panose="02010609060101010101" pitchFamily="49" charset="-122"/>
                <a:ea typeface="楷体" panose="02010609060101010101" pitchFamily="49" charset="-122"/>
              </a:rPr>
              <a:t>”确认规模以上个体经营户；</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20000"/>
              </a:lnSpc>
              <a:buNone/>
            </a:pPr>
            <a:r>
              <a:rPr lang="zh-CN" altLang="en-US" dirty="0">
                <a:solidFill>
                  <a:schemeClr val="bg1"/>
                </a:solidFill>
                <a:latin typeface="楷体" panose="02010609060101010101" pitchFamily="49" charset="-122"/>
                <a:ea typeface="楷体" panose="02010609060101010101" pitchFamily="49" charset="-122"/>
              </a:rPr>
              <a:t>  </a:t>
            </a:r>
            <a:r>
              <a:rPr lang="en-US" altLang="zh-CN" dirty="0">
                <a:solidFill>
                  <a:schemeClr val="bg1"/>
                </a:solidFill>
                <a:latin typeface="楷体" panose="02010609060101010101" pitchFamily="49" charset="-122"/>
                <a:ea typeface="楷体" panose="02010609060101010101" pitchFamily="49" charset="-122"/>
              </a:rPr>
              <a:t>12</a:t>
            </a:r>
            <a:r>
              <a:rPr lang="zh-CN" altLang="zh-CN" dirty="0">
                <a:solidFill>
                  <a:schemeClr val="bg1"/>
                </a:solidFill>
                <a:latin typeface="楷体" panose="02010609060101010101" pitchFamily="49" charset="-122"/>
                <a:ea typeface="楷体" panose="02010609060101010101" pitchFamily="49" charset="-122"/>
              </a:rPr>
              <a:t>月</a:t>
            </a:r>
            <a:r>
              <a:rPr lang="en-US" altLang="zh-CN" dirty="0">
                <a:solidFill>
                  <a:schemeClr val="bg1"/>
                </a:solidFill>
                <a:latin typeface="楷体" panose="02010609060101010101" pitchFamily="49" charset="-122"/>
                <a:ea typeface="楷体" panose="02010609060101010101" pitchFamily="49" charset="-122"/>
              </a:rPr>
              <a:t>19</a:t>
            </a:r>
            <a:r>
              <a:rPr lang="zh-CN" altLang="zh-CN" dirty="0">
                <a:solidFill>
                  <a:schemeClr val="bg1"/>
                </a:solidFill>
                <a:latin typeface="楷体" panose="02010609060101010101" pitchFamily="49" charset="-122"/>
                <a:ea typeface="楷体" panose="02010609060101010101" pitchFamily="49" charset="-122"/>
              </a:rPr>
              <a:t>日，国务院经普办向省级经普办推送</a:t>
            </a:r>
            <a:r>
              <a:rPr lang="zh-CN" altLang="en-US" dirty="0">
                <a:solidFill>
                  <a:schemeClr val="bg1"/>
                </a:solidFill>
                <a:latin typeface="楷体" panose="02010609060101010101" pitchFamily="49" charset="-122"/>
                <a:ea typeface="楷体" panose="02010609060101010101" pitchFamily="49" charset="-122"/>
              </a:rPr>
              <a:t>规模以上个体的</a:t>
            </a:r>
            <a:r>
              <a:rPr lang="zh-CN" altLang="zh-CN" dirty="0">
                <a:solidFill>
                  <a:schemeClr val="bg1"/>
                </a:solidFill>
                <a:latin typeface="楷体" panose="02010609060101010101" pitchFamily="49" charset="-122"/>
                <a:ea typeface="楷体" panose="02010609060101010101" pitchFamily="49" charset="-122"/>
              </a:rPr>
              <a:t>普查底册</a:t>
            </a:r>
            <a:r>
              <a:rPr lang="zh-CN" altLang="en-US" dirty="0">
                <a:solidFill>
                  <a:schemeClr val="bg1"/>
                </a:solidFill>
                <a:latin typeface="楷体" panose="02010609060101010101" pitchFamily="49" charset="-122"/>
                <a:ea typeface="楷体" panose="02010609060101010101" pitchFamily="49" charset="-122"/>
              </a:rPr>
              <a:t>。</a:t>
            </a:r>
            <a:endParaRPr lang="zh-CN" altLang="zh-CN" dirty="0">
              <a:solidFill>
                <a:schemeClr val="bg1"/>
              </a:solidFill>
              <a:latin typeface="楷体" panose="02010609060101010101" pitchFamily="49" charset="-122"/>
              <a:ea typeface="楷体" panose="02010609060101010101" pitchFamily="49" charset="-122"/>
            </a:endParaRPr>
          </a:p>
        </p:txBody>
      </p:sp>
      <p:grpSp>
        <p:nvGrpSpPr>
          <p:cNvPr id="6" name="组合 5"/>
          <p:cNvGrpSpPr/>
          <p:nvPr/>
        </p:nvGrpSpPr>
        <p:grpSpPr>
          <a:xfrm>
            <a:off x="1148528" y="1594625"/>
            <a:ext cx="6224823" cy="630758"/>
            <a:chOff x="-78464" y="2686378"/>
            <a:chExt cx="6224823" cy="630758"/>
          </a:xfrm>
          <a:scene3d>
            <a:camera prst="orthographicFront">
              <a:rot lat="0" lon="0" rev="0"/>
            </a:camera>
            <a:lightRig rig="glow" dir="t">
              <a:rot lat="0" lon="0" rev="4800000"/>
            </a:lightRig>
          </a:scene3d>
        </p:grpSpPr>
        <p:sp>
          <p:nvSpPr>
            <p:cNvPr id="7" name="圆角矩形 6"/>
            <p:cNvSpPr/>
            <p:nvPr/>
          </p:nvSpPr>
          <p:spPr>
            <a:xfrm>
              <a:off x="-78464" y="2686378"/>
              <a:ext cx="6096000" cy="604089"/>
            </a:xfrm>
            <a:prstGeom prst="roundRect">
              <a:avLst/>
            </a:prstGeom>
            <a:solidFill>
              <a:srgbClr val="FFC000"/>
            </a:solidFill>
            <a:ln>
              <a:noFill/>
            </a:ln>
            <a:effectLst>
              <a:outerShdw blurRad="190500" dist="228600" dir="2700000" algn="ctr">
                <a:srgbClr val="000000">
                  <a:alpha val="30000"/>
                </a:srgbClr>
              </a:outerShdw>
            </a:effectLst>
            <a:sp3d prstMaterial="matte">
              <a:bevelT w="127000" h="63500"/>
            </a:sp3d>
          </p:spPr>
          <p:style>
            <a:lnRef idx="2">
              <a:scrgbClr r="0" g="0" b="0"/>
            </a:lnRef>
            <a:fillRef idx="1">
              <a:scrgbClr r="0" g="0" b="0"/>
            </a:fillRef>
            <a:effectRef idx="0">
              <a:scrgbClr r="0" g="0" b="0"/>
            </a:effectRef>
            <a:fontRef idx="minor">
              <a:schemeClr val="lt1"/>
            </a:fontRef>
          </p:style>
        </p:sp>
        <p:sp>
          <p:nvSpPr>
            <p:cNvPr id="9" name="圆角矩形 4"/>
            <p:cNvSpPr/>
            <p:nvPr/>
          </p:nvSpPr>
          <p:spPr>
            <a:xfrm>
              <a:off x="109337" y="2772025"/>
              <a:ext cx="6037022" cy="54511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defTabSz="1244600">
                <a:lnSpc>
                  <a:spcPct val="90000"/>
                </a:lnSpc>
                <a:spcBef>
                  <a:spcPct val="0"/>
                </a:spcBef>
                <a:spcAft>
                  <a:spcPct val="35000"/>
                </a:spcAft>
              </a:pPr>
              <a:r>
                <a:rPr lang="zh-CN" altLang="en-US" sz="2800" b="1" dirty="0">
                  <a:solidFill>
                    <a:schemeClr val="tx1"/>
                  </a:solidFill>
                </a:rPr>
                <a:t>（一）样本抽选与确认</a:t>
              </a:r>
              <a:endParaRPr lang="zh-CN" altLang="en-US" sz="2800" dirty="0">
                <a:solidFill>
                  <a:schemeClr val="tx1"/>
                </a:solidFill>
              </a:endParaRPr>
            </a:p>
          </p:txBody>
        </p:sp>
      </p:grpSp>
      <p:grpSp>
        <p:nvGrpSpPr>
          <p:cNvPr id="8" name="组合 7"/>
          <p:cNvGrpSpPr/>
          <p:nvPr/>
        </p:nvGrpSpPr>
        <p:grpSpPr>
          <a:xfrm>
            <a:off x="1941830" y="709930"/>
            <a:ext cx="8178165" cy="796290"/>
            <a:chOff x="-78464" y="2686378"/>
            <a:chExt cx="6144975" cy="604089"/>
          </a:xfrm>
          <a:scene3d>
            <a:camera prst="orthographicFront">
              <a:rot lat="0" lon="0" rev="0"/>
            </a:camera>
            <a:lightRig rig="glow" dir="t">
              <a:rot lat="0" lon="0" rev="4800000"/>
            </a:lightRig>
          </a:scene3d>
        </p:grpSpPr>
        <p:sp>
          <p:nvSpPr>
            <p:cNvPr id="4" name="圆角矩形 3"/>
            <p:cNvSpPr/>
            <p:nvPr/>
          </p:nvSpPr>
          <p:spPr>
            <a:xfrm>
              <a:off x="-78464" y="2686378"/>
              <a:ext cx="6096000" cy="604089"/>
            </a:xfrm>
            <a:prstGeom prst="roundRect">
              <a:avLst/>
            </a:prstGeom>
            <a:solidFill>
              <a:schemeClr val="accent1">
                <a:lumMod val="75000"/>
              </a:schemeClr>
            </a:solidFill>
            <a:ln>
              <a:noFill/>
            </a:ln>
            <a:effectLst>
              <a:outerShdw blurRad="190500" dist="228600" dir="2700000" algn="ctr">
                <a:srgbClr val="000000">
                  <a:alpha val="30000"/>
                </a:srgbClr>
              </a:outerShdw>
            </a:effectLst>
            <a:sp3d prstMaterial="matte">
              <a:bevelT w="127000" h="63500"/>
            </a:sp3d>
          </p:spPr>
          <p:style>
            <a:lnRef idx="2">
              <a:scrgbClr r="0" g="0" b="0"/>
            </a:lnRef>
            <a:fillRef idx="1">
              <a:scrgbClr r="0" g="0" b="0"/>
            </a:fillRef>
            <a:effectRef idx="0">
              <a:scrgbClr r="0" g="0" b="0"/>
            </a:effectRef>
            <a:fontRef idx="minor">
              <a:schemeClr val="lt1"/>
            </a:fontRef>
          </p:style>
        </p:sp>
        <p:sp>
          <p:nvSpPr>
            <p:cNvPr id="10" name="圆角矩形 4"/>
            <p:cNvSpPr/>
            <p:nvPr/>
          </p:nvSpPr>
          <p:spPr>
            <a:xfrm>
              <a:off x="29489" y="2733270"/>
              <a:ext cx="6037022" cy="54511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algn="ctr" defTabSz="1244600">
                <a:lnSpc>
                  <a:spcPct val="90000"/>
                </a:lnSpc>
                <a:spcBef>
                  <a:spcPct val="0"/>
                </a:spcBef>
                <a:spcAft>
                  <a:spcPct val="35000"/>
                </a:spcAft>
              </a:pPr>
              <a:r>
                <a:rPr lang="zh-CN" altLang="en-US" sz="4800" b="1" dirty="0">
                  <a:solidFill>
                    <a:schemeClr val="bg1"/>
                  </a:solidFill>
                  <a:uFillTx/>
                  <a:latin typeface="黑体" panose="02010609060101010101" pitchFamily="49" charset="-122"/>
                  <a:ea typeface="黑体" panose="02010609060101010101" pitchFamily="49" charset="-122"/>
                </a:rPr>
                <a:t>二、调查组织实施要点</a:t>
              </a:r>
            </a:p>
          </p:txBody>
        </p:sp>
      </p:gr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982803" y="1764805"/>
            <a:ext cx="10239153" cy="4759877"/>
          </a:xfrm>
        </p:spPr>
        <p:txBody>
          <a:bodyPr>
            <a:normAutofit/>
          </a:bodyPr>
          <a:lstStyle/>
          <a:p>
            <a:pPr>
              <a:lnSpc>
                <a:spcPct val="120000"/>
              </a:lnSpc>
            </a:pPr>
            <a:r>
              <a:rPr lang="en-US" altLang="zh-CN" dirty="0">
                <a:solidFill>
                  <a:schemeClr val="bg1"/>
                </a:solidFill>
                <a:latin typeface="楷体" panose="02010609060101010101" pitchFamily="49" charset="-122"/>
                <a:ea typeface="楷体" panose="02010609060101010101" pitchFamily="49" charset="-122"/>
              </a:rPr>
              <a:t>2.</a:t>
            </a:r>
            <a:r>
              <a:rPr lang="zh-CN" altLang="zh-CN" dirty="0">
                <a:solidFill>
                  <a:schemeClr val="bg1"/>
                </a:solidFill>
                <a:latin typeface="楷体" panose="02010609060101010101" pitchFamily="49" charset="-122"/>
                <a:ea typeface="楷体" panose="02010609060101010101" pitchFamily="49" charset="-122"/>
              </a:rPr>
              <a:t>样本普查小区的抽选与确认</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20000"/>
              </a:lnSpc>
              <a:buNone/>
            </a:pPr>
            <a:r>
              <a:rPr lang="en-US" altLang="zh-CN" dirty="0">
                <a:solidFill>
                  <a:schemeClr val="bg1"/>
                </a:solidFill>
                <a:latin typeface="楷体" panose="02010609060101010101" pitchFamily="49" charset="-122"/>
                <a:ea typeface="楷体" panose="02010609060101010101" pitchFamily="49" charset="-122"/>
              </a:rPr>
              <a:t>  </a:t>
            </a:r>
            <a:r>
              <a:rPr lang="zh-CN" altLang="zh-CN" dirty="0">
                <a:solidFill>
                  <a:schemeClr val="bg1"/>
                </a:solidFill>
                <a:latin typeface="楷体" panose="02010609060101010101" pitchFamily="49" charset="-122"/>
                <a:ea typeface="楷体" panose="02010609060101010101" pitchFamily="49" charset="-122"/>
              </a:rPr>
              <a:t>国务院经普办根据</a:t>
            </a:r>
            <a:r>
              <a:rPr lang="zh-CN" altLang="en-US" dirty="0">
                <a:solidFill>
                  <a:schemeClr val="bg1"/>
                </a:solidFill>
                <a:latin typeface="楷体" panose="02010609060101010101" pitchFamily="49" charset="-122"/>
                <a:ea typeface="楷体" panose="02010609060101010101" pitchFamily="49" charset="-122"/>
              </a:rPr>
              <a:t>方案</a:t>
            </a:r>
            <a:r>
              <a:rPr lang="zh-CN" altLang="zh-CN" dirty="0">
                <a:solidFill>
                  <a:schemeClr val="bg1"/>
                </a:solidFill>
                <a:latin typeface="楷体" panose="02010609060101010101" pitchFamily="49" charset="-122"/>
                <a:ea typeface="楷体" panose="02010609060101010101" pitchFamily="49" charset="-122"/>
              </a:rPr>
              <a:t>分配样本量，征求各省经普办意见，确定</a:t>
            </a:r>
            <a:r>
              <a:rPr lang="zh-CN" altLang="en-US" dirty="0">
                <a:solidFill>
                  <a:schemeClr val="bg1"/>
                </a:solidFill>
                <a:latin typeface="楷体" panose="02010609060101010101" pitchFamily="49" charset="-122"/>
                <a:ea typeface="楷体" panose="02010609060101010101" pitchFamily="49" charset="-122"/>
              </a:rPr>
              <a:t>各县</a:t>
            </a:r>
            <a:r>
              <a:rPr lang="zh-CN" altLang="zh-CN" dirty="0">
                <a:solidFill>
                  <a:schemeClr val="bg1"/>
                </a:solidFill>
                <a:latin typeface="楷体" panose="02010609060101010101" pitchFamily="49" charset="-122"/>
                <a:ea typeface="楷体" panose="02010609060101010101" pitchFamily="49" charset="-122"/>
              </a:rPr>
              <a:t>普查小区</a:t>
            </a:r>
            <a:r>
              <a:rPr lang="zh-CN" altLang="en-US" dirty="0">
                <a:solidFill>
                  <a:schemeClr val="bg1"/>
                </a:solidFill>
                <a:latin typeface="楷体" panose="02010609060101010101" pitchFamily="49" charset="-122"/>
                <a:ea typeface="楷体" panose="02010609060101010101" pitchFamily="49" charset="-122"/>
              </a:rPr>
              <a:t>最终</a:t>
            </a:r>
            <a:r>
              <a:rPr lang="zh-CN" altLang="zh-CN" dirty="0">
                <a:solidFill>
                  <a:schemeClr val="bg1"/>
                </a:solidFill>
                <a:latin typeface="楷体" panose="02010609060101010101" pitchFamily="49" charset="-122"/>
                <a:ea typeface="楷体" panose="02010609060101010101" pitchFamily="49" charset="-122"/>
              </a:rPr>
              <a:t>样本量</a:t>
            </a:r>
            <a:r>
              <a:rPr lang="zh-CN" altLang="en-US" dirty="0">
                <a:solidFill>
                  <a:schemeClr val="bg1"/>
                </a:solidFill>
                <a:latin typeface="楷体" panose="02010609060101010101" pitchFamily="49" charset="-122"/>
                <a:ea typeface="楷体" panose="02010609060101010101" pitchFamily="49" charset="-122"/>
              </a:rPr>
              <a:t>。</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20000"/>
              </a:lnSpc>
              <a:buNone/>
            </a:pPr>
            <a:r>
              <a:rPr lang="en-US" altLang="zh-CN" dirty="0">
                <a:solidFill>
                  <a:schemeClr val="bg1"/>
                </a:solidFill>
                <a:latin typeface="楷体" panose="02010609060101010101" pitchFamily="49" charset="-122"/>
                <a:ea typeface="楷体" panose="02010609060101010101" pitchFamily="49" charset="-122"/>
              </a:rPr>
              <a:t>  </a:t>
            </a:r>
            <a:r>
              <a:rPr lang="zh-CN" altLang="zh-CN" dirty="0">
                <a:solidFill>
                  <a:schemeClr val="bg1"/>
                </a:solidFill>
                <a:latin typeface="楷体" panose="02010609060101010101" pitchFamily="49" charset="-122"/>
                <a:ea typeface="楷体" panose="02010609060101010101" pitchFamily="49" charset="-122"/>
              </a:rPr>
              <a:t>省</a:t>
            </a:r>
            <a:r>
              <a:rPr lang="zh-CN" altLang="en-US" dirty="0">
                <a:solidFill>
                  <a:schemeClr val="bg1"/>
                </a:solidFill>
                <a:latin typeface="楷体" panose="02010609060101010101" pitchFamily="49" charset="-122"/>
                <a:ea typeface="楷体" panose="02010609060101010101" pitchFamily="49" charset="-122"/>
              </a:rPr>
              <a:t>经普办根据国家提供的方案给各市</a:t>
            </a:r>
            <a:r>
              <a:rPr lang="en-US" altLang="zh-CN" dirty="0">
                <a:solidFill>
                  <a:schemeClr val="bg1"/>
                </a:solidFill>
                <a:latin typeface="楷体" panose="02010609060101010101" pitchFamily="49" charset="-122"/>
                <a:ea typeface="楷体" panose="02010609060101010101" pitchFamily="49" charset="-122"/>
              </a:rPr>
              <a:t>2</a:t>
            </a:r>
            <a:r>
              <a:rPr lang="zh-CN" altLang="en-US" dirty="0">
                <a:solidFill>
                  <a:schemeClr val="bg1"/>
                </a:solidFill>
                <a:latin typeface="楷体" panose="02010609060101010101" pitchFamily="49" charset="-122"/>
                <a:ea typeface="楷体" panose="02010609060101010101" pitchFamily="49" charset="-122"/>
              </a:rPr>
              <a:t>套样本选取，最终省确认核实</a:t>
            </a:r>
            <a:r>
              <a:rPr lang="en-US" altLang="zh-CN" dirty="0">
                <a:solidFill>
                  <a:schemeClr val="bg1"/>
                </a:solidFill>
                <a:latin typeface="楷体" panose="02010609060101010101" pitchFamily="49" charset="-122"/>
                <a:ea typeface="楷体" panose="02010609060101010101" pitchFamily="49" charset="-122"/>
              </a:rPr>
              <a:t>1</a:t>
            </a:r>
            <a:r>
              <a:rPr lang="zh-CN" altLang="en-US" dirty="0">
                <a:solidFill>
                  <a:schemeClr val="bg1"/>
                </a:solidFill>
                <a:latin typeface="楷体" panose="02010609060101010101" pitchFamily="49" charset="-122"/>
                <a:ea typeface="楷体" panose="02010609060101010101" pitchFamily="49" charset="-122"/>
              </a:rPr>
              <a:t>套作为实际调查样本，并报国家确定。</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20000"/>
              </a:lnSpc>
              <a:buNone/>
            </a:pPr>
            <a:r>
              <a:rPr lang="en-US" altLang="zh-CN" dirty="0">
                <a:solidFill>
                  <a:schemeClr val="bg1"/>
                </a:solidFill>
                <a:latin typeface="楷体" panose="02010609060101010101" pitchFamily="49" charset="-122"/>
                <a:ea typeface="楷体" panose="02010609060101010101" pitchFamily="49" charset="-122"/>
              </a:rPr>
              <a:t>  </a:t>
            </a:r>
            <a:r>
              <a:rPr lang="zh-CN" altLang="zh-CN" dirty="0">
                <a:solidFill>
                  <a:schemeClr val="bg1"/>
                </a:solidFill>
                <a:latin typeface="楷体" panose="02010609060101010101" pitchFamily="49" charset="-122"/>
                <a:ea typeface="楷体" panose="02010609060101010101" pitchFamily="49" charset="-122"/>
              </a:rPr>
              <a:t>本普查小区内的所有规模以下个体经营</a:t>
            </a:r>
            <a:r>
              <a:rPr lang="zh-CN" altLang="en-US" dirty="0">
                <a:solidFill>
                  <a:schemeClr val="bg1"/>
                </a:solidFill>
                <a:latin typeface="楷体" panose="02010609060101010101" pitchFamily="49" charset="-122"/>
                <a:ea typeface="楷体" panose="02010609060101010101" pitchFamily="49" charset="-122"/>
              </a:rPr>
              <a:t>户，</a:t>
            </a:r>
            <a:r>
              <a:rPr lang="zh-CN" altLang="zh-CN" dirty="0">
                <a:solidFill>
                  <a:schemeClr val="bg1"/>
                </a:solidFill>
                <a:latin typeface="楷体" panose="02010609060101010101" pitchFamily="49" charset="-122"/>
                <a:ea typeface="楷体" panose="02010609060101010101" pitchFamily="49" charset="-122"/>
              </a:rPr>
              <a:t>形成普查底册</a:t>
            </a:r>
            <a:r>
              <a:rPr lang="zh-CN" altLang="en-US" dirty="0">
                <a:solidFill>
                  <a:schemeClr val="bg1"/>
                </a:solidFill>
                <a:latin typeface="楷体" panose="02010609060101010101" pitchFamily="49" charset="-122"/>
                <a:ea typeface="楷体" panose="02010609060101010101" pitchFamily="49" charset="-122"/>
              </a:rPr>
              <a:t>，</a:t>
            </a:r>
            <a:r>
              <a:rPr lang="zh-CN" altLang="zh-CN" dirty="0">
                <a:solidFill>
                  <a:schemeClr val="bg1"/>
                </a:solidFill>
                <a:latin typeface="楷体" panose="02010609060101010101" pitchFamily="49" charset="-122"/>
                <a:ea typeface="楷体" panose="02010609060101010101" pitchFamily="49" charset="-122"/>
              </a:rPr>
              <a:t>国务院经普办</a:t>
            </a:r>
            <a:r>
              <a:rPr lang="en-US" altLang="zh-CN" dirty="0">
                <a:solidFill>
                  <a:schemeClr val="bg1"/>
                </a:solidFill>
                <a:latin typeface="楷体" panose="02010609060101010101" pitchFamily="49" charset="-122"/>
                <a:ea typeface="楷体" panose="02010609060101010101" pitchFamily="49" charset="-122"/>
              </a:rPr>
              <a:t>12</a:t>
            </a:r>
            <a:r>
              <a:rPr lang="zh-CN" altLang="en-US" dirty="0">
                <a:solidFill>
                  <a:schemeClr val="bg1"/>
                </a:solidFill>
                <a:latin typeface="楷体" panose="02010609060101010101" pitchFamily="49" charset="-122"/>
                <a:ea typeface="楷体" panose="02010609060101010101" pitchFamily="49" charset="-122"/>
              </a:rPr>
              <a:t>月</a:t>
            </a:r>
            <a:r>
              <a:rPr lang="en-US" altLang="zh-CN" dirty="0">
                <a:solidFill>
                  <a:schemeClr val="bg1"/>
                </a:solidFill>
                <a:latin typeface="楷体" panose="02010609060101010101" pitchFamily="49" charset="-122"/>
                <a:ea typeface="楷体" panose="02010609060101010101" pitchFamily="49" charset="-122"/>
              </a:rPr>
              <a:t>31</a:t>
            </a:r>
            <a:r>
              <a:rPr lang="zh-CN" altLang="en-US" dirty="0">
                <a:solidFill>
                  <a:schemeClr val="bg1"/>
                </a:solidFill>
                <a:latin typeface="楷体" panose="02010609060101010101" pitchFamily="49" charset="-122"/>
                <a:ea typeface="楷体" panose="02010609060101010101" pitchFamily="49" charset="-122"/>
              </a:rPr>
              <a:t>日前</a:t>
            </a:r>
            <a:r>
              <a:rPr lang="zh-CN" altLang="zh-CN" dirty="0">
                <a:solidFill>
                  <a:schemeClr val="bg1"/>
                </a:solidFill>
                <a:latin typeface="楷体" panose="02010609060101010101" pitchFamily="49" charset="-122"/>
                <a:ea typeface="楷体" panose="02010609060101010101" pitchFamily="49" charset="-122"/>
              </a:rPr>
              <a:t>向省级经普办推送，省向各市推送</a:t>
            </a:r>
            <a:r>
              <a:rPr lang="zh-CN" altLang="en-US" dirty="0">
                <a:solidFill>
                  <a:schemeClr val="bg1"/>
                </a:solidFill>
                <a:latin typeface="楷体" panose="02010609060101010101" pitchFamily="49" charset="-122"/>
                <a:ea typeface="楷体" panose="02010609060101010101" pitchFamily="49" charset="-122"/>
              </a:rPr>
              <a:t>。</a:t>
            </a:r>
            <a:endParaRPr lang="zh-CN" altLang="zh-CN" dirty="0">
              <a:solidFill>
                <a:schemeClr val="bg1"/>
              </a:solidFill>
              <a:latin typeface="楷体" panose="02010609060101010101" pitchFamily="49" charset="-122"/>
              <a:ea typeface="楷体" panose="02010609060101010101" pitchFamily="49" charset="-122"/>
            </a:endParaRPr>
          </a:p>
        </p:txBody>
      </p:sp>
      <p:grpSp>
        <p:nvGrpSpPr>
          <p:cNvPr id="8" name="组合 7"/>
          <p:cNvGrpSpPr/>
          <p:nvPr/>
        </p:nvGrpSpPr>
        <p:grpSpPr>
          <a:xfrm>
            <a:off x="1941830" y="798195"/>
            <a:ext cx="8178165" cy="796290"/>
            <a:chOff x="-78464" y="2686378"/>
            <a:chExt cx="6144975" cy="604089"/>
          </a:xfrm>
          <a:scene3d>
            <a:camera prst="orthographicFront">
              <a:rot lat="0" lon="0" rev="0"/>
            </a:camera>
            <a:lightRig rig="glow" dir="t">
              <a:rot lat="0" lon="0" rev="4800000"/>
            </a:lightRig>
          </a:scene3d>
        </p:grpSpPr>
        <p:sp>
          <p:nvSpPr>
            <p:cNvPr id="4" name="圆角矩形 3"/>
            <p:cNvSpPr/>
            <p:nvPr/>
          </p:nvSpPr>
          <p:spPr>
            <a:xfrm>
              <a:off x="-78464" y="2686378"/>
              <a:ext cx="6096000" cy="604089"/>
            </a:xfrm>
            <a:prstGeom prst="roundRect">
              <a:avLst/>
            </a:prstGeom>
            <a:solidFill>
              <a:schemeClr val="accent1">
                <a:lumMod val="75000"/>
              </a:schemeClr>
            </a:solidFill>
            <a:ln>
              <a:noFill/>
            </a:ln>
            <a:effectLst>
              <a:outerShdw blurRad="190500" dist="228600" dir="2700000" algn="ctr">
                <a:srgbClr val="000000">
                  <a:alpha val="30000"/>
                </a:srgbClr>
              </a:outerShdw>
            </a:effectLst>
            <a:sp3d prstMaterial="matte">
              <a:bevelT w="127000" h="63500"/>
            </a:sp3d>
          </p:spPr>
          <p:style>
            <a:lnRef idx="2">
              <a:scrgbClr r="0" g="0" b="0"/>
            </a:lnRef>
            <a:fillRef idx="1">
              <a:scrgbClr r="0" g="0" b="0"/>
            </a:fillRef>
            <a:effectRef idx="0">
              <a:scrgbClr r="0" g="0" b="0"/>
            </a:effectRef>
            <a:fontRef idx="minor">
              <a:schemeClr val="lt1"/>
            </a:fontRef>
          </p:style>
        </p:sp>
        <p:sp>
          <p:nvSpPr>
            <p:cNvPr id="10" name="圆角矩形 4"/>
            <p:cNvSpPr/>
            <p:nvPr/>
          </p:nvSpPr>
          <p:spPr>
            <a:xfrm>
              <a:off x="29489" y="2733270"/>
              <a:ext cx="6037022" cy="54511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algn="ctr" defTabSz="1244600">
                <a:lnSpc>
                  <a:spcPct val="90000"/>
                </a:lnSpc>
                <a:spcBef>
                  <a:spcPct val="0"/>
                </a:spcBef>
                <a:spcAft>
                  <a:spcPct val="35000"/>
                </a:spcAft>
              </a:pPr>
              <a:r>
                <a:rPr lang="zh-CN" altLang="en-US" sz="4800" b="1" dirty="0">
                  <a:solidFill>
                    <a:schemeClr val="bg1"/>
                  </a:solidFill>
                  <a:uFillTx/>
                  <a:latin typeface="黑体" panose="02010609060101010101" pitchFamily="49" charset="-122"/>
                  <a:ea typeface="黑体" panose="02010609060101010101" pitchFamily="49" charset="-122"/>
                </a:rPr>
                <a:t>二、调查组织实施要点</a:t>
              </a:r>
            </a:p>
          </p:txBody>
        </p:sp>
      </p:gr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10092" y="1594625"/>
            <a:ext cx="10164727" cy="4759877"/>
          </a:xfrm>
        </p:spPr>
        <p:txBody>
          <a:bodyPr>
            <a:normAutofit/>
          </a:bodyPr>
          <a:lstStyle/>
          <a:p>
            <a:pPr>
              <a:lnSpc>
                <a:spcPct val="120000"/>
              </a:lnSpc>
            </a:pPr>
            <a:r>
              <a:rPr lang="en-US" altLang="zh-CN" dirty="0">
                <a:solidFill>
                  <a:schemeClr val="bg1"/>
                </a:solidFill>
                <a:latin typeface="楷体" panose="02010609060101010101" pitchFamily="49" charset="-122"/>
                <a:ea typeface="楷体" panose="02010609060101010101" pitchFamily="49" charset="-122"/>
              </a:rPr>
              <a:t>3.</a:t>
            </a:r>
            <a:r>
              <a:rPr lang="zh-CN" altLang="en-US" dirty="0">
                <a:solidFill>
                  <a:schemeClr val="bg1"/>
                </a:solidFill>
                <a:latin typeface="楷体" panose="02010609060101010101" pitchFamily="49" charset="-122"/>
                <a:ea typeface="楷体" panose="02010609060101010101" pitchFamily="49" charset="-122"/>
              </a:rPr>
              <a:t>个体运输户的抽选与确认</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20000"/>
              </a:lnSpc>
              <a:buNone/>
            </a:pPr>
            <a:r>
              <a:rPr lang="en-US" altLang="zh-CN" dirty="0">
                <a:solidFill>
                  <a:schemeClr val="bg1"/>
                </a:solidFill>
                <a:latin typeface="楷体" panose="02010609060101010101" pitchFamily="49" charset="-122"/>
                <a:ea typeface="楷体" panose="02010609060101010101" pitchFamily="49" charset="-122"/>
              </a:rPr>
              <a:t>  </a:t>
            </a:r>
            <a:r>
              <a:rPr lang="zh-CN" altLang="zh-CN" dirty="0">
                <a:solidFill>
                  <a:schemeClr val="bg1"/>
                </a:solidFill>
                <a:latin typeface="楷体" panose="02010609060101010101" pitchFamily="49" charset="-122"/>
                <a:ea typeface="楷体" panose="02010609060101010101" pitchFamily="49" charset="-122"/>
              </a:rPr>
              <a:t>国务院经普办利用交通运输部资料，抽取个体运输户</a:t>
            </a:r>
            <a:r>
              <a:rPr lang="zh-CN" altLang="en-US" dirty="0">
                <a:solidFill>
                  <a:schemeClr val="bg1"/>
                </a:solidFill>
                <a:latin typeface="楷体" panose="02010609060101010101" pitchFamily="49" charset="-122"/>
                <a:ea typeface="楷体" panose="02010609060101010101" pitchFamily="49" charset="-122"/>
              </a:rPr>
              <a:t>；</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20000"/>
              </a:lnSpc>
              <a:buNone/>
            </a:pPr>
            <a:r>
              <a:rPr lang="en-US" altLang="zh-CN" dirty="0">
                <a:solidFill>
                  <a:schemeClr val="bg1"/>
                </a:solidFill>
                <a:latin typeface="楷体" panose="02010609060101010101" pitchFamily="49" charset="-122"/>
                <a:ea typeface="楷体" panose="02010609060101010101" pitchFamily="49" charset="-122"/>
              </a:rPr>
              <a:t>  </a:t>
            </a:r>
            <a:r>
              <a:rPr lang="zh-CN" altLang="zh-CN" dirty="0">
                <a:solidFill>
                  <a:schemeClr val="bg1"/>
                </a:solidFill>
                <a:latin typeface="楷体" panose="02010609060101010101" pitchFamily="49" charset="-122"/>
                <a:ea typeface="楷体" panose="02010609060101010101" pitchFamily="49" charset="-122"/>
              </a:rPr>
              <a:t>各县级普查机构会同县级交通运输部门</a:t>
            </a:r>
            <a:r>
              <a:rPr lang="zh-CN" altLang="en-US" dirty="0">
                <a:solidFill>
                  <a:schemeClr val="bg1"/>
                </a:solidFill>
                <a:latin typeface="楷体" panose="02010609060101010101" pitchFamily="49" charset="-122"/>
                <a:ea typeface="楷体" panose="02010609060101010101" pitchFamily="49" charset="-122"/>
              </a:rPr>
              <a:t>负责资料比对，补充抽取一定数量行政记录外个体运输户；</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20000"/>
              </a:lnSpc>
              <a:buNone/>
            </a:pPr>
            <a:r>
              <a:rPr lang="zh-CN" altLang="en-US" dirty="0">
                <a:solidFill>
                  <a:schemeClr val="bg1"/>
                </a:solidFill>
                <a:latin typeface="楷体" panose="02010609060101010101" pitchFamily="49" charset="-122"/>
                <a:ea typeface="楷体" panose="02010609060101010101" pitchFamily="49" charset="-122"/>
              </a:rPr>
              <a:t>  </a:t>
            </a:r>
            <a:r>
              <a:rPr lang="en-US" altLang="zh-CN" dirty="0">
                <a:solidFill>
                  <a:schemeClr val="bg1"/>
                </a:solidFill>
                <a:latin typeface="楷体" panose="02010609060101010101" pitchFamily="49" charset="-122"/>
                <a:ea typeface="楷体" panose="02010609060101010101" pitchFamily="49" charset="-122"/>
              </a:rPr>
              <a:t>12</a:t>
            </a:r>
            <a:r>
              <a:rPr lang="zh-CN" altLang="zh-CN" dirty="0">
                <a:solidFill>
                  <a:schemeClr val="bg1"/>
                </a:solidFill>
                <a:latin typeface="楷体" panose="02010609060101010101" pitchFamily="49" charset="-122"/>
                <a:ea typeface="楷体" panose="02010609060101010101" pitchFamily="49" charset="-122"/>
              </a:rPr>
              <a:t>月</a:t>
            </a:r>
            <a:r>
              <a:rPr lang="en-US" altLang="zh-CN" dirty="0">
                <a:solidFill>
                  <a:schemeClr val="bg1"/>
                </a:solidFill>
                <a:latin typeface="楷体" panose="02010609060101010101" pitchFamily="49" charset="-122"/>
                <a:ea typeface="楷体" panose="02010609060101010101" pitchFamily="49" charset="-122"/>
              </a:rPr>
              <a:t>19</a:t>
            </a:r>
            <a:r>
              <a:rPr lang="zh-CN" altLang="zh-CN" dirty="0">
                <a:solidFill>
                  <a:schemeClr val="bg1"/>
                </a:solidFill>
                <a:latin typeface="楷体" panose="02010609060101010101" pitchFamily="49" charset="-122"/>
                <a:ea typeface="楷体" panose="02010609060101010101" pitchFamily="49" charset="-122"/>
              </a:rPr>
              <a:t>日，国务院经普办向省级经普办推送</a:t>
            </a:r>
            <a:r>
              <a:rPr lang="zh-CN" altLang="en-US" dirty="0">
                <a:solidFill>
                  <a:schemeClr val="bg1"/>
                </a:solidFill>
                <a:latin typeface="楷体" panose="02010609060101010101" pitchFamily="49" charset="-122"/>
                <a:ea typeface="楷体" panose="02010609060101010101" pitchFamily="49" charset="-122"/>
              </a:rPr>
              <a:t>个体运输户的</a:t>
            </a:r>
            <a:r>
              <a:rPr lang="zh-CN" altLang="zh-CN" dirty="0">
                <a:solidFill>
                  <a:schemeClr val="bg1"/>
                </a:solidFill>
                <a:latin typeface="楷体" panose="02010609060101010101" pitchFamily="49" charset="-122"/>
                <a:ea typeface="楷体" panose="02010609060101010101" pitchFamily="49" charset="-122"/>
              </a:rPr>
              <a:t>普查底册</a:t>
            </a:r>
            <a:r>
              <a:rPr lang="zh-CN" altLang="en-US" dirty="0">
                <a:solidFill>
                  <a:schemeClr val="bg1"/>
                </a:solidFill>
                <a:latin typeface="楷体" panose="02010609060101010101" pitchFamily="49" charset="-122"/>
                <a:ea typeface="楷体" panose="02010609060101010101" pitchFamily="49" charset="-122"/>
              </a:rPr>
              <a:t>。</a:t>
            </a:r>
            <a:endParaRPr lang="zh-CN" altLang="zh-CN" dirty="0">
              <a:solidFill>
                <a:schemeClr val="bg1"/>
              </a:solidFill>
              <a:latin typeface="楷体" panose="02010609060101010101" pitchFamily="49" charset="-122"/>
              <a:ea typeface="楷体" panose="02010609060101010101" pitchFamily="49" charset="-122"/>
            </a:endParaRPr>
          </a:p>
        </p:txBody>
      </p:sp>
      <p:grpSp>
        <p:nvGrpSpPr>
          <p:cNvPr id="8" name="组合 7"/>
          <p:cNvGrpSpPr/>
          <p:nvPr/>
        </p:nvGrpSpPr>
        <p:grpSpPr>
          <a:xfrm>
            <a:off x="1941830" y="798195"/>
            <a:ext cx="8178165" cy="796290"/>
            <a:chOff x="-78464" y="2686378"/>
            <a:chExt cx="6144975" cy="604089"/>
          </a:xfrm>
          <a:scene3d>
            <a:camera prst="orthographicFront">
              <a:rot lat="0" lon="0" rev="0"/>
            </a:camera>
            <a:lightRig rig="glow" dir="t">
              <a:rot lat="0" lon="0" rev="4800000"/>
            </a:lightRig>
          </a:scene3d>
        </p:grpSpPr>
        <p:sp>
          <p:nvSpPr>
            <p:cNvPr id="4" name="圆角矩形 3"/>
            <p:cNvSpPr/>
            <p:nvPr/>
          </p:nvSpPr>
          <p:spPr>
            <a:xfrm>
              <a:off x="-78464" y="2686378"/>
              <a:ext cx="6096000" cy="604089"/>
            </a:xfrm>
            <a:prstGeom prst="roundRect">
              <a:avLst/>
            </a:prstGeom>
            <a:solidFill>
              <a:schemeClr val="accent1">
                <a:lumMod val="75000"/>
              </a:schemeClr>
            </a:solidFill>
            <a:ln>
              <a:noFill/>
            </a:ln>
            <a:effectLst>
              <a:outerShdw blurRad="190500" dist="228600" dir="2700000" algn="ctr">
                <a:srgbClr val="000000">
                  <a:alpha val="30000"/>
                </a:srgbClr>
              </a:outerShdw>
            </a:effectLst>
            <a:sp3d prstMaterial="matte">
              <a:bevelT w="127000" h="63500"/>
            </a:sp3d>
          </p:spPr>
          <p:style>
            <a:lnRef idx="2">
              <a:scrgbClr r="0" g="0" b="0"/>
            </a:lnRef>
            <a:fillRef idx="1">
              <a:scrgbClr r="0" g="0" b="0"/>
            </a:fillRef>
            <a:effectRef idx="0">
              <a:scrgbClr r="0" g="0" b="0"/>
            </a:effectRef>
            <a:fontRef idx="minor">
              <a:schemeClr val="lt1"/>
            </a:fontRef>
          </p:style>
        </p:sp>
        <p:sp>
          <p:nvSpPr>
            <p:cNvPr id="10" name="圆角矩形 4"/>
            <p:cNvSpPr/>
            <p:nvPr/>
          </p:nvSpPr>
          <p:spPr>
            <a:xfrm>
              <a:off x="29489" y="2733270"/>
              <a:ext cx="6037022" cy="54511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algn="ctr" defTabSz="1244600">
                <a:lnSpc>
                  <a:spcPct val="90000"/>
                </a:lnSpc>
                <a:spcBef>
                  <a:spcPct val="0"/>
                </a:spcBef>
                <a:spcAft>
                  <a:spcPct val="35000"/>
                </a:spcAft>
              </a:pPr>
              <a:r>
                <a:rPr lang="zh-CN" altLang="en-US" sz="4800" b="1" dirty="0">
                  <a:solidFill>
                    <a:schemeClr val="bg1"/>
                  </a:solidFill>
                  <a:uFillTx/>
                  <a:latin typeface="黑体" panose="02010609060101010101" pitchFamily="49" charset="-122"/>
                  <a:ea typeface="黑体" panose="02010609060101010101" pitchFamily="49" charset="-122"/>
                </a:rPr>
                <a:t>二、调查组织实施要点</a:t>
              </a:r>
            </a:p>
          </p:txBody>
        </p:sp>
      </p:gr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63256" y="1594625"/>
            <a:ext cx="10132828" cy="4759877"/>
          </a:xfrm>
        </p:spPr>
        <p:txBody>
          <a:bodyPr>
            <a:normAutofit/>
          </a:bodyPr>
          <a:lstStyle/>
          <a:p>
            <a:pPr marL="0" indent="0">
              <a:lnSpc>
                <a:spcPct val="120000"/>
              </a:lnSpc>
              <a:buNone/>
            </a:pPr>
            <a:r>
              <a:rPr lang="zh-CN" altLang="en-US" dirty="0">
                <a:solidFill>
                  <a:schemeClr val="bg1"/>
                </a:solidFill>
              </a:rPr>
              <a:t>     </a:t>
            </a:r>
            <a:r>
              <a:rPr lang="zh-CN" altLang="en-US" b="1" dirty="0">
                <a:solidFill>
                  <a:schemeClr val="bg1"/>
                </a:solidFill>
              </a:rPr>
              <a:t>（二）现场调查</a:t>
            </a:r>
            <a:endParaRPr lang="en-US" altLang="zh-CN" b="1" dirty="0">
              <a:solidFill>
                <a:schemeClr val="bg1"/>
              </a:solidFill>
            </a:endParaRPr>
          </a:p>
          <a:p>
            <a:pPr>
              <a:lnSpc>
                <a:spcPct val="120000"/>
              </a:lnSpc>
            </a:pPr>
            <a:r>
              <a:rPr lang="en-US" altLang="zh-CN" dirty="0">
                <a:solidFill>
                  <a:schemeClr val="bg1"/>
                </a:solidFill>
                <a:latin typeface="楷体" panose="02010609060101010101" pitchFamily="49" charset="-122"/>
                <a:ea typeface="楷体" panose="02010609060101010101" pitchFamily="49" charset="-122"/>
              </a:rPr>
              <a:t>1.</a:t>
            </a:r>
            <a:r>
              <a:rPr lang="zh-CN" altLang="en-US" dirty="0">
                <a:solidFill>
                  <a:schemeClr val="bg1"/>
                </a:solidFill>
                <a:latin typeface="楷体" panose="02010609060101010101" pitchFamily="49" charset="-122"/>
                <a:ea typeface="楷体" panose="02010609060101010101" pitchFamily="49" charset="-122"/>
              </a:rPr>
              <a:t>规模以上个体经营户的调查</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20000"/>
              </a:lnSpc>
              <a:buNone/>
            </a:pPr>
            <a:r>
              <a:rPr lang="en-US" altLang="zh-CN" dirty="0">
                <a:solidFill>
                  <a:schemeClr val="bg1"/>
                </a:solidFill>
                <a:latin typeface="楷体" panose="02010609060101010101" pitchFamily="49" charset="-122"/>
                <a:ea typeface="楷体" panose="02010609060101010101" pitchFamily="49" charset="-122"/>
              </a:rPr>
              <a:t>  </a:t>
            </a:r>
            <a:r>
              <a:rPr lang="zh-CN" altLang="zh-CN" dirty="0">
                <a:solidFill>
                  <a:schemeClr val="bg1"/>
                </a:solidFill>
                <a:latin typeface="楷体" panose="02010609060101010101" pitchFamily="49" charset="-122"/>
                <a:ea typeface="楷体" panose="02010609060101010101" pitchFamily="49" charset="-122"/>
              </a:rPr>
              <a:t>使用手持移动终端（</a:t>
            </a:r>
            <a:r>
              <a:rPr lang="en-US" altLang="zh-CN" dirty="0">
                <a:solidFill>
                  <a:schemeClr val="bg1"/>
                </a:solidFill>
                <a:latin typeface="楷体" panose="02010609060101010101" pitchFamily="49" charset="-122"/>
                <a:ea typeface="楷体" panose="02010609060101010101" pitchFamily="49" charset="-122"/>
              </a:rPr>
              <a:t>PAD</a:t>
            </a:r>
            <a:r>
              <a:rPr lang="zh-CN" altLang="zh-CN" dirty="0">
                <a:solidFill>
                  <a:schemeClr val="bg1"/>
                </a:solidFill>
                <a:latin typeface="楷体" panose="02010609060101010101" pitchFamily="49" charset="-122"/>
                <a:ea typeface="楷体" panose="02010609060101010101" pitchFamily="49" charset="-122"/>
              </a:rPr>
              <a:t>）进行现场数据采集</a:t>
            </a:r>
            <a:r>
              <a:rPr lang="zh-CN" altLang="en-US" dirty="0">
                <a:solidFill>
                  <a:schemeClr val="bg1"/>
                </a:solidFill>
                <a:latin typeface="楷体" panose="02010609060101010101" pitchFamily="49" charset="-122"/>
                <a:ea typeface="楷体" panose="02010609060101010101" pitchFamily="49" charset="-122"/>
              </a:rPr>
              <a:t>；</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20000"/>
              </a:lnSpc>
              <a:buNone/>
            </a:pPr>
            <a:r>
              <a:rPr lang="en-US" altLang="zh-CN" dirty="0">
                <a:solidFill>
                  <a:schemeClr val="bg1"/>
                </a:solidFill>
                <a:latin typeface="楷体" panose="02010609060101010101" pitchFamily="49" charset="-122"/>
                <a:ea typeface="楷体" panose="02010609060101010101" pitchFamily="49" charset="-122"/>
              </a:rPr>
              <a:t>  </a:t>
            </a:r>
            <a:r>
              <a:rPr lang="zh-CN" altLang="zh-CN" dirty="0">
                <a:solidFill>
                  <a:schemeClr val="bg1"/>
                </a:solidFill>
                <a:latin typeface="楷体" panose="02010609060101010101" pitchFamily="49" charset="-122"/>
                <a:ea typeface="楷体" panose="02010609060101010101" pitchFamily="49" charset="-122"/>
              </a:rPr>
              <a:t>严格执行《普查全面质量管理办法》</a:t>
            </a:r>
            <a:r>
              <a:rPr lang="zh-CN" altLang="en-US" dirty="0">
                <a:solidFill>
                  <a:schemeClr val="bg1"/>
                </a:solidFill>
                <a:latin typeface="楷体" panose="02010609060101010101" pitchFamily="49" charset="-122"/>
                <a:ea typeface="楷体" panose="02010609060101010101" pitchFamily="49" charset="-122"/>
              </a:rPr>
              <a:t>，确保调查数据真实准确；</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20000"/>
              </a:lnSpc>
              <a:buNone/>
            </a:pPr>
            <a:r>
              <a:rPr lang="en-US" altLang="zh-CN" dirty="0">
                <a:solidFill>
                  <a:schemeClr val="bg1"/>
                </a:solidFill>
                <a:latin typeface="楷体" panose="02010609060101010101" pitchFamily="49" charset="-122"/>
                <a:ea typeface="楷体" panose="02010609060101010101" pitchFamily="49" charset="-122"/>
              </a:rPr>
              <a:t>  </a:t>
            </a:r>
            <a:r>
              <a:rPr lang="zh-CN" altLang="zh-CN" dirty="0">
                <a:solidFill>
                  <a:schemeClr val="bg1"/>
                </a:solidFill>
                <a:latin typeface="楷体" panose="02010609060101010101" pitchFamily="49" charset="-122"/>
                <a:ea typeface="楷体" panose="02010609060101010101" pitchFamily="49" charset="-122"/>
              </a:rPr>
              <a:t>省级普查机构负责组织实施每个普查小区内符合条件的规模以上个体经营户逐一访问登记</a:t>
            </a:r>
            <a:r>
              <a:rPr lang="zh-CN" altLang="en-US" dirty="0">
                <a:solidFill>
                  <a:schemeClr val="bg1"/>
                </a:solidFill>
                <a:latin typeface="楷体" panose="02010609060101010101" pitchFamily="49" charset="-122"/>
                <a:ea typeface="楷体" panose="02010609060101010101" pitchFamily="49" charset="-122"/>
              </a:rPr>
              <a:t>。</a:t>
            </a:r>
            <a:endParaRPr lang="zh-CN" altLang="zh-CN" dirty="0">
              <a:solidFill>
                <a:schemeClr val="bg1"/>
              </a:solidFill>
              <a:latin typeface="楷体" panose="02010609060101010101" pitchFamily="49" charset="-122"/>
              <a:ea typeface="楷体" panose="02010609060101010101" pitchFamily="49" charset="-122"/>
            </a:endParaRPr>
          </a:p>
        </p:txBody>
      </p:sp>
      <p:grpSp>
        <p:nvGrpSpPr>
          <p:cNvPr id="8" name="组合 7"/>
          <p:cNvGrpSpPr/>
          <p:nvPr/>
        </p:nvGrpSpPr>
        <p:grpSpPr>
          <a:xfrm>
            <a:off x="1231513" y="1594625"/>
            <a:ext cx="6144975" cy="604089"/>
            <a:chOff x="-78464" y="2686378"/>
            <a:chExt cx="6144975" cy="604089"/>
          </a:xfrm>
          <a:scene3d>
            <a:camera prst="orthographicFront">
              <a:rot lat="0" lon="0" rev="0"/>
            </a:camera>
            <a:lightRig rig="glow" dir="t">
              <a:rot lat="0" lon="0" rev="4800000"/>
            </a:lightRig>
          </a:scene3d>
        </p:grpSpPr>
        <p:sp>
          <p:nvSpPr>
            <p:cNvPr id="10" name="圆角矩形 9"/>
            <p:cNvSpPr/>
            <p:nvPr/>
          </p:nvSpPr>
          <p:spPr>
            <a:xfrm>
              <a:off x="-78464" y="2686378"/>
              <a:ext cx="6096000" cy="604089"/>
            </a:xfrm>
            <a:prstGeom prst="roundRect">
              <a:avLst/>
            </a:prstGeom>
            <a:solidFill>
              <a:schemeClr val="accent1"/>
            </a:solidFill>
            <a:ln>
              <a:noFill/>
            </a:ln>
            <a:effectLst>
              <a:outerShdw blurRad="190500" dist="228600" dir="2700000" algn="ctr">
                <a:srgbClr val="000000">
                  <a:alpha val="30000"/>
                </a:srgbClr>
              </a:outerShdw>
            </a:effectLst>
            <a:sp3d prstMaterial="matte">
              <a:bevelT w="127000" h="63500"/>
            </a:sp3d>
          </p:spPr>
          <p:style>
            <a:lnRef idx="2">
              <a:scrgbClr r="0" g="0" b="0"/>
            </a:lnRef>
            <a:fillRef idx="1">
              <a:scrgbClr r="0" g="0" b="0"/>
            </a:fillRef>
            <a:effectRef idx="0">
              <a:scrgbClr r="0" g="0" b="0"/>
            </a:effectRef>
            <a:fontRef idx="minor">
              <a:schemeClr val="lt1"/>
            </a:fontRef>
          </p:style>
        </p:sp>
        <p:sp>
          <p:nvSpPr>
            <p:cNvPr id="11" name="圆角矩形 4"/>
            <p:cNvSpPr/>
            <p:nvPr/>
          </p:nvSpPr>
          <p:spPr>
            <a:xfrm>
              <a:off x="29489" y="2733270"/>
              <a:ext cx="6037022" cy="54511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a:lnSpc>
                  <a:spcPct val="120000"/>
                </a:lnSpc>
              </a:pPr>
              <a:r>
                <a:rPr lang="zh-CN" altLang="en-US" sz="2800" b="1" dirty="0">
                  <a:solidFill>
                    <a:schemeClr val="tx1"/>
                  </a:solidFill>
                </a:rPr>
                <a:t>（二）现场调查</a:t>
              </a:r>
              <a:endParaRPr lang="en-US" altLang="zh-CN" sz="2800" b="1" dirty="0">
                <a:solidFill>
                  <a:schemeClr val="tx1"/>
                </a:solidFill>
              </a:endParaRPr>
            </a:p>
          </p:txBody>
        </p:sp>
      </p:grpSp>
      <p:grpSp>
        <p:nvGrpSpPr>
          <p:cNvPr id="5" name="组合 4"/>
          <p:cNvGrpSpPr/>
          <p:nvPr/>
        </p:nvGrpSpPr>
        <p:grpSpPr>
          <a:xfrm>
            <a:off x="1935480" y="789305"/>
            <a:ext cx="8178165" cy="599440"/>
            <a:chOff x="-78464" y="2686378"/>
            <a:chExt cx="6144975" cy="604089"/>
          </a:xfrm>
          <a:scene3d>
            <a:camera prst="orthographicFront">
              <a:rot lat="0" lon="0" rev="0"/>
            </a:camera>
            <a:lightRig rig="glow" dir="t">
              <a:rot lat="0" lon="0" rev="4800000"/>
            </a:lightRig>
          </a:scene3d>
        </p:grpSpPr>
        <p:sp>
          <p:nvSpPr>
            <p:cNvPr id="6" name="圆角矩形 5"/>
            <p:cNvSpPr/>
            <p:nvPr/>
          </p:nvSpPr>
          <p:spPr>
            <a:xfrm>
              <a:off x="-78464" y="2686378"/>
              <a:ext cx="6096000" cy="604089"/>
            </a:xfrm>
            <a:prstGeom prst="roundRect">
              <a:avLst/>
            </a:prstGeom>
            <a:solidFill>
              <a:schemeClr val="accent1">
                <a:lumMod val="75000"/>
              </a:schemeClr>
            </a:solidFill>
            <a:ln>
              <a:noFill/>
            </a:ln>
            <a:effectLst>
              <a:outerShdw blurRad="190500" dist="228600" dir="2700000" algn="ctr">
                <a:srgbClr val="000000">
                  <a:alpha val="30000"/>
                </a:srgbClr>
              </a:outerShdw>
            </a:effectLst>
            <a:sp3d prstMaterial="matte">
              <a:bevelT w="127000" h="63500"/>
            </a:sp3d>
          </p:spPr>
          <p:style>
            <a:lnRef idx="2">
              <a:scrgbClr r="0" g="0" b="0"/>
            </a:lnRef>
            <a:fillRef idx="1">
              <a:scrgbClr r="0" g="0" b="0"/>
            </a:fillRef>
            <a:effectRef idx="0">
              <a:scrgbClr r="0" g="0" b="0"/>
            </a:effectRef>
            <a:fontRef idx="minor">
              <a:schemeClr val="lt1"/>
            </a:fontRef>
          </p:style>
        </p:sp>
        <p:sp>
          <p:nvSpPr>
            <p:cNvPr id="7" name="圆角矩形 4"/>
            <p:cNvSpPr/>
            <p:nvPr/>
          </p:nvSpPr>
          <p:spPr>
            <a:xfrm>
              <a:off x="29489" y="2733270"/>
              <a:ext cx="6037022" cy="54511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algn="ctr" defTabSz="1244600">
                <a:lnSpc>
                  <a:spcPct val="90000"/>
                </a:lnSpc>
                <a:spcBef>
                  <a:spcPct val="0"/>
                </a:spcBef>
                <a:spcAft>
                  <a:spcPct val="35000"/>
                </a:spcAft>
              </a:pPr>
              <a:r>
                <a:rPr lang="zh-CN" altLang="en-US" sz="4800" b="1" dirty="0">
                  <a:solidFill>
                    <a:schemeClr val="bg1"/>
                  </a:solidFill>
                  <a:uFillTx/>
                  <a:latin typeface="黑体" panose="02010609060101010101" pitchFamily="49" charset="-122"/>
                  <a:ea typeface="黑体" panose="02010609060101010101" pitchFamily="49" charset="-122"/>
                </a:rPr>
                <a:t>二、调查组织实施要点</a:t>
              </a:r>
            </a:p>
          </p:txBody>
        </p:sp>
      </p:gr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967562" y="1594625"/>
            <a:ext cx="10239153" cy="4759877"/>
          </a:xfrm>
        </p:spPr>
        <p:txBody>
          <a:bodyPr>
            <a:normAutofit/>
          </a:bodyPr>
          <a:lstStyle/>
          <a:p>
            <a:pPr>
              <a:lnSpc>
                <a:spcPct val="120000"/>
              </a:lnSpc>
            </a:pPr>
            <a:r>
              <a:rPr lang="en-US" altLang="zh-CN" dirty="0">
                <a:solidFill>
                  <a:schemeClr val="bg1"/>
                </a:solidFill>
                <a:latin typeface="楷体" panose="02010609060101010101" pitchFamily="49" charset="-122"/>
                <a:ea typeface="楷体" panose="02010609060101010101" pitchFamily="49" charset="-122"/>
              </a:rPr>
              <a:t>2.</a:t>
            </a:r>
            <a:r>
              <a:rPr lang="zh-CN" altLang="en-US" dirty="0">
                <a:solidFill>
                  <a:schemeClr val="bg1"/>
                </a:solidFill>
                <a:latin typeface="楷体" panose="02010609060101010101" pitchFamily="49" charset="-122"/>
                <a:ea typeface="楷体" panose="02010609060101010101" pitchFamily="49" charset="-122"/>
              </a:rPr>
              <a:t>样本普查小区的调查</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20000"/>
              </a:lnSpc>
              <a:buNone/>
            </a:pPr>
            <a:r>
              <a:rPr lang="en-US" altLang="zh-CN" dirty="0">
                <a:solidFill>
                  <a:schemeClr val="bg1"/>
                </a:solidFill>
                <a:latin typeface="楷体" panose="02010609060101010101" pitchFamily="49" charset="-122"/>
                <a:ea typeface="楷体" panose="02010609060101010101" pitchFamily="49" charset="-122"/>
              </a:rPr>
              <a:t>  </a:t>
            </a:r>
            <a:r>
              <a:rPr lang="zh-CN" altLang="zh-CN" dirty="0">
                <a:solidFill>
                  <a:schemeClr val="bg1"/>
                </a:solidFill>
                <a:latin typeface="楷体" panose="02010609060101010101" pitchFamily="49" charset="-122"/>
                <a:ea typeface="楷体" panose="02010609060101010101" pitchFamily="49" charset="-122"/>
              </a:rPr>
              <a:t>省级普查机构负责组织实施</a:t>
            </a:r>
            <a:r>
              <a:rPr lang="zh-CN" altLang="en-US" dirty="0">
                <a:solidFill>
                  <a:schemeClr val="bg1"/>
                </a:solidFill>
                <a:latin typeface="楷体" panose="02010609060101010101" pitchFamily="49" charset="-122"/>
                <a:ea typeface="楷体" panose="02010609060101010101" pitchFamily="49" charset="-122"/>
              </a:rPr>
              <a:t>本省各</a:t>
            </a:r>
            <a:r>
              <a:rPr lang="zh-CN" altLang="zh-CN" dirty="0">
                <a:solidFill>
                  <a:schemeClr val="bg1"/>
                </a:solidFill>
                <a:latin typeface="楷体" panose="02010609060101010101" pitchFamily="49" charset="-122"/>
                <a:ea typeface="楷体" panose="02010609060101010101" pitchFamily="49" charset="-122"/>
              </a:rPr>
              <a:t>样本普查小区内符合条件的规模以</a:t>
            </a:r>
            <a:r>
              <a:rPr lang="zh-CN" altLang="en-US" dirty="0">
                <a:solidFill>
                  <a:schemeClr val="bg1"/>
                </a:solidFill>
                <a:latin typeface="楷体" panose="02010609060101010101" pitchFamily="49" charset="-122"/>
                <a:ea typeface="楷体" panose="02010609060101010101" pitchFamily="49" charset="-122"/>
              </a:rPr>
              <a:t>下</a:t>
            </a:r>
            <a:r>
              <a:rPr lang="zh-CN" altLang="zh-CN" dirty="0">
                <a:solidFill>
                  <a:schemeClr val="bg1"/>
                </a:solidFill>
                <a:latin typeface="楷体" panose="02010609060101010101" pitchFamily="49" charset="-122"/>
                <a:ea typeface="楷体" panose="02010609060101010101" pitchFamily="49" charset="-122"/>
              </a:rPr>
              <a:t>个体经营户访问登记</a:t>
            </a:r>
            <a:r>
              <a:rPr lang="zh-CN" altLang="en-US" dirty="0">
                <a:solidFill>
                  <a:schemeClr val="bg1"/>
                </a:solidFill>
                <a:latin typeface="楷体" panose="02010609060101010101" pitchFamily="49" charset="-122"/>
                <a:ea typeface="楷体" panose="02010609060101010101" pitchFamily="49" charset="-122"/>
              </a:rPr>
              <a:t>；</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20000"/>
              </a:lnSpc>
              <a:buNone/>
            </a:pPr>
            <a:r>
              <a:rPr lang="en-US" altLang="zh-CN" dirty="0">
                <a:solidFill>
                  <a:schemeClr val="bg1"/>
                </a:solidFill>
                <a:latin typeface="楷体" panose="02010609060101010101" pitchFamily="49" charset="-122"/>
                <a:ea typeface="楷体" panose="02010609060101010101" pitchFamily="49" charset="-122"/>
              </a:rPr>
              <a:t>  </a:t>
            </a:r>
            <a:r>
              <a:rPr lang="zh-CN" altLang="zh-CN" dirty="0">
                <a:solidFill>
                  <a:schemeClr val="bg1"/>
                </a:solidFill>
                <a:latin typeface="楷体" panose="02010609060101010101" pitchFamily="49" charset="-122"/>
                <a:ea typeface="楷体" panose="02010609060101010101" pitchFamily="49" charset="-122"/>
              </a:rPr>
              <a:t>对于底册上的个体经营户，</a:t>
            </a:r>
            <a:r>
              <a:rPr lang="en-US" altLang="zh-CN" dirty="0">
                <a:solidFill>
                  <a:schemeClr val="bg1"/>
                </a:solidFill>
                <a:latin typeface="楷体" panose="02010609060101010101" pitchFamily="49" charset="-122"/>
                <a:ea typeface="楷体" panose="02010609060101010101" pitchFamily="49" charset="-122"/>
              </a:rPr>
              <a:t>PAD</a:t>
            </a:r>
            <a:r>
              <a:rPr lang="zh-CN" altLang="zh-CN" dirty="0">
                <a:solidFill>
                  <a:schemeClr val="bg1"/>
                </a:solidFill>
                <a:latin typeface="楷体" panose="02010609060101010101" pitchFamily="49" charset="-122"/>
                <a:ea typeface="楷体" panose="02010609060101010101" pitchFamily="49" charset="-122"/>
              </a:rPr>
              <a:t>自动生成一张对基本情况自动赋值的《个体经营户抽样调查表》</a:t>
            </a:r>
            <a:r>
              <a:rPr lang="zh-CN" altLang="en-US" dirty="0">
                <a:solidFill>
                  <a:schemeClr val="bg1"/>
                </a:solidFill>
                <a:latin typeface="楷体" panose="02010609060101010101" pitchFamily="49" charset="-122"/>
                <a:ea typeface="楷体" panose="02010609060101010101" pitchFamily="49" charset="-122"/>
              </a:rPr>
              <a:t>，供普查员开展调查登记；</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20000"/>
              </a:lnSpc>
              <a:buNone/>
            </a:pPr>
            <a:r>
              <a:rPr lang="en-US" altLang="zh-CN" dirty="0">
                <a:solidFill>
                  <a:schemeClr val="bg1"/>
                </a:solidFill>
                <a:latin typeface="楷体" panose="02010609060101010101" pitchFamily="49" charset="-122"/>
                <a:ea typeface="楷体" panose="02010609060101010101" pitchFamily="49" charset="-122"/>
              </a:rPr>
              <a:t>  </a:t>
            </a:r>
            <a:r>
              <a:rPr lang="zh-CN" altLang="zh-CN" dirty="0">
                <a:solidFill>
                  <a:schemeClr val="bg1"/>
                </a:solidFill>
                <a:latin typeface="楷体" panose="02010609060101010101" pitchFamily="49" charset="-122"/>
                <a:ea typeface="楷体" panose="02010609060101010101" pitchFamily="49" charset="-122"/>
              </a:rPr>
              <a:t>对于底册上没有的个体经营户，由普查员新增一张</a:t>
            </a:r>
            <a:r>
              <a:rPr lang="en-US" altLang="zh-CN" dirty="0">
                <a:solidFill>
                  <a:schemeClr val="bg1"/>
                </a:solidFill>
                <a:latin typeface="楷体" panose="02010609060101010101" pitchFamily="49" charset="-122"/>
                <a:ea typeface="楷体" panose="02010609060101010101" pitchFamily="49" charset="-122"/>
              </a:rPr>
              <a:t>612</a:t>
            </a:r>
            <a:r>
              <a:rPr lang="zh-CN" altLang="en-US" dirty="0">
                <a:solidFill>
                  <a:schemeClr val="bg1"/>
                </a:solidFill>
                <a:latin typeface="楷体" panose="02010609060101010101" pitchFamily="49" charset="-122"/>
                <a:ea typeface="楷体" panose="02010609060101010101" pitchFamily="49" charset="-122"/>
              </a:rPr>
              <a:t>表，</a:t>
            </a:r>
            <a:r>
              <a:rPr lang="zh-CN" altLang="zh-CN" dirty="0">
                <a:solidFill>
                  <a:schemeClr val="bg1"/>
                </a:solidFill>
                <a:latin typeface="楷体" panose="02010609060101010101" pitchFamily="49" charset="-122"/>
                <a:ea typeface="楷体" panose="02010609060101010101" pitchFamily="49" charset="-122"/>
              </a:rPr>
              <a:t>标注所在建筑物</a:t>
            </a:r>
            <a:r>
              <a:rPr lang="zh-CN" altLang="en-US" dirty="0">
                <a:solidFill>
                  <a:schemeClr val="bg1"/>
                </a:solidFill>
                <a:latin typeface="楷体" panose="02010609060101010101" pitchFamily="49" charset="-122"/>
                <a:ea typeface="楷体" panose="02010609060101010101" pitchFamily="49" charset="-122"/>
              </a:rPr>
              <a:t>后开展调查登记。</a:t>
            </a:r>
            <a:endParaRPr lang="zh-CN" altLang="zh-CN" dirty="0">
              <a:solidFill>
                <a:schemeClr val="bg1"/>
              </a:solidFill>
              <a:latin typeface="楷体" panose="02010609060101010101" pitchFamily="49" charset="-122"/>
              <a:ea typeface="楷体" panose="02010609060101010101" pitchFamily="49" charset="-122"/>
            </a:endParaRPr>
          </a:p>
        </p:txBody>
      </p:sp>
      <p:grpSp>
        <p:nvGrpSpPr>
          <p:cNvPr id="5" name="组合 4"/>
          <p:cNvGrpSpPr/>
          <p:nvPr/>
        </p:nvGrpSpPr>
        <p:grpSpPr>
          <a:xfrm>
            <a:off x="1774190" y="798830"/>
            <a:ext cx="8178165" cy="599440"/>
            <a:chOff x="-78464" y="2686378"/>
            <a:chExt cx="6144975" cy="604089"/>
          </a:xfrm>
          <a:scene3d>
            <a:camera prst="orthographicFront">
              <a:rot lat="0" lon="0" rev="0"/>
            </a:camera>
            <a:lightRig rig="glow" dir="t">
              <a:rot lat="0" lon="0" rev="4800000"/>
            </a:lightRig>
          </a:scene3d>
        </p:grpSpPr>
        <p:sp>
          <p:nvSpPr>
            <p:cNvPr id="6" name="圆角矩形 5"/>
            <p:cNvSpPr/>
            <p:nvPr/>
          </p:nvSpPr>
          <p:spPr>
            <a:xfrm>
              <a:off x="-78464" y="2686378"/>
              <a:ext cx="6096000" cy="604089"/>
            </a:xfrm>
            <a:prstGeom prst="roundRect">
              <a:avLst/>
            </a:prstGeom>
            <a:solidFill>
              <a:schemeClr val="accent1">
                <a:lumMod val="75000"/>
              </a:schemeClr>
            </a:solidFill>
            <a:ln>
              <a:noFill/>
            </a:ln>
            <a:effectLst>
              <a:outerShdw blurRad="190500" dist="228600" dir="2700000" algn="ctr">
                <a:srgbClr val="000000">
                  <a:alpha val="30000"/>
                </a:srgbClr>
              </a:outerShdw>
            </a:effectLst>
            <a:sp3d prstMaterial="matte">
              <a:bevelT w="127000" h="63500"/>
            </a:sp3d>
          </p:spPr>
          <p:style>
            <a:lnRef idx="2">
              <a:scrgbClr r="0" g="0" b="0"/>
            </a:lnRef>
            <a:fillRef idx="1">
              <a:scrgbClr r="0" g="0" b="0"/>
            </a:fillRef>
            <a:effectRef idx="0">
              <a:scrgbClr r="0" g="0" b="0"/>
            </a:effectRef>
            <a:fontRef idx="minor">
              <a:schemeClr val="lt1"/>
            </a:fontRef>
          </p:style>
        </p:sp>
        <p:sp>
          <p:nvSpPr>
            <p:cNvPr id="7" name="圆角矩形 4"/>
            <p:cNvSpPr/>
            <p:nvPr/>
          </p:nvSpPr>
          <p:spPr>
            <a:xfrm>
              <a:off x="29489" y="2733270"/>
              <a:ext cx="6037022" cy="54511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algn="ctr" defTabSz="1244600">
                <a:lnSpc>
                  <a:spcPct val="90000"/>
                </a:lnSpc>
                <a:spcBef>
                  <a:spcPct val="0"/>
                </a:spcBef>
                <a:spcAft>
                  <a:spcPct val="35000"/>
                </a:spcAft>
              </a:pPr>
              <a:r>
                <a:rPr lang="zh-CN" altLang="en-US" sz="4800" b="1" dirty="0">
                  <a:solidFill>
                    <a:schemeClr val="bg1"/>
                  </a:solidFill>
                  <a:uFillTx/>
                  <a:latin typeface="黑体" panose="02010609060101010101" pitchFamily="49" charset="-122"/>
                  <a:ea typeface="黑体" panose="02010609060101010101" pitchFamily="49" charset="-122"/>
                </a:rPr>
                <a:t>二、调查组织实施要点</a:t>
              </a: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39971" y="1594625"/>
            <a:ext cx="10451805" cy="4944398"/>
          </a:xfrm>
        </p:spPr>
        <p:txBody>
          <a:bodyPr>
            <a:normAutofit/>
          </a:bodyPr>
          <a:lstStyle/>
          <a:p>
            <a:pPr marL="0" indent="0">
              <a:lnSpc>
                <a:spcPct val="150000"/>
              </a:lnSpc>
              <a:spcBef>
                <a:spcPts val="1800"/>
              </a:spcBef>
              <a:buNone/>
            </a:pPr>
            <a:r>
              <a:rPr lang="zh-CN" altLang="en-US" dirty="0">
                <a:solidFill>
                  <a:schemeClr val="bg1"/>
                </a:solidFill>
              </a:rPr>
              <a:t>     </a:t>
            </a:r>
            <a:r>
              <a:rPr lang="zh-CN" altLang="en-US" b="1" dirty="0">
                <a:solidFill>
                  <a:schemeClr val="bg1"/>
                </a:solidFill>
              </a:rPr>
              <a:t>（二）规模以上个体经营户的挑选</a:t>
            </a:r>
            <a:endParaRPr lang="en-US" altLang="zh-CN" b="1" dirty="0">
              <a:solidFill>
                <a:schemeClr val="bg1"/>
              </a:solidFill>
            </a:endParaRPr>
          </a:p>
          <a:p>
            <a:pPr>
              <a:lnSpc>
                <a:spcPct val="120000"/>
              </a:lnSpc>
            </a:pPr>
            <a:r>
              <a:rPr lang="zh-CN" altLang="en-US" dirty="0">
                <a:solidFill>
                  <a:schemeClr val="bg1"/>
                </a:solidFill>
                <a:latin typeface="楷体" panose="02010609060101010101" pitchFamily="49" charset="-122"/>
                <a:ea typeface="楷体" panose="02010609060101010101" pitchFamily="49" charset="-122"/>
              </a:rPr>
              <a:t>（</a:t>
            </a:r>
            <a:r>
              <a:rPr lang="en-US" altLang="zh-CN" dirty="0">
                <a:solidFill>
                  <a:schemeClr val="bg1"/>
                </a:solidFill>
                <a:latin typeface="楷体" panose="02010609060101010101" pitchFamily="49" charset="-122"/>
                <a:ea typeface="楷体" panose="02010609060101010101" pitchFamily="49" charset="-122"/>
              </a:rPr>
              <a:t>1</a:t>
            </a:r>
            <a:r>
              <a:rPr lang="zh-CN" altLang="en-US" dirty="0">
                <a:solidFill>
                  <a:schemeClr val="bg1"/>
                </a:solidFill>
                <a:latin typeface="楷体" panose="02010609060101010101" pitchFamily="49" charset="-122"/>
                <a:ea typeface="楷体" panose="02010609060101010101" pitchFamily="49" charset="-122"/>
              </a:rPr>
              <a:t>）</a:t>
            </a:r>
            <a:r>
              <a:rPr lang="zh-CN" altLang="zh-CN" dirty="0">
                <a:solidFill>
                  <a:schemeClr val="bg1"/>
                </a:solidFill>
                <a:latin typeface="楷体" panose="02010609060101010101" pitchFamily="49" charset="-122"/>
                <a:ea typeface="楷体" panose="02010609060101010101" pitchFamily="49" charset="-122"/>
              </a:rPr>
              <a:t>由国务院经普办将税务部门提供的一般纳税人个体经营户名单与清查得到的个体经营户进行比对并确认</a:t>
            </a:r>
            <a:r>
              <a:rPr lang="zh-CN" altLang="en-US" dirty="0">
                <a:solidFill>
                  <a:schemeClr val="bg1"/>
                </a:solidFill>
                <a:latin typeface="楷体" panose="02010609060101010101" pitchFamily="49" charset="-122"/>
                <a:ea typeface="楷体" panose="02010609060101010101" pitchFamily="49" charset="-122"/>
              </a:rPr>
              <a:t>。</a:t>
            </a:r>
            <a:endParaRPr lang="en-US" altLang="zh-CN" dirty="0">
              <a:solidFill>
                <a:schemeClr val="bg1"/>
              </a:solidFill>
              <a:latin typeface="楷体" panose="02010609060101010101" pitchFamily="49" charset="-122"/>
              <a:ea typeface="楷体" panose="02010609060101010101" pitchFamily="49" charset="-122"/>
            </a:endParaRPr>
          </a:p>
          <a:p>
            <a:pPr>
              <a:lnSpc>
                <a:spcPct val="120000"/>
              </a:lnSpc>
            </a:pPr>
            <a:r>
              <a:rPr lang="zh-CN" altLang="en-US" dirty="0">
                <a:solidFill>
                  <a:schemeClr val="bg1"/>
                </a:solidFill>
                <a:latin typeface="楷体" panose="02010609060101010101" pitchFamily="49" charset="-122"/>
                <a:ea typeface="楷体" panose="02010609060101010101" pitchFamily="49" charset="-122"/>
              </a:rPr>
              <a:t>（</a:t>
            </a:r>
            <a:r>
              <a:rPr lang="en-US" altLang="zh-CN" dirty="0">
                <a:solidFill>
                  <a:schemeClr val="bg1"/>
                </a:solidFill>
                <a:latin typeface="楷体" panose="02010609060101010101" pitchFamily="49" charset="-122"/>
                <a:ea typeface="楷体" panose="02010609060101010101" pitchFamily="49" charset="-122"/>
              </a:rPr>
              <a:t>2</a:t>
            </a:r>
            <a:r>
              <a:rPr lang="zh-CN" altLang="en-US" dirty="0">
                <a:solidFill>
                  <a:schemeClr val="bg1"/>
                </a:solidFill>
                <a:latin typeface="楷体" panose="02010609060101010101" pitchFamily="49" charset="-122"/>
                <a:ea typeface="楷体" panose="02010609060101010101" pitchFamily="49" charset="-122"/>
              </a:rPr>
              <a:t>）</a:t>
            </a:r>
            <a:r>
              <a:rPr lang="zh-CN" altLang="zh-CN" dirty="0">
                <a:solidFill>
                  <a:schemeClr val="bg1"/>
                </a:solidFill>
                <a:latin typeface="楷体" panose="02010609060101010101" pitchFamily="49" charset="-122"/>
                <a:ea typeface="楷体" panose="02010609060101010101" pitchFamily="49" charset="-122"/>
              </a:rPr>
              <a:t>在个体经营户单位清查资料中剔除一般纳税人管理的个体经营户后，挑选出从业人员数在一定规模以上的个体经营户</a:t>
            </a:r>
            <a:r>
              <a:rPr lang="zh-CN" altLang="en-US" dirty="0">
                <a:solidFill>
                  <a:schemeClr val="bg1"/>
                </a:solidFill>
                <a:latin typeface="楷体" panose="02010609060101010101" pitchFamily="49" charset="-122"/>
                <a:ea typeface="楷体" panose="02010609060101010101" pitchFamily="49" charset="-122"/>
              </a:rPr>
              <a:t>。</a:t>
            </a:r>
            <a:endParaRPr lang="en-US" altLang="zh-CN" dirty="0">
              <a:solidFill>
                <a:schemeClr val="bg1"/>
              </a:solidFill>
              <a:latin typeface="楷体" panose="02010609060101010101" pitchFamily="49" charset="-122"/>
              <a:ea typeface="楷体" panose="02010609060101010101" pitchFamily="49" charset="-122"/>
            </a:endParaRPr>
          </a:p>
          <a:p>
            <a:pPr>
              <a:lnSpc>
                <a:spcPct val="120000"/>
              </a:lnSpc>
            </a:pPr>
            <a:r>
              <a:rPr lang="zh-CN" altLang="zh-CN" dirty="0">
                <a:solidFill>
                  <a:srgbClr val="FFC000"/>
                </a:solidFill>
                <a:latin typeface="楷体" panose="02010609060101010101" pitchFamily="49" charset="-122"/>
                <a:ea typeface="楷体" panose="02010609060101010101" pitchFamily="49" charset="-122"/>
              </a:rPr>
              <a:t>规模标准由国务院经普办负责制定</a:t>
            </a:r>
            <a:r>
              <a:rPr lang="zh-CN" altLang="en-US" dirty="0">
                <a:solidFill>
                  <a:srgbClr val="FFC000"/>
                </a:solidFill>
                <a:latin typeface="楷体" panose="02010609060101010101" pitchFamily="49" charset="-122"/>
                <a:ea typeface="楷体" panose="02010609060101010101" pitchFamily="49" charset="-122"/>
              </a:rPr>
              <a:t>。</a:t>
            </a:r>
            <a:endParaRPr lang="en-US" altLang="zh-CN" dirty="0">
              <a:solidFill>
                <a:srgbClr val="FFC000"/>
              </a:solidFill>
              <a:latin typeface="楷体" panose="02010609060101010101" pitchFamily="49" charset="-122"/>
              <a:ea typeface="楷体" panose="02010609060101010101" pitchFamily="49" charset="-122"/>
            </a:endParaRPr>
          </a:p>
        </p:txBody>
      </p:sp>
      <p:grpSp>
        <p:nvGrpSpPr>
          <p:cNvPr id="10" name="组合 9"/>
          <p:cNvGrpSpPr/>
          <p:nvPr/>
        </p:nvGrpSpPr>
        <p:grpSpPr>
          <a:xfrm>
            <a:off x="1116417" y="1594625"/>
            <a:ext cx="6144975" cy="604089"/>
            <a:chOff x="-78464" y="2686378"/>
            <a:chExt cx="6144975" cy="604089"/>
          </a:xfrm>
          <a:scene3d>
            <a:camera prst="orthographicFront">
              <a:rot lat="0" lon="0" rev="0"/>
            </a:camera>
            <a:lightRig rig="glow" dir="t">
              <a:rot lat="0" lon="0" rev="4800000"/>
            </a:lightRig>
          </a:scene3d>
        </p:grpSpPr>
        <p:sp>
          <p:nvSpPr>
            <p:cNvPr id="11" name="圆角矩形 10"/>
            <p:cNvSpPr/>
            <p:nvPr/>
          </p:nvSpPr>
          <p:spPr>
            <a:xfrm>
              <a:off x="-78464" y="2686378"/>
              <a:ext cx="6096000" cy="604089"/>
            </a:xfrm>
            <a:prstGeom prst="roundRect">
              <a:avLst/>
            </a:prstGeom>
            <a:solidFill>
              <a:schemeClr val="accent1"/>
            </a:solidFill>
            <a:ln>
              <a:noFill/>
            </a:ln>
            <a:effectLst>
              <a:outerShdw blurRad="190500" dist="228600" dir="2700000" algn="ctr">
                <a:srgbClr val="000000">
                  <a:alpha val="30000"/>
                </a:srgbClr>
              </a:outerShdw>
            </a:effectLst>
            <a:sp3d prstMaterial="matte">
              <a:bevelT w="127000" h="63500"/>
            </a:sp3d>
          </p:spPr>
          <p:style>
            <a:lnRef idx="2">
              <a:scrgbClr r="0" g="0" b="0"/>
            </a:lnRef>
            <a:fillRef idx="1">
              <a:scrgbClr r="0" g="0" b="0"/>
            </a:fillRef>
            <a:effectRef idx="0">
              <a:scrgbClr r="0" g="0" b="0"/>
            </a:effectRef>
            <a:fontRef idx="minor">
              <a:schemeClr val="lt1"/>
            </a:fontRef>
          </p:style>
        </p:sp>
        <p:sp>
          <p:nvSpPr>
            <p:cNvPr id="12" name="圆角矩形 4"/>
            <p:cNvSpPr/>
            <p:nvPr/>
          </p:nvSpPr>
          <p:spPr>
            <a:xfrm>
              <a:off x="29489" y="2733270"/>
              <a:ext cx="6037022" cy="54511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defTabSz="1244600">
                <a:lnSpc>
                  <a:spcPct val="90000"/>
                </a:lnSpc>
                <a:spcBef>
                  <a:spcPct val="0"/>
                </a:spcBef>
                <a:spcAft>
                  <a:spcPct val="35000"/>
                </a:spcAft>
              </a:pPr>
              <a:r>
                <a:rPr lang="zh-CN" altLang="en-US" sz="2800" b="1" dirty="0">
                  <a:solidFill>
                    <a:schemeClr val="tx1"/>
                  </a:solidFill>
                </a:rPr>
                <a:t>规模以上个体经营户的挑选</a:t>
              </a:r>
              <a:endParaRPr lang="zh-CN" altLang="en-US" sz="2800" dirty="0">
                <a:solidFill>
                  <a:schemeClr val="tx1"/>
                </a:solidFill>
              </a:endParaRPr>
            </a:p>
          </p:txBody>
        </p:sp>
      </p:gr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925033" y="1594625"/>
            <a:ext cx="10292316" cy="4759877"/>
          </a:xfrm>
        </p:spPr>
        <p:txBody>
          <a:bodyPr>
            <a:normAutofit/>
          </a:bodyPr>
          <a:lstStyle/>
          <a:p>
            <a:pPr>
              <a:lnSpc>
                <a:spcPct val="120000"/>
              </a:lnSpc>
            </a:pPr>
            <a:r>
              <a:rPr lang="en-US" altLang="zh-CN" dirty="0">
                <a:solidFill>
                  <a:schemeClr val="bg1"/>
                </a:solidFill>
                <a:latin typeface="楷体" panose="02010609060101010101" pitchFamily="49" charset="-122"/>
                <a:ea typeface="楷体" panose="02010609060101010101" pitchFamily="49" charset="-122"/>
              </a:rPr>
              <a:t>3.</a:t>
            </a:r>
            <a:r>
              <a:rPr lang="zh-CN" altLang="en-US" dirty="0">
                <a:solidFill>
                  <a:schemeClr val="bg1"/>
                </a:solidFill>
                <a:latin typeface="楷体" panose="02010609060101010101" pitchFamily="49" charset="-122"/>
                <a:ea typeface="楷体" panose="02010609060101010101" pitchFamily="49" charset="-122"/>
              </a:rPr>
              <a:t>个体运输户的调查</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20000"/>
              </a:lnSpc>
              <a:buNone/>
            </a:pPr>
            <a:r>
              <a:rPr lang="en-US" altLang="zh-CN" dirty="0">
                <a:solidFill>
                  <a:schemeClr val="bg1"/>
                </a:solidFill>
                <a:latin typeface="楷体" panose="02010609060101010101" pitchFamily="49" charset="-122"/>
                <a:ea typeface="楷体" panose="02010609060101010101" pitchFamily="49" charset="-122"/>
              </a:rPr>
              <a:t>  </a:t>
            </a:r>
            <a:r>
              <a:rPr lang="zh-CN" altLang="zh-CN" dirty="0">
                <a:solidFill>
                  <a:schemeClr val="bg1"/>
                </a:solidFill>
                <a:latin typeface="楷体" panose="02010609060101010101" pitchFamily="49" charset="-122"/>
                <a:ea typeface="楷体" panose="02010609060101010101" pitchFamily="49" charset="-122"/>
              </a:rPr>
              <a:t>由省级普查机构负责组织各县行政记录内抽取的和行政记录外补充抽取的个体运输户样本单位</a:t>
            </a:r>
            <a:r>
              <a:rPr lang="zh-CN" altLang="en-US" dirty="0">
                <a:solidFill>
                  <a:schemeClr val="bg1"/>
                </a:solidFill>
                <a:latin typeface="楷体" panose="02010609060101010101" pitchFamily="49" charset="-122"/>
                <a:ea typeface="楷体" panose="02010609060101010101" pitchFamily="49" charset="-122"/>
              </a:rPr>
              <a:t>的调查登记工作。</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20000"/>
              </a:lnSpc>
              <a:buNone/>
            </a:pPr>
            <a:r>
              <a:rPr lang="zh-CN" altLang="en-US" dirty="0">
                <a:solidFill>
                  <a:schemeClr val="bg1"/>
                </a:solidFill>
                <a:latin typeface="楷体" panose="02010609060101010101" pitchFamily="49" charset="-122"/>
                <a:ea typeface="楷体" panose="02010609060101010101" pitchFamily="49" charset="-122"/>
              </a:rPr>
              <a:t>  依据</a:t>
            </a:r>
            <a:r>
              <a:rPr lang="zh-CN" altLang="zh-CN" dirty="0">
                <a:solidFill>
                  <a:schemeClr val="bg1"/>
                </a:solidFill>
                <a:latin typeface="楷体" panose="02010609060101010101" pitchFamily="49" charset="-122"/>
                <a:ea typeface="楷体" panose="02010609060101010101" pitchFamily="49" charset="-122"/>
              </a:rPr>
              <a:t>交通部门行政记录</a:t>
            </a:r>
            <a:r>
              <a:rPr lang="zh-CN" altLang="en-US" dirty="0">
                <a:solidFill>
                  <a:schemeClr val="bg1"/>
                </a:solidFill>
                <a:latin typeface="楷体" panose="02010609060101010101" pitchFamily="49" charset="-122"/>
                <a:ea typeface="楷体" panose="02010609060101010101" pitchFamily="49" charset="-122"/>
              </a:rPr>
              <a:t>抽取个体运输户</a:t>
            </a:r>
            <a:r>
              <a:rPr lang="zh-CN" altLang="zh-CN" dirty="0">
                <a:solidFill>
                  <a:schemeClr val="bg1"/>
                </a:solidFill>
                <a:latin typeface="楷体" panose="02010609060101010101" pitchFamily="49" charset="-122"/>
                <a:ea typeface="楷体" panose="02010609060101010101" pitchFamily="49" charset="-122"/>
              </a:rPr>
              <a:t>普查底册只能推送到县一级</a:t>
            </a:r>
            <a:r>
              <a:rPr lang="zh-CN" altLang="en-US" dirty="0">
                <a:solidFill>
                  <a:schemeClr val="bg1"/>
                </a:solidFill>
                <a:latin typeface="楷体" panose="02010609060101010101" pitchFamily="49" charset="-122"/>
                <a:ea typeface="楷体" panose="02010609060101010101" pitchFamily="49" charset="-122"/>
              </a:rPr>
              <a:t>，</a:t>
            </a:r>
            <a:r>
              <a:rPr lang="zh-CN" altLang="zh-CN" dirty="0">
                <a:solidFill>
                  <a:schemeClr val="bg1"/>
                </a:solidFill>
                <a:latin typeface="楷体" panose="02010609060101010101" pitchFamily="49" charset="-122"/>
                <a:ea typeface="楷体" panose="02010609060101010101" pitchFamily="49" charset="-122"/>
              </a:rPr>
              <a:t>由普查员在样本个体运输户所在的普查小区内新增一张</a:t>
            </a:r>
            <a:r>
              <a:rPr lang="en-US" altLang="zh-CN" dirty="0">
                <a:solidFill>
                  <a:schemeClr val="bg1"/>
                </a:solidFill>
                <a:latin typeface="楷体" panose="02010609060101010101" pitchFamily="49" charset="-122"/>
                <a:ea typeface="楷体" panose="02010609060101010101" pitchFamily="49" charset="-122"/>
              </a:rPr>
              <a:t>612</a:t>
            </a:r>
            <a:r>
              <a:rPr lang="zh-CN" altLang="en-US" dirty="0">
                <a:solidFill>
                  <a:schemeClr val="bg1"/>
                </a:solidFill>
                <a:latin typeface="楷体" panose="02010609060101010101" pitchFamily="49" charset="-122"/>
                <a:ea typeface="楷体" panose="02010609060101010101" pitchFamily="49" charset="-122"/>
              </a:rPr>
              <a:t>表，标注建筑物后进行调查登记。</a:t>
            </a:r>
            <a:endParaRPr lang="en-US" altLang="zh-CN" dirty="0">
              <a:solidFill>
                <a:schemeClr val="bg1"/>
              </a:solidFill>
              <a:latin typeface="楷体" panose="02010609060101010101" pitchFamily="49" charset="-122"/>
              <a:ea typeface="楷体" panose="02010609060101010101" pitchFamily="49" charset="-122"/>
            </a:endParaRPr>
          </a:p>
        </p:txBody>
      </p:sp>
      <p:grpSp>
        <p:nvGrpSpPr>
          <p:cNvPr id="5" name="组合 4"/>
          <p:cNvGrpSpPr/>
          <p:nvPr/>
        </p:nvGrpSpPr>
        <p:grpSpPr>
          <a:xfrm>
            <a:off x="1908175" y="896620"/>
            <a:ext cx="8178165" cy="599440"/>
            <a:chOff x="-78464" y="2686378"/>
            <a:chExt cx="6144975" cy="604089"/>
          </a:xfrm>
          <a:scene3d>
            <a:camera prst="orthographicFront">
              <a:rot lat="0" lon="0" rev="0"/>
            </a:camera>
            <a:lightRig rig="glow" dir="t">
              <a:rot lat="0" lon="0" rev="4800000"/>
            </a:lightRig>
          </a:scene3d>
        </p:grpSpPr>
        <p:sp>
          <p:nvSpPr>
            <p:cNvPr id="6" name="圆角矩形 5"/>
            <p:cNvSpPr/>
            <p:nvPr/>
          </p:nvSpPr>
          <p:spPr>
            <a:xfrm>
              <a:off x="-78464" y="2686378"/>
              <a:ext cx="6096000" cy="604089"/>
            </a:xfrm>
            <a:prstGeom prst="roundRect">
              <a:avLst/>
            </a:prstGeom>
            <a:solidFill>
              <a:schemeClr val="accent1">
                <a:lumMod val="75000"/>
              </a:schemeClr>
            </a:solidFill>
            <a:ln>
              <a:noFill/>
            </a:ln>
            <a:effectLst>
              <a:outerShdw blurRad="190500" dist="228600" dir="2700000" algn="ctr">
                <a:srgbClr val="000000">
                  <a:alpha val="30000"/>
                </a:srgbClr>
              </a:outerShdw>
            </a:effectLst>
            <a:sp3d prstMaterial="matte">
              <a:bevelT w="127000" h="63500"/>
            </a:sp3d>
          </p:spPr>
          <p:style>
            <a:lnRef idx="2">
              <a:scrgbClr r="0" g="0" b="0"/>
            </a:lnRef>
            <a:fillRef idx="1">
              <a:scrgbClr r="0" g="0" b="0"/>
            </a:fillRef>
            <a:effectRef idx="0">
              <a:scrgbClr r="0" g="0" b="0"/>
            </a:effectRef>
            <a:fontRef idx="minor">
              <a:schemeClr val="lt1"/>
            </a:fontRef>
          </p:style>
        </p:sp>
        <p:sp>
          <p:nvSpPr>
            <p:cNvPr id="7" name="圆角矩形 4"/>
            <p:cNvSpPr/>
            <p:nvPr/>
          </p:nvSpPr>
          <p:spPr>
            <a:xfrm>
              <a:off x="29489" y="2733270"/>
              <a:ext cx="6037022" cy="54511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algn="ctr" defTabSz="1244600">
                <a:lnSpc>
                  <a:spcPct val="90000"/>
                </a:lnSpc>
                <a:spcBef>
                  <a:spcPct val="0"/>
                </a:spcBef>
                <a:spcAft>
                  <a:spcPct val="35000"/>
                </a:spcAft>
              </a:pPr>
              <a:r>
                <a:rPr lang="zh-CN" altLang="en-US" sz="4800" b="1" dirty="0">
                  <a:solidFill>
                    <a:schemeClr val="bg1"/>
                  </a:solidFill>
                  <a:uFillTx/>
                  <a:latin typeface="黑体" panose="02010609060101010101" pitchFamily="49" charset="-122"/>
                  <a:ea typeface="黑体" panose="02010609060101010101" pitchFamily="49" charset="-122"/>
                </a:rPr>
                <a:t>二、调查组织实施要点</a:t>
              </a:r>
            </a:p>
          </p:txBody>
        </p:sp>
      </p:gr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116205" y="105410"/>
            <a:ext cx="11978005" cy="599440"/>
            <a:chOff x="-78464" y="2686378"/>
            <a:chExt cx="6144975" cy="604089"/>
          </a:xfrm>
          <a:scene3d>
            <a:camera prst="orthographicFront">
              <a:rot lat="0" lon="0" rev="0"/>
            </a:camera>
            <a:lightRig rig="glow" dir="t">
              <a:rot lat="0" lon="0" rev="4800000"/>
            </a:lightRig>
          </a:scene3d>
        </p:grpSpPr>
        <p:sp>
          <p:nvSpPr>
            <p:cNvPr id="6" name="圆角矩形 5"/>
            <p:cNvSpPr/>
            <p:nvPr/>
          </p:nvSpPr>
          <p:spPr>
            <a:xfrm>
              <a:off x="-78464" y="2686378"/>
              <a:ext cx="6096000" cy="604089"/>
            </a:xfrm>
            <a:prstGeom prst="roundRect">
              <a:avLst/>
            </a:prstGeom>
            <a:solidFill>
              <a:schemeClr val="accent1">
                <a:lumMod val="75000"/>
              </a:schemeClr>
            </a:solidFill>
            <a:ln>
              <a:noFill/>
            </a:ln>
            <a:effectLst>
              <a:outerShdw blurRad="190500" dist="228600" dir="2700000" algn="ctr">
                <a:srgbClr val="000000">
                  <a:alpha val="30000"/>
                </a:srgbClr>
              </a:outerShdw>
            </a:effectLst>
            <a:sp3d prstMaterial="matte">
              <a:bevelT w="127000" h="63500"/>
            </a:sp3d>
          </p:spPr>
          <p:style>
            <a:lnRef idx="2">
              <a:scrgbClr r="0" g="0" b="0"/>
            </a:lnRef>
            <a:fillRef idx="1">
              <a:scrgbClr r="0" g="0" b="0"/>
            </a:fillRef>
            <a:effectRef idx="0">
              <a:scrgbClr r="0" g="0" b="0"/>
            </a:effectRef>
            <a:fontRef idx="minor">
              <a:schemeClr val="lt1"/>
            </a:fontRef>
          </p:style>
        </p:sp>
        <p:sp>
          <p:nvSpPr>
            <p:cNvPr id="7" name="圆角矩形 4"/>
            <p:cNvSpPr/>
            <p:nvPr/>
          </p:nvSpPr>
          <p:spPr>
            <a:xfrm>
              <a:off x="29489" y="2733270"/>
              <a:ext cx="6037022" cy="54511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algn="ctr" defTabSz="1244600">
                <a:lnSpc>
                  <a:spcPct val="90000"/>
                </a:lnSpc>
                <a:spcBef>
                  <a:spcPct val="0"/>
                </a:spcBef>
                <a:spcAft>
                  <a:spcPct val="35000"/>
                </a:spcAft>
              </a:pPr>
              <a:r>
                <a:rPr lang="zh-CN" altLang="en-US" sz="4800" b="1" dirty="0">
                  <a:solidFill>
                    <a:schemeClr val="bg1"/>
                  </a:solidFill>
                  <a:uFillTx/>
                  <a:latin typeface="黑体" panose="02010609060101010101" pitchFamily="49" charset="-122"/>
                  <a:ea typeface="黑体" panose="02010609060101010101" pitchFamily="49" charset="-122"/>
                </a:rPr>
                <a:t>二、调查组织实施要点</a:t>
              </a:r>
            </a:p>
          </p:txBody>
        </p:sp>
      </p:grpSp>
      <p:pic>
        <p:nvPicPr>
          <p:cNvPr id="4" name="图片 3"/>
          <p:cNvPicPr>
            <a:picLocks noChangeAspect="1"/>
          </p:cNvPicPr>
          <p:nvPr/>
        </p:nvPicPr>
        <p:blipFill>
          <a:blip r:embed="rId3"/>
          <a:stretch>
            <a:fillRect/>
          </a:stretch>
        </p:blipFill>
        <p:spPr>
          <a:xfrm>
            <a:off x="19050" y="1872615"/>
            <a:ext cx="4642485" cy="4733925"/>
          </a:xfrm>
          <a:prstGeom prst="rect">
            <a:avLst/>
          </a:prstGeom>
        </p:spPr>
      </p:pic>
      <p:pic>
        <p:nvPicPr>
          <p:cNvPr id="10" name="图片 9"/>
          <p:cNvPicPr>
            <a:picLocks noChangeAspect="1"/>
          </p:cNvPicPr>
          <p:nvPr/>
        </p:nvPicPr>
        <p:blipFill>
          <a:blip r:embed="rId4"/>
          <a:stretch>
            <a:fillRect/>
          </a:stretch>
        </p:blipFill>
        <p:spPr>
          <a:xfrm>
            <a:off x="4777740" y="812800"/>
            <a:ext cx="7376795" cy="6049645"/>
          </a:xfrm>
          <a:prstGeom prst="rect">
            <a:avLst/>
          </a:prstGeom>
        </p:spPr>
      </p:pic>
      <p:sp>
        <p:nvSpPr>
          <p:cNvPr id="8" name="椭圆 7"/>
          <p:cNvSpPr/>
          <p:nvPr/>
        </p:nvSpPr>
        <p:spPr>
          <a:xfrm>
            <a:off x="6315075" y="3638550"/>
            <a:ext cx="837565" cy="398780"/>
          </a:xfrm>
          <a:prstGeom prst="ellipse">
            <a:avLst/>
          </a:prstGeom>
          <a:noFill/>
          <a:ln w="539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椭圆 8"/>
          <p:cNvSpPr/>
          <p:nvPr/>
        </p:nvSpPr>
        <p:spPr>
          <a:xfrm>
            <a:off x="6675120" y="1115695"/>
            <a:ext cx="837565" cy="398780"/>
          </a:xfrm>
          <a:prstGeom prst="ellipse">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椭圆 10"/>
          <p:cNvSpPr/>
          <p:nvPr/>
        </p:nvSpPr>
        <p:spPr>
          <a:xfrm>
            <a:off x="3270250" y="5276850"/>
            <a:ext cx="837565" cy="398780"/>
          </a:xfrm>
          <a:prstGeom prst="ellipse">
            <a:avLst/>
          </a:prstGeom>
          <a:noFill/>
          <a:ln w="4762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椭圆 11"/>
          <p:cNvSpPr/>
          <p:nvPr/>
        </p:nvSpPr>
        <p:spPr>
          <a:xfrm>
            <a:off x="2850515" y="5675630"/>
            <a:ext cx="837565" cy="398780"/>
          </a:xfrm>
          <a:prstGeom prst="ellipse">
            <a:avLst/>
          </a:prstGeom>
          <a:noFill/>
          <a:ln w="793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12"/>
          <p:cNvSpPr/>
          <p:nvPr/>
        </p:nvSpPr>
        <p:spPr>
          <a:xfrm>
            <a:off x="6540500" y="1939925"/>
            <a:ext cx="837565" cy="398780"/>
          </a:xfrm>
          <a:prstGeom prst="ellipse">
            <a:avLst/>
          </a:prstGeom>
          <a:noFill/>
          <a:ln w="539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椭圆 13"/>
          <p:cNvSpPr/>
          <p:nvPr/>
        </p:nvSpPr>
        <p:spPr>
          <a:xfrm>
            <a:off x="6733540" y="3018155"/>
            <a:ext cx="837565" cy="398780"/>
          </a:xfrm>
          <a:prstGeom prst="ellipse">
            <a:avLst/>
          </a:prstGeom>
          <a:noFill/>
          <a:ln w="793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椭圆 14"/>
          <p:cNvSpPr/>
          <p:nvPr/>
        </p:nvSpPr>
        <p:spPr>
          <a:xfrm>
            <a:off x="9947275" y="4975860"/>
            <a:ext cx="837565" cy="398780"/>
          </a:xfrm>
          <a:prstGeom prst="ellipse">
            <a:avLst/>
          </a:prstGeom>
          <a:noFill/>
          <a:ln w="539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988827" y="1594625"/>
            <a:ext cx="10185991" cy="4759877"/>
          </a:xfrm>
        </p:spPr>
        <p:txBody>
          <a:bodyPr>
            <a:normAutofit/>
          </a:bodyPr>
          <a:lstStyle/>
          <a:p>
            <a:pPr marL="0" indent="0">
              <a:lnSpc>
                <a:spcPct val="120000"/>
              </a:lnSpc>
              <a:buNone/>
            </a:pPr>
            <a:r>
              <a:rPr lang="zh-CN" altLang="en-US" dirty="0">
                <a:solidFill>
                  <a:schemeClr val="bg1"/>
                </a:solidFill>
              </a:rPr>
              <a:t>     </a:t>
            </a:r>
            <a:r>
              <a:rPr lang="zh-CN" altLang="en-US" b="1" dirty="0">
                <a:solidFill>
                  <a:schemeClr val="bg1"/>
                </a:solidFill>
              </a:rPr>
              <a:t>（三）数据审核</a:t>
            </a:r>
            <a:endParaRPr lang="en-US" altLang="zh-CN" b="1" dirty="0">
              <a:solidFill>
                <a:schemeClr val="bg1"/>
              </a:solidFill>
            </a:endParaRPr>
          </a:p>
          <a:p>
            <a:pPr>
              <a:lnSpc>
                <a:spcPct val="120000"/>
              </a:lnSpc>
            </a:pPr>
            <a:r>
              <a:rPr lang="en-US" altLang="zh-CN" dirty="0">
                <a:solidFill>
                  <a:schemeClr val="bg1"/>
                </a:solidFill>
                <a:latin typeface="楷体" panose="02010609060101010101" pitchFamily="49" charset="-122"/>
                <a:ea typeface="楷体" panose="02010609060101010101" pitchFamily="49" charset="-122"/>
              </a:rPr>
              <a:t>1.</a:t>
            </a:r>
            <a:r>
              <a:rPr lang="zh-CN" altLang="en-US" dirty="0">
                <a:solidFill>
                  <a:schemeClr val="bg1"/>
                </a:solidFill>
                <a:latin typeface="楷体" panose="02010609060101010101" pitchFamily="49" charset="-122"/>
                <a:ea typeface="楷体" panose="02010609060101010101" pitchFamily="49" charset="-122"/>
              </a:rPr>
              <a:t>数据审核（</a:t>
            </a:r>
            <a:r>
              <a:rPr lang="zh-CN" altLang="zh-CN" dirty="0">
                <a:solidFill>
                  <a:schemeClr val="bg1"/>
                </a:solidFill>
                <a:latin typeface="楷体" panose="02010609060101010101" pitchFamily="49" charset="-122"/>
                <a:ea typeface="楷体" panose="02010609060101010101" pitchFamily="49" charset="-122"/>
              </a:rPr>
              <a:t>专业分工负责制</a:t>
            </a:r>
            <a:r>
              <a:rPr lang="zh-CN" altLang="en-US" dirty="0">
                <a:solidFill>
                  <a:schemeClr val="bg1"/>
                </a:solidFill>
                <a:latin typeface="楷体" panose="02010609060101010101" pitchFamily="49" charset="-122"/>
                <a:ea typeface="楷体" panose="02010609060101010101" pitchFamily="49" charset="-122"/>
              </a:rPr>
              <a:t>）</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20000"/>
              </a:lnSpc>
              <a:buNone/>
            </a:pPr>
            <a:r>
              <a:rPr lang="en-US" altLang="zh-CN" dirty="0">
                <a:solidFill>
                  <a:schemeClr val="bg1"/>
                </a:solidFill>
                <a:latin typeface="楷体" panose="02010609060101010101" pitchFamily="49" charset="-122"/>
                <a:ea typeface="楷体" panose="02010609060101010101" pitchFamily="49" charset="-122"/>
              </a:rPr>
              <a:t>  </a:t>
            </a:r>
            <a:r>
              <a:rPr lang="zh-CN" altLang="zh-CN" dirty="0">
                <a:solidFill>
                  <a:schemeClr val="bg1"/>
                </a:solidFill>
                <a:latin typeface="楷体" panose="02010609060101010101" pitchFamily="49" charset="-122"/>
                <a:ea typeface="楷体" panose="02010609060101010101" pitchFamily="49" charset="-122"/>
              </a:rPr>
              <a:t>相关专业按照职责范围负责</a:t>
            </a:r>
            <a:r>
              <a:rPr lang="en-US" altLang="zh-CN" dirty="0">
                <a:solidFill>
                  <a:schemeClr val="bg1"/>
                </a:solidFill>
                <a:latin typeface="楷体" panose="02010609060101010101" pitchFamily="49" charset="-122"/>
                <a:ea typeface="楷体" panose="02010609060101010101" pitchFamily="49" charset="-122"/>
              </a:rPr>
              <a:t>612</a:t>
            </a:r>
            <a:r>
              <a:rPr lang="zh-CN" altLang="zh-CN" dirty="0">
                <a:solidFill>
                  <a:schemeClr val="bg1"/>
                </a:solidFill>
                <a:latin typeface="楷体" panose="02010609060101010101" pitchFamily="49" charset="-122"/>
                <a:ea typeface="楷体" panose="02010609060101010101" pitchFamily="49" charset="-122"/>
              </a:rPr>
              <a:t>表的审核工作</a:t>
            </a:r>
            <a:r>
              <a:rPr lang="zh-CN" altLang="en-US" dirty="0">
                <a:solidFill>
                  <a:schemeClr val="bg1"/>
                </a:solidFill>
                <a:latin typeface="楷体" panose="02010609060101010101" pitchFamily="49" charset="-122"/>
                <a:ea typeface="楷体" panose="02010609060101010101" pitchFamily="49" charset="-122"/>
              </a:rPr>
              <a:t>；</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20000"/>
              </a:lnSpc>
              <a:buNone/>
            </a:pPr>
            <a:r>
              <a:rPr lang="en-US" altLang="zh-CN" dirty="0">
                <a:solidFill>
                  <a:schemeClr val="bg1"/>
                </a:solidFill>
                <a:latin typeface="楷体" panose="02010609060101010101" pitchFamily="49" charset="-122"/>
                <a:ea typeface="楷体" panose="02010609060101010101" pitchFamily="49" charset="-122"/>
              </a:rPr>
              <a:t>  </a:t>
            </a:r>
            <a:r>
              <a:rPr lang="zh-CN" altLang="zh-CN" dirty="0">
                <a:solidFill>
                  <a:schemeClr val="bg1"/>
                </a:solidFill>
                <a:latin typeface="楷体" panose="02010609060101010101" pitchFamily="49" charset="-122"/>
                <a:ea typeface="楷体" panose="02010609060101010101" pitchFamily="49" charset="-122"/>
              </a:rPr>
              <a:t>人口专业和投资专业负责协助相关专业做好从业人员数和固定资产投资指标的数据审核</a:t>
            </a:r>
            <a:r>
              <a:rPr lang="zh-CN" altLang="en-US" dirty="0">
                <a:solidFill>
                  <a:schemeClr val="bg1"/>
                </a:solidFill>
                <a:latin typeface="楷体" panose="02010609060101010101" pitchFamily="49" charset="-122"/>
                <a:ea typeface="楷体" panose="02010609060101010101" pitchFamily="49" charset="-122"/>
              </a:rPr>
              <a:t>；</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30000"/>
              </a:lnSpc>
              <a:buNone/>
            </a:pPr>
            <a:r>
              <a:rPr lang="en-US" altLang="zh-CN" dirty="0">
                <a:solidFill>
                  <a:schemeClr val="bg1"/>
                </a:solidFill>
                <a:latin typeface="楷体" panose="02010609060101010101" pitchFamily="49" charset="-122"/>
                <a:ea typeface="楷体" panose="02010609060101010101" pitchFamily="49" charset="-122"/>
              </a:rPr>
              <a:t>  </a:t>
            </a:r>
            <a:r>
              <a:rPr lang="zh-CN" altLang="zh-CN" dirty="0">
                <a:solidFill>
                  <a:schemeClr val="bg1"/>
                </a:solidFill>
                <a:latin typeface="楷体" panose="02010609060101010101" pitchFamily="49" charset="-122"/>
                <a:ea typeface="楷体" panose="02010609060101010101" pitchFamily="49" charset="-122"/>
              </a:rPr>
              <a:t>各专业反馈审核查询清单的时间应做到协调一致</a:t>
            </a:r>
            <a:r>
              <a:rPr lang="zh-CN" altLang="en-US" dirty="0">
                <a:solidFill>
                  <a:schemeClr val="bg1"/>
                </a:solidFill>
                <a:latin typeface="楷体" panose="02010609060101010101" pitchFamily="49" charset="-122"/>
                <a:ea typeface="楷体" panose="02010609060101010101" pitchFamily="49" charset="-122"/>
              </a:rPr>
              <a:t>，</a:t>
            </a:r>
            <a:r>
              <a:rPr lang="zh-CN" altLang="zh-CN" dirty="0">
                <a:solidFill>
                  <a:schemeClr val="bg1"/>
                </a:solidFill>
                <a:latin typeface="楷体" panose="02010609060101010101" pitchFamily="49" charset="-122"/>
                <a:ea typeface="楷体" panose="02010609060101010101" pitchFamily="49" charset="-122"/>
              </a:rPr>
              <a:t>以便县级经普办有序组织开展查询修改</a:t>
            </a:r>
            <a:r>
              <a:rPr lang="zh-CN" altLang="en-US" dirty="0">
                <a:solidFill>
                  <a:schemeClr val="bg1"/>
                </a:solidFill>
                <a:latin typeface="楷体" panose="02010609060101010101" pitchFamily="49" charset="-122"/>
                <a:ea typeface="楷体" panose="02010609060101010101" pitchFamily="49" charset="-122"/>
              </a:rPr>
              <a:t>；</a:t>
            </a:r>
            <a:endParaRPr lang="zh-CN" altLang="zh-CN" dirty="0">
              <a:solidFill>
                <a:schemeClr val="bg1"/>
              </a:solidFill>
              <a:latin typeface="楷体" panose="02010609060101010101" pitchFamily="49" charset="-122"/>
              <a:ea typeface="楷体" panose="02010609060101010101" pitchFamily="49" charset="-122"/>
            </a:endParaRPr>
          </a:p>
        </p:txBody>
      </p:sp>
      <p:grpSp>
        <p:nvGrpSpPr>
          <p:cNvPr id="9" name="组合 8"/>
          <p:cNvGrpSpPr/>
          <p:nvPr/>
        </p:nvGrpSpPr>
        <p:grpSpPr>
          <a:xfrm>
            <a:off x="1245314" y="1594625"/>
            <a:ext cx="6169463" cy="604089"/>
            <a:chOff x="-78464" y="2686378"/>
            <a:chExt cx="6144975" cy="604089"/>
          </a:xfrm>
          <a:scene3d>
            <a:camera prst="orthographicFront">
              <a:rot lat="0" lon="0" rev="0"/>
            </a:camera>
            <a:lightRig rig="glow" dir="t">
              <a:rot lat="0" lon="0" rev="4800000"/>
            </a:lightRig>
          </a:scene3d>
        </p:grpSpPr>
        <p:sp>
          <p:nvSpPr>
            <p:cNvPr id="12" name="圆角矩形 11"/>
            <p:cNvSpPr/>
            <p:nvPr/>
          </p:nvSpPr>
          <p:spPr>
            <a:xfrm>
              <a:off x="-78464" y="2686378"/>
              <a:ext cx="6096000" cy="604089"/>
            </a:xfrm>
            <a:prstGeom prst="roundRect">
              <a:avLst/>
            </a:prstGeom>
            <a:solidFill>
              <a:srgbClr val="B62F0A"/>
            </a:solidFill>
            <a:ln>
              <a:noFill/>
            </a:ln>
            <a:effectLst>
              <a:outerShdw blurRad="190500" dist="228600" dir="2700000" algn="ctr">
                <a:srgbClr val="000000">
                  <a:alpha val="30000"/>
                </a:srgbClr>
              </a:outerShdw>
            </a:effectLst>
            <a:sp3d prstMaterial="matte">
              <a:bevelT w="127000" h="63500"/>
            </a:sp3d>
          </p:spPr>
          <p:style>
            <a:lnRef idx="2">
              <a:scrgbClr r="0" g="0" b="0"/>
            </a:lnRef>
            <a:fillRef idx="1">
              <a:scrgbClr r="0" g="0" b="0"/>
            </a:fillRef>
            <a:effectRef idx="0">
              <a:scrgbClr r="0" g="0" b="0"/>
            </a:effectRef>
            <a:fontRef idx="minor">
              <a:schemeClr val="lt1"/>
            </a:fontRef>
          </p:style>
        </p:sp>
        <p:sp>
          <p:nvSpPr>
            <p:cNvPr id="13" name="圆角矩形 4"/>
            <p:cNvSpPr/>
            <p:nvPr/>
          </p:nvSpPr>
          <p:spPr>
            <a:xfrm>
              <a:off x="29489" y="2733270"/>
              <a:ext cx="6037022" cy="54511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a:lnSpc>
                  <a:spcPct val="130000"/>
                </a:lnSpc>
              </a:pPr>
              <a:r>
                <a:rPr lang="zh-CN" altLang="en-US" sz="2800" b="1" dirty="0">
                  <a:solidFill>
                    <a:schemeClr val="tx1"/>
                  </a:solidFill>
                </a:rPr>
                <a:t>（三）数据审核与推算</a:t>
              </a:r>
              <a:endParaRPr lang="en-US" altLang="zh-CN" sz="2800" b="1" dirty="0">
                <a:solidFill>
                  <a:schemeClr val="tx1"/>
                </a:solidFill>
              </a:endParaRPr>
            </a:p>
          </p:txBody>
        </p:sp>
      </p:grpSp>
      <p:grpSp>
        <p:nvGrpSpPr>
          <p:cNvPr id="5" name="组合 4"/>
          <p:cNvGrpSpPr/>
          <p:nvPr/>
        </p:nvGrpSpPr>
        <p:grpSpPr>
          <a:xfrm>
            <a:off x="1926590" y="824865"/>
            <a:ext cx="8178165" cy="599440"/>
            <a:chOff x="-78464" y="2686378"/>
            <a:chExt cx="6144975" cy="604089"/>
          </a:xfrm>
          <a:scene3d>
            <a:camera prst="orthographicFront">
              <a:rot lat="0" lon="0" rev="0"/>
            </a:camera>
            <a:lightRig rig="glow" dir="t">
              <a:rot lat="0" lon="0" rev="4800000"/>
            </a:lightRig>
          </a:scene3d>
        </p:grpSpPr>
        <p:sp>
          <p:nvSpPr>
            <p:cNvPr id="6" name="圆角矩形 5"/>
            <p:cNvSpPr/>
            <p:nvPr/>
          </p:nvSpPr>
          <p:spPr>
            <a:xfrm>
              <a:off x="-78464" y="2686378"/>
              <a:ext cx="6096000" cy="604089"/>
            </a:xfrm>
            <a:prstGeom prst="roundRect">
              <a:avLst/>
            </a:prstGeom>
            <a:solidFill>
              <a:schemeClr val="accent1">
                <a:lumMod val="75000"/>
              </a:schemeClr>
            </a:solidFill>
            <a:ln>
              <a:noFill/>
            </a:ln>
            <a:effectLst>
              <a:outerShdw blurRad="190500" dist="228600" dir="2700000" algn="ctr">
                <a:srgbClr val="000000">
                  <a:alpha val="30000"/>
                </a:srgbClr>
              </a:outerShdw>
            </a:effectLst>
            <a:sp3d prstMaterial="matte">
              <a:bevelT w="127000" h="63500"/>
            </a:sp3d>
          </p:spPr>
          <p:style>
            <a:lnRef idx="2">
              <a:scrgbClr r="0" g="0" b="0"/>
            </a:lnRef>
            <a:fillRef idx="1">
              <a:scrgbClr r="0" g="0" b="0"/>
            </a:fillRef>
            <a:effectRef idx="0">
              <a:scrgbClr r="0" g="0" b="0"/>
            </a:effectRef>
            <a:fontRef idx="minor">
              <a:schemeClr val="lt1"/>
            </a:fontRef>
          </p:style>
        </p:sp>
        <p:sp>
          <p:nvSpPr>
            <p:cNvPr id="7" name="圆角矩形 4"/>
            <p:cNvSpPr/>
            <p:nvPr/>
          </p:nvSpPr>
          <p:spPr>
            <a:xfrm>
              <a:off x="29489" y="2733270"/>
              <a:ext cx="6037022" cy="54511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algn="ctr" defTabSz="1244600">
                <a:lnSpc>
                  <a:spcPct val="90000"/>
                </a:lnSpc>
                <a:spcBef>
                  <a:spcPct val="0"/>
                </a:spcBef>
                <a:spcAft>
                  <a:spcPct val="35000"/>
                </a:spcAft>
              </a:pPr>
              <a:r>
                <a:rPr lang="zh-CN" altLang="en-US" sz="4800" b="1" dirty="0">
                  <a:solidFill>
                    <a:schemeClr val="bg1"/>
                  </a:solidFill>
                  <a:uFillTx/>
                  <a:latin typeface="黑体" panose="02010609060101010101" pitchFamily="49" charset="-122"/>
                  <a:ea typeface="黑体" panose="02010609060101010101" pitchFamily="49" charset="-122"/>
                </a:rPr>
                <a:t>二、调查组织实施要点</a:t>
              </a:r>
            </a:p>
          </p:txBody>
        </p:sp>
      </p:gr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988828" y="1594625"/>
            <a:ext cx="10249786" cy="4759877"/>
          </a:xfrm>
        </p:spPr>
        <p:txBody>
          <a:bodyPr>
            <a:normAutofit/>
          </a:bodyPr>
          <a:lstStyle/>
          <a:p>
            <a:pPr>
              <a:lnSpc>
                <a:spcPct val="120000"/>
              </a:lnSpc>
            </a:pPr>
            <a:r>
              <a:rPr lang="en-US" altLang="zh-CN" dirty="0">
                <a:solidFill>
                  <a:schemeClr val="bg1"/>
                </a:solidFill>
                <a:latin typeface="楷体" panose="02010609060101010101" pitchFamily="49" charset="-122"/>
                <a:ea typeface="楷体" panose="02010609060101010101" pitchFamily="49" charset="-122"/>
              </a:rPr>
              <a:t>2.</a:t>
            </a:r>
            <a:r>
              <a:rPr lang="zh-CN" altLang="en-US" dirty="0">
                <a:solidFill>
                  <a:schemeClr val="bg1"/>
                </a:solidFill>
                <a:latin typeface="楷体" panose="02010609060101010101" pitchFamily="49" charset="-122"/>
                <a:ea typeface="楷体" panose="02010609060101010101" pitchFamily="49" charset="-122"/>
              </a:rPr>
              <a:t>数据推算</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20000"/>
              </a:lnSpc>
              <a:buNone/>
            </a:pPr>
            <a:r>
              <a:rPr lang="en-US" altLang="zh-CN" dirty="0">
                <a:solidFill>
                  <a:schemeClr val="bg1"/>
                </a:solidFill>
                <a:latin typeface="楷体" panose="02010609060101010101" pitchFamily="49" charset="-122"/>
                <a:ea typeface="楷体" panose="02010609060101010101" pitchFamily="49" charset="-122"/>
              </a:rPr>
              <a:t>  </a:t>
            </a:r>
            <a:r>
              <a:rPr lang="zh-CN" altLang="zh-CN" dirty="0">
                <a:solidFill>
                  <a:schemeClr val="bg1"/>
                </a:solidFill>
                <a:latin typeface="楷体" panose="02010609060101010101" pitchFamily="49" charset="-122"/>
                <a:ea typeface="楷体" panose="02010609060101010101" pitchFamily="49" charset="-122"/>
              </a:rPr>
              <a:t>国务院经普办</a:t>
            </a:r>
            <a:r>
              <a:rPr lang="zh-CN" altLang="en-US" dirty="0">
                <a:solidFill>
                  <a:schemeClr val="bg1"/>
                </a:solidFill>
                <a:latin typeface="楷体" panose="02010609060101010101" pitchFamily="49" charset="-122"/>
                <a:ea typeface="楷体" panose="02010609060101010101" pitchFamily="49" charset="-122"/>
              </a:rPr>
              <a:t>：</a:t>
            </a:r>
            <a:r>
              <a:rPr lang="zh-CN" altLang="zh-CN" dirty="0">
                <a:solidFill>
                  <a:schemeClr val="bg1"/>
                </a:solidFill>
                <a:latin typeface="楷体" panose="02010609060101010101" pitchFamily="49" charset="-122"/>
                <a:ea typeface="楷体" panose="02010609060101010101" pitchFamily="49" charset="-122"/>
              </a:rPr>
              <a:t>负责推算</a:t>
            </a:r>
            <a:r>
              <a:rPr lang="zh-CN" altLang="zh-CN" b="1" dirty="0">
                <a:solidFill>
                  <a:srgbClr val="FFC000"/>
                </a:solidFill>
                <a:latin typeface="楷体" panose="02010609060101010101" pitchFamily="49" charset="-122"/>
                <a:ea typeface="楷体" panose="02010609060101010101" pitchFamily="49" charset="-122"/>
              </a:rPr>
              <a:t>省级总体</a:t>
            </a:r>
            <a:r>
              <a:rPr lang="zh-CN" altLang="zh-CN" dirty="0">
                <a:solidFill>
                  <a:schemeClr val="bg1"/>
                </a:solidFill>
                <a:latin typeface="楷体" panose="02010609060101010101" pitchFamily="49" charset="-122"/>
                <a:ea typeface="楷体" panose="02010609060101010101" pitchFamily="49" charset="-122"/>
              </a:rPr>
              <a:t>数据</a:t>
            </a:r>
            <a:r>
              <a:rPr lang="zh-CN" altLang="en-US" dirty="0">
                <a:solidFill>
                  <a:schemeClr val="bg1"/>
                </a:solidFill>
                <a:latin typeface="楷体" panose="02010609060101010101" pitchFamily="49" charset="-122"/>
                <a:ea typeface="楷体" panose="02010609060101010101" pitchFamily="49" charset="-122"/>
              </a:rPr>
              <a:t>；</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20000"/>
              </a:lnSpc>
              <a:buNone/>
            </a:pPr>
            <a:r>
              <a:rPr lang="en-US" altLang="zh-CN" dirty="0">
                <a:solidFill>
                  <a:schemeClr val="bg1"/>
                </a:solidFill>
                <a:latin typeface="楷体" panose="02010609060101010101" pitchFamily="49" charset="-122"/>
                <a:ea typeface="楷体" panose="02010609060101010101" pitchFamily="49" charset="-122"/>
              </a:rPr>
              <a:t>  </a:t>
            </a:r>
            <a:r>
              <a:rPr lang="zh-CN" altLang="zh-CN" dirty="0">
                <a:solidFill>
                  <a:schemeClr val="bg1"/>
                </a:solidFill>
                <a:latin typeface="楷体" panose="02010609060101010101" pitchFamily="49" charset="-122"/>
                <a:ea typeface="楷体" panose="02010609060101010101" pitchFamily="49" charset="-122"/>
              </a:rPr>
              <a:t>相关专业司</a:t>
            </a:r>
            <a:r>
              <a:rPr lang="zh-CN" altLang="en-US" dirty="0">
                <a:solidFill>
                  <a:schemeClr val="bg1"/>
                </a:solidFill>
                <a:latin typeface="楷体" panose="02010609060101010101" pitchFamily="49" charset="-122"/>
                <a:ea typeface="楷体" panose="02010609060101010101" pitchFamily="49" charset="-122"/>
              </a:rPr>
              <a:t>：</a:t>
            </a:r>
            <a:r>
              <a:rPr lang="zh-CN" altLang="zh-CN" dirty="0">
                <a:solidFill>
                  <a:schemeClr val="bg1"/>
                </a:solidFill>
                <a:latin typeface="楷体" panose="02010609060101010101" pitchFamily="49" charset="-122"/>
                <a:ea typeface="楷体" panose="02010609060101010101" pitchFamily="49" charset="-122"/>
              </a:rPr>
              <a:t>负责</a:t>
            </a:r>
            <a:r>
              <a:rPr lang="zh-CN" altLang="zh-CN" b="1" dirty="0">
                <a:solidFill>
                  <a:srgbClr val="FFC000"/>
                </a:solidFill>
                <a:latin typeface="楷体" panose="02010609060101010101" pitchFamily="49" charset="-122"/>
                <a:ea typeface="楷体" panose="02010609060101010101" pitchFamily="49" charset="-122"/>
              </a:rPr>
              <a:t>审核并确认本司职责范围内</a:t>
            </a:r>
            <a:r>
              <a:rPr lang="zh-CN" altLang="zh-CN" dirty="0">
                <a:solidFill>
                  <a:schemeClr val="bg1"/>
                </a:solidFill>
                <a:latin typeface="楷体" panose="02010609060101010101" pitchFamily="49" charset="-122"/>
                <a:ea typeface="楷体" panose="02010609060101010101" pitchFamily="49" charset="-122"/>
              </a:rPr>
              <a:t>相关推算结果</a:t>
            </a:r>
            <a:r>
              <a:rPr lang="zh-CN" altLang="en-US" dirty="0">
                <a:solidFill>
                  <a:schemeClr val="bg1"/>
                </a:solidFill>
                <a:latin typeface="楷体" panose="02010609060101010101" pitchFamily="49" charset="-122"/>
                <a:ea typeface="楷体" panose="02010609060101010101" pitchFamily="49" charset="-122"/>
              </a:rPr>
              <a:t>；</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20000"/>
              </a:lnSpc>
              <a:buNone/>
            </a:pPr>
            <a:r>
              <a:rPr lang="en-US" altLang="zh-CN" dirty="0">
                <a:solidFill>
                  <a:schemeClr val="bg1"/>
                </a:solidFill>
                <a:latin typeface="楷体" panose="02010609060101010101" pitchFamily="49" charset="-122"/>
                <a:ea typeface="楷体" panose="02010609060101010101" pitchFamily="49" charset="-122"/>
              </a:rPr>
              <a:t>  </a:t>
            </a:r>
            <a:r>
              <a:rPr lang="zh-CN" altLang="zh-CN" dirty="0">
                <a:solidFill>
                  <a:schemeClr val="bg1"/>
                </a:solidFill>
                <a:latin typeface="楷体" panose="02010609060101010101" pitchFamily="49" charset="-122"/>
                <a:ea typeface="楷体" panose="02010609060101010101" pitchFamily="49" charset="-122"/>
              </a:rPr>
              <a:t>省经普办</a:t>
            </a:r>
            <a:r>
              <a:rPr lang="zh-CN" altLang="en-US" dirty="0">
                <a:solidFill>
                  <a:schemeClr val="bg1"/>
                </a:solidFill>
                <a:latin typeface="楷体" panose="02010609060101010101" pitchFamily="49" charset="-122"/>
                <a:ea typeface="楷体" panose="02010609060101010101" pitchFamily="49" charset="-122"/>
              </a:rPr>
              <a:t>：</a:t>
            </a:r>
            <a:r>
              <a:rPr lang="zh-CN" altLang="en-US" b="1" dirty="0">
                <a:solidFill>
                  <a:srgbClr val="FFC000"/>
                </a:solidFill>
                <a:latin typeface="楷体" panose="02010609060101010101" pitchFamily="49" charset="-122"/>
                <a:ea typeface="楷体" panose="02010609060101010101" pitchFamily="49" charset="-122"/>
              </a:rPr>
              <a:t>省级总体</a:t>
            </a:r>
            <a:r>
              <a:rPr lang="zh-CN" altLang="zh-CN" b="1" dirty="0">
                <a:solidFill>
                  <a:srgbClr val="FFC000"/>
                </a:solidFill>
                <a:latin typeface="楷体" panose="02010609060101010101" pitchFamily="49" charset="-122"/>
                <a:ea typeface="楷体" panose="02010609060101010101" pitchFamily="49" charset="-122"/>
              </a:rPr>
              <a:t>分主要行业</a:t>
            </a:r>
            <a:r>
              <a:rPr lang="zh-CN" altLang="zh-CN" dirty="0">
                <a:solidFill>
                  <a:schemeClr val="bg1"/>
                </a:solidFill>
                <a:latin typeface="楷体" panose="02010609060101010101" pitchFamily="49" charset="-122"/>
                <a:ea typeface="楷体" panose="02010609060101010101" pitchFamily="49" charset="-122"/>
              </a:rPr>
              <a:t>（门类或门类组合）</a:t>
            </a:r>
            <a:r>
              <a:rPr lang="zh-CN" altLang="en-US" dirty="0">
                <a:solidFill>
                  <a:schemeClr val="bg1"/>
                </a:solidFill>
                <a:latin typeface="楷体" panose="02010609060101010101" pitchFamily="49" charset="-122"/>
                <a:ea typeface="楷体" panose="02010609060101010101" pitchFamily="49" charset="-122"/>
              </a:rPr>
              <a:t>数据，</a:t>
            </a:r>
            <a:r>
              <a:rPr lang="zh-CN" altLang="zh-CN" b="1" dirty="0">
                <a:solidFill>
                  <a:srgbClr val="FFC000"/>
                </a:solidFill>
                <a:latin typeface="楷体" panose="02010609060101010101" pitchFamily="49" charset="-122"/>
                <a:ea typeface="楷体" panose="02010609060101010101" pitchFamily="49" charset="-122"/>
              </a:rPr>
              <a:t>省以下</a:t>
            </a:r>
            <a:r>
              <a:rPr lang="zh-CN" altLang="en-US" b="1" dirty="0">
                <a:solidFill>
                  <a:srgbClr val="FFC000"/>
                </a:solidFill>
                <a:latin typeface="楷体" panose="02010609060101010101" pitchFamily="49" charset="-122"/>
                <a:ea typeface="楷体" panose="02010609060101010101" pitchFamily="49" charset="-122"/>
              </a:rPr>
              <a:t>分地市和分县</a:t>
            </a:r>
            <a:r>
              <a:rPr lang="zh-CN" altLang="zh-CN" b="1" dirty="0">
                <a:solidFill>
                  <a:srgbClr val="FFC000"/>
                </a:solidFill>
                <a:latin typeface="楷体" panose="02010609060101010101" pitchFamily="49" charset="-122"/>
                <a:ea typeface="楷体" panose="02010609060101010101" pitchFamily="49" charset="-122"/>
              </a:rPr>
              <a:t>数据</a:t>
            </a:r>
            <a:r>
              <a:rPr lang="zh-CN" altLang="en-US" b="1" dirty="0">
                <a:solidFill>
                  <a:schemeClr val="bg1"/>
                </a:solidFill>
                <a:latin typeface="楷体" panose="02010609060101010101" pitchFamily="49" charset="-122"/>
                <a:ea typeface="楷体" panose="02010609060101010101" pitchFamily="49" charset="-122"/>
              </a:rPr>
              <a:t>；</a:t>
            </a:r>
            <a:endParaRPr lang="zh-CN" altLang="zh-CN" b="1" dirty="0">
              <a:solidFill>
                <a:schemeClr val="bg1"/>
              </a:solidFill>
              <a:latin typeface="楷体" panose="02010609060101010101" pitchFamily="49" charset="-122"/>
              <a:ea typeface="楷体" panose="02010609060101010101" pitchFamily="49" charset="-122"/>
            </a:endParaRPr>
          </a:p>
        </p:txBody>
      </p:sp>
      <p:grpSp>
        <p:nvGrpSpPr>
          <p:cNvPr id="5" name="组合 4"/>
          <p:cNvGrpSpPr/>
          <p:nvPr/>
        </p:nvGrpSpPr>
        <p:grpSpPr>
          <a:xfrm>
            <a:off x="1935480" y="869950"/>
            <a:ext cx="8178165" cy="599440"/>
            <a:chOff x="-78464" y="2686378"/>
            <a:chExt cx="6144975" cy="604089"/>
          </a:xfrm>
          <a:scene3d>
            <a:camera prst="orthographicFront">
              <a:rot lat="0" lon="0" rev="0"/>
            </a:camera>
            <a:lightRig rig="glow" dir="t">
              <a:rot lat="0" lon="0" rev="4800000"/>
            </a:lightRig>
          </a:scene3d>
        </p:grpSpPr>
        <p:sp>
          <p:nvSpPr>
            <p:cNvPr id="6" name="圆角矩形 5"/>
            <p:cNvSpPr/>
            <p:nvPr/>
          </p:nvSpPr>
          <p:spPr>
            <a:xfrm>
              <a:off x="-78464" y="2686378"/>
              <a:ext cx="6096000" cy="604089"/>
            </a:xfrm>
            <a:prstGeom prst="roundRect">
              <a:avLst/>
            </a:prstGeom>
            <a:solidFill>
              <a:schemeClr val="accent1">
                <a:lumMod val="75000"/>
              </a:schemeClr>
            </a:solidFill>
            <a:ln>
              <a:noFill/>
            </a:ln>
            <a:effectLst>
              <a:outerShdw blurRad="190500" dist="228600" dir="2700000" algn="ctr">
                <a:srgbClr val="000000">
                  <a:alpha val="30000"/>
                </a:srgbClr>
              </a:outerShdw>
            </a:effectLst>
            <a:sp3d prstMaterial="matte">
              <a:bevelT w="127000" h="63500"/>
            </a:sp3d>
          </p:spPr>
          <p:style>
            <a:lnRef idx="2">
              <a:scrgbClr r="0" g="0" b="0"/>
            </a:lnRef>
            <a:fillRef idx="1">
              <a:scrgbClr r="0" g="0" b="0"/>
            </a:fillRef>
            <a:effectRef idx="0">
              <a:scrgbClr r="0" g="0" b="0"/>
            </a:effectRef>
            <a:fontRef idx="minor">
              <a:schemeClr val="lt1"/>
            </a:fontRef>
          </p:style>
        </p:sp>
        <p:sp>
          <p:nvSpPr>
            <p:cNvPr id="7" name="圆角矩形 4"/>
            <p:cNvSpPr/>
            <p:nvPr/>
          </p:nvSpPr>
          <p:spPr>
            <a:xfrm>
              <a:off x="29489" y="2733270"/>
              <a:ext cx="6037022" cy="54511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algn="ctr" defTabSz="1244600">
                <a:lnSpc>
                  <a:spcPct val="90000"/>
                </a:lnSpc>
                <a:spcBef>
                  <a:spcPct val="0"/>
                </a:spcBef>
                <a:spcAft>
                  <a:spcPct val="35000"/>
                </a:spcAft>
              </a:pPr>
              <a:r>
                <a:rPr lang="zh-CN" altLang="en-US" sz="4800" b="1" dirty="0">
                  <a:solidFill>
                    <a:schemeClr val="bg1"/>
                  </a:solidFill>
                  <a:uFillTx/>
                  <a:latin typeface="黑体" panose="02010609060101010101" pitchFamily="49" charset="-122"/>
                  <a:ea typeface="黑体" panose="02010609060101010101" pitchFamily="49" charset="-122"/>
                </a:rPr>
                <a:t>二、调查组织实施要点</a:t>
              </a:r>
            </a:p>
          </p:txBody>
        </p:sp>
      </p:gr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225925" y="3260725"/>
            <a:ext cx="3079115" cy="1137285"/>
          </a:xfrm>
        </p:spPr>
        <p:txBody>
          <a:bodyPr>
            <a:noAutofit/>
          </a:bodyPr>
          <a:lstStyle/>
          <a:p>
            <a:pPr marL="0" indent="0">
              <a:buNone/>
            </a:pPr>
            <a:r>
              <a:rPr lang="zh-CN" altLang="en-US" sz="7700" dirty="0">
                <a:solidFill>
                  <a:schemeClr val="bg1"/>
                </a:solidFill>
                <a:latin typeface="华文楷体" panose="02010600040101010101" pitchFamily="2" charset="-122"/>
                <a:ea typeface="华文楷体" panose="02010600040101010101" pitchFamily="2" charset="-122"/>
              </a:rPr>
              <a:t>谢谢！</a:t>
            </a:r>
            <a:endParaRPr lang="en-US" altLang="zh-CN" sz="7700" dirty="0">
              <a:solidFill>
                <a:schemeClr val="bg1"/>
              </a:solidFill>
              <a:latin typeface="华文楷体" panose="02010600040101010101" pitchFamily="2" charset="-122"/>
              <a:ea typeface="华文楷体" panose="02010600040101010101" pitchFamily="2" charset="-122"/>
            </a:endParaRPr>
          </a:p>
          <a:p>
            <a:pPr marL="0" indent="0">
              <a:buNone/>
            </a:pPr>
            <a:endParaRPr lang="zh-CN" altLang="en-US" sz="7700" dirty="0">
              <a:solidFill>
                <a:schemeClr val="bg1"/>
              </a:solidFill>
              <a:latin typeface="华文楷体" panose="02010600040101010101" pitchFamily="2" charset="-122"/>
              <a:ea typeface="华文楷体" panose="02010600040101010101" pitchFamily="2"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1839595" y="1004570"/>
            <a:ext cx="8152130" cy="1814195"/>
            <a:chOff x="-78464" y="2686378"/>
            <a:chExt cx="6144975" cy="604089"/>
          </a:xfrm>
          <a:scene3d>
            <a:camera prst="orthographicFront">
              <a:rot lat="0" lon="0" rev="0"/>
            </a:camera>
            <a:lightRig rig="glow" dir="t">
              <a:rot lat="0" lon="0" rev="4800000"/>
            </a:lightRig>
          </a:scene3d>
        </p:grpSpPr>
        <p:sp>
          <p:nvSpPr>
            <p:cNvPr id="9" name="圆角矩形 8"/>
            <p:cNvSpPr/>
            <p:nvPr/>
          </p:nvSpPr>
          <p:spPr>
            <a:xfrm>
              <a:off x="-78464" y="2686378"/>
              <a:ext cx="6096000" cy="604089"/>
            </a:xfrm>
            <a:prstGeom prst="roundRect">
              <a:avLst/>
            </a:prstGeom>
            <a:solidFill>
              <a:schemeClr val="accent1">
                <a:lumMod val="75000"/>
              </a:schemeClr>
            </a:solidFill>
            <a:ln>
              <a:noFill/>
            </a:ln>
            <a:effectLst>
              <a:outerShdw blurRad="190500" dist="228600" dir="2700000" algn="ctr">
                <a:srgbClr val="000000">
                  <a:alpha val="30000"/>
                </a:srgbClr>
              </a:outerShdw>
            </a:effectLst>
            <a:sp3d prstMaterial="matte">
              <a:bevelT w="127000" h="63500"/>
            </a:sp3d>
          </p:spPr>
          <p:style>
            <a:lnRef idx="2">
              <a:scrgbClr r="0" g="0" b="0"/>
            </a:lnRef>
            <a:fillRef idx="1">
              <a:scrgbClr r="0" g="0" b="0"/>
            </a:fillRef>
            <a:effectRef idx="0">
              <a:scrgbClr r="0" g="0" b="0"/>
            </a:effectRef>
            <a:fontRef idx="minor">
              <a:schemeClr val="lt1"/>
            </a:fontRef>
          </p:style>
        </p:sp>
        <p:sp>
          <p:nvSpPr>
            <p:cNvPr id="10" name="圆角矩形 4"/>
            <p:cNvSpPr/>
            <p:nvPr/>
          </p:nvSpPr>
          <p:spPr>
            <a:xfrm>
              <a:off x="29489" y="2733270"/>
              <a:ext cx="6037022" cy="54511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defTabSz="1244600">
                <a:lnSpc>
                  <a:spcPct val="90000"/>
                </a:lnSpc>
                <a:spcBef>
                  <a:spcPct val="0"/>
                </a:spcBef>
                <a:spcAft>
                  <a:spcPct val="35000"/>
                </a:spcAft>
              </a:pPr>
              <a:r>
                <a:rPr lang="zh-CN" altLang="en-US" sz="4800" b="1" dirty="0">
                  <a:solidFill>
                    <a:schemeClr val="bg1"/>
                  </a:solidFill>
                  <a:uFillTx/>
                  <a:latin typeface="黑体" panose="02010609060101010101" pitchFamily="49" charset="-122"/>
                  <a:ea typeface="黑体" panose="02010609060101010101" pitchFamily="49" charset="-122"/>
                </a:rPr>
                <a:t>一、抽样调查方案主要内容</a:t>
              </a:r>
            </a:p>
          </p:txBody>
        </p:sp>
      </p:grpSp>
      <p:sp>
        <p:nvSpPr>
          <p:cNvPr id="5" name="内容占位符 4"/>
          <p:cNvSpPr>
            <a:spLocks noGrp="1"/>
          </p:cNvSpPr>
          <p:nvPr>
            <p:ph idx="1"/>
          </p:nvPr>
        </p:nvSpPr>
        <p:spPr>
          <a:xfrm>
            <a:off x="869950" y="2553970"/>
            <a:ext cx="10558145" cy="4063365"/>
          </a:xfrm>
        </p:spPr>
        <p:txBody>
          <a:bodyPr>
            <a:normAutofit fontScale="90000" lnSpcReduction="20000"/>
          </a:bodyPr>
          <a:lstStyle/>
          <a:p>
            <a:pPr marL="0" indent="0">
              <a:lnSpc>
                <a:spcPct val="120000"/>
              </a:lnSpc>
              <a:spcBef>
                <a:spcPts val="1800"/>
              </a:spcBef>
              <a:buNone/>
            </a:pPr>
            <a:r>
              <a:rPr lang="zh-CN" altLang="en-US" dirty="0">
                <a:solidFill>
                  <a:schemeClr val="bg1"/>
                </a:solidFill>
              </a:rPr>
              <a:t>     </a:t>
            </a:r>
          </a:p>
          <a:p>
            <a:pPr marL="0" indent="0">
              <a:lnSpc>
                <a:spcPct val="120000"/>
              </a:lnSpc>
              <a:spcBef>
                <a:spcPts val="1800"/>
              </a:spcBef>
              <a:buNone/>
            </a:pPr>
            <a:r>
              <a:rPr lang="zh-CN" altLang="en-US" dirty="0">
                <a:solidFill>
                  <a:schemeClr val="bg1"/>
                </a:solidFill>
              </a:rPr>
              <a:t>             </a:t>
            </a:r>
            <a:r>
              <a:rPr lang="zh-CN" altLang="en-US" sz="4400" b="1" dirty="0">
                <a:solidFill>
                  <a:schemeClr val="bg1"/>
                </a:solidFill>
              </a:rPr>
              <a:t>（一）抽样方法</a:t>
            </a:r>
          </a:p>
          <a:p>
            <a:pPr marL="0" indent="0">
              <a:lnSpc>
                <a:spcPct val="120000"/>
              </a:lnSpc>
              <a:spcBef>
                <a:spcPts val="1800"/>
              </a:spcBef>
              <a:buNone/>
            </a:pPr>
            <a:r>
              <a:rPr lang="zh-CN" altLang="en-US" sz="4400" b="1" dirty="0">
                <a:solidFill>
                  <a:schemeClr val="bg1"/>
                </a:solidFill>
              </a:rPr>
              <a:t>         （二）推算方法</a:t>
            </a:r>
          </a:p>
          <a:p>
            <a:pPr marL="0" indent="0">
              <a:lnSpc>
                <a:spcPct val="120000"/>
              </a:lnSpc>
              <a:spcBef>
                <a:spcPts val="1800"/>
              </a:spcBef>
              <a:buNone/>
            </a:pPr>
            <a:r>
              <a:rPr lang="zh-CN" altLang="en-US" sz="4400" b="1" dirty="0">
                <a:solidFill>
                  <a:schemeClr val="bg1"/>
                </a:solidFill>
              </a:rPr>
              <a:t>         （三）评估</a:t>
            </a:r>
          </a:p>
          <a:p>
            <a:pPr marL="0" indent="0">
              <a:lnSpc>
                <a:spcPct val="120000"/>
              </a:lnSpc>
              <a:spcBef>
                <a:spcPts val="1800"/>
              </a:spcBef>
              <a:buNone/>
            </a:pPr>
            <a:r>
              <a:rPr lang="zh-CN" altLang="en-US" sz="4400" b="1" dirty="0">
                <a:solidFill>
                  <a:schemeClr val="bg1"/>
                </a:solidFill>
              </a:rPr>
              <a:t>         （四）个体运输户的特殊处理</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71869" y="717526"/>
            <a:ext cx="7785247" cy="850429"/>
          </a:xfrm>
        </p:spPr>
        <p:txBody>
          <a:bodyPr>
            <a:normAutofit/>
          </a:bodyPr>
          <a:lstStyle/>
          <a:p>
            <a:r>
              <a:rPr lang="en-US" altLang="zh-CN" sz="3300" dirty="0">
                <a:solidFill>
                  <a:schemeClr val="bg1"/>
                </a:solidFill>
                <a:latin typeface="黑体" panose="02010609060101010101" pitchFamily="49" charset="-122"/>
                <a:ea typeface="黑体" panose="02010609060101010101" pitchFamily="49" charset="-122"/>
              </a:rPr>
              <a:t>       </a:t>
            </a:r>
            <a:r>
              <a:rPr lang="zh-CN" altLang="en-US" sz="3300" dirty="0">
                <a:solidFill>
                  <a:schemeClr val="bg1"/>
                </a:solidFill>
                <a:latin typeface="黑体" panose="02010609060101010101" pitchFamily="49" charset="-122"/>
                <a:ea typeface="黑体" panose="02010609060101010101" pitchFamily="49" charset="-122"/>
              </a:rPr>
              <a:t>调查方案，预期结果</a:t>
            </a:r>
          </a:p>
        </p:txBody>
      </p:sp>
      <p:sp>
        <p:nvSpPr>
          <p:cNvPr id="3" name="内容占位符 2"/>
          <p:cNvSpPr>
            <a:spLocks noGrp="1"/>
          </p:cNvSpPr>
          <p:nvPr>
            <p:ph idx="1"/>
          </p:nvPr>
        </p:nvSpPr>
        <p:spPr>
          <a:xfrm>
            <a:off x="770417" y="1594625"/>
            <a:ext cx="10606420" cy="4582339"/>
          </a:xfrm>
        </p:spPr>
        <p:txBody>
          <a:bodyPr>
            <a:normAutofit/>
          </a:bodyPr>
          <a:lstStyle/>
          <a:p>
            <a:pPr marL="0" indent="0">
              <a:lnSpc>
                <a:spcPct val="120000"/>
              </a:lnSpc>
              <a:buNone/>
            </a:pPr>
            <a:r>
              <a:rPr lang="zh-CN" altLang="en-US" b="1" dirty="0">
                <a:solidFill>
                  <a:schemeClr val="bg1"/>
                </a:solidFill>
              </a:rPr>
              <a:t>   （一）总体、精度和预期推算结果</a:t>
            </a:r>
            <a:endParaRPr lang="en-US" altLang="zh-CN" b="1" dirty="0">
              <a:solidFill>
                <a:schemeClr val="bg1"/>
              </a:solidFill>
            </a:endParaRPr>
          </a:p>
          <a:p>
            <a:pPr>
              <a:lnSpc>
                <a:spcPct val="120000"/>
              </a:lnSpc>
              <a:spcBef>
                <a:spcPts val="1800"/>
              </a:spcBef>
            </a:pPr>
            <a:r>
              <a:rPr lang="zh-CN" altLang="en-US" dirty="0">
                <a:solidFill>
                  <a:srgbClr val="FFC000"/>
                </a:solidFill>
                <a:latin typeface="黑体" panose="02010609060101010101" pitchFamily="49" charset="-122"/>
                <a:ea typeface="黑体" panose="02010609060101010101" pitchFamily="49" charset="-122"/>
              </a:rPr>
              <a:t>总体：</a:t>
            </a:r>
            <a:r>
              <a:rPr lang="zh-CN" altLang="zh-CN" dirty="0">
                <a:solidFill>
                  <a:schemeClr val="bg1"/>
                </a:solidFill>
                <a:latin typeface="楷体" panose="02010609060101010101" pitchFamily="49" charset="-122"/>
                <a:ea typeface="楷体" panose="02010609060101010101" pitchFamily="49" charset="-122"/>
              </a:rPr>
              <a:t>以省为总体进行设计</a:t>
            </a:r>
            <a:r>
              <a:rPr lang="zh-CN" altLang="en-US" dirty="0">
                <a:solidFill>
                  <a:schemeClr val="bg1"/>
                </a:solidFill>
                <a:latin typeface="楷体" panose="02010609060101010101" pitchFamily="49" charset="-122"/>
                <a:ea typeface="楷体" panose="02010609060101010101" pitchFamily="49" charset="-122"/>
              </a:rPr>
              <a:t>，对市、县具有一定代表性。</a:t>
            </a:r>
          </a:p>
          <a:p>
            <a:pPr>
              <a:lnSpc>
                <a:spcPct val="120000"/>
              </a:lnSpc>
              <a:spcBef>
                <a:spcPts val="1800"/>
              </a:spcBef>
            </a:pPr>
            <a:r>
              <a:rPr lang="zh-CN" altLang="en-US" dirty="0">
                <a:solidFill>
                  <a:srgbClr val="FFC000"/>
                </a:solidFill>
                <a:latin typeface="黑体" panose="02010609060101010101" pitchFamily="49" charset="-122"/>
                <a:ea typeface="黑体" panose="02010609060101010101" pitchFamily="49" charset="-122"/>
              </a:rPr>
              <a:t>抽样精度控制：</a:t>
            </a:r>
            <a:r>
              <a:rPr lang="en-US" altLang="zh-CN" dirty="0">
                <a:solidFill>
                  <a:schemeClr val="bg1"/>
                </a:solidFill>
                <a:latin typeface="楷体" panose="02010609060101010101" pitchFamily="49" charset="-122"/>
                <a:ea typeface="楷体" panose="02010609060101010101" pitchFamily="49" charset="-122"/>
              </a:rPr>
              <a:t>95%</a:t>
            </a:r>
            <a:r>
              <a:rPr lang="zh-CN" altLang="zh-CN" dirty="0">
                <a:solidFill>
                  <a:schemeClr val="bg1"/>
                </a:solidFill>
                <a:latin typeface="楷体" panose="02010609060101010101" pitchFamily="49" charset="-122"/>
                <a:ea typeface="楷体" panose="02010609060101010101" pitchFamily="49" charset="-122"/>
              </a:rPr>
              <a:t>置信度下，</a:t>
            </a:r>
            <a:r>
              <a:rPr lang="zh-CN" altLang="en-US" dirty="0">
                <a:solidFill>
                  <a:schemeClr val="bg1"/>
                </a:solidFill>
                <a:latin typeface="楷体" panose="02010609060101010101" pitchFamily="49" charset="-122"/>
                <a:ea typeface="楷体" panose="02010609060101010101" pitchFamily="49" charset="-122"/>
              </a:rPr>
              <a:t>省级总体的</a:t>
            </a:r>
            <a:r>
              <a:rPr lang="zh-CN" altLang="zh-CN" dirty="0">
                <a:solidFill>
                  <a:schemeClr val="bg1"/>
                </a:solidFill>
                <a:latin typeface="楷体" panose="02010609060101010101" pitchFamily="49" charset="-122"/>
                <a:ea typeface="楷体" panose="02010609060101010101" pitchFamily="49" charset="-122"/>
              </a:rPr>
              <a:t>个体经营户</a:t>
            </a:r>
            <a:r>
              <a:rPr lang="zh-CN" altLang="en-US" dirty="0">
                <a:solidFill>
                  <a:schemeClr val="bg1"/>
                </a:solidFill>
                <a:latin typeface="楷体" panose="02010609060101010101" pitchFamily="49" charset="-122"/>
                <a:ea typeface="楷体" panose="02010609060101010101" pitchFamily="49" charset="-122"/>
              </a:rPr>
              <a:t>核心指标（</a:t>
            </a:r>
            <a:r>
              <a:rPr lang="zh-CN" altLang="zh-CN" dirty="0">
                <a:solidFill>
                  <a:schemeClr val="bg1"/>
                </a:solidFill>
                <a:latin typeface="楷体" panose="02010609060101010101" pitchFamily="49" charset="-122"/>
                <a:ea typeface="楷体" panose="02010609060101010101" pitchFamily="49" charset="-122"/>
              </a:rPr>
              <a:t>营业收入</a:t>
            </a:r>
            <a:r>
              <a:rPr lang="zh-CN" altLang="en-US" dirty="0">
                <a:solidFill>
                  <a:schemeClr val="bg1"/>
                </a:solidFill>
                <a:latin typeface="楷体" panose="02010609060101010101" pitchFamily="49" charset="-122"/>
                <a:ea typeface="楷体" panose="02010609060101010101" pitchFamily="49" charset="-122"/>
              </a:rPr>
              <a:t>）的</a:t>
            </a:r>
            <a:r>
              <a:rPr lang="zh-CN" altLang="zh-CN" dirty="0">
                <a:solidFill>
                  <a:schemeClr val="bg1"/>
                </a:solidFill>
                <a:latin typeface="楷体" panose="02010609060101010101" pitchFamily="49" charset="-122"/>
                <a:ea typeface="楷体" panose="02010609060101010101" pitchFamily="49" charset="-122"/>
              </a:rPr>
              <a:t>相对标准误控制在</a:t>
            </a:r>
            <a:r>
              <a:rPr lang="en-US" altLang="zh-CN" dirty="0">
                <a:solidFill>
                  <a:schemeClr val="bg1"/>
                </a:solidFill>
                <a:latin typeface="楷体" panose="02010609060101010101" pitchFamily="49" charset="-122"/>
                <a:ea typeface="楷体" panose="02010609060101010101" pitchFamily="49" charset="-122"/>
              </a:rPr>
              <a:t>5%</a:t>
            </a:r>
            <a:r>
              <a:rPr lang="zh-CN" altLang="zh-CN" dirty="0">
                <a:solidFill>
                  <a:schemeClr val="bg1"/>
                </a:solidFill>
                <a:latin typeface="楷体" panose="02010609060101010101" pitchFamily="49" charset="-122"/>
                <a:ea typeface="楷体" panose="02010609060101010101" pitchFamily="49" charset="-122"/>
              </a:rPr>
              <a:t>以内</a:t>
            </a:r>
            <a:r>
              <a:rPr lang="zh-CN" altLang="en-US" dirty="0">
                <a:solidFill>
                  <a:schemeClr val="bg1"/>
                </a:solidFill>
                <a:latin typeface="楷体" panose="02010609060101010101" pitchFamily="49" charset="-122"/>
                <a:ea typeface="楷体" panose="02010609060101010101" pitchFamily="49" charset="-122"/>
              </a:rPr>
              <a:t>。</a:t>
            </a:r>
            <a:endParaRPr lang="en-US" altLang="zh-CN" dirty="0">
              <a:solidFill>
                <a:schemeClr val="bg1"/>
              </a:solidFill>
              <a:latin typeface="楷体" panose="02010609060101010101" pitchFamily="49" charset="-122"/>
              <a:ea typeface="楷体" panose="02010609060101010101" pitchFamily="49" charset="-122"/>
            </a:endParaRPr>
          </a:p>
          <a:p>
            <a:pPr>
              <a:lnSpc>
                <a:spcPct val="120000"/>
              </a:lnSpc>
              <a:spcBef>
                <a:spcPts val="1800"/>
              </a:spcBef>
            </a:pPr>
            <a:r>
              <a:rPr lang="zh-CN" altLang="en-US" dirty="0">
                <a:solidFill>
                  <a:srgbClr val="FFC000"/>
                </a:solidFill>
                <a:latin typeface="黑体" panose="02010609060101010101" pitchFamily="49" charset="-122"/>
                <a:ea typeface="黑体" panose="02010609060101010101" pitchFamily="49" charset="-122"/>
              </a:rPr>
              <a:t>预期推算结果</a:t>
            </a:r>
            <a:r>
              <a:rPr lang="zh-CN" altLang="en-US" dirty="0">
                <a:solidFill>
                  <a:srgbClr val="FFC000"/>
                </a:solidFill>
                <a:latin typeface="黑体" panose="02010609060101010101" pitchFamily="49" charset="-122"/>
                <a:ea typeface="黑体" panose="02010609060101010101" pitchFamily="49" charset="-122"/>
                <a:sym typeface="Wingdings" panose="05000000000000000000" pitchFamily="2" charset="2"/>
              </a:rPr>
              <a:t>：</a:t>
            </a:r>
            <a:r>
              <a:rPr lang="zh-CN" altLang="zh-CN" dirty="0">
                <a:solidFill>
                  <a:schemeClr val="bg1"/>
                </a:solidFill>
                <a:latin typeface="楷体" panose="02010609060101010101" pitchFamily="49" charset="-122"/>
                <a:ea typeface="楷体" panose="02010609060101010101" pitchFamily="49" charset="-122"/>
              </a:rPr>
              <a:t>省（市、县）主要经济指标总量及分主要行业（门类或门类组合）</a:t>
            </a:r>
            <a:r>
              <a:rPr lang="zh-CN" altLang="en-US" dirty="0">
                <a:solidFill>
                  <a:schemeClr val="bg1"/>
                </a:solidFill>
                <a:latin typeface="楷体" panose="02010609060101010101" pitchFamily="49" charset="-122"/>
                <a:ea typeface="楷体" panose="02010609060101010101" pitchFamily="49" charset="-122"/>
              </a:rPr>
              <a:t>结构数据</a:t>
            </a:r>
            <a:r>
              <a:rPr lang="zh-CN" altLang="zh-CN" dirty="0">
                <a:solidFill>
                  <a:schemeClr val="bg1"/>
                </a:solidFill>
                <a:latin typeface="楷体" panose="02010609060101010101" pitchFamily="49" charset="-122"/>
                <a:ea typeface="楷体" panose="02010609060101010101" pitchFamily="49" charset="-122"/>
              </a:rPr>
              <a:t>和分地市结构数据</a:t>
            </a:r>
            <a:r>
              <a:rPr lang="zh-CN" altLang="en-US" dirty="0">
                <a:solidFill>
                  <a:schemeClr val="bg1"/>
                </a:solidFill>
                <a:latin typeface="楷体" panose="02010609060101010101" pitchFamily="49" charset="-122"/>
                <a:ea typeface="楷体" panose="02010609060101010101" pitchFamily="49" charset="-122"/>
              </a:rPr>
              <a:t>。</a:t>
            </a:r>
            <a:endParaRPr lang="en-US" altLang="zh-CN" dirty="0">
              <a:solidFill>
                <a:schemeClr val="bg1"/>
              </a:solidFill>
              <a:latin typeface="楷体" panose="02010609060101010101" pitchFamily="49" charset="-122"/>
              <a:ea typeface="楷体" panose="02010609060101010101" pitchFamily="49" charset="-122"/>
            </a:endParaRPr>
          </a:p>
        </p:txBody>
      </p:sp>
      <p:grpSp>
        <p:nvGrpSpPr>
          <p:cNvPr id="6" name="组合 5"/>
          <p:cNvGrpSpPr/>
          <p:nvPr/>
        </p:nvGrpSpPr>
        <p:grpSpPr>
          <a:xfrm>
            <a:off x="1100027" y="1567955"/>
            <a:ext cx="6224823" cy="630758"/>
            <a:chOff x="-78464" y="2686378"/>
            <a:chExt cx="6224823" cy="630758"/>
          </a:xfrm>
          <a:scene3d>
            <a:camera prst="orthographicFront">
              <a:rot lat="0" lon="0" rev="0"/>
            </a:camera>
            <a:lightRig rig="glow" dir="t">
              <a:rot lat="0" lon="0" rev="4800000"/>
            </a:lightRig>
          </a:scene3d>
        </p:grpSpPr>
        <p:sp>
          <p:nvSpPr>
            <p:cNvPr id="7" name="圆角矩形 6"/>
            <p:cNvSpPr/>
            <p:nvPr/>
          </p:nvSpPr>
          <p:spPr>
            <a:xfrm>
              <a:off x="-78464" y="2686378"/>
              <a:ext cx="6096000" cy="604089"/>
            </a:xfrm>
            <a:prstGeom prst="roundRect">
              <a:avLst/>
            </a:prstGeom>
            <a:solidFill>
              <a:srgbClr val="FFC000"/>
            </a:solidFill>
            <a:ln>
              <a:noFill/>
            </a:ln>
            <a:effectLst>
              <a:outerShdw blurRad="190500" dist="228600" dir="2700000" algn="ctr">
                <a:srgbClr val="000000">
                  <a:alpha val="30000"/>
                </a:srgbClr>
              </a:outerShdw>
            </a:effectLst>
            <a:sp3d prstMaterial="matte">
              <a:bevelT w="127000" h="63500"/>
            </a:sp3d>
          </p:spPr>
          <p:style>
            <a:lnRef idx="2">
              <a:scrgbClr r="0" g="0" b="0"/>
            </a:lnRef>
            <a:fillRef idx="1">
              <a:scrgbClr r="0" g="0" b="0"/>
            </a:fillRef>
            <a:effectRef idx="0">
              <a:scrgbClr r="0" g="0" b="0"/>
            </a:effectRef>
            <a:fontRef idx="minor">
              <a:schemeClr val="lt1"/>
            </a:fontRef>
          </p:style>
        </p:sp>
        <p:sp>
          <p:nvSpPr>
            <p:cNvPr id="8" name="圆角矩形 4"/>
            <p:cNvSpPr/>
            <p:nvPr/>
          </p:nvSpPr>
          <p:spPr>
            <a:xfrm>
              <a:off x="109337" y="2772025"/>
              <a:ext cx="6037022" cy="54511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defTabSz="1244600">
                <a:lnSpc>
                  <a:spcPct val="90000"/>
                </a:lnSpc>
                <a:spcBef>
                  <a:spcPct val="0"/>
                </a:spcBef>
                <a:spcAft>
                  <a:spcPct val="35000"/>
                </a:spcAft>
              </a:pPr>
              <a:r>
                <a:rPr lang="zh-CN" altLang="en-US" sz="2800" b="1" dirty="0">
                  <a:solidFill>
                    <a:schemeClr val="tx1"/>
                  </a:solidFill>
                </a:rPr>
                <a:t>（一）总体、精度和推算结果</a:t>
              </a:r>
              <a:endParaRPr lang="zh-CN" altLang="en-US" sz="2800" dirty="0">
                <a:solidFill>
                  <a:schemeClr val="tx1"/>
                </a:solidFill>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93134" y="731255"/>
            <a:ext cx="7763983" cy="850429"/>
          </a:xfrm>
        </p:spPr>
        <p:txBody>
          <a:bodyPr>
            <a:normAutofit/>
          </a:bodyPr>
          <a:lstStyle/>
          <a:p>
            <a:r>
              <a:rPr lang="en-US" altLang="zh-CN" sz="3300" dirty="0">
                <a:solidFill>
                  <a:schemeClr val="bg1"/>
                </a:solidFill>
                <a:latin typeface="黑体" panose="02010609060101010101" pitchFamily="49" charset="-122"/>
                <a:ea typeface="黑体" panose="02010609060101010101" pitchFamily="49" charset="-122"/>
                <a:sym typeface="+mn-ea"/>
              </a:rPr>
              <a:t>           </a:t>
            </a:r>
            <a:r>
              <a:rPr lang="zh-CN" altLang="en-US" sz="3300" dirty="0">
                <a:solidFill>
                  <a:schemeClr val="bg1"/>
                </a:solidFill>
                <a:latin typeface="黑体" panose="02010609060101010101" pitchFamily="49" charset="-122"/>
                <a:ea typeface="黑体" panose="02010609060101010101" pitchFamily="49" charset="-122"/>
                <a:sym typeface="+mn-ea"/>
              </a:rPr>
              <a:t>调查方案，预期结果</a:t>
            </a:r>
            <a:endParaRPr lang="zh-CN" altLang="en-US" sz="3300" dirty="0">
              <a:solidFill>
                <a:schemeClr val="bg1"/>
              </a:solidFill>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a:xfrm>
            <a:off x="403225" y="1594485"/>
            <a:ext cx="11111865" cy="4759960"/>
          </a:xfrm>
        </p:spPr>
        <p:txBody>
          <a:bodyPr>
            <a:normAutofit/>
          </a:bodyPr>
          <a:lstStyle/>
          <a:p>
            <a:pPr marL="0" indent="0">
              <a:lnSpc>
                <a:spcPct val="120000"/>
              </a:lnSpc>
              <a:buNone/>
            </a:pPr>
            <a:r>
              <a:rPr lang="zh-CN" altLang="en-US" b="1" dirty="0">
                <a:solidFill>
                  <a:schemeClr val="bg1"/>
                </a:solidFill>
              </a:rPr>
              <a:t>     （一）总体、精度和预期推算结果</a:t>
            </a:r>
          </a:p>
          <a:p>
            <a:pPr>
              <a:lnSpc>
                <a:spcPct val="120000"/>
              </a:lnSpc>
              <a:spcBef>
                <a:spcPts val="1800"/>
              </a:spcBef>
            </a:pPr>
            <a:r>
              <a:rPr lang="zh-CN" altLang="zh-CN" dirty="0">
                <a:solidFill>
                  <a:schemeClr val="bg1"/>
                </a:solidFill>
                <a:latin typeface="楷体" panose="02010609060101010101" pitchFamily="49" charset="-122"/>
                <a:ea typeface="楷体" panose="02010609060101010101" pitchFamily="49" charset="-122"/>
              </a:rPr>
              <a:t>可以推算出分地市和分县数据</a:t>
            </a:r>
            <a:r>
              <a:rPr lang="zh-CN" altLang="en-US" dirty="0">
                <a:solidFill>
                  <a:schemeClr val="bg1"/>
                </a:solidFill>
                <a:latin typeface="楷体" panose="02010609060101010101" pitchFamily="49" charset="-122"/>
                <a:ea typeface="楷体" panose="02010609060101010101" pitchFamily="49" charset="-122"/>
              </a:rPr>
              <a:t>，但</a:t>
            </a:r>
            <a:r>
              <a:rPr lang="zh-CN" altLang="zh-CN" dirty="0">
                <a:solidFill>
                  <a:schemeClr val="bg1"/>
                </a:solidFill>
                <a:latin typeface="楷体" panose="02010609060101010101" pitchFamily="49" charset="-122"/>
                <a:ea typeface="楷体" panose="02010609060101010101" pitchFamily="49" charset="-122"/>
              </a:rPr>
              <a:t>不</a:t>
            </a:r>
            <a:r>
              <a:rPr lang="zh-CN" altLang="en-US" dirty="0">
                <a:solidFill>
                  <a:schemeClr val="bg1"/>
                </a:solidFill>
                <a:latin typeface="楷体" panose="02010609060101010101" pitchFamily="49" charset="-122"/>
                <a:ea typeface="楷体" panose="02010609060101010101" pitchFamily="49" charset="-122"/>
              </a:rPr>
              <a:t>做</a:t>
            </a:r>
            <a:r>
              <a:rPr lang="zh-CN" altLang="zh-CN" dirty="0">
                <a:solidFill>
                  <a:schemeClr val="bg1"/>
                </a:solidFill>
                <a:latin typeface="楷体" panose="02010609060101010101" pitchFamily="49" charset="-122"/>
                <a:ea typeface="楷体" panose="02010609060101010101" pitchFamily="49" charset="-122"/>
              </a:rPr>
              <a:t>统一的精度控制要求</a:t>
            </a:r>
            <a:endParaRPr lang="en-US" altLang="zh-CN" dirty="0">
              <a:solidFill>
                <a:schemeClr val="bg1"/>
              </a:solidFill>
              <a:latin typeface="楷体" panose="02010609060101010101" pitchFamily="49" charset="-122"/>
              <a:ea typeface="楷体" panose="02010609060101010101" pitchFamily="49" charset="-122"/>
            </a:endParaRPr>
          </a:p>
          <a:p>
            <a:pPr>
              <a:lnSpc>
                <a:spcPct val="120000"/>
              </a:lnSpc>
              <a:spcBef>
                <a:spcPts val="1800"/>
              </a:spcBef>
            </a:pPr>
            <a:r>
              <a:rPr lang="zh-CN" altLang="zh-CN" dirty="0">
                <a:solidFill>
                  <a:schemeClr val="bg1"/>
                </a:solidFill>
                <a:latin typeface="楷体" panose="02010609060101010101" pitchFamily="49" charset="-122"/>
                <a:ea typeface="楷体" panose="02010609060101010101" pitchFamily="49" charset="-122"/>
              </a:rPr>
              <a:t>对地市为了达到较高精度需要增加样本量的地区</a:t>
            </a:r>
            <a:r>
              <a:rPr lang="zh-CN" altLang="en-US" dirty="0">
                <a:solidFill>
                  <a:schemeClr val="bg1"/>
                </a:solidFill>
                <a:latin typeface="楷体" panose="02010609060101010101" pitchFamily="49" charset="-122"/>
                <a:ea typeface="楷体" panose="02010609060101010101" pitchFamily="49" charset="-122"/>
              </a:rPr>
              <a:t>：</a:t>
            </a:r>
            <a:endParaRPr lang="en-US" altLang="zh-CN" dirty="0">
              <a:solidFill>
                <a:schemeClr val="bg1"/>
              </a:solidFill>
              <a:latin typeface="楷体" panose="02010609060101010101" pitchFamily="49" charset="-122"/>
              <a:ea typeface="楷体" panose="02010609060101010101" pitchFamily="49" charset="-122"/>
            </a:endParaRPr>
          </a:p>
          <a:p>
            <a:pPr marL="0" indent="0">
              <a:lnSpc>
                <a:spcPct val="120000"/>
              </a:lnSpc>
              <a:spcBef>
                <a:spcPts val="1800"/>
              </a:spcBef>
              <a:buNone/>
            </a:pPr>
            <a:r>
              <a:rPr lang="en-US" altLang="zh-CN" dirty="0">
                <a:solidFill>
                  <a:schemeClr val="bg1"/>
                </a:solidFill>
                <a:latin typeface="楷体" panose="02010609060101010101" pitchFamily="49" charset="-122"/>
                <a:ea typeface="楷体" panose="02010609060101010101" pitchFamily="49" charset="-122"/>
              </a:rPr>
              <a:t>   </a:t>
            </a:r>
            <a:r>
              <a:rPr lang="zh-CN" altLang="en-US" b="1" dirty="0">
                <a:solidFill>
                  <a:srgbClr val="FF0000"/>
                </a:solidFill>
                <a:latin typeface="楷体" panose="02010609060101010101" pitchFamily="49" charset="-122"/>
                <a:ea typeface="楷体" panose="02010609060101010101" pitchFamily="49" charset="-122"/>
              </a:rPr>
              <a:t>（</a:t>
            </a:r>
            <a:r>
              <a:rPr lang="en-US" altLang="zh-CN" b="1" dirty="0">
                <a:solidFill>
                  <a:srgbClr val="FF0000"/>
                </a:solidFill>
                <a:latin typeface="楷体" panose="02010609060101010101" pitchFamily="49" charset="-122"/>
                <a:ea typeface="楷体" panose="02010609060101010101" pitchFamily="49" charset="-122"/>
              </a:rPr>
              <a:t>1</a:t>
            </a:r>
            <a:r>
              <a:rPr lang="zh-CN" altLang="en-US" b="1" dirty="0">
                <a:solidFill>
                  <a:srgbClr val="FF0000"/>
                </a:solidFill>
                <a:latin typeface="楷体" panose="02010609060101010101" pitchFamily="49" charset="-122"/>
                <a:ea typeface="楷体" panose="02010609060101010101" pitchFamily="49" charset="-122"/>
              </a:rPr>
              <a:t>）</a:t>
            </a:r>
            <a:r>
              <a:rPr lang="zh-CN" altLang="en-US" b="1" dirty="0">
                <a:solidFill>
                  <a:srgbClr val="FF0000"/>
                </a:solidFill>
                <a:uFillTx/>
                <a:latin typeface="楷体" panose="02010609060101010101" pitchFamily="49" charset="-122"/>
                <a:ea typeface="楷体" panose="02010609060101010101" pitchFamily="49" charset="-122"/>
              </a:rPr>
              <a:t>如果县样本量要超出省计算的</a:t>
            </a:r>
            <a:r>
              <a:rPr lang="zh-CN" altLang="zh-CN" b="1" dirty="0">
                <a:solidFill>
                  <a:srgbClr val="FF0000"/>
                </a:solidFill>
                <a:uFillTx/>
                <a:latin typeface="楷体" panose="02010609060101010101" pitchFamily="49" charset="-122"/>
                <a:ea typeface="楷体" panose="02010609060101010101" pitchFamily="49" charset="-122"/>
              </a:rPr>
              <a:t>样本量</a:t>
            </a:r>
            <a:r>
              <a:rPr lang="zh-CN" altLang="en-US" b="1" dirty="0">
                <a:solidFill>
                  <a:srgbClr val="FF0000"/>
                </a:solidFill>
                <a:uFillTx/>
                <a:latin typeface="楷体" panose="02010609060101010101" pitchFamily="49" charset="-122"/>
                <a:ea typeface="楷体" panose="02010609060101010101" pitchFamily="49" charset="-122"/>
              </a:rPr>
              <a:t>，需报请省经普办批准，超过</a:t>
            </a:r>
            <a:r>
              <a:rPr lang="en-US" altLang="zh-CN" b="1" dirty="0">
                <a:solidFill>
                  <a:srgbClr val="FF0000"/>
                </a:solidFill>
                <a:uFillTx/>
                <a:latin typeface="楷体" panose="02010609060101010101" pitchFamily="49" charset="-122"/>
                <a:ea typeface="楷体" panose="02010609060101010101" pitchFamily="49" charset="-122"/>
              </a:rPr>
              <a:t>10</a:t>
            </a:r>
            <a:r>
              <a:rPr lang="zh-CN" altLang="en-US" b="1" dirty="0">
                <a:solidFill>
                  <a:srgbClr val="FF0000"/>
                </a:solidFill>
                <a:uFillTx/>
                <a:latin typeface="楷体" panose="02010609060101010101" pitchFamily="49" charset="-122"/>
                <a:ea typeface="楷体" panose="02010609060101010101" pitchFamily="49" charset="-122"/>
              </a:rPr>
              <a:t>个，要报国务院经普办批准。</a:t>
            </a:r>
            <a:endParaRPr lang="zh-CN" altLang="en-US" b="1" dirty="0">
              <a:solidFill>
                <a:srgbClr val="FF0000"/>
              </a:solidFill>
              <a:latin typeface="楷体" panose="02010609060101010101" pitchFamily="49" charset="-122"/>
              <a:ea typeface="楷体" panose="02010609060101010101" pitchFamily="49" charset="-122"/>
            </a:endParaRPr>
          </a:p>
          <a:p>
            <a:pPr marL="0" indent="0">
              <a:lnSpc>
                <a:spcPct val="130000"/>
              </a:lnSpc>
              <a:spcBef>
                <a:spcPts val="1800"/>
              </a:spcBef>
              <a:buNone/>
            </a:pPr>
            <a:r>
              <a:rPr lang="zh-CN" altLang="en-US" b="1" dirty="0">
                <a:solidFill>
                  <a:srgbClr val="FF0000"/>
                </a:solidFill>
                <a:latin typeface="楷体" panose="02010609060101010101" pitchFamily="49" charset="-122"/>
                <a:ea typeface="楷体" panose="02010609060101010101" pitchFamily="49" charset="-122"/>
              </a:rPr>
              <a:t>   （</a:t>
            </a:r>
            <a:r>
              <a:rPr lang="en-US" altLang="zh-CN" b="1" dirty="0">
                <a:solidFill>
                  <a:srgbClr val="FF0000"/>
                </a:solidFill>
                <a:latin typeface="楷体" panose="02010609060101010101" pitchFamily="49" charset="-122"/>
                <a:ea typeface="楷体" panose="02010609060101010101" pitchFamily="49" charset="-122"/>
              </a:rPr>
              <a:t>2</a:t>
            </a:r>
            <a:r>
              <a:rPr lang="zh-CN" altLang="en-US" b="1" dirty="0">
                <a:solidFill>
                  <a:srgbClr val="FF0000"/>
                </a:solidFill>
                <a:latin typeface="楷体" panose="02010609060101010101" pitchFamily="49" charset="-122"/>
                <a:ea typeface="楷体" panose="02010609060101010101" pitchFamily="49" charset="-122"/>
              </a:rPr>
              <a:t>）</a:t>
            </a:r>
            <a:r>
              <a:rPr lang="zh-CN" altLang="zh-CN" b="1" dirty="0">
                <a:solidFill>
                  <a:srgbClr val="FF0000"/>
                </a:solidFill>
                <a:latin typeface="楷体" panose="02010609060101010101" pitchFamily="49" charset="-122"/>
                <a:ea typeface="楷体" panose="02010609060101010101" pitchFamily="49" charset="-122"/>
              </a:rPr>
              <a:t>抽样误差控制在一定误差精度范围内</a:t>
            </a:r>
            <a:r>
              <a:rPr lang="zh-CN" altLang="en-US" b="1" dirty="0">
                <a:solidFill>
                  <a:srgbClr val="FF0000"/>
                </a:solidFill>
                <a:latin typeface="楷体" panose="02010609060101010101" pitchFamily="49" charset="-122"/>
                <a:ea typeface="楷体" panose="02010609060101010101" pitchFamily="49" charset="-122"/>
              </a:rPr>
              <a:t>，才可发布使用。</a:t>
            </a:r>
          </a:p>
        </p:txBody>
      </p:sp>
      <p:grpSp>
        <p:nvGrpSpPr>
          <p:cNvPr id="7" name="组合 6"/>
          <p:cNvGrpSpPr/>
          <p:nvPr/>
        </p:nvGrpSpPr>
        <p:grpSpPr>
          <a:xfrm>
            <a:off x="1120452" y="1581684"/>
            <a:ext cx="6224823" cy="630758"/>
            <a:chOff x="-78464" y="2686378"/>
            <a:chExt cx="6224823" cy="630758"/>
          </a:xfrm>
          <a:scene3d>
            <a:camera prst="orthographicFront">
              <a:rot lat="0" lon="0" rev="0"/>
            </a:camera>
            <a:lightRig rig="glow" dir="t">
              <a:rot lat="0" lon="0" rev="4800000"/>
            </a:lightRig>
          </a:scene3d>
        </p:grpSpPr>
        <p:sp>
          <p:nvSpPr>
            <p:cNvPr id="8" name="圆角矩形 7"/>
            <p:cNvSpPr/>
            <p:nvPr/>
          </p:nvSpPr>
          <p:spPr>
            <a:xfrm>
              <a:off x="-78464" y="2686378"/>
              <a:ext cx="6096000" cy="604089"/>
            </a:xfrm>
            <a:prstGeom prst="roundRect">
              <a:avLst/>
            </a:prstGeom>
            <a:solidFill>
              <a:srgbClr val="FFC000"/>
            </a:solidFill>
            <a:ln>
              <a:noFill/>
            </a:ln>
            <a:effectLst>
              <a:outerShdw blurRad="190500" dist="228600" dir="2700000" algn="ctr">
                <a:srgbClr val="000000">
                  <a:alpha val="30000"/>
                </a:srgbClr>
              </a:outerShdw>
            </a:effectLst>
            <a:sp3d prstMaterial="matte">
              <a:bevelT w="127000" h="63500"/>
            </a:sp3d>
          </p:spPr>
          <p:style>
            <a:lnRef idx="2">
              <a:scrgbClr r="0" g="0" b="0"/>
            </a:lnRef>
            <a:fillRef idx="1">
              <a:scrgbClr r="0" g="0" b="0"/>
            </a:fillRef>
            <a:effectRef idx="0">
              <a:scrgbClr r="0" g="0" b="0"/>
            </a:effectRef>
            <a:fontRef idx="minor">
              <a:schemeClr val="lt1"/>
            </a:fontRef>
          </p:style>
        </p:sp>
        <p:sp>
          <p:nvSpPr>
            <p:cNvPr id="9" name="圆角矩形 4"/>
            <p:cNvSpPr/>
            <p:nvPr/>
          </p:nvSpPr>
          <p:spPr>
            <a:xfrm>
              <a:off x="109337" y="2772025"/>
              <a:ext cx="6037022" cy="54511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defTabSz="1244600">
                <a:lnSpc>
                  <a:spcPct val="90000"/>
                </a:lnSpc>
                <a:spcBef>
                  <a:spcPct val="0"/>
                </a:spcBef>
                <a:spcAft>
                  <a:spcPct val="35000"/>
                </a:spcAft>
              </a:pPr>
              <a:r>
                <a:rPr lang="zh-CN" altLang="en-US" sz="2800" b="1" dirty="0">
                  <a:solidFill>
                    <a:schemeClr val="tx1"/>
                  </a:solidFill>
                </a:rPr>
                <a:t>（一）总体、精度和预期推算结果</a:t>
              </a:r>
              <a:endParaRPr lang="zh-CN" altLang="en-US" sz="2800" dirty="0">
                <a:solidFill>
                  <a:schemeClr val="tx1"/>
                </a:solidFill>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1839595" y="996950"/>
            <a:ext cx="7146925" cy="1181100"/>
            <a:chOff x="-78464" y="2686378"/>
            <a:chExt cx="6144975" cy="604089"/>
          </a:xfrm>
          <a:scene3d>
            <a:camera prst="orthographicFront">
              <a:rot lat="0" lon="0" rev="0"/>
            </a:camera>
            <a:lightRig rig="glow" dir="t">
              <a:rot lat="0" lon="0" rev="4800000"/>
            </a:lightRig>
          </a:scene3d>
        </p:grpSpPr>
        <p:sp>
          <p:nvSpPr>
            <p:cNvPr id="9" name="圆角矩形 8"/>
            <p:cNvSpPr/>
            <p:nvPr/>
          </p:nvSpPr>
          <p:spPr>
            <a:xfrm>
              <a:off x="-78464" y="2686378"/>
              <a:ext cx="6096000" cy="604089"/>
            </a:xfrm>
            <a:prstGeom prst="roundRect">
              <a:avLst/>
            </a:prstGeom>
            <a:solidFill>
              <a:schemeClr val="accent1">
                <a:lumMod val="75000"/>
              </a:schemeClr>
            </a:solidFill>
            <a:ln>
              <a:noFill/>
            </a:ln>
            <a:effectLst>
              <a:outerShdw blurRad="190500" dist="228600" dir="2700000" algn="ctr">
                <a:srgbClr val="000000">
                  <a:alpha val="30000"/>
                </a:srgbClr>
              </a:outerShdw>
            </a:effectLst>
            <a:sp3d prstMaterial="matte">
              <a:bevelT w="127000" h="63500"/>
            </a:sp3d>
          </p:spPr>
          <p:style>
            <a:lnRef idx="2">
              <a:scrgbClr r="0" g="0" b="0"/>
            </a:lnRef>
            <a:fillRef idx="1">
              <a:scrgbClr r="0" g="0" b="0"/>
            </a:fillRef>
            <a:effectRef idx="0">
              <a:scrgbClr r="0" g="0" b="0"/>
            </a:effectRef>
            <a:fontRef idx="minor">
              <a:schemeClr val="lt1"/>
            </a:fontRef>
          </p:style>
        </p:sp>
        <p:sp>
          <p:nvSpPr>
            <p:cNvPr id="10" name="圆角矩形 4"/>
            <p:cNvSpPr/>
            <p:nvPr/>
          </p:nvSpPr>
          <p:spPr>
            <a:xfrm>
              <a:off x="29489" y="2733270"/>
              <a:ext cx="6037022" cy="54511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algn="ctr" defTabSz="1244600">
                <a:lnSpc>
                  <a:spcPct val="90000"/>
                </a:lnSpc>
                <a:spcBef>
                  <a:spcPct val="0"/>
                </a:spcBef>
                <a:spcAft>
                  <a:spcPct val="35000"/>
                </a:spcAft>
              </a:pPr>
              <a:r>
                <a:rPr lang="zh-CN" altLang="en-US" sz="4800" b="1" dirty="0">
                  <a:solidFill>
                    <a:schemeClr val="bg1"/>
                  </a:solidFill>
                  <a:uFillTx/>
                  <a:latin typeface="黑体" panose="02010609060101010101" pitchFamily="49" charset="-122"/>
                  <a:ea typeface="黑体" panose="02010609060101010101" pitchFamily="49" charset="-122"/>
                </a:rPr>
                <a:t>一、抽样方案</a:t>
              </a:r>
            </a:p>
          </p:txBody>
        </p:sp>
      </p:grpSp>
      <p:sp>
        <p:nvSpPr>
          <p:cNvPr id="5" name="内容占位符 4"/>
          <p:cNvSpPr>
            <a:spLocks noGrp="1"/>
          </p:cNvSpPr>
          <p:nvPr>
            <p:ph idx="1"/>
          </p:nvPr>
        </p:nvSpPr>
        <p:spPr>
          <a:xfrm>
            <a:off x="817245" y="2631440"/>
            <a:ext cx="10558145" cy="3669030"/>
          </a:xfrm>
        </p:spPr>
        <p:txBody>
          <a:bodyPr>
            <a:normAutofit/>
          </a:bodyPr>
          <a:lstStyle/>
          <a:p>
            <a:pPr marL="0" indent="0">
              <a:lnSpc>
                <a:spcPct val="120000"/>
              </a:lnSpc>
              <a:spcBef>
                <a:spcPts val="1800"/>
              </a:spcBef>
              <a:buNone/>
            </a:pPr>
            <a:r>
              <a:rPr lang="zh-CN" altLang="en-US" dirty="0">
                <a:solidFill>
                  <a:schemeClr val="bg1"/>
                </a:solidFill>
              </a:rPr>
              <a:t>     </a:t>
            </a:r>
          </a:p>
          <a:p>
            <a:pPr marL="0" indent="0">
              <a:lnSpc>
                <a:spcPct val="120000"/>
              </a:lnSpc>
              <a:spcBef>
                <a:spcPts val="1800"/>
              </a:spcBef>
              <a:buNone/>
            </a:pPr>
            <a:r>
              <a:rPr lang="zh-CN" altLang="en-US" dirty="0">
                <a:solidFill>
                  <a:schemeClr val="bg1"/>
                </a:solidFill>
              </a:rPr>
              <a:t>             </a:t>
            </a:r>
            <a:r>
              <a:rPr lang="zh-CN" altLang="en-US" sz="4400" b="1" dirty="0">
                <a:solidFill>
                  <a:schemeClr val="bg1"/>
                </a:solidFill>
              </a:rPr>
              <a:t>（一）抽样方法</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80450" y="1634630"/>
            <a:ext cx="10430539" cy="4759877"/>
          </a:xfrm>
        </p:spPr>
        <p:txBody>
          <a:bodyPr>
            <a:normAutofit/>
          </a:bodyPr>
          <a:lstStyle/>
          <a:p>
            <a:pPr marL="0" indent="0">
              <a:lnSpc>
                <a:spcPct val="120000"/>
              </a:lnSpc>
              <a:buNone/>
            </a:pPr>
            <a:r>
              <a:rPr lang="zh-CN" altLang="en-US" dirty="0">
                <a:solidFill>
                  <a:schemeClr val="bg1"/>
                </a:solidFill>
              </a:rPr>
              <a:t>     </a:t>
            </a:r>
            <a:endParaRPr lang="en-US" altLang="zh-CN" b="1" dirty="0">
              <a:solidFill>
                <a:schemeClr val="bg1"/>
              </a:solidFill>
            </a:endParaRPr>
          </a:p>
          <a:p>
            <a:pPr marL="0" indent="0">
              <a:lnSpc>
                <a:spcPct val="120000"/>
              </a:lnSpc>
              <a:buNone/>
            </a:pPr>
            <a:r>
              <a:rPr lang="zh-CN" altLang="en-US" dirty="0">
                <a:solidFill>
                  <a:schemeClr val="bg1"/>
                </a:solidFill>
                <a:latin typeface="楷体" panose="02010609060101010101" pitchFamily="49" charset="-122"/>
                <a:ea typeface="楷体" panose="02010609060101010101" pitchFamily="49" charset="-122"/>
              </a:rPr>
              <a:t>以</a:t>
            </a:r>
            <a:r>
              <a:rPr lang="zh-CN" altLang="zh-CN" dirty="0">
                <a:solidFill>
                  <a:schemeClr val="bg1"/>
                </a:solidFill>
                <a:latin typeface="楷体" panose="02010609060101010101" pitchFamily="49" charset="-122"/>
                <a:ea typeface="楷体" panose="02010609060101010101" pitchFamily="49" charset="-122"/>
              </a:rPr>
              <a:t>省为总体</a:t>
            </a:r>
            <a:r>
              <a:rPr lang="zh-CN" altLang="en-US" dirty="0">
                <a:solidFill>
                  <a:schemeClr val="bg1"/>
                </a:solidFill>
                <a:latin typeface="楷体" panose="02010609060101010101" pitchFamily="49" charset="-122"/>
                <a:ea typeface="楷体" panose="02010609060101010101" pitchFamily="49" charset="-122"/>
              </a:rPr>
              <a:t>，采用按县（市、区）分层，每县层内进一步分为全面调查层（规模以上个体经营户）和抽样调查层（规模以下个体经营户），抽样调查层内个体运输户采用随机抽样，其他采用</a:t>
            </a:r>
            <a:r>
              <a:rPr lang="en-US" altLang="zh-CN" dirty="0">
                <a:solidFill>
                  <a:schemeClr val="bg1"/>
                </a:solidFill>
                <a:latin typeface="楷体" panose="02010609060101010101" pitchFamily="49" charset="-122"/>
                <a:ea typeface="楷体" panose="02010609060101010101" pitchFamily="49" charset="-122"/>
              </a:rPr>
              <a:t>PPS</a:t>
            </a:r>
            <a:r>
              <a:rPr lang="zh-CN" altLang="en-US" dirty="0">
                <a:solidFill>
                  <a:schemeClr val="bg1"/>
                </a:solidFill>
                <a:latin typeface="楷体" panose="02010609060101010101" pitchFamily="49" charset="-122"/>
                <a:ea typeface="楷体" panose="02010609060101010101" pitchFamily="49" charset="-122"/>
              </a:rPr>
              <a:t>系统整群抽样抽取样本普查小区，抽中普查小区的个体经营户全部调查。</a:t>
            </a:r>
            <a:endParaRPr lang="en-US" altLang="zh-CN" dirty="0">
              <a:solidFill>
                <a:schemeClr val="bg1"/>
              </a:solidFill>
              <a:latin typeface="楷体" panose="02010609060101010101" pitchFamily="49" charset="-122"/>
              <a:ea typeface="楷体" panose="02010609060101010101" pitchFamily="49" charset="-122"/>
            </a:endParaRPr>
          </a:p>
        </p:txBody>
      </p:sp>
      <p:sp>
        <p:nvSpPr>
          <p:cNvPr id="15" name="矩形 14"/>
          <p:cNvSpPr/>
          <p:nvPr/>
        </p:nvSpPr>
        <p:spPr>
          <a:xfrm>
            <a:off x="1032757" y="5213932"/>
            <a:ext cx="1494264" cy="468351"/>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zh-CN" altLang="en-US" sz="2400" b="1" dirty="0">
                <a:solidFill>
                  <a:schemeClr val="tx1"/>
                </a:solidFill>
              </a:rPr>
              <a:t>省级总体</a:t>
            </a:r>
          </a:p>
        </p:txBody>
      </p:sp>
      <p:sp>
        <p:nvSpPr>
          <p:cNvPr id="16" name="矩形 15"/>
          <p:cNvSpPr/>
          <p:nvPr/>
        </p:nvSpPr>
        <p:spPr>
          <a:xfrm>
            <a:off x="4261035" y="4379585"/>
            <a:ext cx="1494264" cy="468351"/>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zh-CN" altLang="en-US" sz="2400" b="1" dirty="0">
                <a:solidFill>
                  <a:schemeClr val="tx1"/>
                </a:solidFill>
              </a:rPr>
              <a:t>县层</a:t>
            </a:r>
            <a:r>
              <a:rPr lang="en-US" altLang="zh-CN" sz="2400" b="1" dirty="0">
                <a:solidFill>
                  <a:schemeClr val="tx1"/>
                </a:solidFill>
              </a:rPr>
              <a:t>1</a:t>
            </a:r>
            <a:endParaRPr lang="zh-CN" altLang="en-US" sz="2400" b="1" dirty="0">
              <a:solidFill>
                <a:schemeClr val="tx1"/>
              </a:solidFill>
            </a:endParaRPr>
          </a:p>
        </p:txBody>
      </p:sp>
      <p:sp>
        <p:nvSpPr>
          <p:cNvPr id="17" name="矩形 16"/>
          <p:cNvSpPr/>
          <p:nvPr/>
        </p:nvSpPr>
        <p:spPr>
          <a:xfrm>
            <a:off x="6774367" y="4613760"/>
            <a:ext cx="3796848" cy="468351"/>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zh-CN" altLang="en-US" sz="2400" b="1" dirty="0">
                <a:solidFill>
                  <a:schemeClr val="tx1"/>
                </a:solidFill>
              </a:rPr>
              <a:t>全面调查层（逐户汇总）</a:t>
            </a:r>
          </a:p>
        </p:txBody>
      </p:sp>
      <p:sp>
        <p:nvSpPr>
          <p:cNvPr id="18" name="矩形 17"/>
          <p:cNvSpPr/>
          <p:nvPr/>
        </p:nvSpPr>
        <p:spPr>
          <a:xfrm>
            <a:off x="4261035" y="5219100"/>
            <a:ext cx="1494264" cy="468351"/>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zh-CN" altLang="en-US" sz="2400" b="1" dirty="0">
                <a:solidFill>
                  <a:schemeClr val="tx1"/>
                </a:solidFill>
              </a:rPr>
              <a:t>县层</a:t>
            </a:r>
            <a:r>
              <a:rPr lang="en-US" altLang="zh-CN" sz="2400" b="1" dirty="0">
                <a:solidFill>
                  <a:schemeClr val="tx1"/>
                </a:solidFill>
              </a:rPr>
              <a:t>…</a:t>
            </a:r>
            <a:endParaRPr lang="zh-CN" altLang="en-US" sz="2400" b="1" dirty="0">
              <a:solidFill>
                <a:schemeClr val="tx1"/>
              </a:solidFill>
            </a:endParaRPr>
          </a:p>
        </p:txBody>
      </p:sp>
      <p:sp>
        <p:nvSpPr>
          <p:cNvPr id="19" name="矩形 18"/>
          <p:cNvSpPr/>
          <p:nvPr/>
        </p:nvSpPr>
        <p:spPr>
          <a:xfrm>
            <a:off x="4261035" y="6174388"/>
            <a:ext cx="1494264" cy="468351"/>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zh-CN" altLang="en-US" sz="2400" b="1" dirty="0">
                <a:solidFill>
                  <a:schemeClr val="tx1"/>
                </a:solidFill>
              </a:rPr>
              <a:t>县层</a:t>
            </a:r>
            <a:r>
              <a:rPr lang="en-US" altLang="zh-CN" sz="2400" b="1" dirty="0">
                <a:solidFill>
                  <a:schemeClr val="tx1"/>
                </a:solidFill>
                <a:latin typeface="Times New Roman" panose="02020603050405020304" pitchFamily="18" charset="0"/>
                <a:cs typeface="Times New Roman" panose="02020603050405020304" pitchFamily="18" charset="0"/>
              </a:rPr>
              <a:t>k</a:t>
            </a:r>
            <a:endParaRPr lang="zh-CN" altLang="en-US" sz="2400" b="1" dirty="0">
              <a:solidFill>
                <a:schemeClr val="tx1"/>
              </a:solidFill>
              <a:latin typeface="Times New Roman" panose="02020603050405020304" pitchFamily="18" charset="0"/>
              <a:cs typeface="Times New Roman" panose="02020603050405020304" pitchFamily="18" charset="0"/>
            </a:endParaRPr>
          </a:p>
        </p:txBody>
      </p:sp>
      <p:sp>
        <p:nvSpPr>
          <p:cNvPr id="21" name="矩形 20"/>
          <p:cNvSpPr/>
          <p:nvPr/>
        </p:nvSpPr>
        <p:spPr>
          <a:xfrm>
            <a:off x="8954135" y="6276340"/>
            <a:ext cx="3233420" cy="468630"/>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zh-CN" altLang="en-US" sz="2400" b="1" dirty="0">
                <a:solidFill>
                  <a:schemeClr val="tx1"/>
                </a:solidFill>
                <a:latin typeface="Times New Roman" panose="02020603050405020304" pitchFamily="18" charset="0"/>
                <a:cs typeface="Times New Roman" panose="02020603050405020304" pitchFamily="18" charset="0"/>
              </a:rPr>
              <a:t>其他个体</a:t>
            </a:r>
            <a:r>
              <a:rPr lang="en-US" altLang="zh-CN" sz="2400" b="1" dirty="0">
                <a:solidFill>
                  <a:schemeClr val="tx1"/>
                </a:solidFill>
                <a:latin typeface="Times New Roman" panose="02020603050405020304" pitchFamily="18" charset="0"/>
                <a:cs typeface="Times New Roman" panose="02020603050405020304" pitchFamily="18" charset="0"/>
              </a:rPr>
              <a:t>PPS</a:t>
            </a:r>
            <a:r>
              <a:rPr lang="zh-CN" altLang="en-US" sz="2400" b="1" dirty="0">
                <a:solidFill>
                  <a:schemeClr val="tx1"/>
                </a:solidFill>
              </a:rPr>
              <a:t>系统整群</a:t>
            </a:r>
          </a:p>
        </p:txBody>
      </p:sp>
      <p:cxnSp>
        <p:nvCxnSpPr>
          <p:cNvPr id="22" name="肘形连接符 21"/>
          <p:cNvCxnSpPr>
            <a:stCxn id="15" idx="3"/>
            <a:endCxn id="16" idx="1"/>
          </p:cNvCxnSpPr>
          <p:nvPr/>
        </p:nvCxnSpPr>
        <p:spPr>
          <a:xfrm flipV="1">
            <a:off x="2527021" y="4613761"/>
            <a:ext cx="1734014" cy="834347"/>
          </a:xfrm>
          <a:prstGeom prst="bentConnector3">
            <a:avLst>
              <a:gd name="adj1" fmla="val 69936"/>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肘形连接符 22"/>
          <p:cNvCxnSpPr>
            <a:stCxn id="15" idx="3"/>
            <a:endCxn id="18" idx="1"/>
          </p:cNvCxnSpPr>
          <p:nvPr/>
        </p:nvCxnSpPr>
        <p:spPr>
          <a:xfrm>
            <a:off x="2527021" y="5448107"/>
            <a:ext cx="1734014" cy="5168"/>
          </a:xfrm>
          <a:prstGeom prst="bentConnector3">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肘形连接符 23"/>
          <p:cNvCxnSpPr>
            <a:stCxn id="15" idx="3"/>
            <a:endCxn id="19" idx="1"/>
          </p:cNvCxnSpPr>
          <p:nvPr/>
        </p:nvCxnSpPr>
        <p:spPr>
          <a:xfrm>
            <a:off x="2527021" y="5448107"/>
            <a:ext cx="1734014" cy="960456"/>
          </a:xfrm>
          <a:prstGeom prst="bentConnector3">
            <a:avLst>
              <a:gd name="adj1" fmla="val 69936"/>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肘形连接符 24"/>
          <p:cNvCxnSpPr/>
          <p:nvPr/>
        </p:nvCxnSpPr>
        <p:spPr>
          <a:xfrm flipV="1">
            <a:off x="5743575" y="4848225"/>
            <a:ext cx="1043305" cy="600075"/>
          </a:xfrm>
          <a:prstGeom prst="bentConnector3">
            <a:avLst>
              <a:gd name="adj1" fmla="val 70602"/>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7" name="肘形连接符 26"/>
          <p:cNvCxnSpPr/>
          <p:nvPr/>
        </p:nvCxnSpPr>
        <p:spPr>
          <a:xfrm>
            <a:off x="5947410" y="5448300"/>
            <a:ext cx="848360" cy="720090"/>
          </a:xfrm>
          <a:prstGeom prst="bentConnector3">
            <a:avLst>
              <a:gd name="adj1" fmla="val 6175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28" name="文本框 27"/>
          <p:cNvSpPr txBox="1"/>
          <p:nvPr/>
        </p:nvSpPr>
        <p:spPr>
          <a:xfrm>
            <a:off x="2680346" y="5019781"/>
            <a:ext cx="950182" cy="461665"/>
          </a:xfrm>
          <a:prstGeom prst="rect">
            <a:avLst/>
          </a:prstGeom>
          <a:noFill/>
        </p:spPr>
        <p:txBody>
          <a:bodyPr wrap="square" rtlCol="0">
            <a:spAutoFit/>
          </a:bodyPr>
          <a:lstStyle/>
          <a:p>
            <a:r>
              <a:rPr lang="zh-CN" altLang="en-US" sz="2400" b="1" dirty="0">
                <a:solidFill>
                  <a:srgbClr val="FFC000"/>
                </a:solidFill>
              </a:rPr>
              <a:t>分层</a:t>
            </a:r>
          </a:p>
        </p:txBody>
      </p:sp>
      <p:sp>
        <p:nvSpPr>
          <p:cNvPr id="29" name="文本框 28"/>
          <p:cNvSpPr txBox="1"/>
          <p:nvPr/>
        </p:nvSpPr>
        <p:spPr>
          <a:xfrm>
            <a:off x="5620940" y="4917530"/>
            <a:ext cx="950182" cy="461665"/>
          </a:xfrm>
          <a:prstGeom prst="rect">
            <a:avLst/>
          </a:prstGeom>
          <a:noFill/>
        </p:spPr>
        <p:txBody>
          <a:bodyPr wrap="square" rtlCol="0">
            <a:spAutoFit/>
          </a:bodyPr>
          <a:lstStyle/>
          <a:p>
            <a:r>
              <a:rPr lang="zh-CN" altLang="en-US" sz="2400" b="1" dirty="0">
                <a:solidFill>
                  <a:srgbClr val="FFC000"/>
                </a:solidFill>
              </a:rPr>
              <a:t>分层</a:t>
            </a:r>
          </a:p>
        </p:txBody>
      </p:sp>
      <p:grpSp>
        <p:nvGrpSpPr>
          <p:cNvPr id="8" name="组合 7"/>
          <p:cNvGrpSpPr/>
          <p:nvPr/>
        </p:nvGrpSpPr>
        <p:grpSpPr>
          <a:xfrm>
            <a:off x="2527300" y="793750"/>
            <a:ext cx="7146925" cy="813435"/>
            <a:chOff x="-78464" y="2686378"/>
            <a:chExt cx="6144975" cy="604089"/>
          </a:xfrm>
          <a:scene3d>
            <a:camera prst="orthographicFront">
              <a:rot lat="0" lon="0" rev="0"/>
            </a:camera>
            <a:lightRig rig="glow" dir="t">
              <a:rot lat="0" lon="0" rev="4800000"/>
            </a:lightRig>
          </a:scene3d>
        </p:grpSpPr>
        <p:sp>
          <p:nvSpPr>
            <p:cNvPr id="9" name="圆角矩形 8"/>
            <p:cNvSpPr/>
            <p:nvPr/>
          </p:nvSpPr>
          <p:spPr>
            <a:xfrm>
              <a:off x="-78464" y="2686378"/>
              <a:ext cx="6096000" cy="604089"/>
            </a:xfrm>
            <a:prstGeom prst="roundRect">
              <a:avLst/>
            </a:prstGeom>
            <a:solidFill>
              <a:schemeClr val="accent1">
                <a:lumMod val="75000"/>
              </a:schemeClr>
            </a:solidFill>
            <a:ln>
              <a:noFill/>
            </a:ln>
            <a:effectLst>
              <a:outerShdw blurRad="190500" dist="228600" dir="2700000" algn="ctr">
                <a:srgbClr val="000000">
                  <a:alpha val="30000"/>
                </a:srgbClr>
              </a:outerShdw>
            </a:effectLst>
            <a:sp3d prstMaterial="matte">
              <a:bevelT w="127000" h="63500"/>
            </a:sp3d>
          </p:spPr>
          <p:style>
            <a:lnRef idx="2">
              <a:scrgbClr r="0" g="0" b="0"/>
            </a:lnRef>
            <a:fillRef idx="1">
              <a:scrgbClr r="0" g="0" b="0"/>
            </a:fillRef>
            <a:effectRef idx="0">
              <a:scrgbClr r="0" g="0" b="0"/>
            </a:effectRef>
            <a:fontRef idx="minor">
              <a:schemeClr val="lt1"/>
            </a:fontRef>
          </p:style>
        </p:sp>
        <p:sp>
          <p:nvSpPr>
            <p:cNvPr id="10" name="圆角矩形 4"/>
            <p:cNvSpPr/>
            <p:nvPr/>
          </p:nvSpPr>
          <p:spPr>
            <a:xfrm>
              <a:off x="29489" y="2733270"/>
              <a:ext cx="6037022" cy="54511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algn="ctr" defTabSz="1244600">
                <a:lnSpc>
                  <a:spcPct val="90000"/>
                </a:lnSpc>
                <a:spcBef>
                  <a:spcPct val="0"/>
                </a:spcBef>
                <a:spcAft>
                  <a:spcPct val="35000"/>
                </a:spcAft>
              </a:pPr>
              <a:r>
                <a:rPr lang="zh-CN" altLang="en-US" sz="4800" dirty="0">
                  <a:solidFill>
                    <a:schemeClr val="bg1"/>
                  </a:solidFill>
                  <a:uFillTx/>
                  <a:latin typeface="黑体" panose="02010609060101010101" pitchFamily="49" charset="-122"/>
                  <a:ea typeface="黑体" panose="02010609060101010101" pitchFamily="49" charset="-122"/>
                </a:rPr>
                <a:t>（</a:t>
              </a:r>
              <a:r>
                <a:rPr lang="zh-CN" altLang="en-US" sz="4800" b="1" dirty="0">
                  <a:solidFill>
                    <a:schemeClr val="bg1"/>
                  </a:solidFill>
                  <a:uFillTx/>
                  <a:latin typeface="黑体" panose="02010609060101010101" pitchFamily="49" charset="-122"/>
                  <a:ea typeface="黑体" panose="02010609060101010101" pitchFamily="49" charset="-122"/>
                </a:rPr>
                <a:t>一）抽样方法</a:t>
              </a:r>
            </a:p>
          </p:txBody>
        </p:sp>
      </p:grpSp>
      <p:grpSp>
        <p:nvGrpSpPr>
          <p:cNvPr id="5" name="组合 4"/>
          <p:cNvGrpSpPr/>
          <p:nvPr/>
        </p:nvGrpSpPr>
        <p:grpSpPr>
          <a:xfrm>
            <a:off x="519184" y="1775182"/>
            <a:ext cx="6229982" cy="604089"/>
            <a:chOff x="-212446" y="2686378"/>
            <a:chExt cx="6229982" cy="604089"/>
          </a:xfrm>
          <a:scene3d>
            <a:camera prst="orthographicFront">
              <a:rot lat="0" lon="0" rev="0"/>
            </a:camera>
            <a:lightRig rig="glow" dir="t">
              <a:rot lat="0" lon="0" rev="4800000"/>
            </a:lightRig>
          </a:scene3d>
        </p:grpSpPr>
        <p:sp>
          <p:nvSpPr>
            <p:cNvPr id="6" name="圆角矩形 5"/>
            <p:cNvSpPr/>
            <p:nvPr/>
          </p:nvSpPr>
          <p:spPr>
            <a:xfrm>
              <a:off x="-78464" y="2686378"/>
              <a:ext cx="6096000" cy="604089"/>
            </a:xfrm>
            <a:prstGeom prst="roundRect">
              <a:avLst/>
            </a:prstGeom>
            <a:solidFill>
              <a:schemeClr val="accent1">
                <a:lumMod val="75000"/>
              </a:schemeClr>
            </a:solidFill>
            <a:ln>
              <a:noFill/>
            </a:ln>
            <a:effectLst>
              <a:outerShdw blurRad="190500" dist="228600" dir="2700000" algn="ctr">
                <a:srgbClr val="000000">
                  <a:alpha val="30000"/>
                </a:srgbClr>
              </a:outerShdw>
            </a:effectLst>
            <a:sp3d prstMaterial="matte">
              <a:bevelT w="127000" h="63500"/>
            </a:sp3d>
          </p:spPr>
          <p:style>
            <a:lnRef idx="2">
              <a:scrgbClr r="0" g="0" b="0"/>
            </a:lnRef>
            <a:fillRef idx="1">
              <a:scrgbClr r="0" g="0" b="0"/>
            </a:fillRef>
            <a:effectRef idx="0">
              <a:scrgbClr r="0" g="0" b="0"/>
            </a:effectRef>
            <a:fontRef idx="minor">
              <a:schemeClr val="lt1"/>
            </a:fontRef>
          </p:style>
        </p:sp>
        <p:sp>
          <p:nvSpPr>
            <p:cNvPr id="7" name="圆角矩形 4"/>
            <p:cNvSpPr/>
            <p:nvPr/>
          </p:nvSpPr>
          <p:spPr>
            <a:xfrm>
              <a:off x="-212446" y="2686915"/>
              <a:ext cx="6037022" cy="54511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a:lnSpc>
                  <a:spcPct val="120000"/>
                </a:lnSpc>
              </a:pPr>
              <a:r>
                <a:rPr lang="zh-CN" altLang="en-US" sz="2800" b="1" dirty="0">
                  <a:solidFill>
                    <a:schemeClr val="bg1"/>
                  </a:solidFill>
                  <a:uFillTx/>
                </a:rPr>
                <a:t>（一）</a:t>
              </a:r>
              <a:r>
                <a:rPr lang="en-US" altLang="zh-CN" sz="2800" b="1" dirty="0">
                  <a:solidFill>
                    <a:schemeClr val="bg1"/>
                  </a:solidFill>
                  <a:uFillTx/>
                  <a:latin typeface="楷体" panose="02010609060101010101" pitchFamily="49" charset="-122"/>
                  <a:ea typeface="楷体" panose="02010609060101010101" pitchFamily="49" charset="-122"/>
                  <a:sym typeface="+mn-ea"/>
                </a:rPr>
                <a:t>PPS</a:t>
              </a:r>
              <a:r>
                <a:rPr lang="zh-CN" altLang="en-US" sz="2800" b="1" dirty="0">
                  <a:solidFill>
                    <a:schemeClr val="bg1"/>
                  </a:solidFill>
                  <a:uFillTx/>
                  <a:latin typeface="楷体" panose="02010609060101010101" pitchFamily="49" charset="-122"/>
                  <a:ea typeface="楷体" panose="02010609060101010101" pitchFamily="49" charset="-122"/>
                  <a:sym typeface="+mn-ea"/>
                </a:rPr>
                <a:t>系统整群抽样</a:t>
              </a:r>
            </a:p>
          </p:txBody>
        </p:sp>
      </p:grpSp>
      <p:sp>
        <p:nvSpPr>
          <p:cNvPr id="2" name="矩形 1"/>
          <p:cNvSpPr/>
          <p:nvPr/>
        </p:nvSpPr>
        <p:spPr>
          <a:xfrm>
            <a:off x="8987790" y="5448300"/>
            <a:ext cx="3072130" cy="468630"/>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zh-CN" altLang="en-US" sz="2400" b="1" dirty="0">
                <a:solidFill>
                  <a:schemeClr val="tx1"/>
                </a:solidFill>
              </a:rPr>
              <a:t>个体运输户随机抽样</a:t>
            </a:r>
          </a:p>
        </p:txBody>
      </p:sp>
      <p:sp>
        <p:nvSpPr>
          <p:cNvPr id="11" name="矩形 10"/>
          <p:cNvSpPr/>
          <p:nvPr/>
        </p:nvSpPr>
        <p:spPr>
          <a:xfrm>
            <a:off x="6774180" y="5925820"/>
            <a:ext cx="1734820" cy="468630"/>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zh-CN" altLang="en-US" sz="2400" b="1" dirty="0">
                <a:solidFill>
                  <a:schemeClr val="tx1"/>
                </a:solidFill>
              </a:rPr>
              <a:t>抽样调查层</a:t>
            </a:r>
          </a:p>
        </p:txBody>
      </p:sp>
      <p:cxnSp>
        <p:nvCxnSpPr>
          <p:cNvPr id="12" name="肘形连接符 11"/>
          <p:cNvCxnSpPr>
            <a:endCxn id="2" idx="1"/>
          </p:cNvCxnSpPr>
          <p:nvPr/>
        </p:nvCxnSpPr>
        <p:spPr>
          <a:xfrm flipV="1">
            <a:off x="8474710" y="5682615"/>
            <a:ext cx="513080" cy="431165"/>
          </a:xfrm>
          <a:prstGeom prst="bentConnector3">
            <a:avLst>
              <a:gd name="adj1" fmla="val 50124"/>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肘形连接符 12"/>
          <p:cNvCxnSpPr>
            <a:endCxn id="21" idx="1"/>
          </p:cNvCxnSpPr>
          <p:nvPr/>
        </p:nvCxnSpPr>
        <p:spPr>
          <a:xfrm>
            <a:off x="8492490" y="6113780"/>
            <a:ext cx="461645" cy="396875"/>
          </a:xfrm>
          <a:prstGeom prst="bentConnector3">
            <a:avLst>
              <a:gd name="adj1" fmla="val 50069"/>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vert="horz" wrap="square" lIns="106680" tIns="106680" rIns="106680" bIns="106680" numCol="1" spcCol="1270" anchor="ctr" anchorCtr="0" forceAA="0">
        <a:noAutofit/>
      </a:bodyPr>
      <a:lstStyle>
        <a:defPPr defTabSz="1244600">
          <a:lnSpc>
            <a:spcPct val="90000"/>
          </a:lnSpc>
          <a:spcBef>
            <a:spcPct val="0"/>
          </a:spcBef>
          <a:spcAft>
            <a:spcPct val="35000"/>
          </a:spcAft>
          <a:defRPr lang="zh-CN" altLang="en-US" sz="3300" b="1" dirty="0">
            <a:solidFill>
              <a:schemeClr val="tx1"/>
            </a:solidFill>
            <a:latin typeface="黑体" panose="02010609060101010101" pitchFamily="49" charset="-122"/>
            <a:ea typeface="黑体" panose="02010609060101010101" pitchFamily="49" charset="-122"/>
          </a:defRPr>
        </a:defPPr>
      </a:lstStyle>
      <a:style>
        <a:lnRef idx="0">
          <a:scrgbClr r="0" g="0" b="0"/>
        </a:lnRef>
        <a:fillRef idx="0">
          <a:scrgbClr r="0" g="0" b="0"/>
        </a:fillRef>
        <a:effectRef idx="0">
          <a:scrgbClr r="0" g="0" b="0"/>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5481</Words>
  <Application>Microsoft Office PowerPoint</Application>
  <PresentationFormat>宽屏</PresentationFormat>
  <Paragraphs>477</Paragraphs>
  <Slides>44</Slides>
  <Notes>44</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44</vt:i4>
      </vt:variant>
    </vt:vector>
  </HeadingPairs>
  <TitlesOfParts>
    <vt:vector size="56" baseType="lpstr">
      <vt:lpstr>仿宋_GB2312</vt:lpstr>
      <vt:lpstr>黑体</vt:lpstr>
      <vt:lpstr>华文楷体</vt:lpstr>
      <vt:lpstr>楷体</vt:lpstr>
      <vt:lpstr>宋体</vt:lpstr>
      <vt:lpstr>Arial</vt:lpstr>
      <vt:lpstr>Calibri</vt:lpstr>
      <vt:lpstr>Calibri Light</vt:lpstr>
      <vt:lpstr>Times New Roman</vt:lpstr>
      <vt:lpstr>Wingdings</vt:lpstr>
      <vt:lpstr>1_Office 主题</vt:lpstr>
      <vt:lpstr>Equation</vt:lpstr>
      <vt:lpstr>PowerPoint 演示文稿</vt:lpstr>
      <vt:lpstr>PowerPoint 演示文稿</vt:lpstr>
      <vt:lpstr>PowerPoint 演示文稿</vt:lpstr>
      <vt:lpstr>PowerPoint 演示文稿</vt:lpstr>
      <vt:lpstr>PowerPoint 演示文稿</vt:lpstr>
      <vt:lpstr>       调查方案，预期结果</vt:lpstr>
      <vt:lpstr>           调查方案，预期结果</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国家统计局</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陶然</dc:creator>
  <cp:lastModifiedBy>Air</cp:lastModifiedBy>
  <cp:revision>189</cp:revision>
  <cp:lastPrinted>2018-10-18T02:27:00Z</cp:lastPrinted>
  <dcterms:created xsi:type="dcterms:W3CDTF">2018-09-26T02:41:00Z</dcterms:created>
  <dcterms:modified xsi:type="dcterms:W3CDTF">2023-03-08T07:26:28Z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2052-10.8.0.6423</vt:lpwstr>
  </property>
</Properties>
</file>