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handoutMasterIdLst>
    <p:handoutMasterId r:id="rId30"/>
  </p:handoutMasterIdLst>
  <p:sldIdLst>
    <p:sldId id="291" r:id="rId3"/>
    <p:sldId id="257" r:id="rId4"/>
    <p:sldId id="258" r:id="rId5"/>
    <p:sldId id="265" r:id="rId7"/>
    <p:sldId id="268" r:id="rId8"/>
    <p:sldId id="266" r:id="rId9"/>
    <p:sldId id="269" r:id="rId10"/>
    <p:sldId id="267" r:id="rId11"/>
    <p:sldId id="287" r:id="rId12"/>
    <p:sldId id="270" r:id="rId13"/>
    <p:sldId id="271" r:id="rId14"/>
    <p:sldId id="272" r:id="rId15"/>
    <p:sldId id="299" r:id="rId16"/>
    <p:sldId id="301" r:id="rId17"/>
    <p:sldId id="300" r:id="rId18"/>
    <p:sldId id="276" r:id="rId19"/>
    <p:sldId id="274" r:id="rId20"/>
    <p:sldId id="275" r:id="rId21"/>
    <p:sldId id="281" r:id="rId22"/>
    <p:sldId id="282" r:id="rId23"/>
    <p:sldId id="277" r:id="rId24"/>
    <p:sldId id="293" r:id="rId25"/>
    <p:sldId id="294" r:id="rId26"/>
    <p:sldId id="295" r:id="rId27"/>
    <p:sldId id="297" r:id="rId28"/>
    <p:sldId id="298"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CBA1"/>
    <a:srgbClr val="FC7D46"/>
    <a:srgbClr val="333333"/>
    <a:srgbClr val="F5F6F7"/>
    <a:srgbClr val="343331"/>
    <a:srgbClr val="848381"/>
    <a:srgbClr val="932228"/>
    <a:srgbClr val="EC921C"/>
    <a:srgbClr val="1FB4BC"/>
    <a:srgbClr val="654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01" autoAdjust="0"/>
    <p:restoredTop sz="90730" autoAdjust="0"/>
  </p:normalViewPr>
  <p:slideViewPr>
    <p:cSldViewPr snapToObjects="1">
      <p:cViewPr varScale="1">
        <p:scale>
          <a:sx n="71" d="100"/>
          <a:sy n="71" d="100"/>
        </p:scale>
        <p:origin x="678" y="51"/>
      </p:cViewPr>
      <p:guideLst>
        <p:guide pos="574"/>
        <p:guide orient="horz" pos="2205"/>
        <p:guide/>
        <p:guide orient="horz" pos="2523"/>
        <p:guide orient="horz" pos="3067"/>
      </p:guideLst>
    </p:cSldViewPr>
  </p:slideViewPr>
  <p:notesTextViewPr>
    <p:cViewPr>
      <p:scale>
        <a:sx n="1" d="1"/>
        <a:sy n="1" d="1"/>
      </p:scale>
      <p:origin x="0" y="0"/>
    </p:cViewPr>
  </p:notesTextViewPr>
  <p:notesViewPr>
    <p:cSldViewPr snapToObjects="1">
      <p:cViewPr varScale="1">
        <p:scale>
          <a:sx n="60" d="100"/>
          <a:sy n="60" d="100"/>
        </p:scale>
        <p:origin x="2430" y="2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F87F53-4701-4A3E-A32A-68DB9D5AD77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C91789-809A-4029-A1AB-6A60F7D8323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CFED0A-3F7B-5D42-83AB-0BCD211CD47B}"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E2EA4-D719-084B-854D-57D8CF6BE05B}"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F5E2EA4-D719-084B-854D-57D8CF6BE05B}"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本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矩形 2"/>
          <p:cNvSpPr/>
          <p:nvPr userDrawn="1"/>
        </p:nvSpPr>
        <p:spPr>
          <a:xfrm>
            <a:off x="0" y="0"/>
            <a:ext cx="12192000" cy="6858000"/>
          </a:xfrm>
          <a:prstGeom prst="rect">
            <a:avLst/>
          </a:prstGeom>
          <a:solidFill>
            <a:schemeClr val="bg1">
              <a:lumMod val="95000"/>
            </a:schemeClr>
          </a:solidFill>
          <a:ln>
            <a:noFill/>
          </a:ln>
          <a:effectLst/>
        </p:spPr>
        <p:style>
          <a:lnRef idx="0">
            <a:schemeClr val="accent6"/>
          </a:lnRef>
          <a:fillRef idx="3">
            <a:schemeClr val="accent6"/>
          </a:fillRef>
          <a:effectRef idx="3">
            <a:schemeClr val="accent6"/>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pic>
        <p:nvPicPr>
          <p:cNvPr id="13" name="图片 12"/>
          <p:cNvPicPr>
            <a:picLocks noChangeAspect="1"/>
          </p:cNvPicPr>
          <p:nvPr userDrawn="1"/>
        </p:nvPicPr>
        <p:blipFill rotWithShape="1">
          <a:blip r:embed="rId2">
            <a:extLst>
              <a:ext uri="{28A0092B-C50C-407E-A947-70E740481C1C}">
                <a14:useLocalDpi xmlns:a14="http://schemas.microsoft.com/office/drawing/2010/main" val="0"/>
              </a:ext>
            </a:extLst>
          </a:blip>
          <a:srcRect l="7025" t="11695" b="12615"/>
          <a:stretch>
            <a:fillRect/>
          </a:stretch>
        </p:blipFill>
        <p:spPr>
          <a:xfrm>
            <a:off x="10416480" y="90283"/>
            <a:ext cx="1440160" cy="514049"/>
          </a:xfrm>
          <a:prstGeom prst="rect">
            <a:avLst/>
          </a:prstGeom>
        </p:spPr>
      </p:pic>
      <p:sp>
        <p:nvSpPr>
          <p:cNvPr id="10" name="矩形 9"/>
          <p:cNvSpPr/>
          <p:nvPr userDrawn="1"/>
        </p:nvSpPr>
        <p:spPr>
          <a:xfrm>
            <a:off x="0" y="6480693"/>
            <a:ext cx="12192000" cy="377307"/>
          </a:xfrm>
          <a:prstGeom prst="rect">
            <a:avLst/>
          </a:prstGeom>
          <a:solidFill>
            <a:srgbClr val="26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2" name="TextBox 4"/>
          <p:cNvSpPr>
            <a:spLocks noChangeArrowheads="1"/>
          </p:cNvSpPr>
          <p:nvPr userDrawn="1"/>
        </p:nvSpPr>
        <p:spPr bwMode="auto">
          <a:xfrm>
            <a:off x="191344" y="6530846"/>
            <a:ext cx="1872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200" dirty="0" smtClean="0">
                <a:solidFill>
                  <a:schemeClr val="bg1"/>
                </a:solidFill>
                <a:latin typeface="Microsoft YaHei" charset="-122"/>
                <a:ea typeface="Microsoft YaHei" charset="-122"/>
                <a:cs typeface="Microsoft YaHei" charset="-122"/>
                <a:sym typeface="宋体" panose="02010600030101010101" pitchFamily="2" charset="-122"/>
              </a:rPr>
              <a:t>www.chli-cn.com</a:t>
            </a:r>
            <a:endParaRPr lang="zh-CN" altLang="en-US" sz="1200" dirty="0">
              <a:solidFill>
                <a:schemeClr val="bg1"/>
              </a:solidFill>
              <a:latin typeface="Microsoft YaHei" charset="-122"/>
              <a:ea typeface="Microsoft YaHei" charset="-122"/>
              <a:cs typeface="Microsoft YaHei" charset="-122"/>
              <a:sym typeface="宋体" panose="02010600030101010101" pitchFamily="2" charset="-122"/>
            </a:endParaRPr>
          </a:p>
        </p:txBody>
      </p:sp>
      <p:sp>
        <p:nvSpPr>
          <p:cNvPr id="2" name="矩形 1"/>
          <p:cNvSpPr/>
          <p:nvPr userDrawn="1"/>
        </p:nvSpPr>
        <p:spPr>
          <a:xfrm>
            <a:off x="0" y="0"/>
            <a:ext cx="12192000" cy="6597352"/>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pic>
        <p:nvPicPr>
          <p:cNvPr id="7" name="图片 6" descr="ppt封面"/>
          <p:cNvPicPr>
            <a:picLocks noChangeAspect="1"/>
          </p:cNvPicPr>
          <p:nvPr userDrawn="1"/>
        </p:nvPicPr>
        <p:blipFill>
          <a:blip r:embed="rId2"/>
          <a:stretch>
            <a:fillRect/>
          </a:stretch>
        </p:blipFill>
        <p:spPr>
          <a:xfrm>
            <a:off x="-15875" y="-36195"/>
            <a:ext cx="12267565" cy="694309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213A7358-C8DD-2C46-9E9F-877DA229F740}"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633DC4A8-3594-974F-8F97-4C9000902436}"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A7358-C8DD-2C46-9E9F-877DA229F740}"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3DC4A8-3594-974F-8F97-4C900090243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8.png"/><Relationship Id="rId7" Type="http://schemas.openxmlformats.org/officeDocument/2006/relationships/image" Target="../media/image37.png"/><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jpe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png"/><Relationship Id="rId1"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image" Target="../media/image50.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54.jpeg"/><Relationship Id="rId1" Type="http://schemas.openxmlformats.org/officeDocument/2006/relationships/image" Target="../media/image53.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0.png"/><Relationship Id="rId2" Type="http://schemas.openxmlformats.org/officeDocument/2006/relationships/image" Target="../media/image53.png"/><Relationship Id="rId1" Type="http://schemas.openxmlformats.org/officeDocument/2006/relationships/image" Target="../media/image5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6.jpeg"/><Relationship Id="rId1"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7.jpeg"/><Relationship Id="rId1"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5.png"/><Relationship Id="rId7" Type="http://schemas.openxmlformats.org/officeDocument/2006/relationships/image" Target="../media/image14.png"/><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9" Type="http://schemas.openxmlformats.org/officeDocument/2006/relationships/image" Target="../media/image24.png"/><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5" Type="http://schemas.openxmlformats.org/officeDocument/2006/relationships/slideLayout" Target="../slideLayouts/slideLayout2.xml"/><Relationship Id="rId14" Type="http://schemas.openxmlformats.org/officeDocument/2006/relationships/image" Target="../media/image29.png"/><Relationship Id="rId13" Type="http://schemas.openxmlformats.org/officeDocument/2006/relationships/image" Target="../media/image28.png"/><Relationship Id="rId12" Type="http://schemas.openxmlformats.org/officeDocument/2006/relationships/image" Target="../media/image27.png"/><Relationship Id="rId11" Type="http://schemas.openxmlformats.org/officeDocument/2006/relationships/image" Target="../media/image26.png"/><Relationship Id="rId10" Type="http://schemas.openxmlformats.org/officeDocument/2006/relationships/image" Target="../media/image25.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9872" y="-21566"/>
            <a:ext cx="12192000" cy="6879566"/>
          </a:xfrm>
          <a:prstGeom prst="rect">
            <a:avLst/>
          </a:prstGeom>
        </p:spPr>
      </p:pic>
      <p:sp>
        <p:nvSpPr>
          <p:cNvPr id="5" name="矩形 4"/>
          <p:cNvSpPr/>
          <p:nvPr/>
        </p:nvSpPr>
        <p:spPr>
          <a:xfrm>
            <a:off x="849388" y="3467963"/>
            <a:ext cx="3024336" cy="461665"/>
          </a:xfrm>
          <a:prstGeom prst="rect">
            <a:avLst/>
          </a:prstGeom>
        </p:spPr>
        <p:txBody>
          <a:bodyPr wrap="square">
            <a:spAutoFit/>
          </a:bodyPr>
          <a:lstStyle/>
          <a:p>
            <a:pPr defTabSz="237490"/>
            <a:r>
              <a:rPr lang="zh-CN" altLang="en-US" sz="2400" dirty="0">
                <a:solidFill>
                  <a:schemeClr val="bg1"/>
                </a:solidFill>
                <a:latin typeface="Microsoft YaHei" charset="-122"/>
                <a:ea typeface="Microsoft YaHei" charset="-122"/>
                <a:cs typeface="Microsoft YaHei" charset="-122"/>
              </a:rPr>
              <a:t>众志成城 抗击疫情</a:t>
            </a:r>
            <a:endParaRPr lang="en-US" altLang="zh-CN" sz="2400" b="1" dirty="0">
              <a:solidFill>
                <a:srgbClr val="14CBA1"/>
              </a:solidFill>
              <a:latin typeface="Microsoft YaHei" charset="-122"/>
              <a:ea typeface="Microsoft YaHei" charset="-122"/>
              <a:cs typeface="Microsoft YaHei" charset="-122"/>
            </a:endParaRPr>
          </a:p>
        </p:txBody>
      </p:sp>
      <p:sp>
        <p:nvSpPr>
          <p:cNvPr id="6" name="矩形 5"/>
          <p:cNvSpPr/>
          <p:nvPr/>
        </p:nvSpPr>
        <p:spPr>
          <a:xfrm>
            <a:off x="839416" y="3933056"/>
            <a:ext cx="6336704" cy="830997"/>
          </a:xfrm>
          <a:prstGeom prst="rect">
            <a:avLst/>
          </a:prstGeom>
        </p:spPr>
        <p:txBody>
          <a:bodyPr wrap="square">
            <a:spAutoFit/>
          </a:bodyPr>
          <a:lstStyle/>
          <a:p>
            <a:pPr defTabSz="237490"/>
            <a:r>
              <a:rPr lang="zh-CN" altLang="en-US" sz="4800" b="1" dirty="0">
                <a:solidFill>
                  <a:schemeClr val="bg1"/>
                </a:solidFill>
                <a:latin typeface="Microsoft YaHei" charset="-122"/>
                <a:ea typeface="Microsoft YaHei" charset="-122"/>
                <a:cs typeface="Microsoft YaHei" charset="-122"/>
              </a:rPr>
              <a:t>智慧校园防疫解决</a:t>
            </a:r>
            <a:r>
              <a:rPr lang="zh-CN" altLang="en-US" sz="4800" b="1" dirty="0" smtClean="0">
                <a:solidFill>
                  <a:schemeClr val="bg1"/>
                </a:solidFill>
                <a:latin typeface="Microsoft YaHei" charset="-122"/>
                <a:ea typeface="Microsoft YaHei" charset="-122"/>
                <a:cs typeface="Microsoft YaHei" charset="-122"/>
              </a:rPr>
              <a:t>方案</a:t>
            </a:r>
            <a:endParaRPr lang="en-US" altLang="zh-CN" sz="4800" b="1" dirty="0">
              <a:solidFill>
                <a:srgbClr val="14CBA1"/>
              </a:solidFill>
              <a:latin typeface="Microsoft YaHei" charset="-122"/>
              <a:ea typeface="Microsoft YaHei" charset="-122"/>
              <a:cs typeface="Microsoft YaHei" charset="-122"/>
            </a:endParaRPr>
          </a:p>
        </p:txBody>
      </p:sp>
      <p:sp>
        <p:nvSpPr>
          <p:cNvPr id="4" name="矩形 3"/>
          <p:cNvSpPr/>
          <p:nvPr/>
        </p:nvSpPr>
        <p:spPr>
          <a:xfrm>
            <a:off x="911225" y="4869180"/>
            <a:ext cx="5267960" cy="431800"/>
          </a:xfrm>
          <a:prstGeom prst="rect">
            <a:avLst/>
          </a:prstGeom>
          <a:solidFill>
            <a:srgbClr val="FC7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r>
              <a:rPr lang="zh-CN" altLang="en-US" noProof="1">
                <a:solidFill>
                  <a:schemeClr val="bg1"/>
                </a:solidFill>
                <a:latin typeface="微软雅黑" panose="020B0503020204020204" pitchFamily="34" charset="-122"/>
              </a:rPr>
              <a:t>助力疫情防控  </a:t>
            </a:r>
            <a:r>
              <a:rPr lang="en-US" altLang="zh-CN" noProof="1">
                <a:solidFill>
                  <a:schemeClr val="bg1"/>
                </a:solidFill>
                <a:latin typeface="微软雅黑" panose="020B0503020204020204" pitchFamily="34" charset="-122"/>
              </a:rPr>
              <a:t>|  </a:t>
            </a:r>
            <a:r>
              <a:rPr lang="zh-CN" altLang="en-US" noProof="1">
                <a:solidFill>
                  <a:schemeClr val="bg1"/>
                </a:solidFill>
                <a:latin typeface="微软雅黑" panose="020B0503020204020204" pitchFamily="34" charset="-122"/>
              </a:rPr>
              <a:t>保障师生健康  </a:t>
            </a:r>
            <a:r>
              <a:rPr lang="en-US" altLang="zh-CN" noProof="1">
                <a:solidFill>
                  <a:schemeClr val="bg1"/>
                </a:solidFill>
                <a:latin typeface="微软雅黑" panose="020B0503020204020204" pitchFamily="34" charset="-122"/>
              </a:rPr>
              <a:t>|  </a:t>
            </a:r>
            <a:r>
              <a:rPr lang="zh-CN" altLang="en-US" noProof="1">
                <a:solidFill>
                  <a:schemeClr val="bg1"/>
                </a:solidFill>
                <a:latin typeface="微软雅黑" panose="020B0503020204020204" pitchFamily="34" charset="-122"/>
              </a:rPr>
              <a:t>推进平稳入校</a:t>
            </a:r>
            <a:endParaRPr lang="zh-CN" altLang="en-US" noProof="1">
              <a:solidFill>
                <a:schemeClr val="bg1"/>
              </a:solidFill>
              <a:latin typeface="微软雅黑" panose="020B0503020204020204" pitchFamily="34" charset="-122"/>
            </a:endParaRPr>
          </a:p>
        </p:txBody>
      </p:sp>
      <p:pic>
        <p:nvPicPr>
          <p:cNvPr id="2" name="图片 1"/>
          <p:cNvPicPr>
            <a:picLocks noChangeAspect="1"/>
          </p:cNvPicPr>
          <p:nvPr/>
        </p:nvPicPr>
        <p:blipFill rotWithShape="1">
          <a:blip r:embed="rId2"/>
          <a:srcRect/>
          <a:stretch>
            <a:fillRect/>
          </a:stretch>
        </p:blipFill>
        <p:spPr>
          <a:xfrm>
            <a:off x="9912424" y="260648"/>
            <a:ext cx="1872208" cy="6930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防疫系统</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系统拓扑图</a:t>
            </a:r>
            <a:endParaRPr lang="en-US" altLang="zh-CN" sz="2400" b="1" dirty="0">
              <a:solidFill>
                <a:srgbClr val="14CBA1"/>
              </a:solidFill>
              <a:latin typeface="Microsoft YaHei" charset="-122"/>
              <a:ea typeface="Microsoft YaHei" charset="-122"/>
              <a:cs typeface="Microsoft YaHei" charset="-122"/>
            </a:endParaRPr>
          </a:p>
        </p:txBody>
      </p:sp>
      <p:sp>
        <p:nvSpPr>
          <p:cNvPr id="19" name="矩形 18"/>
          <p:cNvSpPr/>
          <p:nvPr/>
        </p:nvSpPr>
        <p:spPr>
          <a:xfrm>
            <a:off x="767408" y="1124744"/>
            <a:ext cx="9577063" cy="784830"/>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防疫系统通过采用物联网通信技术构建，与各类第三方防疫设备进行实时双向通信，向设备发送远程控制指令、接受设备上报的实时数据，并完成对各类设备的远程控制和管理。还提供了开发接口</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API</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，无缝对接第三方平台。</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8" name="图片 7"/>
          <p:cNvPicPr>
            <a:picLocks noChangeAspect="1"/>
          </p:cNvPicPr>
          <p:nvPr/>
        </p:nvPicPr>
        <p:blipFill>
          <a:blip r:embed="rId1"/>
          <a:stretch>
            <a:fillRect/>
          </a:stretch>
        </p:blipFill>
        <p:spPr>
          <a:xfrm>
            <a:off x="1415480" y="1507822"/>
            <a:ext cx="9117850" cy="533134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7328" y="180679"/>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防疫系统</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系统总览</a:t>
            </a:r>
            <a:endParaRPr lang="en-US" altLang="zh-CN" sz="2400" b="1" dirty="0">
              <a:solidFill>
                <a:srgbClr val="14CBA1"/>
              </a:solidFill>
              <a:latin typeface="Microsoft YaHei" charset="-122"/>
              <a:ea typeface="Microsoft YaHei" charset="-122"/>
              <a:cs typeface="Microsoft YaHei" charset="-122"/>
            </a:endParaRPr>
          </a:p>
        </p:txBody>
      </p:sp>
      <p:pic>
        <p:nvPicPr>
          <p:cNvPr id="96" name="图片 95" descr="学校鸟瞰图"/>
          <p:cNvPicPr>
            <a:picLocks noChangeAspect="1"/>
          </p:cNvPicPr>
          <p:nvPr/>
        </p:nvPicPr>
        <p:blipFill>
          <a:blip r:embed="rId1"/>
          <a:stretch>
            <a:fillRect/>
          </a:stretch>
        </p:blipFill>
        <p:spPr>
          <a:xfrm>
            <a:off x="3961130" y="1955800"/>
            <a:ext cx="4269105" cy="3310255"/>
          </a:xfrm>
          <a:prstGeom prst="rect">
            <a:avLst/>
          </a:prstGeom>
        </p:spPr>
      </p:pic>
      <p:sp>
        <p:nvSpPr>
          <p:cNvPr id="97" name="椭圆 96"/>
          <p:cNvSpPr/>
          <p:nvPr/>
        </p:nvSpPr>
        <p:spPr>
          <a:xfrm>
            <a:off x="4997450" y="3752215"/>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椭圆 97"/>
          <p:cNvSpPr/>
          <p:nvPr/>
        </p:nvSpPr>
        <p:spPr>
          <a:xfrm>
            <a:off x="5764530" y="464439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a:off x="7163435" y="426212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6485255" y="355346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椭圆 100"/>
          <p:cNvSpPr/>
          <p:nvPr/>
        </p:nvSpPr>
        <p:spPr>
          <a:xfrm>
            <a:off x="6577330" y="2720975"/>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5764530" y="226568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图片 104" descr="图层 3"/>
          <p:cNvPicPr>
            <a:picLocks noChangeAspect="1"/>
          </p:cNvPicPr>
          <p:nvPr/>
        </p:nvPicPr>
        <p:blipFill>
          <a:blip r:embed="rId2"/>
          <a:stretch>
            <a:fillRect/>
          </a:stretch>
        </p:blipFill>
        <p:spPr>
          <a:xfrm>
            <a:off x="8008620" y="5351750"/>
            <a:ext cx="225425" cy="588010"/>
          </a:xfrm>
          <a:prstGeom prst="rect">
            <a:avLst/>
          </a:prstGeom>
        </p:spPr>
      </p:pic>
      <p:sp>
        <p:nvSpPr>
          <p:cNvPr id="108" name="文本框 107"/>
          <p:cNvSpPr txBox="1"/>
          <p:nvPr/>
        </p:nvSpPr>
        <p:spPr>
          <a:xfrm>
            <a:off x="7781290" y="5943570"/>
            <a:ext cx="690880" cy="245110"/>
          </a:xfrm>
          <a:prstGeom prst="rect">
            <a:avLst/>
          </a:prstGeom>
          <a:noFill/>
        </p:spPr>
        <p:txBody>
          <a:bodyPr wrap="none" rtlCol="0">
            <a:spAutoFit/>
          </a:bodyPr>
          <a:lstStyle/>
          <a:p>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门型监测</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9" name="文本框 108"/>
          <p:cNvSpPr txBox="1"/>
          <p:nvPr/>
        </p:nvSpPr>
        <p:spPr>
          <a:xfrm>
            <a:off x="7801610" y="4911090"/>
            <a:ext cx="1779905" cy="275590"/>
          </a:xfrm>
          <a:prstGeom prst="rect">
            <a:avLst/>
          </a:prstGeom>
          <a:noFill/>
        </p:spPr>
        <p:txBody>
          <a:bodyPr wrap="none" rtlCol="0">
            <a:spAutoFit/>
          </a:bodyPr>
          <a:lstStyle/>
          <a:p>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校门入口</a:t>
            </a:r>
            <a:r>
              <a:rPr lang="en-US" altLang="zh-CN"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人体体温监测</a:t>
            </a:r>
            <a:endParaRPr lang="zh-CN" altLang="en-US" sz="1200"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0" name="圆角矩形 50"/>
          <p:cNvSpPr/>
          <p:nvPr/>
        </p:nvSpPr>
        <p:spPr>
          <a:xfrm>
            <a:off x="7670801" y="4808855"/>
            <a:ext cx="2025600" cy="1483995"/>
          </a:xfrm>
          <a:prstGeom prst="roundRect">
            <a:avLst/>
          </a:prstGeom>
          <a:noFill/>
          <a:ln w="19050">
            <a:solidFill>
              <a:srgbClr val="48C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肘形连接符 51"/>
          <p:cNvCxnSpPr/>
          <p:nvPr/>
        </p:nvCxnSpPr>
        <p:spPr>
          <a:xfrm rot="5400000" flipV="1">
            <a:off x="6847840" y="4707890"/>
            <a:ext cx="1176655" cy="469265"/>
          </a:xfrm>
          <a:prstGeom prst="bentConnector2">
            <a:avLst/>
          </a:prstGeom>
          <a:ln w="19050">
            <a:solidFill>
              <a:srgbClr val="48CA7E"/>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3623072" y="5153025"/>
            <a:ext cx="1320800" cy="275590"/>
          </a:xfrm>
          <a:prstGeom prst="rect">
            <a:avLst/>
          </a:prstGeom>
          <a:noFill/>
        </p:spPr>
        <p:txBody>
          <a:bodyPr wrap="none" rtlCol="0">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体育馆</a:t>
            </a:r>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杀菌消毒</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圆角矩形 59"/>
          <p:cNvSpPr/>
          <p:nvPr/>
        </p:nvSpPr>
        <p:spPr>
          <a:xfrm>
            <a:off x="3486969" y="5103495"/>
            <a:ext cx="1548581" cy="1306919"/>
          </a:xfrm>
          <a:prstGeom prst="roundRect">
            <a:avLst/>
          </a:prstGeom>
          <a:noFill/>
          <a:ln w="19050">
            <a:solidFill>
              <a:srgbClr val="48C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5" name="肘形连接符 60"/>
          <p:cNvCxnSpPr>
            <a:stCxn id="98" idx="4"/>
            <a:endCxn id="114" idx="3"/>
          </p:cNvCxnSpPr>
          <p:nvPr/>
        </p:nvCxnSpPr>
        <p:spPr>
          <a:xfrm rot="5400000">
            <a:off x="4912814" y="4859201"/>
            <a:ext cx="1020490" cy="775018"/>
          </a:xfrm>
          <a:prstGeom prst="bentConnector2">
            <a:avLst/>
          </a:prstGeom>
          <a:ln w="19050">
            <a:solidFill>
              <a:srgbClr val="48CA7E"/>
            </a:solidFill>
          </a:ln>
        </p:spPr>
        <p:style>
          <a:lnRef idx="1">
            <a:schemeClr val="accent1"/>
          </a:lnRef>
          <a:fillRef idx="0">
            <a:schemeClr val="accent1"/>
          </a:fillRef>
          <a:effectRef idx="0">
            <a:schemeClr val="accent1"/>
          </a:effectRef>
          <a:fontRef idx="minor">
            <a:schemeClr val="tx1"/>
          </a:fontRef>
        </p:style>
      </p:cxnSp>
      <p:sp>
        <p:nvSpPr>
          <p:cNvPr id="117" name="圆角矩形 62"/>
          <p:cNvSpPr/>
          <p:nvPr/>
        </p:nvSpPr>
        <p:spPr>
          <a:xfrm>
            <a:off x="2013742" y="895350"/>
            <a:ext cx="2130267" cy="1462405"/>
          </a:xfrm>
          <a:prstGeom prst="roundRect">
            <a:avLst/>
          </a:prstGeom>
          <a:noFill/>
          <a:ln w="19050">
            <a:solidFill>
              <a:srgbClr val="48C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endParaRPr lang="zh-CN" altLang="en-US"/>
          </a:p>
        </p:txBody>
      </p:sp>
      <p:sp>
        <p:nvSpPr>
          <p:cNvPr id="118" name="文本框 117"/>
          <p:cNvSpPr txBox="1"/>
          <p:nvPr/>
        </p:nvSpPr>
        <p:spPr>
          <a:xfrm>
            <a:off x="2157759" y="956945"/>
            <a:ext cx="1329210" cy="276999"/>
          </a:xfrm>
          <a:prstGeom prst="rect">
            <a:avLst/>
          </a:prstGeom>
          <a:noFill/>
        </p:spPr>
        <p:txBody>
          <a:bodyPr wrap="none" rtlCol="0">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图书馆</a:t>
            </a:r>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杀菌消毒</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9" name="圆角矩形 64"/>
          <p:cNvSpPr/>
          <p:nvPr/>
        </p:nvSpPr>
        <p:spPr>
          <a:xfrm>
            <a:off x="8008620" y="918845"/>
            <a:ext cx="2566035" cy="1569085"/>
          </a:xfrm>
          <a:prstGeom prst="roundRect">
            <a:avLst/>
          </a:prstGeom>
          <a:noFill/>
          <a:ln w="19050">
            <a:solidFill>
              <a:srgbClr val="48CA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文本框 119"/>
          <p:cNvSpPr txBox="1"/>
          <p:nvPr/>
        </p:nvSpPr>
        <p:spPr>
          <a:xfrm>
            <a:off x="8076565" y="988695"/>
            <a:ext cx="1790875" cy="461665"/>
          </a:xfrm>
          <a:prstGeom prst="rect">
            <a:avLst/>
          </a:prstGeom>
          <a:noFill/>
        </p:spPr>
        <p:txBody>
          <a:bodyPr wrap="none" rtlCol="0">
            <a:spAutoFit/>
          </a:bodyPr>
          <a:lstStyle/>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教室、办公室、会议室</a:t>
            </a:r>
            <a:r>
              <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监测咳嗽、喷嚏</a:t>
            </a:r>
            <a:endParaRPr lang="zh-CN" altLang="en-US" sz="12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cxnSp>
        <p:nvCxnSpPr>
          <p:cNvPr id="123" name="肘形连接符 69"/>
          <p:cNvCxnSpPr>
            <a:stCxn id="117" idx="3"/>
            <a:endCxn id="102" idx="0"/>
          </p:cNvCxnSpPr>
          <p:nvPr/>
        </p:nvCxnSpPr>
        <p:spPr>
          <a:xfrm>
            <a:off x="4144009" y="1626553"/>
            <a:ext cx="1666559" cy="639127"/>
          </a:xfrm>
          <a:prstGeom prst="bentConnector2">
            <a:avLst/>
          </a:prstGeom>
          <a:ln w="19050">
            <a:solidFill>
              <a:srgbClr val="48CA7E"/>
            </a:solidFill>
          </a:ln>
        </p:spPr>
        <p:style>
          <a:lnRef idx="1">
            <a:schemeClr val="accent1"/>
          </a:lnRef>
          <a:fillRef idx="0">
            <a:schemeClr val="accent1"/>
          </a:fillRef>
          <a:effectRef idx="0">
            <a:schemeClr val="accent1"/>
          </a:effectRef>
          <a:fontRef idx="minor">
            <a:schemeClr val="tx1"/>
          </a:fontRef>
        </p:style>
      </p:cxnSp>
      <p:cxnSp>
        <p:nvCxnSpPr>
          <p:cNvPr id="124" name="肘形连接符 71"/>
          <p:cNvCxnSpPr>
            <a:stCxn id="119" idx="1"/>
            <a:endCxn id="101" idx="6"/>
          </p:cNvCxnSpPr>
          <p:nvPr/>
        </p:nvCxnSpPr>
        <p:spPr>
          <a:xfrm rot="10800000" flipV="1">
            <a:off x="6669406" y="1703387"/>
            <a:ext cx="1339215" cy="1063625"/>
          </a:xfrm>
          <a:prstGeom prst="bentConnector3">
            <a:avLst>
              <a:gd name="adj1" fmla="val 50000"/>
            </a:avLst>
          </a:prstGeom>
          <a:ln w="19050">
            <a:solidFill>
              <a:srgbClr val="48CA7E"/>
            </a:solidFill>
          </a:ln>
        </p:spPr>
        <p:style>
          <a:lnRef idx="1">
            <a:schemeClr val="accent1"/>
          </a:lnRef>
          <a:fillRef idx="0">
            <a:schemeClr val="accent1"/>
          </a:fillRef>
          <a:effectRef idx="0">
            <a:schemeClr val="accent1"/>
          </a:effectRef>
          <a:fontRef idx="minor">
            <a:schemeClr val="tx1"/>
          </a:fontRef>
        </p:style>
      </p:cxnSp>
      <p:pic>
        <p:nvPicPr>
          <p:cNvPr id="125" name="图片 124"/>
          <p:cNvPicPr>
            <a:picLocks noChangeAspect="1"/>
          </p:cNvPicPr>
          <p:nvPr/>
        </p:nvPicPr>
        <p:blipFill>
          <a:blip r:embed="rId3"/>
          <a:stretch>
            <a:fillRect/>
          </a:stretch>
        </p:blipFill>
        <p:spPr>
          <a:xfrm>
            <a:off x="8200740" y="1613123"/>
            <a:ext cx="566197" cy="566197"/>
          </a:xfrm>
          <a:prstGeom prst="rect">
            <a:avLst/>
          </a:prstGeom>
          <a:ln>
            <a:solidFill>
              <a:srgbClr val="FF0000"/>
            </a:solidFill>
          </a:ln>
        </p:spPr>
      </p:pic>
      <p:sp>
        <p:nvSpPr>
          <p:cNvPr id="127" name="文本框 126"/>
          <p:cNvSpPr txBox="1"/>
          <p:nvPr/>
        </p:nvSpPr>
        <p:spPr>
          <a:xfrm>
            <a:off x="8076565" y="2179320"/>
            <a:ext cx="817880" cy="245110"/>
          </a:xfrm>
          <a:prstGeom prst="rect">
            <a:avLst/>
          </a:prstGeom>
          <a:noFill/>
        </p:spPr>
        <p:txBody>
          <a:bodyPr wrap="none" rtlCol="0">
            <a:spAutoFit/>
          </a:bodyPr>
          <a:lstStyle/>
          <a:p>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超级传感器</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8" name="文本框 127"/>
          <p:cNvSpPr txBox="1"/>
          <p:nvPr/>
        </p:nvSpPr>
        <p:spPr>
          <a:xfrm>
            <a:off x="8952230" y="2179955"/>
            <a:ext cx="944880" cy="245110"/>
          </a:xfrm>
          <a:prstGeom prst="rect">
            <a:avLst/>
          </a:prstGeom>
          <a:noFill/>
        </p:spPr>
        <p:txBody>
          <a:bodyPr wrap="none" rtlCol="0">
            <a:spAutoFit/>
          </a:bodyPr>
          <a:lstStyle/>
          <a:p>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紫外线杀毒灯</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0" name="圆角矩形 85"/>
          <p:cNvSpPr/>
          <p:nvPr/>
        </p:nvSpPr>
        <p:spPr>
          <a:xfrm>
            <a:off x="1129665" y="3061335"/>
            <a:ext cx="2163445" cy="139192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1" name="直接连接符 130"/>
          <p:cNvCxnSpPr/>
          <p:nvPr/>
        </p:nvCxnSpPr>
        <p:spPr>
          <a:xfrm>
            <a:off x="3293110" y="3785870"/>
            <a:ext cx="1710690" cy="0"/>
          </a:xfrm>
          <a:prstGeom prst="line">
            <a:avLst/>
          </a:prstGeom>
          <a:ln w="19050">
            <a:solidFill>
              <a:srgbClr val="48CA7E"/>
            </a:solidFill>
          </a:ln>
        </p:spPr>
        <p:style>
          <a:lnRef idx="1">
            <a:schemeClr val="accent1"/>
          </a:lnRef>
          <a:fillRef idx="0">
            <a:schemeClr val="accent1"/>
          </a:fillRef>
          <a:effectRef idx="0">
            <a:schemeClr val="accent1"/>
          </a:effectRef>
          <a:fontRef idx="minor">
            <a:schemeClr val="tx1"/>
          </a:fontRef>
        </p:style>
      </p:cxnSp>
      <p:pic>
        <p:nvPicPr>
          <p:cNvPr id="132" name="图片 131" descr="资源 6"/>
          <p:cNvPicPr>
            <a:picLocks noChangeAspect="1"/>
          </p:cNvPicPr>
          <p:nvPr/>
        </p:nvPicPr>
        <p:blipFill>
          <a:blip r:embed="rId4"/>
          <a:stretch>
            <a:fillRect/>
          </a:stretch>
        </p:blipFill>
        <p:spPr>
          <a:xfrm>
            <a:off x="1784985" y="3392805"/>
            <a:ext cx="838200" cy="857250"/>
          </a:xfrm>
          <a:prstGeom prst="rect">
            <a:avLst/>
          </a:prstGeom>
        </p:spPr>
      </p:pic>
      <p:sp>
        <p:nvSpPr>
          <p:cNvPr id="133" name="文本框 132"/>
          <p:cNvSpPr txBox="1"/>
          <p:nvPr/>
        </p:nvSpPr>
        <p:spPr>
          <a:xfrm>
            <a:off x="1484630" y="4139565"/>
            <a:ext cx="1325880" cy="245110"/>
          </a:xfrm>
          <a:prstGeom prst="rect">
            <a:avLst/>
          </a:prstGeom>
          <a:noFill/>
        </p:spPr>
        <p:txBody>
          <a:bodyPr wrap="none" rtlCol="0">
            <a:spAutoFit/>
          </a:bodyPr>
          <a:lstStyle/>
          <a:p>
            <a:pPr algn="l"/>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校园防疫大数据系统</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4" name="文本框 133"/>
          <p:cNvSpPr txBox="1"/>
          <p:nvPr/>
        </p:nvSpPr>
        <p:spPr>
          <a:xfrm>
            <a:off x="1257300" y="3154045"/>
            <a:ext cx="2012315" cy="275590"/>
          </a:xfrm>
          <a:prstGeom prst="rect">
            <a:avLst/>
          </a:prstGeom>
          <a:noFill/>
        </p:spPr>
        <p:txBody>
          <a:bodyPr wrap="square" rtlCol="0">
            <a:spAutoFit/>
          </a:bodyPr>
          <a:lstStyle/>
          <a:p>
            <a:pPr algn="l"/>
            <a:r>
              <a:rPr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大数据展示 实时数据监测</a:t>
            </a:r>
            <a:endParaRPr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5" name="圆角矩形 95"/>
          <p:cNvSpPr/>
          <p:nvPr/>
        </p:nvSpPr>
        <p:spPr>
          <a:xfrm>
            <a:off x="8523605" y="2891790"/>
            <a:ext cx="2030730" cy="1462405"/>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a:p>
            <a:pPr algn="ctr"/>
            <a:endParaRPr lang="zh-CN" altLang="en-US"/>
          </a:p>
        </p:txBody>
      </p:sp>
      <p:cxnSp>
        <p:nvCxnSpPr>
          <p:cNvPr id="136" name="直接连接符 135"/>
          <p:cNvCxnSpPr>
            <a:stCxn id="135" idx="1"/>
            <a:endCxn id="100" idx="6"/>
          </p:cNvCxnSpPr>
          <p:nvPr/>
        </p:nvCxnSpPr>
        <p:spPr>
          <a:xfrm flipH="1" flipV="1">
            <a:off x="6577330" y="3599815"/>
            <a:ext cx="1946275" cy="23495"/>
          </a:xfrm>
          <a:prstGeom prst="line">
            <a:avLst/>
          </a:prstGeom>
          <a:ln w="19050">
            <a:solidFill>
              <a:srgbClr val="48CA7E"/>
            </a:solidFill>
          </a:ln>
        </p:spPr>
        <p:style>
          <a:lnRef idx="1">
            <a:schemeClr val="accent1"/>
          </a:lnRef>
          <a:fillRef idx="0">
            <a:schemeClr val="accent1"/>
          </a:fillRef>
          <a:effectRef idx="0">
            <a:schemeClr val="accent1"/>
          </a:effectRef>
          <a:fontRef idx="minor">
            <a:schemeClr val="tx1"/>
          </a:fontRef>
        </p:style>
      </p:cxnSp>
      <p:sp>
        <p:nvSpPr>
          <p:cNvPr id="137" name="文本框 136"/>
          <p:cNvSpPr txBox="1"/>
          <p:nvPr/>
        </p:nvSpPr>
        <p:spPr>
          <a:xfrm>
            <a:off x="8595995" y="2969260"/>
            <a:ext cx="1882775" cy="460375"/>
          </a:xfrm>
          <a:prstGeom prst="rect">
            <a:avLst/>
          </a:prstGeom>
          <a:noFill/>
        </p:spPr>
        <p:txBody>
          <a:bodyPr wrap="square" rtlCol="0">
            <a:spAutoFit/>
          </a:bodyPr>
          <a:lstStyle/>
          <a:p>
            <a:pPr algn="l"/>
            <a:r>
              <a:rPr lang="zh-CN"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监测数据</a:t>
            </a:r>
            <a:r>
              <a:rPr lang="en-US" altLang="zh-CN"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gn="l"/>
            <a:r>
              <a:rPr lang="zh-CN" altLang="en-US"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实现微信、短信及时预警</a:t>
            </a:r>
            <a:endParaRPr lang="zh-CN" altLang="en-US" sz="1200" b="1">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8" name="文本框 137"/>
          <p:cNvSpPr txBox="1"/>
          <p:nvPr/>
        </p:nvSpPr>
        <p:spPr>
          <a:xfrm>
            <a:off x="9058910" y="4023995"/>
            <a:ext cx="944880" cy="245110"/>
          </a:xfrm>
          <a:prstGeom prst="rect">
            <a:avLst/>
          </a:prstGeom>
          <a:noFill/>
        </p:spPr>
        <p:txBody>
          <a:bodyPr wrap="none" rtlCol="0">
            <a:spAutoFit/>
          </a:bodyPr>
          <a:lstStyle/>
          <a:p>
            <a:r>
              <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智能管理平台</a:t>
            </a:r>
            <a:endParaRPr lang="zh-CN" altLang="en-US" sz="100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9" name="图片 138" descr="组 6"/>
          <p:cNvPicPr>
            <a:picLocks noChangeAspect="1"/>
          </p:cNvPicPr>
          <p:nvPr/>
        </p:nvPicPr>
        <p:blipFill>
          <a:blip r:embed="rId5"/>
          <a:stretch>
            <a:fillRect/>
          </a:stretch>
        </p:blipFill>
        <p:spPr>
          <a:xfrm>
            <a:off x="9066530" y="3434080"/>
            <a:ext cx="931545" cy="575945"/>
          </a:xfrm>
          <a:prstGeom prst="rect">
            <a:avLst/>
          </a:prstGeom>
        </p:spPr>
      </p:pic>
      <p:pic>
        <p:nvPicPr>
          <p:cNvPr id="49" name="图片 48"/>
          <p:cNvPicPr/>
          <p:nvPr/>
        </p:nvPicPr>
        <p:blipFill>
          <a:blip r:embed="rId6"/>
          <a:srcRect/>
          <a:stretch>
            <a:fillRect/>
          </a:stretch>
        </p:blipFill>
        <p:spPr>
          <a:xfrm>
            <a:off x="3083848" y="1469240"/>
            <a:ext cx="806242" cy="469126"/>
          </a:xfrm>
          <a:prstGeom prst="rect">
            <a:avLst/>
          </a:prstGeom>
        </p:spPr>
      </p:pic>
      <p:pic>
        <p:nvPicPr>
          <p:cNvPr id="51" name="图片 50"/>
          <p:cNvPicPr>
            <a:picLocks noChangeAspect="1"/>
          </p:cNvPicPr>
          <p:nvPr/>
        </p:nvPicPr>
        <p:blipFill>
          <a:blip r:embed="rId7"/>
          <a:stretch>
            <a:fillRect/>
          </a:stretch>
        </p:blipFill>
        <p:spPr>
          <a:xfrm>
            <a:off x="2301775" y="1362950"/>
            <a:ext cx="429406" cy="702334"/>
          </a:xfrm>
          <a:prstGeom prst="rect">
            <a:avLst/>
          </a:prstGeom>
        </p:spPr>
      </p:pic>
      <p:pic>
        <p:nvPicPr>
          <p:cNvPr id="3" name="图片 2"/>
          <p:cNvPicPr>
            <a:picLocks noChangeAspect="1"/>
          </p:cNvPicPr>
          <p:nvPr/>
        </p:nvPicPr>
        <p:blipFill>
          <a:blip r:embed="rId8"/>
          <a:stretch>
            <a:fillRect/>
          </a:stretch>
        </p:blipFill>
        <p:spPr>
          <a:xfrm>
            <a:off x="8912225" y="1703705"/>
            <a:ext cx="954233" cy="436910"/>
          </a:xfrm>
          <a:prstGeom prst="rect">
            <a:avLst/>
          </a:prstGeom>
        </p:spPr>
      </p:pic>
      <p:sp>
        <p:nvSpPr>
          <p:cNvPr id="53" name="文本框 52"/>
          <p:cNvSpPr txBox="1"/>
          <p:nvPr/>
        </p:nvSpPr>
        <p:spPr>
          <a:xfrm>
            <a:off x="3093863" y="2041660"/>
            <a:ext cx="841897" cy="246221"/>
          </a:xfrm>
          <a:prstGeom prst="rect">
            <a:avLst/>
          </a:prstGeom>
          <a:noFill/>
        </p:spPr>
        <p:txBody>
          <a:bodyPr wrap="none" rtlCol="0">
            <a:spAutoFit/>
          </a:bodyPr>
          <a:lstStyle/>
          <a:p>
            <a:pPr algn="ctr"/>
            <a:r>
              <a:rPr lang="zh-CN" altLang="en-US" sz="1000" b="1" dirty="0">
                <a:solidFill>
                  <a:srgbClr val="212121"/>
                </a:solidFill>
                <a:latin typeface="Arial" panose="020B0604020202090204" pitchFamily="34" charset="0"/>
                <a:ea typeface=".萍方-简" panose="020B0100000000000000" pitchFamily="34" charset="-122"/>
                <a:cs typeface="Arial" panose="020B0604020202090204" pitchFamily="34" charset="0"/>
              </a:rPr>
              <a:t>臭氧消毒仪</a:t>
            </a:r>
            <a:endParaRPr lang="zh-CN" altLang="en-US" sz="10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54" name="文本框 53"/>
          <p:cNvSpPr txBox="1"/>
          <p:nvPr/>
        </p:nvSpPr>
        <p:spPr>
          <a:xfrm>
            <a:off x="2013743" y="2040967"/>
            <a:ext cx="1104790" cy="246221"/>
          </a:xfrm>
          <a:prstGeom prst="rect">
            <a:avLst/>
          </a:prstGeom>
          <a:noFill/>
        </p:spPr>
        <p:txBody>
          <a:bodyPr wrap="none" rtlCol="0">
            <a:spAutoFit/>
          </a:bodyPr>
          <a:lstStyle/>
          <a:p>
            <a:pPr algn="ctr"/>
            <a:r>
              <a:rPr lang="zh-CN" altLang="en-US" sz="1000" b="1" dirty="0">
                <a:solidFill>
                  <a:srgbClr val="212121"/>
                </a:solidFill>
                <a:latin typeface="Arial" panose="020B0604020202090204" pitchFamily="34" charset="0"/>
                <a:ea typeface=".萍方-简" panose="020B0100000000000000" pitchFamily="34" charset="-122"/>
                <a:cs typeface="Arial" panose="020B0604020202090204" pitchFamily="34" charset="0"/>
              </a:rPr>
              <a:t>二氧化氯发生器</a:t>
            </a:r>
            <a:endParaRPr lang="zh-CN" altLang="en-US" sz="10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55" name="文本框 54"/>
          <p:cNvSpPr txBox="1"/>
          <p:nvPr/>
        </p:nvSpPr>
        <p:spPr>
          <a:xfrm>
            <a:off x="3743951" y="6165304"/>
            <a:ext cx="944880" cy="245110"/>
          </a:xfrm>
          <a:prstGeom prst="rect">
            <a:avLst/>
          </a:prstGeom>
          <a:noFill/>
        </p:spPr>
        <p:txBody>
          <a:bodyPr wrap="none" rtlCol="0">
            <a:spAutoFit/>
          </a:bodyPr>
          <a:lstStyle/>
          <a:p>
            <a:r>
              <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紫外线杀毒灯</a:t>
            </a:r>
            <a:endParaRPr lang="zh-CN" altLang="en-US" sz="1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6" name="图片 55"/>
          <p:cNvPicPr>
            <a:picLocks noChangeAspect="1"/>
          </p:cNvPicPr>
          <p:nvPr/>
        </p:nvPicPr>
        <p:blipFill>
          <a:blip r:embed="rId8"/>
          <a:stretch>
            <a:fillRect/>
          </a:stretch>
        </p:blipFill>
        <p:spPr>
          <a:xfrm>
            <a:off x="3703946" y="5645755"/>
            <a:ext cx="954233" cy="4369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 20"/>
          <p:cNvGrpSpPr/>
          <p:nvPr/>
        </p:nvGrpSpPr>
        <p:grpSpPr>
          <a:xfrm>
            <a:off x="4295800" y="2611682"/>
            <a:ext cx="3493135" cy="1569660"/>
            <a:chOff x="3943194" y="2611682"/>
            <a:chExt cx="3493135" cy="1569660"/>
          </a:xfrm>
        </p:grpSpPr>
        <p:sp>
          <p:nvSpPr>
            <p:cNvPr id="10" name="TextBox 4"/>
            <p:cNvSpPr>
              <a:spLocks noChangeArrowheads="1"/>
            </p:cNvSpPr>
            <p:nvPr/>
          </p:nvSpPr>
          <p:spPr bwMode="auto">
            <a:xfrm>
              <a:off x="5484974" y="3428927"/>
              <a:ext cx="19513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smtClean="0">
                  <a:solidFill>
                    <a:srgbClr val="14CBA1"/>
                  </a:solidFill>
                  <a:latin typeface="Microsoft YaHei" charset="-122"/>
                  <a:ea typeface="Microsoft YaHei" charset="-122"/>
                  <a:cs typeface="Microsoft YaHei" charset="-122"/>
                  <a:sym typeface="Calibri" panose="020F0502020204030204" pitchFamily="34" charset="0"/>
                </a:rPr>
                <a:t> 管理</a:t>
              </a:r>
              <a:r>
                <a:rPr lang="zh-CN" altLang="en-US" sz="2800" dirty="0">
                  <a:solidFill>
                    <a:srgbClr val="14CBA1"/>
                  </a:solidFill>
                  <a:latin typeface="Microsoft YaHei" charset="-122"/>
                  <a:ea typeface="Microsoft YaHei" charset="-122"/>
                  <a:cs typeface="Microsoft YaHei" charset="-122"/>
                  <a:sym typeface="Calibri" panose="020F0502020204030204" pitchFamily="34" charset="0"/>
                </a:rPr>
                <a:t>平台</a:t>
              </a:r>
              <a:endParaRPr lang="zh-CN" altLang="en-US" sz="2800" dirty="0">
                <a:solidFill>
                  <a:srgbClr val="14CBA1"/>
                </a:solidFill>
                <a:latin typeface="Microsoft YaHei" charset="-122"/>
                <a:ea typeface="Microsoft YaHei" charset="-122"/>
                <a:cs typeface="Microsoft YaHei" charset="-122"/>
                <a:sym typeface="宋体" panose="02010600030101010101" pitchFamily="2" charset="-122"/>
              </a:endParaRPr>
            </a:p>
          </p:txBody>
        </p:sp>
        <p:sp>
          <p:nvSpPr>
            <p:cNvPr id="9" name="TextBox 3"/>
            <p:cNvSpPr>
              <a:spLocks noChangeArrowheads="1"/>
            </p:cNvSpPr>
            <p:nvPr/>
          </p:nvSpPr>
          <p:spPr bwMode="auto">
            <a:xfrm>
              <a:off x="5490944" y="2905369"/>
              <a:ext cx="1944891" cy="523220"/>
            </a:xfrm>
            <a:prstGeom prst="rect">
              <a:avLst/>
            </a:prstGeom>
            <a:solidFill>
              <a:schemeClr val="bg1"/>
            </a:solidFill>
            <a:ln>
              <a:noFill/>
            </a:ln>
          </p:spPr>
          <p:txBody>
            <a:bodyPr wrap="none">
              <a:spAutoFit/>
            </a:bodyPr>
            <a:lstStyle/>
            <a:p>
              <a:r>
                <a:rPr lang="en-US" altLang="zh-CN"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rPr>
                <a:t>Part Three</a:t>
              </a:r>
              <a:endParaRPr lang="zh-CN" altLang="en-US"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5"/>
            <p:cNvSpPr>
              <a:spLocks noChangeArrowheads="1"/>
            </p:cNvSpPr>
            <p:nvPr/>
          </p:nvSpPr>
          <p:spPr bwMode="auto">
            <a:xfrm>
              <a:off x="3943194" y="2611682"/>
              <a:ext cx="14830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dirty="0">
                  <a:solidFill>
                    <a:srgbClr val="263D4C"/>
                  </a:solidFill>
                  <a:ea typeface="+mj-ea"/>
                  <a:sym typeface="Kozuka Mincho Pr6N H" panose="02020900000000000000" pitchFamily="18" charset="-128"/>
                </a:rPr>
                <a:t>03</a:t>
              </a:r>
              <a:endParaRPr lang="zh-CN" altLang="en-US" sz="9600" dirty="0">
                <a:solidFill>
                  <a:srgbClr val="263D4C"/>
                </a:solidFill>
                <a:ea typeface="+mj-ea"/>
                <a:sym typeface="Kozuka Mincho Pr6N H" panose="02020900000000000000" pitchFamily="18" charset="-128"/>
              </a:endParaRPr>
            </a:p>
          </p:txBody>
        </p:sp>
        <p:sp>
          <p:nvSpPr>
            <p:cNvPr id="12" name="直接连接符 6"/>
            <p:cNvSpPr>
              <a:spLocks noChangeShapeType="1"/>
            </p:cNvSpPr>
            <p:nvPr/>
          </p:nvSpPr>
          <p:spPr bwMode="auto">
            <a:xfrm>
              <a:off x="4022969" y="4149080"/>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
            <p:cNvSpPr>
              <a:spLocks noChangeShapeType="1"/>
            </p:cNvSpPr>
            <p:nvPr/>
          </p:nvSpPr>
          <p:spPr bwMode="auto">
            <a:xfrm>
              <a:off x="4022969" y="2636912"/>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8" name="矩形 7"/>
          <p:cNvSpPr/>
          <p:nvPr/>
        </p:nvSpPr>
        <p:spPr>
          <a:xfrm>
            <a:off x="5843551" y="2905370"/>
            <a:ext cx="1944890" cy="52322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19336" y="116632"/>
            <a:ext cx="1219200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教育局视图</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839416" y="692696"/>
            <a:ext cx="10297144" cy="57921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7328" y="116632"/>
            <a:ext cx="213556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学校视图</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839416" y="645628"/>
            <a:ext cx="10369152" cy="583264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253666"/>
            <a:ext cx="4007768"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管理平台</a:t>
            </a:r>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智慧运营平台</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9" name="矩形 18"/>
          <p:cNvSpPr/>
          <p:nvPr/>
        </p:nvSpPr>
        <p:spPr>
          <a:xfrm>
            <a:off x="335360" y="758419"/>
            <a:ext cx="9577063" cy="323165"/>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智慧运营平台是整个系统的基础支撑系统，负责基础数据的配置、班级设备的管理以及数据报表的分析。</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5" name="矩形 14"/>
          <p:cNvSpPr/>
          <p:nvPr/>
        </p:nvSpPr>
        <p:spPr>
          <a:xfrm>
            <a:off x="1360405" y="1661935"/>
            <a:ext cx="2143307" cy="337185"/>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基础配置</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16" name="矩形 15"/>
          <p:cNvSpPr/>
          <p:nvPr/>
        </p:nvSpPr>
        <p:spPr>
          <a:xfrm>
            <a:off x="1360405" y="1975917"/>
            <a:ext cx="3439451" cy="889154"/>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用户权限管理</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用户角色管理</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用户基础信息管理</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 name="矩形 16"/>
          <p:cNvSpPr/>
          <p:nvPr/>
        </p:nvSpPr>
        <p:spPr>
          <a:xfrm>
            <a:off x="1342969" y="3102095"/>
            <a:ext cx="2143307" cy="337185"/>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班级及设备管理</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18" name="矩形 17"/>
          <p:cNvSpPr/>
          <p:nvPr/>
        </p:nvSpPr>
        <p:spPr>
          <a:xfrm>
            <a:off x="1342969" y="3414409"/>
            <a:ext cx="3439451" cy="889154"/>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班级信息管理</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各类第三方设备管控管理</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设备运行规则及策略管理</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20" name="矩形 19"/>
          <p:cNvSpPr/>
          <p:nvPr/>
        </p:nvSpPr>
        <p:spPr>
          <a:xfrm>
            <a:off x="1347878" y="4508719"/>
            <a:ext cx="2143307" cy="337185"/>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数据分析</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21" name="矩形 20"/>
          <p:cNvSpPr/>
          <p:nvPr/>
        </p:nvSpPr>
        <p:spPr>
          <a:xfrm>
            <a:off x="1347878" y="4758279"/>
            <a:ext cx="3439451" cy="1450654"/>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异常体温监测日报</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教室消毒监测日报</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重灾区人员统计日报</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各类预警统计日报</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设备耗材周报</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2" name="图片 1"/>
          <p:cNvPicPr>
            <a:picLocks noChangeAspect="1"/>
          </p:cNvPicPr>
          <p:nvPr/>
        </p:nvPicPr>
        <p:blipFill>
          <a:blip r:embed="rId1"/>
          <a:stretch>
            <a:fillRect/>
          </a:stretch>
        </p:blipFill>
        <p:spPr>
          <a:xfrm>
            <a:off x="5668889" y="2188502"/>
            <a:ext cx="5982642" cy="3543236"/>
          </a:xfrm>
          <a:prstGeom prst="rect">
            <a:avLst/>
          </a:prstGeom>
        </p:spPr>
      </p:pic>
      <p:pic>
        <p:nvPicPr>
          <p:cNvPr id="5" name="图形 4"/>
          <p:cNvPicPr>
            <a:picLocks noChangeAspect="1"/>
          </p:cNvPicPr>
          <p:nvPr/>
        </p:nvPicPr>
        <p:blipFill>
          <a:blip r:embed="rId2"/>
          <a:stretch>
            <a:fillRect/>
          </a:stretch>
        </p:blipFill>
        <p:spPr>
          <a:xfrm>
            <a:off x="742537" y="1711877"/>
            <a:ext cx="553994" cy="429765"/>
          </a:xfrm>
          <a:prstGeom prst="rect">
            <a:avLst/>
          </a:prstGeom>
        </p:spPr>
      </p:pic>
      <p:pic>
        <p:nvPicPr>
          <p:cNvPr id="7" name="图形 6"/>
          <p:cNvPicPr>
            <a:picLocks noChangeAspect="1"/>
          </p:cNvPicPr>
          <p:nvPr/>
        </p:nvPicPr>
        <p:blipFill>
          <a:blip r:embed="rId3"/>
          <a:stretch>
            <a:fillRect/>
          </a:stretch>
        </p:blipFill>
        <p:spPr>
          <a:xfrm>
            <a:off x="685594" y="3102095"/>
            <a:ext cx="594249" cy="594249"/>
          </a:xfrm>
          <a:prstGeom prst="rect">
            <a:avLst/>
          </a:prstGeom>
        </p:spPr>
      </p:pic>
      <p:pic>
        <p:nvPicPr>
          <p:cNvPr id="10" name="图形 9"/>
          <p:cNvPicPr>
            <a:picLocks noChangeAspect="1"/>
          </p:cNvPicPr>
          <p:nvPr/>
        </p:nvPicPr>
        <p:blipFill>
          <a:blip r:embed="rId4"/>
          <a:stretch>
            <a:fillRect/>
          </a:stretch>
        </p:blipFill>
        <p:spPr>
          <a:xfrm>
            <a:off x="724455" y="4532942"/>
            <a:ext cx="436041" cy="432661"/>
          </a:xfrm>
          <a:prstGeom prst="rect">
            <a:avLst/>
          </a:prstGeom>
        </p:spPr>
      </p:pic>
      <p:sp>
        <p:nvSpPr>
          <p:cNvPr id="22" name="矩形 21"/>
          <p:cNvSpPr/>
          <p:nvPr/>
        </p:nvSpPr>
        <p:spPr>
          <a:xfrm>
            <a:off x="5668889" y="2185467"/>
            <a:ext cx="5982642" cy="3546271"/>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04664"/>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管理平台</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开放数据平台</a:t>
            </a:r>
            <a:endParaRPr lang="en-US" altLang="zh-CN" sz="2400" b="1" dirty="0">
              <a:solidFill>
                <a:srgbClr val="14CBA1"/>
              </a:solidFill>
              <a:latin typeface="Microsoft YaHei" charset="-122"/>
              <a:ea typeface="Microsoft YaHei" charset="-122"/>
              <a:cs typeface="Microsoft YaHei" charset="-122"/>
            </a:endParaRPr>
          </a:p>
        </p:txBody>
      </p:sp>
      <p:sp>
        <p:nvSpPr>
          <p:cNvPr id="19" name="矩形 18"/>
          <p:cNvSpPr/>
          <p:nvPr/>
        </p:nvSpPr>
        <p:spPr>
          <a:xfrm>
            <a:off x="767408" y="1124744"/>
            <a:ext cx="9577063" cy="553998"/>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智慧校园防疫开放数据平台支持第三方数据平台接入，可对接防疫指挥部门、卫健委等政府相关部门，实时上报数据，全⾯排除安全隐患，助⼒校园防疫安全。</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5" name="图片 4"/>
          <p:cNvPicPr>
            <a:picLocks noChangeAspect="1"/>
          </p:cNvPicPr>
          <p:nvPr/>
        </p:nvPicPr>
        <p:blipFill>
          <a:blip r:embed="rId1"/>
          <a:stretch>
            <a:fillRect/>
          </a:stretch>
        </p:blipFill>
        <p:spPr>
          <a:xfrm>
            <a:off x="2855640" y="2011800"/>
            <a:ext cx="6746682" cy="3888432"/>
          </a:xfrm>
          <a:prstGeom prst="rect">
            <a:avLst/>
          </a:prstGeom>
        </p:spPr>
      </p:pic>
      <p:sp>
        <p:nvSpPr>
          <p:cNvPr id="8" name="矩形 7"/>
          <p:cNvSpPr/>
          <p:nvPr/>
        </p:nvSpPr>
        <p:spPr>
          <a:xfrm>
            <a:off x="2855640" y="2011800"/>
            <a:ext cx="6746682" cy="3888432"/>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 20"/>
          <p:cNvGrpSpPr/>
          <p:nvPr/>
        </p:nvGrpSpPr>
        <p:grpSpPr>
          <a:xfrm>
            <a:off x="4295800" y="2611682"/>
            <a:ext cx="3303744" cy="1569660"/>
            <a:chOff x="3943194" y="2611682"/>
            <a:chExt cx="3303744" cy="1569660"/>
          </a:xfrm>
        </p:grpSpPr>
        <p:sp>
          <p:nvSpPr>
            <p:cNvPr id="10" name="TextBox 4"/>
            <p:cNvSpPr>
              <a:spLocks noChangeArrowheads="1"/>
            </p:cNvSpPr>
            <p:nvPr/>
          </p:nvSpPr>
          <p:spPr bwMode="auto">
            <a:xfrm>
              <a:off x="5485157" y="3429244"/>
              <a:ext cx="1718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14CBA1"/>
                  </a:solidFill>
                  <a:latin typeface="Microsoft YaHei" charset="-122"/>
                  <a:ea typeface="Microsoft YaHei" charset="-122"/>
                  <a:cs typeface="Microsoft YaHei" charset="-122"/>
                  <a:sym typeface="Calibri" panose="020F0502020204030204" pitchFamily="34" charset="0"/>
                </a:rPr>
                <a:t>硬件产品</a:t>
              </a:r>
              <a:endParaRPr lang="zh-CN" altLang="en-US" sz="2800" dirty="0">
                <a:solidFill>
                  <a:srgbClr val="14CBA1"/>
                </a:solidFill>
                <a:latin typeface="Microsoft YaHei" charset="-122"/>
                <a:ea typeface="Microsoft YaHei" charset="-122"/>
                <a:cs typeface="Microsoft YaHei" charset="-122"/>
                <a:sym typeface="宋体" panose="02010600030101010101" pitchFamily="2" charset="-122"/>
              </a:endParaRPr>
            </a:p>
          </p:txBody>
        </p:sp>
        <p:sp>
          <p:nvSpPr>
            <p:cNvPr id="9" name="TextBox 3"/>
            <p:cNvSpPr>
              <a:spLocks noChangeArrowheads="1"/>
            </p:cNvSpPr>
            <p:nvPr/>
          </p:nvSpPr>
          <p:spPr bwMode="auto">
            <a:xfrm>
              <a:off x="5490944" y="2905369"/>
              <a:ext cx="1755994" cy="523220"/>
            </a:xfrm>
            <a:prstGeom prst="rect">
              <a:avLst/>
            </a:prstGeom>
            <a:solidFill>
              <a:schemeClr val="bg1"/>
            </a:solidFill>
            <a:ln>
              <a:noFill/>
            </a:ln>
          </p:spPr>
          <p:txBody>
            <a:bodyPr wrap="none">
              <a:spAutoFit/>
            </a:bodyPr>
            <a:lstStyle/>
            <a:p>
              <a:r>
                <a:rPr lang="en-US" altLang="zh-CN"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rPr>
                <a:t>Part Four</a:t>
              </a:r>
              <a:endParaRPr lang="zh-CN" altLang="en-US"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5"/>
            <p:cNvSpPr>
              <a:spLocks noChangeArrowheads="1"/>
            </p:cNvSpPr>
            <p:nvPr/>
          </p:nvSpPr>
          <p:spPr bwMode="auto">
            <a:xfrm>
              <a:off x="3943194" y="2611682"/>
              <a:ext cx="14830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dirty="0">
                  <a:solidFill>
                    <a:srgbClr val="263D4C"/>
                  </a:solidFill>
                  <a:ea typeface="+mj-ea"/>
                  <a:sym typeface="Kozuka Mincho Pr6N H" panose="02020900000000000000" pitchFamily="18" charset="-128"/>
                </a:rPr>
                <a:t>04</a:t>
              </a:r>
              <a:endParaRPr lang="zh-CN" altLang="en-US" sz="9600" dirty="0">
                <a:solidFill>
                  <a:srgbClr val="263D4C"/>
                </a:solidFill>
                <a:ea typeface="+mj-ea"/>
                <a:sym typeface="Kozuka Mincho Pr6N H" panose="02020900000000000000" pitchFamily="18" charset="-128"/>
              </a:endParaRPr>
            </a:p>
          </p:txBody>
        </p:sp>
        <p:sp>
          <p:nvSpPr>
            <p:cNvPr id="12" name="直接连接符 6"/>
            <p:cNvSpPr>
              <a:spLocks noChangeShapeType="1"/>
            </p:cNvSpPr>
            <p:nvPr/>
          </p:nvSpPr>
          <p:spPr bwMode="auto">
            <a:xfrm>
              <a:off x="4022969" y="4149080"/>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
            <p:cNvSpPr>
              <a:spLocks noChangeShapeType="1"/>
            </p:cNvSpPr>
            <p:nvPr/>
          </p:nvSpPr>
          <p:spPr bwMode="auto">
            <a:xfrm>
              <a:off x="4022969" y="2636912"/>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8" name="矩形 7"/>
          <p:cNvSpPr/>
          <p:nvPr/>
        </p:nvSpPr>
        <p:spPr>
          <a:xfrm>
            <a:off x="5843550" y="2905370"/>
            <a:ext cx="1755993" cy="52322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7328" y="332656"/>
            <a:ext cx="3287688"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硬件产品</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测温设备</a:t>
            </a:r>
            <a:endParaRPr lang="en-US" altLang="zh-CN" sz="2400" b="1" dirty="0">
              <a:solidFill>
                <a:srgbClr val="14CBA1"/>
              </a:solidFill>
              <a:latin typeface="Microsoft YaHei" charset="-122"/>
              <a:ea typeface="Microsoft YaHei" charset="-122"/>
              <a:cs typeface="Microsoft YaHei" charset="-122"/>
            </a:endParaRPr>
          </a:p>
        </p:txBody>
      </p:sp>
      <p:sp>
        <p:nvSpPr>
          <p:cNvPr id="19" name="矩形 18"/>
          <p:cNvSpPr/>
          <p:nvPr/>
        </p:nvSpPr>
        <p:spPr>
          <a:xfrm>
            <a:off x="767408" y="854150"/>
            <a:ext cx="9577063" cy="553998"/>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测温设备对进入测温范围的学生进行人体温度检测。如发现温度异常个体，触发安检门本地声光报警，触发后端设备联动声光报警，提醒进一步处置。</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 name="矩形 16"/>
          <p:cNvSpPr/>
          <p:nvPr/>
        </p:nvSpPr>
        <p:spPr>
          <a:xfrm>
            <a:off x="2783632" y="6075729"/>
            <a:ext cx="5904656" cy="323165"/>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测温安检门</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1026" name="图片 1"/>
          <p:cNvPicPr>
            <a:picLocks noChangeAspect="1" noChangeArrowheads="1"/>
          </p:cNvPicPr>
          <p:nvPr/>
        </p:nvPicPr>
        <p:blipFill>
          <a:blip r:embed="rId1"/>
          <a:srcRect/>
          <a:stretch>
            <a:fillRect/>
          </a:stretch>
        </p:blipFill>
        <p:spPr bwMode="auto">
          <a:xfrm>
            <a:off x="4223792" y="1678742"/>
            <a:ext cx="3247857"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p:nvSpPr>
        <p:spPr>
          <a:xfrm>
            <a:off x="4223791" y="1681772"/>
            <a:ext cx="3247857" cy="4317449"/>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硬件产品</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环境监测设备</a:t>
            </a:r>
            <a:endParaRPr lang="en-US" altLang="zh-CN" sz="2400" b="1" dirty="0">
              <a:solidFill>
                <a:srgbClr val="14CBA1"/>
              </a:solidFill>
              <a:latin typeface="Microsoft YaHei" charset="-122"/>
              <a:ea typeface="Microsoft YaHei" charset="-122"/>
              <a:cs typeface="Microsoft YaHei" charset="-122"/>
            </a:endParaRPr>
          </a:p>
        </p:txBody>
      </p:sp>
      <p:sp>
        <p:nvSpPr>
          <p:cNvPr id="19" name="矩形 18"/>
          <p:cNvSpPr/>
          <p:nvPr/>
        </p:nvSpPr>
        <p:spPr>
          <a:xfrm>
            <a:off x="767408" y="1124744"/>
            <a:ext cx="9577063" cy="323165"/>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超级传感器实施监测室内微环境</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PM2.5</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PM10</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、甲醛、</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TVOC</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、二氧化碳、温度、湿度、咳嗽、打喷嚏等。</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5" name="图片 4"/>
          <p:cNvPicPr>
            <a:picLocks noChangeAspect="1"/>
          </p:cNvPicPr>
          <p:nvPr/>
        </p:nvPicPr>
        <p:blipFill>
          <a:blip r:embed="rId1"/>
          <a:stretch>
            <a:fillRect/>
          </a:stretch>
        </p:blipFill>
        <p:spPr>
          <a:xfrm>
            <a:off x="5159896" y="1772766"/>
            <a:ext cx="5887194" cy="3481017"/>
          </a:xfrm>
          <a:prstGeom prst="rect">
            <a:avLst/>
          </a:prstGeom>
        </p:spPr>
      </p:pic>
      <p:sp>
        <p:nvSpPr>
          <p:cNvPr id="13" name="矩形 12"/>
          <p:cNvSpPr/>
          <p:nvPr/>
        </p:nvSpPr>
        <p:spPr>
          <a:xfrm>
            <a:off x="407368" y="4490771"/>
            <a:ext cx="2160240" cy="323165"/>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超级传感器</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1" name="矩形 10"/>
          <p:cNvSpPr/>
          <p:nvPr/>
        </p:nvSpPr>
        <p:spPr>
          <a:xfrm>
            <a:off x="5087888" y="5373216"/>
            <a:ext cx="5959202" cy="784830"/>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重点监测咳嗽</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打喷嚏，当班级咳嗽</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喷嚏比例较高，则重点预警当前班级做好防护及卫生清洁。及时联动新风及消毒机，一发现立刻开启设备灭菌，避免病毒交叉干扰与蔓延。</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2" name="箭头: 右 11"/>
          <p:cNvSpPr/>
          <p:nvPr/>
        </p:nvSpPr>
        <p:spPr>
          <a:xfrm>
            <a:off x="2423592" y="3623171"/>
            <a:ext cx="2054355" cy="261355"/>
          </a:xfrm>
          <a:prstGeom prst="rightArrow">
            <a:avLst/>
          </a:prstGeom>
          <a:solidFill>
            <a:srgbClr val="14CBA1"/>
          </a:solidFill>
          <a:ln>
            <a:noFill/>
          </a:ln>
        </p:spPr>
        <p:style>
          <a:lnRef idx="2">
            <a:schemeClr val="dk1"/>
          </a:lnRef>
          <a:fillRef idx="1">
            <a:schemeClr val="lt1"/>
          </a:fillRef>
          <a:effectRef idx="0">
            <a:schemeClr val="dk1"/>
          </a:effectRef>
          <a:fontRef idx="minor">
            <a:schemeClr val="dk1"/>
          </a:fontRef>
        </p:style>
        <p:txBody>
          <a:bodyPr rtlCol="0" anchor="ctr"/>
          <a:lstStyle/>
          <a:p>
            <a:pPr algn="ctr" eaLnBrk="1" fontAlgn="auto" hangingPunct="1"/>
            <a:endParaRPr lang="zh-CN" altLang="en-US" sz="1800" noProof="1">
              <a:solidFill>
                <a:sysClr val="windowText" lastClr="000000"/>
              </a:solidFill>
              <a:latin typeface="微软雅黑" panose="020B0503020204020204" pitchFamily="34" charset="-122"/>
            </a:endParaRPr>
          </a:p>
        </p:txBody>
      </p:sp>
      <p:sp>
        <p:nvSpPr>
          <p:cNvPr id="14" name="矩形 13"/>
          <p:cNvSpPr/>
          <p:nvPr/>
        </p:nvSpPr>
        <p:spPr>
          <a:xfrm>
            <a:off x="2317707" y="3306598"/>
            <a:ext cx="2160240" cy="323165"/>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发现</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5" name="矩形 14"/>
          <p:cNvSpPr/>
          <p:nvPr/>
        </p:nvSpPr>
        <p:spPr>
          <a:xfrm>
            <a:off x="5159896" y="1772765"/>
            <a:ext cx="5887194" cy="3481017"/>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551384" y="1447909"/>
            <a:ext cx="1944216" cy="30307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5532992" y="21265"/>
            <a:ext cx="1571120" cy="1325563"/>
          </a:xfrm>
        </p:spPr>
        <p:txBody>
          <a:bodyPr>
            <a:normAutofit/>
          </a:bodyPr>
          <a:lstStyle/>
          <a:p>
            <a:r>
              <a:rPr kumimoji="1" lang="zh-CN" altLang="en-US" sz="3600" b="1" dirty="0" smtClean="0">
                <a:solidFill>
                  <a:srgbClr val="263D4C"/>
                </a:solidFill>
                <a:latin typeface="Microsoft YaHei" charset="-122"/>
                <a:ea typeface="Microsoft YaHei" charset="-122"/>
                <a:cs typeface="Microsoft YaHei" charset="-122"/>
              </a:rPr>
              <a:t>目 录</a:t>
            </a:r>
            <a:endParaRPr kumimoji="1" lang="zh-CN" altLang="en-US" sz="3600" b="1" dirty="0">
              <a:solidFill>
                <a:srgbClr val="263D4C"/>
              </a:solidFill>
              <a:latin typeface="Microsoft YaHei" charset="-122"/>
              <a:ea typeface="Microsoft YaHei" charset="-122"/>
              <a:cs typeface="Microsoft YaHei" charset="-122"/>
            </a:endParaRPr>
          </a:p>
        </p:txBody>
      </p:sp>
      <p:sp>
        <p:nvSpPr>
          <p:cNvPr id="11" name="Rectangle 1"/>
          <p:cNvSpPr/>
          <p:nvPr/>
        </p:nvSpPr>
        <p:spPr>
          <a:xfrm>
            <a:off x="0" y="1136417"/>
            <a:ext cx="12192000" cy="5721583"/>
          </a:xfrm>
          <a:prstGeom prst="rect">
            <a:avLst/>
          </a:prstGeom>
          <a:solidFill>
            <a:srgbClr val="263D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组 20"/>
          <p:cNvGrpSpPr/>
          <p:nvPr/>
        </p:nvGrpSpPr>
        <p:grpSpPr>
          <a:xfrm>
            <a:off x="6877754" y="2317522"/>
            <a:ext cx="4671887" cy="2703500"/>
            <a:chOff x="865630" y="3058346"/>
            <a:chExt cx="4671887" cy="2703500"/>
          </a:xfrm>
        </p:grpSpPr>
        <p:sp>
          <p:nvSpPr>
            <p:cNvPr id="12" name="文本框 21"/>
            <p:cNvSpPr>
              <a:spLocks noChangeArrowheads="1"/>
            </p:cNvSpPr>
            <p:nvPr/>
          </p:nvSpPr>
          <p:spPr bwMode="auto">
            <a:xfrm>
              <a:off x="865632" y="3058346"/>
              <a:ext cx="4662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chemeClr val="bg1"/>
                  </a:solidFill>
                  <a:latin typeface="Microsoft YaHei" charset="-122"/>
                  <a:ea typeface="Microsoft YaHei" charset="-122"/>
                  <a:sym typeface="造字工房悦黑体验版常规体" pitchFamily="2" charset="-122"/>
                </a:rPr>
                <a:t>1</a:t>
              </a:r>
              <a:r>
                <a:rPr lang="zh-CN" altLang="en-US" dirty="0">
                  <a:solidFill>
                    <a:schemeClr val="bg1"/>
                  </a:solidFill>
                  <a:latin typeface="Microsoft YaHei" charset="-122"/>
                  <a:ea typeface="Microsoft YaHei" charset="-122"/>
                  <a:sym typeface="造字工房悦黑体验版常规体" pitchFamily="2" charset="-122"/>
                </a:rPr>
                <a:t> 方案背景</a:t>
              </a:r>
              <a:endParaRPr lang="zh-CN" altLang="en-US" dirty="0">
                <a:solidFill>
                  <a:schemeClr val="bg1"/>
                </a:solidFill>
                <a:latin typeface="Microsoft YaHei" charset="-122"/>
                <a:ea typeface="Microsoft YaHei" charset="-122"/>
                <a:sym typeface="造字工房悦黑体验版常规体" pitchFamily="2" charset="-122"/>
              </a:endParaRPr>
            </a:p>
          </p:txBody>
        </p:sp>
        <p:sp>
          <p:nvSpPr>
            <p:cNvPr id="14" name="文本框 21"/>
            <p:cNvSpPr>
              <a:spLocks noChangeArrowheads="1"/>
            </p:cNvSpPr>
            <p:nvPr/>
          </p:nvSpPr>
          <p:spPr bwMode="auto">
            <a:xfrm>
              <a:off x="865631" y="3641888"/>
              <a:ext cx="4662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chemeClr val="bg1"/>
                  </a:solidFill>
                  <a:latin typeface="Microsoft YaHei" charset="-122"/>
                  <a:ea typeface="Microsoft YaHei" charset="-122"/>
                  <a:sym typeface="造字工房悦黑体验版常规体" pitchFamily="2" charset="-122"/>
                </a:rPr>
                <a:t>2</a:t>
              </a:r>
              <a:r>
                <a:rPr lang="zh-CN" altLang="en-US" dirty="0">
                  <a:solidFill>
                    <a:schemeClr val="bg1"/>
                  </a:solidFill>
                  <a:latin typeface="Microsoft YaHei" charset="-122"/>
                  <a:ea typeface="Microsoft YaHei" charset="-122"/>
                  <a:sym typeface="造字工房悦黑体验版常规体" pitchFamily="2" charset="-122"/>
                </a:rPr>
                <a:t> 方案设计</a:t>
              </a:r>
              <a:endParaRPr lang="zh-CN" altLang="en-US" dirty="0">
                <a:solidFill>
                  <a:schemeClr val="bg1"/>
                </a:solidFill>
                <a:latin typeface="Microsoft YaHei" charset="-122"/>
                <a:ea typeface="Microsoft YaHei" charset="-122"/>
                <a:sym typeface="造字工房悦黑体验版常规体" pitchFamily="2" charset="-122"/>
              </a:endParaRPr>
            </a:p>
          </p:txBody>
        </p:sp>
        <p:sp>
          <p:nvSpPr>
            <p:cNvPr id="15" name="文本框 21"/>
            <p:cNvSpPr>
              <a:spLocks noChangeArrowheads="1"/>
            </p:cNvSpPr>
            <p:nvPr/>
          </p:nvSpPr>
          <p:spPr bwMode="auto">
            <a:xfrm>
              <a:off x="865630" y="4225430"/>
              <a:ext cx="4662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chemeClr val="bg1"/>
                  </a:solidFill>
                  <a:latin typeface="Microsoft YaHei" charset="-122"/>
                  <a:ea typeface="Microsoft YaHei" charset="-122"/>
                  <a:sym typeface="造字工房悦黑体验版常规体" pitchFamily="2" charset="-122"/>
                </a:rPr>
                <a:t>3</a:t>
              </a:r>
              <a:r>
                <a:rPr lang="zh-CN" altLang="en-US" dirty="0">
                  <a:solidFill>
                    <a:schemeClr val="bg1"/>
                  </a:solidFill>
                  <a:latin typeface="Microsoft YaHei" charset="-122"/>
                  <a:ea typeface="Microsoft YaHei" charset="-122"/>
                  <a:sym typeface="造字工房悦黑体验版常规体" pitchFamily="2" charset="-122"/>
                </a:rPr>
                <a:t> 管理平台</a:t>
              </a:r>
              <a:endParaRPr lang="zh-CN" altLang="en-US" dirty="0">
                <a:solidFill>
                  <a:schemeClr val="bg1"/>
                </a:solidFill>
                <a:latin typeface="Microsoft YaHei" charset="-122"/>
                <a:ea typeface="Microsoft YaHei" charset="-122"/>
                <a:sym typeface="造字工房悦黑体验版常规体" pitchFamily="2" charset="-122"/>
              </a:endParaRPr>
            </a:p>
          </p:txBody>
        </p:sp>
        <p:sp>
          <p:nvSpPr>
            <p:cNvPr id="16" name="文本框 21"/>
            <p:cNvSpPr>
              <a:spLocks noChangeArrowheads="1"/>
            </p:cNvSpPr>
            <p:nvPr/>
          </p:nvSpPr>
          <p:spPr bwMode="auto">
            <a:xfrm>
              <a:off x="875294" y="4808972"/>
              <a:ext cx="4662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chemeClr val="bg1"/>
                  </a:solidFill>
                  <a:latin typeface="Microsoft YaHei" charset="-122"/>
                  <a:ea typeface="Microsoft YaHei" charset="-122"/>
                  <a:sym typeface="造字工房悦黑体验版常规体" pitchFamily="2" charset="-122"/>
                </a:rPr>
                <a:t>4</a:t>
              </a:r>
              <a:r>
                <a:rPr lang="zh-CN" altLang="en-US" dirty="0">
                  <a:solidFill>
                    <a:schemeClr val="bg1"/>
                  </a:solidFill>
                  <a:latin typeface="Microsoft YaHei" charset="-122"/>
                  <a:ea typeface="Microsoft YaHei" charset="-122"/>
                  <a:sym typeface="造字工房悦黑体验版常规体" pitchFamily="2" charset="-122"/>
                </a:rPr>
                <a:t> 硬件产品</a:t>
              </a:r>
              <a:endParaRPr lang="zh-CN" altLang="en-US" dirty="0">
                <a:solidFill>
                  <a:schemeClr val="bg1"/>
                </a:solidFill>
                <a:latin typeface="Microsoft YaHei" charset="-122"/>
                <a:ea typeface="Microsoft YaHei" charset="-122"/>
                <a:sym typeface="造字工房悦黑体验版常规体" pitchFamily="2" charset="-122"/>
              </a:endParaRPr>
            </a:p>
          </p:txBody>
        </p:sp>
        <p:sp>
          <p:nvSpPr>
            <p:cNvPr id="19" name="文本框 21"/>
            <p:cNvSpPr>
              <a:spLocks noChangeArrowheads="1"/>
            </p:cNvSpPr>
            <p:nvPr/>
          </p:nvSpPr>
          <p:spPr bwMode="auto">
            <a:xfrm>
              <a:off x="875292" y="5392514"/>
              <a:ext cx="4662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a:solidFill>
                    <a:schemeClr val="bg1"/>
                  </a:solidFill>
                  <a:latin typeface="Microsoft YaHei" charset="-122"/>
                  <a:ea typeface="Microsoft YaHei" charset="-122"/>
                  <a:sym typeface="造字工房悦黑体验版常规体" pitchFamily="2" charset="-122"/>
                </a:rPr>
                <a:t>5</a:t>
              </a:r>
              <a:r>
                <a:rPr lang="zh-CN" altLang="en-US" dirty="0">
                  <a:solidFill>
                    <a:schemeClr val="bg1"/>
                  </a:solidFill>
                  <a:latin typeface="Microsoft YaHei" charset="-122"/>
                  <a:ea typeface="Microsoft YaHei" charset="-122"/>
                  <a:sym typeface="造字工房悦黑体验版常规体" pitchFamily="2" charset="-122"/>
                </a:rPr>
                <a:t> 应用场景</a:t>
              </a:r>
              <a:endParaRPr lang="zh-CN" altLang="en-US" dirty="0">
                <a:solidFill>
                  <a:schemeClr val="bg1"/>
                </a:solidFill>
                <a:latin typeface="Microsoft YaHei" charset="-122"/>
                <a:ea typeface="Microsoft YaHei" charset="-122"/>
                <a:sym typeface="造字工房悦黑体验版常规体" pitchFamily="2" charset="-122"/>
              </a:endParaRPr>
            </a:p>
          </p:txBody>
        </p:sp>
      </p:grpSp>
      <p:sp>
        <p:nvSpPr>
          <p:cNvPr id="31" name="矩形 30"/>
          <p:cNvSpPr/>
          <p:nvPr/>
        </p:nvSpPr>
        <p:spPr>
          <a:xfrm>
            <a:off x="746686" y="4208425"/>
            <a:ext cx="3384376" cy="2160240"/>
          </a:xfrm>
          <a:prstGeom prst="rect">
            <a:avLst/>
          </a:prstGeom>
          <a:solidFill>
            <a:srgbClr val="14CBA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3" name="矩形 32"/>
          <p:cNvSpPr/>
          <p:nvPr/>
        </p:nvSpPr>
        <p:spPr>
          <a:xfrm>
            <a:off x="3839384" y="2350412"/>
            <a:ext cx="2592288" cy="1654652"/>
          </a:xfrm>
          <a:prstGeom prst="rect">
            <a:avLst/>
          </a:prstGeom>
          <a:solidFill>
            <a:srgbClr val="14CBA1">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6" name="图片 35"/>
          <p:cNvPicPr>
            <a:picLocks noChangeAspect="1"/>
          </p:cNvPicPr>
          <p:nvPr/>
        </p:nvPicPr>
        <p:blipFill>
          <a:blip r:embed="rId1"/>
          <a:stretch>
            <a:fillRect/>
          </a:stretch>
        </p:blipFill>
        <p:spPr>
          <a:xfrm>
            <a:off x="1179447" y="2763033"/>
            <a:ext cx="4819464" cy="32129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50" fill="hold"/>
                                        <p:tgtEl>
                                          <p:spTgt spid="11"/>
                                        </p:tgtEl>
                                        <p:attrNameLst>
                                          <p:attrName>ppt_x</p:attrName>
                                        </p:attrNameLst>
                                      </p:cBhvr>
                                      <p:tavLst>
                                        <p:tav tm="0">
                                          <p:val>
                                            <p:strVal val="#ppt_x"/>
                                          </p:val>
                                        </p:tav>
                                        <p:tav tm="100000">
                                          <p:val>
                                            <p:strVal val="#ppt_x"/>
                                          </p:val>
                                        </p:tav>
                                      </p:tavLst>
                                    </p:anim>
                                    <p:anim calcmode="lin" valueType="num">
                                      <p:cBhvr additive="base">
                                        <p:cTn id="8"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91344" y="352980"/>
            <a:ext cx="357572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硬件产品</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消毒设备</a:t>
            </a:r>
            <a:endParaRPr lang="en-US" altLang="zh-CN" sz="2400" b="1" dirty="0">
              <a:solidFill>
                <a:srgbClr val="14CBA1"/>
              </a:solidFill>
              <a:latin typeface="Microsoft YaHei" charset="-122"/>
              <a:ea typeface="Microsoft YaHei" charset="-122"/>
              <a:cs typeface="Microsoft YaHei" charset="-122"/>
            </a:endParaRPr>
          </a:p>
        </p:txBody>
      </p:sp>
      <p:sp>
        <p:nvSpPr>
          <p:cNvPr id="19" name="矩形 18"/>
          <p:cNvSpPr/>
          <p:nvPr/>
        </p:nvSpPr>
        <p:spPr>
          <a:xfrm>
            <a:off x="767408" y="1124744"/>
            <a:ext cx="9577063" cy="323165"/>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通过紫外线的照射，可有效的抑制细菌、病毒的复制能力，具有极高的杀菌效率。</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1026" name="Picture 2"/>
          <p:cNvPicPr>
            <a:picLocks noChangeAspect="1" noChangeArrowheads="1"/>
          </p:cNvPicPr>
          <p:nvPr/>
        </p:nvPicPr>
        <p:blipFill rotWithShape="1">
          <a:blip r:embed="rId1">
            <a:extLst>
              <a:ext uri="{28A0092B-C50C-407E-A947-70E740481C1C}">
                <a14:useLocalDpi xmlns:a14="http://schemas.microsoft.com/office/drawing/2010/main" val="0"/>
              </a:ext>
            </a:extLst>
          </a:blip>
          <a:srcRect/>
          <a:stretch>
            <a:fillRect/>
          </a:stretch>
        </p:blipFill>
        <p:spPr bwMode="auto">
          <a:xfrm>
            <a:off x="1947283" y="1988840"/>
            <a:ext cx="5616624" cy="2975686"/>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3387443" y="5343874"/>
            <a:ext cx="2736304" cy="323165"/>
          </a:xfrm>
          <a:prstGeom prst="rect">
            <a:avLst/>
          </a:prstGeom>
        </p:spPr>
        <p:txBody>
          <a:bodyPr wrap="square">
            <a:spAutoFit/>
          </a:bodyPr>
          <a:lstStyle/>
          <a:p>
            <a:pPr algn="ctr"/>
            <a:r>
              <a:rPr lang="zh-CN" altLang="en-US" sz="1500" b="1" dirty="0" smtClean="0">
                <a:solidFill>
                  <a:srgbClr val="212121"/>
                </a:solidFill>
                <a:latin typeface="Arial" panose="020B0604020202090204" pitchFamily="34" charset="0"/>
                <a:ea typeface=".萍方-简" panose="020B0100000000000000" pitchFamily="34" charset="-122"/>
                <a:cs typeface="Arial" panose="020B0604020202090204" pitchFamily="34" charset="0"/>
              </a:rPr>
              <a:t>人体自动感应紫外线灯</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杀毒</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0" name="矩形 9"/>
          <p:cNvSpPr/>
          <p:nvPr/>
        </p:nvSpPr>
        <p:spPr>
          <a:xfrm>
            <a:off x="1947283" y="1988840"/>
            <a:ext cx="5616624" cy="2975686"/>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
        <p:nvSpPr>
          <p:cNvPr id="11" name="矩形 10"/>
          <p:cNvSpPr/>
          <p:nvPr/>
        </p:nvSpPr>
        <p:spPr>
          <a:xfrm>
            <a:off x="7680176" y="2599520"/>
            <a:ext cx="3024336" cy="1754326"/>
          </a:xfrm>
          <a:prstGeom prst="rect">
            <a:avLst/>
          </a:prstGeom>
        </p:spPr>
        <p:txBody>
          <a:bodyPr wrap="square">
            <a:spAutoFit/>
          </a:bodyPr>
          <a:lstStyle/>
          <a:p>
            <a:pPr algn="ctr">
              <a:lnSpc>
                <a:spcPct val="150000"/>
              </a:lnSpc>
            </a:pPr>
            <a:r>
              <a:rPr lang="zh-CN" altLang="en-US" b="1" dirty="0" smtClean="0">
                <a:solidFill>
                  <a:srgbClr val="14CBA1"/>
                </a:solidFill>
                <a:latin typeface="Arial" panose="020B0604020202090204" pitchFamily="34" charset="0"/>
                <a:ea typeface=".萍方-简" panose="020B0100000000000000" pitchFamily="34" charset="-122"/>
                <a:cs typeface="Arial" panose="020B0604020202090204" pitchFamily="34" charset="0"/>
              </a:rPr>
              <a:t>全自动检测功能：</a:t>
            </a:r>
            <a:endParaRPr lang="en-US" altLang="zh-CN" b="1" dirty="0" smtClean="0">
              <a:solidFill>
                <a:srgbClr val="14CBA1"/>
              </a:solidFill>
              <a:latin typeface="Arial" panose="020B0604020202090204" pitchFamily="34" charset="0"/>
              <a:ea typeface=".萍方-简" panose="020B0100000000000000" pitchFamily="34" charset="-122"/>
              <a:cs typeface="Arial" panose="020B0604020202090204" pitchFamily="34" charset="0"/>
            </a:endParaRPr>
          </a:p>
          <a:p>
            <a:pPr algn="ctr">
              <a:lnSpc>
                <a:spcPct val="150000"/>
              </a:lnSpc>
            </a:pPr>
            <a:r>
              <a:rPr lang="zh-CN" altLang="en-US" b="1" dirty="0" smtClean="0">
                <a:solidFill>
                  <a:srgbClr val="14CBA1"/>
                </a:solidFill>
                <a:latin typeface="Arial" panose="020B0604020202090204" pitchFamily="34" charset="0"/>
                <a:ea typeface=".萍方-简" panose="020B0100000000000000" pitchFamily="34" charset="-122"/>
                <a:cs typeface="Arial" panose="020B0604020202090204" pitchFamily="34" charset="0"/>
              </a:rPr>
              <a:t>人在时自动关闭灯具，防止紫外线对人体的伤害！</a:t>
            </a:r>
            <a:endParaRPr lang="en-US" altLang="zh-CN" b="1" dirty="0" smtClean="0">
              <a:solidFill>
                <a:srgbClr val="14CBA1"/>
              </a:solidFill>
              <a:latin typeface="Arial" panose="020B0604020202090204" pitchFamily="34" charset="0"/>
              <a:ea typeface=".萍方-简" panose="020B0100000000000000" pitchFamily="34" charset="-122"/>
              <a:cs typeface="Arial" panose="020B0604020202090204" pitchFamily="34" charset="0"/>
            </a:endParaRPr>
          </a:p>
          <a:p>
            <a:pPr algn="ctr">
              <a:lnSpc>
                <a:spcPct val="150000"/>
              </a:lnSpc>
            </a:pPr>
            <a:r>
              <a:rPr lang="zh-CN" altLang="en-US" b="1" dirty="0" smtClean="0">
                <a:solidFill>
                  <a:srgbClr val="14CBA1"/>
                </a:solidFill>
                <a:latin typeface="Arial" panose="020B0604020202090204" pitchFamily="34" charset="0"/>
                <a:ea typeface=".萍方-简" panose="020B0100000000000000" pitchFamily="34" charset="-122"/>
                <a:cs typeface="Arial" panose="020B0604020202090204" pitchFamily="34" charset="0"/>
              </a:rPr>
              <a:t>人离开时自动开启杀毒功能！</a:t>
            </a:r>
            <a:endParaRPr lang="zh-CN" altLang="en-US"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 20"/>
          <p:cNvGrpSpPr/>
          <p:nvPr/>
        </p:nvGrpSpPr>
        <p:grpSpPr>
          <a:xfrm>
            <a:off x="4295800" y="2611682"/>
            <a:ext cx="3260871" cy="1569660"/>
            <a:chOff x="3943194" y="2611682"/>
            <a:chExt cx="3260871" cy="1569660"/>
          </a:xfrm>
        </p:grpSpPr>
        <p:sp>
          <p:nvSpPr>
            <p:cNvPr id="10" name="TextBox 4"/>
            <p:cNvSpPr>
              <a:spLocks noChangeArrowheads="1"/>
            </p:cNvSpPr>
            <p:nvPr/>
          </p:nvSpPr>
          <p:spPr bwMode="auto">
            <a:xfrm>
              <a:off x="5485157" y="3429244"/>
              <a:ext cx="1718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14CBA1"/>
                  </a:solidFill>
                  <a:latin typeface="Microsoft YaHei" charset="-122"/>
                  <a:ea typeface="Microsoft YaHei" charset="-122"/>
                  <a:cs typeface="Microsoft YaHei" charset="-122"/>
                  <a:sym typeface="Calibri" panose="020F0502020204030204" pitchFamily="34" charset="0"/>
                </a:rPr>
                <a:t>应用场景</a:t>
              </a:r>
              <a:endParaRPr lang="zh-CN" altLang="en-US" sz="2800" dirty="0">
                <a:solidFill>
                  <a:srgbClr val="14CBA1"/>
                </a:solidFill>
                <a:latin typeface="Microsoft YaHei" charset="-122"/>
                <a:ea typeface="Microsoft YaHei" charset="-122"/>
                <a:cs typeface="Microsoft YaHei" charset="-122"/>
                <a:sym typeface="宋体" panose="02010600030101010101" pitchFamily="2" charset="-122"/>
              </a:endParaRPr>
            </a:p>
          </p:txBody>
        </p:sp>
        <p:sp>
          <p:nvSpPr>
            <p:cNvPr id="9" name="TextBox 3"/>
            <p:cNvSpPr>
              <a:spLocks noChangeArrowheads="1"/>
            </p:cNvSpPr>
            <p:nvPr/>
          </p:nvSpPr>
          <p:spPr bwMode="auto">
            <a:xfrm>
              <a:off x="5490944" y="2905369"/>
              <a:ext cx="1655903" cy="523220"/>
            </a:xfrm>
            <a:prstGeom prst="rect">
              <a:avLst/>
            </a:prstGeom>
            <a:solidFill>
              <a:schemeClr val="bg1"/>
            </a:solidFill>
            <a:ln>
              <a:noFill/>
            </a:ln>
          </p:spPr>
          <p:txBody>
            <a:bodyPr wrap="none">
              <a:spAutoFit/>
            </a:bodyPr>
            <a:lstStyle/>
            <a:p>
              <a:r>
                <a:rPr lang="en-US" altLang="zh-CN"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rPr>
                <a:t>Part Five</a:t>
              </a:r>
              <a:endParaRPr lang="zh-CN" altLang="en-US"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5"/>
            <p:cNvSpPr>
              <a:spLocks noChangeArrowheads="1"/>
            </p:cNvSpPr>
            <p:nvPr/>
          </p:nvSpPr>
          <p:spPr bwMode="auto">
            <a:xfrm>
              <a:off x="3943194" y="2611682"/>
              <a:ext cx="14830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dirty="0">
                  <a:solidFill>
                    <a:srgbClr val="263D4C"/>
                  </a:solidFill>
                  <a:ea typeface="+mj-ea"/>
                  <a:sym typeface="Kozuka Mincho Pr6N H" panose="02020900000000000000" pitchFamily="18" charset="-128"/>
                </a:rPr>
                <a:t>05</a:t>
              </a:r>
              <a:endParaRPr lang="zh-CN" altLang="en-US" sz="9600" dirty="0">
                <a:solidFill>
                  <a:srgbClr val="263D4C"/>
                </a:solidFill>
                <a:ea typeface="+mj-ea"/>
                <a:sym typeface="Kozuka Mincho Pr6N H" panose="02020900000000000000" pitchFamily="18" charset="-128"/>
              </a:endParaRPr>
            </a:p>
          </p:txBody>
        </p:sp>
        <p:sp>
          <p:nvSpPr>
            <p:cNvPr id="12" name="直接连接符 6"/>
            <p:cNvSpPr>
              <a:spLocks noChangeShapeType="1"/>
            </p:cNvSpPr>
            <p:nvPr/>
          </p:nvSpPr>
          <p:spPr bwMode="auto">
            <a:xfrm>
              <a:off x="4022969" y="4149080"/>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
            <p:cNvSpPr>
              <a:spLocks noChangeShapeType="1"/>
            </p:cNvSpPr>
            <p:nvPr/>
          </p:nvSpPr>
          <p:spPr bwMode="auto">
            <a:xfrm>
              <a:off x="4022969" y="2636912"/>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8" name="矩形 7"/>
          <p:cNvSpPr/>
          <p:nvPr/>
        </p:nvSpPr>
        <p:spPr>
          <a:xfrm>
            <a:off x="5843550" y="2905370"/>
            <a:ext cx="1655903" cy="52322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应用场景</a:t>
            </a:r>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普通教室、办公室、会议室防控</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863630" y="4259359"/>
            <a:ext cx="3503930" cy="955040"/>
            <a:chOff x="5517" y="3072"/>
            <a:chExt cx="5518" cy="1504"/>
          </a:xfrm>
        </p:grpSpPr>
        <p:sp>
          <p:nvSpPr>
            <p:cNvPr id="17" name="矩形 16"/>
            <p:cNvSpPr/>
            <p:nvPr/>
          </p:nvSpPr>
          <p:spPr>
            <a:xfrm>
              <a:off x="6527" y="3105"/>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紫外线杀毒灯</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18" name="矩形 17"/>
            <p:cNvSpPr/>
            <p:nvPr/>
          </p:nvSpPr>
          <p:spPr>
            <a:xfrm>
              <a:off x="6527" y="3600"/>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杀菌消毒</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除味除螨</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23" name="图形 22"/>
            <p:cNvPicPr>
              <a:picLocks noChangeAspect="1"/>
            </p:cNvPicPr>
            <p:nvPr/>
          </p:nvPicPr>
          <p:blipFill>
            <a:blip r:embed="rId1"/>
            <a:stretch>
              <a:fillRect/>
            </a:stretch>
          </p:blipFill>
          <p:spPr>
            <a:xfrm>
              <a:off x="5517" y="3072"/>
              <a:ext cx="951" cy="951"/>
            </a:xfrm>
            <a:prstGeom prst="rect">
              <a:avLst/>
            </a:prstGeom>
          </p:spPr>
        </p:pic>
      </p:grpSp>
      <p:grpSp>
        <p:nvGrpSpPr>
          <p:cNvPr id="10" name="组合 9"/>
          <p:cNvGrpSpPr/>
          <p:nvPr/>
        </p:nvGrpSpPr>
        <p:grpSpPr>
          <a:xfrm>
            <a:off x="945515" y="2276872"/>
            <a:ext cx="3378200" cy="933450"/>
            <a:chOff x="696" y="3106"/>
            <a:chExt cx="5320" cy="1470"/>
          </a:xfrm>
        </p:grpSpPr>
        <p:sp>
          <p:nvSpPr>
            <p:cNvPr id="11" name="矩形 10"/>
            <p:cNvSpPr/>
            <p:nvPr/>
          </p:nvSpPr>
          <p:spPr>
            <a:xfrm>
              <a:off x="1508" y="3106"/>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超级传感器</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12" name="矩形 11"/>
            <p:cNvSpPr/>
            <p:nvPr/>
          </p:nvSpPr>
          <p:spPr>
            <a:xfrm>
              <a:off x="1508" y="3600"/>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环境监测及联动</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咳嗽、打喷嚏检测</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25" name="图形 24"/>
            <p:cNvPicPr>
              <a:picLocks noChangeAspect="1"/>
            </p:cNvPicPr>
            <p:nvPr/>
          </p:nvPicPr>
          <p:blipFill>
            <a:blip r:embed="rId2"/>
            <a:stretch>
              <a:fillRect/>
            </a:stretch>
          </p:blipFill>
          <p:spPr>
            <a:xfrm>
              <a:off x="696" y="3207"/>
              <a:ext cx="680" cy="680"/>
            </a:xfrm>
            <a:prstGeom prst="rect">
              <a:avLst/>
            </a:prstGeom>
          </p:spPr>
        </p:pic>
      </p:grpSp>
      <p:pic>
        <p:nvPicPr>
          <p:cNvPr id="29" name="图片 28" descr="4"/>
          <p:cNvPicPr>
            <a:picLocks noChangeAspect="1"/>
          </p:cNvPicPr>
          <p:nvPr/>
        </p:nvPicPr>
        <p:blipFill>
          <a:blip r:embed="rId3"/>
          <a:stretch>
            <a:fillRect/>
          </a:stretch>
        </p:blipFill>
        <p:spPr>
          <a:xfrm>
            <a:off x="4087381" y="1916832"/>
            <a:ext cx="6257090" cy="38354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17857" y="396048"/>
            <a:ext cx="1219200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应用场景</a:t>
            </a:r>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图书馆防控</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842010" y="2130058"/>
            <a:ext cx="3392805" cy="934085"/>
            <a:chOff x="1330" y="2905"/>
            <a:chExt cx="5343" cy="1471"/>
          </a:xfrm>
        </p:grpSpPr>
        <p:pic>
          <p:nvPicPr>
            <p:cNvPr id="24" name="图形 23"/>
            <p:cNvPicPr>
              <a:picLocks noChangeAspect="1"/>
            </p:cNvPicPr>
            <p:nvPr/>
          </p:nvPicPr>
          <p:blipFill>
            <a:blip r:embed="rId1"/>
            <a:stretch>
              <a:fillRect/>
            </a:stretch>
          </p:blipFill>
          <p:spPr>
            <a:xfrm>
              <a:off x="1330" y="2905"/>
              <a:ext cx="696" cy="696"/>
            </a:xfrm>
            <a:prstGeom prst="rect">
              <a:avLst/>
            </a:prstGeom>
          </p:spPr>
        </p:pic>
        <p:sp>
          <p:nvSpPr>
            <p:cNvPr id="25" name="矩形 24"/>
            <p:cNvSpPr/>
            <p:nvPr/>
          </p:nvSpPr>
          <p:spPr>
            <a:xfrm>
              <a:off x="2165" y="2905"/>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测温安检</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26" name="矩形 25"/>
            <p:cNvSpPr/>
            <p:nvPr/>
          </p:nvSpPr>
          <p:spPr>
            <a:xfrm>
              <a:off x="2165" y="3400"/>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温度监测</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自动预警异常体温</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pic>
        <p:nvPicPr>
          <p:cNvPr id="27" name="图片 26" descr="图书管"/>
          <p:cNvPicPr>
            <a:picLocks noChangeAspect="1"/>
          </p:cNvPicPr>
          <p:nvPr/>
        </p:nvPicPr>
        <p:blipFill>
          <a:blip r:embed="rId2"/>
          <a:stretch>
            <a:fillRect/>
          </a:stretch>
        </p:blipFill>
        <p:spPr>
          <a:xfrm>
            <a:off x="4223792" y="1484784"/>
            <a:ext cx="6683355" cy="4062194"/>
          </a:xfrm>
          <a:prstGeom prst="rect">
            <a:avLst/>
          </a:prstGeom>
        </p:spPr>
      </p:pic>
      <p:grpSp>
        <p:nvGrpSpPr>
          <p:cNvPr id="29" name="组合 28"/>
          <p:cNvGrpSpPr/>
          <p:nvPr/>
        </p:nvGrpSpPr>
        <p:grpSpPr>
          <a:xfrm>
            <a:off x="873790" y="3983005"/>
            <a:ext cx="3503930" cy="955040"/>
            <a:chOff x="5517" y="3072"/>
            <a:chExt cx="5518" cy="1504"/>
          </a:xfrm>
        </p:grpSpPr>
        <p:sp>
          <p:nvSpPr>
            <p:cNvPr id="34" name="矩形 33"/>
            <p:cNvSpPr/>
            <p:nvPr/>
          </p:nvSpPr>
          <p:spPr>
            <a:xfrm>
              <a:off x="6527" y="3105"/>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紫外线杀毒灯</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35" name="矩形 34"/>
            <p:cNvSpPr/>
            <p:nvPr/>
          </p:nvSpPr>
          <p:spPr>
            <a:xfrm>
              <a:off x="6527" y="3600"/>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杀菌消毒</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除味除螨</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36" name="图形 22"/>
            <p:cNvPicPr>
              <a:picLocks noChangeAspect="1"/>
            </p:cNvPicPr>
            <p:nvPr/>
          </p:nvPicPr>
          <p:blipFill>
            <a:blip r:embed="rId3"/>
            <a:stretch>
              <a:fillRect/>
            </a:stretch>
          </p:blipFill>
          <p:spPr>
            <a:xfrm>
              <a:off x="5517" y="3072"/>
              <a:ext cx="951" cy="951"/>
            </a:xfrm>
            <a:prstGeom prst="rect">
              <a:avLst/>
            </a:prstGeom>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体育馆"/>
          <p:cNvPicPr>
            <a:picLocks noChangeAspect="1"/>
          </p:cNvPicPr>
          <p:nvPr/>
        </p:nvPicPr>
        <p:blipFill>
          <a:blip r:embed="rId1"/>
          <a:stretch>
            <a:fillRect/>
          </a:stretch>
        </p:blipFill>
        <p:spPr>
          <a:xfrm>
            <a:off x="4439816" y="1829957"/>
            <a:ext cx="6003745" cy="3684100"/>
          </a:xfrm>
          <a:prstGeom prst="rect">
            <a:avLst/>
          </a:prstGeom>
          <a:solidFill>
            <a:schemeClr val="accent2">
              <a:lumMod val="60000"/>
              <a:lumOff val="40000"/>
            </a:schemeClr>
          </a:solidFill>
        </p:spPr>
      </p:pic>
      <p:sp>
        <p:nvSpPr>
          <p:cNvPr id="33" name="矩形 32"/>
          <p:cNvSpPr/>
          <p:nvPr/>
        </p:nvSpPr>
        <p:spPr>
          <a:xfrm>
            <a:off x="119336" y="364465"/>
            <a:ext cx="1219200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应用场景</a:t>
            </a:r>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体育馆防控</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902447" y="2284520"/>
            <a:ext cx="3393352" cy="861884"/>
            <a:chOff x="1330" y="2905"/>
            <a:chExt cx="5344" cy="1357"/>
          </a:xfrm>
        </p:grpSpPr>
        <p:pic>
          <p:nvPicPr>
            <p:cNvPr id="25" name="图形 24"/>
            <p:cNvPicPr>
              <a:picLocks noChangeAspect="1"/>
            </p:cNvPicPr>
            <p:nvPr/>
          </p:nvPicPr>
          <p:blipFill>
            <a:blip r:embed="rId2"/>
            <a:stretch>
              <a:fillRect/>
            </a:stretch>
          </p:blipFill>
          <p:spPr>
            <a:xfrm>
              <a:off x="1330" y="3131"/>
              <a:ext cx="696" cy="696"/>
            </a:xfrm>
            <a:prstGeom prst="rect">
              <a:avLst/>
            </a:prstGeom>
          </p:spPr>
        </p:pic>
        <p:sp>
          <p:nvSpPr>
            <p:cNvPr id="26" name="矩形 25"/>
            <p:cNvSpPr/>
            <p:nvPr/>
          </p:nvSpPr>
          <p:spPr>
            <a:xfrm>
              <a:off x="2165" y="2905"/>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测温安检</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27" name="矩形 26"/>
            <p:cNvSpPr/>
            <p:nvPr/>
          </p:nvSpPr>
          <p:spPr>
            <a:xfrm>
              <a:off x="2165" y="3287"/>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温度监测</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自动预警异常体温</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sp>
        <p:nvSpPr>
          <p:cNvPr id="5" name="矩形 4"/>
          <p:cNvSpPr/>
          <p:nvPr/>
        </p:nvSpPr>
        <p:spPr>
          <a:xfrm>
            <a:off x="4295799" y="1844824"/>
            <a:ext cx="7293559" cy="4475224"/>
          </a:xfrm>
          <a:prstGeom prst="rect">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grpSp>
        <p:nvGrpSpPr>
          <p:cNvPr id="6" name="组合 5"/>
          <p:cNvGrpSpPr/>
          <p:nvPr/>
        </p:nvGrpSpPr>
        <p:grpSpPr>
          <a:xfrm>
            <a:off x="1425983" y="4104777"/>
            <a:ext cx="2863360" cy="872096"/>
            <a:chOff x="2114" y="8268"/>
            <a:chExt cx="4509" cy="1373"/>
          </a:xfrm>
        </p:grpSpPr>
        <p:sp>
          <p:nvSpPr>
            <p:cNvPr id="20" name="矩形 19"/>
            <p:cNvSpPr/>
            <p:nvPr/>
          </p:nvSpPr>
          <p:spPr>
            <a:xfrm>
              <a:off x="2114" y="8268"/>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紫外线杀毒灯</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21" name="矩形 20"/>
            <p:cNvSpPr/>
            <p:nvPr/>
          </p:nvSpPr>
          <p:spPr>
            <a:xfrm>
              <a:off x="2114" y="8665"/>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杀菌消毒</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除味除螨</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pic>
        <p:nvPicPr>
          <p:cNvPr id="29" name="图形 22"/>
          <p:cNvPicPr>
            <a:picLocks noChangeAspect="1"/>
          </p:cNvPicPr>
          <p:nvPr/>
        </p:nvPicPr>
        <p:blipFill>
          <a:blip r:embed="rId3"/>
          <a:stretch>
            <a:fillRect/>
          </a:stretch>
        </p:blipFill>
        <p:spPr>
          <a:xfrm>
            <a:off x="769996" y="4104777"/>
            <a:ext cx="603885" cy="60388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7328" y="342363"/>
            <a:ext cx="1219200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应用场景</a:t>
            </a:r>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学校出入口防控</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 name="组合 2"/>
          <p:cNvGrpSpPr/>
          <p:nvPr/>
        </p:nvGrpSpPr>
        <p:grpSpPr>
          <a:xfrm>
            <a:off x="839416" y="2654160"/>
            <a:ext cx="3609088" cy="1005588"/>
            <a:chOff x="991" y="2905"/>
            <a:chExt cx="5684" cy="1584"/>
          </a:xfrm>
        </p:grpSpPr>
        <p:pic>
          <p:nvPicPr>
            <p:cNvPr id="25" name="图形 24"/>
            <p:cNvPicPr>
              <a:picLocks noChangeAspect="1"/>
            </p:cNvPicPr>
            <p:nvPr/>
          </p:nvPicPr>
          <p:blipFill>
            <a:blip r:embed="rId1"/>
            <a:stretch>
              <a:fillRect/>
            </a:stretch>
          </p:blipFill>
          <p:spPr>
            <a:xfrm>
              <a:off x="991" y="2905"/>
              <a:ext cx="696" cy="696"/>
            </a:xfrm>
            <a:prstGeom prst="rect">
              <a:avLst/>
            </a:prstGeom>
          </p:spPr>
        </p:pic>
        <p:sp>
          <p:nvSpPr>
            <p:cNvPr id="26" name="矩形 25"/>
            <p:cNvSpPr/>
            <p:nvPr/>
          </p:nvSpPr>
          <p:spPr>
            <a:xfrm>
              <a:off x="2165" y="2905"/>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测温安检</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27" name="矩形 26"/>
            <p:cNvSpPr/>
            <p:nvPr/>
          </p:nvSpPr>
          <p:spPr>
            <a:xfrm>
              <a:off x="2165" y="3513"/>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温度监测</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自动预警异常体温</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pic>
        <p:nvPicPr>
          <p:cNvPr id="13" name="图片 12" descr="闸机"/>
          <p:cNvPicPr>
            <a:picLocks noChangeAspect="1"/>
          </p:cNvPicPr>
          <p:nvPr/>
        </p:nvPicPr>
        <p:blipFill>
          <a:blip r:embed="rId2"/>
          <a:stretch>
            <a:fillRect/>
          </a:stretch>
        </p:blipFill>
        <p:spPr>
          <a:xfrm>
            <a:off x="4307205" y="1549400"/>
            <a:ext cx="6566535" cy="402526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应用场景</a:t>
            </a:r>
            <a:r>
              <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rPr>
              <a:t>教学楼出入口防控</a:t>
            </a:r>
            <a:endParaRPr lang="en-US" altLang="zh-CN" sz="2400" b="1" dirty="0">
              <a:solidFill>
                <a:srgbClr val="14CBA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 name="组合 1"/>
          <p:cNvGrpSpPr/>
          <p:nvPr/>
        </p:nvGrpSpPr>
        <p:grpSpPr>
          <a:xfrm>
            <a:off x="795020" y="2562359"/>
            <a:ext cx="3321050" cy="934085"/>
            <a:chOff x="1443" y="2905"/>
            <a:chExt cx="5230" cy="1471"/>
          </a:xfrm>
        </p:grpSpPr>
        <p:pic>
          <p:nvPicPr>
            <p:cNvPr id="25" name="图形 24"/>
            <p:cNvPicPr>
              <a:picLocks noChangeAspect="1"/>
            </p:cNvPicPr>
            <p:nvPr/>
          </p:nvPicPr>
          <p:blipFill>
            <a:blip r:embed="rId1"/>
            <a:stretch>
              <a:fillRect/>
            </a:stretch>
          </p:blipFill>
          <p:spPr>
            <a:xfrm>
              <a:off x="1443" y="3018"/>
              <a:ext cx="696" cy="696"/>
            </a:xfrm>
            <a:prstGeom prst="rect">
              <a:avLst/>
            </a:prstGeom>
          </p:spPr>
        </p:pic>
        <p:sp>
          <p:nvSpPr>
            <p:cNvPr id="26" name="矩形 25"/>
            <p:cNvSpPr/>
            <p:nvPr/>
          </p:nvSpPr>
          <p:spPr>
            <a:xfrm>
              <a:off x="2165" y="2905"/>
              <a:ext cx="3375" cy="531"/>
            </a:xfrm>
            <a:prstGeom prst="rect">
              <a:avLst/>
            </a:prstGeom>
          </p:spPr>
          <p:txBody>
            <a:bodyPr wrap="square">
              <a:spAutoFit/>
            </a:bodyPr>
            <a:lstStyle/>
            <a:p>
              <a:r>
                <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rPr>
                <a:t>测温安检</a:t>
              </a:r>
              <a:endParaRPr lang="zh-CN" altLang="en-US" sz="1600" b="1" dirty="0">
                <a:solidFill>
                  <a:srgbClr val="14CBA1"/>
                </a:solidFill>
                <a:latin typeface="Arial" panose="020B0604020202090204" pitchFamily="34" charset="0"/>
                <a:ea typeface=".萍方-简" panose="020B0100000000000000" pitchFamily="34" charset="-122"/>
                <a:cs typeface="Arial" panose="020B0604020202090204" pitchFamily="34" charset="0"/>
              </a:endParaRPr>
            </a:p>
          </p:txBody>
        </p:sp>
        <p:sp>
          <p:nvSpPr>
            <p:cNvPr id="27" name="矩形 26"/>
            <p:cNvSpPr/>
            <p:nvPr/>
          </p:nvSpPr>
          <p:spPr>
            <a:xfrm>
              <a:off x="2165" y="3400"/>
              <a:ext cx="4509" cy="976"/>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温度监测</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marL="171450" indent="-171450">
                <a:lnSpc>
                  <a:spcPct val="150000"/>
                </a:lnSpc>
                <a:buFont typeface="Wingdings" panose="05000000000000000000" pitchFamily="2" charset="2"/>
                <a:buChar char="l"/>
              </a:pP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自动预警异常体温</a:t>
              </a:r>
              <a:endParaRPr lang="en-US" altLang="zh-CN"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pic>
        <p:nvPicPr>
          <p:cNvPr id="22" name="图片 21" descr="教学楼"/>
          <p:cNvPicPr>
            <a:picLocks noChangeAspect="1"/>
          </p:cNvPicPr>
          <p:nvPr/>
        </p:nvPicPr>
        <p:blipFill>
          <a:blip r:embed="rId2"/>
          <a:stretch>
            <a:fillRect/>
          </a:stretch>
        </p:blipFill>
        <p:spPr>
          <a:xfrm>
            <a:off x="3708688" y="2187243"/>
            <a:ext cx="5931190" cy="363603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 20"/>
          <p:cNvGrpSpPr/>
          <p:nvPr/>
        </p:nvGrpSpPr>
        <p:grpSpPr>
          <a:xfrm>
            <a:off x="4295800" y="2611682"/>
            <a:ext cx="3260871" cy="1569660"/>
            <a:chOff x="3943194" y="2611682"/>
            <a:chExt cx="3260871" cy="1569660"/>
          </a:xfrm>
        </p:grpSpPr>
        <p:sp>
          <p:nvSpPr>
            <p:cNvPr id="10" name="TextBox 4"/>
            <p:cNvSpPr>
              <a:spLocks noChangeArrowheads="1"/>
            </p:cNvSpPr>
            <p:nvPr/>
          </p:nvSpPr>
          <p:spPr bwMode="auto">
            <a:xfrm>
              <a:off x="5485157" y="3429244"/>
              <a:ext cx="1718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14CBA1"/>
                  </a:solidFill>
                  <a:latin typeface="Microsoft YaHei" charset="-122"/>
                  <a:ea typeface="Microsoft YaHei" charset="-122"/>
                  <a:cs typeface="Microsoft YaHei" charset="-122"/>
                  <a:sym typeface="Calibri" panose="020F0502020204030204" pitchFamily="34" charset="0"/>
                </a:rPr>
                <a:t>方案背景</a:t>
              </a:r>
              <a:endParaRPr lang="zh-CN" altLang="en-US" sz="2800" dirty="0">
                <a:solidFill>
                  <a:srgbClr val="14CBA1"/>
                </a:solidFill>
                <a:latin typeface="Microsoft YaHei" charset="-122"/>
                <a:ea typeface="Microsoft YaHei" charset="-122"/>
                <a:cs typeface="Microsoft YaHei" charset="-122"/>
                <a:sym typeface="宋体" panose="02010600030101010101" pitchFamily="2" charset="-122"/>
              </a:endParaRPr>
            </a:p>
          </p:txBody>
        </p:sp>
        <p:sp>
          <p:nvSpPr>
            <p:cNvPr id="9" name="TextBox 3"/>
            <p:cNvSpPr>
              <a:spLocks noChangeArrowheads="1"/>
            </p:cNvSpPr>
            <p:nvPr/>
          </p:nvSpPr>
          <p:spPr bwMode="auto">
            <a:xfrm>
              <a:off x="5490944" y="2905369"/>
              <a:ext cx="1696683" cy="523220"/>
            </a:xfrm>
            <a:prstGeom prst="rect">
              <a:avLst/>
            </a:prstGeom>
            <a:solidFill>
              <a:schemeClr val="bg1"/>
            </a:solidFill>
            <a:ln>
              <a:noFill/>
            </a:ln>
          </p:spPr>
          <p:txBody>
            <a:bodyPr wrap="none">
              <a:spAutoFit/>
            </a:bodyPr>
            <a:lstStyle/>
            <a:p>
              <a:r>
                <a:rPr lang="en-US" altLang="zh-CN"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rPr>
                <a:t>Part One</a:t>
              </a:r>
              <a:endParaRPr lang="zh-CN" altLang="en-US"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5"/>
            <p:cNvSpPr>
              <a:spLocks noChangeArrowheads="1"/>
            </p:cNvSpPr>
            <p:nvPr/>
          </p:nvSpPr>
          <p:spPr bwMode="auto">
            <a:xfrm>
              <a:off x="3943194" y="2611682"/>
              <a:ext cx="14830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dirty="0">
                  <a:solidFill>
                    <a:srgbClr val="263D4C"/>
                  </a:solidFill>
                  <a:ea typeface="+mj-ea"/>
                  <a:sym typeface="Kozuka Mincho Pr6N H" panose="02020900000000000000" pitchFamily="18" charset="-128"/>
                </a:rPr>
                <a:t>01</a:t>
              </a:r>
              <a:endParaRPr lang="zh-CN" altLang="en-US" sz="9600" dirty="0">
                <a:solidFill>
                  <a:srgbClr val="263D4C"/>
                </a:solidFill>
                <a:ea typeface="+mj-ea"/>
                <a:sym typeface="Kozuka Mincho Pr6N H" panose="02020900000000000000" pitchFamily="18" charset="-128"/>
              </a:endParaRPr>
            </a:p>
          </p:txBody>
        </p:sp>
        <p:sp>
          <p:nvSpPr>
            <p:cNvPr id="12" name="直接连接符 6"/>
            <p:cNvSpPr>
              <a:spLocks noChangeShapeType="1"/>
            </p:cNvSpPr>
            <p:nvPr/>
          </p:nvSpPr>
          <p:spPr bwMode="auto">
            <a:xfrm>
              <a:off x="4022969" y="4149080"/>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
            <p:cNvSpPr>
              <a:spLocks noChangeShapeType="1"/>
            </p:cNvSpPr>
            <p:nvPr/>
          </p:nvSpPr>
          <p:spPr bwMode="auto">
            <a:xfrm>
              <a:off x="4022969" y="2636912"/>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15" name="矩形 14"/>
          <p:cNvSpPr/>
          <p:nvPr/>
        </p:nvSpPr>
        <p:spPr>
          <a:xfrm>
            <a:off x="5843551" y="2905370"/>
            <a:ext cx="1696682" cy="52322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疫情直击</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新冠肺炎现状</a:t>
            </a:r>
            <a:endParaRPr lang="en-US" altLang="zh-CN" sz="2400" b="1" dirty="0">
              <a:solidFill>
                <a:srgbClr val="14CBA1"/>
              </a:solidFill>
              <a:latin typeface="Microsoft YaHei" charset="-122"/>
              <a:ea typeface="Microsoft YaHei" charset="-122"/>
              <a:cs typeface="Microsoft YaHei" charset="-122"/>
            </a:endParaRPr>
          </a:p>
        </p:txBody>
      </p:sp>
      <p:pic>
        <p:nvPicPr>
          <p:cNvPr id="2" name="图片 1"/>
          <p:cNvPicPr>
            <a:picLocks noChangeAspect="1"/>
          </p:cNvPicPr>
          <p:nvPr/>
        </p:nvPicPr>
        <p:blipFill>
          <a:blip r:embed="rId1"/>
          <a:stretch>
            <a:fillRect/>
          </a:stretch>
        </p:blipFill>
        <p:spPr>
          <a:xfrm>
            <a:off x="4444896" y="1052736"/>
            <a:ext cx="6941269" cy="5254466"/>
          </a:xfrm>
          <a:prstGeom prst="rect">
            <a:avLst/>
          </a:prstGeom>
        </p:spPr>
      </p:pic>
      <p:grpSp>
        <p:nvGrpSpPr>
          <p:cNvPr id="17" name="组合 16"/>
          <p:cNvGrpSpPr/>
          <p:nvPr/>
        </p:nvGrpSpPr>
        <p:grpSpPr>
          <a:xfrm>
            <a:off x="767408" y="1052736"/>
            <a:ext cx="3417957" cy="3877399"/>
            <a:chOff x="949851" y="1052736"/>
            <a:chExt cx="3417957" cy="3877399"/>
          </a:xfrm>
        </p:grpSpPr>
        <p:sp>
          <p:nvSpPr>
            <p:cNvPr id="10" name="矩形: 圆角 9"/>
            <p:cNvSpPr/>
            <p:nvPr/>
          </p:nvSpPr>
          <p:spPr>
            <a:xfrm>
              <a:off x="983432" y="1052736"/>
              <a:ext cx="3384376" cy="3384376"/>
            </a:xfrm>
            <a:prstGeom prst="roundRect">
              <a:avLst>
                <a:gd name="adj" fmla="val 3100"/>
              </a:avLst>
            </a:prstGeom>
            <a:solidFill>
              <a:srgbClr val="F5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1389244" y="1413193"/>
              <a:ext cx="2572753" cy="2663463"/>
              <a:chOff x="1290999" y="1436205"/>
              <a:chExt cx="2572753" cy="2663463"/>
            </a:xfrm>
          </p:grpSpPr>
          <p:grpSp>
            <p:nvGrpSpPr>
              <p:cNvPr id="8" name="组合 7"/>
              <p:cNvGrpSpPr/>
              <p:nvPr/>
            </p:nvGrpSpPr>
            <p:grpSpPr>
              <a:xfrm>
                <a:off x="1290999" y="1436205"/>
                <a:ext cx="973343" cy="958700"/>
                <a:chOff x="1559496" y="1484784"/>
                <a:chExt cx="973343" cy="958700"/>
              </a:xfrm>
            </p:grpSpPr>
            <p:sp>
              <p:nvSpPr>
                <p:cNvPr id="6" name="文本框 5"/>
                <p:cNvSpPr txBox="1"/>
                <p:nvPr/>
              </p:nvSpPr>
              <p:spPr>
                <a:xfrm>
                  <a:off x="1559496" y="1484784"/>
                  <a:ext cx="954107" cy="400110"/>
                </a:xfrm>
                <a:prstGeom prst="rect">
                  <a:avLst/>
                </a:prstGeom>
                <a:noFill/>
              </p:spPr>
              <p:txBody>
                <a:bodyPr wrap="none" rtlCol="0">
                  <a:spAutoFit/>
                </a:bodyPr>
                <a:lstStyle/>
                <a:p>
                  <a:r>
                    <a:rPr lang="en-US" altLang="zh-CN" sz="2000" b="1" dirty="0">
                      <a:solidFill>
                        <a:srgbClr val="E82A28"/>
                      </a:solidFill>
                      <a:latin typeface="PingFang SC Medium" panose="020B0400000000000000" pitchFamily="34" charset="-128"/>
                      <a:ea typeface="PingFang SC Medium" panose="020B0400000000000000" pitchFamily="34" charset="-128"/>
                    </a:rPr>
                    <a:t>66577</a:t>
                  </a:r>
                  <a:endParaRPr lang="zh-CN" altLang="en-US" sz="2000" b="1" dirty="0">
                    <a:solidFill>
                      <a:srgbClr val="E82A28"/>
                    </a:solidFill>
                    <a:latin typeface="PingFang SC Medium" panose="020B0400000000000000" pitchFamily="34" charset="-128"/>
                    <a:ea typeface="PingFang SC Medium" panose="020B0400000000000000" pitchFamily="34" charset="-128"/>
                  </a:endParaRPr>
                </a:p>
              </p:txBody>
            </p:sp>
            <p:sp>
              <p:nvSpPr>
                <p:cNvPr id="34" name="文本框 33"/>
                <p:cNvSpPr txBox="1"/>
                <p:nvPr/>
              </p:nvSpPr>
              <p:spPr>
                <a:xfrm>
                  <a:off x="1559496" y="1864107"/>
                  <a:ext cx="973343" cy="323165"/>
                </a:xfrm>
                <a:prstGeom prst="rect">
                  <a:avLst/>
                </a:prstGeom>
                <a:noFill/>
              </p:spPr>
              <p:txBody>
                <a:bodyPr wrap="none" rtlCol="0">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确诊病例</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35" name="文本框 34"/>
                <p:cNvSpPr txBox="1"/>
                <p:nvPr/>
              </p:nvSpPr>
              <p:spPr>
                <a:xfrm>
                  <a:off x="1559496" y="2166485"/>
                  <a:ext cx="922047" cy="276999"/>
                </a:xfrm>
                <a:prstGeom prst="rect">
                  <a:avLst/>
                </a:prstGeom>
                <a:noFill/>
              </p:spPr>
              <p:txBody>
                <a:bodyPr wrap="none" rtlCol="0">
                  <a:spAutoFit/>
                </a:bodyPr>
                <a:lstStyle/>
                <a:p>
                  <a:r>
                    <a:rPr lang="zh-CN" altLang="en-US" sz="1200" dirty="0">
                      <a:solidFill>
                        <a:srgbClr val="636363"/>
                      </a:solidFill>
                      <a:latin typeface="Arial" panose="020B0604020202090204" pitchFamily="34" charset="0"/>
                      <a:ea typeface=".萍方-简" panose="020B0100000000000000" pitchFamily="34" charset="-122"/>
                      <a:cs typeface="Arial" panose="020B0604020202090204" pitchFamily="34" charset="0"/>
                    </a:rPr>
                    <a:t>昨日</a:t>
                  </a:r>
                  <a:r>
                    <a:rPr lang="en-US" altLang="zh-CN" sz="1200" dirty="0">
                      <a:solidFill>
                        <a:srgbClr val="C00000"/>
                      </a:solidFill>
                      <a:latin typeface="Arial" panose="020B0604020202090204" pitchFamily="34" charset="0"/>
                      <a:ea typeface=".萍方-简" panose="020B0100000000000000" pitchFamily="34" charset="-122"/>
                      <a:cs typeface="Arial" panose="020B0604020202090204" pitchFamily="34" charset="0"/>
                    </a:rPr>
                    <a:t>+2644</a:t>
                  </a:r>
                  <a:endParaRPr lang="zh-CN" altLang="en-US" sz="1200" dirty="0">
                    <a:solidFill>
                      <a:srgbClr val="C00000"/>
                    </a:solidFill>
                    <a:latin typeface="Arial" panose="020B0604020202090204" pitchFamily="34" charset="0"/>
                    <a:ea typeface=".萍方-简" panose="020B0100000000000000" pitchFamily="34" charset="-122"/>
                    <a:cs typeface="Arial" panose="020B0604020202090204" pitchFamily="34" charset="0"/>
                  </a:endParaRPr>
                </a:p>
              </p:txBody>
            </p:sp>
          </p:grpSp>
          <p:grpSp>
            <p:nvGrpSpPr>
              <p:cNvPr id="36" name="组合 35"/>
              <p:cNvGrpSpPr/>
              <p:nvPr/>
            </p:nvGrpSpPr>
            <p:grpSpPr>
              <a:xfrm>
                <a:off x="2890409" y="1436205"/>
                <a:ext cx="973343" cy="958700"/>
                <a:chOff x="1559496" y="1484784"/>
                <a:chExt cx="973343" cy="958700"/>
              </a:xfrm>
            </p:grpSpPr>
            <p:sp>
              <p:nvSpPr>
                <p:cNvPr id="37" name="文本框 36"/>
                <p:cNvSpPr txBox="1"/>
                <p:nvPr/>
              </p:nvSpPr>
              <p:spPr>
                <a:xfrm>
                  <a:off x="1559496" y="1484784"/>
                  <a:ext cx="800219" cy="400110"/>
                </a:xfrm>
                <a:prstGeom prst="rect">
                  <a:avLst/>
                </a:prstGeom>
                <a:noFill/>
              </p:spPr>
              <p:txBody>
                <a:bodyPr wrap="none" rtlCol="0">
                  <a:spAutoFit/>
                </a:bodyPr>
                <a:lstStyle/>
                <a:p>
                  <a:r>
                    <a:rPr lang="en-US" altLang="zh-CN" sz="2000" b="1" dirty="0">
                      <a:solidFill>
                        <a:srgbClr val="EC921C"/>
                      </a:solidFill>
                      <a:latin typeface="PingFang SC Medium" panose="020B0400000000000000" pitchFamily="34" charset="-128"/>
                      <a:ea typeface="PingFang SC Medium" panose="020B0400000000000000" pitchFamily="34" charset="-128"/>
                    </a:rPr>
                    <a:t>8969</a:t>
                  </a:r>
                  <a:endParaRPr lang="zh-CN" altLang="en-US" sz="2000" b="1" dirty="0">
                    <a:solidFill>
                      <a:srgbClr val="EC921C"/>
                    </a:solidFill>
                    <a:latin typeface="PingFang SC Medium" panose="020B0400000000000000" pitchFamily="34" charset="-128"/>
                    <a:ea typeface="PingFang SC Medium" panose="020B0400000000000000" pitchFamily="34" charset="-128"/>
                  </a:endParaRPr>
                </a:p>
              </p:txBody>
            </p:sp>
            <p:sp>
              <p:nvSpPr>
                <p:cNvPr id="38" name="文本框 37"/>
                <p:cNvSpPr txBox="1"/>
                <p:nvPr/>
              </p:nvSpPr>
              <p:spPr>
                <a:xfrm>
                  <a:off x="1559496" y="1864107"/>
                  <a:ext cx="973343" cy="323165"/>
                </a:xfrm>
                <a:prstGeom prst="rect">
                  <a:avLst/>
                </a:prstGeom>
                <a:noFill/>
              </p:spPr>
              <p:txBody>
                <a:bodyPr wrap="none" rtlCol="0">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疑似病例</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39" name="文本框 38"/>
                <p:cNvSpPr txBox="1"/>
                <p:nvPr/>
              </p:nvSpPr>
              <p:spPr>
                <a:xfrm>
                  <a:off x="1559496" y="2166485"/>
                  <a:ext cx="922047" cy="276999"/>
                </a:xfrm>
                <a:prstGeom prst="rect">
                  <a:avLst/>
                </a:prstGeom>
                <a:noFill/>
              </p:spPr>
              <p:txBody>
                <a:bodyPr wrap="none" rtlCol="0">
                  <a:spAutoFit/>
                </a:bodyPr>
                <a:lstStyle/>
                <a:p>
                  <a:r>
                    <a:rPr lang="zh-CN" altLang="en-US" sz="1200" dirty="0">
                      <a:solidFill>
                        <a:srgbClr val="636363"/>
                      </a:solidFill>
                      <a:latin typeface="Arial" panose="020B0604020202090204" pitchFamily="34" charset="0"/>
                      <a:ea typeface=".萍方-简" panose="020B0100000000000000" pitchFamily="34" charset="-122"/>
                      <a:cs typeface="Arial" panose="020B0604020202090204" pitchFamily="34" charset="0"/>
                    </a:rPr>
                    <a:t>昨日</a:t>
                  </a:r>
                  <a:r>
                    <a:rPr lang="en-US" altLang="zh-CN" sz="1200" dirty="0">
                      <a:solidFill>
                        <a:srgbClr val="EC921C"/>
                      </a:solidFill>
                      <a:latin typeface="Arial" panose="020B0604020202090204" pitchFamily="34" charset="0"/>
                      <a:ea typeface=".萍方-简" panose="020B0100000000000000" pitchFamily="34" charset="-122"/>
                      <a:cs typeface="Arial" panose="020B0604020202090204" pitchFamily="34" charset="0"/>
                    </a:rPr>
                    <a:t>+2277</a:t>
                  </a:r>
                  <a:endParaRPr lang="zh-CN" altLang="en-US" sz="1200" dirty="0">
                    <a:solidFill>
                      <a:srgbClr val="EC921C"/>
                    </a:solidFill>
                    <a:latin typeface="Arial" panose="020B0604020202090204" pitchFamily="34" charset="0"/>
                    <a:ea typeface=".萍方-简" panose="020B0100000000000000" pitchFamily="34" charset="-122"/>
                    <a:cs typeface="Arial" panose="020B0604020202090204" pitchFamily="34" charset="0"/>
                  </a:endParaRPr>
                </a:p>
              </p:txBody>
            </p:sp>
          </p:grpSp>
          <p:grpSp>
            <p:nvGrpSpPr>
              <p:cNvPr id="40" name="组合 39"/>
              <p:cNvGrpSpPr/>
              <p:nvPr/>
            </p:nvGrpSpPr>
            <p:grpSpPr>
              <a:xfrm>
                <a:off x="1290999" y="3140968"/>
                <a:ext cx="973343" cy="958700"/>
                <a:chOff x="1559496" y="1484784"/>
                <a:chExt cx="973343" cy="958700"/>
              </a:xfrm>
            </p:grpSpPr>
            <p:sp>
              <p:nvSpPr>
                <p:cNvPr id="41" name="文本框 40"/>
                <p:cNvSpPr txBox="1"/>
                <p:nvPr/>
              </p:nvSpPr>
              <p:spPr>
                <a:xfrm>
                  <a:off x="1559496" y="1484784"/>
                  <a:ext cx="800219" cy="400110"/>
                </a:xfrm>
                <a:prstGeom prst="rect">
                  <a:avLst/>
                </a:prstGeom>
                <a:noFill/>
              </p:spPr>
              <p:txBody>
                <a:bodyPr wrap="none" rtlCol="0">
                  <a:spAutoFit/>
                </a:bodyPr>
                <a:lstStyle/>
                <a:p>
                  <a:r>
                    <a:rPr lang="en-US" altLang="zh-CN" sz="2000" b="1" dirty="0">
                      <a:solidFill>
                        <a:srgbClr val="1FB4BC"/>
                      </a:solidFill>
                      <a:latin typeface="PingFang SC Medium" panose="020B0400000000000000" pitchFamily="34" charset="-128"/>
                      <a:ea typeface="PingFang SC Medium" panose="020B0400000000000000" pitchFamily="34" charset="-128"/>
                    </a:rPr>
                    <a:t>8210</a:t>
                  </a:r>
                  <a:endParaRPr lang="zh-CN" altLang="en-US" sz="2000" b="1" dirty="0">
                    <a:solidFill>
                      <a:srgbClr val="1FB4BC"/>
                    </a:solidFill>
                    <a:latin typeface="PingFang SC Medium" panose="020B0400000000000000" pitchFamily="34" charset="-128"/>
                    <a:ea typeface="PingFang SC Medium" panose="020B0400000000000000" pitchFamily="34" charset="-128"/>
                  </a:endParaRPr>
                </a:p>
              </p:txBody>
            </p:sp>
            <p:sp>
              <p:nvSpPr>
                <p:cNvPr id="42" name="文本框 41"/>
                <p:cNvSpPr txBox="1"/>
                <p:nvPr/>
              </p:nvSpPr>
              <p:spPr>
                <a:xfrm>
                  <a:off x="1559496" y="1864107"/>
                  <a:ext cx="973343" cy="323165"/>
                </a:xfrm>
                <a:prstGeom prst="rect">
                  <a:avLst/>
                </a:prstGeom>
                <a:noFill/>
              </p:spPr>
              <p:txBody>
                <a:bodyPr wrap="none" rtlCol="0">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治愈病例</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43" name="文本框 42"/>
                <p:cNvSpPr txBox="1"/>
                <p:nvPr/>
              </p:nvSpPr>
              <p:spPr>
                <a:xfrm>
                  <a:off x="1559496" y="2166485"/>
                  <a:ext cx="922047" cy="276999"/>
                </a:xfrm>
                <a:prstGeom prst="rect">
                  <a:avLst/>
                </a:prstGeom>
                <a:noFill/>
              </p:spPr>
              <p:txBody>
                <a:bodyPr wrap="none" rtlCol="0">
                  <a:spAutoFit/>
                </a:bodyPr>
                <a:lstStyle/>
                <a:p>
                  <a:r>
                    <a:rPr lang="zh-CN" altLang="en-US" sz="1200" dirty="0">
                      <a:solidFill>
                        <a:srgbClr val="636363"/>
                      </a:solidFill>
                      <a:latin typeface="Arial" panose="020B0604020202090204" pitchFamily="34" charset="0"/>
                      <a:ea typeface=".萍方-简" panose="020B0100000000000000" pitchFamily="34" charset="-122"/>
                      <a:cs typeface="Arial" panose="020B0604020202090204" pitchFamily="34" charset="0"/>
                    </a:rPr>
                    <a:t>昨日</a:t>
                  </a:r>
                  <a:r>
                    <a:rPr lang="en-US" altLang="zh-CN" sz="1200" dirty="0">
                      <a:solidFill>
                        <a:srgbClr val="1FB4BC"/>
                      </a:solidFill>
                      <a:latin typeface="Arial" panose="020B0604020202090204" pitchFamily="34" charset="0"/>
                      <a:ea typeface=".萍方-简" panose="020B0100000000000000" pitchFamily="34" charset="-122"/>
                      <a:cs typeface="Arial" panose="020B0604020202090204" pitchFamily="34" charset="0"/>
                    </a:rPr>
                    <a:t>+1373</a:t>
                  </a:r>
                  <a:endParaRPr lang="zh-CN" altLang="en-US" sz="1200" dirty="0">
                    <a:solidFill>
                      <a:srgbClr val="1FB4BC"/>
                    </a:solidFill>
                    <a:latin typeface="Arial" panose="020B0604020202090204" pitchFamily="34" charset="0"/>
                    <a:ea typeface=".萍方-简" panose="020B0100000000000000" pitchFamily="34" charset="-122"/>
                    <a:cs typeface="Arial" panose="020B0604020202090204" pitchFamily="34" charset="0"/>
                  </a:endParaRPr>
                </a:p>
              </p:txBody>
            </p:sp>
          </p:grpSp>
          <p:grpSp>
            <p:nvGrpSpPr>
              <p:cNvPr id="44" name="组合 43"/>
              <p:cNvGrpSpPr/>
              <p:nvPr/>
            </p:nvGrpSpPr>
            <p:grpSpPr>
              <a:xfrm>
                <a:off x="2890409" y="3140968"/>
                <a:ext cx="973343" cy="958700"/>
                <a:chOff x="1559496" y="1484784"/>
                <a:chExt cx="973343" cy="958700"/>
              </a:xfrm>
            </p:grpSpPr>
            <p:sp>
              <p:nvSpPr>
                <p:cNvPr id="45" name="文本框 44"/>
                <p:cNvSpPr txBox="1"/>
                <p:nvPr/>
              </p:nvSpPr>
              <p:spPr>
                <a:xfrm>
                  <a:off x="1559496" y="1484784"/>
                  <a:ext cx="800219" cy="400110"/>
                </a:xfrm>
                <a:prstGeom prst="rect">
                  <a:avLst/>
                </a:prstGeom>
                <a:noFill/>
              </p:spPr>
              <p:txBody>
                <a:bodyPr wrap="none" rtlCol="0">
                  <a:spAutoFit/>
                </a:bodyPr>
                <a:lstStyle/>
                <a:p>
                  <a:r>
                    <a:rPr lang="en-US" altLang="zh-CN" sz="2000" b="1" dirty="0">
                      <a:solidFill>
                        <a:srgbClr val="65474E"/>
                      </a:solidFill>
                      <a:latin typeface="PingFang SC Medium" panose="020B0400000000000000" pitchFamily="34" charset="-128"/>
                      <a:ea typeface="PingFang SC Medium" panose="020B0400000000000000" pitchFamily="34" charset="-128"/>
                    </a:rPr>
                    <a:t>1524</a:t>
                  </a:r>
                  <a:endParaRPr lang="zh-CN" altLang="en-US" sz="2000" b="1" dirty="0">
                    <a:solidFill>
                      <a:srgbClr val="65474E"/>
                    </a:solidFill>
                    <a:latin typeface="PingFang SC Medium" panose="020B0400000000000000" pitchFamily="34" charset="-128"/>
                    <a:ea typeface="PingFang SC Medium" panose="020B0400000000000000" pitchFamily="34" charset="-128"/>
                  </a:endParaRPr>
                </a:p>
              </p:txBody>
            </p:sp>
            <p:sp>
              <p:nvSpPr>
                <p:cNvPr id="46" name="文本框 45"/>
                <p:cNvSpPr txBox="1"/>
                <p:nvPr/>
              </p:nvSpPr>
              <p:spPr>
                <a:xfrm>
                  <a:off x="1559496" y="1864107"/>
                  <a:ext cx="973343" cy="323165"/>
                </a:xfrm>
                <a:prstGeom prst="rect">
                  <a:avLst/>
                </a:prstGeom>
                <a:noFill/>
              </p:spPr>
              <p:txBody>
                <a:bodyPr wrap="none" rtlCol="0">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死亡病例</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47" name="文本框 46"/>
                <p:cNvSpPr txBox="1"/>
                <p:nvPr/>
              </p:nvSpPr>
              <p:spPr>
                <a:xfrm>
                  <a:off x="1559496" y="2166485"/>
                  <a:ext cx="837089" cy="276999"/>
                </a:xfrm>
                <a:prstGeom prst="rect">
                  <a:avLst/>
                </a:prstGeom>
                <a:noFill/>
              </p:spPr>
              <p:txBody>
                <a:bodyPr wrap="none" rtlCol="0">
                  <a:spAutoFit/>
                </a:bodyPr>
                <a:lstStyle/>
                <a:p>
                  <a:r>
                    <a:rPr lang="zh-CN" altLang="en-US" sz="1200" dirty="0">
                      <a:solidFill>
                        <a:srgbClr val="636363"/>
                      </a:solidFill>
                      <a:latin typeface="Arial" panose="020B0604020202090204" pitchFamily="34" charset="0"/>
                      <a:ea typeface=".萍方-简" panose="020B0100000000000000" pitchFamily="34" charset="-122"/>
                      <a:cs typeface="Arial" panose="020B0604020202090204" pitchFamily="34" charset="0"/>
                    </a:rPr>
                    <a:t>昨日</a:t>
                  </a:r>
                  <a:r>
                    <a:rPr lang="en-US" altLang="zh-CN" sz="1200" dirty="0">
                      <a:solidFill>
                        <a:srgbClr val="65474E"/>
                      </a:solidFill>
                      <a:latin typeface="Arial" panose="020B0604020202090204" pitchFamily="34" charset="0"/>
                      <a:ea typeface=".萍方-简" panose="020B0100000000000000" pitchFamily="34" charset="-122"/>
                      <a:cs typeface="Arial" panose="020B0604020202090204" pitchFamily="34" charset="0"/>
                    </a:rPr>
                    <a:t>+143</a:t>
                  </a:r>
                  <a:endParaRPr lang="zh-CN" altLang="en-US" sz="1200" dirty="0">
                    <a:solidFill>
                      <a:srgbClr val="65474E"/>
                    </a:solidFill>
                    <a:latin typeface="Arial" panose="020B0604020202090204" pitchFamily="34" charset="0"/>
                    <a:ea typeface=".萍方-简" panose="020B0100000000000000" pitchFamily="34" charset="-122"/>
                    <a:cs typeface="Arial" panose="020B0604020202090204" pitchFamily="34" charset="0"/>
                  </a:endParaRPr>
                </a:p>
              </p:txBody>
            </p:sp>
          </p:grpSp>
        </p:grpSp>
        <p:sp>
          <p:nvSpPr>
            <p:cNvPr id="12" name="文本框 11"/>
            <p:cNvSpPr txBox="1"/>
            <p:nvPr/>
          </p:nvSpPr>
          <p:spPr>
            <a:xfrm>
              <a:off x="949851" y="4653136"/>
              <a:ext cx="2933816" cy="276999"/>
            </a:xfrm>
            <a:prstGeom prst="rect">
              <a:avLst/>
            </a:prstGeom>
            <a:noFill/>
          </p:spPr>
          <p:txBody>
            <a:bodyPr wrap="none" rtlCol="0">
              <a:spAutoFit/>
            </a:bodyPr>
            <a:lstStyle/>
            <a:p>
              <a:r>
                <a:rPr lang="zh-CN" altLang="en-US" sz="1200" dirty="0">
                  <a:solidFill>
                    <a:schemeClr val="tx1">
                      <a:lumMod val="50000"/>
                      <a:lumOff val="50000"/>
                    </a:schemeClr>
                  </a:solidFill>
                </a:rPr>
                <a:t>国内疫情动态：更新至</a:t>
              </a:r>
              <a:r>
                <a:rPr lang="en-US" altLang="zh-CN" sz="1200" dirty="0">
                  <a:solidFill>
                    <a:schemeClr val="tx1">
                      <a:lumMod val="50000"/>
                      <a:lumOff val="50000"/>
                    </a:schemeClr>
                  </a:solidFill>
                </a:rPr>
                <a:t>2020-02-15 13:53</a:t>
              </a:r>
              <a:endParaRPr lang="zh-CN" altLang="en-US" sz="1200" dirty="0">
                <a:solidFill>
                  <a:schemeClr val="tx1">
                    <a:lumMod val="50000"/>
                    <a:lumOff val="50000"/>
                  </a:schemeClr>
                </a:solidFill>
              </a:endParaRPr>
            </a:p>
          </p:txBody>
        </p:sp>
      </p:grpSp>
      <p:sp>
        <p:nvSpPr>
          <p:cNvPr id="3" name="矩形 2"/>
          <p:cNvSpPr/>
          <p:nvPr/>
        </p:nvSpPr>
        <p:spPr>
          <a:xfrm>
            <a:off x="4444896" y="1052736"/>
            <a:ext cx="6941269" cy="5254466"/>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
        <p:nvSpPr>
          <p:cNvPr id="48" name="矩形 47"/>
          <p:cNvSpPr/>
          <p:nvPr/>
        </p:nvSpPr>
        <p:spPr>
          <a:xfrm>
            <a:off x="800989" y="1052736"/>
            <a:ext cx="3384376" cy="3384376"/>
          </a:xfrm>
          <a:prstGeom prst="rect">
            <a:avLst/>
          </a:prstGeom>
          <a:solidFill>
            <a:schemeClr val="tx1">
              <a:alpha val="1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战疫情</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全民皆战</a:t>
            </a:r>
            <a:endParaRPr lang="en-US" altLang="zh-CN" sz="2400" b="1" dirty="0">
              <a:solidFill>
                <a:srgbClr val="14CBA1"/>
              </a:solidFill>
              <a:latin typeface="Microsoft YaHei" charset="-122"/>
              <a:ea typeface="Microsoft YaHei" charset="-122"/>
              <a:cs typeface="Microsoft YaHei" charset="-122"/>
            </a:endParaRPr>
          </a:p>
        </p:txBody>
      </p:sp>
      <p:grpSp>
        <p:nvGrpSpPr>
          <p:cNvPr id="28" name="组合 27"/>
          <p:cNvGrpSpPr/>
          <p:nvPr/>
        </p:nvGrpSpPr>
        <p:grpSpPr>
          <a:xfrm>
            <a:off x="784778" y="2058455"/>
            <a:ext cx="3384376" cy="3895216"/>
            <a:chOff x="1010778" y="1268760"/>
            <a:chExt cx="3384376" cy="3895216"/>
          </a:xfrm>
        </p:grpSpPr>
        <p:sp>
          <p:nvSpPr>
            <p:cNvPr id="29" name="矩形: 圆角 28"/>
            <p:cNvSpPr/>
            <p:nvPr/>
          </p:nvSpPr>
          <p:spPr>
            <a:xfrm>
              <a:off x="1010778" y="1623965"/>
              <a:ext cx="3384376" cy="3540011"/>
            </a:xfrm>
            <a:prstGeom prst="roundRect">
              <a:avLst>
                <a:gd name="adj" fmla="val 3100"/>
              </a:avLst>
            </a:prstGeom>
            <a:solidFill>
              <a:srgbClr val="F5F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1165875" y="1268760"/>
              <a:ext cx="3142207" cy="3323987"/>
            </a:xfrm>
            <a:prstGeom prst="rect">
              <a:avLst/>
            </a:prstGeom>
            <a:noFill/>
          </p:spPr>
          <p:txBody>
            <a:bodyPr wrap="none" rtlCol="0">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全国</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33</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个省份无一幸免，都有确</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诊病例。</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30</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多个省市区启动突发公共卫生</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事件一级响应。</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各地延迟复工一再升级。</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学校延期开学。</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诸多新春公共活动取消。</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全民在家隔离，不窜门，不访友。</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grpSp>
        <p:nvGrpSpPr>
          <p:cNvPr id="2" name="组合 1"/>
          <p:cNvGrpSpPr/>
          <p:nvPr/>
        </p:nvGrpSpPr>
        <p:grpSpPr>
          <a:xfrm>
            <a:off x="4727848" y="2924944"/>
            <a:ext cx="6393776" cy="1654233"/>
            <a:chOff x="4367808" y="2566855"/>
            <a:chExt cx="6393776" cy="1654233"/>
          </a:xfrm>
        </p:grpSpPr>
        <p:sp>
          <p:nvSpPr>
            <p:cNvPr id="4" name="椭圆 3"/>
            <p:cNvSpPr/>
            <p:nvPr/>
          </p:nvSpPr>
          <p:spPr>
            <a:xfrm>
              <a:off x="4367808" y="2566855"/>
              <a:ext cx="1654233" cy="1654233"/>
            </a:xfrm>
            <a:prstGeom prst="ellipse">
              <a:avLst/>
            </a:prstGeom>
            <a:gradFill flip="none" rotWithShape="1">
              <a:gsLst>
                <a:gs pos="0">
                  <a:srgbClr val="932228">
                    <a:shade val="30000"/>
                    <a:satMod val="115000"/>
                  </a:srgbClr>
                </a:gs>
                <a:gs pos="50000">
                  <a:srgbClr val="932228">
                    <a:shade val="67500"/>
                    <a:satMod val="115000"/>
                  </a:srgbClr>
                </a:gs>
                <a:gs pos="100000">
                  <a:srgbClr val="93222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t>Ⅰ</a:t>
              </a:r>
              <a:r>
                <a:rPr lang="zh-CN" altLang="en-US" sz="2800" dirty="0"/>
                <a:t>级</a:t>
              </a:r>
              <a:endParaRPr lang="zh-CN" altLang="en-US" sz="2800" dirty="0"/>
            </a:p>
          </p:txBody>
        </p:sp>
        <p:sp>
          <p:nvSpPr>
            <p:cNvPr id="66" name="椭圆 65"/>
            <p:cNvSpPr/>
            <p:nvPr/>
          </p:nvSpPr>
          <p:spPr>
            <a:xfrm>
              <a:off x="6347741" y="2688721"/>
              <a:ext cx="1410500" cy="1410500"/>
            </a:xfrm>
            <a:prstGeom prst="ellipse">
              <a:avLst/>
            </a:prstGeom>
            <a:gradFill flip="none" rotWithShape="1">
              <a:gsLst>
                <a:gs pos="0">
                  <a:srgbClr val="932228">
                    <a:shade val="30000"/>
                    <a:satMod val="115000"/>
                  </a:srgbClr>
                </a:gs>
                <a:gs pos="50000">
                  <a:srgbClr val="932228">
                    <a:shade val="67500"/>
                    <a:satMod val="115000"/>
                  </a:srgbClr>
                </a:gs>
                <a:gs pos="100000">
                  <a:srgbClr val="93222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Ⅱ</a:t>
              </a:r>
              <a:r>
                <a:rPr lang="zh-CN" altLang="en-US" dirty="0"/>
                <a:t>级</a:t>
              </a:r>
              <a:endParaRPr lang="zh-CN" altLang="en-US" dirty="0"/>
            </a:p>
          </p:txBody>
        </p:sp>
        <p:sp>
          <p:nvSpPr>
            <p:cNvPr id="67" name="椭圆 66"/>
            <p:cNvSpPr/>
            <p:nvPr/>
          </p:nvSpPr>
          <p:spPr>
            <a:xfrm>
              <a:off x="8083941" y="2753043"/>
              <a:ext cx="1281857" cy="1281857"/>
            </a:xfrm>
            <a:prstGeom prst="ellipse">
              <a:avLst/>
            </a:prstGeom>
            <a:gradFill flip="none" rotWithShape="1">
              <a:gsLst>
                <a:gs pos="0">
                  <a:srgbClr val="932228">
                    <a:shade val="30000"/>
                    <a:satMod val="115000"/>
                  </a:srgbClr>
                </a:gs>
                <a:gs pos="50000">
                  <a:srgbClr val="932228">
                    <a:shade val="67500"/>
                    <a:satMod val="115000"/>
                  </a:srgbClr>
                </a:gs>
                <a:gs pos="100000">
                  <a:srgbClr val="93222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Ⅲ</a:t>
              </a:r>
              <a:r>
                <a:rPr lang="zh-CN" altLang="en-US" dirty="0"/>
                <a:t>级</a:t>
              </a:r>
              <a:endParaRPr lang="zh-CN" altLang="en-US" dirty="0"/>
            </a:p>
          </p:txBody>
        </p:sp>
        <p:sp>
          <p:nvSpPr>
            <p:cNvPr id="68" name="椭圆 67"/>
            <p:cNvSpPr/>
            <p:nvPr/>
          </p:nvSpPr>
          <p:spPr>
            <a:xfrm>
              <a:off x="9691498" y="2858928"/>
              <a:ext cx="1070086" cy="1070086"/>
            </a:xfrm>
            <a:prstGeom prst="ellipse">
              <a:avLst/>
            </a:prstGeom>
            <a:gradFill flip="none" rotWithShape="1">
              <a:gsLst>
                <a:gs pos="0">
                  <a:srgbClr val="932228">
                    <a:shade val="30000"/>
                    <a:satMod val="115000"/>
                  </a:srgbClr>
                </a:gs>
                <a:gs pos="50000">
                  <a:srgbClr val="932228">
                    <a:shade val="67500"/>
                    <a:satMod val="115000"/>
                  </a:srgbClr>
                </a:gs>
                <a:gs pos="100000">
                  <a:srgbClr val="932228">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Ⅳ</a:t>
              </a:r>
              <a:r>
                <a:rPr lang="zh-CN" altLang="en-US" dirty="0"/>
                <a:t>级</a:t>
              </a:r>
              <a:endParaRPr lang="zh-CN" altLang="en-US" dirty="0"/>
            </a:p>
          </p:txBody>
        </p:sp>
      </p:grpSp>
      <p:sp>
        <p:nvSpPr>
          <p:cNvPr id="69" name="文本框 68"/>
          <p:cNvSpPr txBox="1"/>
          <p:nvPr/>
        </p:nvSpPr>
        <p:spPr>
          <a:xfrm>
            <a:off x="4684131" y="1288909"/>
            <a:ext cx="6868299" cy="927305"/>
          </a:xfrm>
          <a:prstGeom prst="rect">
            <a:avLst/>
          </a:prstGeom>
          <a:noFill/>
        </p:spPr>
        <p:txBody>
          <a:bodyPr wrap="square" rtlCol="0">
            <a:spAutoFit/>
          </a:bodyPr>
          <a:lstStyle/>
          <a:p>
            <a:pPr>
              <a:lnSpc>
                <a:spcPct val="150000"/>
              </a:lnSpc>
            </a:pP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按照突发公共卫生事件影响范围、危害程度等，突发公共卫生事件应急</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nSpc>
                <a:spcPct val="150000"/>
              </a:lnSpc>
            </a:pP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响应</a:t>
            </a:r>
            <a:r>
              <a:rPr lang="zh-CN" altLang="en-US" sz="1500" b="1" dirty="0" smtClean="0">
                <a:solidFill>
                  <a:srgbClr val="212121"/>
                </a:solidFill>
                <a:latin typeface="Arial" panose="020B0604020202090204" pitchFamily="34" charset="0"/>
                <a:ea typeface=".萍方-简" panose="020B0100000000000000" pitchFamily="34" charset="-122"/>
                <a:cs typeface="Arial" panose="020B0604020202090204" pitchFamily="34" charset="0"/>
              </a:rPr>
              <a:t>分为</a:t>
            </a:r>
            <a:r>
              <a:rPr lang="en-US" altLang="zh-CN" sz="1500" b="1" dirty="0" smtClean="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2400" dirty="0" smtClean="0">
                <a:solidFill>
                  <a:srgbClr val="C00000"/>
                </a:solidFill>
                <a:latin typeface="微软雅黑" panose="020B0503020204020204" pitchFamily="34" charset="-122"/>
                <a:ea typeface="微软雅黑" panose="020B0503020204020204" pitchFamily="34" charset="-122"/>
                <a:cs typeface="Arial" panose="020B0604020202090204" pitchFamily="34" charset="0"/>
              </a:rPr>
              <a:t>目前处于</a:t>
            </a:r>
            <a:r>
              <a:rPr lang="en-US" altLang="zh-CN" sz="2400" dirty="0" smtClean="0">
                <a:solidFill>
                  <a:srgbClr val="C00000"/>
                </a:solidFill>
                <a:latin typeface="微软雅黑" panose="020B0503020204020204" pitchFamily="34" charset="-122"/>
                <a:ea typeface="微软雅黑" panose="020B0503020204020204" pitchFamily="34" charset="-122"/>
              </a:rPr>
              <a:t>Ⅰ</a:t>
            </a:r>
            <a:r>
              <a:rPr lang="zh-CN" altLang="en-US" sz="2400" dirty="0" smtClean="0">
                <a:solidFill>
                  <a:srgbClr val="C00000"/>
                </a:solidFill>
                <a:latin typeface="微软雅黑" panose="020B0503020204020204" pitchFamily="34" charset="-122"/>
                <a:ea typeface="微软雅黑" panose="020B0503020204020204" pitchFamily="34" charset="-122"/>
              </a:rPr>
              <a:t>级</a:t>
            </a:r>
            <a:r>
              <a:rPr lang="zh-CN" altLang="en-US" sz="2400" dirty="0" smtClean="0">
                <a:solidFill>
                  <a:srgbClr val="C00000"/>
                </a:solidFill>
                <a:latin typeface="微软雅黑" panose="020B0503020204020204" pitchFamily="34" charset="-122"/>
                <a:ea typeface="微软雅黑" panose="020B0503020204020204" pitchFamily="34" charset="-122"/>
                <a:cs typeface="Arial" panose="020B0604020202090204" pitchFamily="34" charset="0"/>
              </a:rPr>
              <a:t>响应</a:t>
            </a:r>
            <a:r>
              <a:rPr lang="zh-CN" altLang="en-US" sz="1500" b="1" dirty="0" smtClean="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属于最高级别。</a:t>
            </a:r>
            <a:endParaRPr lang="zh-CN" altLang="en-US" sz="1600" dirty="0"/>
          </a:p>
        </p:txBody>
      </p:sp>
      <p:pic>
        <p:nvPicPr>
          <p:cNvPr id="7" name="图片 6"/>
          <p:cNvPicPr>
            <a:picLocks noChangeAspect="1"/>
          </p:cNvPicPr>
          <p:nvPr/>
        </p:nvPicPr>
        <p:blipFill>
          <a:blip r:embed="rId1"/>
          <a:stretch>
            <a:fillRect/>
          </a:stretch>
        </p:blipFill>
        <p:spPr>
          <a:xfrm>
            <a:off x="10286653" y="5277545"/>
            <a:ext cx="834971" cy="862990"/>
          </a:xfrm>
          <a:prstGeom prst="rect">
            <a:avLst/>
          </a:prstGeom>
        </p:spPr>
      </p:pic>
      <p:sp>
        <p:nvSpPr>
          <p:cNvPr id="19" name="矩形 18"/>
          <p:cNvSpPr/>
          <p:nvPr/>
        </p:nvSpPr>
        <p:spPr>
          <a:xfrm>
            <a:off x="784778" y="2058455"/>
            <a:ext cx="3384376" cy="3895216"/>
          </a:xfrm>
          <a:prstGeom prst="rect">
            <a:avLst/>
          </a:prstGeom>
          <a:solidFill>
            <a:schemeClr val="tx1">
              <a:alpha val="1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407368" y="563488"/>
            <a:ext cx="5051885"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普教战“疫”</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“疫”不容“迟”</a:t>
            </a:r>
            <a:endParaRPr lang="en-US" altLang="zh-CN" sz="2400" b="1" dirty="0">
              <a:solidFill>
                <a:srgbClr val="14CBA1"/>
              </a:solidFill>
              <a:latin typeface="Microsoft YaHei" charset="-122"/>
              <a:ea typeface="Microsoft YaHei" charset="-122"/>
              <a:cs typeface="Microsoft YaHei" charset="-122"/>
            </a:endParaRPr>
          </a:p>
        </p:txBody>
      </p:sp>
      <p:sp>
        <p:nvSpPr>
          <p:cNvPr id="58" name="文本框 57"/>
          <p:cNvSpPr txBox="1"/>
          <p:nvPr/>
        </p:nvSpPr>
        <p:spPr>
          <a:xfrm>
            <a:off x="1055440" y="2892504"/>
            <a:ext cx="6494085" cy="1938992"/>
          </a:xfrm>
          <a:prstGeom prst="rect">
            <a:avLst/>
          </a:prstGeom>
          <a:noFill/>
        </p:spPr>
        <p:txBody>
          <a:bodyPr wrap="none" rtlCol="0">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教育部政策：</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关于切实做好新型冠状病毒感染的肺炎疫情防控工作的通知</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关于切实做好新型冠状病毒感染的肺炎疫情防控工作应急预案的通知</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关于</a:t>
            </a:r>
            <a:r>
              <a:rPr lang="en-US" altLang="zh-CN" sz="1500" dirty="0">
                <a:solidFill>
                  <a:srgbClr val="212121"/>
                </a:solidFill>
                <a:latin typeface="Arial" panose="020B0604020202090204" pitchFamily="34" charset="0"/>
                <a:ea typeface=".萍方-简" panose="020B0100000000000000" pitchFamily="34" charset="-122"/>
                <a:cs typeface="Arial" panose="020B0604020202090204" pitchFamily="34" charset="0"/>
              </a:rPr>
              <a:t>2020</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年春季学期延期开学的通知</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4" name="矩形 13"/>
          <p:cNvSpPr/>
          <p:nvPr/>
        </p:nvSpPr>
        <p:spPr>
          <a:xfrm>
            <a:off x="767408" y="1401743"/>
            <a:ext cx="9577063" cy="553998"/>
          </a:xfrm>
          <a:prstGeom prst="rect">
            <a:avLst/>
          </a:prstGeom>
        </p:spPr>
        <p:txBody>
          <a:bodyPr wrap="square">
            <a:spAutoFit/>
          </a:bodyPr>
          <a:lstStyle/>
          <a:p>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党中央、国务院的统一部署，以</a:t>
            </a:r>
            <a:r>
              <a:rPr lang="zh-CN" altLang="en-US" sz="1500" b="1" dirty="0">
                <a:solidFill>
                  <a:srgbClr val="14CBA1"/>
                </a:solidFill>
                <a:latin typeface="Arial" panose="020B0604020202090204" pitchFamily="34" charset="0"/>
                <a:ea typeface=".萍方-简" panose="020B0100000000000000" pitchFamily="34" charset="-122"/>
                <a:cs typeface="Arial" panose="020B0604020202090204" pitchFamily="34" charset="0"/>
              </a:rPr>
              <a:t>最大的努力、最严的措施、最快的速度</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，全面落实防控措施，为全国近</a:t>
            </a:r>
            <a:r>
              <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rPr>
              <a:t>3</a:t>
            </a: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亿师生生命安全和身体健康保驾护航，构筑起一道安全可靠的健康防线。</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72" name="矩形 71"/>
          <p:cNvSpPr/>
          <p:nvPr/>
        </p:nvSpPr>
        <p:spPr>
          <a:xfrm>
            <a:off x="8688288" y="2708920"/>
            <a:ext cx="1872208" cy="2123658"/>
          </a:xfrm>
          <a:prstGeom prst="rect">
            <a:avLst/>
          </a:prstGeom>
        </p:spPr>
        <p:txBody>
          <a:bodyPr wrap="square">
            <a:spAutoFit/>
          </a:bodyPr>
          <a:lstStyle/>
          <a:p>
            <a:pPr algn="ctr" defTabSz="237490"/>
            <a:r>
              <a:rPr lang="zh-CN" altLang="en-US" sz="6600" b="1" dirty="0">
                <a:solidFill>
                  <a:srgbClr val="14CBA1"/>
                </a:solidFill>
                <a:latin typeface="Microsoft YaHei" charset="-122"/>
                <a:ea typeface="Microsoft YaHei" charset="-122"/>
                <a:cs typeface="Microsoft YaHei" charset="-122"/>
              </a:rPr>
              <a:t>返校</a:t>
            </a:r>
            <a:endParaRPr lang="en-US" altLang="zh-CN" sz="6600" b="1" dirty="0">
              <a:solidFill>
                <a:srgbClr val="14CBA1"/>
              </a:solidFill>
              <a:latin typeface="Microsoft YaHei" charset="-122"/>
              <a:ea typeface="Microsoft YaHei" charset="-122"/>
              <a:cs typeface="Microsoft YaHei" charset="-122"/>
            </a:endParaRPr>
          </a:p>
          <a:p>
            <a:pPr algn="ctr" defTabSz="237490"/>
            <a:r>
              <a:rPr lang="zh-CN" altLang="en-US" sz="6600" b="1" dirty="0">
                <a:solidFill>
                  <a:srgbClr val="14CBA1"/>
                </a:solidFill>
                <a:latin typeface="Microsoft YaHei" charset="-122"/>
                <a:ea typeface="Microsoft YaHei" charset="-122"/>
                <a:cs typeface="Microsoft YaHei" charset="-122"/>
              </a:rPr>
              <a:t>在即</a:t>
            </a:r>
            <a:endParaRPr lang="en-US" altLang="zh-CN" sz="6600" b="1" dirty="0">
              <a:solidFill>
                <a:srgbClr val="14CBA1"/>
              </a:solidFill>
              <a:latin typeface="Microsoft YaHei" charset="-122"/>
              <a:ea typeface="Microsoft YaHei" charset="-122"/>
              <a:cs typeface="Microsoft YaHei"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449053"/>
            <a:ext cx="1219200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普教战“疫”</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“痛”在何处</a:t>
            </a:r>
            <a:endParaRPr lang="en-US" altLang="zh-CN" sz="2400" b="1" dirty="0">
              <a:solidFill>
                <a:srgbClr val="14CBA1"/>
              </a:solidFill>
              <a:latin typeface="Microsoft YaHei" charset="-122"/>
              <a:ea typeface="Microsoft YaHei" charset="-122"/>
              <a:cs typeface="Microsoft YaHei" charset="-122"/>
            </a:endParaRPr>
          </a:p>
        </p:txBody>
      </p:sp>
      <p:grpSp>
        <p:nvGrpSpPr>
          <p:cNvPr id="5" name="组合 4"/>
          <p:cNvGrpSpPr/>
          <p:nvPr/>
        </p:nvGrpSpPr>
        <p:grpSpPr>
          <a:xfrm>
            <a:off x="407368" y="3403512"/>
            <a:ext cx="2736304" cy="2419704"/>
            <a:chOff x="335360" y="1491286"/>
            <a:chExt cx="2736304" cy="2419704"/>
          </a:xfrm>
        </p:grpSpPr>
        <p:sp>
          <p:nvSpPr>
            <p:cNvPr id="14" name="矩形 13"/>
            <p:cNvSpPr/>
            <p:nvPr/>
          </p:nvSpPr>
          <p:spPr>
            <a:xfrm>
              <a:off x="335360" y="3356992"/>
              <a:ext cx="2736304" cy="553998"/>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人工核对校验</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遗、漏难识别</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13" name="图片 12"/>
            <p:cNvPicPr>
              <a:picLocks noChangeAspect="1"/>
            </p:cNvPicPr>
            <p:nvPr/>
          </p:nvPicPr>
          <p:blipFill>
            <a:blip r:embed="rId1"/>
            <a:stretch>
              <a:fillRect/>
            </a:stretch>
          </p:blipFill>
          <p:spPr>
            <a:xfrm>
              <a:off x="744662" y="1491286"/>
              <a:ext cx="1917700" cy="1905000"/>
            </a:xfrm>
            <a:prstGeom prst="rect">
              <a:avLst/>
            </a:prstGeom>
          </p:spPr>
        </p:pic>
      </p:grpSp>
      <p:grpSp>
        <p:nvGrpSpPr>
          <p:cNvPr id="6" name="组合 5"/>
          <p:cNvGrpSpPr/>
          <p:nvPr/>
        </p:nvGrpSpPr>
        <p:grpSpPr>
          <a:xfrm>
            <a:off x="6023992" y="3382409"/>
            <a:ext cx="2736304" cy="2419704"/>
            <a:chOff x="6144006" y="1491286"/>
            <a:chExt cx="2736304" cy="2419704"/>
          </a:xfrm>
        </p:grpSpPr>
        <p:pic>
          <p:nvPicPr>
            <p:cNvPr id="15" name="图片 14"/>
            <p:cNvPicPr>
              <a:picLocks noChangeAspect="1"/>
            </p:cNvPicPr>
            <p:nvPr/>
          </p:nvPicPr>
          <p:blipFill>
            <a:blip r:embed="rId2"/>
            <a:stretch>
              <a:fillRect/>
            </a:stretch>
          </p:blipFill>
          <p:spPr>
            <a:xfrm>
              <a:off x="6553308" y="1491286"/>
              <a:ext cx="1917700" cy="1905000"/>
            </a:xfrm>
            <a:prstGeom prst="rect">
              <a:avLst/>
            </a:prstGeom>
          </p:spPr>
        </p:pic>
        <p:sp>
          <p:nvSpPr>
            <p:cNvPr id="18" name="矩形 17"/>
            <p:cNvSpPr/>
            <p:nvPr/>
          </p:nvSpPr>
          <p:spPr>
            <a:xfrm>
              <a:off x="6144006" y="3356992"/>
              <a:ext cx="2736304" cy="553998"/>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数据汇总靠手工</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分析困难</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grpSp>
        <p:nvGrpSpPr>
          <p:cNvPr id="4" name="组合 3"/>
          <p:cNvGrpSpPr/>
          <p:nvPr/>
        </p:nvGrpSpPr>
        <p:grpSpPr>
          <a:xfrm>
            <a:off x="3224064" y="3403512"/>
            <a:ext cx="2736304" cy="2419704"/>
            <a:chOff x="3239683" y="1491286"/>
            <a:chExt cx="2736304" cy="2419704"/>
          </a:xfrm>
        </p:grpSpPr>
        <p:pic>
          <p:nvPicPr>
            <p:cNvPr id="17" name="图片 16"/>
            <p:cNvPicPr>
              <a:picLocks noChangeAspect="1"/>
            </p:cNvPicPr>
            <p:nvPr/>
          </p:nvPicPr>
          <p:blipFill>
            <a:blip r:embed="rId3"/>
            <a:stretch>
              <a:fillRect/>
            </a:stretch>
          </p:blipFill>
          <p:spPr>
            <a:xfrm>
              <a:off x="3655335" y="1491286"/>
              <a:ext cx="1905000" cy="1905000"/>
            </a:xfrm>
            <a:prstGeom prst="rect">
              <a:avLst/>
            </a:prstGeom>
          </p:spPr>
        </p:pic>
        <p:sp>
          <p:nvSpPr>
            <p:cNvPr id="20" name="矩形 19"/>
            <p:cNvSpPr/>
            <p:nvPr/>
          </p:nvSpPr>
          <p:spPr>
            <a:xfrm>
              <a:off x="3239683" y="3356992"/>
              <a:ext cx="2736304" cy="553998"/>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人工统计，汇总任务重</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效率低，数据展示不友好</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grpSp>
        <p:nvGrpSpPr>
          <p:cNvPr id="7" name="组合 6"/>
          <p:cNvGrpSpPr/>
          <p:nvPr/>
        </p:nvGrpSpPr>
        <p:grpSpPr>
          <a:xfrm>
            <a:off x="9062673" y="1433741"/>
            <a:ext cx="2736304" cy="1990874"/>
            <a:chOff x="9048328" y="1920116"/>
            <a:chExt cx="2736304" cy="1990874"/>
          </a:xfrm>
        </p:grpSpPr>
        <p:pic>
          <p:nvPicPr>
            <p:cNvPr id="3" name="图形 2"/>
            <p:cNvPicPr>
              <a:picLocks noChangeAspect="1"/>
            </p:cNvPicPr>
            <p:nvPr/>
          </p:nvPicPr>
          <p:blipFill>
            <a:blip r:embed="rId4"/>
            <a:stretch>
              <a:fillRect/>
            </a:stretch>
          </p:blipFill>
          <p:spPr>
            <a:xfrm>
              <a:off x="9892810" y="1920116"/>
              <a:ext cx="1047341" cy="1047341"/>
            </a:xfrm>
            <a:prstGeom prst="rect">
              <a:avLst/>
            </a:prstGeom>
          </p:spPr>
        </p:pic>
        <p:sp>
          <p:nvSpPr>
            <p:cNvPr id="22" name="矩形 21"/>
            <p:cNvSpPr/>
            <p:nvPr/>
          </p:nvSpPr>
          <p:spPr>
            <a:xfrm>
              <a:off x="9048328" y="3356992"/>
              <a:ext cx="2736304" cy="553998"/>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环境监测信息缺失</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缺少智能控制</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grpSp>
      <p:pic>
        <p:nvPicPr>
          <p:cNvPr id="9" name="图形 8"/>
          <p:cNvPicPr>
            <a:picLocks noChangeAspect="1"/>
          </p:cNvPicPr>
          <p:nvPr/>
        </p:nvPicPr>
        <p:blipFill>
          <a:blip r:embed="rId5"/>
          <a:stretch>
            <a:fillRect/>
          </a:stretch>
        </p:blipFill>
        <p:spPr>
          <a:xfrm>
            <a:off x="3941979" y="1448018"/>
            <a:ext cx="1219200" cy="1219200"/>
          </a:xfrm>
          <a:prstGeom prst="rect">
            <a:avLst/>
          </a:prstGeom>
        </p:spPr>
      </p:pic>
      <p:pic>
        <p:nvPicPr>
          <p:cNvPr id="25" name="图形 24"/>
          <p:cNvPicPr>
            <a:picLocks noChangeAspect="1"/>
          </p:cNvPicPr>
          <p:nvPr/>
        </p:nvPicPr>
        <p:blipFill>
          <a:blip r:embed="rId6"/>
          <a:stretch>
            <a:fillRect/>
          </a:stretch>
        </p:blipFill>
        <p:spPr>
          <a:xfrm>
            <a:off x="1252398" y="1412776"/>
            <a:ext cx="1219200" cy="1219200"/>
          </a:xfrm>
          <a:prstGeom prst="rect">
            <a:avLst/>
          </a:prstGeom>
        </p:spPr>
      </p:pic>
      <p:pic>
        <p:nvPicPr>
          <p:cNvPr id="27" name="图形 26"/>
          <p:cNvPicPr>
            <a:picLocks noChangeAspect="1"/>
          </p:cNvPicPr>
          <p:nvPr/>
        </p:nvPicPr>
        <p:blipFill>
          <a:blip r:embed="rId7"/>
          <a:stretch>
            <a:fillRect/>
          </a:stretch>
        </p:blipFill>
        <p:spPr>
          <a:xfrm>
            <a:off x="6600056" y="1268760"/>
            <a:ext cx="1594761" cy="1594761"/>
          </a:xfrm>
          <a:prstGeom prst="rect">
            <a:avLst/>
          </a:prstGeom>
        </p:spPr>
      </p:pic>
      <p:sp>
        <p:nvSpPr>
          <p:cNvPr id="35" name="矩形 34"/>
          <p:cNvSpPr/>
          <p:nvPr/>
        </p:nvSpPr>
        <p:spPr>
          <a:xfrm>
            <a:off x="527159" y="2889811"/>
            <a:ext cx="2736304" cy="323165"/>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缺少紫外线灭杀病菌设备</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36" name="矩形 35"/>
          <p:cNvSpPr/>
          <p:nvPr/>
        </p:nvSpPr>
        <p:spPr>
          <a:xfrm>
            <a:off x="3263463" y="2889811"/>
            <a:ext cx="2736304" cy="323165"/>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人工检测体温</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37" name="矩形 36"/>
          <p:cNvSpPr/>
          <p:nvPr/>
        </p:nvSpPr>
        <p:spPr>
          <a:xfrm>
            <a:off x="6056459" y="2895106"/>
            <a:ext cx="2736304" cy="323165"/>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缺少对咳嗽、喷嚏检测</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pic>
        <p:nvPicPr>
          <p:cNvPr id="38" name="图形 37"/>
          <p:cNvPicPr>
            <a:picLocks noChangeAspect="1"/>
          </p:cNvPicPr>
          <p:nvPr/>
        </p:nvPicPr>
        <p:blipFill>
          <a:blip r:embed="rId8"/>
          <a:stretch>
            <a:fillRect/>
          </a:stretch>
        </p:blipFill>
        <p:spPr>
          <a:xfrm>
            <a:off x="9882181" y="3861048"/>
            <a:ext cx="1219200" cy="1219200"/>
          </a:xfrm>
          <a:prstGeom prst="rect">
            <a:avLst/>
          </a:prstGeom>
        </p:spPr>
      </p:pic>
      <p:sp>
        <p:nvSpPr>
          <p:cNvPr id="40" name="矩形 39"/>
          <p:cNvSpPr/>
          <p:nvPr/>
        </p:nvSpPr>
        <p:spPr>
          <a:xfrm>
            <a:off x="9192464" y="5296236"/>
            <a:ext cx="2736304" cy="553998"/>
          </a:xfrm>
          <a:prstGeom prst="rect">
            <a:avLst/>
          </a:prstGeom>
        </p:spPr>
        <p:txBody>
          <a:bodyPr wrap="square">
            <a:spAutoFit/>
          </a:bodyPr>
          <a:lstStyle/>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设备孤岛，相互独立</a:t>
            </a:r>
            <a:endParaRPr lang="en-US" altLang="zh-CN"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gn="ctr"/>
            <a:r>
              <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rPr>
              <a:t>缺少智能管控联动所有设备</a:t>
            </a:r>
            <a:endParaRPr lang="zh-CN" altLang="en-US" sz="15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26" name="矩形 25"/>
          <p:cNvSpPr/>
          <p:nvPr/>
        </p:nvSpPr>
        <p:spPr>
          <a:xfrm>
            <a:off x="816670" y="3403512"/>
            <a:ext cx="1917700" cy="190500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
        <p:nvSpPr>
          <p:cNvPr id="28" name="矩形 27"/>
          <p:cNvSpPr/>
          <p:nvPr/>
        </p:nvSpPr>
        <p:spPr>
          <a:xfrm>
            <a:off x="3639716" y="3403512"/>
            <a:ext cx="1905000" cy="1907613"/>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
        <p:nvSpPr>
          <p:cNvPr id="29" name="矩形 28"/>
          <p:cNvSpPr/>
          <p:nvPr/>
        </p:nvSpPr>
        <p:spPr>
          <a:xfrm>
            <a:off x="6431850" y="3382409"/>
            <a:ext cx="1919143" cy="190500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 20"/>
          <p:cNvGrpSpPr/>
          <p:nvPr/>
        </p:nvGrpSpPr>
        <p:grpSpPr>
          <a:xfrm>
            <a:off x="4295800" y="2611682"/>
            <a:ext cx="3260871" cy="1569660"/>
            <a:chOff x="3943194" y="2611682"/>
            <a:chExt cx="3260871" cy="1569660"/>
          </a:xfrm>
        </p:grpSpPr>
        <p:sp>
          <p:nvSpPr>
            <p:cNvPr id="10" name="TextBox 4"/>
            <p:cNvSpPr>
              <a:spLocks noChangeArrowheads="1"/>
            </p:cNvSpPr>
            <p:nvPr/>
          </p:nvSpPr>
          <p:spPr bwMode="auto">
            <a:xfrm>
              <a:off x="5485157" y="3429244"/>
              <a:ext cx="17189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800" dirty="0">
                  <a:solidFill>
                    <a:srgbClr val="14CBA1"/>
                  </a:solidFill>
                  <a:latin typeface="Microsoft YaHei" charset="-122"/>
                  <a:ea typeface="Microsoft YaHei" charset="-122"/>
                  <a:cs typeface="Microsoft YaHei" charset="-122"/>
                  <a:sym typeface="Calibri" panose="020F0502020204030204" pitchFamily="34" charset="0"/>
                </a:rPr>
                <a:t>方案设计</a:t>
              </a:r>
              <a:endParaRPr lang="zh-CN" altLang="en-US" sz="2800" dirty="0">
                <a:solidFill>
                  <a:srgbClr val="14CBA1"/>
                </a:solidFill>
                <a:latin typeface="Microsoft YaHei" charset="-122"/>
                <a:ea typeface="Microsoft YaHei" charset="-122"/>
                <a:cs typeface="Microsoft YaHei" charset="-122"/>
                <a:sym typeface="宋体" panose="02010600030101010101" pitchFamily="2" charset="-122"/>
              </a:endParaRPr>
            </a:p>
          </p:txBody>
        </p:sp>
        <p:sp>
          <p:nvSpPr>
            <p:cNvPr id="9" name="TextBox 3"/>
            <p:cNvSpPr>
              <a:spLocks noChangeArrowheads="1"/>
            </p:cNvSpPr>
            <p:nvPr/>
          </p:nvSpPr>
          <p:spPr bwMode="auto">
            <a:xfrm>
              <a:off x="5490944" y="2905369"/>
              <a:ext cx="1672637" cy="523220"/>
            </a:xfrm>
            <a:prstGeom prst="rect">
              <a:avLst/>
            </a:prstGeom>
            <a:solidFill>
              <a:schemeClr val="bg1"/>
            </a:solidFill>
            <a:ln>
              <a:noFill/>
            </a:ln>
          </p:spPr>
          <p:txBody>
            <a:bodyPr wrap="none">
              <a:spAutoFit/>
            </a:bodyPr>
            <a:lstStyle/>
            <a:p>
              <a:r>
                <a:rPr lang="en-US" altLang="zh-CN"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rPr>
                <a:t>Part Two</a:t>
              </a:r>
              <a:endParaRPr lang="zh-CN" altLang="en-US" sz="2800" dirty="0">
                <a:solidFill>
                  <a:srgbClr val="263D4C"/>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TextBox 5"/>
            <p:cNvSpPr>
              <a:spLocks noChangeArrowheads="1"/>
            </p:cNvSpPr>
            <p:nvPr/>
          </p:nvSpPr>
          <p:spPr bwMode="auto">
            <a:xfrm>
              <a:off x="3943194" y="2611682"/>
              <a:ext cx="148309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9600" dirty="0">
                  <a:solidFill>
                    <a:srgbClr val="263D4C"/>
                  </a:solidFill>
                  <a:ea typeface="+mj-ea"/>
                  <a:sym typeface="Kozuka Mincho Pr6N H" panose="02020900000000000000" pitchFamily="18" charset="-128"/>
                </a:rPr>
                <a:t>02</a:t>
              </a:r>
              <a:endParaRPr lang="zh-CN" altLang="en-US" sz="9600" dirty="0">
                <a:solidFill>
                  <a:srgbClr val="263D4C"/>
                </a:solidFill>
                <a:ea typeface="+mj-ea"/>
                <a:sym typeface="Kozuka Mincho Pr6N H" panose="02020900000000000000" pitchFamily="18" charset="-128"/>
              </a:endParaRPr>
            </a:p>
          </p:txBody>
        </p:sp>
        <p:sp>
          <p:nvSpPr>
            <p:cNvPr id="12" name="直接连接符 6"/>
            <p:cNvSpPr>
              <a:spLocks noChangeShapeType="1"/>
            </p:cNvSpPr>
            <p:nvPr/>
          </p:nvSpPr>
          <p:spPr bwMode="auto">
            <a:xfrm>
              <a:off x="4022969" y="4149080"/>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sp>
          <p:nvSpPr>
            <p:cNvPr id="13" name="直接连接符 7"/>
            <p:cNvSpPr>
              <a:spLocks noChangeShapeType="1"/>
            </p:cNvSpPr>
            <p:nvPr/>
          </p:nvSpPr>
          <p:spPr bwMode="auto">
            <a:xfrm>
              <a:off x="4022969" y="2636912"/>
              <a:ext cx="3153151" cy="0"/>
            </a:xfrm>
            <a:prstGeom prst="line">
              <a:avLst/>
            </a:prstGeom>
            <a:noFill/>
            <a:ln w="9525" cap="flat" cmpd="sng">
              <a:solidFill>
                <a:srgbClr val="263D4C"/>
              </a:solidFill>
              <a:prstDash val="solid"/>
              <a:miter lim="800000"/>
            </a:ln>
            <a:extLst>
              <a:ext uri="{909E8E84-426E-40DD-AFC4-6F175D3DCCD1}">
                <a14:hiddenFill xmlns:a14="http://schemas.microsoft.com/office/drawing/2010/main">
                  <a:noFill/>
                </a14:hiddenFill>
              </a:ext>
            </a:extLst>
          </p:spPr>
          <p:txBody>
            <a:bodyPr/>
            <a:lstStyle/>
            <a:p>
              <a:endParaRPr lang="zh-CN" altLang="en-US"/>
            </a:p>
          </p:txBody>
        </p:sp>
      </p:grpSp>
      <p:sp>
        <p:nvSpPr>
          <p:cNvPr id="8" name="矩形 7"/>
          <p:cNvSpPr/>
          <p:nvPr/>
        </p:nvSpPr>
        <p:spPr>
          <a:xfrm>
            <a:off x="5843552" y="2905370"/>
            <a:ext cx="1672636" cy="523220"/>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59669" y="207869"/>
            <a:ext cx="3575720" cy="461665"/>
          </a:xfrm>
          <a:prstGeom prst="rect">
            <a:avLst/>
          </a:prstGeom>
        </p:spPr>
        <p:txBody>
          <a:bodyPr wrap="square">
            <a:spAutoFit/>
          </a:bodyPr>
          <a:lstStyle/>
          <a:p>
            <a:pPr defTabSz="237490"/>
            <a:r>
              <a:rPr lang="en-US" altLang="zh-CN" sz="2400" b="1" dirty="0">
                <a:solidFill>
                  <a:srgbClr val="14CBA1"/>
                </a:solidFill>
                <a:latin typeface="Microsoft YaHei" charset="-122"/>
                <a:ea typeface="Microsoft YaHei" charset="-122"/>
                <a:cs typeface="Microsoft YaHei" charset="-122"/>
              </a:rPr>
              <a:t>	 </a:t>
            </a:r>
            <a:r>
              <a:rPr lang="zh-CN" altLang="en-US" sz="2400" b="1" dirty="0">
                <a:solidFill>
                  <a:srgbClr val="14CBA1"/>
                </a:solidFill>
                <a:latin typeface="Microsoft YaHei" charset="-122"/>
                <a:ea typeface="Microsoft YaHei" charset="-122"/>
                <a:cs typeface="Microsoft YaHei" charset="-122"/>
              </a:rPr>
              <a:t>防疫系统</a:t>
            </a:r>
            <a:r>
              <a:rPr lang="en-US" altLang="zh-CN" sz="2400" b="1" dirty="0">
                <a:solidFill>
                  <a:srgbClr val="14CBA1"/>
                </a:solidFill>
                <a:latin typeface="Microsoft YaHei" charset="-122"/>
                <a:ea typeface="Microsoft YaHei" charset="-122"/>
                <a:cs typeface="Microsoft YaHei" charset="-122"/>
              </a:rPr>
              <a:t>-</a:t>
            </a:r>
            <a:r>
              <a:rPr lang="zh-CN" altLang="en-US" sz="2400" b="1" dirty="0">
                <a:solidFill>
                  <a:srgbClr val="14CBA1"/>
                </a:solidFill>
                <a:latin typeface="Microsoft YaHei" charset="-122"/>
                <a:ea typeface="Microsoft YaHei" charset="-122"/>
                <a:cs typeface="Microsoft YaHei" charset="-122"/>
              </a:rPr>
              <a:t>总体框架图</a:t>
            </a:r>
            <a:endParaRPr lang="en-US" altLang="zh-CN" sz="2400" b="1" dirty="0">
              <a:solidFill>
                <a:srgbClr val="14CBA1"/>
              </a:solidFill>
              <a:latin typeface="Microsoft YaHei" charset="-122"/>
              <a:ea typeface="Microsoft YaHei" charset="-122"/>
              <a:cs typeface="Microsoft YaHei" charset="-122"/>
            </a:endParaRPr>
          </a:p>
        </p:txBody>
      </p:sp>
      <p:pic>
        <p:nvPicPr>
          <p:cNvPr id="9" name="图片 1"/>
          <p:cNvPicPr>
            <a:picLocks noChangeAspect="1"/>
          </p:cNvPicPr>
          <p:nvPr/>
        </p:nvPicPr>
        <p:blipFill>
          <a:blip r:embed="rId1"/>
          <a:stretch>
            <a:fillRect/>
          </a:stretch>
        </p:blipFill>
        <p:spPr>
          <a:xfrm>
            <a:off x="6816080" y="692696"/>
            <a:ext cx="1880686" cy="1423659"/>
          </a:xfrm>
          <a:prstGeom prst="rect">
            <a:avLst/>
          </a:prstGeom>
        </p:spPr>
      </p:pic>
      <p:pic>
        <p:nvPicPr>
          <p:cNvPr id="10" name="Picture 81"/>
          <p:cNvPicPr>
            <a:picLocks noChangeAspect="1"/>
          </p:cNvPicPr>
          <p:nvPr/>
        </p:nvPicPr>
        <p:blipFill>
          <a:blip r:embed="rId2"/>
          <a:stretch>
            <a:fillRect/>
          </a:stretch>
        </p:blipFill>
        <p:spPr>
          <a:xfrm>
            <a:off x="9588065" y="692696"/>
            <a:ext cx="2384183" cy="2761875"/>
          </a:xfrm>
          <a:prstGeom prst="rect">
            <a:avLst/>
          </a:prstGeom>
        </p:spPr>
      </p:pic>
      <p:pic>
        <p:nvPicPr>
          <p:cNvPr id="4" name="图片 3"/>
          <p:cNvPicPr>
            <a:picLocks noChangeAspect="1"/>
          </p:cNvPicPr>
          <p:nvPr/>
        </p:nvPicPr>
        <p:blipFill>
          <a:blip r:embed="rId3"/>
          <a:stretch>
            <a:fillRect/>
          </a:stretch>
        </p:blipFill>
        <p:spPr>
          <a:xfrm>
            <a:off x="6223999" y="3140968"/>
            <a:ext cx="4133333" cy="1552381"/>
          </a:xfrm>
          <a:prstGeom prst="rect">
            <a:avLst/>
          </a:prstGeom>
        </p:spPr>
      </p:pic>
      <p:sp>
        <p:nvSpPr>
          <p:cNvPr id="20" name="椭圆 19"/>
          <p:cNvSpPr/>
          <p:nvPr/>
        </p:nvSpPr>
        <p:spPr>
          <a:xfrm>
            <a:off x="7113335" y="3835077"/>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8697511" y="342900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9371553" y="417505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8103860" y="4327450"/>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59" name="直接连接符 58"/>
          <p:cNvCxnSpPr/>
          <p:nvPr/>
        </p:nvCxnSpPr>
        <p:spPr>
          <a:xfrm flipH="1">
            <a:off x="5591944" y="831426"/>
            <a:ext cx="1491717"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719736" y="548680"/>
            <a:ext cx="5976664"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3719736" y="548680"/>
            <a:ext cx="0" cy="504056"/>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V="1">
            <a:off x="8149897" y="4419527"/>
            <a:ext cx="0" cy="1252516"/>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pic>
        <p:nvPicPr>
          <p:cNvPr id="71" name="Picture 2"/>
          <p:cNvPicPr>
            <a:picLocks noChangeAspect="1"/>
          </p:cNvPicPr>
          <p:nvPr/>
        </p:nvPicPr>
        <p:blipFill>
          <a:blip r:embed="rId4"/>
          <a:stretch>
            <a:fillRect/>
          </a:stretch>
        </p:blipFill>
        <p:spPr>
          <a:xfrm>
            <a:off x="2429684" y="5150843"/>
            <a:ext cx="1703441" cy="1045207"/>
          </a:xfrm>
          <a:prstGeom prst="rect">
            <a:avLst/>
          </a:prstGeom>
        </p:spPr>
      </p:pic>
      <p:pic>
        <p:nvPicPr>
          <p:cNvPr id="72" name="Picture 4"/>
          <p:cNvPicPr>
            <a:picLocks noChangeAspect="1"/>
          </p:cNvPicPr>
          <p:nvPr/>
        </p:nvPicPr>
        <p:blipFill>
          <a:blip r:embed="rId5"/>
          <a:stretch>
            <a:fillRect/>
          </a:stretch>
        </p:blipFill>
        <p:spPr>
          <a:xfrm>
            <a:off x="10357332" y="5150914"/>
            <a:ext cx="1704882" cy="1045136"/>
          </a:xfrm>
          <a:prstGeom prst="rect">
            <a:avLst/>
          </a:prstGeom>
        </p:spPr>
      </p:pic>
      <p:grpSp>
        <p:nvGrpSpPr>
          <p:cNvPr id="73" name="组合 72"/>
          <p:cNvGrpSpPr/>
          <p:nvPr/>
        </p:nvGrpSpPr>
        <p:grpSpPr>
          <a:xfrm>
            <a:off x="4550543" y="5146395"/>
            <a:ext cx="1471295" cy="1049655"/>
            <a:chOff x="8889365" y="2853690"/>
            <a:chExt cx="1471295" cy="1049655"/>
          </a:xfrm>
        </p:grpSpPr>
        <p:pic>
          <p:nvPicPr>
            <p:cNvPr id="74" name="Picture 5"/>
            <p:cNvPicPr>
              <a:picLocks noChangeAspect="1"/>
            </p:cNvPicPr>
            <p:nvPr/>
          </p:nvPicPr>
          <p:blipFill>
            <a:blip r:embed="rId6"/>
            <a:stretch>
              <a:fillRect/>
            </a:stretch>
          </p:blipFill>
          <p:spPr>
            <a:xfrm>
              <a:off x="8890000" y="2853690"/>
              <a:ext cx="1470025" cy="1049655"/>
            </a:xfrm>
            <a:prstGeom prst="rect">
              <a:avLst/>
            </a:prstGeom>
          </p:spPr>
        </p:pic>
        <p:sp>
          <p:nvSpPr>
            <p:cNvPr id="75" name="矩形 74"/>
            <p:cNvSpPr/>
            <p:nvPr/>
          </p:nvSpPr>
          <p:spPr>
            <a:xfrm>
              <a:off x="8889365" y="2853690"/>
              <a:ext cx="1471295" cy="1036955"/>
            </a:xfrm>
            <a:prstGeom prst="rect">
              <a:avLst/>
            </a:prstGeom>
            <a:solidFill>
              <a:srgbClr val="4C5CF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6" name="图片 75" descr="模块-卫生检查"/>
            <p:cNvPicPr>
              <a:picLocks noChangeAspect="1"/>
            </p:cNvPicPr>
            <p:nvPr/>
          </p:nvPicPr>
          <p:blipFill>
            <a:blip r:embed="rId7"/>
            <a:stretch>
              <a:fillRect/>
            </a:stretch>
          </p:blipFill>
          <p:spPr>
            <a:xfrm>
              <a:off x="9493885" y="3213735"/>
              <a:ext cx="313690" cy="313690"/>
            </a:xfrm>
            <a:prstGeom prst="rect">
              <a:avLst/>
            </a:prstGeom>
          </p:spPr>
        </p:pic>
      </p:grpSp>
      <p:grpSp>
        <p:nvGrpSpPr>
          <p:cNvPr id="80" name="组合 79"/>
          <p:cNvGrpSpPr/>
          <p:nvPr/>
        </p:nvGrpSpPr>
        <p:grpSpPr>
          <a:xfrm>
            <a:off x="8401629" y="5134331"/>
            <a:ext cx="1538283" cy="1061719"/>
            <a:chOff x="7330127" y="4954906"/>
            <a:chExt cx="1538283" cy="1061719"/>
          </a:xfrm>
        </p:grpSpPr>
        <p:pic>
          <p:nvPicPr>
            <p:cNvPr id="81" name="Picture 3"/>
            <p:cNvPicPr>
              <a:picLocks noChangeAspect="1"/>
            </p:cNvPicPr>
            <p:nvPr/>
          </p:nvPicPr>
          <p:blipFill>
            <a:blip r:embed="rId8"/>
            <a:stretch>
              <a:fillRect/>
            </a:stretch>
          </p:blipFill>
          <p:spPr>
            <a:xfrm>
              <a:off x="7330127" y="4954906"/>
              <a:ext cx="1533838" cy="1045336"/>
            </a:xfrm>
            <a:prstGeom prst="rect">
              <a:avLst/>
            </a:prstGeom>
          </p:spPr>
        </p:pic>
        <p:grpSp>
          <p:nvGrpSpPr>
            <p:cNvPr id="82" name="组合 81"/>
            <p:cNvGrpSpPr/>
            <p:nvPr/>
          </p:nvGrpSpPr>
          <p:grpSpPr>
            <a:xfrm>
              <a:off x="7334250" y="4968875"/>
              <a:ext cx="1534160" cy="1047750"/>
              <a:chOff x="7334250" y="4968875"/>
              <a:chExt cx="1534160" cy="1047750"/>
            </a:xfrm>
          </p:grpSpPr>
          <p:sp>
            <p:nvSpPr>
              <p:cNvPr id="83" name="矩形 82"/>
              <p:cNvSpPr/>
              <p:nvPr/>
            </p:nvSpPr>
            <p:spPr>
              <a:xfrm>
                <a:off x="7334250" y="4968875"/>
                <a:ext cx="1534160" cy="1047750"/>
              </a:xfrm>
              <a:prstGeom prst="rect">
                <a:avLst/>
              </a:prstGeom>
              <a:solidFill>
                <a:srgbClr val="4C5CF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4" name="图片 83" descr="人体"/>
              <p:cNvPicPr>
                <a:picLocks noChangeAspect="1"/>
              </p:cNvPicPr>
              <p:nvPr/>
            </p:nvPicPr>
            <p:blipFill>
              <a:blip r:embed="rId9"/>
              <a:stretch>
                <a:fillRect/>
              </a:stretch>
            </p:blipFill>
            <p:spPr>
              <a:xfrm>
                <a:off x="7960995" y="5379720"/>
                <a:ext cx="312420" cy="307975"/>
              </a:xfrm>
              <a:prstGeom prst="rect">
                <a:avLst/>
              </a:prstGeom>
            </p:spPr>
          </p:pic>
        </p:grpSp>
      </p:grpSp>
      <p:grpSp>
        <p:nvGrpSpPr>
          <p:cNvPr id="88" name="组合 87"/>
          <p:cNvGrpSpPr/>
          <p:nvPr/>
        </p:nvGrpSpPr>
        <p:grpSpPr>
          <a:xfrm>
            <a:off x="6439256" y="5147533"/>
            <a:ext cx="1544955" cy="1048517"/>
            <a:chOff x="2931795" y="4793615"/>
            <a:chExt cx="1544955" cy="1048517"/>
          </a:xfrm>
        </p:grpSpPr>
        <p:pic>
          <p:nvPicPr>
            <p:cNvPr id="89" name="Picture 39"/>
            <p:cNvPicPr>
              <a:picLocks noChangeAspect="1"/>
            </p:cNvPicPr>
            <p:nvPr/>
          </p:nvPicPr>
          <p:blipFill>
            <a:blip r:embed="rId10"/>
            <a:stretch>
              <a:fillRect/>
            </a:stretch>
          </p:blipFill>
          <p:spPr>
            <a:xfrm>
              <a:off x="2939532" y="4793615"/>
              <a:ext cx="1529600" cy="1048517"/>
            </a:xfrm>
            <a:prstGeom prst="rect">
              <a:avLst/>
            </a:prstGeom>
          </p:spPr>
        </p:pic>
        <p:grpSp>
          <p:nvGrpSpPr>
            <p:cNvPr id="90" name="组合 89"/>
            <p:cNvGrpSpPr/>
            <p:nvPr/>
          </p:nvGrpSpPr>
          <p:grpSpPr>
            <a:xfrm>
              <a:off x="2931795" y="4794250"/>
              <a:ext cx="1544955" cy="1047750"/>
              <a:chOff x="2931795" y="4794250"/>
              <a:chExt cx="1544955" cy="1047750"/>
            </a:xfrm>
          </p:grpSpPr>
          <p:sp>
            <p:nvSpPr>
              <p:cNvPr id="91" name="矩形 90"/>
              <p:cNvSpPr/>
              <p:nvPr/>
            </p:nvSpPr>
            <p:spPr>
              <a:xfrm>
                <a:off x="2931795" y="4794250"/>
                <a:ext cx="1544955" cy="1047750"/>
              </a:xfrm>
              <a:prstGeom prst="rect">
                <a:avLst/>
              </a:prstGeom>
              <a:solidFill>
                <a:srgbClr val="4C5CF4">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2" name="图片 91" descr="操作＿杀菌"/>
              <p:cNvPicPr>
                <a:picLocks noChangeAspect="1"/>
              </p:cNvPicPr>
              <p:nvPr/>
            </p:nvPicPr>
            <p:blipFill>
              <a:blip r:embed="rId11"/>
              <a:stretch>
                <a:fillRect/>
              </a:stretch>
            </p:blipFill>
            <p:spPr>
              <a:xfrm>
                <a:off x="3529330" y="5143500"/>
                <a:ext cx="349885" cy="349885"/>
              </a:xfrm>
              <a:prstGeom prst="rect">
                <a:avLst/>
              </a:prstGeom>
            </p:spPr>
          </p:pic>
        </p:grpSp>
      </p:grpSp>
      <p:grpSp>
        <p:nvGrpSpPr>
          <p:cNvPr id="93" name="组合 92"/>
          <p:cNvGrpSpPr/>
          <p:nvPr/>
        </p:nvGrpSpPr>
        <p:grpSpPr>
          <a:xfrm>
            <a:off x="479376" y="5147031"/>
            <a:ext cx="1532890" cy="1049019"/>
            <a:chOff x="1663065" y="2977516"/>
            <a:chExt cx="1532890" cy="1049019"/>
          </a:xfrm>
        </p:grpSpPr>
        <p:pic>
          <p:nvPicPr>
            <p:cNvPr id="94" name="Picture 41"/>
            <p:cNvPicPr>
              <a:picLocks noChangeAspect="1"/>
            </p:cNvPicPr>
            <p:nvPr/>
          </p:nvPicPr>
          <p:blipFill>
            <a:blip r:embed="rId12"/>
            <a:stretch>
              <a:fillRect/>
            </a:stretch>
          </p:blipFill>
          <p:spPr>
            <a:xfrm>
              <a:off x="1663065" y="2977516"/>
              <a:ext cx="1529715" cy="1036456"/>
            </a:xfrm>
            <a:prstGeom prst="rect">
              <a:avLst/>
            </a:prstGeom>
          </p:spPr>
        </p:pic>
        <p:sp>
          <p:nvSpPr>
            <p:cNvPr id="95" name="矩形 94"/>
            <p:cNvSpPr/>
            <p:nvPr/>
          </p:nvSpPr>
          <p:spPr>
            <a:xfrm>
              <a:off x="1671955" y="2989580"/>
              <a:ext cx="1524000" cy="1036955"/>
            </a:xfrm>
            <a:prstGeom prst="rect">
              <a:avLst/>
            </a:prstGeom>
            <a:solidFill>
              <a:srgbClr val="4C5CF4">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6" name="图片 95" descr="温度"/>
            <p:cNvPicPr>
              <a:picLocks noChangeAspect="1"/>
            </p:cNvPicPr>
            <p:nvPr/>
          </p:nvPicPr>
          <p:blipFill>
            <a:blip r:embed="rId13"/>
            <a:stretch>
              <a:fillRect/>
            </a:stretch>
          </p:blipFill>
          <p:spPr>
            <a:xfrm>
              <a:off x="2288540" y="3383915"/>
              <a:ext cx="316865" cy="316865"/>
            </a:xfrm>
            <a:prstGeom prst="rect">
              <a:avLst/>
            </a:prstGeom>
          </p:spPr>
        </p:pic>
      </p:grpSp>
      <p:cxnSp>
        <p:nvCxnSpPr>
          <p:cNvPr id="104" name="直接连接符 103"/>
          <p:cNvCxnSpPr>
            <a:stCxn id="91" idx="3"/>
          </p:cNvCxnSpPr>
          <p:nvPr/>
        </p:nvCxnSpPr>
        <p:spPr>
          <a:xfrm>
            <a:off x="7984211" y="5672043"/>
            <a:ext cx="165686"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p:nvPr/>
        </p:nvCxnSpPr>
        <p:spPr>
          <a:xfrm flipV="1">
            <a:off x="9417590" y="4264716"/>
            <a:ext cx="0" cy="869615"/>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13" name="直接连接符 112"/>
          <p:cNvCxnSpPr/>
          <p:nvPr/>
        </p:nvCxnSpPr>
        <p:spPr>
          <a:xfrm flipH="1" flipV="1">
            <a:off x="10128449" y="3475038"/>
            <a:ext cx="1" cy="2198446"/>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72" idx="1"/>
          </p:cNvCxnSpPr>
          <p:nvPr/>
        </p:nvCxnSpPr>
        <p:spPr>
          <a:xfrm flipH="1">
            <a:off x="10128448" y="5673482"/>
            <a:ext cx="228884"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endCxn id="21" idx="6"/>
          </p:cNvCxnSpPr>
          <p:nvPr/>
        </p:nvCxnSpPr>
        <p:spPr>
          <a:xfrm flipH="1">
            <a:off x="8789586" y="3475038"/>
            <a:ext cx="1338863"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8743548" y="3889687"/>
            <a:ext cx="0" cy="1051481"/>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p:nvPr/>
        </p:nvCxnSpPr>
        <p:spPr>
          <a:xfrm flipH="1">
            <a:off x="6312025" y="3275399"/>
            <a:ext cx="1" cy="1665769"/>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14"/>
          <a:stretch>
            <a:fillRect/>
          </a:stretch>
        </p:blipFill>
        <p:spPr>
          <a:xfrm>
            <a:off x="479376" y="1009981"/>
            <a:ext cx="5770927" cy="3787171"/>
          </a:xfrm>
          <a:prstGeom prst="rect">
            <a:avLst/>
          </a:prstGeom>
        </p:spPr>
      </p:pic>
      <p:cxnSp>
        <p:nvCxnSpPr>
          <p:cNvPr id="130" name="直接连接符 129"/>
          <p:cNvCxnSpPr>
            <a:stCxn id="17" idx="7"/>
          </p:cNvCxnSpPr>
          <p:nvPr/>
        </p:nvCxnSpPr>
        <p:spPr>
          <a:xfrm flipH="1">
            <a:off x="6312024" y="3275399"/>
            <a:ext cx="1734125"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35" name="直接连接符 134"/>
          <p:cNvCxnSpPr/>
          <p:nvPr/>
        </p:nvCxnSpPr>
        <p:spPr>
          <a:xfrm flipH="1">
            <a:off x="3281405" y="4941168"/>
            <a:ext cx="3030619"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41" name="直接连接符 140"/>
          <p:cNvCxnSpPr/>
          <p:nvPr/>
        </p:nvCxnSpPr>
        <p:spPr>
          <a:xfrm>
            <a:off x="3281405" y="4941168"/>
            <a:ext cx="0" cy="217927"/>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flipH="1">
            <a:off x="7159373" y="3921941"/>
            <a:ext cx="1" cy="1019227"/>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H="1">
            <a:off x="1250266" y="4941168"/>
            <a:ext cx="5909108"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50" name="直接连接符 149"/>
          <p:cNvCxnSpPr>
            <a:endCxn id="95" idx="0"/>
          </p:cNvCxnSpPr>
          <p:nvPr/>
        </p:nvCxnSpPr>
        <p:spPr>
          <a:xfrm>
            <a:off x="1250266" y="4941168"/>
            <a:ext cx="0" cy="217927"/>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flipH="1">
            <a:off x="5303912" y="4941168"/>
            <a:ext cx="3439636" cy="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endCxn id="75" idx="0"/>
          </p:cNvCxnSpPr>
          <p:nvPr/>
        </p:nvCxnSpPr>
        <p:spPr>
          <a:xfrm>
            <a:off x="5286191" y="4941168"/>
            <a:ext cx="0" cy="205227"/>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sp>
        <p:nvSpPr>
          <p:cNvPr id="167" name="矩形 166"/>
          <p:cNvSpPr/>
          <p:nvPr/>
        </p:nvSpPr>
        <p:spPr>
          <a:xfrm>
            <a:off x="488266" y="6194323"/>
            <a:ext cx="1523999" cy="276999"/>
          </a:xfrm>
          <a:prstGeom prst="rect">
            <a:avLst/>
          </a:prstGeom>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移动监测</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68" name="矩形 167"/>
          <p:cNvSpPr/>
          <p:nvPr/>
        </p:nvSpPr>
        <p:spPr>
          <a:xfrm>
            <a:off x="2429684" y="6194323"/>
            <a:ext cx="1703441" cy="276999"/>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图书馆</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69" name="矩形 168"/>
          <p:cNvSpPr/>
          <p:nvPr/>
        </p:nvSpPr>
        <p:spPr>
          <a:xfrm>
            <a:off x="4524574" y="6194323"/>
            <a:ext cx="1496629" cy="276999"/>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教学楼出入口</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0" name="矩形 169"/>
          <p:cNvSpPr/>
          <p:nvPr/>
        </p:nvSpPr>
        <p:spPr>
          <a:xfrm>
            <a:off x="6433245" y="6194323"/>
            <a:ext cx="1550966" cy="276999"/>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体育馆</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1" name="矩形 170"/>
          <p:cNvSpPr/>
          <p:nvPr/>
        </p:nvSpPr>
        <p:spPr>
          <a:xfrm>
            <a:off x="8399174" y="6194323"/>
            <a:ext cx="1550966" cy="276999"/>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校园进出口</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2" name="矩形 171"/>
          <p:cNvSpPr/>
          <p:nvPr/>
        </p:nvSpPr>
        <p:spPr>
          <a:xfrm>
            <a:off x="10357332" y="6194323"/>
            <a:ext cx="1704882" cy="276999"/>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教室</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3" name="矩形 172"/>
          <p:cNvSpPr/>
          <p:nvPr/>
        </p:nvSpPr>
        <p:spPr>
          <a:xfrm>
            <a:off x="6816080" y="2348880"/>
            <a:ext cx="1927468" cy="276999"/>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线上疫情数据、舆情信息</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sp>
        <p:nvSpPr>
          <p:cNvPr id="174" name="矩形 173"/>
          <p:cNvSpPr/>
          <p:nvPr/>
        </p:nvSpPr>
        <p:spPr>
          <a:xfrm>
            <a:off x="10173333" y="3540602"/>
            <a:ext cx="1704882" cy="461665"/>
          </a:xfrm>
          <a:prstGeom prst="rect">
            <a:avLst/>
          </a:prstGeom>
          <a:noFill/>
        </p:spPr>
        <p:txBody>
          <a:bodyPr wrap="square">
            <a:spAutoFit/>
          </a:bodyPr>
          <a:lstStyle/>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学校、教育局、政府</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a:p>
            <a:pPr algn="ctr"/>
            <a:r>
              <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rPr>
              <a:t>运营管理决策支持</a:t>
            </a:r>
            <a:endParaRPr lang="zh-CN" altLang="en-US" sz="1200" b="1" dirty="0">
              <a:solidFill>
                <a:srgbClr val="212121"/>
              </a:solidFill>
              <a:latin typeface="Arial" panose="020B0604020202090204" pitchFamily="34" charset="0"/>
              <a:ea typeface=".萍方-简" panose="020B0100000000000000" pitchFamily="34" charset="-122"/>
              <a:cs typeface="Arial" panose="020B0604020202090204" pitchFamily="34" charset="0"/>
            </a:endParaRPr>
          </a:p>
        </p:txBody>
      </p:sp>
      <p:cxnSp>
        <p:nvCxnSpPr>
          <p:cNvPr id="177" name="直接连接符 176"/>
          <p:cNvCxnSpPr/>
          <p:nvPr/>
        </p:nvCxnSpPr>
        <p:spPr>
          <a:xfrm flipV="1">
            <a:off x="5591944" y="836712"/>
            <a:ext cx="0" cy="20498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V="1">
            <a:off x="7083661" y="831426"/>
            <a:ext cx="0" cy="204980"/>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9696400" y="548682"/>
            <a:ext cx="0" cy="792086"/>
          </a:xfrm>
          <a:prstGeom prst="line">
            <a:avLst/>
          </a:prstGeom>
          <a:ln w="19050">
            <a:solidFill>
              <a:srgbClr val="14CBA1"/>
            </a:solidFill>
          </a:ln>
        </p:spPr>
        <p:style>
          <a:lnRef idx="1">
            <a:schemeClr val="accent1"/>
          </a:lnRef>
          <a:fillRef idx="0">
            <a:schemeClr val="accent1"/>
          </a:fillRef>
          <a:effectRef idx="0">
            <a:schemeClr val="accent1"/>
          </a:effectRef>
          <a:fontRef idx="minor">
            <a:schemeClr val="tx1"/>
          </a:fontRef>
        </p:style>
      </p:cxnSp>
      <p:sp>
        <p:nvSpPr>
          <p:cNvPr id="18" name="椭圆 17"/>
          <p:cNvSpPr/>
          <p:nvPr/>
        </p:nvSpPr>
        <p:spPr>
          <a:xfrm>
            <a:off x="8697511" y="3835077"/>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7967558" y="3261915"/>
            <a:ext cx="92075" cy="92075"/>
          </a:xfrm>
          <a:prstGeom prst="ellipse">
            <a:avLst/>
          </a:prstGeom>
          <a:solidFill>
            <a:schemeClr val="accent6">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6816080" y="692696"/>
            <a:ext cx="1881431" cy="1423659"/>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
        <p:nvSpPr>
          <p:cNvPr id="68" name="矩形 67"/>
          <p:cNvSpPr/>
          <p:nvPr/>
        </p:nvSpPr>
        <p:spPr>
          <a:xfrm>
            <a:off x="9588064" y="692695"/>
            <a:ext cx="2384183" cy="2761875"/>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
        <p:nvSpPr>
          <p:cNvPr id="69" name="矩形 68"/>
          <p:cNvSpPr/>
          <p:nvPr/>
        </p:nvSpPr>
        <p:spPr>
          <a:xfrm>
            <a:off x="474883" y="1019413"/>
            <a:ext cx="5775420" cy="3776461"/>
          </a:xfrm>
          <a:prstGeom prst="rect">
            <a:avLst/>
          </a:prstGeom>
          <a:solidFill>
            <a:schemeClr val="tx1">
              <a:alpha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endParaRPr lang="zh-CN" altLang="en-US" sz="1800" noProof="1">
              <a:solidFill>
                <a:schemeClr val="bg1"/>
              </a:solidFill>
              <a:latin typeface="微软雅黑" panose="020B0503020204020204" pitchFamily="34"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pFill/>
        <a:ln>
          <a:noFill/>
        </a:ln>
        <a:effectLst>
          <a:outerShdw blurRad="444500" dist="254000" dir="8100000" algn="tr" rotWithShape="0">
            <a:prstClr val="black">
              <a:alpha val="50000"/>
            </a:prstClr>
          </a:outerShdw>
        </a:effectLst>
      </a:spPr>
      <a:bodyPr anchor="ctr"/>
      <a:lstStyle>
        <a:defPPr algn="ctr" eaLnBrk="1" fontAlgn="auto" hangingPunct="1">
          <a:defRPr sz="1800" noProof="1">
            <a:solidFill>
              <a:schemeClr val="bg1"/>
            </a:solidFill>
            <a:latin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1814</Words>
  <Application>WPS 表格</Application>
  <PresentationFormat>宽屏</PresentationFormat>
  <Paragraphs>310</Paragraphs>
  <Slides>26</Slides>
  <Notes>1</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26</vt:i4>
      </vt:variant>
    </vt:vector>
  </HeadingPairs>
  <TitlesOfParts>
    <vt:vector size="48" baseType="lpstr">
      <vt:lpstr>Arial</vt:lpstr>
      <vt:lpstr>方正书宋_GBK</vt:lpstr>
      <vt:lpstr>Wingdings</vt:lpstr>
      <vt:lpstr>微软雅黑</vt:lpstr>
      <vt:lpstr>汉仪旗黑KW</vt:lpstr>
      <vt:lpstr>Arial</vt:lpstr>
      <vt:lpstr>Microsoft YaHei</vt:lpstr>
      <vt:lpstr>宋体</vt:lpstr>
      <vt:lpstr>造字工房悦黑体验版常规体</vt:lpstr>
      <vt:lpstr>Calibri</vt:lpstr>
      <vt:lpstr>Kozuka Mincho Pr6N H</vt:lpstr>
      <vt:lpstr>PingFang SC Medium</vt:lpstr>
      <vt:lpstr>.萍方-简</vt:lpstr>
      <vt:lpstr>DengXian</vt:lpstr>
      <vt:lpstr>汉仪中等线KW</vt:lpstr>
      <vt:lpstr>宋体</vt:lpstr>
      <vt:lpstr>Arial Unicode MS</vt:lpstr>
      <vt:lpstr>汉仪书宋二KW</vt:lpstr>
      <vt:lpstr>苹方-简</vt:lpstr>
      <vt:lpstr>Helvetica Neue</vt:lpstr>
      <vt:lpstr>冬青黑体简体中文</vt:lpstr>
      <vt:lpstr>Office 主题</vt:lpstr>
      <vt:lpstr>PowerPoint 演示文稿</vt:lpstr>
      <vt:lpstr>目 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智慧校园防疫解决方案v1.6</dc:title>
  <dc:creator>Microsoft Office 用户</dc:creator>
  <cp:keywords>微环境</cp:keywords>
  <cp:lastModifiedBy>postrock</cp:lastModifiedBy>
  <cp:revision>615</cp:revision>
  <dcterms:created xsi:type="dcterms:W3CDTF">2020-03-02T05:29:48Z</dcterms:created>
  <dcterms:modified xsi:type="dcterms:W3CDTF">2020-03-02T05:29:48Z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2052-2.0.0.3163</vt:lpwstr>
  </property>
</Properties>
</file>