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  <p:sldMasterId id="2147483897" r:id="rId3"/>
  </p:sldMasterIdLst>
  <p:notesMasterIdLst>
    <p:notesMasterId r:id="rId45"/>
  </p:notesMasterIdLst>
  <p:handoutMasterIdLst>
    <p:handoutMasterId r:id="rId46"/>
  </p:handoutMasterIdLst>
  <p:sldIdLst>
    <p:sldId id="515" r:id="rId4"/>
    <p:sldId id="592" r:id="rId5"/>
    <p:sldId id="591" r:id="rId6"/>
    <p:sldId id="609" r:id="rId7"/>
    <p:sldId id="610" r:id="rId8"/>
    <p:sldId id="594" r:id="rId9"/>
    <p:sldId id="523" r:id="rId10"/>
    <p:sldId id="524" r:id="rId11"/>
    <p:sldId id="343" r:id="rId12"/>
    <p:sldId id="596" r:id="rId13"/>
    <p:sldId id="526" r:id="rId14"/>
    <p:sldId id="418" r:id="rId15"/>
    <p:sldId id="597" r:id="rId16"/>
    <p:sldId id="529" r:id="rId17"/>
    <p:sldId id="530" r:id="rId18"/>
    <p:sldId id="533" r:id="rId19"/>
    <p:sldId id="531" r:id="rId20"/>
    <p:sldId id="532" r:id="rId21"/>
    <p:sldId id="598" r:id="rId22"/>
    <p:sldId id="472" r:id="rId23"/>
    <p:sldId id="365" r:id="rId24"/>
    <p:sldId id="611" r:id="rId25"/>
    <p:sldId id="612" r:id="rId26"/>
    <p:sldId id="599" r:id="rId27"/>
    <p:sldId id="434" r:id="rId28"/>
    <p:sldId id="435" r:id="rId29"/>
    <p:sldId id="534" r:id="rId30"/>
    <p:sldId id="430" r:id="rId31"/>
    <p:sldId id="600" r:id="rId32"/>
    <p:sldId id="601" r:id="rId33"/>
    <p:sldId id="602" r:id="rId34"/>
    <p:sldId id="603" r:id="rId35"/>
    <p:sldId id="428" r:id="rId36"/>
    <p:sldId id="604" r:id="rId37"/>
    <p:sldId id="605" r:id="rId38"/>
    <p:sldId id="606" r:id="rId39"/>
    <p:sldId id="607" r:id="rId40"/>
    <p:sldId id="608" r:id="rId41"/>
    <p:sldId id="385" r:id="rId42"/>
    <p:sldId id="578" r:id="rId43"/>
    <p:sldId id="304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6" autoAdjust="0"/>
  </p:normalViewPr>
  <p:slideViewPr>
    <p:cSldViewPr>
      <p:cViewPr>
        <p:scale>
          <a:sx n="60" d="100"/>
          <a:sy n="60" d="100"/>
        </p:scale>
        <p:origin x="-145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734902-C7EE-4951-A919-850C5BFF01AE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2E8C1A-8974-4D4F-B2A1-6D0B18DB2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B36BE3C-B40B-4582-9D2C-1B4CF55E2D87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B681B3-CC1C-4EF4-BD05-E5575CA568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2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DC6DA-5294-4533-B7C8-BA19965E186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3CD98-9EBC-4EF5-916B-8B05BD99306D}" type="slidenum">
              <a:rPr lang="en-US" altLang="zh-CN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CN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mtClean="0"/>
              <a:t>蓝色：首次就诊时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在什么情况下需要考虑遗传性代谢性肝病？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/>
            </a:r>
            <a:br>
              <a:rPr lang="en-US" altLang="zh-CN" dirty="0" smtClean="0">
                <a:latin typeface="仿宋" pitchFamily="49" charset="-122"/>
                <a:ea typeface="仿宋" pitchFamily="49" charset="-122"/>
              </a:rPr>
            </a:b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或者说遗传代谢性肝病有哪些临床特征？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2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99DEB-0E25-42F9-B90A-DF0BCA787899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CN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000" smtClean="0"/>
              <a:t>黄疸是常见的表现之一，尤其在新生儿期即可出现高结合胆红素血症，部分患儿可能在儿童期有所缓解。胆汁淤积性慢性肝病严重者可出现瘙痒症，不过在</a:t>
            </a:r>
            <a:r>
              <a:rPr lang="en-US" altLang="zh-CN" sz="1000" smtClean="0"/>
              <a:t>3-5</a:t>
            </a:r>
            <a:r>
              <a:rPr lang="zh-CN" altLang="en-US" sz="1000" smtClean="0"/>
              <a:t>个月龄之前患儿很少出现此症状，幼儿期后较常见，无黄疸病人亦可有此表现。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000" smtClean="0"/>
              <a:t>Alagille</a:t>
            </a:r>
            <a:r>
              <a:rPr lang="zh-CN" altLang="en-US" sz="1000" smtClean="0"/>
              <a:t>综合征病人中</a:t>
            </a:r>
            <a:r>
              <a:rPr lang="en-US" altLang="zh-CN" sz="1000" smtClean="0"/>
              <a:t>85-95%</a:t>
            </a:r>
            <a:r>
              <a:rPr lang="zh-CN" altLang="en-US" sz="1000" smtClean="0"/>
              <a:t>可见心脏异常，表现为心脏收缩期杂音，多因肺动脉或外周肺动脉的狭窄引起，部分可伴有心内结构异常，包括法乐</a:t>
            </a:r>
            <a:r>
              <a:rPr lang="en-US" altLang="zh-CN" sz="1000" smtClean="0"/>
              <a:t>(</a:t>
            </a:r>
            <a:r>
              <a:rPr lang="zh-CN" altLang="en-US" sz="1000" smtClean="0"/>
              <a:t>氏</a:t>
            </a:r>
            <a:r>
              <a:rPr lang="en-US" altLang="zh-CN" sz="1000" smtClean="0"/>
              <a:t>)</a:t>
            </a:r>
            <a:r>
              <a:rPr lang="zh-CN" altLang="en-US" sz="1000" smtClean="0"/>
              <a:t>四联症等。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smtClean="0"/>
              <a:t>脊椎异常主要表现为蝶状椎骨，约</a:t>
            </a:r>
            <a:r>
              <a:rPr lang="en-US" altLang="zh-CN" sz="1000" smtClean="0"/>
              <a:t>33-87%</a:t>
            </a:r>
            <a:r>
              <a:rPr lang="zh-CN" altLang="en-US" sz="1000" smtClean="0"/>
              <a:t>的患者可有特征性的蝶状椎骨表现。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z="1000" smtClean="0"/>
              <a:t>眼部异常包括角膜，虹膜，视网膜及视神经乳头等异常</a:t>
            </a:r>
            <a:r>
              <a:rPr lang="en-US" altLang="zh-CN" sz="1000" smtClean="0"/>
              <a:t>,</a:t>
            </a:r>
            <a:r>
              <a:rPr lang="zh-CN" altLang="en-US" sz="1000" smtClean="0"/>
              <a:t>（角膜）后胚胎环是最具有特征性的眼部改变</a:t>
            </a:r>
            <a:r>
              <a:rPr lang="en-US" altLang="zh-CN" sz="1000" smtClean="0"/>
              <a:t>,</a:t>
            </a:r>
            <a:r>
              <a:rPr lang="zh-CN" altLang="en-US" sz="1000" smtClean="0"/>
              <a:t>可见于</a:t>
            </a:r>
            <a:r>
              <a:rPr lang="en-US" altLang="zh-CN" sz="1000" smtClean="0"/>
              <a:t>56–95%</a:t>
            </a:r>
            <a:r>
              <a:rPr lang="zh-CN" altLang="en-US" sz="1000" smtClean="0"/>
              <a:t>的患者，但</a:t>
            </a:r>
            <a:r>
              <a:rPr lang="en-US" altLang="zh-CN" sz="1000" smtClean="0"/>
              <a:t>8–15%</a:t>
            </a:r>
            <a:r>
              <a:rPr lang="zh-CN" altLang="en-US" sz="1000" smtClean="0"/>
              <a:t>的正常人群亦可见此表现，因此诊断价值受限，只有同时存在其他异常时才有意义。</a:t>
            </a:r>
          </a:p>
          <a:p>
            <a:pPr eaLnBrk="1" hangingPunct="1">
              <a:spcBef>
                <a:spcPct val="0"/>
              </a:spcBef>
            </a:pPr>
            <a:endParaRPr lang="zh-CN" altLang="en-US" sz="1000" smtClean="0"/>
          </a:p>
          <a:p>
            <a:pPr eaLnBrk="1" hangingPunct="1">
              <a:spcBef>
                <a:spcPct val="0"/>
              </a:spcBef>
            </a:pPr>
            <a:endParaRPr lang="zh-TW" altLang="en-US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其他病因的指标也需要重点筛查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681B3-CC1C-4EF4-BD05-E5575CA568F6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30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AC3D-0A5A-41C0-A26C-0CF8F9CCBAE3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7154-B565-46EE-B864-EE1D40D056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C9C5-F49E-4CDE-8BB6-2335F85B7869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607B-A581-40AC-95A3-E00B61722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8249-A7EC-4ACE-A268-E6AFF922B06D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C87A-EFE2-4359-9931-83EEA7E41D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第四届上海儿科胃肠病国际论坛 </a:t>
            </a:r>
            <a:r>
              <a:rPr lang="en-US" altLang="zh-CN"/>
              <a:t>2012-06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07928195140760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15013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5778500"/>
            <a:ext cx="1052512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357505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242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Bookman Old Style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3824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latin typeface="Gill Sans MT" pitchFamily="34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1CE0-085E-467E-8506-FBAEF78F6020}" type="datetime1">
              <a:rPr lang="zh-CN" altLang="en-US"/>
              <a:pPr>
                <a:defRPr/>
              </a:pPr>
              <a:t>2020-10-21</a:t>
            </a:fld>
            <a:endParaRPr lang="en-US" altLang="zh-CN" sz="16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4000" y="6410325"/>
            <a:ext cx="38227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GB"/>
              <a:t>第一届东方消化病大会 </a:t>
            </a:r>
            <a:r>
              <a:rPr lang="en-GB" altLang="zh-CN"/>
              <a:t>2011-12-17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CE2C8-18D8-40B6-815C-66E20B1CD2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07928195140760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15013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5778500"/>
            <a:ext cx="1052512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149225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5B576-6E96-48EC-96F8-C5AA183A1735}" type="datetime1">
              <a:rPr lang="zh-CN" altLang="en-US"/>
              <a:pPr>
                <a:defRPr/>
              </a:pPr>
              <a:t>2020-10-21</a:t>
            </a:fld>
            <a:endParaRPr lang="en-US" altLang="zh-CN" sz="16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500" y="6480175"/>
            <a:ext cx="4038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GB"/>
              <a:t>第一届东方消化病大会 </a:t>
            </a:r>
            <a:r>
              <a:rPr lang="en-GB" altLang="zh-CN"/>
              <a:t>2011-12-17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DD1964-A3C6-4E1D-81DB-623707F936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5D63-48F7-4556-ABB8-3F7B1EBB5D9C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73CC-5FE1-427F-9055-0368431E66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088F60-5A06-41D4-A2C1-C55976D12989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8D809-4B6B-45B9-8637-678E286A25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8C05CF-9713-4D3C-AFB0-D753B739189B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16485F-15D7-4DA7-A6A2-C0B0CB9786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9D62-81E7-4910-8BBF-0D4873486F57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7CCB7C-942E-4BB2-914A-0A4E918AD0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7157-26BE-407D-A33E-404282403002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7D88-5595-4BA8-8F46-F710D759C0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FFF4-881B-4236-8E80-D5BDDE45DC82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D459-1E35-42AD-AE36-4254639493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2302B-1485-4075-BB1B-07967C911E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海峡两岸交流会 </a:t>
            </a:r>
            <a:r>
              <a:rPr lang="en-US" altLang="zh-CN"/>
              <a:t>2011-06-25</a:t>
            </a:r>
            <a:r>
              <a:rPr lang="zh-CN" altLang="en-US"/>
              <a:t>台北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海峡两岸交流会 </a:t>
            </a:r>
            <a:r>
              <a:rPr lang="en-US" altLang="zh-CN"/>
              <a:t>2011-06-25</a:t>
            </a:r>
            <a:r>
              <a:rPr lang="zh-CN" altLang="en-US"/>
              <a:t>台北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07928195140760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15013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5778500"/>
            <a:ext cx="1052512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357505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8242" name="Title Placeholder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Bookman Old Style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3824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latin typeface="Gill Sans MT" pitchFamily="34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1CE0-085E-467E-8506-FBAEF78F6020}" type="datetime1">
              <a:rPr lang="zh-CN" altLang="en-US"/>
              <a:pPr>
                <a:defRPr/>
              </a:pPr>
              <a:t>2020-10-21</a:t>
            </a:fld>
            <a:endParaRPr lang="en-US" altLang="zh-CN" sz="16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94000" y="6410325"/>
            <a:ext cx="38227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GB"/>
              <a:t>第一届东方消化病大会 </a:t>
            </a:r>
            <a:r>
              <a:rPr lang="en-GB" altLang="zh-CN"/>
              <a:t>2011-12-17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3E8153-3160-4D27-B91B-C41D25ACEC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07928195140760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15013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5778500"/>
            <a:ext cx="1052512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149225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45B576-6E96-48EC-96F8-C5AA183A1735}" type="datetime1">
              <a:rPr lang="zh-CN" altLang="en-US"/>
              <a:pPr>
                <a:defRPr/>
              </a:pPr>
              <a:t>2020-10-21</a:t>
            </a:fld>
            <a:endParaRPr lang="en-US" altLang="zh-CN" sz="16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500" y="6480175"/>
            <a:ext cx="4038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GB"/>
              <a:t>第一届东方消化病大会 </a:t>
            </a:r>
            <a:r>
              <a:rPr lang="en-GB" altLang="zh-CN"/>
              <a:t>2011-12-17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69D0C5-28D8-4929-9D5C-CB5F704F7B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5D63-48F7-4556-ABB8-3F7B1EBB5D9C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2A1ECD-D341-4CBB-A677-55B1A05222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088F60-5A06-41D4-A2C1-C55976D12989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A04D2-382A-43EC-90D2-CD7F2D0968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8C05CF-9713-4D3C-AFB0-D753B739189B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6A542-FFB2-4B5A-8DFE-F8DA1DC97D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072188"/>
            <a:ext cx="8270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9D62-81E7-4910-8BBF-0D4873486F57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81A664-0D49-4FB6-A01A-904DD4842D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7157-26BE-407D-A33E-404282403002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AFFE-35E4-41D6-BEF2-BF0E77329C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CFCA-3A51-4BC1-93DB-CEB9B3898EE2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6CE3-8B0A-4CD2-BD07-1B345073DB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A67B2D-B7D1-4465-94A7-D70E91A848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海峡两岸交流会 </a:t>
            </a:r>
            <a:r>
              <a:rPr lang="en-US" altLang="zh-CN"/>
              <a:t>2011-06-25</a:t>
            </a:r>
            <a:r>
              <a:rPr lang="zh-CN" altLang="en-US"/>
              <a:t>台北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海峡两岸交流会 </a:t>
            </a:r>
            <a:r>
              <a:rPr lang="en-US" altLang="zh-CN"/>
              <a:t>2011-06-25</a:t>
            </a:r>
            <a:r>
              <a:rPr lang="zh-CN" altLang="en-US"/>
              <a:t>台北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B281-A91A-46F2-BF7A-8F8E49451F16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2FF31-9B38-42E7-8165-ED3DC53E8B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0886-7E24-4443-8CAD-17CB4DF5BCE1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A7D5-B941-4D88-86A5-39F0D99252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A890-9C46-4BC4-9268-27D0E227AFC5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94A8-D606-4999-8531-72C39A4E82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A0A6-79A6-45BB-87A6-72C5E7241C09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1852-EC46-4165-8A19-5D403547AB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D19F-199D-46B3-B837-9268ADA6A195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F9D9-0FAD-485F-BC1E-B2ABFA0D3B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ECF0-6B4C-4B83-A82C-BD7A83E2C1F6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9B6D-0466-4546-B2F1-4378CC8521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C79BDC-F5D9-481A-91A5-680E3A97C354}" type="datetimeFigureOut">
              <a:rPr lang="zh-CN" altLang="en-US"/>
              <a:pPr>
                <a:defRPr/>
              </a:pPr>
              <a:t>2020-10-21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71986A-BE67-472C-BFBC-05F01C095D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2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GB" altLang="zh-CN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altLang="zh-CN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prstClr val="black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FD97157-26BE-407D-A33E-404282403002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prstClr val="black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prstClr val="black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64EAF64-270D-4228-A205-B466DBA8B4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124" r:id="rId7"/>
    <p:sldLayoutId id="2147484271" r:id="rId8"/>
    <p:sldLayoutId id="2147484272" r:id="rId9"/>
    <p:sldLayoutId id="214748427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GB" altLang="zh-CN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GB" altLang="zh-CN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prstClr val="black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FD97157-26BE-407D-A33E-404282403002}" type="datetime1">
              <a:rPr lang="zh-CN" altLang="en-US"/>
              <a:pPr>
                <a:defRPr/>
              </a:pPr>
              <a:t>2020-10-21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prstClr val="black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prstClr val="black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073B83C-7654-4B74-A0F0-D5E4CDD613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166" r:id="rId7"/>
    <p:sldLayoutId id="2147484301" r:id="rId8"/>
    <p:sldLayoutId id="2147484302" r:id="rId9"/>
    <p:sldLayoutId id="214748430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itchFamily="-65" charset="0"/>
          <a:ea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jshwang@shmu.edu.c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标题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遗传性肝病</a:t>
            </a:r>
            <a:r>
              <a:rPr lang="zh-CN" altLang="en-US" dirty="0" smtClean="0"/>
              <a:t>的</a:t>
            </a:r>
            <a:r>
              <a:rPr lang="zh-CN" altLang="en-US" dirty="0"/>
              <a:t>诊治思路</a:t>
            </a:r>
            <a:endParaRPr lang="zh-CN" altLang="en-US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520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王建设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dirty="0" smtClean="0"/>
              <a:t>复旦大学附属儿科医院肝病科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dirty="0" smtClean="0"/>
              <a:t>复旦大学儿童肝病中心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zh-CN" altLang="en-US" dirty="0" smtClean="0"/>
              <a:t>慢性黄疸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</a:t>
            </a:r>
            <a:r>
              <a:rPr lang="zh-CN" altLang="en-US" dirty="0"/>
              <a:t>结合胆红素升高 （血常规</a:t>
            </a:r>
            <a:r>
              <a:rPr lang="en-US" altLang="zh-CN" dirty="0"/>
              <a:t>+</a:t>
            </a:r>
            <a:r>
              <a:rPr lang="zh-CN" altLang="en-US" dirty="0"/>
              <a:t>网织红细胞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网织红细胞升高：溶血</a:t>
            </a:r>
            <a:endParaRPr lang="en-US" altLang="zh-CN" dirty="0"/>
          </a:p>
          <a:p>
            <a:pPr lvl="2"/>
            <a:r>
              <a:rPr lang="zh-CN" altLang="en-US" dirty="0"/>
              <a:t>网织红细胞</a:t>
            </a:r>
            <a:r>
              <a:rPr lang="zh-CN" altLang="en-US" dirty="0" smtClean="0"/>
              <a:t>正常（甲状腺功能）：</a:t>
            </a:r>
            <a:r>
              <a:rPr lang="en-US" altLang="zh-CN" dirty="0" smtClean="0"/>
              <a:t>UGT1A1</a:t>
            </a:r>
            <a:r>
              <a:rPr lang="zh-CN" altLang="en-US" dirty="0" smtClean="0"/>
              <a:t>病</a:t>
            </a:r>
            <a:endParaRPr lang="en-US" altLang="zh-CN" dirty="0"/>
          </a:p>
          <a:p>
            <a:pPr lvl="1"/>
            <a:r>
              <a:rPr lang="zh-CN" altLang="en-US" dirty="0"/>
              <a:t>结合胆红素</a:t>
            </a:r>
            <a:r>
              <a:rPr lang="zh-CN" altLang="en-US" dirty="0" smtClean="0"/>
              <a:t>升高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其他肝功能指标正常：胆红素代谢障碍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08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064896" cy="4525963"/>
          </a:xfrm>
        </p:spPr>
        <p:txBody>
          <a:bodyPr/>
          <a:lstStyle/>
          <a:p>
            <a:r>
              <a:rPr lang="zh-CN" altLang="en-US" dirty="0" smtClean="0"/>
              <a:t>女，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岁</a:t>
            </a:r>
            <a:endParaRPr lang="en-US" altLang="zh-CN" dirty="0" smtClean="0"/>
          </a:p>
          <a:p>
            <a:r>
              <a:rPr lang="zh-CN" altLang="en-US" dirty="0" smtClean="0"/>
              <a:t>发现皮肤巩膜黄染伴尿黄</a:t>
            </a:r>
            <a:r>
              <a:rPr lang="en-US" altLang="zh-CN" dirty="0" smtClean="0"/>
              <a:t>11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en-US" altLang="zh-CN" dirty="0" smtClean="0"/>
              <a:t>TB/DB 116/62</a:t>
            </a:r>
            <a:r>
              <a:rPr lang="en-US" altLang="zh-CN" dirty="0" smtClean="0">
                <a:sym typeface="Symbol" pitchFamily="18" charset="2"/>
              </a:rPr>
              <a:t></a:t>
            </a:r>
            <a:r>
              <a:rPr lang="en-US" altLang="zh-CN" dirty="0">
                <a:sym typeface="Symbol" pitchFamily="18" charset="2"/>
              </a:rPr>
              <a:t>mol/L</a:t>
            </a:r>
            <a:r>
              <a:rPr lang="en-US" altLang="zh-CN" dirty="0"/>
              <a:t>, ALT/AST </a:t>
            </a:r>
            <a:r>
              <a:rPr lang="en-US" altLang="zh-CN" dirty="0" smtClean="0"/>
              <a:t>12/31U/L</a:t>
            </a:r>
            <a:r>
              <a:rPr lang="en-US" altLang="zh-CN" dirty="0"/>
              <a:t>, AKP/GGT </a:t>
            </a:r>
            <a:r>
              <a:rPr lang="en-US" altLang="zh-CN" dirty="0" smtClean="0"/>
              <a:t>272/34U/L</a:t>
            </a:r>
            <a:r>
              <a:rPr lang="en-US" altLang="zh-CN" dirty="0"/>
              <a:t>,  TP/</a:t>
            </a:r>
            <a:r>
              <a:rPr lang="en-US" altLang="zh-CN" dirty="0" err="1"/>
              <a:t>Alb</a:t>
            </a:r>
            <a:r>
              <a:rPr lang="en-US" altLang="zh-CN" dirty="0"/>
              <a:t> </a:t>
            </a:r>
            <a:r>
              <a:rPr lang="en-US" altLang="zh-CN" dirty="0" smtClean="0"/>
              <a:t>65.8/39g/L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INR 0.95</a:t>
            </a:r>
          </a:p>
          <a:p>
            <a:r>
              <a:rPr lang="zh-CN" altLang="en-US" dirty="0" smtClean="0"/>
              <a:t>甲肝、乙肝、丙肝、戊肝、自身免疫性肝炎、铜蓝蛋白指标均正常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胆红素代谢障碍</a:t>
            </a:r>
          </a:p>
        </p:txBody>
      </p:sp>
      <p:sp>
        <p:nvSpPr>
          <p:cNvPr id="98307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37087"/>
          </a:xfrm>
        </p:spPr>
        <p:txBody>
          <a:bodyPr/>
          <a:lstStyle/>
          <a:p>
            <a:r>
              <a:rPr lang="zh-CN" altLang="en-US" dirty="0" smtClean="0"/>
              <a:t>除总胆红素和结合胆红素升高外，其余肝功能指标正常，无肝病体征</a:t>
            </a:r>
            <a:endParaRPr lang="en-US" altLang="zh-CN" dirty="0" smtClean="0"/>
          </a:p>
          <a:p>
            <a:r>
              <a:rPr lang="en-US" altLang="zh-CN" dirty="0" err="1" smtClean="0"/>
              <a:t>Dubin</a:t>
            </a:r>
            <a:r>
              <a:rPr lang="en-US" altLang="zh-CN" dirty="0" smtClean="0"/>
              <a:t>-Johnson</a:t>
            </a:r>
            <a:r>
              <a:rPr lang="zh-CN" altLang="en-US" dirty="0" smtClean="0"/>
              <a:t>综合征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同位素肝胆显像：持续亮度增强</a:t>
            </a:r>
            <a:endParaRPr lang="en-US" altLang="zh-CN" dirty="0" smtClean="0"/>
          </a:p>
          <a:p>
            <a:pPr lvl="1"/>
            <a:r>
              <a:rPr lang="zh-CN" altLang="en-US" dirty="0" smtClean="0">
                <a:latin typeface="Arial" pitchFamily="34" charset="0"/>
              </a:rPr>
              <a:t>肝活检大体上呈现棕褐色，肝细胞内色素颗粒</a:t>
            </a:r>
          </a:p>
          <a:p>
            <a:pPr lvl="1"/>
            <a:r>
              <a:rPr lang="en-US" altLang="zh-CN" dirty="0" smtClean="0"/>
              <a:t>ABCC2</a:t>
            </a:r>
            <a:r>
              <a:rPr lang="zh-CN" altLang="en-US" dirty="0" smtClean="0"/>
              <a:t>基因缺陷</a:t>
            </a:r>
            <a:endParaRPr lang="en-US" altLang="zh-CN" dirty="0" smtClean="0"/>
          </a:p>
          <a:p>
            <a:r>
              <a:rPr lang="en-US" altLang="zh-CN" dirty="0" smtClean="0"/>
              <a:t>Rotor</a:t>
            </a:r>
            <a:r>
              <a:rPr lang="zh-CN" altLang="en-US" dirty="0" smtClean="0"/>
              <a:t>综合征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同位素肝胆显像：显影慢、弱，或不显影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肝活检正常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OATP1B1/3</a:t>
            </a:r>
            <a:r>
              <a:rPr lang="zh-CN" altLang="en-US" dirty="0" smtClean="0"/>
              <a:t>缺陷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zh-CN" altLang="en-US" dirty="0" smtClean="0"/>
              <a:t>慢性黄疸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</a:t>
            </a:r>
            <a:r>
              <a:rPr lang="zh-CN" altLang="en-US" dirty="0"/>
              <a:t>结合胆红素升高 （血常规</a:t>
            </a:r>
            <a:r>
              <a:rPr lang="en-US" altLang="zh-CN" dirty="0"/>
              <a:t>+</a:t>
            </a:r>
            <a:r>
              <a:rPr lang="zh-CN" altLang="en-US" dirty="0"/>
              <a:t>网织红细胞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网织红细胞升高：溶血</a:t>
            </a:r>
            <a:endParaRPr lang="en-US" altLang="zh-CN" dirty="0"/>
          </a:p>
          <a:p>
            <a:pPr lvl="2"/>
            <a:r>
              <a:rPr lang="zh-CN" altLang="en-US" dirty="0"/>
              <a:t>网织红细胞</a:t>
            </a:r>
            <a:r>
              <a:rPr lang="zh-CN" altLang="en-US" dirty="0" smtClean="0"/>
              <a:t>正常（甲状腺功能）：</a:t>
            </a:r>
            <a:r>
              <a:rPr lang="en-US" altLang="zh-CN" dirty="0" smtClean="0"/>
              <a:t>UGT1A1</a:t>
            </a:r>
            <a:r>
              <a:rPr lang="zh-CN" altLang="en-US" dirty="0" smtClean="0"/>
              <a:t>病</a:t>
            </a:r>
            <a:endParaRPr lang="en-US" altLang="zh-CN" dirty="0"/>
          </a:p>
          <a:p>
            <a:pPr lvl="1"/>
            <a:r>
              <a:rPr lang="zh-CN" altLang="en-US" dirty="0"/>
              <a:t>结合胆红素</a:t>
            </a:r>
            <a:r>
              <a:rPr lang="zh-CN" altLang="en-US" dirty="0" smtClean="0"/>
              <a:t>升高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其他肝功能指标正常：胆红素代谢障碍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低</a:t>
            </a:r>
            <a:r>
              <a:rPr lang="en-US" altLang="zh-CN" dirty="0" smtClean="0"/>
              <a:t>GGT</a:t>
            </a:r>
            <a:r>
              <a:rPr lang="zh-CN" altLang="en-US" dirty="0" smtClean="0"/>
              <a:t>胆汁淤积症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总胆汁酸、胆固醇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有无肝外表现：听力、甲状腺功能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187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latin typeface="Arial" charset="0"/>
              </a:rPr>
              <a:t>低</a:t>
            </a:r>
            <a:r>
              <a:rPr lang="en-US" altLang="zh-CN" sz="4000" dirty="0" smtClean="0">
                <a:latin typeface="Arial" charset="0"/>
              </a:rPr>
              <a:t>GGT</a:t>
            </a:r>
            <a:r>
              <a:rPr lang="zh-CN" altLang="en-US" sz="4000" dirty="0" smtClean="0">
                <a:latin typeface="Arial" charset="0"/>
              </a:rPr>
              <a:t>肝内胆汁淤积症</a:t>
            </a:r>
            <a:endParaRPr lang="en-US" altLang="zh-CN" sz="4000" dirty="0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0768"/>
            <a:ext cx="8002587" cy="511256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FIC1</a:t>
            </a:r>
            <a:r>
              <a:rPr lang="zh-CN" altLang="en-US" sz="2800" dirty="0" smtClean="0">
                <a:latin typeface="Arial" charset="0"/>
              </a:rPr>
              <a:t>（</a:t>
            </a:r>
            <a:r>
              <a:rPr lang="en-US" altLang="zh-CN" sz="2800" dirty="0" smtClean="0">
                <a:latin typeface="Arial" charset="0"/>
              </a:rPr>
              <a:t>ATP8B1</a:t>
            </a:r>
            <a:r>
              <a:rPr lang="zh-CN" altLang="en-US" sz="2800" dirty="0" smtClean="0">
                <a:latin typeface="Arial" charset="0"/>
              </a:rPr>
              <a:t>）缺陷症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BSEP </a:t>
            </a:r>
            <a:r>
              <a:rPr lang="zh-CN" altLang="en-US" sz="2800" dirty="0" smtClean="0">
                <a:latin typeface="Arial" charset="0"/>
              </a:rPr>
              <a:t>（</a:t>
            </a:r>
            <a:r>
              <a:rPr lang="en-US" altLang="zh-CN" sz="2800" dirty="0" smtClean="0">
                <a:latin typeface="Arial" charset="0"/>
              </a:rPr>
              <a:t>ABCB11</a:t>
            </a:r>
            <a:r>
              <a:rPr lang="zh-CN" altLang="en-US" sz="2800" dirty="0" smtClean="0">
                <a:latin typeface="Arial" charset="0"/>
              </a:rPr>
              <a:t>）缺陷症</a:t>
            </a:r>
            <a:endParaRPr lang="en-US" altLang="zh-CN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TJP2 </a:t>
            </a:r>
            <a:r>
              <a:rPr lang="zh-CN" altLang="en-US" sz="2800" dirty="0" smtClean="0">
                <a:latin typeface="Arial" charset="0"/>
              </a:rPr>
              <a:t>缺陷症</a:t>
            </a:r>
            <a:endParaRPr lang="en-US" altLang="zh-CN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FXR </a:t>
            </a:r>
            <a:r>
              <a:rPr lang="zh-CN" altLang="en-US" sz="2800" dirty="0" smtClean="0">
                <a:latin typeface="Arial" charset="0"/>
              </a:rPr>
              <a:t>缺陷病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MYO5B </a:t>
            </a:r>
            <a:r>
              <a:rPr lang="zh-CN" altLang="en-US" sz="2800" dirty="0" smtClean="0">
                <a:latin typeface="Arial" charset="0"/>
              </a:rPr>
              <a:t>缺陷病</a:t>
            </a:r>
            <a:endParaRPr lang="en-US" altLang="zh-CN" sz="2800" dirty="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USP53</a:t>
            </a:r>
            <a:r>
              <a:rPr lang="zh-CN" altLang="en-US" sz="2800" dirty="0" smtClean="0">
                <a:latin typeface="Arial" charset="0"/>
              </a:rPr>
              <a:t>缺陷病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Bile acid synthetic defects</a:t>
            </a:r>
            <a:r>
              <a:rPr lang="zh-CN" altLang="en-US" sz="2800" dirty="0" smtClean="0">
                <a:latin typeface="Arial" charset="0"/>
              </a:rPr>
              <a:t>胆汁酸合成缺陷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latin typeface="Arial" charset="0"/>
              </a:rPr>
              <a:t>ARC</a:t>
            </a:r>
            <a:r>
              <a:rPr lang="zh-CN" altLang="en-US" sz="2800" dirty="0" smtClean="0">
                <a:latin typeface="Arial" charset="0"/>
              </a:rPr>
              <a:t>综合症、</a:t>
            </a:r>
            <a:r>
              <a:rPr lang="en-US" altLang="zh-CN" sz="2800" dirty="0" smtClean="0">
                <a:latin typeface="Arial" charset="0"/>
              </a:rPr>
              <a:t>Smith-</a:t>
            </a:r>
            <a:r>
              <a:rPr lang="en-US" altLang="zh-CN" sz="2800" dirty="0" err="1" smtClean="0">
                <a:latin typeface="Arial" charset="0"/>
              </a:rPr>
              <a:t>Lemli</a:t>
            </a:r>
            <a:r>
              <a:rPr lang="en-US" altLang="zh-CN" sz="2800" dirty="0" smtClean="0">
                <a:latin typeface="Arial" charset="0"/>
              </a:rPr>
              <a:t>-</a:t>
            </a:r>
            <a:r>
              <a:rPr lang="en-US" altLang="zh-CN" sz="2800" dirty="0" err="1" smtClean="0">
                <a:latin typeface="Arial" charset="0"/>
              </a:rPr>
              <a:t>Opitz</a:t>
            </a:r>
            <a:r>
              <a:rPr lang="en-US" altLang="zh-CN" sz="2800" dirty="0" smtClean="0">
                <a:latin typeface="Arial" charset="0"/>
              </a:rPr>
              <a:t> </a:t>
            </a:r>
            <a:r>
              <a:rPr lang="zh-CN" altLang="en-US" sz="2800" dirty="0" smtClean="0">
                <a:latin typeface="Arial" charset="0"/>
              </a:rPr>
              <a:t>综合症</a:t>
            </a:r>
            <a:r>
              <a:rPr lang="en-US" altLang="zh-CN" sz="2800" dirty="0" smtClean="0">
                <a:latin typeface="Arial" charset="0"/>
              </a:rPr>
              <a:t>(SLOS)</a:t>
            </a:r>
            <a:r>
              <a:rPr lang="zh-CN" altLang="en-US" sz="2800" dirty="0">
                <a:latin typeface="Arial" charset="0"/>
              </a:rPr>
              <a:t> </a:t>
            </a:r>
            <a:r>
              <a:rPr lang="zh-CN" altLang="en-US" sz="2800" dirty="0" smtClean="0">
                <a:latin typeface="Arial" charset="0"/>
              </a:rPr>
              <a:t>、糖</a:t>
            </a:r>
            <a:r>
              <a:rPr lang="zh-CN" altLang="en-US" sz="2800" dirty="0">
                <a:latin typeface="Arial" charset="0"/>
              </a:rPr>
              <a:t>基化</a:t>
            </a:r>
            <a:r>
              <a:rPr lang="zh-CN" altLang="en-US" sz="2800" dirty="0" smtClean="0">
                <a:latin typeface="Arial" charset="0"/>
              </a:rPr>
              <a:t>障碍等</a:t>
            </a:r>
            <a:r>
              <a:rPr lang="en-US" altLang="zh-CN" sz="2800" dirty="0" smtClean="0">
                <a:latin typeface="Arial" charset="0"/>
              </a:rPr>
              <a:t>……</a:t>
            </a:r>
          </a:p>
        </p:txBody>
      </p:sp>
      <p:sp>
        <p:nvSpPr>
          <p:cNvPr id="103428" name="文本框 1"/>
          <p:cNvSpPr txBox="1">
            <a:spLocks noChangeArrowheads="1"/>
          </p:cNvSpPr>
          <p:nvPr/>
        </p:nvSpPr>
        <p:spPr bwMode="auto">
          <a:xfrm>
            <a:off x="6710363" y="1412776"/>
            <a:ext cx="215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PFIC 1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3429" name="文本框 4"/>
          <p:cNvSpPr txBox="1">
            <a:spLocks noChangeArrowheads="1"/>
          </p:cNvSpPr>
          <p:nvPr/>
        </p:nvSpPr>
        <p:spPr bwMode="auto">
          <a:xfrm>
            <a:off x="6716713" y="1988840"/>
            <a:ext cx="2155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PFIC 2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3430" name="文本框 5"/>
          <p:cNvSpPr txBox="1">
            <a:spLocks noChangeArrowheads="1"/>
          </p:cNvSpPr>
          <p:nvPr/>
        </p:nvSpPr>
        <p:spPr bwMode="auto">
          <a:xfrm>
            <a:off x="6732588" y="2564904"/>
            <a:ext cx="215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/>
              <a:t>PFIC 4</a:t>
            </a:r>
            <a:endParaRPr lang="zh-CN" altLang="en-US" sz="2800" b="1" dirty="0"/>
          </a:p>
        </p:txBody>
      </p:sp>
      <p:sp>
        <p:nvSpPr>
          <p:cNvPr id="103431" name="文本框 6"/>
          <p:cNvSpPr txBox="1">
            <a:spLocks noChangeArrowheads="1"/>
          </p:cNvSpPr>
          <p:nvPr/>
        </p:nvSpPr>
        <p:spPr bwMode="auto">
          <a:xfrm>
            <a:off x="6732588" y="3140968"/>
            <a:ext cx="215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/>
              <a:t>PFIC 5</a:t>
            </a:r>
            <a:endParaRPr lang="zh-CN" altLang="en-US" sz="3600" b="1" dirty="0"/>
          </a:p>
        </p:txBody>
      </p:sp>
      <p:sp>
        <p:nvSpPr>
          <p:cNvPr id="103432" name="文本框 6"/>
          <p:cNvSpPr txBox="1">
            <a:spLocks noChangeArrowheads="1"/>
          </p:cNvSpPr>
          <p:nvPr/>
        </p:nvSpPr>
        <p:spPr bwMode="auto">
          <a:xfrm>
            <a:off x="6732588" y="3717032"/>
            <a:ext cx="215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PFIC 6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6660232" y="4365104"/>
            <a:ext cx="215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</a:rPr>
              <a:t>PFIC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7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？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32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0" grpId="0"/>
      <p:bldP spid="103431" grpId="0"/>
      <p:bldP spid="10343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Case #3</a:t>
            </a:r>
            <a:endParaRPr lang="zh-CN" alt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824"/>
            <a:ext cx="7992690" cy="4365625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男，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岁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发现皮肤巩膜黄染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月余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生后黄疸，约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个月消退</a:t>
            </a:r>
            <a:endParaRPr lang="en-US" altLang="zh-CN" dirty="0" smtClean="0"/>
          </a:p>
          <a:p>
            <a:pPr eaLnBrk="1" hangingPunct="1"/>
            <a:r>
              <a:rPr lang="en-US" altLang="zh-CN" dirty="0" smtClean="0"/>
              <a:t>TB/DB 243/188umol/L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ALT/AST 98/58U/L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GGT 23U</a:t>
            </a:r>
            <a:r>
              <a:rPr lang="en-US" altLang="zh-CN" dirty="0"/>
              <a:t>/</a:t>
            </a:r>
            <a:r>
              <a:rPr lang="en-US" altLang="zh-CN" dirty="0" smtClean="0"/>
              <a:t>L 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Alb</a:t>
            </a:r>
            <a:r>
              <a:rPr lang="en-US" altLang="zh-CN" dirty="0" smtClean="0"/>
              <a:t> 36g/L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INR 1.25</a:t>
            </a:r>
          </a:p>
          <a:p>
            <a:pPr eaLnBrk="1" hangingPunct="1"/>
            <a:r>
              <a:rPr lang="zh-CN" altLang="en-US" dirty="0" smtClean="0"/>
              <a:t>病毒性肝炎、自身免疫性肝炎、铜蓝蛋白等指标均正常</a:t>
            </a:r>
          </a:p>
        </p:txBody>
      </p:sp>
    </p:spTree>
    <p:extLst>
      <p:ext uri="{BB962C8B-B14F-4D97-AF65-F5344CB8AC3E}">
        <p14:creationId xmlns:p14="http://schemas.microsoft.com/office/powerpoint/2010/main" val="3601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Case #3</a:t>
            </a:r>
            <a:endParaRPr lang="zh-CN" alt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800"/>
            <a:ext cx="7992690" cy="4365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/>
              <a:t>男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岁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发现皮肤巩膜黄染</a:t>
            </a:r>
            <a:r>
              <a:rPr lang="en-US" altLang="zh-CN" dirty="0"/>
              <a:t>2</a:t>
            </a:r>
            <a:r>
              <a:rPr lang="zh-CN" altLang="en-US" dirty="0"/>
              <a:t>月余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zh-CN" altLang="en-US" dirty="0"/>
              <a:t>生后黄疸，约</a:t>
            </a:r>
            <a:r>
              <a:rPr lang="en-US" altLang="zh-CN" dirty="0"/>
              <a:t>8</a:t>
            </a:r>
            <a:r>
              <a:rPr lang="zh-CN" altLang="en-US" dirty="0"/>
              <a:t>个月消退</a:t>
            </a:r>
            <a:endParaRPr lang="en-US" altLang="zh-CN" dirty="0"/>
          </a:p>
          <a:p>
            <a:pPr eaLnBrk="1" hangingPunct="1">
              <a:lnSpc>
                <a:spcPct val="150000"/>
              </a:lnSpc>
            </a:pPr>
            <a:r>
              <a:rPr lang="en-US" altLang="zh-CN" dirty="0"/>
              <a:t>TB/DB 243/188umol/L</a:t>
            </a:r>
            <a:r>
              <a:rPr lang="zh-CN" altLang="en-US" dirty="0"/>
              <a:t>、</a:t>
            </a:r>
            <a:r>
              <a:rPr lang="en-US" altLang="zh-CN" dirty="0"/>
              <a:t>ALT/AST 44/58U/L</a:t>
            </a:r>
            <a:r>
              <a:rPr lang="zh-CN" altLang="en-US" dirty="0"/>
              <a:t>、</a:t>
            </a:r>
            <a:r>
              <a:rPr lang="en-US" altLang="zh-CN" dirty="0"/>
              <a:t>GGT 23U/L </a:t>
            </a:r>
            <a:r>
              <a:rPr lang="zh-CN" altLang="en-US" dirty="0"/>
              <a:t>、</a:t>
            </a:r>
            <a:r>
              <a:rPr lang="en-US" altLang="zh-CN" dirty="0" err="1"/>
              <a:t>Alb</a:t>
            </a:r>
            <a:r>
              <a:rPr lang="en-US" altLang="zh-CN" dirty="0"/>
              <a:t> 36g/L</a:t>
            </a:r>
            <a:r>
              <a:rPr lang="zh-CN" altLang="en-US" dirty="0"/>
              <a:t>、</a:t>
            </a:r>
            <a:r>
              <a:rPr lang="en-US" altLang="zh-CN" dirty="0"/>
              <a:t>INR 1.25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rgbClr val="FF0000"/>
                </a:solidFill>
              </a:rPr>
              <a:t>TBA </a:t>
            </a:r>
            <a:r>
              <a:rPr lang="en-US" altLang="zh-CN" dirty="0" smtClean="0">
                <a:solidFill>
                  <a:srgbClr val="FF0000"/>
                </a:solidFill>
              </a:rPr>
              <a:t>12umol/L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Bile acid synthetic defect 1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41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2765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84213" y="503238"/>
            <a:ext cx="81375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4400" dirty="0">
                <a:solidFill>
                  <a:srgbClr val="000000"/>
                </a:solidFill>
              </a:rPr>
              <a:t>Bile acid synthetic </a:t>
            </a:r>
            <a:r>
              <a:rPr lang="en-US" altLang="zh-CN" sz="4400" dirty="0" smtClean="0">
                <a:solidFill>
                  <a:srgbClr val="000000"/>
                </a:solidFill>
              </a:rPr>
              <a:t>defect </a:t>
            </a:r>
            <a:r>
              <a:rPr lang="en-US" altLang="zh-CN" sz="4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692275" y="3357563"/>
            <a:ext cx="179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>
                <a:solidFill>
                  <a:srgbClr val="000000"/>
                </a:solidFill>
              </a:rPr>
              <a:t>Father</a:t>
            </a:r>
            <a:r>
              <a:rPr lang="zh-CN" altLang="en-US">
                <a:solidFill>
                  <a:srgbClr val="000000"/>
                </a:solidFill>
              </a:rPr>
              <a:t>：</a:t>
            </a:r>
            <a:br>
              <a:rPr lang="zh-CN" altLang="en-US">
                <a:solidFill>
                  <a:srgbClr val="000000"/>
                </a:solidFill>
              </a:rPr>
            </a:br>
            <a:r>
              <a:rPr lang="en-US" altLang="zh-CN">
                <a:solidFill>
                  <a:srgbClr val="000000"/>
                </a:solidFill>
              </a:rPr>
              <a:t>c.45_46delAG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724525" y="3429000"/>
            <a:ext cx="237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>
                <a:solidFill>
                  <a:srgbClr val="000000"/>
                </a:solidFill>
              </a:rPr>
              <a:t>Mother</a:t>
            </a:r>
            <a:r>
              <a:rPr lang="zh-CN" altLang="en-US">
                <a:solidFill>
                  <a:srgbClr val="000000"/>
                </a:solidFill>
              </a:rPr>
              <a:t>：</a:t>
            </a:r>
            <a:br>
              <a:rPr lang="zh-CN" altLang="en-US">
                <a:solidFill>
                  <a:srgbClr val="000000"/>
                </a:solidFill>
              </a:rPr>
            </a:br>
            <a:r>
              <a:rPr lang="en-US" altLang="zh-CN">
                <a:solidFill>
                  <a:srgbClr val="000000"/>
                </a:solidFill>
              </a:rPr>
              <a:t>c.988_990 del ACC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411413" y="6021388"/>
            <a:ext cx="4824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>
                <a:solidFill>
                  <a:srgbClr val="000000"/>
                </a:solidFill>
              </a:rPr>
              <a:t>Patient</a:t>
            </a:r>
            <a:r>
              <a:rPr lang="zh-CN" altLang="en-US">
                <a:solidFill>
                  <a:srgbClr val="000000"/>
                </a:solidFill>
              </a:rPr>
              <a:t>：</a:t>
            </a:r>
            <a:br>
              <a:rPr lang="zh-CN" altLang="en-US">
                <a:solidFill>
                  <a:srgbClr val="000000"/>
                </a:solidFill>
              </a:rPr>
            </a:br>
            <a:r>
              <a:rPr lang="en-US" altLang="zh-CN">
                <a:solidFill>
                  <a:srgbClr val="000000"/>
                </a:solidFill>
              </a:rPr>
              <a:t>c.45_46delAG+c.988_990 del ACC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6156325" y="6021388"/>
            <a:ext cx="237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endParaRPr lang="zh-CN" altLang="zh-CN">
              <a:solidFill>
                <a:srgbClr val="000000"/>
              </a:solidFill>
            </a:endParaRPr>
          </a:p>
        </p:txBody>
      </p:sp>
      <p:grpSp>
        <p:nvGrpSpPr>
          <p:cNvPr id="106504" name="Group 8"/>
          <p:cNvGrpSpPr>
            <a:grpSpLocks/>
          </p:cNvGrpSpPr>
          <p:nvPr/>
        </p:nvGrpSpPr>
        <p:grpSpPr bwMode="auto">
          <a:xfrm>
            <a:off x="755650" y="1628775"/>
            <a:ext cx="7454900" cy="4537075"/>
            <a:chOff x="703" y="709"/>
            <a:chExt cx="4696" cy="3039"/>
          </a:xfrm>
        </p:grpSpPr>
        <p:grpSp>
          <p:nvGrpSpPr>
            <p:cNvPr id="106505" name="Group 9"/>
            <p:cNvGrpSpPr>
              <a:grpSpLocks/>
            </p:cNvGrpSpPr>
            <p:nvPr/>
          </p:nvGrpSpPr>
          <p:grpSpPr bwMode="auto">
            <a:xfrm>
              <a:off x="703" y="709"/>
              <a:ext cx="4696" cy="3039"/>
              <a:chOff x="703" y="709"/>
              <a:chExt cx="4696" cy="3039"/>
            </a:xfrm>
          </p:grpSpPr>
          <p:pic>
            <p:nvPicPr>
              <p:cNvPr id="106507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28"/>
                <a:ext cx="1785" cy="1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08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0" y="2681"/>
                <a:ext cx="1849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09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0" y="709"/>
                <a:ext cx="1716" cy="1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510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797"/>
                <a:ext cx="1315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6506" name="AutoShape 14"/>
            <p:cNvSpPr>
              <a:spLocks noChangeArrowheads="1"/>
            </p:cNvSpPr>
            <p:nvPr/>
          </p:nvSpPr>
          <p:spPr bwMode="auto">
            <a:xfrm>
              <a:off x="2880" y="3022"/>
              <a:ext cx="363" cy="408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92134"/>
      </p:ext>
    </p:extLst>
  </p:cSld>
  <p:clrMapOvr>
    <a:masterClrMapping/>
  </p:clrMapOvr>
  <p:transition advTm="2326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zh-CN" altLang="en-US" dirty="0" smtClean="0"/>
              <a:t>慢性黄疸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</a:t>
            </a:r>
            <a:r>
              <a:rPr lang="zh-CN" altLang="en-US" dirty="0"/>
              <a:t>结合胆红素升高 （血常规</a:t>
            </a:r>
            <a:r>
              <a:rPr lang="en-US" altLang="zh-CN" dirty="0"/>
              <a:t>+</a:t>
            </a:r>
            <a:r>
              <a:rPr lang="zh-CN" altLang="en-US" dirty="0"/>
              <a:t>网织红细胞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网织红细胞升高：溶血</a:t>
            </a:r>
            <a:endParaRPr lang="en-US" altLang="zh-CN" dirty="0"/>
          </a:p>
          <a:p>
            <a:pPr lvl="2"/>
            <a:r>
              <a:rPr lang="zh-CN" altLang="en-US" dirty="0"/>
              <a:t>网织红细胞</a:t>
            </a:r>
            <a:r>
              <a:rPr lang="zh-CN" altLang="en-US" dirty="0" smtClean="0"/>
              <a:t>正常（甲状腺功能）：</a:t>
            </a:r>
            <a:r>
              <a:rPr lang="en-US" altLang="zh-CN" dirty="0" smtClean="0"/>
              <a:t>UGT1A1</a:t>
            </a:r>
            <a:r>
              <a:rPr lang="zh-CN" altLang="en-US" dirty="0" smtClean="0"/>
              <a:t>病</a:t>
            </a:r>
            <a:endParaRPr lang="en-US" altLang="zh-CN" dirty="0"/>
          </a:p>
          <a:p>
            <a:pPr lvl="1"/>
            <a:r>
              <a:rPr lang="zh-CN" altLang="en-US" dirty="0"/>
              <a:t>结合胆红素</a:t>
            </a:r>
            <a:r>
              <a:rPr lang="zh-CN" altLang="en-US" dirty="0" smtClean="0"/>
              <a:t>升高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其他肝功能指标正常：胆红素代谢障碍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低</a:t>
            </a:r>
            <a:r>
              <a:rPr lang="en-US" altLang="zh-CN" dirty="0" smtClean="0"/>
              <a:t>GGT</a:t>
            </a:r>
            <a:r>
              <a:rPr lang="zh-CN" altLang="en-US" dirty="0" smtClean="0"/>
              <a:t>胆汁淤积症：家族性胆汁淤积症、胆汁酸合成缺陷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高</a:t>
            </a:r>
            <a:r>
              <a:rPr lang="en-US" altLang="zh-CN" dirty="0" smtClean="0"/>
              <a:t>GGT</a:t>
            </a:r>
            <a:r>
              <a:rPr lang="zh-CN" altLang="en-US" dirty="0" smtClean="0"/>
              <a:t>胆汁淤积症（影像学胆管成像）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硬化性胆管炎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病理检查：</a:t>
            </a:r>
            <a:r>
              <a:rPr lang="en-US" altLang="zh-CN" dirty="0" err="1" smtClean="0"/>
              <a:t>Alagille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PFIC3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ZFYVE19</a:t>
            </a:r>
          </a:p>
        </p:txBody>
      </p:sp>
    </p:spTree>
    <p:extLst>
      <p:ext uri="{BB962C8B-B14F-4D97-AF65-F5344CB8AC3E}">
        <p14:creationId xmlns:p14="http://schemas.microsoft.com/office/powerpoint/2010/main" val="394033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临床问题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dirty="0" smtClean="0"/>
              <a:t>什么</a:t>
            </a:r>
            <a:r>
              <a:rPr lang="zh-CN" altLang="en-US" dirty="0"/>
              <a:t>情况下考虑遗传性</a:t>
            </a:r>
            <a:r>
              <a:rPr lang="zh-CN" altLang="en-US" dirty="0" smtClean="0"/>
              <a:t>肝病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zh-CN" altLang="en-US" dirty="0" smtClean="0"/>
              <a:t>怎么诊断遗传性肝病</a:t>
            </a:r>
            <a:endParaRPr lang="en-US" altLang="zh-CN" dirty="0" smtClean="0"/>
          </a:p>
          <a:p>
            <a:pPr lvl="1">
              <a:lnSpc>
                <a:spcPct val="250000"/>
              </a:lnSpc>
            </a:pPr>
            <a:r>
              <a:rPr lang="zh-CN" altLang="en-US" dirty="0" smtClean="0"/>
              <a:t>如何</a:t>
            </a:r>
            <a:r>
              <a:rPr lang="zh-CN" altLang="en-US" dirty="0" smtClean="0"/>
              <a:t>进行初步筛查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基因检测应该考虑的问题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36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dirty="0" smtClean="0"/>
              <a:t>高</a:t>
            </a:r>
            <a:r>
              <a:rPr lang="en-US" altLang="zh-CN" sz="4000" dirty="0" smtClean="0"/>
              <a:t>GGT</a:t>
            </a:r>
            <a:r>
              <a:rPr lang="zh-CN" altLang="en-US" sz="4000" smtClean="0"/>
              <a:t>肝内胆汁淤积症</a:t>
            </a:r>
            <a:endParaRPr lang="en-US" altLang="zh-CN" sz="4000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7085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000" dirty="0" smtClean="0"/>
              <a:t>MDR3</a:t>
            </a:r>
            <a:r>
              <a:rPr lang="zh-CN" altLang="en-US" sz="3000" dirty="0" smtClean="0"/>
              <a:t>（</a:t>
            </a:r>
            <a:r>
              <a:rPr lang="en-US" altLang="zh-CN" sz="3000" dirty="0" smtClean="0"/>
              <a:t>ABCB4</a:t>
            </a:r>
            <a:r>
              <a:rPr lang="zh-CN" altLang="en-US" sz="3000" dirty="0" smtClean="0"/>
              <a:t>）</a:t>
            </a:r>
            <a:r>
              <a:rPr lang="en-US" altLang="zh-CN" sz="3000" dirty="0" smtClean="0"/>
              <a:t>deficiency </a:t>
            </a:r>
            <a:r>
              <a:rPr lang="zh-CN" altLang="en-US" sz="3000" dirty="0" smtClean="0"/>
              <a:t>缺陷症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000" dirty="0" err="1" smtClean="0"/>
              <a:t>Alagille</a:t>
            </a:r>
            <a:r>
              <a:rPr lang="en-US" altLang="zh-CN" sz="3000" dirty="0" smtClean="0"/>
              <a:t> syndrome </a:t>
            </a:r>
            <a:r>
              <a:rPr lang="zh-CN" altLang="en-US" sz="3000" dirty="0" smtClean="0"/>
              <a:t>综合症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000" dirty="0" err="1" smtClean="0"/>
              <a:t>Citrin</a:t>
            </a:r>
            <a:r>
              <a:rPr lang="en-US" altLang="zh-CN" sz="3000" dirty="0" smtClean="0"/>
              <a:t> Deficiency</a:t>
            </a:r>
            <a:r>
              <a:rPr lang="zh-CN" altLang="en-US" sz="3000" dirty="0" smtClean="0"/>
              <a:t>缺陷 （</a:t>
            </a:r>
            <a:r>
              <a:rPr lang="en-US" altLang="zh-CN" sz="3000" dirty="0" smtClean="0"/>
              <a:t>NICCD</a:t>
            </a:r>
            <a:r>
              <a:rPr lang="zh-CN" altLang="en-US" sz="3000" dirty="0" smtClean="0"/>
              <a:t>）</a:t>
            </a:r>
            <a:endParaRPr lang="en-US" altLang="zh-CN" sz="3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zh-CN" sz="3000" dirty="0" smtClean="0"/>
              <a:t>Cystic fibrosis related neonatal cholestasis </a:t>
            </a:r>
            <a:r>
              <a:rPr lang="zh-CN" altLang="en-US" sz="3000" dirty="0" smtClean="0"/>
              <a:t>囊性纤维化相关</a:t>
            </a:r>
            <a:endParaRPr lang="en-US" altLang="zh-CN" sz="3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zh-CN" sz="3000" dirty="0" smtClean="0"/>
              <a:t>CLDN1</a:t>
            </a:r>
            <a:r>
              <a:rPr lang="zh-CN" altLang="en-US" sz="3000" dirty="0" smtClean="0"/>
              <a:t>缺陷、</a:t>
            </a:r>
            <a:r>
              <a:rPr lang="en-US" altLang="zh-CN" sz="3000" dirty="0" smtClean="0"/>
              <a:t>DCDC2</a:t>
            </a:r>
            <a:r>
              <a:rPr lang="zh-CN" altLang="en-US" sz="3000" dirty="0" smtClean="0"/>
              <a:t>缺陷等硬化性胆管炎，</a:t>
            </a:r>
            <a:r>
              <a:rPr lang="en-US" altLang="zh-CN" sz="3000" dirty="0" smtClean="0"/>
              <a:t>MPV17</a:t>
            </a:r>
            <a:r>
              <a:rPr lang="zh-CN" altLang="en-US" sz="3000" dirty="0" smtClean="0"/>
              <a:t>、</a:t>
            </a:r>
            <a:r>
              <a:rPr lang="en-US" altLang="zh-CN" sz="3000" dirty="0" smtClean="0"/>
              <a:t>POLG</a:t>
            </a:r>
            <a:r>
              <a:rPr lang="zh-CN" altLang="en-US" sz="3000" dirty="0" smtClean="0"/>
              <a:t>、</a:t>
            </a:r>
            <a:r>
              <a:rPr lang="en-US" altLang="zh-CN" sz="3000" dirty="0" smtClean="0"/>
              <a:t>DGUOK</a:t>
            </a:r>
            <a:r>
              <a:rPr lang="zh-CN" altLang="en-US" sz="3000" dirty="0" smtClean="0"/>
              <a:t>等线粒体耗竭综合征 </a:t>
            </a:r>
            <a:r>
              <a:rPr lang="en-US" altLang="zh-CN" sz="3000" dirty="0" smtClean="0"/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zh-CN" altLang="en-US" smtClean="0"/>
              <a:t>第四届上海儿科胃肠病国际论坛 </a:t>
            </a:r>
            <a:r>
              <a:rPr lang="en-US" altLang="zh-CN" smtClean="0"/>
              <a:t>2012-06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44450"/>
            <a:ext cx="569912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Alagille Syndrome</a:t>
            </a:r>
            <a:endParaRPr lang="en-US" altLang="zh-CN" smtClean="0"/>
          </a:p>
        </p:txBody>
      </p:sp>
      <p:pic>
        <p:nvPicPr>
          <p:cNvPr id="1029" name="Picture 3" descr="04-36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0"/>
            <a:ext cx="32766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4" descr="auto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933825"/>
            <a:ext cx="4140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IMGP00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5950" y="1125538"/>
            <a:ext cx="23495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0" y="404813"/>
          <a:ext cx="3197225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7" imgW="6163535" imgH="6523810" progId="">
                  <p:embed/>
                </p:oleObj>
              </mc:Choice>
              <mc:Fallback>
                <p:oleObj r:id="rId7" imgW="6163535" imgH="6523810" progId="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4813"/>
                        <a:ext cx="3197225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7" descr="auto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1052513"/>
            <a:ext cx="489585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zh-CN" altLang="en-US" dirty="0" smtClean="0"/>
              <a:t>慢性黄疸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</a:t>
            </a:r>
            <a:r>
              <a:rPr lang="zh-CN" altLang="en-US" dirty="0"/>
              <a:t>结合胆红素升高 （血常规</a:t>
            </a:r>
            <a:r>
              <a:rPr lang="en-US" altLang="zh-CN" dirty="0"/>
              <a:t>+</a:t>
            </a:r>
            <a:r>
              <a:rPr lang="zh-CN" altLang="en-US" dirty="0"/>
              <a:t>网织红细胞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zh-CN" altLang="en-US" dirty="0"/>
              <a:t>网织红细胞升高：溶血</a:t>
            </a:r>
            <a:endParaRPr lang="en-US" altLang="zh-CN" dirty="0"/>
          </a:p>
          <a:p>
            <a:pPr lvl="2"/>
            <a:r>
              <a:rPr lang="zh-CN" altLang="en-US" dirty="0"/>
              <a:t>网织红细胞</a:t>
            </a:r>
            <a:r>
              <a:rPr lang="zh-CN" altLang="en-US" dirty="0" smtClean="0"/>
              <a:t>正常（甲状腺功能）：</a:t>
            </a:r>
            <a:r>
              <a:rPr lang="en-US" altLang="zh-CN" dirty="0" smtClean="0"/>
              <a:t>UGT1A1</a:t>
            </a:r>
            <a:r>
              <a:rPr lang="zh-CN" altLang="en-US" dirty="0" smtClean="0"/>
              <a:t>病</a:t>
            </a:r>
            <a:endParaRPr lang="en-US" altLang="zh-CN" dirty="0"/>
          </a:p>
          <a:p>
            <a:pPr lvl="1"/>
            <a:r>
              <a:rPr lang="zh-CN" altLang="en-US" dirty="0"/>
              <a:t>结合胆红素</a:t>
            </a:r>
            <a:r>
              <a:rPr lang="zh-CN" altLang="en-US" dirty="0" smtClean="0"/>
              <a:t>升高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其他肝功能指标正常：胆红素代谢障碍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低</a:t>
            </a:r>
            <a:r>
              <a:rPr lang="en-US" altLang="zh-CN" dirty="0" smtClean="0"/>
              <a:t>GGT</a:t>
            </a:r>
            <a:r>
              <a:rPr lang="zh-CN" altLang="en-US" dirty="0" smtClean="0"/>
              <a:t>胆汁淤积症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PFIC</a:t>
            </a:r>
            <a:r>
              <a:rPr lang="zh-CN" altLang="en-US" dirty="0" smtClean="0"/>
              <a:t>、</a:t>
            </a:r>
            <a:r>
              <a:rPr lang="zh-CN" altLang="en-US" dirty="0" smtClean="0"/>
              <a:t>胆汁酸合成缺陷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高</a:t>
            </a:r>
            <a:r>
              <a:rPr lang="en-US" altLang="zh-CN" dirty="0" smtClean="0"/>
              <a:t>GGT</a:t>
            </a:r>
            <a:r>
              <a:rPr lang="zh-CN" altLang="en-US" dirty="0" smtClean="0"/>
              <a:t>胆汁淤积症（影像学胆管成像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单纯高</a:t>
            </a:r>
            <a:r>
              <a:rPr lang="en-US" altLang="zh-CN" dirty="0" smtClean="0"/>
              <a:t>TBA</a:t>
            </a:r>
            <a:r>
              <a:rPr lang="zh-CN" altLang="en-US" dirty="0" smtClean="0"/>
              <a:t>血症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600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NTCP</a:t>
            </a:r>
            <a:r>
              <a:rPr lang="zh-CN" altLang="en-US" dirty="0" smtClean="0"/>
              <a:t>缺陷症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t="12093" r="22703" b="5117"/>
          <a:stretch/>
        </p:blipFill>
        <p:spPr bwMode="auto">
          <a:xfrm>
            <a:off x="467544" y="1196752"/>
            <a:ext cx="8136904" cy="531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6156176" y="2276872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11560" y="4293096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843808" y="63093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zh-CN" altLang="en-US" dirty="0" smtClean="0"/>
              <a:t>转氨酶升高为主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是肝脏病吗？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体检有无肝（脾）肿大、其他慢性肝病体征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化验有无其他肝脏指标异常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什么样的肝病？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肝大否？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空腹血糖、血脂、乳酸、酮体、肌酸激酶、肌酸激酶同工酶、血氨、铜蓝蛋白</a:t>
            </a:r>
            <a:endParaRPr lang="en-US" altLang="zh-CN" dirty="0" smtClean="0"/>
          </a:p>
          <a:p>
            <a:pPr lvl="2"/>
            <a:r>
              <a:rPr lang="zh-CN" altLang="en-US" dirty="0"/>
              <a:t>凝血</a:t>
            </a:r>
            <a:r>
              <a:rPr lang="zh-CN" altLang="en-US" dirty="0" smtClean="0"/>
              <a:t>功能（纤维蛋白原）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除外病毒性肝炎</a:t>
            </a:r>
            <a:endParaRPr lang="en-US" altLang="zh-CN" dirty="0" smtClean="0"/>
          </a:p>
          <a:p>
            <a:pPr>
              <a:buFont typeface="Arial" pitchFamily="34" charset="0"/>
              <a:buNone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2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itchFamily="2" charset="-122"/>
              </a:rPr>
              <a:t>Case 4</a:t>
            </a:r>
            <a:endParaRPr lang="zh-CN" altLang="en-US" dirty="0" smtClean="0">
              <a:latin typeface="宋体" pitchFamily="2" charset="-122"/>
            </a:endParaRPr>
          </a:p>
        </p:txBody>
      </p:sp>
      <p:sp>
        <p:nvSpPr>
          <p:cNvPr id="159747" name="内容占位符 2"/>
          <p:cNvSpPr>
            <a:spLocks noGrp="1"/>
          </p:cNvSpPr>
          <p:nvPr>
            <p:ph idx="1"/>
          </p:nvPr>
        </p:nvSpPr>
        <p:spPr>
          <a:xfrm>
            <a:off x="457200" y="1643063"/>
            <a:ext cx="8091488" cy="4525962"/>
          </a:xfrm>
        </p:spPr>
        <p:txBody>
          <a:bodyPr/>
          <a:lstStyle/>
          <a:p>
            <a:r>
              <a:rPr lang="zh-CN" altLang="zh-CN" dirty="0" smtClean="0">
                <a:latin typeface="宋体" pitchFamily="2" charset="-122"/>
              </a:rPr>
              <a:t>男，</a:t>
            </a:r>
            <a:r>
              <a:rPr lang="en-US" altLang="zh-CN" dirty="0" smtClean="0">
                <a:latin typeface="宋体" pitchFamily="2" charset="-122"/>
              </a:rPr>
              <a:t>4</a:t>
            </a:r>
            <a:r>
              <a:rPr lang="en-US" altLang="zh-CN" baseline="30000" dirty="0" smtClean="0">
                <a:latin typeface="宋体" pitchFamily="2" charset="-122"/>
              </a:rPr>
              <a:t>6</a:t>
            </a:r>
            <a:r>
              <a:rPr lang="en-US" altLang="zh-CN" dirty="0" smtClean="0">
                <a:latin typeface="宋体" pitchFamily="2" charset="-122"/>
              </a:rPr>
              <a:t>/</a:t>
            </a:r>
            <a:r>
              <a:rPr lang="en-US" altLang="zh-CN" baseline="-25000" dirty="0" smtClean="0">
                <a:latin typeface="宋体" pitchFamily="2" charset="-122"/>
              </a:rPr>
              <a:t>12</a:t>
            </a:r>
            <a:r>
              <a:rPr lang="zh-CN" altLang="zh-CN" dirty="0" smtClean="0">
                <a:latin typeface="宋体" pitchFamily="2" charset="-122"/>
              </a:rPr>
              <a:t>岁，因发现肝酶升高</a:t>
            </a:r>
            <a:r>
              <a:rPr lang="en-US" altLang="zh-CN" dirty="0" smtClean="0">
                <a:latin typeface="宋体" pitchFamily="2" charset="-122"/>
              </a:rPr>
              <a:t>6</a:t>
            </a:r>
            <a:r>
              <a:rPr lang="zh-CN" altLang="zh-CN" dirty="0" smtClean="0">
                <a:latin typeface="宋体" pitchFamily="2" charset="-122"/>
              </a:rPr>
              <a:t>月来院就诊</a:t>
            </a:r>
          </a:p>
          <a:p>
            <a:r>
              <a:rPr lang="zh-CN" altLang="zh-CN" dirty="0" smtClean="0">
                <a:latin typeface="宋体" pitchFamily="2" charset="-122"/>
              </a:rPr>
              <a:t>入院体检：身高</a:t>
            </a:r>
            <a:r>
              <a:rPr lang="en-US" altLang="zh-CN" dirty="0" smtClean="0">
                <a:latin typeface="宋体" pitchFamily="2" charset="-122"/>
              </a:rPr>
              <a:t>107cm</a:t>
            </a:r>
            <a:r>
              <a:rPr lang="zh-CN" altLang="zh-CN" dirty="0" smtClean="0">
                <a:latin typeface="宋体" pitchFamily="2" charset="-122"/>
              </a:rPr>
              <a:t>（第</a:t>
            </a:r>
            <a:r>
              <a:rPr lang="en-US" altLang="zh-CN" dirty="0" smtClean="0">
                <a:latin typeface="宋体" pitchFamily="2" charset="-122"/>
              </a:rPr>
              <a:t>25-50</a:t>
            </a:r>
            <a:r>
              <a:rPr lang="zh-CN" altLang="zh-CN" dirty="0" smtClean="0">
                <a:latin typeface="宋体" pitchFamily="2" charset="-122"/>
              </a:rPr>
              <a:t>百分位）</a:t>
            </a:r>
            <a:r>
              <a:rPr lang="en-US" altLang="zh-CN" dirty="0" smtClean="0">
                <a:latin typeface="宋体" pitchFamily="2" charset="-122"/>
              </a:rPr>
              <a:t>, </a:t>
            </a:r>
            <a:r>
              <a:rPr lang="zh-CN" altLang="zh-CN" dirty="0" smtClean="0">
                <a:latin typeface="宋体" pitchFamily="2" charset="-122"/>
              </a:rPr>
              <a:t>腹稍隆，肝脏肋下平脐</a:t>
            </a:r>
            <a:r>
              <a:rPr lang="zh-CN" altLang="en-US" dirty="0" smtClean="0">
                <a:latin typeface="宋体" pitchFamily="2" charset="-122"/>
              </a:rPr>
              <a:t>（</a:t>
            </a:r>
            <a:r>
              <a:rPr lang="en-US" altLang="zh-CN" dirty="0" smtClean="0">
                <a:latin typeface="宋体" pitchFamily="2" charset="-122"/>
              </a:rPr>
              <a:t>B</a:t>
            </a:r>
            <a:r>
              <a:rPr lang="zh-CN" altLang="en-US" dirty="0" smtClean="0">
                <a:latin typeface="宋体" pitchFamily="2" charset="-122"/>
              </a:rPr>
              <a:t>超肋下</a:t>
            </a:r>
            <a:r>
              <a:rPr lang="en-US" altLang="zh-CN" dirty="0" smtClean="0">
                <a:latin typeface="宋体" pitchFamily="2" charset="-122"/>
              </a:rPr>
              <a:t>62cm</a:t>
            </a:r>
            <a:r>
              <a:rPr lang="zh-CN" altLang="en-US" dirty="0" smtClean="0">
                <a:latin typeface="宋体" pitchFamily="2" charset="-122"/>
              </a:rPr>
              <a:t>）</a:t>
            </a:r>
            <a:r>
              <a:rPr lang="zh-CN" altLang="zh-CN" dirty="0" smtClean="0">
                <a:latin typeface="宋体" pitchFamily="2" charset="-122"/>
              </a:rPr>
              <a:t>，质地韧，脾肋下未及</a:t>
            </a:r>
          </a:p>
          <a:p>
            <a:r>
              <a:rPr lang="zh-CN" altLang="zh-CN" dirty="0" smtClean="0">
                <a:latin typeface="宋体" pitchFamily="2" charset="-122"/>
              </a:rPr>
              <a:t>辅助检查：丙氨酸氨基转移酶</a:t>
            </a:r>
            <a:r>
              <a:rPr lang="en-US" altLang="zh-CN" dirty="0" smtClean="0">
                <a:latin typeface="宋体" pitchFamily="2" charset="-122"/>
              </a:rPr>
              <a:t>172U/L</a:t>
            </a:r>
            <a:r>
              <a:rPr lang="zh-CN" altLang="zh-CN" dirty="0" smtClean="0">
                <a:latin typeface="宋体" pitchFamily="2" charset="-122"/>
              </a:rPr>
              <a:t>，天门冬氨酸氨基转移酶</a:t>
            </a:r>
            <a:r>
              <a:rPr lang="en-US" altLang="zh-CN" dirty="0" smtClean="0">
                <a:latin typeface="宋体" pitchFamily="2" charset="-122"/>
              </a:rPr>
              <a:t>107U/L</a:t>
            </a:r>
            <a:r>
              <a:rPr lang="zh-CN" altLang="zh-CN" dirty="0" smtClean="0">
                <a:latin typeface="宋体" pitchFamily="2" charset="-122"/>
              </a:rPr>
              <a:t>，空腹血糖</a:t>
            </a:r>
            <a:r>
              <a:rPr lang="en-US" altLang="zh-CN" dirty="0" smtClean="0">
                <a:latin typeface="宋体" pitchFamily="2" charset="-122"/>
              </a:rPr>
              <a:t>3.3mmol/L</a:t>
            </a:r>
            <a:endParaRPr lang="zh-CN" altLang="zh-CN" dirty="0" smtClean="0">
              <a:latin typeface="宋体" pitchFamily="2" charset="-122"/>
            </a:endParaRPr>
          </a:p>
          <a:p>
            <a:r>
              <a:rPr lang="zh-CN" altLang="zh-CN" dirty="0" smtClean="0">
                <a:latin typeface="宋体" pitchFamily="2" charset="-122"/>
              </a:rPr>
              <a:t>肝组织活检</a:t>
            </a:r>
            <a:r>
              <a:rPr lang="zh-CN" altLang="en-US" dirty="0" smtClean="0">
                <a:latin typeface="宋体" pitchFamily="2" charset="-122"/>
              </a:rPr>
              <a:t>光镜和电镜均提示糖原累积症</a:t>
            </a:r>
            <a:endParaRPr lang="zh-CN" altLang="zh-CN" dirty="0" smtClean="0">
              <a:latin typeface="宋体" pitchFamily="2" charset="-122"/>
            </a:endParaRPr>
          </a:p>
          <a:p>
            <a:endParaRPr lang="zh-CN" altLang="en-US" dirty="0" smtClean="0">
              <a:latin typeface="宋体" pitchFamily="2" charset="-122"/>
            </a:endParaRPr>
          </a:p>
        </p:txBody>
      </p:sp>
    </p:spTree>
  </p:cSld>
  <p:clrMapOvr>
    <a:masterClrMapping/>
  </p:clrMapOvr>
  <p:transition spd="slow" advTm="46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7587"/>
          </a:xfrm>
        </p:spPr>
        <p:txBody>
          <a:bodyPr/>
          <a:lstStyle/>
          <a:p>
            <a:r>
              <a:rPr lang="zh-CN" altLang="zh-CN" smtClean="0">
                <a:latin typeface="宋体" pitchFamily="2" charset="-122"/>
              </a:rPr>
              <a:t>基因诊断及验证</a:t>
            </a:r>
            <a:endParaRPr lang="zh-CN" altLang="en-US" smtClean="0">
              <a:latin typeface="宋体" pitchFamily="2" charset="-122"/>
            </a:endParaRPr>
          </a:p>
        </p:txBody>
      </p:sp>
      <p:sp>
        <p:nvSpPr>
          <p:cNvPr id="160771" name="内容占位符 2"/>
          <p:cNvSpPr>
            <a:spLocks noGrp="1"/>
          </p:cNvSpPr>
          <p:nvPr>
            <p:ph idx="1"/>
          </p:nvPr>
        </p:nvSpPr>
        <p:spPr>
          <a:xfrm>
            <a:off x="457200" y="1571625"/>
            <a:ext cx="5057775" cy="4525963"/>
          </a:xfrm>
        </p:spPr>
        <p:txBody>
          <a:bodyPr/>
          <a:lstStyle/>
          <a:p>
            <a:pPr lvl="1"/>
            <a:r>
              <a:rPr lang="zh-CN" altLang="zh-CN" smtClean="0"/>
              <a:t>先证者</a:t>
            </a:r>
            <a:r>
              <a:rPr lang="en-US" altLang="zh-CN" smtClean="0"/>
              <a:t>G6PC</a:t>
            </a:r>
            <a:r>
              <a:rPr lang="zh-CN" altLang="zh-CN" smtClean="0"/>
              <a:t>基因和</a:t>
            </a:r>
            <a:r>
              <a:rPr lang="en-US" altLang="zh-CN" smtClean="0"/>
              <a:t>AGL</a:t>
            </a:r>
            <a:r>
              <a:rPr lang="zh-CN" altLang="zh-CN" smtClean="0"/>
              <a:t>基因未发现致病性突变</a:t>
            </a:r>
            <a:endParaRPr lang="en-US" altLang="zh-CN" smtClean="0"/>
          </a:p>
          <a:p>
            <a:pPr lvl="1"/>
            <a:r>
              <a:rPr lang="zh-CN" altLang="zh-CN" smtClean="0"/>
              <a:t>糖原累积症深度测序</a:t>
            </a:r>
            <a:r>
              <a:rPr lang="en-US" altLang="zh-CN" smtClean="0"/>
              <a:t>Panel</a:t>
            </a:r>
            <a:r>
              <a:rPr lang="zh-CN" altLang="zh-CN" smtClean="0"/>
              <a:t>发现先证者</a:t>
            </a:r>
            <a:r>
              <a:rPr lang="en-US" altLang="zh-CN" smtClean="0"/>
              <a:t>PHKA2</a:t>
            </a:r>
            <a:r>
              <a:rPr lang="zh-CN" altLang="zh-CN" smtClean="0"/>
              <a:t>基因的第</a:t>
            </a:r>
            <a:r>
              <a:rPr lang="en-US" altLang="zh-CN" smtClean="0"/>
              <a:t>4</a:t>
            </a:r>
            <a:r>
              <a:rPr lang="zh-CN" altLang="zh-CN" smtClean="0"/>
              <a:t>外显子</a:t>
            </a:r>
            <a:r>
              <a:rPr lang="en-US" altLang="zh-CN" smtClean="0"/>
              <a:t>c. 390G&gt;C</a:t>
            </a:r>
            <a:r>
              <a:rPr lang="zh-CN" altLang="zh-CN" smtClean="0"/>
              <a:t>，</a:t>
            </a:r>
            <a:r>
              <a:rPr lang="en-US" altLang="zh-CN" smtClean="0"/>
              <a:t>p.W130C</a:t>
            </a:r>
          </a:p>
          <a:p>
            <a:pPr lvl="1"/>
            <a:r>
              <a:rPr lang="zh-CN" altLang="zh-CN" smtClean="0"/>
              <a:t>双向</a:t>
            </a:r>
            <a:r>
              <a:rPr lang="en-US" altLang="zh-CN" smtClean="0"/>
              <a:t>Sanger</a:t>
            </a:r>
            <a:r>
              <a:rPr lang="zh-CN" altLang="zh-CN" smtClean="0"/>
              <a:t>测序</a:t>
            </a:r>
            <a:r>
              <a:rPr lang="zh-CN" altLang="en-US" smtClean="0"/>
              <a:t>：</a:t>
            </a:r>
            <a:r>
              <a:rPr lang="zh-CN" altLang="zh-CN" smtClean="0"/>
              <a:t>先证者</a:t>
            </a:r>
            <a:r>
              <a:rPr lang="zh-CN" altLang="en-US" smtClean="0"/>
              <a:t>半合子</a:t>
            </a:r>
            <a:r>
              <a:rPr lang="zh-CN" altLang="zh-CN" smtClean="0"/>
              <a:t>，母亲杂合子，父亲和先证者姐姐正常</a:t>
            </a:r>
            <a:endParaRPr lang="zh-CN" altLang="en-US" smtClean="0"/>
          </a:p>
        </p:txBody>
      </p:sp>
      <p:pic>
        <p:nvPicPr>
          <p:cNvPr id="160772" name="Picture 2" descr="张崇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488" y="2582863"/>
            <a:ext cx="33115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3" descr="张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3556000"/>
            <a:ext cx="3403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4" name="Picture 4" descr="张母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425" y="4659313"/>
            <a:ext cx="34131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22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685800" y="3356992"/>
            <a:ext cx="7848600" cy="2895600"/>
          </a:xfrm>
        </p:spPr>
        <p:txBody>
          <a:bodyPr/>
          <a:lstStyle/>
          <a:p>
            <a:r>
              <a:rPr lang="en-US" altLang="zh-CN" sz="2800" dirty="0" smtClean="0"/>
              <a:t>TB/DB11.6/3.7</a:t>
            </a:r>
            <a:r>
              <a:rPr lang="en-US" altLang="zh-CN" sz="2800" dirty="0" smtClean="0">
                <a:sym typeface="Symbol" pitchFamily="18" charset="2"/>
              </a:rPr>
              <a:t>mol/L</a:t>
            </a:r>
            <a:r>
              <a:rPr lang="en-US" altLang="zh-CN" sz="2800" dirty="0" smtClean="0"/>
              <a:t>, ALT/AST 512/508U/L, AKP/GGT 272/91U/L,  TP/</a:t>
            </a:r>
            <a:r>
              <a:rPr lang="en-US" altLang="zh-CN" sz="2800" dirty="0" err="1" smtClean="0"/>
              <a:t>Alb</a:t>
            </a:r>
            <a:r>
              <a:rPr lang="en-US" altLang="zh-CN" sz="2800" dirty="0" smtClean="0"/>
              <a:t> 65.8/44g/L, CK 129U/L</a:t>
            </a:r>
            <a:endParaRPr lang="zh-CN" altLang="zh-CN" sz="2800" dirty="0" smtClean="0"/>
          </a:p>
          <a:p>
            <a:pPr eaLnBrk="1" hangingPunct="1"/>
            <a:r>
              <a:rPr lang="zh-CN" altLang="en-US" sz="2800" dirty="0" smtClean="0"/>
              <a:t>铜蓝蛋白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305 mg/L (</a:t>
            </a:r>
            <a:r>
              <a:rPr lang="zh-CN" altLang="en-US" sz="2800" dirty="0" smtClean="0"/>
              <a:t>参考值</a:t>
            </a:r>
            <a:r>
              <a:rPr lang="en-US" altLang="zh-CN" sz="2800" dirty="0" smtClean="0"/>
              <a:t> 220~580mg/L)</a:t>
            </a:r>
          </a:p>
          <a:p>
            <a:pPr eaLnBrk="1" hangingPunct="1"/>
            <a:r>
              <a:rPr lang="en-US" altLang="zh-CN" sz="2800" dirty="0" smtClean="0"/>
              <a:t>24</a:t>
            </a:r>
            <a:r>
              <a:rPr lang="zh-CN" altLang="en-US" sz="2800" dirty="0" smtClean="0"/>
              <a:t>小时尿铜：</a:t>
            </a:r>
            <a:r>
              <a:rPr lang="en-US" altLang="zh-CN" sz="2800" dirty="0" smtClean="0"/>
              <a:t>73</a:t>
            </a:r>
            <a:r>
              <a:rPr lang="en-US" altLang="zh-CN" sz="2800" dirty="0" smtClean="0">
                <a:sym typeface="Symbol" pitchFamily="18" charset="2"/>
              </a:rPr>
              <a:t></a:t>
            </a:r>
            <a:r>
              <a:rPr lang="en-US" altLang="zh-CN" sz="2800" dirty="0" smtClean="0"/>
              <a:t>g</a:t>
            </a:r>
            <a:endParaRPr lang="en-US" altLang="zh-CN" sz="2800" dirty="0" smtClean="0">
              <a:sym typeface="Symbol" pitchFamily="18" charset="2"/>
            </a:endParaRPr>
          </a:p>
          <a:p>
            <a:pPr eaLnBrk="1" hangingPunct="1"/>
            <a:r>
              <a:rPr lang="en-US" altLang="zh-CN" sz="2800" dirty="0" smtClean="0">
                <a:sym typeface="Symbol" pitchFamily="18" charset="2"/>
              </a:rPr>
              <a:t>K-F </a:t>
            </a:r>
            <a:r>
              <a:rPr lang="zh-CN" altLang="en-US" sz="2800" dirty="0" smtClean="0">
                <a:sym typeface="Symbol" pitchFamily="18" charset="2"/>
              </a:rPr>
              <a:t>环：阴性</a:t>
            </a:r>
            <a:endParaRPr lang="zh-CN" altLang="en-US" sz="2800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762000" y="692696"/>
            <a:ext cx="762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zh-CN" sz="4000" dirty="0"/>
              <a:t>Case </a:t>
            </a:r>
            <a:r>
              <a:rPr lang="en-US" altLang="zh-CN" sz="4000" dirty="0" smtClean="0"/>
              <a:t>#5</a:t>
            </a:r>
            <a:r>
              <a:rPr lang="en-US" altLang="zh-CN" sz="4000" kern="0" dirty="0" smtClean="0">
                <a:latin typeface="+mn-lt"/>
                <a:ea typeface="+mn-ea"/>
              </a:rPr>
              <a:t>: </a:t>
            </a:r>
            <a:r>
              <a:rPr lang="zh-CN" altLang="en-US" sz="4000" kern="0" dirty="0">
                <a:latin typeface="+mn-lt"/>
                <a:ea typeface="+mn-ea"/>
              </a:rPr>
              <a:t>病史</a:t>
            </a:r>
            <a:endParaRPr lang="en-US" altLang="zh-CN" sz="40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zh-CN" altLang="en-US" sz="3200" kern="0" dirty="0" smtClean="0">
                <a:latin typeface="+mn-lt"/>
                <a:ea typeface="+mn-ea"/>
              </a:rPr>
              <a:t>      女</a:t>
            </a:r>
            <a:r>
              <a:rPr lang="zh-CN" altLang="en-US" sz="3200" kern="0" dirty="0">
                <a:latin typeface="+mn-lt"/>
                <a:ea typeface="+mn-ea"/>
              </a:rPr>
              <a:t>，</a:t>
            </a:r>
            <a:r>
              <a:rPr lang="en-US" altLang="zh-CN" sz="3200" kern="0" dirty="0">
                <a:latin typeface="+mn-lt"/>
                <a:ea typeface="+mn-ea"/>
              </a:rPr>
              <a:t>2</a:t>
            </a:r>
            <a:r>
              <a:rPr lang="zh-CN" altLang="en-US" sz="3200" kern="0" dirty="0">
                <a:latin typeface="+mn-lt"/>
                <a:ea typeface="+mn-ea"/>
              </a:rPr>
              <a:t>岁</a:t>
            </a:r>
            <a:r>
              <a:rPr lang="en-US" altLang="zh-CN" sz="3200" kern="0" dirty="0">
                <a:latin typeface="+mn-lt"/>
                <a:ea typeface="+mn-ea"/>
              </a:rPr>
              <a:t>8</a:t>
            </a:r>
            <a:r>
              <a:rPr lang="zh-CN" altLang="en-US" sz="3200" kern="0" dirty="0">
                <a:latin typeface="+mn-lt"/>
                <a:ea typeface="+mn-ea"/>
              </a:rPr>
              <a:t>月龄</a:t>
            </a:r>
            <a:endParaRPr lang="en-US" altLang="zh-CN" sz="3200" kern="0" dirty="0"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3200" kern="0" dirty="0">
                <a:latin typeface="+mn-lt"/>
                <a:ea typeface="+mn-ea"/>
              </a:rPr>
              <a:t>常规体检发现转氨酶升高，病毒及自身免疫病相关指标检查均为阴性</a:t>
            </a:r>
            <a:r>
              <a:rPr lang="en-US" altLang="zh-CN" sz="3200" kern="0" dirty="0">
                <a:latin typeface="+mn-lt"/>
                <a:ea typeface="+mn-ea"/>
              </a:rPr>
              <a:t> </a:t>
            </a:r>
            <a:endParaRPr lang="zh-CN" altLang="en-US" sz="3200" kern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25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ATP7B study</a:t>
            </a:r>
            <a:endParaRPr lang="zh-CN" altLang="en-US" smtClean="0"/>
          </a:p>
        </p:txBody>
      </p:sp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2822570" y="3111482"/>
            <a:ext cx="287337" cy="576263"/>
            <a:chOff x="5372" y="1888"/>
            <a:chExt cx="181" cy="363"/>
          </a:xfrm>
          <a:solidFill>
            <a:schemeClr val="tx1"/>
          </a:solidFill>
        </p:grpSpPr>
        <p:grpSp>
          <p:nvGrpSpPr>
            <p:cNvPr id="3" name="Group 206"/>
            <p:cNvGrpSpPr>
              <a:grpSpLocks/>
            </p:cNvGrpSpPr>
            <p:nvPr/>
          </p:nvGrpSpPr>
          <p:grpSpPr bwMode="auto">
            <a:xfrm flipH="1">
              <a:off x="5372" y="1890"/>
              <a:ext cx="181" cy="364"/>
              <a:chOff x="5236" y="1706"/>
              <a:chExt cx="576" cy="1134"/>
            </a:xfrm>
            <a:grpFill/>
          </p:grpSpPr>
          <p:sp>
            <p:nvSpPr>
              <p:cNvPr id="7" name="Arc 207"/>
              <p:cNvSpPr>
                <a:spLocks/>
              </p:cNvSpPr>
              <p:nvPr/>
            </p:nvSpPr>
            <p:spPr bwMode="auto">
              <a:xfrm flipV="1">
                <a:off x="5236" y="2282"/>
                <a:ext cx="576" cy="5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" name="Arc 208"/>
              <p:cNvSpPr>
                <a:spLocks/>
              </p:cNvSpPr>
              <p:nvPr/>
            </p:nvSpPr>
            <p:spPr bwMode="auto">
              <a:xfrm>
                <a:off x="5236" y="1706"/>
                <a:ext cx="576" cy="5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" name="Line 209"/>
              <p:cNvSpPr>
                <a:spLocks noChangeShapeType="1"/>
              </p:cNvSpPr>
              <p:nvPr/>
            </p:nvSpPr>
            <p:spPr bwMode="auto">
              <a:xfrm>
                <a:off x="5236" y="1706"/>
                <a:ext cx="0" cy="113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" name="Line 210"/>
            <p:cNvSpPr>
              <a:spLocks noChangeShapeType="1"/>
            </p:cNvSpPr>
            <p:nvPr/>
          </p:nvSpPr>
          <p:spPr bwMode="auto">
            <a:xfrm>
              <a:off x="5372" y="2069"/>
              <a:ext cx="181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65892" name="Rectangle 223"/>
          <p:cNvSpPr>
            <a:spLocks noChangeArrowheads="1"/>
          </p:cNvSpPr>
          <p:nvPr/>
        </p:nvSpPr>
        <p:spPr bwMode="auto">
          <a:xfrm>
            <a:off x="5630863" y="2087563"/>
            <a:ext cx="287337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5893" name="Rectangle 90"/>
          <p:cNvSpPr>
            <a:spLocks noChangeArrowheads="1"/>
          </p:cNvSpPr>
          <p:nvPr/>
        </p:nvSpPr>
        <p:spPr bwMode="auto">
          <a:xfrm>
            <a:off x="1924050" y="1876425"/>
            <a:ext cx="287338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5894" name="Oval 179"/>
          <p:cNvSpPr>
            <a:spLocks noChangeArrowheads="1"/>
          </p:cNvSpPr>
          <p:nvPr/>
        </p:nvSpPr>
        <p:spPr bwMode="auto">
          <a:xfrm>
            <a:off x="3724275" y="1876425"/>
            <a:ext cx="576263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5895" name="Line 180"/>
          <p:cNvSpPr>
            <a:spLocks noChangeShapeType="1"/>
          </p:cNvSpPr>
          <p:nvPr/>
        </p:nvSpPr>
        <p:spPr bwMode="auto">
          <a:xfrm>
            <a:off x="2500313" y="21637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5896" name="Rectangle 181" descr="浅色上对角线"/>
          <p:cNvSpPr>
            <a:spLocks noChangeArrowheads="1"/>
          </p:cNvSpPr>
          <p:nvPr/>
        </p:nvSpPr>
        <p:spPr bwMode="auto">
          <a:xfrm>
            <a:off x="1924050" y="1876425"/>
            <a:ext cx="57626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rgbClr val="66FFCC"/>
              </a:solidFill>
              <a:latin typeface="Calibri" pitchFamily="34" charset="0"/>
            </a:endParaRPr>
          </a:p>
        </p:txBody>
      </p:sp>
      <p:sp>
        <p:nvSpPr>
          <p:cNvPr id="165897" name="Rectangle 193"/>
          <p:cNvSpPr>
            <a:spLocks noChangeArrowheads="1"/>
          </p:cNvSpPr>
          <p:nvPr/>
        </p:nvSpPr>
        <p:spPr bwMode="auto">
          <a:xfrm>
            <a:off x="1131888" y="2019300"/>
            <a:ext cx="647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Calibri" pitchFamily="34" charset="0"/>
              </a:rPr>
              <a:t>1859</a:t>
            </a:r>
          </a:p>
        </p:txBody>
      </p:sp>
      <p:sp>
        <p:nvSpPr>
          <p:cNvPr id="165898" name="Rectangle 194"/>
          <p:cNvSpPr>
            <a:spLocks noChangeArrowheads="1"/>
          </p:cNvSpPr>
          <p:nvPr/>
        </p:nvSpPr>
        <p:spPr bwMode="auto">
          <a:xfrm>
            <a:off x="4470400" y="2036763"/>
            <a:ext cx="647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Calibri" pitchFamily="34" charset="0"/>
              </a:rPr>
              <a:t>1860</a:t>
            </a:r>
          </a:p>
        </p:txBody>
      </p:sp>
      <p:grpSp>
        <p:nvGrpSpPr>
          <p:cNvPr id="165899" name="Group 217"/>
          <p:cNvGrpSpPr>
            <a:grpSpLocks/>
          </p:cNvGrpSpPr>
          <p:nvPr/>
        </p:nvGrpSpPr>
        <p:grpSpPr bwMode="auto">
          <a:xfrm flipH="1">
            <a:off x="3724275" y="1876425"/>
            <a:ext cx="287338" cy="576263"/>
            <a:chOff x="5236" y="1706"/>
            <a:chExt cx="576" cy="1134"/>
          </a:xfrm>
        </p:grpSpPr>
        <p:sp>
          <p:nvSpPr>
            <p:cNvPr id="165916" name="Arc 218" descr="深色上对角线"/>
            <p:cNvSpPr>
              <a:spLocks/>
            </p:cNvSpPr>
            <p:nvPr/>
          </p:nvSpPr>
          <p:spPr bwMode="auto">
            <a:xfrm flipV="1">
              <a:off x="5236" y="2282"/>
              <a:ext cx="576" cy="5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17" name="Arc 219" descr="深色上对角线"/>
            <p:cNvSpPr>
              <a:spLocks/>
            </p:cNvSpPr>
            <p:nvPr/>
          </p:nvSpPr>
          <p:spPr bwMode="auto">
            <a:xfrm>
              <a:off x="5236" y="1706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18" name="Line 220" descr="深色上对角线"/>
            <p:cNvSpPr>
              <a:spLocks noChangeShapeType="1"/>
            </p:cNvSpPr>
            <p:nvPr/>
          </p:nvSpPr>
          <p:spPr bwMode="auto">
            <a:xfrm>
              <a:off x="5236" y="1706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5900" name="Oval 179"/>
          <p:cNvSpPr>
            <a:spLocks noChangeArrowheads="1"/>
          </p:cNvSpPr>
          <p:nvPr/>
        </p:nvSpPr>
        <p:spPr bwMode="auto">
          <a:xfrm>
            <a:off x="2822575" y="3106738"/>
            <a:ext cx="576263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165901" name="Group 217"/>
          <p:cNvGrpSpPr>
            <a:grpSpLocks/>
          </p:cNvGrpSpPr>
          <p:nvPr/>
        </p:nvGrpSpPr>
        <p:grpSpPr bwMode="auto">
          <a:xfrm>
            <a:off x="3108325" y="3111500"/>
            <a:ext cx="284163" cy="576263"/>
            <a:chOff x="5236" y="1706"/>
            <a:chExt cx="576" cy="1134"/>
          </a:xfrm>
        </p:grpSpPr>
        <p:sp>
          <p:nvSpPr>
            <p:cNvPr id="165913" name="Arc 218" descr="深色上对角线"/>
            <p:cNvSpPr>
              <a:spLocks/>
            </p:cNvSpPr>
            <p:nvPr/>
          </p:nvSpPr>
          <p:spPr bwMode="auto">
            <a:xfrm flipV="1">
              <a:off x="5236" y="2282"/>
              <a:ext cx="576" cy="5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14" name="Arc 219" descr="深色上对角线"/>
            <p:cNvSpPr>
              <a:spLocks/>
            </p:cNvSpPr>
            <p:nvPr/>
          </p:nvSpPr>
          <p:spPr bwMode="auto">
            <a:xfrm>
              <a:off x="5236" y="1706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15" name="Line 220" descr="深色上对角线"/>
            <p:cNvSpPr>
              <a:spLocks noChangeShapeType="1"/>
            </p:cNvSpPr>
            <p:nvPr/>
          </p:nvSpPr>
          <p:spPr bwMode="auto">
            <a:xfrm>
              <a:off x="5236" y="1706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5902" name="Group 217"/>
          <p:cNvGrpSpPr>
            <a:grpSpLocks/>
          </p:cNvGrpSpPr>
          <p:nvPr/>
        </p:nvGrpSpPr>
        <p:grpSpPr bwMode="auto">
          <a:xfrm flipH="1">
            <a:off x="5561013" y="3157538"/>
            <a:ext cx="287337" cy="576262"/>
            <a:chOff x="5236" y="1706"/>
            <a:chExt cx="576" cy="1134"/>
          </a:xfrm>
        </p:grpSpPr>
        <p:sp>
          <p:nvSpPr>
            <p:cNvPr id="165910" name="Arc 218" descr="深色上对角线"/>
            <p:cNvSpPr>
              <a:spLocks/>
            </p:cNvSpPr>
            <p:nvPr/>
          </p:nvSpPr>
          <p:spPr bwMode="auto">
            <a:xfrm flipV="1">
              <a:off x="5236" y="2282"/>
              <a:ext cx="576" cy="5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11" name="Arc 219" descr="深色上对角线"/>
            <p:cNvSpPr>
              <a:spLocks/>
            </p:cNvSpPr>
            <p:nvPr/>
          </p:nvSpPr>
          <p:spPr bwMode="auto">
            <a:xfrm>
              <a:off x="5236" y="1706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5912" name="Line 220" descr="深色上对角线"/>
            <p:cNvSpPr>
              <a:spLocks noChangeShapeType="1"/>
            </p:cNvSpPr>
            <p:nvPr/>
          </p:nvSpPr>
          <p:spPr bwMode="auto">
            <a:xfrm>
              <a:off x="5236" y="1706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 rot="16200000" flipH="1">
            <a:off x="2647951" y="2647950"/>
            <a:ext cx="9318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4" name="TextBox 138"/>
          <p:cNvSpPr txBox="1">
            <a:spLocks noChangeArrowheads="1"/>
          </p:cNvSpPr>
          <p:nvPr/>
        </p:nvSpPr>
        <p:spPr bwMode="auto">
          <a:xfrm>
            <a:off x="2755900" y="38973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1436</a:t>
            </a:r>
            <a:endParaRPr lang="zh-CN" altLang="en-US">
              <a:latin typeface="Calibri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2327275" y="3683000"/>
            <a:ext cx="500063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6" name="TextBox 142"/>
          <p:cNvSpPr txBox="1">
            <a:spLocks noChangeArrowheads="1"/>
          </p:cNvSpPr>
          <p:nvPr/>
        </p:nvSpPr>
        <p:spPr bwMode="auto">
          <a:xfrm>
            <a:off x="1612900" y="325437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proband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65907" name="矩形 144"/>
          <p:cNvSpPr>
            <a:spLocks noChangeArrowheads="1"/>
          </p:cNvSpPr>
          <p:nvPr/>
        </p:nvSpPr>
        <p:spPr bwMode="auto">
          <a:xfrm>
            <a:off x="6235700" y="2090738"/>
            <a:ext cx="1325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p.IVS4-5:t&gt;g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65908" name="矩形 145"/>
          <p:cNvSpPr>
            <a:spLocks noChangeArrowheads="1"/>
          </p:cNvSpPr>
          <p:nvPr/>
        </p:nvSpPr>
        <p:spPr bwMode="auto">
          <a:xfrm>
            <a:off x="6275388" y="3233738"/>
            <a:ext cx="142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p.Pro992Leu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65909" name="TextBox 35"/>
          <p:cNvSpPr txBox="1">
            <a:spLocks noChangeArrowheads="1"/>
          </p:cNvSpPr>
          <p:nvPr/>
        </p:nvSpPr>
        <p:spPr bwMode="auto">
          <a:xfrm>
            <a:off x="2133600" y="4876800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/>
              <a:t>Dx: Wilson Disease</a:t>
            </a:r>
            <a:endParaRPr lang="zh-CN" altLang="en-US" sz="4000"/>
          </a:p>
        </p:txBody>
      </p:sp>
    </p:spTree>
  </p:cSld>
  <p:clrMapOvr>
    <a:masterClrMapping/>
  </p:clrMapOvr>
  <p:transition spd="slow" advTm="14146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en-US" altLang="zh-CN" dirty="0" smtClean="0"/>
              <a:t>GGT</a:t>
            </a:r>
            <a:r>
              <a:rPr lang="zh-CN" altLang="en-US" dirty="0" smtClean="0"/>
              <a:t>和碱性磷酸酶升高为著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是肝脏病吗（</a:t>
            </a:r>
            <a:r>
              <a:rPr lang="en-US" altLang="zh-CN" dirty="0" smtClean="0"/>
              <a:t>ALP</a:t>
            </a:r>
            <a:r>
              <a:rPr lang="zh-CN" altLang="en-US" dirty="0" smtClean="0"/>
              <a:t>生理性升高、骨性升高）？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体检有无肝（脾）肿大、其他慢性肝病体征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化验有无其他肝脏指标异常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什么样的肝病？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用药史、补品史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影像学检查，有无胆管扩张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凝血功能、</a:t>
            </a:r>
            <a:r>
              <a:rPr lang="en-US" altLang="zh-CN" dirty="0" smtClean="0"/>
              <a:t>25</a:t>
            </a:r>
            <a:r>
              <a:rPr lang="zh-CN" altLang="en-US" dirty="0" smtClean="0"/>
              <a:t>羟维生素</a:t>
            </a:r>
            <a:r>
              <a:rPr lang="en-US" altLang="zh-CN" dirty="0" smtClean="0"/>
              <a:t>D</a:t>
            </a:r>
          </a:p>
          <a:p>
            <a:pPr lvl="2"/>
            <a:r>
              <a:rPr lang="zh-CN" altLang="en-US" dirty="0" smtClean="0"/>
              <a:t>病理和基因检查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43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需要考虑遗传性肝病情况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525963"/>
          </a:xfrm>
        </p:spPr>
        <p:txBody>
          <a:bodyPr/>
          <a:lstStyle/>
          <a:p>
            <a:r>
              <a:rPr lang="zh-CN" altLang="en-US" dirty="0" smtClean="0"/>
              <a:t>遗传性肝病临床表现多样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化验发现肝功能异常（尤其是例行体检）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转氨酶升高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GGT</a:t>
            </a:r>
            <a:r>
              <a:rPr lang="zh-CN" altLang="en-US" dirty="0" smtClean="0"/>
              <a:t>或碱性磷酸酶升高为著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慢性黄疸、肝（脾）肿大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急性肝衰竭、肝硬化失代偿</a:t>
            </a:r>
            <a:endParaRPr lang="en-US" altLang="zh-CN" dirty="0" smtClean="0"/>
          </a:p>
          <a:p>
            <a:r>
              <a:rPr lang="zh-CN" altLang="en-US" dirty="0" smtClean="0"/>
              <a:t>所有肝病表现都应该考虑遗传性肝病可能，遗传因素应该和病毒、自身免疫、药物等同等优先考虑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62280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遗传性肝病之“百变面孔”，临床肝胆病杂志</a:t>
            </a:r>
            <a:r>
              <a:rPr lang="en-US" altLang="zh-CN" dirty="0" smtClean="0"/>
              <a:t>2019,35:1657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59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ea typeface="黑体" pitchFamily="49" charset="-122"/>
              </a:rPr>
              <a:t>一种突变，三种疾病</a:t>
            </a:r>
            <a:br>
              <a:rPr lang="zh-CN" altLang="en-US" sz="4000" smtClean="0">
                <a:ea typeface="黑体" pitchFamily="49" charset="-122"/>
              </a:rPr>
            </a:br>
            <a:r>
              <a:rPr lang="en-US" altLang="zh-CN" sz="4000" smtClean="0">
                <a:ea typeface="黑体" pitchFamily="49" charset="-122"/>
              </a:rPr>
              <a:t>One mutation, three diseases</a:t>
            </a:r>
          </a:p>
        </p:txBody>
      </p:sp>
      <p:grpSp>
        <p:nvGrpSpPr>
          <p:cNvPr id="143363" name="Group 138"/>
          <p:cNvGrpSpPr>
            <a:grpSpLocks/>
          </p:cNvGrpSpPr>
          <p:nvPr/>
        </p:nvGrpSpPr>
        <p:grpSpPr bwMode="auto">
          <a:xfrm>
            <a:off x="179388" y="2492375"/>
            <a:ext cx="8785225" cy="3024188"/>
            <a:chOff x="113" y="2069"/>
            <a:chExt cx="5534" cy="1905"/>
          </a:xfrm>
        </p:grpSpPr>
        <p:sp>
          <p:nvSpPr>
            <p:cNvPr id="143372" name="Rectangle 139"/>
            <p:cNvSpPr>
              <a:spLocks noChangeArrowheads="1"/>
            </p:cNvSpPr>
            <p:nvPr/>
          </p:nvSpPr>
          <p:spPr bwMode="auto">
            <a:xfrm>
              <a:off x="431" y="3612"/>
              <a:ext cx="215" cy="23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143373" name="Group 140"/>
            <p:cNvGrpSpPr>
              <a:grpSpLocks/>
            </p:cNvGrpSpPr>
            <p:nvPr/>
          </p:nvGrpSpPr>
          <p:grpSpPr bwMode="auto">
            <a:xfrm>
              <a:off x="113" y="2069"/>
              <a:ext cx="5534" cy="1905"/>
              <a:chOff x="113" y="1661"/>
              <a:chExt cx="5534" cy="1905"/>
            </a:xfrm>
          </p:grpSpPr>
          <p:grpSp>
            <p:nvGrpSpPr>
              <p:cNvPr id="143374" name="Group 141"/>
              <p:cNvGrpSpPr>
                <a:grpSpLocks/>
              </p:cNvGrpSpPr>
              <p:nvPr/>
            </p:nvGrpSpPr>
            <p:grpSpPr bwMode="auto">
              <a:xfrm>
                <a:off x="113" y="2750"/>
                <a:ext cx="5534" cy="816"/>
                <a:chOff x="113" y="2750"/>
                <a:chExt cx="5534" cy="816"/>
              </a:xfrm>
            </p:grpSpPr>
            <p:grpSp>
              <p:nvGrpSpPr>
                <p:cNvPr id="143401" name="Group 142"/>
                <p:cNvGrpSpPr>
                  <a:grpSpLocks/>
                </p:cNvGrpSpPr>
                <p:nvPr/>
              </p:nvGrpSpPr>
              <p:grpSpPr bwMode="auto">
                <a:xfrm>
                  <a:off x="3923" y="2750"/>
                  <a:ext cx="816" cy="725"/>
                  <a:chOff x="4694" y="3475"/>
                  <a:chExt cx="590" cy="499"/>
                </a:xfrm>
              </p:grpSpPr>
              <p:grpSp>
                <p:nvGrpSpPr>
                  <p:cNvPr id="14344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590" cy="318"/>
                    <a:chOff x="2517" y="2704"/>
                    <a:chExt cx="862" cy="454"/>
                  </a:xfrm>
                </p:grpSpPr>
                <p:sp>
                  <p:nvSpPr>
                    <p:cNvPr id="143447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2704"/>
                      <a:ext cx="272" cy="272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48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52" y="2750"/>
                      <a:ext cx="227" cy="226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49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9" y="2840"/>
                      <a:ext cx="3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3450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1" y="2840"/>
                      <a:ext cx="0" cy="31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43446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3793"/>
                    <a:ext cx="182" cy="181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43402" name="Group 149"/>
                <p:cNvGrpSpPr>
                  <a:grpSpLocks/>
                </p:cNvGrpSpPr>
                <p:nvPr/>
              </p:nvGrpSpPr>
              <p:grpSpPr bwMode="auto">
                <a:xfrm>
                  <a:off x="1065" y="2750"/>
                  <a:ext cx="817" cy="725"/>
                  <a:chOff x="1065" y="2750"/>
                  <a:chExt cx="817" cy="725"/>
                </a:xfrm>
              </p:grpSpPr>
              <p:sp>
                <p:nvSpPr>
                  <p:cNvPr id="143438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065" y="2750"/>
                    <a:ext cx="257" cy="277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439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322" y="2888"/>
                    <a:ext cx="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4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888"/>
                    <a:ext cx="0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41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1379" y="3212"/>
                    <a:ext cx="252" cy="263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43442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655" y="2792"/>
                    <a:ext cx="227" cy="230"/>
                    <a:chOff x="2789" y="1117"/>
                    <a:chExt cx="363" cy="230"/>
                  </a:xfrm>
                </p:grpSpPr>
                <p:sp>
                  <p:nvSpPr>
                    <p:cNvPr id="143443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117"/>
                      <a:ext cx="182" cy="23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4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117"/>
                      <a:ext cx="181" cy="23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3403" name="Group 157"/>
                <p:cNvGrpSpPr>
                  <a:grpSpLocks/>
                </p:cNvGrpSpPr>
                <p:nvPr/>
              </p:nvGrpSpPr>
              <p:grpSpPr bwMode="auto">
                <a:xfrm>
                  <a:off x="4830" y="2750"/>
                  <a:ext cx="817" cy="725"/>
                  <a:chOff x="1065" y="2750"/>
                  <a:chExt cx="817" cy="725"/>
                </a:xfrm>
              </p:grpSpPr>
              <p:sp>
                <p:nvSpPr>
                  <p:cNvPr id="143431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1065" y="2750"/>
                    <a:ext cx="257" cy="277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432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322" y="2888"/>
                    <a:ext cx="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3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495" y="2888"/>
                    <a:ext cx="0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4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1379" y="3212"/>
                    <a:ext cx="252" cy="263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43435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1655" y="2792"/>
                    <a:ext cx="227" cy="230"/>
                    <a:chOff x="2789" y="1117"/>
                    <a:chExt cx="363" cy="230"/>
                  </a:xfrm>
                </p:grpSpPr>
                <p:sp>
                  <p:nvSpPr>
                    <p:cNvPr id="143436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117"/>
                      <a:ext cx="182" cy="23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37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117"/>
                      <a:ext cx="181" cy="23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3404" name="Group 165"/>
                <p:cNvGrpSpPr>
                  <a:grpSpLocks/>
                </p:cNvGrpSpPr>
                <p:nvPr/>
              </p:nvGrpSpPr>
              <p:grpSpPr bwMode="auto">
                <a:xfrm>
                  <a:off x="2971" y="2750"/>
                  <a:ext cx="816" cy="816"/>
                  <a:chOff x="2971" y="2750"/>
                  <a:chExt cx="816" cy="816"/>
                </a:xfrm>
              </p:grpSpPr>
              <p:sp>
                <p:nvSpPr>
                  <p:cNvPr id="143420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227" y="2888"/>
                    <a:ext cx="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21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2888"/>
                    <a:ext cx="0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3422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3284" y="3212"/>
                    <a:ext cx="367" cy="354"/>
                    <a:chOff x="3284" y="3212"/>
                    <a:chExt cx="367" cy="354"/>
                  </a:xfrm>
                </p:grpSpPr>
                <p:sp>
                  <p:nvSpPr>
                    <p:cNvPr id="143429" name="Oval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4" y="3212"/>
                      <a:ext cx="252" cy="26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30" name="Line 1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15" y="3430"/>
                      <a:ext cx="136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3423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3560" y="2795"/>
                    <a:ext cx="227" cy="230"/>
                    <a:chOff x="2789" y="1117"/>
                    <a:chExt cx="363" cy="230"/>
                  </a:xfrm>
                </p:grpSpPr>
                <p:sp>
                  <p:nvSpPr>
                    <p:cNvPr id="143427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117"/>
                      <a:ext cx="182" cy="23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28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117"/>
                      <a:ext cx="181" cy="23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43424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2971" y="2750"/>
                    <a:ext cx="272" cy="272"/>
                    <a:chOff x="2381" y="1525"/>
                    <a:chExt cx="272" cy="272"/>
                  </a:xfrm>
                </p:grpSpPr>
                <p:sp>
                  <p:nvSpPr>
                    <p:cNvPr id="143425" name="Arc 175"/>
                    <p:cNvSpPr>
                      <a:spLocks/>
                    </p:cNvSpPr>
                    <p:nvPr/>
                  </p:nvSpPr>
                  <p:spPr bwMode="auto">
                    <a:xfrm>
                      <a:off x="2517" y="1525"/>
                      <a:ext cx="136" cy="272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26" name="Arc 176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1525"/>
                      <a:ext cx="136" cy="272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3405" name="Group 177"/>
                <p:cNvGrpSpPr>
                  <a:grpSpLocks/>
                </p:cNvGrpSpPr>
                <p:nvPr/>
              </p:nvGrpSpPr>
              <p:grpSpPr bwMode="auto">
                <a:xfrm>
                  <a:off x="113" y="2750"/>
                  <a:ext cx="816" cy="462"/>
                  <a:chOff x="113" y="2750"/>
                  <a:chExt cx="816" cy="462"/>
                </a:xfrm>
              </p:grpSpPr>
              <p:sp>
                <p:nvSpPr>
                  <p:cNvPr id="14341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797"/>
                    <a:ext cx="215" cy="230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415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2888"/>
                    <a:ext cx="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1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543" y="2888"/>
                    <a:ext cx="0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3417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113" y="2750"/>
                    <a:ext cx="272" cy="272"/>
                    <a:chOff x="2381" y="1525"/>
                    <a:chExt cx="272" cy="272"/>
                  </a:xfrm>
                </p:grpSpPr>
                <p:sp>
                  <p:nvSpPr>
                    <p:cNvPr id="143418" name="Arc 182"/>
                    <p:cNvSpPr>
                      <a:spLocks/>
                    </p:cNvSpPr>
                    <p:nvPr/>
                  </p:nvSpPr>
                  <p:spPr bwMode="auto">
                    <a:xfrm>
                      <a:off x="2517" y="1525"/>
                      <a:ext cx="136" cy="272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19" name="Arc 183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1525"/>
                      <a:ext cx="136" cy="272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3406" name="Group 184"/>
                <p:cNvGrpSpPr>
                  <a:grpSpLocks/>
                </p:cNvGrpSpPr>
                <p:nvPr/>
              </p:nvGrpSpPr>
              <p:grpSpPr bwMode="auto">
                <a:xfrm>
                  <a:off x="2018" y="2750"/>
                  <a:ext cx="816" cy="683"/>
                  <a:chOff x="2018" y="2750"/>
                  <a:chExt cx="816" cy="683"/>
                </a:xfrm>
              </p:grpSpPr>
              <p:sp>
                <p:nvSpPr>
                  <p:cNvPr id="14340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619" y="2797"/>
                    <a:ext cx="215" cy="230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408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2886"/>
                    <a:ext cx="329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09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888"/>
                    <a:ext cx="0" cy="3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3410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2018" y="2750"/>
                    <a:ext cx="272" cy="272"/>
                    <a:chOff x="2381" y="1525"/>
                    <a:chExt cx="272" cy="272"/>
                  </a:xfrm>
                </p:grpSpPr>
                <p:sp>
                  <p:nvSpPr>
                    <p:cNvPr id="143412" name="Arc 189"/>
                    <p:cNvSpPr>
                      <a:spLocks/>
                    </p:cNvSpPr>
                    <p:nvPr/>
                  </p:nvSpPr>
                  <p:spPr bwMode="auto">
                    <a:xfrm>
                      <a:off x="2517" y="1525"/>
                      <a:ext cx="136" cy="272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413" name="Arc 190"/>
                    <p:cNvSpPr>
                      <a:spLocks/>
                    </p:cNvSpPr>
                    <p:nvPr/>
                  </p:nvSpPr>
                  <p:spPr bwMode="auto">
                    <a:xfrm flipH="1">
                      <a:off x="2381" y="1525"/>
                      <a:ext cx="136" cy="272"/>
                    </a:xfrm>
                    <a:custGeom>
                      <a:avLst/>
                      <a:gdLst>
                        <a:gd name="T0" fmla="*/ 0 w 21600"/>
                        <a:gd name="T1" fmla="*/ 0 h 43200"/>
                        <a:gd name="T2" fmla="*/ 0 w 21600"/>
                        <a:gd name="T3" fmla="*/ 0 h 43200"/>
                        <a:gd name="T4" fmla="*/ 0 w 21600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43200"/>
                        <a:gd name="T11" fmla="*/ 21600 w 216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432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</a:path>
                        <a:path w="21600" h="432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86"/>
                            <a:pt x="11996" y="43138"/>
                            <a:pt x="110" y="4319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43411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3203"/>
                    <a:ext cx="215" cy="230"/>
                  </a:xfrm>
                  <a:prstGeom prst="rect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43375" name="Group 192"/>
              <p:cNvGrpSpPr>
                <a:grpSpLocks/>
              </p:cNvGrpSpPr>
              <p:nvPr/>
            </p:nvGrpSpPr>
            <p:grpSpPr bwMode="auto">
              <a:xfrm>
                <a:off x="249" y="1661"/>
                <a:ext cx="5305" cy="1134"/>
                <a:chOff x="249" y="1661"/>
                <a:chExt cx="5305" cy="1134"/>
              </a:xfrm>
            </p:grpSpPr>
            <p:grpSp>
              <p:nvGrpSpPr>
                <p:cNvPr id="143376" name="Group 193"/>
                <p:cNvGrpSpPr>
                  <a:grpSpLocks/>
                </p:cNvGrpSpPr>
                <p:nvPr/>
              </p:nvGrpSpPr>
              <p:grpSpPr bwMode="auto">
                <a:xfrm>
                  <a:off x="3649" y="2205"/>
                  <a:ext cx="1905" cy="590"/>
                  <a:chOff x="3379" y="1979"/>
                  <a:chExt cx="1271" cy="296"/>
                </a:xfrm>
              </p:grpSpPr>
              <p:sp>
                <p:nvSpPr>
                  <p:cNvPr id="143397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8" y="1992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98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1979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99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9" y="1979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00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1979"/>
                    <a:ext cx="127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43377" name="Group 198"/>
                <p:cNvGrpSpPr>
                  <a:grpSpLocks/>
                </p:cNvGrpSpPr>
                <p:nvPr/>
              </p:nvGrpSpPr>
              <p:grpSpPr bwMode="auto">
                <a:xfrm>
                  <a:off x="4148" y="1661"/>
                  <a:ext cx="909" cy="544"/>
                  <a:chOff x="4148" y="1661"/>
                  <a:chExt cx="909" cy="544"/>
                </a:xfrm>
              </p:grpSpPr>
              <p:sp>
                <p:nvSpPr>
                  <p:cNvPr id="143391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4148" y="1661"/>
                    <a:ext cx="272" cy="277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392" name="Line 2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20" y="1797"/>
                    <a:ext cx="409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93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4601" y="1799"/>
                    <a:ext cx="1" cy="40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3394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830" y="1706"/>
                    <a:ext cx="227" cy="230"/>
                    <a:chOff x="2789" y="1117"/>
                    <a:chExt cx="363" cy="230"/>
                  </a:xfrm>
                </p:grpSpPr>
                <p:sp>
                  <p:nvSpPr>
                    <p:cNvPr id="143395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117"/>
                      <a:ext cx="182" cy="23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396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117"/>
                      <a:ext cx="181" cy="23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3378" name="Group 205"/>
                <p:cNvGrpSpPr>
                  <a:grpSpLocks/>
                </p:cNvGrpSpPr>
                <p:nvPr/>
              </p:nvGrpSpPr>
              <p:grpSpPr bwMode="auto">
                <a:xfrm>
                  <a:off x="1199" y="1661"/>
                  <a:ext cx="910" cy="544"/>
                  <a:chOff x="1199" y="1661"/>
                  <a:chExt cx="910" cy="544"/>
                </a:xfrm>
              </p:grpSpPr>
              <p:sp>
                <p:nvSpPr>
                  <p:cNvPr id="143385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1199" y="1661"/>
                    <a:ext cx="272" cy="277"/>
                  </a:xfrm>
                  <a:prstGeom prst="ellips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386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71" y="1797"/>
                    <a:ext cx="409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87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1652" y="1799"/>
                    <a:ext cx="1" cy="40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3388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1882" y="1706"/>
                    <a:ext cx="227" cy="230"/>
                    <a:chOff x="2789" y="1117"/>
                    <a:chExt cx="363" cy="230"/>
                  </a:xfrm>
                </p:grpSpPr>
                <p:sp>
                  <p:nvSpPr>
                    <p:cNvPr id="143389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9" y="1117"/>
                      <a:ext cx="182" cy="23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3390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1" y="1117"/>
                      <a:ext cx="181" cy="23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3379" name="Group 212"/>
                <p:cNvGrpSpPr>
                  <a:grpSpLocks/>
                </p:cNvGrpSpPr>
                <p:nvPr/>
              </p:nvGrpSpPr>
              <p:grpSpPr bwMode="auto">
                <a:xfrm>
                  <a:off x="249" y="2201"/>
                  <a:ext cx="2856" cy="582"/>
                  <a:chOff x="249" y="2201"/>
                  <a:chExt cx="2856" cy="582"/>
                </a:xfrm>
              </p:grpSpPr>
              <p:sp>
                <p:nvSpPr>
                  <p:cNvPr id="143380" name="Line 2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82" y="2211"/>
                    <a:ext cx="0" cy="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81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7" y="2209"/>
                    <a:ext cx="0" cy="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82" name="Line 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0" y="2209"/>
                    <a:ext cx="0" cy="57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83" name="Line 2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" y="2205"/>
                    <a:ext cx="0" cy="54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384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249" y="2201"/>
                    <a:ext cx="2856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43364" name="Rectangle 218"/>
          <p:cNvSpPr>
            <a:spLocks noChangeArrowheads="1"/>
          </p:cNvSpPr>
          <p:nvPr/>
        </p:nvSpPr>
        <p:spPr bwMode="auto">
          <a:xfrm>
            <a:off x="4140200" y="5589588"/>
            <a:ext cx="29527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000000"/>
                </a:solidFill>
              </a:rPr>
              <a:t>PFIC3</a:t>
            </a:r>
            <a:br>
              <a:rPr lang="en-US" altLang="zh-CN" sz="2400" b="1">
                <a:solidFill>
                  <a:srgbClr val="000000"/>
                </a:solidFill>
              </a:rPr>
            </a:br>
            <a:r>
              <a:rPr lang="en-US" altLang="zh-CN" b="1">
                <a:solidFill>
                  <a:srgbClr val="000000"/>
                </a:solidFill>
              </a:rPr>
              <a:t>2</a:t>
            </a:r>
            <a:r>
              <a:rPr lang="zh-CN" altLang="en-US" b="1">
                <a:solidFill>
                  <a:srgbClr val="000000"/>
                </a:solidFill>
              </a:rPr>
              <a:t>岁始瘙痒，</a:t>
            </a:r>
            <a:r>
              <a:rPr lang="en-US" altLang="zh-CN" b="1">
                <a:solidFill>
                  <a:srgbClr val="000000"/>
                </a:solidFill>
              </a:rPr>
              <a:t>3.5</a:t>
            </a:r>
            <a:r>
              <a:rPr lang="zh-CN" altLang="en-US" b="1">
                <a:solidFill>
                  <a:srgbClr val="000000"/>
                </a:solidFill>
              </a:rPr>
              <a:t>岁肝脾大，</a:t>
            </a:r>
            <a:r>
              <a:rPr lang="en-US" altLang="zh-CN" b="1">
                <a:solidFill>
                  <a:srgbClr val="000000"/>
                </a:solidFill>
              </a:rPr>
              <a:t>6.8</a:t>
            </a:r>
            <a:r>
              <a:rPr lang="zh-CN" altLang="en-US" b="1">
                <a:solidFill>
                  <a:srgbClr val="000000"/>
                </a:solidFill>
              </a:rPr>
              <a:t>岁肝硬化、门脉高压</a:t>
            </a: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3365" name="Rectangle 219"/>
          <p:cNvSpPr>
            <a:spLocks noChangeArrowheads="1"/>
          </p:cNvSpPr>
          <p:nvPr/>
        </p:nvSpPr>
        <p:spPr bwMode="auto">
          <a:xfrm>
            <a:off x="4500563" y="4652963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>
                <a:solidFill>
                  <a:srgbClr val="000000"/>
                </a:solidFill>
              </a:rPr>
              <a:t>ICP</a:t>
            </a:r>
          </a:p>
        </p:txBody>
      </p:sp>
      <p:sp>
        <p:nvSpPr>
          <p:cNvPr id="143366" name="Rectangle 220"/>
          <p:cNvSpPr>
            <a:spLocks noChangeArrowheads="1"/>
          </p:cNvSpPr>
          <p:nvPr/>
        </p:nvSpPr>
        <p:spPr bwMode="auto">
          <a:xfrm>
            <a:off x="-36513" y="4652963"/>
            <a:ext cx="86360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>
                <a:solidFill>
                  <a:srgbClr val="000000"/>
                </a:solidFill>
              </a:rPr>
              <a:t>ICP</a:t>
            </a:r>
          </a:p>
        </p:txBody>
      </p:sp>
      <p:sp>
        <p:nvSpPr>
          <p:cNvPr id="143367" name="Rectangle 221"/>
          <p:cNvSpPr>
            <a:spLocks noChangeArrowheads="1"/>
          </p:cNvSpPr>
          <p:nvPr/>
        </p:nvSpPr>
        <p:spPr bwMode="auto">
          <a:xfrm>
            <a:off x="2843213" y="4797425"/>
            <a:ext cx="1008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>
                <a:solidFill>
                  <a:srgbClr val="000000"/>
                </a:solidFill>
              </a:rPr>
              <a:t>ICP+</a:t>
            </a:r>
            <a:r>
              <a:rPr lang="zh-CN" altLang="en-US" sz="2000" b="1">
                <a:solidFill>
                  <a:srgbClr val="000000"/>
                </a:solidFill>
              </a:rPr>
              <a:t>胆石症</a:t>
            </a:r>
          </a:p>
        </p:txBody>
      </p:sp>
      <p:sp>
        <p:nvSpPr>
          <p:cNvPr id="143368" name="Text Box 222"/>
          <p:cNvSpPr txBox="1">
            <a:spLocks noChangeArrowheads="1"/>
          </p:cNvSpPr>
          <p:nvPr/>
        </p:nvSpPr>
        <p:spPr bwMode="auto">
          <a:xfrm>
            <a:off x="2051050" y="37893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胆石症</a:t>
            </a:r>
          </a:p>
        </p:txBody>
      </p:sp>
      <p:sp>
        <p:nvSpPr>
          <p:cNvPr id="143369" name="Text Box 224"/>
          <p:cNvSpPr txBox="1">
            <a:spLocks noChangeArrowheads="1"/>
          </p:cNvSpPr>
          <p:nvPr/>
        </p:nvSpPr>
        <p:spPr bwMode="auto">
          <a:xfrm>
            <a:off x="5508625" y="38608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</a:rPr>
              <a:t>胆石症</a:t>
            </a:r>
          </a:p>
        </p:txBody>
      </p:sp>
      <p:sp>
        <p:nvSpPr>
          <p:cNvPr id="143370" name="Rectangle 225"/>
          <p:cNvSpPr>
            <a:spLocks noChangeArrowheads="1"/>
          </p:cNvSpPr>
          <p:nvPr/>
        </p:nvSpPr>
        <p:spPr bwMode="auto">
          <a:xfrm>
            <a:off x="1042988" y="1989138"/>
            <a:ext cx="32400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>
                <a:solidFill>
                  <a:srgbClr val="000000"/>
                </a:solidFill>
              </a:rPr>
              <a:t>c.2914G&gt;A, p.D972N</a:t>
            </a:r>
            <a:r>
              <a:rPr lang="en-US" altLang="zh-CN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3371" name="Rectangle 226"/>
          <p:cNvSpPr>
            <a:spLocks noChangeArrowheads="1"/>
          </p:cNvSpPr>
          <p:nvPr/>
        </p:nvSpPr>
        <p:spPr bwMode="auto">
          <a:xfrm>
            <a:off x="5940425" y="1916113"/>
            <a:ext cx="27352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>
                <a:solidFill>
                  <a:srgbClr val="000000"/>
                </a:solidFill>
              </a:rPr>
              <a:t>IVS22-27T&gt;C</a:t>
            </a:r>
          </a:p>
        </p:txBody>
      </p:sp>
    </p:spTree>
    <p:extLst>
      <p:ext uri="{BB962C8B-B14F-4D97-AF65-F5344CB8AC3E}">
        <p14:creationId xmlns:p14="http://schemas.microsoft.com/office/powerpoint/2010/main" val="18723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Orcein 10x panlobular metallothionein deposits 302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630238"/>
            <a:ext cx="367823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 descr="Orcein 20x panlobular metallothionein deposits 302-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638" y="609600"/>
            <a:ext cx="36814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Rectangle 5"/>
          <p:cNvSpPr>
            <a:spLocks noChangeArrowheads="1"/>
          </p:cNvSpPr>
          <p:nvPr/>
        </p:nvSpPr>
        <p:spPr bwMode="auto">
          <a:xfrm>
            <a:off x="266700" y="4699000"/>
            <a:ext cx="1447800" cy="495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FFFFFF"/>
                </a:solidFill>
              </a:rPr>
              <a:t>Orcein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165600" y="4699000"/>
            <a:ext cx="1447800" cy="495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FFFFFF"/>
                </a:solidFill>
              </a:rPr>
              <a:t>Orcein</a:t>
            </a:r>
          </a:p>
        </p:txBody>
      </p:sp>
      <p:sp>
        <p:nvSpPr>
          <p:cNvPr id="140294" name="Rectangle 56"/>
          <p:cNvSpPr>
            <a:spLocks noChangeArrowheads="1"/>
          </p:cNvSpPr>
          <p:nvPr/>
        </p:nvSpPr>
        <p:spPr bwMode="auto">
          <a:xfrm>
            <a:off x="444500" y="5422900"/>
            <a:ext cx="6159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altLang="zh-CN" b="1">
                <a:solidFill>
                  <a:srgbClr val="000000"/>
                </a:solidFill>
              </a:rPr>
              <a:t>Cirrhosis; pan-lobular metallothionein (Cu) deposits </a:t>
            </a:r>
          </a:p>
          <a:p>
            <a:r>
              <a:rPr lang="en-GB" altLang="zh-CN" b="1">
                <a:solidFill>
                  <a:srgbClr val="000000"/>
                </a:solidFill>
              </a:rPr>
              <a:t>– usual copper deposits are periportal only </a:t>
            </a:r>
            <a:r>
              <a:rPr lang="en-US" altLang="zh-CN" b="1">
                <a:solidFill>
                  <a:srgbClr val="000000"/>
                </a:solidFill>
              </a:rPr>
              <a:t>in cholestasis</a:t>
            </a:r>
            <a:endParaRPr lang="en-GB" altLang="zh-CN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5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 descr="H&amp;E 20x duct damage, questionable cleft 302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" y="463550"/>
            <a:ext cx="36814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2" descr="H&amp;E 40x duct damage, questionable cleft 302-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469900"/>
            <a:ext cx="36703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Right Arrow 4"/>
          <p:cNvSpPr>
            <a:spLocks noChangeArrowheads="1"/>
          </p:cNvSpPr>
          <p:nvPr/>
        </p:nvSpPr>
        <p:spPr bwMode="auto">
          <a:xfrm>
            <a:off x="5461000" y="1701800"/>
            <a:ext cx="635000" cy="2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 sz="13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1317" name="Right Arrow 5"/>
          <p:cNvSpPr>
            <a:spLocks noChangeArrowheads="1"/>
          </p:cNvSpPr>
          <p:nvPr/>
        </p:nvSpPr>
        <p:spPr bwMode="auto">
          <a:xfrm>
            <a:off x="5753100" y="2717800"/>
            <a:ext cx="635000" cy="2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 sz="13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1318" name="Rectangle 5"/>
          <p:cNvSpPr>
            <a:spLocks noChangeArrowheads="1"/>
          </p:cNvSpPr>
          <p:nvPr/>
        </p:nvSpPr>
        <p:spPr bwMode="auto">
          <a:xfrm>
            <a:off x="495300" y="4572000"/>
            <a:ext cx="1028700" cy="495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FFFFFF"/>
                </a:solidFill>
              </a:rPr>
              <a:t>H&amp;E</a:t>
            </a:r>
          </a:p>
        </p:txBody>
      </p:sp>
      <p:sp>
        <p:nvSpPr>
          <p:cNvPr id="141319" name="Rectangle 5"/>
          <p:cNvSpPr>
            <a:spLocks noChangeArrowheads="1"/>
          </p:cNvSpPr>
          <p:nvPr/>
        </p:nvSpPr>
        <p:spPr bwMode="auto">
          <a:xfrm>
            <a:off x="4546600" y="4572000"/>
            <a:ext cx="990600" cy="495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zh-CN" b="1">
                <a:solidFill>
                  <a:srgbClr val="FFFFFF"/>
                </a:solidFill>
              </a:rPr>
              <a:t>H&amp;E</a:t>
            </a:r>
          </a:p>
        </p:txBody>
      </p:sp>
      <p:sp>
        <p:nvSpPr>
          <p:cNvPr id="141320" name="Rectangle 56"/>
          <p:cNvSpPr>
            <a:spLocks noChangeArrowheads="1"/>
          </p:cNvSpPr>
          <p:nvPr/>
        </p:nvSpPr>
        <p:spPr bwMode="auto">
          <a:xfrm>
            <a:off x="444500" y="51435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altLang="zh-CN" b="1">
                <a:solidFill>
                  <a:srgbClr val="000000"/>
                </a:solidFill>
              </a:rPr>
              <a:t>“Cholangiocyte disarray” and cholesterol clefts</a:t>
            </a:r>
            <a:endParaRPr lang="en-GB" altLang="zh-CN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5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初筛思路</a:t>
            </a:r>
          </a:p>
        </p:txBody>
      </p:sp>
      <p:sp>
        <p:nvSpPr>
          <p:cNvPr id="1802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肝（脾）肿大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肝大不伴</a:t>
            </a:r>
            <a:r>
              <a:rPr lang="zh-CN" altLang="en-US" dirty="0"/>
              <a:t>脾大</a:t>
            </a:r>
            <a:r>
              <a:rPr lang="zh-CN" altLang="en-US" dirty="0" smtClean="0"/>
              <a:t>：糖原累积症、</a:t>
            </a:r>
            <a:r>
              <a:rPr lang="en-US" altLang="zh-CN" dirty="0" err="1"/>
              <a:t>Caroli</a:t>
            </a:r>
            <a:r>
              <a:rPr lang="en-US" altLang="zh-CN" dirty="0"/>
              <a:t>/CHF</a:t>
            </a:r>
            <a:r>
              <a:rPr lang="zh-CN" altLang="en-US" dirty="0" smtClean="0"/>
              <a:t>综合征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肝大伴脾大：溶酶体</a:t>
            </a:r>
            <a:r>
              <a:rPr lang="zh-CN" altLang="en-US" dirty="0"/>
              <a:t>等贮积症</a:t>
            </a:r>
            <a:endParaRPr lang="en-US" altLang="zh-CN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肝大不伴肝功能异常：</a:t>
            </a:r>
            <a:r>
              <a:rPr lang="en-US" altLang="zh-CN" dirty="0" err="1"/>
              <a:t>Caroli</a:t>
            </a:r>
            <a:r>
              <a:rPr lang="en-US" altLang="zh-CN" dirty="0"/>
              <a:t>/CHF</a:t>
            </a:r>
            <a:r>
              <a:rPr lang="zh-CN" altLang="en-US" dirty="0"/>
              <a:t>综合征</a:t>
            </a:r>
            <a:endParaRPr lang="en-US" altLang="zh-CN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肝大伴肝功能异常</a:t>
            </a:r>
            <a:endParaRPr lang="en-US" altLang="zh-CN" dirty="0" smtClean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低血糖：糖原累积症、半乳糖血症等</a:t>
            </a:r>
            <a:endParaRPr lang="en-US" altLang="zh-CN" dirty="0" smtClean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高脂血</a:t>
            </a:r>
            <a:r>
              <a:rPr lang="zh-CN" altLang="en-US" dirty="0" smtClean="0"/>
              <a:t>症：糖原</a:t>
            </a:r>
            <a:r>
              <a:rPr lang="zh-CN" altLang="en-US" dirty="0"/>
              <a:t>累积</a:t>
            </a:r>
            <a:r>
              <a:rPr lang="zh-CN" altLang="en-US" dirty="0" smtClean="0"/>
              <a:t>症、脂质运载体缺陷</a:t>
            </a:r>
            <a:endParaRPr lang="en-US" altLang="zh-CN" dirty="0" smtClean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/>
              <a:t>高血氨：尿素循环障碍、希特林缺陷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基因检测</a:t>
            </a:r>
          </a:p>
        </p:txBody>
      </p:sp>
      <p:sp>
        <p:nvSpPr>
          <p:cNvPr id="1802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诊断遗传性疾病的金标准</a:t>
            </a:r>
            <a:endParaRPr lang="en-US" altLang="zh-CN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变异的价值需要结合临床考虑</a:t>
            </a:r>
            <a:endParaRPr lang="en-US" altLang="zh-CN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是否符合遗传模式</a:t>
            </a:r>
            <a:endParaRPr lang="en-US" altLang="zh-CN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外显率和外显度</a:t>
            </a:r>
            <a:endParaRPr lang="en-US" altLang="zh-CN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基因检测阴性</a:t>
            </a:r>
            <a:endParaRPr lang="en-US" altLang="zh-CN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/>
              <a:t>分析遗漏非经典致病突变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突变位于检测区域外，或者检测方法没有覆盖</a:t>
            </a:r>
            <a:endParaRPr lang="en-US" altLang="zh-CN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CN" altLang="en-US" dirty="0" smtClean="0"/>
              <a:t>尚未鉴定的疾病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99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901700"/>
            <a:ext cx="75199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63800"/>
            <a:ext cx="78168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280400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/>
          <a:stretch>
            <a:fillRect/>
          </a:stretch>
        </p:blipFill>
        <p:spPr bwMode="auto">
          <a:xfrm>
            <a:off x="2268538" y="141288"/>
            <a:ext cx="396716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2804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974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519"/>
            <a:ext cx="8627530" cy="388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51694"/>
            <a:ext cx="4876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Summary</a:t>
            </a:r>
            <a:endParaRPr lang="zh-CN" altLang="en-US" smtClean="0"/>
          </a:p>
        </p:txBody>
      </p:sp>
      <p:sp>
        <p:nvSpPr>
          <p:cNvPr id="182275" name="Rectangle 3"/>
          <p:cNvSpPr>
            <a:spLocks noGrp="1" noChangeArrowheads="1"/>
          </p:cNvSpPr>
          <p:nvPr/>
        </p:nvSpPr>
        <p:spPr bwMode="auto">
          <a:xfrm>
            <a:off x="400050" y="1535113"/>
            <a:ext cx="8343900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>
                <a:latin typeface="Calibri" pitchFamily="34" charset="0"/>
              </a:rPr>
              <a:t>肝脏疾病谱正在发生</a:t>
            </a:r>
            <a:r>
              <a:rPr lang="zh-CN" altLang="en-US" sz="2400" dirty="0" smtClean="0">
                <a:latin typeface="Calibri" pitchFamily="34" charset="0"/>
              </a:rPr>
              <a:t>快速变化</a:t>
            </a:r>
            <a:r>
              <a:rPr lang="zh-CN" altLang="en-US" sz="2400" dirty="0">
                <a:latin typeface="Calibri" pitchFamily="34" charset="0"/>
              </a:rPr>
              <a:t>，遗传性肝病占比快速上升</a:t>
            </a:r>
            <a:endParaRPr lang="en-US" altLang="zh-CN" sz="24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Calibri" pitchFamily="34" charset="0"/>
              </a:rPr>
              <a:t>不同临床表型提示不同的遗传性肝病</a:t>
            </a:r>
            <a:endParaRPr lang="en-US" altLang="zh-CN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Calibri" pitchFamily="34" charset="0"/>
              </a:rPr>
              <a:t>慢性</a:t>
            </a:r>
            <a:r>
              <a:rPr lang="zh-CN" altLang="en-US" sz="2400" dirty="0">
                <a:latin typeface="Calibri" pitchFamily="34" charset="0"/>
              </a:rPr>
              <a:t>非溶血性间接胆红素</a:t>
            </a:r>
            <a:r>
              <a:rPr lang="zh-CN" altLang="en-US" sz="2400" dirty="0" smtClean="0">
                <a:latin typeface="Calibri" pitchFamily="34" charset="0"/>
              </a:rPr>
              <a:t>升高</a:t>
            </a:r>
            <a:endParaRPr lang="en-US" altLang="zh-CN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Calibri" pitchFamily="34" charset="0"/>
              </a:rPr>
              <a:t>直接</a:t>
            </a:r>
            <a:r>
              <a:rPr lang="zh-CN" altLang="en-US" sz="2400" dirty="0">
                <a:latin typeface="Calibri" pitchFamily="34" charset="0"/>
              </a:rPr>
              <a:t>胆红素</a:t>
            </a:r>
            <a:r>
              <a:rPr lang="zh-CN" altLang="en-US" sz="2400" dirty="0" smtClean="0">
                <a:latin typeface="Calibri" pitchFamily="34" charset="0"/>
              </a:rPr>
              <a:t>升高</a:t>
            </a:r>
            <a:endParaRPr lang="en-US" altLang="zh-CN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Calibri" pitchFamily="34" charset="0"/>
              </a:rPr>
              <a:t>转氨酶升高</a:t>
            </a:r>
            <a:endParaRPr lang="en-US" altLang="zh-CN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 smtClean="0">
                <a:latin typeface="Calibri" pitchFamily="34" charset="0"/>
              </a:rPr>
              <a:t>肝</a:t>
            </a:r>
            <a:r>
              <a:rPr lang="zh-CN" altLang="en-US" sz="2400" dirty="0">
                <a:latin typeface="Calibri" pitchFamily="34" charset="0"/>
              </a:rPr>
              <a:t>（脾）</a:t>
            </a:r>
            <a:r>
              <a:rPr lang="zh-CN" altLang="en-US" sz="2400" dirty="0" smtClean="0">
                <a:latin typeface="Calibri" pitchFamily="34" charset="0"/>
              </a:rPr>
              <a:t>大</a:t>
            </a:r>
            <a:endParaRPr lang="en-US" altLang="zh-CN" sz="2400" dirty="0" smtClean="0">
              <a:latin typeface="Calibri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>
                <a:latin typeface="Calibri" pitchFamily="34" charset="0"/>
              </a:rPr>
              <a:t>肝</a:t>
            </a:r>
            <a:r>
              <a:rPr lang="zh-CN" altLang="en-US" sz="2400" dirty="0" smtClean="0">
                <a:latin typeface="Calibri" pitchFamily="34" charset="0"/>
              </a:rPr>
              <a:t>衰竭</a:t>
            </a:r>
            <a:r>
              <a:rPr lang="en-US" altLang="zh-CN" sz="2400" dirty="0" smtClean="0">
                <a:latin typeface="Calibri" pitchFamily="34" charset="0"/>
              </a:rPr>
              <a:t>/</a:t>
            </a:r>
            <a:r>
              <a:rPr lang="zh-CN" altLang="en-US" sz="2400" dirty="0" smtClean="0">
                <a:latin typeface="Calibri" pitchFamily="34" charset="0"/>
              </a:rPr>
              <a:t>肝硬化失代偿</a:t>
            </a:r>
            <a:endParaRPr lang="en-US" altLang="zh-CN" sz="24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400" dirty="0">
                <a:latin typeface="Calibri" pitchFamily="34" charset="0"/>
              </a:rPr>
              <a:t>分子诊断在疑难肝病诊断中发挥非常重要的作用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需要特别考虑遗传性肝病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4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小年龄发病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发病年龄越</a:t>
            </a:r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小（新生儿除外），越要考虑</a:t>
            </a:r>
            <a:endParaRPr lang="en-US" altLang="zh-CN" sz="3200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伴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发生长发育迟缓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能量代谢异常，尤其糖代谢异常</a:t>
            </a:r>
            <a:endParaRPr lang="en-US" altLang="zh-CN" sz="3200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伴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发血脂异常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甘油三</a:t>
            </a:r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酯或</a:t>
            </a:r>
            <a:r>
              <a:rPr lang="en-US" altLang="zh-CN" sz="3200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和胆固醇显著升高</a:t>
            </a:r>
            <a:endParaRPr lang="en-US" altLang="zh-CN" sz="3200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伴有明显肝（脾）肿大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储积</a:t>
            </a:r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性</a:t>
            </a:r>
            <a:r>
              <a:rPr lang="zh-CN" altLang="en-US" sz="3200" dirty="0" smtClean="0">
                <a:latin typeface="宋体" pitchFamily="2" charset="-122"/>
                <a:ea typeface="宋体" pitchFamily="2" charset="-122"/>
              </a:rPr>
              <a:t>疾病</a:t>
            </a:r>
            <a:endParaRPr lang="zh-CN" altLang="en-US" sz="32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167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latin typeface="Bookman Old Style" pitchFamily="18" charset="0"/>
              </a:rPr>
              <a:t>Acknowledgements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4643438" y="1455738"/>
            <a:ext cx="374491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CN"/>
              <a:t>Collaborators</a:t>
            </a:r>
            <a:r>
              <a:rPr lang="zh-CN" altLang="en-US"/>
              <a:t>：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Dr. Alex Knisely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King’s College Hospital</a:t>
            </a:r>
            <a:r>
              <a:rPr lang="zh-CN" altLang="en-US"/>
              <a:t>，</a:t>
            </a:r>
            <a:r>
              <a:rPr lang="en-US" altLang="zh-CN"/>
              <a:t>UK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Prof. Takeyori Saheki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Kumamoto University, Japan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Prof. Kenneth Setchell’s team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Cincinati Children’s, USA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Prof. Victor Ling’s Team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/>
              <a:t>BC Cancer agency, Canada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/>
              <a:t>胡锡琪教授</a:t>
            </a:r>
          </a:p>
          <a:p>
            <a:pPr eaLnBrk="1" hangingPunct="1">
              <a:spcBef>
                <a:spcPts val="600"/>
              </a:spcBef>
            </a:pPr>
            <a:r>
              <a:rPr lang="zh-CN" altLang="en-US"/>
              <a:t>复旦大学上海医学院病理学系</a:t>
            </a:r>
            <a:endParaRPr lang="en-US" altLang="zh-CN"/>
          </a:p>
          <a:p>
            <a:pPr eaLnBrk="1" hangingPunct="1">
              <a:spcBef>
                <a:spcPts val="600"/>
              </a:spcBef>
            </a:pPr>
            <a:r>
              <a:rPr lang="zh-CN" altLang="en-US"/>
              <a:t>邢清河教授</a:t>
            </a:r>
            <a:endParaRPr lang="en-US" altLang="zh-CN"/>
          </a:p>
          <a:p>
            <a:pPr eaLnBrk="1" hangingPunct="1">
              <a:spcBef>
                <a:spcPts val="600"/>
              </a:spcBef>
            </a:pPr>
            <a:r>
              <a:rPr lang="zh-CN" altLang="en-US"/>
              <a:t>复旦大学生物医学研究院</a:t>
            </a:r>
            <a:endParaRPr lang="en-US" altLang="zh-CN"/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714375" y="1428750"/>
            <a:ext cx="3429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dirty="0"/>
              <a:t>临床团队</a:t>
            </a: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zh-CN" altLang="en-US" dirty="0"/>
              <a:t>朱启镕、陆怡、谢新宝、</a:t>
            </a:r>
            <a:r>
              <a:rPr lang="zh-CN" altLang="en-US" dirty="0" smtClean="0"/>
              <a:t>库尔班江、李玉川、张雪媛、</a:t>
            </a:r>
            <a:r>
              <a:rPr lang="zh-CN" altLang="en-US" dirty="0"/>
              <a:t>方薇园、</a:t>
            </a:r>
            <a:r>
              <a:rPr lang="zh-CN" altLang="en-US" dirty="0" smtClean="0"/>
              <a:t>赵静、王能里</a:t>
            </a: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zh-CN" altLang="en-US" dirty="0"/>
              <a:t>龚敬宇、张梅红</a:t>
            </a: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zh-CN" altLang="en-US" dirty="0"/>
              <a:t>病理：陈莲、冯佳燕</a:t>
            </a:r>
            <a:endParaRPr lang="en-US" altLang="zh-CN" dirty="0"/>
          </a:p>
          <a:p>
            <a:pPr eaLnBrk="1" hangingPunct="1">
              <a:spcBef>
                <a:spcPct val="50000"/>
              </a:spcBef>
            </a:pPr>
            <a:r>
              <a:rPr lang="zh-CN" altLang="en-US" dirty="0"/>
              <a:t>研究团队</a:t>
            </a: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zh-CN" altLang="en-US" dirty="0" smtClean="0"/>
              <a:t>栾维莎、</a:t>
            </a:r>
            <a:r>
              <a:rPr lang="zh-CN" altLang="en-US" dirty="0"/>
              <a:t>张晶、丘倚</a:t>
            </a:r>
            <a:r>
              <a:rPr lang="zh-CN" altLang="en-US" dirty="0" smtClean="0"/>
              <a:t>灵</a:t>
            </a:r>
            <a:r>
              <a:rPr lang="zh-CN" altLang="en-US" dirty="0"/>
              <a:t>、</a:t>
            </a:r>
            <a:r>
              <a:rPr lang="zh-CN" altLang="en-US" dirty="0" smtClean="0"/>
              <a:t>李丽婷</a:t>
            </a:r>
            <a:endParaRPr lang="en-US" altLang="zh-CN" dirty="0"/>
          </a:p>
          <a:p>
            <a:pPr>
              <a:spcBef>
                <a:spcPct val="50000"/>
              </a:spcBef>
            </a:pPr>
            <a:r>
              <a:rPr lang="zh-CN" altLang="en-US" dirty="0"/>
              <a:t>郝陈指、</a:t>
            </a:r>
            <a:r>
              <a:rPr lang="zh-CN" altLang="en-US" dirty="0" smtClean="0"/>
              <a:t>杨静、刘浪丽、杨烨、李忠蝶、王利、迟昊</a:t>
            </a:r>
            <a:endParaRPr lang="en-US" altLang="zh-CN" dirty="0" smtClean="0"/>
          </a:p>
          <a:p>
            <a:pPr eaLnBrk="1" hangingPunct="1">
              <a:spcBef>
                <a:spcPct val="50000"/>
              </a:spcBef>
            </a:pPr>
            <a:r>
              <a:rPr lang="zh-CN" altLang="en-US" dirty="0" smtClean="0"/>
              <a:t>毕业研究生：</a:t>
            </a:r>
            <a:r>
              <a:rPr lang="zh-CN" altLang="en-US" dirty="0"/>
              <a:t>王能里、刘腾</a:t>
            </a:r>
            <a:r>
              <a:rPr lang="zh-CN" altLang="en-US" dirty="0" smtClean="0"/>
              <a:t>、丘倚灵、李丽婷、王中林、张绍仁</a:t>
            </a:r>
            <a:r>
              <a:rPr lang="zh-CN" altLang="en-US" dirty="0"/>
              <a:t>、刘丽艳、付海燕、方玲娟、陈瑞、</a:t>
            </a:r>
            <a:r>
              <a:rPr lang="zh-CN" altLang="en-US" dirty="0" smtClean="0"/>
              <a:t>赵静、颜燕艳</a:t>
            </a:r>
            <a:r>
              <a:rPr lang="zh-CN" altLang="en-US" dirty="0"/>
              <a:t>、尤艺杰、黎佳</a:t>
            </a:r>
            <a:r>
              <a:rPr lang="zh-CN" altLang="en-US" dirty="0" smtClean="0"/>
              <a:t>琪</a:t>
            </a:r>
            <a:endParaRPr lang="zh-CN" altLang="en-US" dirty="0"/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4656138" y="6143625"/>
            <a:ext cx="3773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/>
              <a:t>感谢广大介绍病人的医务人员</a:t>
            </a:r>
          </a:p>
        </p:txBody>
      </p:sp>
    </p:spTree>
    <p:extLst>
      <p:ext uri="{BB962C8B-B14F-4D97-AF65-F5344CB8AC3E}">
        <p14:creationId xmlns:p14="http://schemas.microsoft.com/office/powerpoint/2010/main" val="23518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5077730"/>
            <a:ext cx="5987008" cy="144761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dirty="0" smtClean="0"/>
              <a:t>Email</a:t>
            </a:r>
            <a:r>
              <a:rPr lang="zh-CN" altLang="en-US" dirty="0"/>
              <a:t>：</a:t>
            </a:r>
            <a:r>
              <a:rPr lang="en-US" altLang="zh-CN" dirty="0" smtClean="0">
                <a:hlinkClick r:id="rId2"/>
              </a:rPr>
              <a:t>jshwang@shmu.edu.cn</a:t>
            </a:r>
            <a:endParaRPr lang="en-US" altLang="zh-CN" dirty="0" smtClean="0"/>
          </a:p>
        </p:txBody>
      </p:sp>
      <p:sp>
        <p:nvSpPr>
          <p:cNvPr id="365572" name="WordArt 4"/>
          <p:cNvSpPr>
            <a:spLocks noChangeArrowheads="1" noChangeShapeType="1" noTextEdit="1"/>
          </p:cNvSpPr>
          <p:nvPr/>
        </p:nvSpPr>
        <p:spPr bwMode="auto">
          <a:xfrm>
            <a:off x="1907704" y="1341438"/>
            <a:ext cx="54006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/>
                <a:ea typeface="宋体"/>
              </a:rPr>
              <a:t>感谢各位的聆听</a:t>
            </a:r>
            <a:r>
              <a:rPr lang="en-US" altLang="zh-CN" sz="3600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/>
                <a:ea typeface="宋体"/>
              </a:rPr>
              <a:t>,</a:t>
            </a:r>
            <a:r>
              <a:rPr lang="zh-CN" altLang="en-US" sz="3600" kern="10" dirty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宋体"/>
                <a:ea typeface="宋体"/>
              </a:rPr>
              <a:t>请批评指正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187624" y="3285282"/>
            <a:ext cx="691276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招聘研究助理和博后</a:t>
            </a:r>
            <a:r>
              <a:rPr lang="zh-CN" altLang="en-US" sz="3600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宋体"/>
                <a:ea typeface="宋体"/>
              </a:rPr>
              <a:t>，待遇优厚</a:t>
            </a:r>
            <a:endParaRPr lang="zh-CN" altLang="en-US" sz="3600" kern="10" dirty="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FF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需要特别考虑遗传性肝病（续）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多系统受累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神经系统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肾脏异常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听力障碍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dirty="0">
                <a:latin typeface="宋体" pitchFamily="2" charset="-122"/>
                <a:ea typeface="宋体" pitchFamily="2" charset="-122"/>
              </a:rPr>
              <a:t>类风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关表现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…</a:t>
            </a: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肝脏病理特征性表现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明显脂肪变性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lvl="1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先天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肝纤维化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胆管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板形成障碍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3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初筛评估</a:t>
            </a:r>
            <a:r>
              <a:rPr lang="en-US" altLang="zh-CN" dirty="0" smtClean="0"/>
              <a:t>-</a:t>
            </a:r>
            <a:r>
              <a:rPr lang="zh-CN" altLang="en-US" dirty="0" smtClean="0"/>
              <a:t>起病模式特异性</a:t>
            </a:r>
          </a:p>
        </p:txBody>
      </p:sp>
      <p:sp>
        <p:nvSpPr>
          <p:cNvPr id="154627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zh-CN" altLang="en-US" dirty="0" smtClean="0"/>
              <a:t>慢性黄疸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非</a:t>
            </a:r>
            <a:r>
              <a:rPr lang="zh-CN" altLang="en-US" dirty="0"/>
              <a:t>结合胆红素升高 </a:t>
            </a:r>
            <a:endParaRPr lang="en-US" altLang="zh-CN" dirty="0"/>
          </a:p>
          <a:p>
            <a:pPr lvl="2"/>
            <a:r>
              <a:rPr lang="zh-CN" altLang="en-US" dirty="0" smtClean="0"/>
              <a:t>网织红细胞，必要时甲状腺功能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UGT1A1</a:t>
            </a:r>
            <a:r>
              <a:rPr lang="zh-CN" altLang="en-US" dirty="0" smtClean="0"/>
              <a:t>病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0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Case #1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632849" cy="33559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dirty="0" smtClean="0"/>
              <a:t>黄某，男孩，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岁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/>
              <a:t>发现皮肤</a:t>
            </a:r>
            <a:r>
              <a:rPr lang="zh-CN" altLang="en-US" sz="2800" dirty="0" smtClean="0"/>
              <a:t>和巩膜“黄染”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年</a:t>
            </a:r>
            <a:endParaRPr lang="en-US" altLang="zh-CN" sz="2800" dirty="0" smtClean="0"/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 smtClean="0"/>
              <a:t>体检：皮肤轻黄，无肝病体征</a:t>
            </a:r>
            <a:endParaRPr lang="en-US" altLang="zh-CN" sz="28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/>
              <a:t>TB 57umol/L, DB 5umol/L, ALT/AST 24/56U/L</a:t>
            </a:r>
            <a:r>
              <a:rPr lang="en-US" altLang="zh-CN" sz="2800" dirty="0"/>
              <a:t>, TP/ALB </a:t>
            </a:r>
            <a:r>
              <a:rPr lang="en-US" altLang="zh-CN" sz="2800" dirty="0" smtClean="0"/>
              <a:t>68/39g/L</a:t>
            </a:r>
            <a:r>
              <a:rPr lang="en-US" altLang="zh-CN" sz="2800" dirty="0"/>
              <a:t>, GGT </a:t>
            </a:r>
            <a:r>
              <a:rPr lang="en-US" altLang="zh-CN" sz="2800" dirty="0" smtClean="0"/>
              <a:t>16U/L</a:t>
            </a:r>
            <a:r>
              <a:rPr lang="en-US" altLang="zh-CN" sz="2800" dirty="0" smtClean="0">
                <a:sym typeface="Symbol" pitchFamily="18" charset="2"/>
              </a:rPr>
              <a:t>, </a:t>
            </a:r>
            <a:r>
              <a:rPr lang="zh-CN" altLang="en-US" sz="2800" dirty="0">
                <a:sym typeface="Symbol" pitchFamily="18" charset="2"/>
              </a:rPr>
              <a:t>血铜蓝蛋白、</a:t>
            </a:r>
            <a:r>
              <a:rPr lang="en-US" altLang="zh-CN" sz="2800" dirty="0" err="1">
                <a:sym typeface="Symbol" pitchFamily="18" charset="2"/>
              </a:rPr>
              <a:t>HBsAg</a:t>
            </a:r>
            <a:r>
              <a:rPr lang="zh-CN" altLang="en-US" sz="2800" dirty="0">
                <a:sym typeface="Symbol" pitchFamily="18" charset="2"/>
              </a:rPr>
              <a:t>、抗</a:t>
            </a:r>
            <a:r>
              <a:rPr lang="en-US" altLang="zh-CN" sz="2800" dirty="0">
                <a:sym typeface="Symbol" pitchFamily="18" charset="2"/>
              </a:rPr>
              <a:t>-</a:t>
            </a:r>
            <a:r>
              <a:rPr lang="en-US" altLang="zh-CN" sz="2800" dirty="0" smtClean="0">
                <a:sym typeface="Symbol" pitchFamily="18" charset="2"/>
              </a:rPr>
              <a:t>HCV</a:t>
            </a:r>
            <a:r>
              <a:rPr lang="zh-CN" altLang="en-US" sz="2800" dirty="0" smtClean="0">
                <a:sym typeface="Symbol" pitchFamily="18" charset="2"/>
              </a:rPr>
              <a:t>正常</a:t>
            </a:r>
            <a:endParaRPr lang="en-US" altLang="zh-CN" sz="2800" dirty="0" smtClean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 smtClean="0">
                <a:sym typeface="Symbol" pitchFamily="18" charset="2"/>
              </a:rPr>
              <a:t>B</a:t>
            </a:r>
            <a:r>
              <a:rPr lang="zh-CN" altLang="en-US" sz="2800" dirty="0" smtClean="0">
                <a:sym typeface="Symbol" pitchFamily="18" charset="2"/>
              </a:rPr>
              <a:t>超：肝硬化</a:t>
            </a:r>
            <a:r>
              <a:rPr lang="zh-CN" altLang="en-US" sz="2800" dirty="0" smtClean="0">
                <a:sym typeface="Symbol" pitchFamily="18" charset="2"/>
              </a:rPr>
              <a:t>？脾大</a:t>
            </a:r>
            <a:endParaRPr lang="zh-CN" altLang="en-US" sz="2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85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非结合胆红素升高</a:t>
            </a:r>
            <a:endParaRPr lang="en-US" altLang="zh-CN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56792"/>
            <a:ext cx="6673850" cy="4464596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TB </a:t>
            </a:r>
            <a:r>
              <a:rPr lang="en-US" altLang="zh-CN" dirty="0"/>
              <a:t>57umol/L, DB </a:t>
            </a:r>
            <a:r>
              <a:rPr lang="en-US" altLang="zh-CN" dirty="0" smtClean="0"/>
              <a:t>5umol/L</a:t>
            </a:r>
          </a:p>
          <a:p>
            <a:pPr eaLnBrk="1" hangingPunct="1"/>
            <a:r>
              <a:rPr lang="zh-CN" altLang="en-US" dirty="0" smtClean="0"/>
              <a:t>检查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血常规</a:t>
            </a:r>
            <a:r>
              <a:rPr lang="en-US" altLang="zh-CN" dirty="0" smtClean="0"/>
              <a:t>+</a:t>
            </a:r>
            <a:r>
              <a:rPr lang="zh-CN" altLang="en-US" dirty="0"/>
              <a:t>网织红细胞计数 </a:t>
            </a:r>
            <a:endParaRPr lang="en-US" altLang="zh-CN" dirty="0" smtClean="0"/>
          </a:p>
          <a:p>
            <a:pPr lvl="1" eaLnBrk="1" hangingPunct="1"/>
            <a:r>
              <a:rPr lang="zh-CN" altLang="en-US" dirty="0"/>
              <a:t>甲状腺功能、</a:t>
            </a:r>
            <a:r>
              <a:rPr lang="en-US" altLang="zh-CN" dirty="0"/>
              <a:t>UGT1A1</a:t>
            </a:r>
            <a:r>
              <a:rPr lang="zh-CN" altLang="en-US" dirty="0" smtClean="0"/>
              <a:t>基因</a:t>
            </a:r>
            <a:endParaRPr lang="en-US" altLang="zh-CN" dirty="0"/>
          </a:p>
          <a:p>
            <a:pPr eaLnBrk="1" hangingPunct="1"/>
            <a:r>
              <a:rPr lang="zh-CN" altLang="en-US" dirty="0" smtClean="0"/>
              <a:t>结果</a:t>
            </a:r>
            <a:endParaRPr lang="en-US" altLang="zh-CN" dirty="0" smtClean="0"/>
          </a:p>
          <a:p>
            <a:pPr lvl="1" eaLnBrk="1" hangingPunct="1"/>
            <a:r>
              <a:rPr lang="en-US" altLang="zh-CN" dirty="0" err="1" smtClean="0"/>
              <a:t>Hb</a:t>
            </a:r>
            <a:r>
              <a:rPr lang="en-US" altLang="zh-CN" dirty="0" smtClean="0"/>
              <a:t> </a:t>
            </a:r>
            <a:r>
              <a:rPr lang="en-US" altLang="zh-CN" dirty="0" smtClean="0"/>
              <a:t>119g/L</a:t>
            </a:r>
            <a:r>
              <a:rPr lang="en-US" altLang="zh-CN" dirty="0"/>
              <a:t>, </a:t>
            </a:r>
            <a:r>
              <a:rPr lang="zh-CN" altLang="en-US" dirty="0"/>
              <a:t>网织红细胞</a:t>
            </a:r>
            <a:r>
              <a:rPr lang="zh-CN" altLang="en-US" dirty="0" smtClean="0"/>
              <a:t>计数</a:t>
            </a:r>
            <a:r>
              <a:rPr lang="en-US" altLang="zh-CN" dirty="0" smtClean="0"/>
              <a:t>2.8%</a:t>
            </a:r>
            <a:endParaRPr lang="en-US" altLang="zh-CN" dirty="0" smtClean="0"/>
          </a:p>
          <a:p>
            <a:pPr lvl="1" eaLnBrk="1" hangingPunct="1"/>
            <a:r>
              <a:rPr lang="zh-CN" altLang="en-US" dirty="0"/>
              <a:t>甲状腺</a:t>
            </a:r>
            <a:r>
              <a:rPr lang="zh-CN" altLang="en-US" dirty="0" smtClean="0"/>
              <a:t>功能正常</a:t>
            </a:r>
            <a:endParaRPr lang="en-US" altLang="zh-CN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63688" y="551723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3600" dirty="0" smtClean="0">
                <a:latin typeface="Calibri"/>
              </a:rPr>
              <a:t>β</a:t>
            </a:r>
            <a:r>
              <a:rPr lang="zh-CN" altLang="en-US" sz="3600" dirty="0" smtClean="0"/>
              <a:t>地中海贫血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646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561263" cy="46799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TB&gt;25mg/dl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，</a:t>
            </a:r>
            <a:r>
              <a:rPr lang="en-US" altLang="zh-CN" sz="3600" dirty="0" err="1" smtClean="0">
                <a:latin typeface="Times New Roman" pitchFamily="18" charset="0"/>
                <a:ea typeface="黑体" pitchFamily="49" charset="-122"/>
              </a:rPr>
              <a:t>Crigler-Najjar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综合征 </a:t>
            </a: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型（</a:t>
            </a: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CN1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）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AR, bi-null</a:t>
            </a:r>
            <a:endParaRPr lang="zh-CN" altLang="en-US" sz="36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TB 6-25mg/dl, </a:t>
            </a:r>
            <a:r>
              <a:rPr lang="en-US" altLang="zh-CN" sz="3600" dirty="0" err="1" smtClean="0">
                <a:latin typeface="Times New Roman" pitchFamily="18" charset="0"/>
                <a:ea typeface="黑体" pitchFamily="49" charset="-122"/>
              </a:rPr>
              <a:t>Crigler-Najjar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综合征 </a:t>
            </a: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型（</a:t>
            </a: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CN2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）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AR</a:t>
            </a:r>
            <a:endParaRPr lang="zh-CN" altLang="en-US" sz="3600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&lt;=5mg/dl, Gilbert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综合征（</a:t>
            </a: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GS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）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AR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黄疸消退延迟</a:t>
            </a:r>
            <a:r>
              <a:rPr lang="en-US" altLang="zh-CN" sz="3600" dirty="0" smtClean="0">
                <a:latin typeface="Times New Roman" pitchFamily="18" charset="0"/>
                <a:ea typeface="黑体" pitchFamily="49" charset="-122"/>
              </a:rPr>
              <a:t>/</a:t>
            </a:r>
            <a:r>
              <a:rPr lang="zh-CN" altLang="en-US" sz="3600" dirty="0" smtClean="0">
                <a:latin typeface="Times New Roman" pitchFamily="18" charset="0"/>
                <a:ea typeface="黑体" pitchFamily="49" charset="-122"/>
              </a:rPr>
              <a:t>母乳消退延迟 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SNP</a:t>
            </a:r>
            <a:endParaRPr lang="zh-CN" altLang="en-US" sz="3600" dirty="0" smtClean="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90550" y="274638"/>
            <a:ext cx="6502400" cy="1143000"/>
          </a:xfrm>
        </p:spPr>
        <p:txBody>
          <a:bodyPr anchor="b"/>
          <a:lstStyle/>
          <a:p>
            <a:pPr eaLnBrk="1" hangingPunct="1"/>
            <a:r>
              <a:rPr lang="en-US" altLang="zh-CN" b="1" smtClean="0">
                <a:latin typeface="黑体" pitchFamily="49" charset="-122"/>
                <a:ea typeface="黑体" pitchFamily="49" charset="-122"/>
              </a:rPr>
              <a:t>UGT1A1</a:t>
            </a:r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0105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67043"/>
            <a:ext cx="4623191" cy="63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White KC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2_White KCL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White KC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2_White KCL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1925</Words>
  <Application>Microsoft Office PowerPoint</Application>
  <PresentationFormat>全屏显示(4:3)</PresentationFormat>
  <Paragraphs>292</Paragraphs>
  <Slides>41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41</vt:i4>
      </vt:variant>
    </vt:vector>
  </HeadingPairs>
  <TitlesOfParts>
    <vt:vector size="44" baseType="lpstr">
      <vt:lpstr>Office 主题</vt:lpstr>
      <vt:lpstr>13_White KCL</vt:lpstr>
      <vt:lpstr>16_White KCL</vt:lpstr>
      <vt:lpstr>遗传性肝病的诊治思路</vt:lpstr>
      <vt:lpstr>临床问题</vt:lpstr>
      <vt:lpstr>需要考虑遗传性肝病情况</vt:lpstr>
      <vt:lpstr>需要特别考虑遗传性肝病</vt:lpstr>
      <vt:lpstr>需要特别考虑遗传性肝病（续）</vt:lpstr>
      <vt:lpstr>初筛评估-起病模式特异性</vt:lpstr>
      <vt:lpstr>Case #1</vt:lpstr>
      <vt:lpstr>非结合胆红素升高</vt:lpstr>
      <vt:lpstr>UGT1A1病</vt:lpstr>
      <vt:lpstr>初筛思路</vt:lpstr>
      <vt:lpstr>Case 2</vt:lpstr>
      <vt:lpstr>胆红素代谢障碍</vt:lpstr>
      <vt:lpstr>初筛思路</vt:lpstr>
      <vt:lpstr>低GGT肝内胆汁淤积症</vt:lpstr>
      <vt:lpstr>Case #3</vt:lpstr>
      <vt:lpstr>Case #3</vt:lpstr>
      <vt:lpstr>Bile acid synthetic defect 1</vt:lpstr>
      <vt:lpstr>PowerPoint 演示文稿</vt:lpstr>
      <vt:lpstr>初筛思路</vt:lpstr>
      <vt:lpstr>高GGT肝内胆汁淤积症</vt:lpstr>
      <vt:lpstr>Alagille Syndrome</vt:lpstr>
      <vt:lpstr>初筛思路</vt:lpstr>
      <vt:lpstr>NTCP缺陷症</vt:lpstr>
      <vt:lpstr>初筛思路</vt:lpstr>
      <vt:lpstr>Case 4</vt:lpstr>
      <vt:lpstr>基因诊断及验证</vt:lpstr>
      <vt:lpstr>PowerPoint 演示文稿</vt:lpstr>
      <vt:lpstr>ATP7B study</vt:lpstr>
      <vt:lpstr>初筛思路</vt:lpstr>
      <vt:lpstr>一种突变，三种疾病 One mutation, three diseases</vt:lpstr>
      <vt:lpstr>PowerPoint 演示文稿</vt:lpstr>
      <vt:lpstr>PowerPoint 演示文稿</vt:lpstr>
      <vt:lpstr>初筛思路</vt:lpstr>
      <vt:lpstr>基因检测</vt:lpstr>
      <vt:lpstr>PowerPoint 演示文稿</vt:lpstr>
      <vt:lpstr>PowerPoint 演示文稿</vt:lpstr>
      <vt:lpstr>PowerPoint 演示文稿</vt:lpstr>
      <vt:lpstr>PowerPoint 演示文稿</vt:lpstr>
      <vt:lpstr>Summary</vt:lpstr>
      <vt:lpstr>Acknowledgements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分子技术在疑难肝病诊疗中的作用及发展趋势</dc:title>
  <dc:creator>lenovo</dc:creator>
  <cp:lastModifiedBy>194</cp:lastModifiedBy>
  <cp:revision>156</cp:revision>
  <dcterms:created xsi:type="dcterms:W3CDTF">2013-03-17T02:31:35Z</dcterms:created>
  <dcterms:modified xsi:type="dcterms:W3CDTF">2020-10-22T01:30:24Z</dcterms:modified>
</cp:coreProperties>
</file>