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7" r:id="rId2"/>
    <p:sldId id="258" r:id="rId3"/>
    <p:sldId id="256" r:id="rId4"/>
    <p:sldId id="260" r:id="rId5"/>
    <p:sldId id="286" r:id="rId6"/>
    <p:sldId id="261" r:id="rId7"/>
    <p:sldId id="287" r:id="rId8"/>
    <p:sldId id="263" r:id="rId9"/>
    <p:sldId id="298" r:id="rId10"/>
    <p:sldId id="267" r:id="rId11"/>
    <p:sldId id="277" r:id="rId12"/>
    <p:sldId id="303" r:id="rId13"/>
    <p:sldId id="289" r:id="rId14"/>
    <p:sldId id="291" r:id="rId15"/>
    <p:sldId id="294" r:id="rId16"/>
    <p:sldId id="272" r:id="rId17"/>
    <p:sldId id="295" r:id="rId18"/>
    <p:sldId id="276" r:id="rId19"/>
    <p:sldId id="305" r:id="rId20"/>
    <p:sldId id="293" r:id="rId21"/>
    <p:sldId id="304" r:id="rId22"/>
    <p:sldId id="269" r:id="rId23"/>
    <p:sldId id="285" r:id="rId24"/>
    <p:sldId id="270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006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02" autoAdjust="0"/>
    <p:restoredTop sz="84542" autoAdjust="0"/>
  </p:normalViewPr>
  <p:slideViewPr>
    <p:cSldViewPr snapToGrid="0">
      <p:cViewPr varScale="1">
        <p:scale>
          <a:sx n="82" d="100"/>
          <a:sy n="82" d="100"/>
        </p:scale>
        <p:origin x="63" y="18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B4372-4F6F-4C3D-8564-0F399BEBCCFF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07F63-E8F7-47BA-8B75-55C84D87177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3684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7F63-E8F7-47BA-8B75-55C84D87177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860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7F63-E8F7-47BA-8B75-55C84D87177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3843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7F63-E8F7-47BA-8B75-55C84D87177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280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7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zh-CN" altLang="zh-CN" sz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7F63-E8F7-47BA-8B75-55C84D87177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325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zh-CN" altLang="en-US" sz="1200" dirty="0">
              <a:latin typeface="黑体" charset="-122"/>
              <a:ea typeface="黑体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7F63-E8F7-47BA-8B75-55C84D87177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6933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7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zh-CN" altLang="zh-CN" sz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7F63-E8F7-47BA-8B75-55C84D87177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5679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7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zh-CN" altLang="zh-CN" sz="1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7F63-E8F7-47BA-8B75-55C84D87177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3589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7F63-E8F7-47BA-8B75-55C84D87177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29353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16353E-DAAC-40F4-A959-B7363B8ACEA6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8574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临床医生应加强基本功训练，要有锲而不舍的探索精神。毕竟对真理的追求是永恒的。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7F63-E8F7-47BA-8B75-55C84D87177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3426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7F63-E8F7-47BA-8B75-55C84D87177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1554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7F63-E8F7-47BA-8B75-55C84D87177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773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7F63-E8F7-47BA-8B75-55C84D87177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628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7F63-E8F7-47BA-8B75-55C84D87177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1788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7F63-E8F7-47BA-8B75-55C84D87177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53017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7F63-E8F7-47BA-8B75-55C84D87177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3893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治疗效果不佳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7F63-E8F7-47BA-8B75-55C84D87177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8058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07F63-E8F7-47BA-8B75-55C84D87177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497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E880-9479-4F06-A05E-A6CFE9111363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8779-236A-49A8-AE55-BB1B44EEAA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824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E880-9479-4F06-A05E-A6CFE9111363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8779-236A-49A8-AE55-BB1B44EEAA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0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E880-9479-4F06-A05E-A6CFE9111363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8779-236A-49A8-AE55-BB1B44EEAA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047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E880-9479-4F06-A05E-A6CFE9111363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8779-236A-49A8-AE55-BB1B44EEAA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70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E880-9479-4F06-A05E-A6CFE9111363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8779-236A-49A8-AE55-BB1B44EEAA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63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E880-9479-4F06-A05E-A6CFE9111363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8779-236A-49A8-AE55-BB1B44EEAA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06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E880-9479-4F06-A05E-A6CFE9111363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8779-236A-49A8-AE55-BB1B44EEAA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274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E880-9479-4F06-A05E-A6CFE9111363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8779-236A-49A8-AE55-BB1B44EEAA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92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E880-9479-4F06-A05E-A6CFE9111363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8779-236A-49A8-AE55-BB1B44EEAA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906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E880-9479-4F06-A05E-A6CFE9111363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8779-236A-49A8-AE55-BB1B44EEAA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53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CE880-9479-4F06-A05E-A6CFE9111363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C8779-236A-49A8-AE55-BB1B44EEAA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989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CE880-9479-4F06-A05E-A6CFE9111363}" type="datetimeFigureOut">
              <a:rPr lang="zh-CN" altLang="en-US" smtClean="0"/>
              <a:t>2020/11/30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DC8779-236A-49A8-AE55-BB1B44EEAA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872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1015467"/>
            <a:ext cx="9144000" cy="17443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98192" y="681606"/>
            <a:ext cx="7325751" cy="1636973"/>
          </a:xfrm>
        </p:spPr>
        <p:txBody>
          <a:bodyPr>
            <a:norm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反复意识障碍伴高氨血症</a:t>
            </a:r>
            <a:r>
              <a:rPr lang="en-US" altLang="zh-CN" sz="44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1</a:t>
            </a:r>
            <a:r>
              <a:rPr lang="zh-CN" altLang="en-US" sz="44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例</a:t>
            </a:r>
          </a:p>
        </p:txBody>
      </p:sp>
      <p:sp>
        <p:nvSpPr>
          <p:cNvPr id="3" name="标题 1"/>
          <p:cNvSpPr txBox="1">
            <a:spLocks/>
          </p:cNvSpPr>
          <p:nvPr/>
        </p:nvSpPr>
        <p:spPr>
          <a:xfrm>
            <a:off x="1083129" y="3017302"/>
            <a:ext cx="6858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首都医科大学附属北京友谊医院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  <a:cs typeface="Arial Unicode MS" panose="020B0604020202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Arial Unicode MS" panose="020B0604020202020204" pitchFamily="34" charset="-122"/>
              </a:rPr>
              <a:t>肝病中心</a:t>
            </a:r>
            <a:endParaRPr lang="en-US" altLang="zh-CN" sz="2800" b="1" dirty="0" smtClean="0">
              <a:latin typeface="黑体" panose="02010609060101010101" pitchFamily="49" charset="-122"/>
              <a:ea typeface="黑体" panose="02010609060101010101" pitchFamily="49" charset="-122"/>
              <a:cs typeface="Arial Unicode MS" panose="020B0604020202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886" y="5178116"/>
            <a:ext cx="1640114" cy="164011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5054744"/>
            <a:ext cx="1707470" cy="169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9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0508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肝穿刺病理活检</a:t>
            </a:r>
            <a:endParaRPr lang="zh-CN" altLang="en-US" sz="36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28140" y="5228687"/>
            <a:ext cx="6097269" cy="1021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大部分肝细胞肿胀，部分呈大泡性脂变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非</a:t>
            </a:r>
            <a:r>
              <a:rPr lang="zh-CN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酒精性脂肪</a:t>
            </a:r>
            <a:r>
              <a:rPr lang="zh-CN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肝</a:t>
            </a:r>
            <a:endParaRPr lang="zh-CN" altLang="zh-CN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3960812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46225"/>
            <a:ext cx="4281487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7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住院期间出现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神经精神症状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次，为夜间及凌晨</a:t>
            </a:r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点发作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表现为躁动不安，意识不清，定向力障碍，攻击倾向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发病前曾有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外出高糖、高蛋白饮食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发作时血氨水平  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553---286---456 </a:t>
            </a:r>
            <a:r>
              <a:rPr lang="en-US" altLang="zh-CN" sz="2400" dirty="0" err="1">
                <a:latin typeface="Arial" charset="0"/>
                <a:ea typeface="Arial" charset="0"/>
                <a:cs typeface="Arial" charset="0"/>
              </a:rPr>
              <a:t>umo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/l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雅博司静点、杜密克灌肠后症状有所减轻，血氨下降不明显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10508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入院后病情变化</a:t>
            </a:r>
            <a:endParaRPr lang="zh-CN" altLang="en-US" sz="36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0508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思考二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692722" y="4025313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/>
              <a:t> 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680233" y="1757386"/>
            <a:ext cx="25388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青年男性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意识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障碍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肝功能异常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高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氨血症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6" y="4790401"/>
            <a:ext cx="1963121" cy="196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圆角矩形 23"/>
          <p:cNvSpPr/>
          <p:nvPr/>
        </p:nvSpPr>
        <p:spPr>
          <a:xfrm>
            <a:off x="638526" y="1176302"/>
            <a:ext cx="1155032" cy="379395"/>
          </a:xfrm>
          <a:prstGeom prst="roundRect">
            <a:avLst/>
          </a:prstGeom>
          <a:solidFill>
            <a:srgbClr val="006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病例特点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3597554" y="1186511"/>
            <a:ext cx="1193568" cy="369186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病例特点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506554" y="1555699"/>
            <a:ext cx="2436403" cy="2647724"/>
          </a:xfrm>
          <a:prstGeom prst="rect">
            <a:avLst/>
          </a:prstGeom>
          <a:noFill/>
          <a:ln w="38100">
            <a:solidFill>
              <a:srgbClr val="006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加号 10"/>
          <p:cNvSpPr/>
          <p:nvPr/>
        </p:nvSpPr>
        <p:spPr>
          <a:xfrm>
            <a:off x="2994164" y="2501342"/>
            <a:ext cx="552183" cy="497305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346504" y="4246579"/>
            <a:ext cx="3401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 smtClean="0">
                <a:latin typeface="SimHei" charset="-122"/>
                <a:ea typeface="SimHei" charset="-122"/>
                <a:cs typeface="SimHei" charset="-122"/>
              </a:rPr>
              <a:t>🔍文献🔍</a:t>
            </a:r>
            <a:endParaRPr kumimoji="1" lang="zh-CN" altLang="en-US" sz="2400" dirty="0">
              <a:latin typeface="SimHei" charset="-122"/>
              <a:ea typeface="SimHei" charset="-122"/>
              <a:cs typeface="SimHei" charset="-122"/>
            </a:endParaRPr>
          </a:p>
        </p:txBody>
      </p:sp>
      <p:grpSp>
        <p:nvGrpSpPr>
          <p:cNvPr id="12" name="组 11"/>
          <p:cNvGrpSpPr/>
          <p:nvPr/>
        </p:nvGrpSpPr>
        <p:grpSpPr>
          <a:xfrm>
            <a:off x="4566175" y="4301814"/>
            <a:ext cx="3797733" cy="2323802"/>
            <a:chOff x="4566175" y="4301814"/>
            <a:chExt cx="3797733" cy="2323802"/>
          </a:xfrm>
        </p:grpSpPr>
        <p:sp>
          <p:nvSpPr>
            <p:cNvPr id="14" name="圆角矩形 13"/>
            <p:cNvSpPr/>
            <p:nvPr/>
          </p:nvSpPr>
          <p:spPr>
            <a:xfrm>
              <a:off x="4566175" y="4301814"/>
              <a:ext cx="3797733" cy="753037"/>
            </a:xfrm>
            <a:prstGeom prst="round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latin typeface="黑体" charset="0"/>
                  <a:ea typeface="黑体" charset="0"/>
                </a:rPr>
                <a:t>尿素循环</a:t>
              </a:r>
              <a:r>
                <a:rPr lang="zh-CN" altLang="en-US" sz="2000" b="1" dirty="0" smtClean="0">
                  <a:latin typeface="黑体" charset="0"/>
                  <a:ea typeface="黑体" charset="0"/>
                </a:rPr>
                <a:t>障碍</a:t>
              </a:r>
              <a:endParaRPr lang="zh-CN" altLang="en-US" sz="2000" b="1" dirty="0">
                <a:latin typeface="黑体" charset="0"/>
                <a:ea typeface="黑体" charset="0"/>
              </a:endParaRPr>
            </a:p>
            <a:p>
              <a:pPr algn="ctr"/>
              <a:endParaRPr lang="en-US" altLang="zh-CN" sz="500" b="1" dirty="0" smtClean="0">
                <a:latin typeface="黑体" charset="0"/>
                <a:ea typeface="黑体" charset="0"/>
                <a:sym typeface="+mn-ea"/>
              </a:endParaRPr>
            </a:p>
            <a:p>
              <a:pPr algn="ctr"/>
              <a:r>
                <a:rPr lang="zh-CN" altLang="en-US" b="1" dirty="0" smtClean="0">
                  <a:solidFill>
                    <a:srgbClr val="FF0000"/>
                  </a:solidFill>
                  <a:latin typeface="黑体" charset="0"/>
                  <a:ea typeface="黑体" charset="0"/>
                  <a:sym typeface="+mn-ea"/>
                </a:rPr>
                <a:t>瓜氨</a:t>
              </a:r>
              <a:r>
                <a:rPr lang="zh-CN" altLang="en-US" b="1" dirty="0">
                  <a:solidFill>
                    <a:srgbClr val="FF0000"/>
                  </a:solidFill>
                  <a:latin typeface="黑体" charset="0"/>
                  <a:ea typeface="黑体" charset="0"/>
                  <a:sym typeface="+mn-ea"/>
                </a:rPr>
                <a:t>酸血症</a:t>
              </a:r>
              <a:r>
                <a:rPr lang="zh-CN" altLang="en-US" b="1" dirty="0" smtClean="0">
                  <a:latin typeface="黑体" charset="0"/>
                  <a:ea typeface="黑体" charset="0"/>
                  <a:sym typeface="+mn-ea"/>
                </a:rPr>
                <a:t>、精氨</a:t>
              </a:r>
              <a:r>
                <a:rPr lang="zh-CN" altLang="en-US" b="1" dirty="0">
                  <a:latin typeface="黑体" charset="0"/>
                  <a:ea typeface="黑体" charset="0"/>
                  <a:sym typeface="+mn-ea"/>
                </a:rPr>
                <a:t>酸血症</a:t>
              </a:r>
              <a:r>
                <a:rPr lang="zh-CN" altLang="en-US" b="1" dirty="0" smtClean="0">
                  <a:latin typeface="黑体" charset="0"/>
                  <a:ea typeface="黑体" charset="0"/>
                  <a:sym typeface="+mn-ea"/>
                </a:rPr>
                <a:t>等</a:t>
              </a:r>
              <a:endParaRPr lang="zh-CN" altLang="en-US" b="1" dirty="0">
                <a:latin typeface="黑体" charset="0"/>
                <a:ea typeface="黑体" charset="0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4566175" y="5141804"/>
              <a:ext cx="3797733" cy="761346"/>
            </a:xfrm>
            <a:prstGeom prst="round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latin typeface="黑体" charset="0"/>
                  <a:ea typeface="黑体" charset="0"/>
                </a:rPr>
                <a:t>有机酸代谢</a:t>
              </a:r>
              <a:r>
                <a:rPr lang="zh-CN" altLang="en-US" sz="2000" b="1" dirty="0">
                  <a:latin typeface="黑体" charset="0"/>
                  <a:ea typeface="黑体" charset="0"/>
                  <a:sym typeface="+mn-ea"/>
                </a:rPr>
                <a:t>异常</a:t>
              </a:r>
            </a:p>
            <a:p>
              <a:pPr algn="ctr"/>
              <a:endParaRPr lang="zh-CN" altLang="en-US" sz="300" b="1" dirty="0">
                <a:latin typeface="黑体" charset="0"/>
                <a:ea typeface="黑体" charset="0"/>
                <a:sym typeface="+mn-ea"/>
              </a:endParaRPr>
            </a:p>
            <a:p>
              <a:pPr algn="ctr"/>
              <a:r>
                <a:rPr lang="zh-CN" altLang="en-US" b="1" dirty="0">
                  <a:latin typeface="黑体" charset="0"/>
                  <a:ea typeface="黑体" charset="0"/>
                  <a:sym typeface="+mn-ea"/>
                </a:rPr>
                <a:t>丙酸血症、甲基丙二酸血症</a:t>
              </a:r>
              <a:endParaRPr lang="zh-CN" altLang="en-US" b="1" dirty="0">
                <a:latin typeface="黑体" charset="0"/>
                <a:ea typeface="黑体" charset="0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4566175" y="6027298"/>
              <a:ext cx="3797733" cy="598318"/>
            </a:xfrm>
            <a:prstGeom prst="roundRect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CN" altLang="en-US" sz="2000" b="1" dirty="0">
                  <a:latin typeface="黑体" charset="0"/>
                  <a:ea typeface="黑体" charset="0"/>
                  <a:sym typeface="+mn-ea"/>
                </a:rPr>
                <a:t>糖代谢异常</a:t>
              </a:r>
            </a:p>
            <a:p>
              <a:pPr algn="ctr"/>
              <a:endParaRPr lang="zh-CN" altLang="en-US" sz="100" b="1" dirty="0">
                <a:latin typeface="黑体" charset="0"/>
                <a:ea typeface="黑体" charset="0"/>
                <a:sym typeface="+mn-ea"/>
              </a:endParaRPr>
            </a:p>
            <a:p>
              <a:pPr algn="ctr"/>
              <a:r>
                <a:rPr lang="zh-CN" altLang="en-US" b="1" dirty="0">
                  <a:latin typeface="黑体" charset="0"/>
                  <a:ea typeface="黑体" charset="0"/>
                  <a:sym typeface="+mn-ea"/>
                </a:rPr>
                <a:t>高血氨高胰岛素综合</a:t>
              </a:r>
              <a:r>
                <a:rPr lang="zh-CN" altLang="en-US" b="1" dirty="0" smtClean="0">
                  <a:latin typeface="黑体" charset="0"/>
                  <a:ea typeface="黑体" charset="0"/>
                  <a:sym typeface="+mn-ea"/>
                </a:rPr>
                <a:t>征等</a:t>
              </a:r>
              <a:endParaRPr lang="zh-CN" altLang="en-US" b="1" dirty="0">
                <a:latin typeface="黑体" charset="0"/>
                <a:ea typeface="黑体" charset="0"/>
              </a:endParaRPr>
            </a:p>
          </p:txBody>
        </p:sp>
      </p:grpSp>
      <p:sp>
        <p:nvSpPr>
          <p:cNvPr id="9" name="下箭头 8"/>
          <p:cNvSpPr/>
          <p:nvPr/>
        </p:nvSpPr>
        <p:spPr>
          <a:xfrm>
            <a:off x="3127319" y="4708244"/>
            <a:ext cx="250062" cy="505859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793558" y="5251159"/>
            <a:ext cx="2692820" cy="542636"/>
          </a:xfrm>
          <a:prstGeom prst="rect">
            <a:avLst/>
          </a:prstGeom>
          <a:ln w="34925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遗传</a:t>
            </a:r>
            <a:r>
              <a:rPr lang="zh-CN" altLang="en-US" sz="2800" b="1" smtClean="0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代谢病</a:t>
            </a:r>
            <a:endParaRPr lang="zh-CN" altLang="en-US" sz="2800" b="1" dirty="0">
              <a:solidFill>
                <a:srgbClr val="FF0000"/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97554" y="1555697"/>
            <a:ext cx="4766354" cy="2566734"/>
          </a:xfrm>
          <a:prstGeom prst="rect">
            <a:avLst/>
          </a:prstGeom>
          <a:noFill/>
          <a:ln w="412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脂肪肝、高甘油三酯</a:t>
            </a:r>
            <a:endParaRPr lang="en-US" altLang="zh-CN" sz="2000" dirty="0">
              <a:solidFill>
                <a:srgbClr val="FF0000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低体重 </a:t>
            </a:r>
            <a:r>
              <a:rPr lang="en-US" altLang="zh-CN" sz="2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BMI</a:t>
            </a:r>
            <a:r>
              <a:rPr lang="zh-CN" altLang="en-US" sz="2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altLang="zh-CN" sz="2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12.49kg/m</a:t>
            </a:r>
            <a:r>
              <a:rPr lang="mr-IN" altLang="zh-CN" sz="2000" baseline="300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endParaRPr lang="en-US" altLang="zh-CN" sz="2000" baseline="30000" dirty="0" smtClean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zh-CN" sz="2000" dirty="0" smtClean="0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发病前曾进食巧克力、大量肉类</a:t>
            </a:r>
            <a:endParaRPr lang="en-US" altLang="zh-CN" sz="2000" dirty="0" smtClean="0">
              <a:solidFill>
                <a:srgbClr val="FF0000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自幼喜食肉类、高蛋白饮食，</a:t>
            </a:r>
            <a:endParaRPr lang="en-US" altLang="zh-CN" sz="2000" dirty="0" smtClean="0">
              <a:solidFill>
                <a:srgbClr val="FF0000"/>
              </a:solidFill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sz="2000" dirty="0" smtClean="0">
                <a:solidFill>
                  <a:srgbClr val="FF0000"/>
                </a:solidFill>
                <a:latin typeface="SimHei" charset="-122"/>
                <a:ea typeface="SimHei" charset="-122"/>
                <a:cs typeface="SimHei" charset="-122"/>
              </a:rPr>
              <a:t>      厌恶淀粉类、巧克力等甜食</a:t>
            </a:r>
            <a:endParaRPr lang="mr-IN" altLang="zh-CN" sz="2000" dirty="0">
              <a:solidFill>
                <a:srgbClr val="FF0000"/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632921" y="3137693"/>
            <a:ext cx="4114801" cy="984738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        </a:t>
            </a:r>
            <a:r>
              <a:rPr lang="en-US" altLang="zh-CN" sz="2800" b="1" dirty="0" err="1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Citrin</a:t>
            </a:r>
            <a:r>
              <a:rPr lang="en-US" altLang="zh-CN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 </a:t>
            </a:r>
            <a:r>
              <a:rPr lang="zh-CN" altLang="en-US" sz="2800" b="1" dirty="0" smtClean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缺陷病？</a:t>
            </a:r>
            <a:endParaRPr lang="zh-CN" altLang="en-US" sz="2800" b="1" dirty="0"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5523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9" grpId="0" animBg="1"/>
      <p:bldP spid="10" grpId="0" animBg="1"/>
      <p:bldP spid="17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0508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代谢酶学     遗传学分析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11" name="组 10"/>
          <p:cNvGrpSpPr/>
          <p:nvPr/>
        </p:nvGrpSpPr>
        <p:grpSpPr>
          <a:xfrm>
            <a:off x="1122947" y="1196975"/>
            <a:ext cx="6776453" cy="5139536"/>
            <a:chOff x="1122947" y="1196975"/>
            <a:chExt cx="6776453" cy="5139536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6504" y="1268412"/>
              <a:ext cx="3262896" cy="5059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947" y="1196975"/>
              <a:ext cx="3304591" cy="5139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圆角矩形 7"/>
          <p:cNvSpPr/>
          <p:nvPr/>
        </p:nvSpPr>
        <p:spPr>
          <a:xfrm>
            <a:off x="1178877" y="1268412"/>
            <a:ext cx="6674278" cy="1792029"/>
          </a:xfrm>
          <a:prstGeom prst="roundRect">
            <a:avLst/>
          </a:prstGeom>
          <a:ln w="34925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zh-CN" b="1" dirty="0" smtClean="0"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SimHei" charset="-122"/>
                <a:ea typeface="SimHei" charset="-122"/>
                <a:cs typeface="SimHei" charset="-122"/>
              </a:rPr>
              <a:t>尿</a:t>
            </a:r>
            <a:r>
              <a:rPr lang="zh-CN" altLang="en-US" b="1" dirty="0">
                <a:latin typeface="SimHei" charset="-122"/>
                <a:ea typeface="SimHei" charset="-122"/>
                <a:cs typeface="SimHei" charset="-122"/>
              </a:rPr>
              <a:t>筛查：未见异常代谢产物；</a:t>
            </a:r>
            <a:endParaRPr lang="en-US" altLang="zh-CN" b="1" dirty="0"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SimHei" charset="-122"/>
                <a:ea typeface="SimHei" charset="-122"/>
                <a:cs typeface="SimHei" charset="-122"/>
              </a:rPr>
              <a:t>血筛查：</a:t>
            </a:r>
            <a:r>
              <a:rPr lang="en-US" altLang="zh-CN" b="1" dirty="0" err="1">
                <a:latin typeface="Arial" charset="0"/>
                <a:ea typeface="Arial" charset="0"/>
                <a:cs typeface="Arial" charset="0"/>
              </a:rPr>
              <a:t>Cit,Thr,Cit</a:t>
            </a:r>
            <a:r>
              <a:rPr lang="en-US" altLang="zh-CN" b="1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altLang="zh-CN" b="1" dirty="0" err="1">
                <a:latin typeface="Arial" charset="0"/>
                <a:ea typeface="Arial" charset="0"/>
                <a:cs typeface="Arial" charset="0"/>
              </a:rPr>
              <a:t>Phe,Met</a:t>
            </a:r>
            <a:r>
              <a:rPr lang="en-US" altLang="zh-CN" b="1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altLang="zh-CN" b="1" dirty="0" err="1">
                <a:latin typeface="Arial" charset="0"/>
                <a:ea typeface="Arial" charset="0"/>
                <a:cs typeface="Arial" charset="0"/>
              </a:rPr>
              <a:t>Leu</a:t>
            </a:r>
            <a:r>
              <a:rPr lang="zh-CN" altLang="en-US" b="1" dirty="0" smtClean="0">
                <a:latin typeface="SimHei" charset="-122"/>
                <a:ea typeface="SimHei" charset="-122"/>
                <a:cs typeface="SimHei" charset="-122"/>
              </a:rPr>
              <a:t>增高</a:t>
            </a:r>
            <a:r>
              <a:rPr lang="zh-CN" altLang="en-US" b="1" dirty="0">
                <a:latin typeface="SimHei" charset="-122"/>
                <a:ea typeface="SimHei" charset="-122"/>
                <a:cs typeface="SimHei" charset="-122"/>
              </a:rPr>
              <a:t>；</a:t>
            </a:r>
            <a:r>
              <a:rPr lang="en-US" altLang="zh-CN" b="1" dirty="0" err="1" smtClean="0">
                <a:latin typeface="Arial" charset="0"/>
                <a:ea typeface="Arial" charset="0"/>
                <a:cs typeface="Arial" charset="0"/>
              </a:rPr>
              <a:t>Val,Gln:Cit</a:t>
            </a:r>
            <a:r>
              <a:rPr lang="en-US" altLang="zh-CN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b="1" dirty="0" smtClean="0">
                <a:latin typeface="SimHei" charset="-122"/>
                <a:ea typeface="SimHei" charset="-122"/>
                <a:cs typeface="SimHei" charset="-122"/>
              </a:rPr>
              <a:t>降低</a:t>
            </a:r>
            <a:endParaRPr lang="en-US" altLang="zh-CN" b="1" dirty="0" smtClean="0"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SimHei" charset="-122"/>
                <a:ea typeface="SimHei" charset="-122"/>
                <a:cs typeface="SimHei" charset="-122"/>
              </a:rPr>
              <a:t>             </a:t>
            </a:r>
            <a:r>
              <a:rPr lang="zh-CN" altLang="en-US" sz="2400" b="1" dirty="0" smtClean="0">
                <a:latin typeface="SimHei" charset="-122"/>
                <a:ea typeface="SimHei" charset="-122"/>
                <a:cs typeface="SimHei" charset="-122"/>
              </a:rPr>
              <a:t>可疑</a:t>
            </a:r>
            <a:r>
              <a:rPr lang="en-US" altLang="zh-CN" sz="2400" b="1" dirty="0" smtClean="0">
                <a:latin typeface="SimHei" charset="-122"/>
                <a:ea typeface="SimHei" charset="-122"/>
                <a:cs typeface="SimHei" charset="-122"/>
              </a:rPr>
              <a:t> </a:t>
            </a:r>
            <a:r>
              <a:rPr lang="en-US" altLang="zh-CN" sz="2400" b="1" dirty="0" err="1" smtClean="0">
                <a:latin typeface="Arial" charset="0"/>
                <a:ea typeface="Arial" charset="0"/>
                <a:cs typeface="Arial" charset="0"/>
              </a:rPr>
              <a:t>citrin</a:t>
            </a:r>
            <a:r>
              <a:rPr lang="zh-CN" altLang="en-US" sz="2400" b="1" dirty="0" smtClean="0">
                <a:latin typeface="SimHei" charset="-122"/>
                <a:ea typeface="SimHei" charset="-122"/>
                <a:cs typeface="SimHei" charset="-122"/>
              </a:rPr>
              <a:t>缺陷病</a:t>
            </a:r>
            <a:endParaRPr lang="zh-CN" altLang="en-US" sz="2400" b="1" dirty="0">
              <a:latin typeface="SimHei" charset="-122"/>
              <a:ea typeface="SimHei" charset="-122"/>
              <a:cs typeface="SimHei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SimHei" charset="-122"/>
                <a:ea typeface="SimHei" charset="-122"/>
                <a:cs typeface="SimHei" charset="-122"/>
              </a:rPr>
              <a:t>·</a:t>
            </a:r>
            <a:endParaRPr lang="en-US" altLang="zh-CN" b="1" dirty="0">
              <a:latin typeface="SimHei" charset="-122"/>
              <a:ea typeface="SimHei" charset="-122"/>
              <a:cs typeface="SimHei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194882" y="3766743"/>
            <a:ext cx="6674278" cy="2181727"/>
          </a:xfrm>
          <a:prstGeom prst="roundRect">
            <a:avLst/>
          </a:prstGeom>
          <a:ln w="3492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000" b="1" u="sng" dirty="0" smtClean="0">
                <a:latin typeface="SimHei" charset="-122"/>
                <a:ea typeface="SimHei" charset="-122"/>
                <a:cs typeface="SimHei" charset="-122"/>
              </a:rPr>
              <a:t>基因检测 </a:t>
            </a:r>
            <a:r>
              <a:rPr lang="en-US" altLang="zh-CN" sz="2000" b="1" u="sng" dirty="0" smtClean="0">
                <a:latin typeface="Arial" charset="0"/>
                <a:ea typeface="Arial" charset="0"/>
                <a:cs typeface="Arial" charset="0"/>
              </a:rPr>
              <a:t>SLC25A13 </a:t>
            </a:r>
            <a:r>
              <a:rPr lang="en-US" altLang="zh-CN" sz="2000" b="1" u="sng" dirty="0">
                <a:latin typeface="Arial" charset="0"/>
                <a:ea typeface="Arial" charset="0"/>
                <a:cs typeface="Arial" charset="0"/>
              </a:rPr>
              <a:t>mutation: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 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          IVS4+6A&gt;G (heterozygote)</a:t>
            </a:r>
            <a:endParaRPr lang="zh-CN" altLang="zh-CN" sz="20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         c.1194 A&gt;G  (heterozygote)   </a:t>
            </a:r>
            <a:r>
              <a:rPr lang="en-US" altLang="zh-CN" sz="2000" dirty="0" err="1">
                <a:latin typeface="Arial" charset="0"/>
                <a:ea typeface="Arial" charset="0"/>
                <a:cs typeface="Arial" charset="0"/>
              </a:rPr>
              <a:t>Leu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 –&gt; </a:t>
            </a:r>
            <a:r>
              <a:rPr lang="en-US" altLang="zh-CN" sz="2000" dirty="0" err="1">
                <a:latin typeface="Arial" charset="0"/>
                <a:ea typeface="Arial" charset="0"/>
                <a:cs typeface="Arial" charset="0"/>
              </a:rPr>
              <a:t>Leu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(?)</a:t>
            </a:r>
            <a:endParaRPr lang="zh-CN" altLang="zh-CN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4376382" y="3116424"/>
            <a:ext cx="208966" cy="559837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13" name="直线箭头连接符 12"/>
          <p:cNvCxnSpPr/>
          <p:nvPr/>
        </p:nvCxnSpPr>
        <p:spPr>
          <a:xfrm>
            <a:off x="3017839" y="528364"/>
            <a:ext cx="789052" cy="0"/>
          </a:xfrm>
          <a:prstGeom prst="straightConnector1">
            <a:avLst/>
          </a:prstGeom>
          <a:ln w="539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58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0508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确认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诊断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3060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3181936" y="2677742"/>
            <a:ext cx="56893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altLang="zh-CN" sz="3200" b="1" dirty="0" err="1" smtClean="0">
                <a:latin typeface="Arial" charset="0"/>
                <a:ea typeface="Arial" charset="0"/>
                <a:cs typeface="Arial" charset="0"/>
              </a:rPr>
              <a:t>Citrin</a:t>
            </a:r>
            <a:r>
              <a:rPr lang="zh-CN" altLang="en-US" sz="3200" b="1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sz="3200" b="1" dirty="0" smtClean="0">
                <a:latin typeface="SimHei" charset="-122"/>
                <a:ea typeface="SimHei" charset="-122"/>
                <a:cs typeface="SimHei" charset="-122"/>
              </a:rPr>
              <a:t>缺陷病</a:t>
            </a:r>
            <a:endParaRPr lang="en-US" altLang="zh-CN" sz="3200" b="1" dirty="0">
              <a:latin typeface="SimHei" charset="-122"/>
              <a:ea typeface="SimHei" charset="-122"/>
              <a:cs typeface="SimHei" charset="-122"/>
            </a:endParaRPr>
          </a:p>
          <a:p>
            <a:pPr algn="just" eaLnBrk="0" hangingPunct="0">
              <a:lnSpc>
                <a:spcPct val="130000"/>
              </a:lnSpc>
              <a:spcBef>
                <a:spcPct val="50000"/>
              </a:spcBef>
            </a:pPr>
            <a:r>
              <a:rPr lang="en-US" altLang="zh-CN" sz="2400" b="1" dirty="0">
                <a:latin typeface="微软雅黑" charset="-122"/>
                <a:ea typeface="微软雅黑" charset="-122"/>
              </a:rPr>
              <a:t>         </a:t>
            </a:r>
            <a:r>
              <a:rPr lang="zh-CN" altLang="en-US" sz="2800" b="1" dirty="0" smtClean="0">
                <a:latin typeface="SimHei" charset="-122"/>
                <a:ea typeface="SimHei" charset="-122"/>
                <a:cs typeface="SimHei" charset="-122"/>
              </a:rPr>
              <a:t>成</a:t>
            </a:r>
            <a:r>
              <a:rPr lang="zh-CN" altLang="en-US" sz="2800" b="1" dirty="0">
                <a:latin typeface="SimHei" charset="-122"/>
                <a:ea typeface="SimHei" charset="-122"/>
                <a:cs typeface="SimHei" charset="-122"/>
              </a:rPr>
              <a:t>人期发作高瓜氨酸血症</a:t>
            </a:r>
            <a:r>
              <a:rPr lang="en-US" altLang="zh-CN" sz="2800" b="1" dirty="0">
                <a:latin typeface="Arial" charset="0"/>
                <a:ea typeface="Arial" charset="0"/>
                <a:cs typeface="Arial" charset="0"/>
              </a:rPr>
              <a:t>II</a:t>
            </a:r>
            <a:r>
              <a:rPr lang="zh-CN" altLang="en-US" sz="2800" b="1" dirty="0">
                <a:latin typeface="SimHei" charset="-122"/>
                <a:ea typeface="SimHei" charset="-122"/>
                <a:cs typeface="SimHei" charset="-122"/>
              </a:rPr>
              <a:t>型</a:t>
            </a:r>
            <a:endParaRPr lang="en-US" altLang="zh-CN" sz="2800" b="1" dirty="0">
              <a:solidFill>
                <a:srgbClr val="000000"/>
              </a:solidFill>
              <a:latin typeface="SimHei" charset="-122"/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879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3924" y="2021539"/>
            <a:ext cx="8174156" cy="318494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Clr>
                <a:srgbClr val="FF0000"/>
              </a:buClr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与患者及家属充分交代病情，征得同意</a:t>
            </a:r>
          </a:p>
          <a:p>
            <a:pPr>
              <a:lnSpc>
                <a:spcPct val="160000"/>
              </a:lnSpc>
              <a:buClr>
                <a:srgbClr val="FF0000"/>
              </a:buClr>
            </a:pP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8-13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开始丙酮酸钠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100mg/kg/d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试验性治疗</a:t>
            </a:r>
          </a:p>
          <a:p>
            <a:pPr>
              <a:lnSpc>
                <a:spcPct val="160000"/>
              </a:lnSpc>
              <a:buClr>
                <a:srgbClr val="FF0000"/>
              </a:buClr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低碳水化合物和高蛋白脂肪饮食 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10508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进一步治疗</a:t>
            </a:r>
            <a:endParaRPr lang="zh-CN" altLang="en-US" sz="36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21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9179" y="1672273"/>
            <a:ext cx="8694821" cy="4327473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Clr>
                <a:srgbClr val="FF0000"/>
              </a:buClr>
            </a:pPr>
            <a:r>
              <a:rPr lang="zh-CN" altLang="en-US" sz="2400" dirty="0">
                <a:latin typeface="arial" charset="0"/>
                <a:ea typeface="黑体" panose="02010609060101010101" pitchFamily="49" charset="-122"/>
              </a:rPr>
              <a:t>一般情况：未再发作神经精神症状；无不良反应发生</a:t>
            </a:r>
            <a:endParaRPr lang="en-US" altLang="zh-CN" sz="2400" dirty="0">
              <a:latin typeface="arial" charset="0"/>
              <a:ea typeface="黑体" panose="02010609060101010101" pitchFamily="49" charset="-122"/>
            </a:endParaRPr>
          </a:p>
          <a:p>
            <a:pPr>
              <a:lnSpc>
                <a:spcPct val="160000"/>
              </a:lnSpc>
              <a:buClr>
                <a:srgbClr val="FF0000"/>
              </a:buClr>
            </a:pPr>
            <a:r>
              <a:rPr lang="zh-CN" altLang="en-US" sz="2400" dirty="0">
                <a:latin typeface="arial" charset="0"/>
                <a:ea typeface="黑体" panose="02010609060101010101" pitchFamily="49" charset="-122"/>
              </a:rPr>
              <a:t>血氨：</a:t>
            </a:r>
            <a:r>
              <a:rPr lang="en-US" altLang="zh-CN" sz="2400" dirty="0">
                <a:latin typeface="arial" charset="0"/>
                <a:ea typeface="黑体" panose="02010609060101010101" pitchFamily="49" charset="-122"/>
              </a:rPr>
              <a:t> </a:t>
            </a:r>
            <a:r>
              <a:rPr lang="zh-CN" altLang="zh-CN" sz="2400" dirty="0">
                <a:latin typeface="arial" charset="0"/>
                <a:ea typeface="黑体" panose="02010609060101010101" pitchFamily="49" charset="-122"/>
              </a:rPr>
              <a:t>1</a:t>
            </a:r>
            <a:r>
              <a:rPr lang="en-US" altLang="zh-CN" sz="2400" dirty="0">
                <a:latin typeface="arial" charset="0"/>
                <a:ea typeface="黑体" panose="02010609060101010101" pitchFamily="49" charset="-122"/>
              </a:rPr>
              <a:t>22 </a:t>
            </a:r>
            <a:r>
              <a:rPr lang="en-US" altLang="zh-CN" sz="2400" dirty="0" err="1">
                <a:latin typeface="arial" charset="0"/>
                <a:ea typeface="黑体" panose="02010609060101010101" pitchFamily="49" charset="-122"/>
              </a:rPr>
              <a:t>umol</a:t>
            </a:r>
            <a:r>
              <a:rPr lang="en-US" altLang="zh-CN" sz="2400" dirty="0">
                <a:latin typeface="arial" charset="0"/>
                <a:ea typeface="黑体" panose="02010609060101010101" pitchFamily="49" charset="-122"/>
              </a:rPr>
              <a:t>/l</a:t>
            </a:r>
          </a:p>
          <a:p>
            <a:pPr>
              <a:lnSpc>
                <a:spcPct val="160000"/>
              </a:lnSpc>
              <a:buClr>
                <a:srgbClr val="FF0000"/>
              </a:buClr>
            </a:pPr>
            <a:r>
              <a:rPr lang="zh-CN" altLang="en-US" sz="2400" dirty="0">
                <a:latin typeface="arial" charset="0"/>
                <a:ea typeface="黑体" panose="02010609060101010101" pitchFamily="49" charset="-122"/>
              </a:rPr>
              <a:t>甘油三酯</a:t>
            </a:r>
            <a:r>
              <a:rPr lang="en-US" altLang="zh-CN" sz="2400" dirty="0">
                <a:latin typeface="arial" charset="0"/>
                <a:ea typeface="黑体" panose="02010609060101010101" pitchFamily="49" charset="-122"/>
              </a:rPr>
              <a:t> 2.73umol/l</a:t>
            </a:r>
          </a:p>
          <a:p>
            <a:pPr>
              <a:lnSpc>
                <a:spcPct val="160000"/>
              </a:lnSpc>
              <a:buClr>
                <a:srgbClr val="FF0000"/>
              </a:buClr>
            </a:pPr>
            <a:r>
              <a:rPr lang="zh-CN" altLang="en-US" sz="2400" dirty="0">
                <a:latin typeface="arial" charset="0"/>
                <a:ea typeface="黑体" panose="02010609060101010101" pitchFamily="49" charset="-122"/>
              </a:rPr>
              <a:t>肝功能：</a:t>
            </a:r>
            <a:r>
              <a:rPr lang="en-US" altLang="zh-CN" sz="2400" dirty="0">
                <a:latin typeface="arial" charset="0"/>
                <a:ea typeface="黑体" panose="02010609060101010101" pitchFamily="49" charset="-122"/>
              </a:rPr>
              <a:t>ALT/AST 95/95u/l</a:t>
            </a:r>
            <a:r>
              <a:rPr lang="zh-CN" altLang="en-US" sz="2400" dirty="0">
                <a:latin typeface="arial" charset="0"/>
                <a:ea typeface="黑体" panose="02010609060101010101" pitchFamily="49" charset="-122"/>
              </a:rPr>
              <a:t>，</a:t>
            </a:r>
            <a:r>
              <a:rPr lang="en-US" altLang="zh-TW" sz="2400" dirty="0">
                <a:latin typeface="arial" charset="0"/>
                <a:ea typeface="黑体" panose="02010609060101010101" pitchFamily="49" charset="-122"/>
              </a:rPr>
              <a:t>ALP</a:t>
            </a:r>
            <a:r>
              <a:rPr lang="zh-CN" altLang="zh-CN" sz="2400" dirty="0">
                <a:latin typeface="arial" charset="0"/>
                <a:ea typeface="黑体" panose="02010609060101010101" pitchFamily="49" charset="-122"/>
              </a:rPr>
              <a:t>/</a:t>
            </a:r>
            <a:r>
              <a:rPr lang="en-US" altLang="zh-CN" sz="2400" dirty="0">
                <a:latin typeface="arial" charset="0"/>
                <a:ea typeface="黑体" panose="02010609060101010101" pitchFamily="49" charset="-122"/>
              </a:rPr>
              <a:t>GGT </a:t>
            </a:r>
            <a:r>
              <a:rPr lang="zh-CN" altLang="zh-CN" sz="2400" dirty="0">
                <a:latin typeface="arial" charset="0"/>
                <a:ea typeface="黑体" panose="02010609060101010101" pitchFamily="49" charset="-122"/>
              </a:rPr>
              <a:t>23</a:t>
            </a:r>
            <a:r>
              <a:rPr lang="en-US" altLang="zh-CN" sz="2400" dirty="0">
                <a:latin typeface="arial" charset="0"/>
                <a:ea typeface="黑体" panose="02010609060101010101" pitchFamily="49" charset="-122"/>
              </a:rPr>
              <a:t>0/413u/l</a:t>
            </a:r>
            <a:r>
              <a:rPr lang="zh-CN" altLang="en-US" sz="2400" dirty="0">
                <a:latin typeface="arial" charset="0"/>
                <a:ea typeface="黑体" panose="02010609060101010101" pitchFamily="49" charset="-122"/>
              </a:rPr>
              <a:t>，</a:t>
            </a:r>
            <a:r>
              <a:rPr lang="en-US" altLang="zh-CN" sz="2400" dirty="0">
                <a:latin typeface="arial" charset="0"/>
                <a:ea typeface="黑体" panose="02010609060101010101" pitchFamily="49" charset="-122"/>
              </a:rPr>
              <a:t> </a:t>
            </a:r>
          </a:p>
          <a:p>
            <a:pPr marL="0" indent="0">
              <a:lnSpc>
                <a:spcPct val="160000"/>
              </a:lnSpc>
              <a:buClr>
                <a:srgbClr val="FF0000"/>
              </a:buClr>
              <a:buNone/>
            </a:pPr>
            <a:r>
              <a:rPr lang="en-US" altLang="zh-CN" sz="2400" dirty="0">
                <a:latin typeface="arial" charset="0"/>
                <a:ea typeface="黑体" panose="02010609060101010101" pitchFamily="49" charset="-122"/>
              </a:rPr>
              <a:t>      </a:t>
            </a:r>
            <a:r>
              <a:rPr lang="zh-CN" altLang="en-US" sz="2400" dirty="0" smtClean="0">
                <a:latin typeface="arial" charset="0"/>
                <a:ea typeface="黑体" panose="02010609060101010101" pitchFamily="49" charset="-122"/>
              </a:rPr>
              <a:t>   </a:t>
            </a:r>
            <a:r>
              <a:rPr lang="en-US" altLang="zh-CN" sz="2400" dirty="0" smtClean="0">
                <a:latin typeface="arial" charset="0"/>
                <a:ea typeface="黑体" panose="02010609060101010101" pitchFamily="49" charset="-122"/>
              </a:rPr>
              <a:t> </a:t>
            </a:r>
            <a:r>
              <a:rPr lang="zh-CN" altLang="en-US" sz="2400" dirty="0" smtClean="0">
                <a:latin typeface="arial" charset="0"/>
                <a:ea typeface="黑体" panose="02010609060101010101" pitchFamily="49" charset="-122"/>
              </a:rPr>
              <a:t>       </a:t>
            </a:r>
            <a:r>
              <a:rPr lang="en-US" altLang="zh-CN" sz="2400" dirty="0" smtClean="0">
                <a:latin typeface="arial" charset="0"/>
                <a:ea typeface="黑体" panose="02010609060101010101" pitchFamily="49" charset="-122"/>
              </a:rPr>
              <a:t>ALB/GLO </a:t>
            </a:r>
            <a:r>
              <a:rPr lang="zh-CN" altLang="zh-CN" sz="2400" dirty="0">
                <a:latin typeface="arial" charset="0"/>
                <a:ea typeface="黑体" panose="02010609060101010101" pitchFamily="49" charset="-122"/>
              </a:rPr>
              <a:t>33</a:t>
            </a:r>
            <a:r>
              <a:rPr lang="en-US" altLang="zh-CN" sz="2400" dirty="0">
                <a:latin typeface="arial" charset="0"/>
                <a:ea typeface="黑体" panose="02010609060101010101" pitchFamily="49" charset="-122"/>
              </a:rPr>
              <a:t>.3</a:t>
            </a:r>
            <a:r>
              <a:rPr lang="zh-CN" altLang="en-US" sz="2400" dirty="0">
                <a:latin typeface="arial" charset="0"/>
                <a:ea typeface="黑体" panose="02010609060101010101" pitchFamily="49" charset="-122"/>
              </a:rPr>
              <a:t>／</a:t>
            </a:r>
            <a:r>
              <a:rPr lang="en-US" altLang="zh-CN" sz="2400" dirty="0">
                <a:latin typeface="arial" charset="0"/>
                <a:ea typeface="黑体" panose="02010609060101010101" pitchFamily="49" charset="-122"/>
              </a:rPr>
              <a:t>23.5 g/l</a:t>
            </a:r>
            <a:r>
              <a:rPr lang="zh-CN" altLang="en-US" sz="2400" dirty="0">
                <a:latin typeface="arial" charset="0"/>
                <a:ea typeface="黑体" panose="02010609060101010101" pitchFamily="49" charset="-122"/>
              </a:rPr>
              <a:t>，胆红素正常</a:t>
            </a:r>
            <a:endParaRPr lang="en-US" altLang="zh-CN" sz="2400" dirty="0">
              <a:latin typeface="arial" charset="0"/>
              <a:ea typeface="黑体" panose="02010609060101010101" pitchFamily="49" charset="-122"/>
            </a:endParaRPr>
          </a:p>
          <a:p>
            <a:pPr marL="0" indent="0">
              <a:lnSpc>
                <a:spcPct val="160000"/>
              </a:lnSpc>
              <a:buClr>
                <a:srgbClr val="FF0000"/>
              </a:buClr>
              <a:buNone/>
            </a:pPr>
            <a:r>
              <a:rPr lang="en-US" altLang="zh-CN" sz="2400" dirty="0">
                <a:latin typeface="arial" charset="0"/>
                <a:ea typeface="黑体" panose="02010609060101010101" pitchFamily="49" charset="-122"/>
              </a:rPr>
              <a:t>            </a:t>
            </a:r>
            <a:r>
              <a:rPr lang="zh-CN" altLang="en-US" sz="2400" dirty="0" smtClean="0">
                <a:latin typeface="arial" charset="0"/>
                <a:ea typeface="黑体" panose="02010609060101010101" pitchFamily="49" charset="-122"/>
              </a:rPr>
              <a:t>           患者</a:t>
            </a:r>
            <a:r>
              <a:rPr lang="zh-CN" altLang="en-US" sz="2400" dirty="0">
                <a:latin typeface="arial" charset="0"/>
                <a:ea typeface="黑体" panose="02010609060101010101" pitchFamily="49" charset="-122"/>
              </a:rPr>
              <a:t>5天后好转出院</a:t>
            </a:r>
            <a:endParaRPr lang="en-US" altLang="zh-CN" sz="2400" dirty="0">
              <a:latin typeface="arial" charset="0"/>
              <a:ea typeface="黑体" panose="02010609060101010101" pitchFamily="49" charset="-122"/>
            </a:endParaRPr>
          </a:p>
          <a:p>
            <a:pPr>
              <a:lnSpc>
                <a:spcPct val="160000"/>
              </a:lnSpc>
              <a:buClr>
                <a:srgbClr val="FF0000"/>
              </a:buClr>
            </a:pPr>
            <a:endParaRPr lang="en-US" altLang="zh-CN" sz="2400" dirty="0">
              <a:latin typeface="arial" charset="0"/>
              <a:ea typeface="黑体" panose="02010609060101010101" pitchFamily="49" charset="-122"/>
            </a:endParaRPr>
          </a:p>
          <a:p>
            <a:endParaRPr lang="zh-CN" altLang="en-US" sz="1800" dirty="0">
              <a:latin typeface="arial" charset="0"/>
              <a:ea typeface="SimHei" charset="-122"/>
              <a:cs typeface="SimHei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10508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治疗随访</a:t>
            </a:r>
            <a:endParaRPr lang="zh-CN" altLang="en-US" sz="36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11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45389" y="2120848"/>
            <a:ext cx="8298611" cy="3065272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Clr>
                <a:srgbClr val="FF0000"/>
              </a:buClr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患者再次高糖饮食，出现意识障碍，病情复发；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60000"/>
              </a:lnSpc>
              <a:buClr>
                <a:srgbClr val="FF0000"/>
              </a:buClr>
            </a:pP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年后患者在外院进行肝移植；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60000"/>
              </a:lnSpc>
              <a:buClr>
                <a:srgbClr val="FF0000"/>
              </a:buClr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肝移植的长期疗效有待进一步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评估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10508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治疗随访</a:t>
            </a:r>
            <a:endParaRPr lang="zh-CN" altLang="en-US" sz="36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91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73590" y="1664056"/>
            <a:ext cx="7359757" cy="4335691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  <a:buClr>
                <a:srgbClr val="FF0000"/>
              </a:buClr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常染色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体隐性遗传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，基因突变位点为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7q21.3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上的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SLC25A13 </a:t>
            </a:r>
            <a:endParaRPr lang="en-US" altLang="zh-CN" sz="2400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70000"/>
              </a:lnSpc>
              <a:buClr>
                <a:srgbClr val="FF0000"/>
              </a:buClr>
            </a:pPr>
            <a:r>
              <a:rPr lang="en-US" altLang="zh-CN" sz="2400" dirty="0" err="1" smtClean="0">
                <a:latin typeface="Arial" charset="0"/>
                <a:ea typeface="Arial" charset="0"/>
                <a:cs typeface="Arial" charset="0"/>
              </a:rPr>
              <a:t>Citrin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缺陷病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的一种临床类型</a:t>
            </a:r>
          </a:p>
          <a:p>
            <a:pPr marL="0" indent="0">
              <a:lnSpc>
                <a:spcPct val="170000"/>
              </a:lnSpc>
              <a:buClr>
                <a:srgbClr val="FF0000"/>
              </a:buClr>
              <a:buNone/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新生儿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肝内胆汁淤积症</a:t>
            </a:r>
            <a:r>
              <a:rPr lang="zh-CN" altLang="en-US" sz="2400" dirty="0">
                <a:latin typeface="Arial" charset="0"/>
                <a:ea typeface="Arial" charset="0"/>
                <a:cs typeface="Arial" charset="0"/>
              </a:rPr>
              <a:t>（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NICCD</a:t>
            </a:r>
            <a:r>
              <a:rPr lang="zh-CN" altLang="en-US" sz="2400" dirty="0" smtClean="0">
                <a:latin typeface="Arial" charset="0"/>
                <a:ea typeface="Arial" charset="0"/>
                <a:cs typeface="Arial" charset="0"/>
              </a:rPr>
              <a:t>）</a:t>
            </a:r>
            <a:endParaRPr lang="en-US" altLang="zh-CN" sz="2400" dirty="0" smtClean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70000"/>
              </a:lnSpc>
              <a:buClr>
                <a:srgbClr val="FF0000"/>
              </a:buClr>
              <a:buNone/>
            </a:pPr>
            <a:r>
              <a:rPr lang="zh-CN" altLang="en-US" sz="2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en-US" sz="2400" dirty="0" smtClean="0">
                <a:latin typeface="Arial" charset="0"/>
                <a:ea typeface="Arial" charset="0"/>
                <a:cs typeface="Arial" charset="0"/>
              </a:rPr>
              <a:t>      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生长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发育落后和血脂异常（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FTTDCD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  <a:p>
            <a:pPr>
              <a:lnSpc>
                <a:spcPct val="170000"/>
              </a:lnSpc>
              <a:buClr>
                <a:srgbClr val="FF0000"/>
              </a:buClr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大多病例来自日本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，日本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的发病率为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1/23-1/10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万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0"/>
            <a:ext cx="9144000" cy="10508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成人期发病高瓜氨酸血症</a:t>
            </a:r>
            <a:r>
              <a:rPr lang="en-US" altLang="zh-CN" sz="3200" b="1" dirty="0">
                <a:latin typeface="Arial" charset="0"/>
                <a:ea typeface="Arial" charset="0"/>
                <a:cs typeface="Arial" charset="0"/>
              </a:rPr>
              <a:t>II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型</a:t>
            </a:r>
          </a:p>
          <a:p>
            <a:pPr algn="ctr"/>
            <a:r>
              <a:rPr lang="en-US" altLang="zh-CN" sz="3200" b="1" dirty="0">
                <a:latin typeface="Arial" charset="0"/>
                <a:ea typeface="Arial" charset="0"/>
                <a:cs typeface="Arial" charset="0"/>
              </a:rPr>
              <a:t>Adult-onset type 2 citrullinemia,CTLN2</a:t>
            </a:r>
          </a:p>
        </p:txBody>
      </p:sp>
      <p:sp>
        <p:nvSpPr>
          <p:cNvPr id="4" name="矩形 3"/>
          <p:cNvSpPr/>
          <p:nvPr/>
        </p:nvSpPr>
        <p:spPr>
          <a:xfrm>
            <a:off x="4717629" y="6257859"/>
            <a:ext cx="4141892" cy="380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200" kern="100" dirty="0" err="1">
                <a:latin typeface="Arial" charset="0"/>
                <a:ea typeface="Arial" charset="0"/>
                <a:cs typeface="Arial" charset="0"/>
              </a:rPr>
              <a:t>GeneReviews</a:t>
            </a:r>
            <a:r>
              <a:rPr lang="en-US" altLang="zh-CN" sz="1200" kern="100" dirty="0">
                <a:latin typeface="Arial" charset="0"/>
                <a:ea typeface="Arial" charset="0"/>
                <a:cs typeface="Arial" charset="0"/>
              </a:rPr>
              <a:t>((R)[Internet]. Seattle (WA)1993-2018.</a:t>
            </a:r>
            <a:endParaRPr lang="zh-CN" altLang="zh-CN" sz="1200" kern="1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7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9144000" cy="10508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 smtClean="0">
                <a:latin typeface="Arial" charset="0"/>
                <a:ea typeface="Arial" charset="0"/>
                <a:cs typeface="Arial" charset="0"/>
              </a:rPr>
              <a:t>CTLN2 </a:t>
            </a:r>
            <a:r>
              <a:rPr lang="zh-CN" altLang="en-US" sz="3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病理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生理过程</a:t>
            </a:r>
          </a:p>
        </p:txBody>
      </p:sp>
      <p:sp>
        <p:nvSpPr>
          <p:cNvPr id="6" name="矩形 6"/>
          <p:cNvSpPr>
            <a:spLocks noChangeArrowheads="1"/>
          </p:cNvSpPr>
          <p:nvPr/>
        </p:nvSpPr>
        <p:spPr bwMode="auto">
          <a:xfrm>
            <a:off x="4572000" y="6422357"/>
            <a:ext cx="45720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charset="2"/>
              <a:defRPr kumimoji="1" sz="24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charset="2"/>
              <a:defRPr kumimoji="1" sz="24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charset="2"/>
              <a:defRPr kumimoji="1" sz="24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Font typeface="Wingdings" charset="2"/>
              <a:defRPr kumimoji="1" sz="24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kumimoji="0" lang="en-US" altLang="zh-CN" sz="1200"/>
              <a:t>Saheki T, etal. Mol Genet Metab. 2010,100 Suppl 1:S59-64.</a:t>
            </a:r>
            <a:endParaRPr kumimoji="0" lang="zh-CN" altLang="en-US" sz="120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95797"/>
            <a:ext cx="9144000" cy="5357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3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3944"/>
            <a:ext cx="2338208" cy="299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内容占位符 3"/>
          <p:cNvSpPr>
            <a:spLocks noGrp="1"/>
          </p:cNvSpPr>
          <p:nvPr>
            <p:ph idx="1"/>
          </p:nvPr>
        </p:nvSpPr>
        <p:spPr>
          <a:xfrm>
            <a:off x="1940767" y="2281878"/>
            <a:ext cx="7035281" cy="410177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月前出现意识障碍、言语不利，性格改变，伴恶心、呕吐，不能自行缓解。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就诊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当地医院，查肝功能：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ALT/AST 194.02/124.39U/L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ALP/GGT 436.4/342.82U/L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，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NH3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263.34umol/l</a:t>
            </a:r>
            <a:r>
              <a:rPr lang="zh-CN" altLang="en-US" sz="2000" dirty="0">
                <a:latin typeface="Arial" charset="0"/>
                <a:ea typeface="Arial" charset="0"/>
                <a:cs typeface="Arial" charset="0"/>
              </a:rPr>
              <a:t>，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头颅</a:t>
            </a: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CT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未见异常，腹部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超提示肝质不均，外院予患者保肝、降血氨等治疗，症状有所改善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。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上述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症状平均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4-5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天发作一次，偶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有暴躁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不安，攻击倾向。  </a:t>
            </a:r>
          </a:p>
        </p:txBody>
      </p:sp>
      <p:sp>
        <p:nvSpPr>
          <p:cNvPr id="5" name="矩形 4"/>
          <p:cNvSpPr/>
          <p:nvPr/>
        </p:nvSpPr>
        <p:spPr>
          <a:xfrm>
            <a:off x="0" y="644577"/>
            <a:ext cx="9144000" cy="132224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17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岁，男性，学生</a:t>
            </a:r>
            <a:endParaRPr lang="en-US" altLang="zh-CN" sz="2400" b="1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主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因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“反复意识障碍</a:t>
            </a:r>
            <a:r>
              <a:rPr lang="en-US" altLang="zh-CN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4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月”入院</a:t>
            </a:r>
            <a:endParaRPr lang="zh-CN" altLang="en-US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599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9144000" cy="10508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SimHei" charset="-122"/>
                <a:ea typeface="SimHei" charset="-122"/>
                <a:cs typeface="SimHei" charset="-122"/>
              </a:rPr>
              <a:t>CTLN2</a:t>
            </a:r>
            <a:r>
              <a:rPr lang="zh-CN" altLang="en-US" sz="3200" b="1" dirty="0">
                <a:latin typeface="SimHei" charset="-122"/>
                <a:ea typeface="SimHei" charset="-122"/>
                <a:cs typeface="SimHei" charset="-122"/>
              </a:rPr>
              <a:t>的参考诊断</a:t>
            </a:r>
          </a:p>
        </p:txBody>
      </p:sp>
      <p:grpSp>
        <p:nvGrpSpPr>
          <p:cNvPr id="344" name="Group 3"/>
          <p:cNvGrpSpPr>
            <a:grpSpLocks/>
          </p:cNvGrpSpPr>
          <p:nvPr/>
        </p:nvGrpSpPr>
        <p:grpSpPr bwMode="auto">
          <a:xfrm>
            <a:off x="1299845" y="1882458"/>
            <a:ext cx="7959725" cy="635000"/>
            <a:chOff x="1728" y="1472"/>
            <a:chExt cx="3983" cy="400"/>
          </a:xfrm>
        </p:grpSpPr>
        <p:grpSp>
          <p:nvGrpSpPr>
            <p:cNvPr id="345" name="Group 4"/>
            <p:cNvGrpSpPr>
              <a:grpSpLocks/>
            </p:cNvGrpSpPr>
            <p:nvPr/>
          </p:nvGrpSpPr>
          <p:grpSpPr bwMode="auto">
            <a:xfrm rot="-4423226">
              <a:off x="1676" y="1532"/>
              <a:ext cx="400" cy="280"/>
              <a:chOff x="1043" y="2596"/>
              <a:chExt cx="142" cy="99"/>
            </a:xfrm>
          </p:grpSpPr>
          <p:sp>
            <p:nvSpPr>
              <p:cNvPr id="348" name="Freeform 5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49" name="Freeform 6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50" name="Freeform 7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51" name="Freeform 8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52" name="Freeform 9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53" name="Freeform 10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54" name="Freeform 11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55" name="Freeform 12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56" name="Freeform 13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57" name="Freeform 14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58" name="Freeform 15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59" name="Freeform 16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60" name="Freeform 17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61" name="Freeform 18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62" name="Freeform 19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63" name="Freeform 20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64" name="Freeform 21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65" name="Freeform 22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66" name="Freeform 23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67" name="Freeform 24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68" name="Freeform 25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69" name="Freeform 26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70" name="Freeform 27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71" name="Freeform 28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72" name="Freeform 29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73" name="Freeform 30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74" name="Freeform 31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75" name="Freeform 32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76" name="Freeform 33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77" name="Freeform 34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78" name="Freeform 35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79" name="Freeform 36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80" name="Freeform 37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81" name="Freeform 38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82" name="Freeform 39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83" name="Freeform 40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84" name="Freeform 41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85" name="Freeform 42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86" name="Freeform 43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87" name="Freeform 44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88" name="Freeform 45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89" name="Freeform 46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90" name="Freeform 47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91" name="Freeform 48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92" name="Freeform 49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93" name="Freeform 50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94" name="Freeform 51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95" name="Freeform 52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96" name="Freeform 53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97" name="Freeform 54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98" name="Freeform 55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399" name="Freeform 56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</p:grpSp>
        <p:sp>
          <p:nvSpPr>
            <p:cNvPr id="346" name="Line 57"/>
            <p:cNvSpPr>
              <a:spLocks noChangeShapeType="1"/>
            </p:cNvSpPr>
            <p:nvPr/>
          </p:nvSpPr>
          <p:spPr bwMode="auto">
            <a:xfrm>
              <a:off x="1728" y="1824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SimHei" charset="-122"/>
                <a:ea typeface="SimHei" charset="-122"/>
                <a:cs typeface="SimHei" charset="-122"/>
              </a:endParaRPr>
            </a:p>
          </p:txBody>
        </p:sp>
        <p:sp>
          <p:nvSpPr>
            <p:cNvPr id="347" name="Text Box 58"/>
            <p:cNvSpPr txBox="1">
              <a:spLocks noChangeArrowheads="1"/>
            </p:cNvSpPr>
            <p:nvPr/>
          </p:nvSpPr>
          <p:spPr bwMode="auto">
            <a:xfrm>
              <a:off x="2049" y="1488"/>
              <a:ext cx="3662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8000"/>
                </a:buClr>
                <a:buFont typeface="Wingdings" charset="2"/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8000"/>
                </a:buClr>
                <a:buFont typeface="Wingdings" charset="2"/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8000"/>
                </a:buClr>
                <a:buFont typeface="Wingdings" charset="2"/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8000"/>
                </a:buClr>
                <a:buFont typeface="Wingdings" charset="2"/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kumimoji="0" lang="zh-CN" altLang="en-US" sz="2000" b="1" dirty="0">
                  <a:latin typeface="SimHei" charset="-122"/>
                  <a:ea typeface="SimHei" charset="-122"/>
                  <a:cs typeface="SimHei" charset="-122"/>
                </a:rPr>
                <a:t>喜食高蛋白质和脂肪的食物，厌恶高碳水化合物的食物</a:t>
              </a:r>
              <a:endParaRPr kumimoji="0" lang="en-US" altLang="zh-CN" sz="2000" b="1" dirty="0">
                <a:latin typeface="SimHei" charset="-122"/>
                <a:ea typeface="SimHei" charset="-122"/>
                <a:cs typeface="SimHei" charset="-122"/>
              </a:endParaRPr>
            </a:p>
          </p:txBody>
        </p:sp>
      </p:grpSp>
      <p:grpSp>
        <p:nvGrpSpPr>
          <p:cNvPr id="400" name="Group 59"/>
          <p:cNvGrpSpPr>
            <a:grpSpLocks/>
          </p:cNvGrpSpPr>
          <p:nvPr/>
        </p:nvGrpSpPr>
        <p:grpSpPr bwMode="auto">
          <a:xfrm>
            <a:off x="1299845" y="2601595"/>
            <a:ext cx="6087280" cy="635000"/>
            <a:chOff x="1728" y="2048"/>
            <a:chExt cx="3046" cy="400"/>
          </a:xfrm>
        </p:grpSpPr>
        <p:sp>
          <p:nvSpPr>
            <p:cNvPr id="401" name="Line 60"/>
            <p:cNvSpPr>
              <a:spLocks noChangeShapeType="1"/>
            </p:cNvSpPr>
            <p:nvPr/>
          </p:nvSpPr>
          <p:spPr bwMode="auto">
            <a:xfrm>
              <a:off x="1728" y="2400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SimHei" charset="-122"/>
                <a:ea typeface="SimHei" charset="-122"/>
                <a:cs typeface="SimHei" charset="-122"/>
              </a:endParaRPr>
            </a:p>
          </p:txBody>
        </p:sp>
        <p:sp>
          <p:nvSpPr>
            <p:cNvPr id="402" name="Text Box 61"/>
            <p:cNvSpPr txBox="1">
              <a:spLocks noChangeArrowheads="1"/>
            </p:cNvSpPr>
            <p:nvPr/>
          </p:nvSpPr>
          <p:spPr bwMode="auto">
            <a:xfrm>
              <a:off x="2072" y="2064"/>
              <a:ext cx="2702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8000"/>
                </a:buClr>
                <a:buFont typeface="Wingdings" charset="2"/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8000"/>
                </a:buClr>
                <a:buFont typeface="Wingdings" charset="2"/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8000"/>
                </a:buClr>
                <a:buFont typeface="Wingdings" charset="2"/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8000"/>
                </a:buClr>
                <a:buFont typeface="Wingdings" charset="2"/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kumimoji="0" lang="zh-CN" altLang="en-US" sz="2000" b="1" dirty="0">
                  <a:latin typeface="SimHei" charset="-122"/>
                  <a:ea typeface="SimHei" charset="-122"/>
                  <a:cs typeface="SimHei" charset="-122"/>
                </a:rPr>
                <a:t>一般营养状况差，</a:t>
              </a:r>
              <a:r>
                <a:rPr kumimoji="0" lang="en-US" altLang="zh-CN" sz="2000" b="1" dirty="0">
                  <a:latin typeface="SimHei" charset="-122"/>
                  <a:ea typeface="SimHei" charset="-122"/>
                  <a:cs typeface="SimHei" charset="-122"/>
                </a:rPr>
                <a:t>BMI</a:t>
              </a:r>
              <a:r>
                <a:rPr kumimoji="0" lang="zh-CN" altLang="en-US" sz="2000" b="1" dirty="0">
                  <a:latin typeface="SimHei" charset="-122"/>
                  <a:ea typeface="SimHei" charset="-122"/>
                  <a:cs typeface="SimHei" charset="-122"/>
                </a:rPr>
                <a:t>明显偏低（多&lt;</a:t>
              </a:r>
              <a:r>
                <a:rPr kumimoji="0" lang="en-US" altLang="zh-CN" sz="2000" b="1" dirty="0">
                  <a:latin typeface="SimHei" charset="-122"/>
                  <a:ea typeface="SimHei" charset="-122"/>
                  <a:cs typeface="SimHei" charset="-122"/>
                </a:rPr>
                <a:t>15kg/m</a:t>
              </a:r>
              <a:r>
                <a:rPr kumimoji="0" lang="en-US" altLang="zh-CN" sz="2000" b="1" baseline="30000" dirty="0">
                  <a:latin typeface="SimHei" charset="-122"/>
                  <a:ea typeface="SimHei" charset="-122"/>
                  <a:cs typeface="SimHei" charset="-122"/>
                </a:rPr>
                <a:t>2</a:t>
              </a:r>
              <a:r>
                <a:rPr kumimoji="0" lang="zh-CN" altLang="en-US" sz="2000" b="1" dirty="0">
                  <a:latin typeface="SimHei" charset="-122"/>
                  <a:ea typeface="SimHei" charset="-122"/>
                  <a:cs typeface="SimHei" charset="-122"/>
                </a:rPr>
                <a:t>）</a:t>
              </a:r>
              <a:endParaRPr kumimoji="0" lang="en-US" altLang="zh-CN" sz="2000" b="1" dirty="0">
                <a:latin typeface="SimHei" charset="-122"/>
                <a:ea typeface="SimHei" charset="-122"/>
                <a:cs typeface="SimHei" charset="-122"/>
              </a:endParaRPr>
            </a:p>
          </p:txBody>
        </p:sp>
        <p:grpSp>
          <p:nvGrpSpPr>
            <p:cNvPr id="403" name="Group 62"/>
            <p:cNvGrpSpPr>
              <a:grpSpLocks/>
            </p:cNvGrpSpPr>
            <p:nvPr/>
          </p:nvGrpSpPr>
          <p:grpSpPr bwMode="auto">
            <a:xfrm rot="-4423226">
              <a:off x="1668" y="2108"/>
              <a:ext cx="400" cy="280"/>
              <a:chOff x="1043" y="2596"/>
              <a:chExt cx="142" cy="99"/>
            </a:xfrm>
          </p:grpSpPr>
          <p:sp>
            <p:nvSpPr>
              <p:cNvPr id="404" name="Freeform 63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05" name="Freeform 64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06" name="Freeform 65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07" name="Freeform 66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08" name="Freeform 67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09" name="Freeform 68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10" name="Freeform 69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11" name="Freeform 70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12" name="Freeform 71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13" name="Freeform 72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14" name="Freeform 73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15" name="Freeform 74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16" name="Freeform 75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17" name="Freeform 76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18" name="Freeform 77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19" name="Freeform 78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20" name="Freeform 79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21" name="Freeform 80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22" name="Freeform 81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23" name="Freeform 82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24" name="Freeform 83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25" name="Freeform 84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26" name="Freeform 85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27" name="Freeform 86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28" name="Freeform 87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29" name="Freeform 88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30" name="Freeform 89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31" name="Freeform 90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32" name="Freeform 91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33" name="Freeform 92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34" name="Freeform 93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35" name="Freeform 94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36" name="Freeform 95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37" name="Freeform 96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38" name="Freeform 97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39" name="Freeform 98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40" name="Freeform 99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41" name="Freeform 100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42" name="Freeform 101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43" name="Freeform 102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44" name="Freeform 103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45" name="Freeform 104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46" name="Freeform 105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47" name="Freeform 106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48" name="Freeform 107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49" name="Freeform 108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50" name="Freeform 109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51" name="Freeform 110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52" name="Freeform 111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53" name="Freeform 112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54" name="Freeform 113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55" name="Freeform 114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</p:grpSp>
      </p:grpSp>
      <p:grpSp>
        <p:nvGrpSpPr>
          <p:cNvPr id="456" name="Group 115"/>
          <p:cNvGrpSpPr>
            <a:grpSpLocks/>
          </p:cNvGrpSpPr>
          <p:nvPr/>
        </p:nvGrpSpPr>
        <p:grpSpPr bwMode="auto">
          <a:xfrm>
            <a:off x="1299845" y="3322320"/>
            <a:ext cx="6043613" cy="635000"/>
            <a:chOff x="1728" y="2624"/>
            <a:chExt cx="3024" cy="400"/>
          </a:xfrm>
        </p:grpSpPr>
        <p:sp>
          <p:nvSpPr>
            <p:cNvPr id="457" name="Line 116"/>
            <p:cNvSpPr>
              <a:spLocks noChangeShapeType="1"/>
            </p:cNvSpPr>
            <p:nvPr/>
          </p:nvSpPr>
          <p:spPr bwMode="auto">
            <a:xfrm>
              <a:off x="1728" y="2962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SimHei" charset="-122"/>
                <a:ea typeface="SimHei" charset="-122"/>
                <a:cs typeface="SimHei" charset="-122"/>
              </a:endParaRPr>
            </a:p>
          </p:txBody>
        </p:sp>
        <p:sp>
          <p:nvSpPr>
            <p:cNvPr id="458" name="Text Box 117"/>
            <p:cNvSpPr txBox="1">
              <a:spLocks noChangeArrowheads="1"/>
            </p:cNvSpPr>
            <p:nvPr/>
          </p:nvSpPr>
          <p:spPr bwMode="auto">
            <a:xfrm>
              <a:off x="2036" y="2722"/>
              <a:ext cx="240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8000"/>
                </a:buClr>
                <a:buFont typeface="Wingdings" charset="2"/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8000"/>
                </a:buClr>
                <a:buFont typeface="Wingdings" charset="2"/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8000"/>
                </a:buClr>
                <a:buFont typeface="Wingdings" charset="2"/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8000"/>
                </a:buClr>
                <a:buFont typeface="Wingdings" charset="2"/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0" hangingPunct="0"/>
              <a:r>
                <a:rPr kumimoji="0" lang="zh-CN" altLang="en-US" sz="2000" b="1">
                  <a:latin typeface="SimHei" charset="-122"/>
                  <a:ea typeface="SimHei" charset="-122"/>
                  <a:cs typeface="SimHei" charset="-122"/>
                </a:rPr>
                <a:t>实验室检查显示高瓜氨酸血症和高氨血症</a:t>
              </a:r>
              <a:endParaRPr kumimoji="0" lang="en-US" altLang="zh-CN" sz="2000">
                <a:solidFill>
                  <a:srgbClr val="5F5F5F"/>
                </a:solidFill>
                <a:latin typeface="SimHei" charset="-122"/>
                <a:ea typeface="SimHei" charset="-122"/>
                <a:cs typeface="SimHei" charset="-122"/>
              </a:endParaRPr>
            </a:p>
          </p:txBody>
        </p:sp>
        <p:grpSp>
          <p:nvGrpSpPr>
            <p:cNvPr id="459" name="Group 118"/>
            <p:cNvGrpSpPr>
              <a:grpSpLocks/>
            </p:cNvGrpSpPr>
            <p:nvPr/>
          </p:nvGrpSpPr>
          <p:grpSpPr bwMode="auto">
            <a:xfrm rot="-4423226">
              <a:off x="1676" y="2684"/>
              <a:ext cx="400" cy="280"/>
              <a:chOff x="1043" y="2596"/>
              <a:chExt cx="142" cy="99"/>
            </a:xfrm>
          </p:grpSpPr>
          <p:sp>
            <p:nvSpPr>
              <p:cNvPr id="460" name="Freeform 119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61" name="Freeform 120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62" name="Freeform 121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63" name="Freeform 122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64" name="Freeform 123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65" name="Freeform 124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66" name="Freeform 125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67" name="Freeform 126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68" name="Freeform 127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69" name="Freeform 128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70" name="Freeform 129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71" name="Freeform 130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72" name="Freeform 131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73" name="Freeform 132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74" name="Freeform 133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75" name="Freeform 134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76" name="Freeform 135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77" name="Freeform 136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78" name="Freeform 137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79" name="Freeform 138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80" name="Freeform 139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81" name="Freeform 140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82" name="Freeform 141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83" name="Freeform 142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84" name="Freeform 143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85" name="Freeform 144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86" name="Freeform 145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87" name="Freeform 146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88" name="Freeform 147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89" name="Freeform 148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90" name="Freeform 149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91" name="Freeform 150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92" name="Freeform 151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93" name="Freeform 152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94" name="Freeform 153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95" name="Freeform 154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96" name="Freeform 155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97" name="Freeform 156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98" name="Freeform 157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499" name="Freeform 158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00" name="Freeform 159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01" name="Freeform 160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02" name="Freeform 161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03" name="Freeform 162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04" name="Freeform 163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05" name="Freeform 164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06" name="Freeform 165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07" name="Freeform 166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08" name="Freeform 167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09" name="Freeform 168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10" name="Freeform 169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11" name="Freeform 170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</p:grpSp>
      </p:grpSp>
      <p:grpSp>
        <p:nvGrpSpPr>
          <p:cNvPr id="512" name="Group 171"/>
          <p:cNvGrpSpPr>
            <a:grpSpLocks/>
          </p:cNvGrpSpPr>
          <p:nvPr/>
        </p:nvGrpSpPr>
        <p:grpSpPr bwMode="auto">
          <a:xfrm>
            <a:off x="1299845" y="4762183"/>
            <a:ext cx="6043613" cy="635000"/>
            <a:chOff x="1728" y="3200"/>
            <a:chExt cx="3024" cy="400"/>
          </a:xfrm>
        </p:grpSpPr>
        <p:sp>
          <p:nvSpPr>
            <p:cNvPr id="513" name="Line 172"/>
            <p:cNvSpPr>
              <a:spLocks noChangeShapeType="1"/>
            </p:cNvSpPr>
            <p:nvPr/>
          </p:nvSpPr>
          <p:spPr bwMode="auto">
            <a:xfrm>
              <a:off x="1728" y="353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SimHei" charset="-122"/>
                <a:ea typeface="SimHei" charset="-122"/>
                <a:cs typeface="SimHei" charset="-122"/>
              </a:endParaRPr>
            </a:p>
          </p:txBody>
        </p:sp>
        <p:sp>
          <p:nvSpPr>
            <p:cNvPr id="514" name="Text Box 173"/>
            <p:cNvSpPr txBox="1">
              <a:spLocks noChangeArrowheads="1"/>
            </p:cNvSpPr>
            <p:nvPr/>
          </p:nvSpPr>
          <p:spPr bwMode="auto">
            <a:xfrm>
              <a:off x="2072" y="3202"/>
              <a:ext cx="1761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8000"/>
                </a:buClr>
                <a:buFont typeface="Wingdings" charset="2"/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8000"/>
                </a:buClr>
                <a:buFont typeface="Wingdings" charset="2"/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8000"/>
                </a:buClr>
                <a:buFont typeface="Wingdings" charset="2"/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8000"/>
                </a:buClr>
                <a:buFont typeface="Wingdings" charset="2"/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kumimoji="0" lang="zh-CN" altLang="en-US" sz="2000" b="1">
                  <a:latin typeface="SimHei" charset="-122"/>
                  <a:ea typeface="SimHei" charset="-122"/>
                  <a:cs typeface="SimHei" charset="-122"/>
                </a:rPr>
                <a:t>基因检测为</a:t>
              </a:r>
              <a:r>
                <a:rPr kumimoji="0" lang="en-US" altLang="zh-CN" sz="2000" b="1">
                  <a:latin typeface="SimHei" charset="-122"/>
                  <a:ea typeface="SimHei" charset="-122"/>
                  <a:cs typeface="SimHei" charset="-122"/>
                </a:rPr>
                <a:t>SLC25A13</a:t>
              </a:r>
              <a:r>
                <a:rPr kumimoji="0" lang="zh-CN" altLang="en-US" sz="2000" b="1">
                  <a:latin typeface="SimHei" charset="-122"/>
                  <a:ea typeface="SimHei" charset="-122"/>
                  <a:cs typeface="SimHei" charset="-122"/>
                </a:rPr>
                <a:t>位点突变</a:t>
              </a:r>
              <a:endParaRPr kumimoji="0" lang="en-US" altLang="zh-CN" sz="2000" b="1">
                <a:latin typeface="SimHei" charset="-122"/>
                <a:ea typeface="SimHei" charset="-122"/>
                <a:cs typeface="SimHei" charset="-122"/>
              </a:endParaRPr>
            </a:p>
          </p:txBody>
        </p:sp>
        <p:grpSp>
          <p:nvGrpSpPr>
            <p:cNvPr id="515" name="Group 174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516" name="Freeform 175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17" name="Freeform 176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18" name="Freeform 177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19" name="Freeform 178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20" name="Freeform 179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21" name="Freeform 180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22" name="Freeform 181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23" name="Freeform 182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24" name="Freeform 183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25" name="Freeform 184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26" name="Freeform 185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27" name="Freeform 186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28" name="Freeform 187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29" name="Freeform 188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30" name="Freeform 189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31" name="Freeform 190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32" name="Freeform 191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33" name="Freeform 192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34" name="Freeform 193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35" name="Freeform 194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36" name="Freeform 195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37" name="Freeform 196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38" name="Freeform 197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39" name="Freeform 198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40" name="Freeform 199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41" name="Freeform 200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42" name="Freeform 201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43" name="Freeform 202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44" name="Freeform 203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45" name="Freeform 204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46" name="Freeform 205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47" name="Freeform 206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48" name="Freeform 207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49" name="Freeform 208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50" name="Freeform 209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51" name="Freeform 210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52" name="Freeform 211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53" name="Freeform 212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54" name="Freeform 213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55" name="Freeform 214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56" name="Freeform 215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57" name="Freeform 216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58" name="Freeform 217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59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60" name="Freeform 219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61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62" name="Freeform 221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63" name="Freeform 222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64" name="Freeform 223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65" name="Freeform 224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66" name="Freeform 225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567" name="Freeform 226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</p:grpSp>
      </p:grpSp>
      <p:grpSp>
        <p:nvGrpSpPr>
          <p:cNvPr id="624" name="Group 171"/>
          <p:cNvGrpSpPr>
            <a:grpSpLocks/>
          </p:cNvGrpSpPr>
          <p:nvPr/>
        </p:nvGrpSpPr>
        <p:grpSpPr bwMode="auto">
          <a:xfrm>
            <a:off x="1266508" y="4055745"/>
            <a:ext cx="6043612" cy="635000"/>
            <a:chOff x="1728" y="3200"/>
            <a:chExt cx="3024" cy="400"/>
          </a:xfrm>
        </p:grpSpPr>
        <p:sp>
          <p:nvSpPr>
            <p:cNvPr id="625" name="Line 172"/>
            <p:cNvSpPr>
              <a:spLocks noChangeShapeType="1"/>
            </p:cNvSpPr>
            <p:nvPr/>
          </p:nvSpPr>
          <p:spPr bwMode="auto">
            <a:xfrm>
              <a:off x="1728" y="3538"/>
              <a:ext cx="3024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>
                <a:latin typeface="SimHei" charset="-122"/>
                <a:ea typeface="SimHei" charset="-122"/>
                <a:cs typeface="SimHei" charset="-122"/>
              </a:endParaRPr>
            </a:p>
          </p:txBody>
        </p:sp>
        <p:sp>
          <p:nvSpPr>
            <p:cNvPr id="626" name="Text Box 173"/>
            <p:cNvSpPr txBox="1">
              <a:spLocks noChangeArrowheads="1"/>
            </p:cNvSpPr>
            <p:nvPr/>
          </p:nvSpPr>
          <p:spPr bwMode="auto">
            <a:xfrm>
              <a:off x="2072" y="3202"/>
              <a:ext cx="1761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8000"/>
                </a:buClr>
                <a:buFont typeface="Wingdings" charset="2"/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8000"/>
                </a:buClr>
                <a:buFont typeface="Wingdings" charset="2"/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8000"/>
                </a:buClr>
                <a:buFont typeface="Wingdings" charset="2"/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algn="ctr" fontAlgn="base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8000"/>
                </a:buClr>
                <a:buFont typeface="Wingdings" charset="2"/>
                <a:defRPr kumimoji="1"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kumimoji="0" lang="zh-CN" altLang="en-US" sz="2000" b="1">
                  <a:latin typeface="SimHei" charset="-122"/>
                  <a:ea typeface="SimHei" charset="-122"/>
                  <a:cs typeface="SimHei" charset="-122"/>
                </a:rPr>
                <a:t>肝活组织检查常表现为脂肪肝</a:t>
              </a:r>
              <a:endParaRPr kumimoji="0" lang="en-US" altLang="zh-CN" sz="2000" b="1">
                <a:latin typeface="SimHei" charset="-122"/>
                <a:ea typeface="SimHei" charset="-122"/>
                <a:cs typeface="SimHei" charset="-122"/>
              </a:endParaRPr>
            </a:p>
          </p:txBody>
        </p:sp>
        <p:grpSp>
          <p:nvGrpSpPr>
            <p:cNvPr id="627" name="Group 174"/>
            <p:cNvGrpSpPr>
              <a:grpSpLocks/>
            </p:cNvGrpSpPr>
            <p:nvPr/>
          </p:nvGrpSpPr>
          <p:grpSpPr bwMode="auto">
            <a:xfrm rot="-4423226">
              <a:off x="1668" y="3260"/>
              <a:ext cx="400" cy="280"/>
              <a:chOff x="1043" y="2596"/>
              <a:chExt cx="142" cy="99"/>
            </a:xfrm>
          </p:grpSpPr>
          <p:sp>
            <p:nvSpPr>
              <p:cNvPr id="628" name="Freeform 175"/>
              <p:cNvSpPr>
                <a:spLocks/>
              </p:cNvSpPr>
              <p:nvPr/>
            </p:nvSpPr>
            <p:spPr bwMode="auto">
              <a:xfrm>
                <a:off x="1149" y="2693"/>
                <a:ext cx="12" cy="2"/>
              </a:xfrm>
              <a:custGeom>
                <a:avLst/>
                <a:gdLst>
                  <a:gd name="T0" fmla="*/ 0 w 63"/>
                  <a:gd name="T1" fmla="*/ 0 h 14"/>
                  <a:gd name="T2" fmla="*/ 0 w 63"/>
                  <a:gd name="T3" fmla="*/ 0 h 14"/>
                  <a:gd name="T4" fmla="*/ 0 w 63"/>
                  <a:gd name="T5" fmla="*/ 0 h 14"/>
                  <a:gd name="T6" fmla="*/ 0 w 63"/>
                  <a:gd name="T7" fmla="*/ 0 h 14"/>
                  <a:gd name="T8" fmla="*/ 0 w 63"/>
                  <a:gd name="T9" fmla="*/ 0 h 14"/>
                  <a:gd name="T10" fmla="*/ 0 w 63"/>
                  <a:gd name="T11" fmla="*/ 0 h 14"/>
                  <a:gd name="T12" fmla="*/ 0 w 63"/>
                  <a:gd name="T13" fmla="*/ 0 h 14"/>
                  <a:gd name="T14" fmla="*/ 0 w 63"/>
                  <a:gd name="T15" fmla="*/ 0 h 14"/>
                  <a:gd name="T16" fmla="*/ 0 w 63"/>
                  <a:gd name="T17" fmla="*/ 0 h 14"/>
                  <a:gd name="T18" fmla="*/ 0 w 63"/>
                  <a:gd name="T19" fmla="*/ 0 h 14"/>
                  <a:gd name="T20" fmla="*/ 0 w 63"/>
                  <a:gd name="T21" fmla="*/ 0 h 14"/>
                  <a:gd name="T22" fmla="*/ 0 w 63"/>
                  <a:gd name="T23" fmla="*/ 0 h 14"/>
                  <a:gd name="T24" fmla="*/ 0 w 63"/>
                  <a:gd name="T25" fmla="*/ 0 h 14"/>
                  <a:gd name="T26" fmla="*/ 0 w 63"/>
                  <a:gd name="T27" fmla="*/ 0 h 14"/>
                  <a:gd name="T28" fmla="*/ 0 w 63"/>
                  <a:gd name="T29" fmla="*/ 0 h 14"/>
                  <a:gd name="T30" fmla="*/ 0 w 63"/>
                  <a:gd name="T31" fmla="*/ 0 h 14"/>
                  <a:gd name="T32" fmla="*/ 0 w 63"/>
                  <a:gd name="T33" fmla="*/ 0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3"/>
                  <a:gd name="T52" fmla="*/ 0 h 14"/>
                  <a:gd name="T53" fmla="*/ 63 w 63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3" h="14">
                    <a:moveTo>
                      <a:pt x="63" y="14"/>
                    </a:moveTo>
                    <a:lnTo>
                      <a:pt x="55" y="14"/>
                    </a:lnTo>
                    <a:lnTo>
                      <a:pt x="48" y="14"/>
                    </a:lnTo>
                    <a:lnTo>
                      <a:pt x="40" y="14"/>
                    </a:lnTo>
                    <a:lnTo>
                      <a:pt x="31" y="11"/>
                    </a:lnTo>
                    <a:lnTo>
                      <a:pt x="23" y="10"/>
                    </a:lnTo>
                    <a:lnTo>
                      <a:pt x="16" y="8"/>
                    </a:lnTo>
                    <a:lnTo>
                      <a:pt x="8" y="4"/>
                    </a:lnTo>
                    <a:lnTo>
                      <a:pt x="0" y="0"/>
                    </a:lnTo>
                    <a:lnTo>
                      <a:pt x="8" y="3"/>
                    </a:lnTo>
                    <a:lnTo>
                      <a:pt x="15" y="6"/>
                    </a:lnTo>
                    <a:lnTo>
                      <a:pt x="23" y="8"/>
                    </a:lnTo>
                    <a:lnTo>
                      <a:pt x="30" y="10"/>
                    </a:lnTo>
                    <a:lnTo>
                      <a:pt x="39" y="11"/>
                    </a:lnTo>
                    <a:lnTo>
                      <a:pt x="47" y="12"/>
                    </a:lnTo>
                    <a:lnTo>
                      <a:pt x="55" y="14"/>
                    </a:lnTo>
                    <a:lnTo>
                      <a:pt x="63" y="14"/>
                    </a:lnTo>
                    <a:close/>
                  </a:path>
                </a:pathLst>
              </a:custGeom>
              <a:solidFill>
                <a:srgbClr val="F0A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29" name="Freeform 176"/>
              <p:cNvSpPr>
                <a:spLocks/>
              </p:cNvSpPr>
              <p:nvPr/>
            </p:nvSpPr>
            <p:spPr bwMode="auto">
              <a:xfrm>
                <a:off x="1143" y="2689"/>
                <a:ext cx="26" cy="6"/>
              </a:xfrm>
              <a:custGeom>
                <a:avLst/>
                <a:gdLst>
                  <a:gd name="T0" fmla="*/ 0 w 129"/>
                  <a:gd name="T1" fmla="*/ 0 h 38"/>
                  <a:gd name="T2" fmla="*/ 0 w 129"/>
                  <a:gd name="T3" fmla="*/ 0 h 38"/>
                  <a:gd name="T4" fmla="*/ 0 w 129"/>
                  <a:gd name="T5" fmla="*/ 0 h 38"/>
                  <a:gd name="T6" fmla="*/ 0 w 129"/>
                  <a:gd name="T7" fmla="*/ 0 h 38"/>
                  <a:gd name="T8" fmla="*/ 0 w 129"/>
                  <a:gd name="T9" fmla="*/ 0 h 38"/>
                  <a:gd name="T10" fmla="*/ 0 w 129"/>
                  <a:gd name="T11" fmla="*/ 0 h 38"/>
                  <a:gd name="T12" fmla="*/ 0 w 129"/>
                  <a:gd name="T13" fmla="*/ 0 h 38"/>
                  <a:gd name="T14" fmla="*/ 0 w 129"/>
                  <a:gd name="T15" fmla="*/ 0 h 38"/>
                  <a:gd name="T16" fmla="*/ 0 w 129"/>
                  <a:gd name="T17" fmla="*/ 0 h 38"/>
                  <a:gd name="T18" fmla="*/ 0 w 129"/>
                  <a:gd name="T19" fmla="*/ 0 h 38"/>
                  <a:gd name="T20" fmla="*/ 0 w 129"/>
                  <a:gd name="T21" fmla="*/ 0 h 38"/>
                  <a:gd name="T22" fmla="*/ 0 w 129"/>
                  <a:gd name="T23" fmla="*/ 0 h 38"/>
                  <a:gd name="T24" fmla="*/ 0 w 129"/>
                  <a:gd name="T25" fmla="*/ 0 h 38"/>
                  <a:gd name="T26" fmla="*/ 0 w 129"/>
                  <a:gd name="T27" fmla="*/ 0 h 38"/>
                  <a:gd name="T28" fmla="*/ 0 w 129"/>
                  <a:gd name="T29" fmla="*/ 0 h 38"/>
                  <a:gd name="T30" fmla="*/ 0 w 129"/>
                  <a:gd name="T31" fmla="*/ 0 h 38"/>
                  <a:gd name="T32" fmla="*/ 0 w 129"/>
                  <a:gd name="T33" fmla="*/ 0 h 38"/>
                  <a:gd name="T34" fmla="*/ 0 w 129"/>
                  <a:gd name="T35" fmla="*/ 0 h 38"/>
                  <a:gd name="T36" fmla="*/ 0 w 129"/>
                  <a:gd name="T37" fmla="*/ 0 h 38"/>
                  <a:gd name="T38" fmla="*/ 0 w 129"/>
                  <a:gd name="T39" fmla="*/ 0 h 38"/>
                  <a:gd name="T40" fmla="*/ 0 w 129"/>
                  <a:gd name="T41" fmla="*/ 0 h 38"/>
                  <a:gd name="T42" fmla="*/ 0 w 129"/>
                  <a:gd name="T43" fmla="*/ 0 h 38"/>
                  <a:gd name="T44" fmla="*/ 0 w 129"/>
                  <a:gd name="T45" fmla="*/ 0 h 38"/>
                  <a:gd name="T46" fmla="*/ 0 w 129"/>
                  <a:gd name="T47" fmla="*/ 0 h 38"/>
                  <a:gd name="T48" fmla="*/ 0 w 129"/>
                  <a:gd name="T49" fmla="*/ 0 h 38"/>
                  <a:gd name="T50" fmla="*/ 0 w 129"/>
                  <a:gd name="T51" fmla="*/ 0 h 38"/>
                  <a:gd name="T52" fmla="*/ 0 w 129"/>
                  <a:gd name="T53" fmla="*/ 0 h 38"/>
                  <a:gd name="T54" fmla="*/ 0 w 129"/>
                  <a:gd name="T55" fmla="*/ 0 h 38"/>
                  <a:gd name="T56" fmla="*/ 0 w 129"/>
                  <a:gd name="T57" fmla="*/ 0 h 38"/>
                  <a:gd name="T58" fmla="*/ 0 w 129"/>
                  <a:gd name="T59" fmla="*/ 0 h 38"/>
                  <a:gd name="T60" fmla="*/ 0 w 129"/>
                  <a:gd name="T61" fmla="*/ 0 h 38"/>
                  <a:gd name="T62" fmla="*/ 0 w 129"/>
                  <a:gd name="T63" fmla="*/ 0 h 38"/>
                  <a:gd name="T64" fmla="*/ 0 w 129"/>
                  <a:gd name="T65" fmla="*/ 0 h 3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29"/>
                  <a:gd name="T100" fmla="*/ 0 h 38"/>
                  <a:gd name="T101" fmla="*/ 129 w 129"/>
                  <a:gd name="T102" fmla="*/ 38 h 3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29" h="38">
                    <a:moveTo>
                      <a:pt x="129" y="28"/>
                    </a:moveTo>
                    <a:lnTo>
                      <a:pt x="116" y="33"/>
                    </a:lnTo>
                    <a:lnTo>
                      <a:pt x="102" y="36"/>
                    </a:lnTo>
                    <a:lnTo>
                      <a:pt x="89" y="38"/>
                    </a:lnTo>
                    <a:lnTo>
                      <a:pt x="75" y="38"/>
                    </a:lnTo>
                    <a:lnTo>
                      <a:pt x="60" y="35"/>
                    </a:lnTo>
                    <a:lnTo>
                      <a:pt x="47" y="32"/>
                    </a:lnTo>
                    <a:lnTo>
                      <a:pt x="33" y="26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15" y="14"/>
                    </a:lnTo>
                    <a:lnTo>
                      <a:pt x="12" y="11"/>
                    </a:lnTo>
                    <a:lnTo>
                      <a:pt x="10" y="10"/>
                    </a:lnTo>
                    <a:lnTo>
                      <a:pt x="7" y="8"/>
                    </a:lnTo>
                    <a:lnTo>
                      <a:pt x="5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21" y="14"/>
                    </a:lnTo>
                    <a:lnTo>
                      <a:pt x="32" y="20"/>
                    </a:lnTo>
                    <a:lnTo>
                      <a:pt x="44" y="23"/>
                    </a:lnTo>
                    <a:lnTo>
                      <a:pt x="56" y="27"/>
                    </a:lnTo>
                    <a:lnTo>
                      <a:pt x="69" y="30"/>
                    </a:lnTo>
                    <a:lnTo>
                      <a:pt x="81" y="32"/>
                    </a:lnTo>
                    <a:lnTo>
                      <a:pt x="94" y="33"/>
                    </a:lnTo>
                    <a:lnTo>
                      <a:pt x="99" y="32"/>
                    </a:lnTo>
                    <a:lnTo>
                      <a:pt x="103" y="32"/>
                    </a:lnTo>
                    <a:lnTo>
                      <a:pt x="107" y="32"/>
                    </a:lnTo>
                    <a:lnTo>
                      <a:pt x="112" y="32"/>
                    </a:lnTo>
                    <a:lnTo>
                      <a:pt x="116" y="30"/>
                    </a:lnTo>
                    <a:lnTo>
                      <a:pt x="120" y="30"/>
                    </a:lnTo>
                    <a:lnTo>
                      <a:pt x="124" y="29"/>
                    </a:lnTo>
                    <a:lnTo>
                      <a:pt x="129" y="28"/>
                    </a:lnTo>
                    <a:close/>
                  </a:path>
                </a:pathLst>
              </a:custGeom>
              <a:solidFill>
                <a:srgbClr val="F1AA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30" name="Freeform 177"/>
              <p:cNvSpPr>
                <a:spLocks/>
              </p:cNvSpPr>
              <p:nvPr/>
            </p:nvSpPr>
            <p:spPr bwMode="auto">
              <a:xfrm>
                <a:off x="1140" y="2685"/>
                <a:ext cx="33" cy="10"/>
              </a:xfrm>
              <a:custGeom>
                <a:avLst/>
                <a:gdLst>
                  <a:gd name="T0" fmla="*/ 0 w 166"/>
                  <a:gd name="T1" fmla="*/ 0 h 59"/>
                  <a:gd name="T2" fmla="*/ 0 w 166"/>
                  <a:gd name="T3" fmla="*/ 0 h 59"/>
                  <a:gd name="T4" fmla="*/ 0 w 166"/>
                  <a:gd name="T5" fmla="*/ 0 h 59"/>
                  <a:gd name="T6" fmla="*/ 0 w 166"/>
                  <a:gd name="T7" fmla="*/ 0 h 59"/>
                  <a:gd name="T8" fmla="*/ 0 w 166"/>
                  <a:gd name="T9" fmla="*/ 0 h 59"/>
                  <a:gd name="T10" fmla="*/ 0 w 166"/>
                  <a:gd name="T11" fmla="*/ 0 h 59"/>
                  <a:gd name="T12" fmla="*/ 0 w 166"/>
                  <a:gd name="T13" fmla="*/ 0 h 59"/>
                  <a:gd name="T14" fmla="*/ 0 w 166"/>
                  <a:gd name="T15" fmla="*/ 0 h 59"/>
                  <a:gd name="T16" fmla="*/ 0 w 166"/>
                  <a:gd name="T17" fmla="*/ 0 h 59"/>
                  <a:gd name="T18" fmla="*/ 0 w 166"/>
                  <a:gd name="T19" fmla="*/ 0 h 59"/>
                  <a:gd name="T20" fmla="*/ 0 w 166"/>
                  <a:gd name="T21" fmla="*/ 0 h 59"/>
                  <a:gd name="T22" fmla="*/ 0 w 166"/>
                  <a:gd name="T23" fmla="*/ 0 h 59"/>
                  <a:gd name="T24" fmla="*/ 0 w 166"/>
                  <a:gd name="T25" fmla="*/ 0 h 59"/>
                  <a:gd name="T26" fmla="*/ 0 w 166"/>
                  <a:gd name="T27" fmla="*/ 0 h 59"/>
                  <a:gd name="T28" fmla="*/ 0 w 166"/>
                  <a:gd name="T29" fmla="*/ 0 h 59"/>
                  <a:gd name="T30" fmla="*/ 0 w 166"/>
                  <a:gd name="T31" fmla="*/ 0 h 59"/>
                  <a:gd name="T32" fmla="*/ 0 w 166"/>
                  <a:gd name="T33" fmla="*/ 0 h 59"/>
                  <a:gd name="T34" fmla="*/ 0 w 166"/>
                  <a:gd name="T35" fmla="*/ 0 h 59"/>
                  <a:gd name="T36" fmla="*/ 0 w 166"/>
                  <a:gd name="T37" fmla="*/ 0 h 59"/>
                  <a:gd name="T38" fmla="*/ 0 w 166"/>
                  <a:gd name="T39" fmla="*/ 0 h 59"/>
                  <a:gd name="T40" fmla="*/ 0 w 166"/>
                  <a:gd name="T41" fmla="*/ 0 h 59"/>
                  <a:gd name="T42" fmla="*/ 0 w 166"/>
                  <a:gd name="T43" fmla="*/ 0 h 59"/>
                  <a:gd name="T44" fmla="*/ 0 w 166"/>
                  <a:gd name="T45" fmla="*/ 0 h 59"/>
                  <a:gd name="T46" fmla="*/ 0 w 166"/>
                  <a:gd name="T47" fmla="*/ 0 h 59"/>
                  <a:gd name="T48" fmla="*/ 0 w 166"/>
                  <a:gd name="T49" fmla="*/ 0 h 59"/>
                  <a:gd name="T50" fmla="*/ 0 w 166"/>
                  <a:gd name="T51" fmla="*/ 0 h 59"/>
                  <a:gd name="T52" fmla="*/ 0 w 166"/>
                  <a:gd name="T53" fmla="*/ 0 h 59"/>
                  <a:gd name="T54" fmla="*/ 0 w 166"/>
                  <a:gd name="T55" fmla="*/ 0 h 59"/>
                  <a:gd name="T56" fmla="*/ 0 w 166"/>
                  <a:gd name="T57" fmla="*/ 0 h 59"/>
                  <a:gd name="T58" fmla="*/ 0 w 166"/>
                  <a:gd name="T59" fmla="*/ 0 h 59"/>
                  <a:gd name="T60" fmla="*/ 0 w 166"/>
                  <a:gd name="T61" fmla="*/ 0 h 59"/>
                  <a:gd name="T62" fmla="*/ 0 w 166"/>
                  <a:gd name="T63" fmla="*/ 0 h 59"/>
                  <a:gd name="T64" fmla="*/ 0 w 166"/>
                  <a:gd name="T65" fmla="*/ 0 h 59"/>
                  <a:gd name="T66" fmla="*/ 0 w 166"/>
                  <a:gd name="T67" fmla="*/ 0 h 59"/>
                  <a:gd name="T68" fmla="*/ 0 w 166"/>
                  <a:gd name="T69" fmla="*/ 0 h 59"/>
                  <a:gd name="T70" fmla="*/ 0 w 166"/>
                  <a:gd name="T71" fmla="*/ 0 h 59"/>
                  <a:gd name="T72" fmla="*/ 0 w 166"/>
                  <a:gd name="T73" fmla="*/ 0 h 59"/>
                  <a:gd name="T74" fmla="*/ 0 w 166"/>
                  <a:gd name="T75" fmla="*/ 0 h 59"/>
                  <a:gd name="T76" fmla="*/ 0 w 166"/>
                  <a:gd name="T77" fmla="*/ 0 h 59"/>
                  <a:gd name="T78" fmla="*/ 0 w 166"/>
                  <a:gd name="T79" fmla="*/ 0 h 59"/>
                  <a:gd name="T80" fmla="*/ 0 w 166"/>
                  <a:gd name="T81" fmla="*/ 0 h 59"/>
                  <a:gd name="T82" fmla="*/ 0 w 166"/>
                  <a:gd name="T83" fmla="*/ 0 h 59"/>
                  <a:gd name="T84" fmla="*/ 0 w 166"/>
                  <a:gd name="T85" fmla="*/ 0 h 59"/>
                  <a:gd name="T86" fmla="*/ 0 w 166"/>
                  <a:gd name="T87" fmla="*/ 0 h 59"/>
                  <a:gd name="T88" fmla="*/ 0 w 166"/>
                  <a:gd name="T89" fmla="*/ 0 h 59"/>
                  <a:gd name="T90" fmla="*/ 0 w 166"/>
                  <a:gd name="T91" fmla="*/ 0 h 59"/>
                  <a:gd name="T92" fmla="*/ 0 w 166"/>
                  <a:gd name="T93" fmla="*/ 0 h 59"/>
                  <a:gd name="T94" fmla="*/ 0 w 166"/>
                  <a:gd name="T95" fmla="*/ 0 h 59"/>
                  <a:gd name="T96" fmla="*/ 0 w 166"/>
                  <a:gd name="T97" fmla="*/ 0 h 5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66"/>
                  <a:gd name="T148" fmla="*/ 0 h 59"/>
                  <a:gd name="T149" fmla="*/ 166 w 166"/>
                  <a:gd name="T150" fmla="*/ 59 h 5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66" h="59">
                    <a:moveTo>
                      <a:pt x="47" y="45"/>
                    </a:moveTo>
                    <a:lnTo>
                      <a:pt x="54" y="48"/>
                    </a:lnTo>
                    <a:lnTo>
                      <a:pt x="61" y="51"/>
                    </a:lnTo>
                    <a:lnTo>
                      <a:pt x="69" y="53"/>
                    </a:lnTo>
                    <a:lnTo>
                      <a:pt x="76" y="55"/>
                    </a:lnTo>
                    <a:lnTo>
                      <a:pt x="85" y="56"/>
                    </a:lnTo>
                    <a:lnTo>
                      <a:pt x="93" y="57"/>
                    </a:lnTo>
                    <a:lnTo>
                      <a:pt x="101" y="59"/>
                    </a:lnTo>
                    <a:lnTo>
                      <a:pt x="109" y="59"/>
                    </a:lnTo>
                    <a:lnTo>
                      <a:pt x="117" y="57"/>
                    </a:lnTo>
                    <a:lnTo>
                      <a:pt x="124" y="56"/>
                    </a:lnTo>
                    <a:lnTo>
                      <a:pt x="131" y="54"/>
                    </a:lnTo>
                    <a:lnTo>
                      <a:pt x="139" y="51"/>
                    </a:lnTo>
                    <a:lnTo>
                      <a:pt x="146" y="49"/>
                    </a:lnTo>
                    <a:lnTo>
                      <a:pt x="153" y="45"/>
                    </a:lnTo>
                    <a:lnTo>
                      <a:pt x="159" y="41"/>
                    </a:lnTo>
                    <a:lnTo>
                      <a:pt x="166" y="37"/>
                    </a:lnTo>
                    <a:lnTo>
                      <a:pt x="159" y="39"/>
                    </a:lnTo>
                    <a:lnTo>
                      <a:pt x="152" y="42"/>
                    </a:lnTo>
                    <a:lnTo>
                      <a:pt x="146" y="43"/>
                    </a:lnTo>
                    <a:lnTo>
                      <a:pt x="139" y="45"/>
                    </a:lnTo>
                    <a:lnTo>
                      <a:pt x="132" y="47"/>
                    </a:lnTo>
                    <a:lnTo>
                      <a:pt x="125" y="47"/>
                    </a:lnTo>
                    <a:lnTo>
                      <a:pt x="117" y="48"/>
                    </a:lnTo>
                    <a:lnTo>
                      <a:pt x="110" y="48"/>
                    </a:lnTo>
                    <a:lnTo>
                      <a:pt x="95" y="47"/>
                    </a:lnTo>
                    <a:lnTo>
                      <a:pt x="79" y="44"/>
                    </a:lnTo>
                    <a:lnTo>
                      <a:pt x="64" y="41"/>
                    </a:lnTo>
                    <a:lnTo>
                      <a:pt x="50" y="36"/>
                    </a:lnTo>
                    <a:lnTo>
                      <a:pt x="36" y="29"/>
                    </a:lnTo>
                    <a:lnTo>
                      <a:pt x="24" y="20"/>
                    </a:lnTo>
                    <a:lnTo>
                      <a:pt x="11" y="11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8" y="12"/>
                    </a:lnTo>
                    <a:lnTo>
                      <a:pt x="12" y="17"/>
                    </a:lnTo>
                    <a:lnTo>
                      <a:pt x="16" y="21"/>
                    </a:lnTo>
                    <a:lnTo>
                      <a:pt x="21" y="26"/>
                    </a:lnTo>
                    <a:lnTo>
                      <a:pt x="26" y="31"/>
                    </a:lnTo>
                    <a:lnTo>
                      <a:pt x="31" y="35"/>
                    </a:lnTo>
                    <a:lnTo>
                      <a:pt x="36" y="39"/>
                    </a:lnTo>
                    <a:lnTo>
                      <a:pt x="38" y="39"/>
                    </a:lnTo>
                    <a:lnTo>
                      <a:pt x="39" y="41"/>
                    </a:lnTo>
                    <a:lnTo>
                      <a:pt x="40" y="42"/>
                    </a:lnTo>
                    <a:lnTo>
                      <a:pt x="41" y="42"/>
                    </a:lnTo>
                    <a:lnTo>
                      <a:pt x="43" y="43"/>
                    </a:lnTo>
                    <a:lnTo>
                      <a:pt x="44" y="44"/>
                    </a:lnTo>
                    <a:lnTo>
                      <a:pt x="45" y="44"/>
                    </a:lnTo>
                    <a:lnTo>
                      <a:pt x="47" y="45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31" name="Freeform 178"/>
              <p:cNvSpPr>
                <a:spLocks/>
              </p:cNvSpPr>
              <p:nvPr/>
            </p:nvSpPr>
            <p:spPr bwMode="auto">
              <a:xfrm>
                <a:off x="1138" y="2682"/>
                <a:ext cx="38" cy="12"/>
              </a:xfrm>
              <a:custGeom>
                <a:avLst/>
                <a:gdLst>
                  <a:gd name="T0" fmla="*/ 0 w 191"/>
                  <a:gd name="T1" fmla="*/ 0 h 72"/>
                  <a:gd name="T2" fmla="*/ 0 w 191"/>
                  <a:gd name="T3" fmla="*/ 0 h 72"/>
                  <a:gd name="T4" fmla="*/ 0 w 191"/>
                  <a:gd name="T5" fmla="*/ 0 h 72"/>
                  <a:gd name="T6" fmla="*/ 0 w 191"/>
                  <a:gd name="T7" fmla="*/ 0 h 72"/>
                  <a:gd name="T8" fmla="*/ 0 w 191"/>
                  <a:gd name="T9" fmla="*/ 0 h 72"/>
                  <a:gd name="T10" fmla="*/ 0 w 191"/>
                  <a:gd name="T11" fmla="*/ 0 h 72"/>
                  <a:gd name="T12" fmla="*/ 0 w 191"/>
                  <a:gd name="T13" fmla="*/ 0 h 72"/>
                  <a:gd name="T14" fmla="*/ 0 w 191"/>
                  <a:gd name="T15" fmla="*/ 0 h 72"/>
                  <a:gd name="T16" fmla="*/ 0 w 191"/>
                  <a:gd name="T17" fmla="*/ 0 h 72"/>
                  <a:gd name="T18" fmla="*/ 0 w 191"/>
                  <a:gd name="T19" fmla="*/ 0 h 72"/>
                  <a:gd name="T20" fmla="*/ 0 w 191"/>
                  <a:gd name="T21" fmla="*/ 0 h 72"/>
                  <a:gd name="T22" fmla="*/ 0 w 191"/>
                  <a:gd name="T23" fmla="*/ 0 h 72"/>
                  <a:gd name="T24" fmla="*/ 0 w 191"/>
                  <a:gd name="T25" fmla="*/ 0 h 72"/>
                  <a:gd name="T26" fmla="*/ 0 w 191"/>
                  <a:gd name="T27" fmla="*/ 0 h 72"/>
                  <a:gd name="T28" fmla="*/ 0 w 191"/>
                  <a:gd name="T29" fmla="*/ 0 h 72"/>
                  <a:gd name="T30" fmla="*/ 0 w 191"/>
                  <a:gd name="T31" fmla="*/ 0 h 72"/>
                  <a:gd name="T32" fmla="*/ 0 w 191"/>
                  <a:gd name="T33" fmla="*/ 0 h 72"/>
                  <a:gd name="T34" fmla="*/ 0 w 191"/>
                  <a:gd name="T35" fmla="*/ 0 h 72"/>
                  <a:gd name="T36" fmla="*/ 0 w 191"/>
                  <a:gd name="T37" fmla="*/ 0 h 72"/>
                  <a:gd name="T38" fmla="*/ 0 w 191"/>
                  <a:gd name="T39" fmla="*/ 0 h 72"/>
                  <a:gd name="T40" fmla="*/ 0 w 191"/>
                  <a:gd name="T41" fmla="*/ 0 h 72"/>
                  <a:gd name="T42" fmla="*/ 0 w 191"/>
                  <a:gd name="T43" fmla="*/ 0 h 72"/>
                  <a:gd name="T44" fmla="*/ 0 w 191"/>
                  <a:gd name="T45" fmla="*/ 0 h 72"/>
                  <a:gd name="T46" fmla="*/ 0 w 191"/>
                  <a:gd name="T47" fmla="*/ 0 h 72"/>
                  <a:gd name="T48" fmla="*/ 0 w 191"/>
                  <a:gd name="T49" fmla="*/ 0 h 72"/>
                  <a:gd name="T50" fmla="*/ 0 w 191"/>
                  <a:gd name="T51" fmla="*/ 0 h 72"/>
                  <a:gd name="T52" fmla="*/ 0 w 191"/>
                  <a:gd name="T53" fmla="*/ 0 h 72"/>
                  <a:gd name="T54" fmla="*/ 0 w 191"/>
                  <a:gd name="T55" fmla="*/ 0 h 72"/>
                  <a:gd name="T56" fmla="*/ 0 w 191"/>
                  <a:gd name="T57" fmla="*/ 0 h 72"/>
                  <a:gd name="T58" fmla="*/ 0 w 191"/>
                  <a:gd name="T59" fmla="*/ 0 h 72"/>
                  <a:gd name="T60" fmla="*/ 0 w 191"/>
                  <a:gd name="T61" fmla="*/ 0 h 72"/>
                  <a:gd name="T62" fmla="*/ 0 w 191"/>
                  <a:gd name="T63" fmla="*/ 0 h 72"/>
                  <a:gd name="T64" fmla="*/ 0 w 191"/>
                  <a:gd name="T65" fmla="*/ 0 h 72"/>
                  <a:gd name="T66" fmla="*/ 0 w 191"/>
                  <a:gd name="T67" fmla="*/ 0 h 72"/>
                  <a:gd name="T68" fmla="*/ 0 w 191"/>
                  <a:gd name="T69" fmla="*/ 0 h 72"/>
                  <a:gd name="T70" fmla="*/ 0 w 191"/>
                  <a:gd name="T71" fmla="*/ 0 h 72"/>
                  <a:gd name="T72" fmla="*/ 0 w 191"/>
                  <a:gd name="T73" fmla="*/ 0 h 72"/>
                  <a:gd name="T74" fmla="*/ 0 w 191"/>
                  <a:gd name="T75" fmla="*/ 0 h 72"/>
                  <a:gd name="T76" fmla="*/ 0 w 191"/>
                  <a:gd name="T77" fmla="*/ 0 h 72"/>
                  <a:gd name="T78" fmla="*/ 0 w 191"/>
                  <a:gd name="T79" fmla="*/ 0 h 72"/>
                  <a:gd name="T80" fmla="*/ 0 w 191"/>
                  <a:gd name="T81" fmla="*/ 0 h 72"/>
                  <a:gd name="T82" fmla="*/ 0 w 191"/>
                  <a:gd name="T83" fmla="*/ 0 h 72"/>
                  <a:gd name="T84" fmla="*/ 0 w 191"/>
                  <a:gd name="T85" fmla="*/ 0 h 72"/>
                  <a:gd name="T86" fmla="*/ 0 w 191"/>
                  <a:gd name="T87" fmla="*/ 0 h 72"/>
                  <a:gd name="T88" fmla="*/ 0 w 191"/>
                  <a:gd name="T89" fmla="*/ 0 h 72"/>
                  <a:gd name="T90" fmla="*/ 0 w 191"/>
                  <a:gd name="T91" fmla="*/ 0 h 72"/>
                  <a:gd name="T92" fmla="*/ 0 w 191"/>
                  <a:gd name="T93" fmla="*/ 0 h 72"/>
                  <a:gd name="T94" fmla="*/ 0 w 191"/>
                  <a:gd name="T95" fmla="*/ 0 h 72"/>
                  <a:gd name="T96" fmla="*/ 0 w 191"/>
                  <a:gd name="T97" fmla="*/ 0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1"/>
                  <a:gd name="T148" fmla="*/ 0 h 72"/>
                  <a:gd name="T149" fmla="*/ 191 w 191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1" h="72">
                    <a:moveTo>
                      <a:pt x="26" y="39"/>
                    </a:moveTo>
                    <a:lnTo>
                      <a:pt x="36" y="47"/>
                    </a:lnTo>
                    <a:lnTo>
                      <a:pt x="47" y="53"/>
                    </a:lnTo>
                    <a:lnTo>
                      <a:pt x="58" y="59"/>
                    </a:lnTo>
                    <a:lnTo>
                      <a:pt x="70" y="62"/>
                    </a:lnTo>
                    <a:lnTo>
                      <a:pt x="82" y="66"/>
                    </a:lnTo>
                    <a:lnTo>
                      <a:pt x="95" y="69"/>
                    </a:lnTo>
                    <a:lnTo>
                      <a:pt x="107" y="71"/>
                    </a:lnTo>
                    <a:lnTo>
                      <a:pt x="120" y="72"/>
                    </a:lnTo>
                    <a:lnTo>
                      <a:pt x="125" y="71"/>
                    </a:lnTo>
                    <a:lnTo>
                      <a:pt x="129" y="71"/>
                    </a:lnTo>
                    <a:lnTo>
                      <a:pt x="133" y="71"/>
                    </a:lnTo>
                    <a:lnTo>
                      <a:pt x="138" y="71"/>
                    </a:lnTo>
                    <a:lnTo>
                      <a:pt x="142" y="69"/>
                    </a:lnTo>
                    <a:lnTo>
                      <a:pt x="146" y="69"/>
                    </a:lnTo>
                    <a:lnTo>
                      <a:pt x="150" y="68"/>
                    </a:lnTo>
                    <a:lnTo>
                      <a:pt x="155" y="67"/>
                    </a:lnTo>
                    <a:lnTo>
                      <a:pt x="160" y="65"/>
                    </a:lnTo>
                    <a:lnTo>
                      <a:pt x="164" y="62"/>
                    </a:lnTo>
                    <a:lnTo>
                      <a:pt x="169" y="60"/>
                    </a:lnTo>
                    <a:lnTo>
                      <a:pt x="174" y="56"/>
                    </a:lnTo>
                    <a:lnTo>
                      <a:pt x="178" y="53"/>
                    </a:lnTo>
                    <a:lnTo>
                      <a:pt x="183" y="49"/>
                    </a:lnTo>
                    <a:lnTo>
                      <a:pt x="187" y="45"/>
                    </a:lnTo>
                    <a:lnTo>
                      <a:pt x="191" y="42"/>
                    </a:lnTo>
                    <a:lnTo>
                      <a:pt x="183" y="45"/>
                    </a:lnTo>
                    <a:lnTo>
                      <a:pt x="175" y="49"/>
                    </a:lnTo>
                    <a:lnTo>
                      <a:pt x="166" y="53"/>
                    </a:lnTo>
                    <a:lnTo>
                      <a:pt x="157" y="55"/>
                    </a:lnTo>
                    <a:lnTo>
                      <a:pt x="148" y="57"/>
                    </a:lnTo>
                    <a:lnTo>
                      <a:pt x="139" y="59"/>
                    </a:lnTo>
                    <a:lnTo>
                      <a:pt x="130" y="60"/>
                    </a:lnTo>
                    <a:lnTo>
                      <a:pt x="120" y="60"/>
                    </a:lnTo>
                    <a:lnTo>
                      <a:pt x="103" y="60"/>
                    </a:lnTo>
                    <a:lnTo>
                      <a:pt x="85" y="56"/>
                    </a:lnTo>
                    <a:lnTo>
                      <a:pt x="69" y="51"/>
                    </a:lnTo>
                    <a:lnTo>
                      <a:pt x="53" y="44"/>
                    </a:lnTo>
                    <a:lnTo>
                      <a:pt x="38" y="36"/>
                    </a:lnTo>
                    <a:lnTo>
                      <a:pt x="24" y="25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2" y="5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1" y="20"/>
                    </a:lnTo>
                    <a:lnTo>
                      <a:pt x="15" y="25"/>
                    </a:lnTo>
                    <a:lnTo>
                      <a:pt x="18" y="30"/>
                    </a:lnTo>
                    <a:lnTo>
                      <a:pt x="22" y="35"/>
                    </a:lnTo>
                    <a:lnTo>
                      <a:pt x="26" y="39"/>
                    </a:lnTo>
                    <a:close/>
                  </a:path>
                </a:pathLst>
              </a:custGeom>
              <a:solidFill>
                <a:srgbClr val="F1AB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32" name="Freeform 179"/>
              <p:cNvSpPr>
                <a:spLocks/>
              </p:cNvSpPr>
              <p:nvPr/>
            </p:nvSpPr>
            <p:spPr bwMode="auto">
              <a:xfrm>
                <a:off x="1136" y="2679"/>
                <a:ext cx="42" cy="14"/>
              </a:xfrm>
              <a:custGeom>
                <a:avLst/>
                <a:gdLst>
                  <a:gd name="T0" fmla="*/ 0 w 210"/>
                  <a:gd name="T1" fmla="*/ 0 h 84"/>
                  <a:gd name="T2" fmla="*/ 0 w 210"/>
                  <a:gd name="T3" fmla="*/ 0 h 84"/>
                  <a:gd name="T4" fmla="*/ 0 w 210"/>
                  <a:gd name="T5" fmla="*/ 0 h 84"/>
                  <a:gd name="T6" fmla="*/ 0 w 210"/>
                  <a:gd name="T7" fmla="*/ 0 h 84"/>
                  <a:gd name="T8" fmla="*/ 0 w 210"/>
                  <a:gd name="T9" fmla="*/ 0 h 84"/>
                  <a:gd name="T10" fmla="*/ 0 w 210"/>
                  <a:gd name="T11" fmla="*/ 0 h 84"/>
                  <a:gd name="T12" fmla="*/ 0 w 210"/>
                  <a:gd name="T13" fmla="*/ 0 h 84"/>
                  <a:gd name="T14" fmla="*/ 0 w 210"/>
                  <a:gd name="T15" fmla="*/ 0 h 84"/>
                  <a:gd name="T16" fmla="*/ 0 w 210"/>
                  <a:gd name="T17" fmla="*/ 0 h 84"/>
                  <a:gd name="T18" fmla="*/ 0 w 210"/>
                  <a:gd name="T19" fmla="*/ 0 h 84"/>
                  <a:gd name="T20" fmla="*/ 0 w 210"/>
                  <a:gd name="T21" fmla="*/ 0 h 84"/>
                  <a:gd name="T22" fmla="*/ 0 w 210"/>
                  <a:gd name="T23" fmla="*/ 0 h 84"/>
                  <a:gd name="T24" fmla="*/ 0 w 210"/>
                  <a:gd name="T25" fmla="*/ 0 h 84"/>
                  <a:gd name="T26" fmla="*/ 0 w 210"/>
                  <a:gd name="T27" fmla="*/ 0 h 84"/>
                  <a:gd name="T28" fmla="*/ 0 w 210"/>
                  <a:gd name="T29" fmla="*/ 0 h 84"/>
                  <a:gd name="T30" fmla="*/ 0 w 210"/>
                  <a:gd name="T31" fmla="*/ 0 h 84"/>
                  <a:gd name="T32" fmla="*/ 0 w 210"/>
                  <a:gd name="T33" fmla="*/ 0 h 84"/>
                  <a:gd name="T34" fmla="*/ 0 w 210"/>
                  <a:gd name="T35" fmla="*/ 0 h 84"/>
                  <a:gd name="T36" fmla="*/ 0 w 210"/>
                  <a:gd name="T37" fmla="*/ 0 h 84"/>
                  <a:gd name="T38" fmla="*/ 0 w 210"/>
                  <a:gd name="T39" fmla="*/ 0 h 84"/>
                  <a:gd name="T40" fmla="*/ 0 w 210"/>
                  <a:gd name="T41" fmla="*/ 0 h 84"/>
                  <a:gd name="T42" fmla="*/ 0 w 210"/>
                  <a:gd name="T43" fmla="*/ 0 h 84"/>
                  <a:gd name="T44" fmla="*/ 0 w 210"/>
                  <a:gd name="T45" fmla="*/ 0 h 84"/>
                  <a:gd name="T46" fmla="*/ 0 w 210"/>
                  <a:gd name="T47" fmla="*/ 0 h 84"/>
                  <a:gd name="T48" fmla="*/ 0 w 210"/>
                  <a:gd name="T49" fmla="*/ 0 h 84"/>
                  <a:gd name="T50" fmla="*/ 0 w 210"/>
                  <a:gd name="T51" fmla="*/ 0 h 84"/>
                  <a:gd name="T52" fmla="*/ 0 w 210"/>
                  <a:gd name="T53" fmla="*/ 0 h 84"/>
                  <a:gd name="T54" fmla="*/ 0 w 210"/>
                  <a:gd name="T55" fmla="*/ 0 h 84"/>
                  <a:gd name="T56" fmla="*/ 0 w 210"/>
                  <a:gd name="T57" fmla="*/ 0 h 84"/>
                  <a:gd name="T58" fmla="*/ 0 w 210"/>
                  <a:gd name="T59" fmla="*/ 0 h 84"/>
                  <a:gd name="T60" fmla="*/ 0 w 210"/>
                  <a:gd name="T61" fmla="*/ 0 h 84"/>
                  <a:gd name="T62" fmla="*/ 0 w 210"/>
                  <a:gd name="T63" fmla="*/ 0 h 84"/>
                  <a:gd name="T64" fmla="*/ 0 w 210"/>
                  <a:gd name="T65" fmla="*/ 0 h 84"/>
                  <a:gd name="T66" fmla="*/ 0 w 210"/>
                  <a:gd name="T67" fmla="*/ 0 h 84"/>
                  <a:gd name="T68" fmla="*/ 0 w 210"/>
                  <a:gd name="T69" fmla="*/ 0 h 84"/>
                  <a:gd name="T70" fmla="*/ 0 w 210"/>
                  <a:gd name="T71" fmla="*/ 0 h 84"/>
                  <a:gd name="T72" fmla="*/ 0 w 210"/>
                  <a:gd name="T73" fmla="*/ 0 h 84"/>
                  <a:gd name="T74" fmla="*/ 0 w 210"/>
                  <a:gd name="T75" fmla="*/ 0 h 84"/>
                  <a:gd name="T76" fmla="*/ 0 w 210"/>
                  <a:gd name="T77" fmla="*/ 0 h 84"/>
                  <a:gd name="T78" fmla="*/ 0 w 210"/>
                  <a:gd name="T79" fmla="*/ 0 h 84"/>
                  <a:gd name="T80" fmla="*/ 0 w 210"/>
                  <a:gd name="T81" fmla="*/ 0 h 84"/>
                  <a:gd name="T82" fmla="*/ 0 w 210"/>
                  <a:gd name="T83" fmla="*/ 0 h 84"/>
                  <a:gd name="T84" fmla="*/ 0 w 210"/>
                  <a:gd name="T85" fmla="*/ 0 h 84"/>
                  <a:gd name="T86" fmla="*/ 0 w 210"/>
                  <a:gd name="T87" fmla="*/ 0 h 84"/>
                  <a:gd name="T88" fmla="*/ 0 w 210"/>
                  <a:gd name="T89" fmla="*/ 0 h 84"/>
                  <a:gd name="T90" fmla="*/ 0 w 210"/>
                  <a:gd name="T91" fmla="*/ 0 h 84"/>
                  <a:gd name="T92" fmla="*/ 0 w 210"/>
                  <a:gd name="T93" fmla="*/ 0 h 84"/>
                  <a:gd name="T94" fmla="*/ 0 w 210"/>
                  <a:gd name="T95" fmla="*/ 0 h 84"/>
                  <a:gd name="T96" fmla="*/ 0 w 210"/>
                  <a:gd name="T97" fmla="*/ 0 h 84"/>
                  <a:gd name="T98" fmla="*/ 0 w 210"/>
                  <a:gd name="T99" fmla="*/ 0 h 84"/>
                  <a:gd name="T100" fmla="*/ 0 w 210"/>
                  <a:gd name="T101" fmla="*/ 0 h 84"/>
                  <a:gd name="T102" fmla="*/ 0 w 210"/>
                  <a:gd name="T103" fmla="*/ 0 h 84"/>
                  <a:gd name="T104" fmla="*/ 0 w 210"/>
                  <a:gd name="T105" fmla="*/ 0 h 8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10"/>
                  <a:gd name="T160" fmla="*/ 0 h 84"/>
                  <a:gd name="T161" fmla="*/ 210 w 210"/>
                  <a:gd name="T162" fmla="*/ 84 h 8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10" h="84">
                    <a:moveTo>
                      <a:pt x="17" y="36"/>
                    </a:moveTo>
                    <a:lnTo>
                      <a:pt x="28" y="47"/>
                    </a:lnTo>
                    <a:lnTo>
                      <a:pt x="41" y="56"/>
                    </a:lnTo>
                    <a:lnTo>
                      <a:pt x="53" y="65"/>
                    </a:lnTo>
                    <a:lnTo>
                      <a:pt x="67" y="71"/>
                    </a:lnTo>
                    <a:lnTo>
                      <a:pt x="81" y="77"/>
                    </a:lnTo>
                    <a:lnTo>
                      <a:pt x="96" y="80"/>
                    </a:lnTo>
                    <a:lnTo>
                      <a:pt x="112" y="83"/>
                    </a:lnTo>
                    <a:lnTo>
                      <a:pt x="127" y="84"/>
                    </a:lnTo>
                    <a:lnTo>
                      <a:pt x="134" y="84"/>
                    </a:lnTo>
                    <a:lnTo>
                      <a:pt x="142" y="83"/>
                    </a:lnTo>
                    <a:lnTo>
                      <a:pt x="149" y="83"/>
                    </a:lnTo>
                    <a:lnTo>
                      <a:pt x="156" y="81"/>
                    </a:lnTo>
                    <a:lnTo>
                      <a:pt x="163" y="79"/>
                    </a:lnTo>
                    <a:lnTo>
                      <a:pt x="170" y="78"/>
                    </a:lnTo>
                    <a:lnTo>
                      <a:pt x="176" y="75"/>
                    </a:lnTo>
                    <a:lnTo>
                      <a:pt x="183" y="73"/>
                    </a:lnTo>
                    <a:lnTo>
                      <a:pt x="187" y="69"/>
                    </a:lnTo>
                    <a:lnTo>
                      <a:pt x="190" y="67"/>
                    </a:lnTo>
                    <a:lnTo>
                      <a:pt x="194" y="63"/>
                    </a:lnTo>
                    <a:lnTo>
                      <a:pt x="197" y="61"/>
                    </a:lnTo>
                    <a:lnTo>
                      <a:pt x="200" y="57"/>
                    </a:lnTo>
                    <a:lnTo>
                      <a:pt x="204" y="54"/>
                    </a:lnTo>
                    <a:lnTo>
                      <a:pt x="207" y="50"/>
                    </a:lnTo>
                    <a:lnTo>
                      <a:pt x="210" y="45"/>
                    </a:lnTo>
                    <a:lnTo>
                      <a:pt x="201" y="51"/>
                    </a:lnTo>
                    <a:lnTo>
                      <a:pt x="191" y="57"/>
                    </a:lnTo>
                    <a:lnTo>
                      <a:pt x="181" y="62"/>
                    </a:lnTo>
                    <a:lnTo>
                      <a:pt x="171" y="66"/>
                    </a:lnTo>
                    <a:lnTo>
                      <a:pt x="160" y="69"/>
                    </a:lnTo>
                    <a:lnTo>
                      <a:pt x="149" y="71"/>
                    </a:lnTo>
                    <a:lnTo>
                      <a:pt x="138" y="73"/>
                    </a:lnTo>
                    <a:lnTo>
                      <a:pt x="127" y="73"/>
                    </a:lnTo>
                    <a:lnTo>
                      <a:pt x="118" y="73"/>
                    </a:lnTo>
                    <a:lnTo>
                      <a:pt x="108" y="72"/>
                    </a:lnTo>
                    <a:lnTo>
                      <a:pt x="99" y="71"/>
                    </a:lnTo>
                    <a:lnTo>
                      <a:pt x="89" y="68"/>
                    </a:lnTo>
                    <a:lnTo>
                      <a:pt x="80" y="65"/>
                    </a:lnTo>
                    <a:lnTo>
                      <a:pt x="71" y="62"/>
                    </a:lnTo>
                    <a:lnTo>
                      <a:pt x="63" y="57"/>
                    </a:lnTo>
                    <a:lnTo>
                      <a:pt x="55" y="54"/>
                    </a:lnTo>
                    <a:lnTo>
                      <a:pt x="39" y="43"/>
                    </a:lnTo>
                    <a:lnTo>
                      <a:pt x="25" y="30"/>
                    </a:lnTo>
                    <a:lnTo>
                      <a:pt x="12" y="17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3" y="9"/>
                    </a:lnTo>
                    <a:lnTo>
                      <a:pt x="5" y="14"/>
                    </a:lnTo>
                    <a:lnTo>
                      <a:pt x="7" y="19"/>
                    </a:lnTo>
                    <a:lnTo>
                      <a:pt x="9" y="24"/>
                    </a:lnTo>
                    <a:lnTo>
                      <a:pt x="12" y="27"/>
                    </a:lnTo>
                    <a:lnTo>
                      <a:pt x="14" y="32"/>
                    </a:ln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F1AD8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33" name="Freeform 180"/>
              <p:cNvSpPr>
                <a:spLocks/>
              </p:cNvSpPr>
              <p:nvPr/>
            </p:nvSpPr>
            <p:spPr bwMode="auto">
              <a:xfrm>
                <a:off x="1135" y="2677"/>
                <a:ext cx="45" cy="15"/>
              </a:xfrm>
              <a:custGeom>
                <a:avLst/>
                <a:gdLst>
                  <a:gd name="T0" fmla="*/ 0 w 224"/>
                  <a:gd name="T1" fmla="*/ 0 h 95"/>
                  <a:gd name="T2" fmla="*/ 0 w 224"/>
                  <a:gd name="T3" fmla="*/ 0 h 95"/>
                  <a:gd name="T4" fmla="*/ 0 w 224"/>
                  <a:gd name="T5" fmla="*/ 0 h 95"/>
                  <a:gd name="T6" fmla="*/ 0 w 224"/>
                  <a:gd name="T7" fmla="*/ 0 h 95"/>
                  <a:gd name="T8" fmla="*/ 0 w 224"/>
                  <a:gd name="T9" fmla="*/ 0 h 95"/>
                  <a:gd name="T10" fmla="*/ 0 w 224"/>
                  <a:gd name="T11" fmla="*/ 0 h 95"/>
                  <a:gd name="T12" fmla="*/ 0 w 224"/>
                  <a:gd name="T13" fmla="*/ 0 h 95"/>
                  <a:gd name="T14" fmla="*/ 0 w 224"/>
                  <a:gd name="T15" fmla="*/ 0 h 95"/>
                  <a:gd name="T16" fmla="*/ 0 w 224"/>
                  <a:gd name="T17" fmla="*/ 0 h 95"/>
                  <a:gd name="T18" fmla="*/ 0 w 224"/>
                  <a:gd name="T19" fmla="*/ 0 h 95"/>
                  <a:gd name="T20" fmla="*/ 0 w 224"/>
                  <a:gd name="T21" fmla="*/ 0 h 95"/>
                  <a:gd name="T22" fmla="*/ 0 w 224"/>
                  <a:gd name="T23" fmla="*/ 0 h 95"/>
                  <a:gd name="T24" fmla="*/ 0 w 224"/>
                  <a:gd name="T25" fmla="*/ 0 h 95"/>
                  <a:gd name="T26" fmla="*/ 0 w 224"/>
                  <a:gd name="T27" fmla="*/ 0 h 95"/>
                  <a:gd name="T28" fmla="*/ 0 w 224"/>
                  <a:gd name="T29" fmla="*/ 0 h 95"/>
                  <a:gd name="T30" fmla="*/ 0 w 224"/>
                  <a:gd name="T31" fmla="*/ 0 h 95"/>
                  <a:gd name="T32" fmla="*/ 0 w 224"/>
                  <a:gd name="T33" fmla="*/ 0 h 95"/>
                  <a:gd name="T34" fmla="*/ 0 w 224"/>
                  <a:gd name="T35" fmla="*/ 0 h 95"/>
                  <a:gd name="T36" fmla="*/ 0 w 224"/>
                  <a:gd name="T37" fmla="*/ 0 h 95"/>
                  <a:gd name="T38" fmla="*/ 0 w 224"/>
                  <a:gd name="T39" fmla="*/ 0 h 95"/>
                  <a:gd name="T40" fmla="*/ 0 w 224"/>
                  <a:gd name="T41" fmla="*/ 0 h 95"/>
                  <a:gd name="T42" fmla="*/ 0 w 224"/>
                  <a:gd name="T43" fmla="*/ 0 h 95"/>
                  <a:gd name="T44" fmla="*/ 0 w 224"/>
                  <a:gd name="T45" fmla="*/ 0 h 95"/>
                  <a:gd name="T46" fmla="*/ 0 w 224"/>
                  <a:gd name="T47" fmla="*/ 0 h 95"/>
                  <a:gd name="T48" fmla="*/ 0 w 224"/>
                  <a:gd name="T49" fmla="*/ 0 h 95"/>
                  <a:gd name="T50" fmla="*/ 0 w 224"/>
                  <a:gd name="T51" fmla="*/ 0 h 95"/>
                  <a:gd name="T52" fmla="*/ 0 w 224"/>
                  <a:gd name="T53" fmla="*/ 0 h 95"/>
                  <a:gd name="T54" fmla="*/ 0 w 224"/>
                  <a:gd name="T55" fmla="*/ 0 h 95"/>
                  <a:gd name="T56" fmla="*/ 0 w 224"/>
                  <a:gd name="T57" fmla="*/ 0 h 95"/>
                  <a:gd name="T58" fmla="*/ 0 w 224"/>
                  <a:gd name="T59" fmla="*/ 0 h 95"/>
                  <a:gd name="T60" fmla="*/ 0 w 224"/>
                  <a:gd name="T61" fmla="*/ 0 h 95"/>
                  <a:gd name="T62" fmla="*/ 0 w 224"/>
                  <a:gd name="T63" fmla="*/ 0 h 95"/>
                  <a:gd name="T64" fmla="*/ 0 w 224"/>
                  <a:gd name="T65" fmla="*/ 0 h 95"/>
                  <a:gd name="T66" fmla="*/ 0 w 224"/>
                  <a:gd name="T67" fmla="*/ 0 h 95"/>
                  <a:gd name="T68" fmla="*/ 0 w 224"/>
                  <a:gd name="T69" fmla="*/ 0 h 95"/>
                  <a:gd name="T70" fmla="*/ 0 w 224"/>
                  <a:gd name="T71" fmla="*/ 0 h 95"/>
                  <a:gd name="T72" fmla="*/ 0 w 224"/>
                  <a:gd name="T73" fmla="*/ 0 h 95"/>
                  <a:gd name="T74" fmla="*/ 0 w 224"/>
                  <a:gd name="T75" fmla="*/ 0 h 95"/>
                  <a:gd name="T76" fmla="*/ 0 w 224"/>
                  <a:gd name="T77" fmla="*/ 0 h 95"/>
                  <a:gd name="T78" fmla="*/ 0 w 224"/>
                  <a:gd name="T79" fmla="*/ 0 h 95"/>
                  <a:gd name="T80" fmla="*/ 0 w 224"/>
                  <a:gd name="T81" fmla="*/ 0 h 95"/>
                  <a:gd name="T82" fmla="*/ 0 w 224"/>
                  <a:gd name="T83" fmla="*/ 0 h 95"/>
                  <a:gd name="T84" fmla="*/ 0 w 224"/>
                  <a:gd name="T85" fmla="*/ 0 h 95"/>
                  <a:gd name="T86" fmla="*/ 0 w 224"/>
                  <a:gd name="T87" fmla="*/ 0 h 95"/>
                  <a:gd name="T88" fmla="*/ 0 w 224"/>
                  <a:gd name="T89" fmla="*/ 0 h 95"/>
                  <a:gd name="T90" fmla="*/ 0 w 224"/>
                  <a:gd name="T91" fmla="*/ 0 h 95"/>
                  <a:gd name="T92" fmla="*/ 0 w 224"/>
                  <a:gd name="T93" fmla="*/ 0 h 95"/>
                  <a:gd name="T94" fmla="*/ 0 w 224"/>
                  <a:gd name="T95" fmla="*/ 0 h 95"/>
                  <a:gd name="T96" fmla="*/ 0 w 224"/>
                  <a:gd name="T97" fmla="*/ 0 h 95"/>
                  <a:gd name="T98" fmla="*/ 0 w 224"/>
                  <a:gd name="T99" fmla="*/ 0 h 95"/>
                  <a:gd name="T100" fmla="*/ 0 w 224"/>
                  <a:gd name="T101" fmla="*/ 0 h 95"/>
                  <a:gd name="T102" fmla="*/ 0 w 224"/>
                  <a:gd name="T103" fmla="*/ 0 h 95"/>
                  <a:gd name="T104" fmla="*/ 0 w 224"/>
                  <a:gd name="T105" fmla="*/ 0 h 95"/>
                  <a:gd name="T106" fmla="*/ 0 w 224"/>
                  <a:gd name="T107" fmla="*/ 0 h 95"/>
                  <a:gd name="T108" fmla="*/ 0 w 224"/>
                  <a:gd name="T109" fmla="*/ 0 h 95"/>
                  <a:gd name="T110" fmla="*/ 0 w 224"/>
                  <a:gd name="T111" fmla="*/ 0 h 95"/>
                  <a:gd name="T112" fmla="*/ 0 w 224"/>
                  <a:gd name="T113" fmla="*/ 0 h 9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224"/>
                  <a:gd name="T172" fmla="*/ 0 h 95"/>
                  <a:gd name="T173" fmla="*/ 224 w 224"/>
                  <a:gd name="T174" fmla="*/ 95 h 95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224" h="95">
                    <a:moveTo>
                      <a:pt x="12" y="35"/>
                    </a:moveTo>
                    <a:lnTo>
                      <a:pt x="24" y="48"/>
                    </a:lnTo>
                    <a:lnTo>
                      <a:pt x="37" y="60"/>
                    </a:lnTo>
                    <a:lnTo>
                      <a:pt x="50" y="71"/>
                    </a:lnTo>
                    <a:lnTo>
                      <a:pt x="65" y="79"/>
                    </a:lnTo>
                    <a:lnTo>
                      <a:pt x="81" y="86"/>
                    </a:lnTo>
                    <a:lnTo>
                      <a:pt x="97" y="91"/>
                    </a:lnTo>
                    <a:lnTo>
                      <a:pt x="115" y="95"/>
                    </a:lnTo>
                    <a:lnTo>
                      <a:pt x="132" y="95"/>
                    </a:lnTo>
                    <a:lnTo>
                      <a:pt x="142" y="95"/>
                    </a:lnTo>
                    <a:lnTo>
                      <a:pt x="151" y="94"/>
                    </a:lnTo>
                    <a:lnTo>
                      <a:pt x="160" y="92"/>
                    </a:lnTo>
                    <a:lnTo>
                      <a:pt x="169" y="90"/>
                    </a:lnTo>
                    <a:lnTo>
                      <a:pt x="178" y="88"/>
                    </a:lnTo>
                    <a:lnTo>
                      <a:pt x="187" y="84"/>
                    </a:lnTo>
                    <a:lnTo>
                      <a:pt x="195" y="80"/>
                    </a:lnTo>
                    <a:lnTo>
                      <a:pt x="203" y="77"/>
                    </a:lnTo>
                    <a:lnTo>
                      <a:pt x="206" y="73"/>
                    </a:lnTo>
                    <a:lnTo>
                      <a:pt x="209" y="70"/>
                    </a:lnTo>
                    <a:lnTo>
                      <a:pt x="212" y="67"/>
                    </a:lnTo>
                    <a:lnTo>
                      <a:pt x="214" y="64"/>
                    </a:lnTo>
                    <a:lnTo>
                      <a:pt x="217" y="60"/>
                    </a:lnTo>
                    <a:lnTo>
                      <a:pt x="219" y="56"/>
                    </a:lnTo>
                    <a:lnTo>
                      <a:pt x="222" y="53"/>
                    </a:lnTo>
                    <a:lnTo>
                      <a:pt x="224" y="49"/>
                    </a:lnTo>
                    <a:lnTo>
                      <a:pt x="214" y="56"/>
                    </a:lnTo>
                    <a:lnTo>
                      <a:pt x="204" y="64"/>
                    </a:lnTo>
                    <a:lnTo>
                      <a:pt x="193" y="70"/>
                    </a:lnTo>
                    <a:lnTo>
                      <a:pt x="181" y="76"/>
                    </a:lnTo>
                    <a:lnTo>
                      <a:pt x="170" y="79"/>
                    </a:lnTo>
                    <a:lnTo>
                      <a:pt x="157" y="82"/>
                    </a:lnTo>
                    <a:lnTo>
                      <a:pt x="145" y="84"/>
                    </a:lnTo>
                    <a:lnTo>
                      <a:pt x="132" y="84"/>
                    </a:lnTo>
                    <a:lnTo>
                      <a:pt x="122" y="84"/>
                    </a:lnTo>
                    <a:lnTo>
                      <a:pt x="112" y="83"/>
                    </a:lnTo>
                    <a:lnTo>
                      <a:pt x="101" y="82"/>
                    </a:lnTo>
                    <a:lnTo>
                      <a:pt x="92" y="78"/>
                    </a:lnTo>
                    <a:lnTo>
                      <a:pt x="82" y="76"/>
                    </a:lnTo>
                    <a:lnTo>
                      <a:pt x="73" y="71"/>
                    </a:lnTo>
                    <a:lnTo>
                      <a:pt x="64" y="67"/>
                    </a:lnTo>
                    <a:lnTo>
                      <a:pt x="56" y="61"/>
                    </a:lnTo>
                    <a:lnTo>
                      <a:pt x="47" y="55"/>
                    </a:lnTo>
                    <a:lnTo>
                      <a:pt x="40" y="49"/>
                    </a:lnTo>
                    <a:lnTo>
                      <a:pt x="32" y="42"/>
                    </a:lnTo>
                    <a:lnTo>
                      <a:pt x="25" y="35"/>
                    </a:lnTo>
                    <a:lnTo>
                      <a:pt x="18" y="28"/>
                    </a:lnTo>
                    <a:lnTo>
                      <a:pt x="12" y="19"/>
                    </a:lnTo>
                    <a:lnTo>
                      <a:pt x="6" y="10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10"/>
                    </a:lnTo>
                    <a:lnTo>
                      <a:pt x="4" y="13"/>
                    </a:lnTo>
                    <a:lnTo>
                      <a:pt x="5" y="18"/>
                    </a:lnTo>
                    <a:lnTo>
                      <a:pt x="7" y="23"/>
                    </a:lnTo>
                    <a:lnTo>
                      <a:pt x="8" y="26"/>
                    </a:lnTo>
                    <a:lnTo>
                      <a:pt x="10" y="30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2AF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34" name="Freeform 181"/>
              <p:cNvSpPr>
                <a:spLocks/>
              </p:cNvSpPr>
              <p:nvPr/>
            </p:nvSpPr>
            <p:spPr bwMode="auto">
              <a:xfrm>
                <a:off x="1135" y="2674"/>
                <a:ext cx="47" cy="18"/>
              </a:xfrm>
              <a:custGeom>
                <a:avLst/>
                <a:gdLst>
                  <a:gd name="T0" fmla="*/ 0 w 235"/>
                  <a:gd name="T1" fmla="*/ 0 h 106"/>
                  <a:gd name="T2" fmla="*/ 0 w 235"/>
                  <a:gd name="T3" fmla="*/ 0 h 106"/>
                  <a:gd name="T4" fmla="*/ 0 w 235"/>
                  <a:gd name="T5" fmla="*/ 0 h 106"/>
                  <a:gd name="T6" fmla="*/ 0 w 235"/>
                  <a:gd name="T7" fmla="*/ 0 h 106"/>
                  <a:gd name="T8" fmla="*/ 0 w 235"/>
                  <a:gd name="T9" fmla="*/ 0 h 106"/>
                  <a:gd name="T10" fmla="*/ 0 w 235"/>
                  <a:gd name="T11" fmla="*/ 0 h 106"/>
                  <a:gd name="T12" fmla="*/ 0 w 235"/>
                  <a:gd name="T13" fmla="*/ 0 h 106"/>
                  <a:gd name="T14" fmla="*/ 0 w 235"/>
                  <a:gd name="T15" fmla="*/ 0 h 106"/>
                  <a:gd name="T16" fmla="*/ 0 w 235"/>
                  <a:gd name="T17" fmla="*/ 0 h 106"/>
                  <a:gd name="T18" fmla="*/ 0 w 235"/>
                  <a:gd name="T19" fmla="*/ 0 h 106"/>
                  <a:gd name="T20" fmla="*/ 0 w 235"/>
                  <a:gd name="T21" fmla="*/ 0 h 106"/>
                  <a:gd name="T22" fmla="*/ 0 w 235"/>
                  <a:gd name="T23" fmla="*/ 0 h 106"/>
                  <a:gd name="T24" fmla="*/ 0 w 235"/>
                  <a:gd name="T25" fmla="*/ 0 h 106"/>
                  <a:gd name="T26" fmla="*/ 0 w 235"/>
                  <a:gd name="T27" fmla="*/ 0 h 106"/>
                  <a:gd name="T28" fmla="*/ 0 w 235"/>
                  <a:gd name="T29" fmla="*/ 0 h 106"/>
                  <a:gd name="T30" fmla="*/ 0 w 235"/>
                  <a:gd name="T31" fmla="*/ 0 h 106"/>
                  <a:gd name="T32" fmla="*/ 0 w 235"/>
                  <a:gd name="T33" fmla="*/ 0 h 106"/>
                  <a:gd name="T34" fmla="*/ 0 w 235"/>
                  <a:gd name="T35" fmla="*/ 0 h 106"/>
                  <a:gd name="T36" fmla="*/ 0 w 235"/>
                  <a:gd name="T37" fmla="*/ 0 h 106"/>
                  <a:gd name="T38" fmla="*/ 0 w 235"/>
                  <a:gd name="T39" fmla="*/ 0 h 106"/>
                  <a:gd name="T40" fmla="*/ 0 w 235"/>
                  <a:gd name="T41" fmla="*/ 0 h 106"/>
                  <a:gd name="T42" fmla="*/ 0 w 235"/>
                  <a:gd name="T43" fmla="*/ 0 h 106"/>
                  <a:gd name="T44" fmla="*/ 0 w 235"/>
                  <a:gd name="T45" fmla="*/ 0 h 106"/>
                  <a:gd name="T46" fmla="*/ 0 w 235"/>
                  <a:gd name="T47" fmla="*/ 0 h 106"/>
                  <a:gd name="T48" fmla="*/ 0 w 235"/>
                  <a:gd name="T49" fmla="*/ 0 h 106"/>
                  <a:gd name="T50" fmla="*/ 0 w 235"/>
                  <a:gd name="T51" fmla="*/ 0 h 106"/>
                  <a:gd name="T52" fmla="*/ 0 w 235"/>
                  <a:gd name="T53" fmla="*/ 0 h 106"/>
                  <a:gd name="T54" fmla="*/ 0 w 235"/>
                  <a:gd name="T55" fmla="*/ 0 h 106"/>
                  <a:gd name="T56" fmla="*/ 0 w 235"/>
                  <a:gd name="T57" fmla="*/ 0 h 106"/>
                  <a:gd name="T58" fmla="*/ 0 w 235"/>
                  <a:gd name="T59" fmla="*/ 0 h 106"/>
                  <a:gd name="T60" fmla="*/ 0 w 235"/>
                  <a:gd name="T61" fmla="*/ 0 h 106"/>
                  <a:gd name="T62" fmla="*/ 0 w 235"/>
                  <a:gd name="T63" fmla="*/ 0 h 106"/>
                  <a:gd name="T64" fmla="*/ 0 w 235"/>
                  <a:gd name="T65" fmla="*/ 0 h 106"/>
                  <a:gd name="T66" fmla="*/ 0 w 235"/>
                  <a:gd name="T67" fmla="*/ 0 h 10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235"/>
                  <a:gd name="T103" fmla="*/ 0 h 106"/>
                  <a:gd name="T104" fmla="*/ 235 w 235"/>
                  <a:gd name="T105" fmla="*/ 106 h 10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235" h="106">
                    <a:moveTo>
                      <a:pt x="8" y="33"/>
                    </a:moveTo>
                    <a:lnTo>
                      <a:pt x="20" y="50"/>
                    </a:lnTo>
                    <a:lnTo>
                      <a:pt x="33" y="63"/>
                    </a:lnTo>
                    <a:lnTo>
                      <a:pt x="47" y="76"/>
                    </a:lnTo>
                    <a:lnTo>
                      <a:pt x="63" y="87"/>
                    </a:lnTo>
                    <a:lnTo>
                      <a:pt x="71" y="90"/>
                    </a:lnTo>
                    <a:lnTo>
                      <a:pt x="79" y="95"/>
                    </a:lnTo>
                    <a:lnTo>
                      <a:pt x="88" y="98"/>
                    </a:lnTo>
                    <a:lnTo>
                      <a:pt x="97" y="101"/>
                    </a:lnTo>
                    <a:lnTo>
                      <a:pt x="107" y="104"/>
                    </a:lnTo>
                    <a:lnTo>
                      <a:pt x="116" y="105"/>
                    </a:lnTo>
                    <a:lnTo>
                      <a:pt x="126" y="106"/>
                    </a:lnTo>
                    <a:lnTo>
                      <a:pt x="135" y="106"/>
                    </a:lnTo>
                    <a:lnTo>
                      <a:pt x="146" y="106"/>
                    </a:lnTo>
                    <a:lnTo>
                      <a:pt x="157" y="104"/>
                    </a:lnTo>
                    <a:lnTo>
                      <a:pt x="168" y="102"/>
                    </a:lnTo>
                    <a:lnTo>
                      <a:pt x="179" y="99"/>
                    </a:lnTo>
                    <a:lnTo>
                      <a:pt x="189" y="95"/>
                    </a:lnTo>
                    <a:lnTo>
                      <a:pt x="199" y="90"/>
                    </a:lnTo>
                    <a:lnTo>
                      <a:pt x="209" y="84"/>
                    </a:lnTo>
                    <a:lnTo>
                      <a:pt x="218" y="78"/>
                    </a:lnTo>
                    <a:lnTo>
                      <a:pt x="220" y="76"/>
                    </a:lnTo>
                    <a:lnTo>
                      <a:pt x="222" y="72"/>
                    </a:lnTo>
                    <a:lnTo>
                      <a:pt x="224" y="70"/>
                    </a:lnTo>
                    <a:lnTo>
                      <a:pt x="226" y="66"/>
                    </a:lnTo>
                    <a:lnTo>
                      <a:pt x="228" y="63"/>
                    </a:lnTo>
                    <a:lnTo>
                      <a:pt x="231" y="59"/>
                    </a:lnTo>
                    <a:lnTo>
                      <a:pt x="233" y="57"/>
                    </a:lnTo>
                    <a:lnTo>
                      <a:pt x="235" y="53"/>
                    </a:lnTo>
                    <a:lnTo>
                      <a:pt x="235" y="52"/>
                    </a:lnTo>
                    <a:lnTo>
                      <a:pt x="235" y="51"/>
                    </a:lnTo>
                    <a:lnTo>
                      <a:pt x="224" y="62"/>
                    </a:lnTo>
                    <a:lnTo>
                      <a:pt x="213" y="70"/>
                    </a:lnTo>
                    <a:lnTo>
                      <a:pt x="201" y="77"/>
                    </a:lnTo>
                    <a:lnTo>
                      <a:pt x="189" y="83"/>
                    </a:lnTo>
                    <a:lnTo>
                      <a:pt x="176" y="88"/>
                    </a:lnTo>
                    <a:lnTo>
                      <a:pt x="163" y="92"/>
                    </a:lnTo>
                    <a:lnTo>
                      <a:pt x="149" y="94"/>
                    </a:lnTo>
                    <a:lnTo>
                      <a:pt x="135" y="95"/>
                    </a:lnTo>
                    <a:lnTo>
                      <a:pt x="124" y="95"/>
                    </a:lnTo>
                    <a:lnTo>
                      <a:pt x="114" y="94"/>
                    </a:lnTo>
                    <a:lnTo>
                      <a:pt x="103" y="92"/>
                    </a:lnTo>
                    <a:lnTo>
                      <a:pt x="93" y="88"/>
                    </a:lnTo>
                    <a:lnTo>
                      <a:pt x="83" y="84"/>
                    </a:lnTo>
                    <a:lnTo>
                      <a:pt x="73" y="80"/>
                    </a:lnTo>
                    <a:lnTo>
                      <a:pt x="64" y="75"/>
                    </a:lnTo>
                    <a:lnTo>
                      <a:pt x="55" y="69"/>
                    </a:lnTo>
                    <a:lnTo>
                      <a:pt x="47" y="63"/>
                    </a:lnTo>
                    <a:lnTo>
                      <a:pt x="39" y="56"/>
                    </a:lnTo>
                    <a:lnTo>
                      <a:pt x="31" y="47"/>
                    </a:lnTo>
                    <a:lnTo>
                      <a:pt x="24" y="39"/>
                    </a:lnTo>
                    <a:lnTo>
                      <a:pt x="17" y="30"/>
                    </a:lnTo>
                    <a:lnTo>
                      <a:pt x="11" y="21"/>
                    </a:lnTo>
                    <a:lnTo>
                      <a:pt x="6" y="11"/>
                    </a:lnTo>
                    <a:lnTo>
                      <a:pt x="0" y="0"/>
                    </a:lnTo>
                    <a:lnTo>
                      <a:pt x="1" y="5"/>
                    </a:lnTo>
                    <a:lnTo>
                      <a:pt x="2" y="9"/>
                    </a:lnTo>
                    <a:lnTo>
                      <a:pt x="2" y="14"/>
                    </a:lnTo>
                    <a:lnTo>
                      <a:pt x="3" y="17"/>
                    </a:lnTo>
                    <a:lnTo>
                      <a:pt x="4" y="21"/>
                    </a:lnTo>
                    <a:lnTo>
                      <a:pt x="5" y="26"/>
                    </a:lnTo>
                    <a:lnTo>
                      <a:pt x="7" y="29"/>
                    </a:lnTo>
                    <a:lnTo>
                      <a:pt x="8" y="33"/>
                    </a:lnTo>
                    <a:close/>
                  </a:path>
                </a:pathLst>
              </a:custGeom>
              <a:solidFill>
                <a:srgbClr val="F2B19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35" name="Freeform 182"/>
              <p:cNvSpPr>
                <a:spLocks/>
              </p:cNvSpPr>
              <p:nvPr/>
            </p:nvSpPr>
            <p:spPr bwMode="auto">
              <a:xfrm>
                <a:off x="1134" y="2672"/>
                <a:ext cx="49" cy="19"/>
              </a:xfrm>
              <a:custGeom>
                <a:avLst/>
                <a:gdLst>
                  <a:gd name="T0" fmla="*/ 0 w 242"/>
                  <a:gd name="T1" fmla="*/ 0 h 114"/>
                  <a:gd name="T2" fmla="*/ 0 w 242"/>
                  <a:gd name="T3" fmla="*/ 0 h 114"/>
                  <a:gd name="T4" fmla="*/ 0 w 242"/>
                  <a:gd name="T5" fmla="*/ 0 h 114"/>
                  <a:gd name="T6" fmla="*/ 0 w 242"/>
                  <a:gd name="T7" fmla="*/ 0 h 114"/>
                  <a:gd name="T8" fmla="*/ 0 w 242"/>
                  <a:gd name="T9" fmla="*/ 0 h 114"/>
                  <a:gd name="T10" fmla="*/ 0 w 242"/>
                  <a:gd name="T11" fmla="*/ 0 h 114"/>
                  <a:gd name="T12" fmla="*/ 0 w 242"/>
                  <a:gd name="T13" fmla="*/ 0 h 114"/>
                  <a:gd name="T14" fmla="*/ 0 w 242"/>
                  <a:gd name="T15" fmla="*/ 0 h 114"/>
                  <a:gd name="T16" fmla="*/ 0 w 242"/>
                  <a:gd name="T17" fmla="*/ 0 h 114"/>
                  <a:gd name="T18" fmla="*/ 0 w 242"/>
                  <a:gd name="T19" fmla="*/ 0 h 114"/>
                  <a:gd name="T20" fmla="*/ 0 w 242"/>
                  <a:gd name="T21" fmla="*/ 0 h 114"/>
                  <a:gd name="T22" fmla="*/ 0 w 242"/>
                  <a:gd name="T23" fmla="*/ 0 h 114"/>
                  <a:gd name="T24" fmla="*/ 0 w 242"/>
                  <a:gd name="T25" fmla="*/ 0 h 114"/>
                  <a:gd name="T26" fmla="*/ 0 w 242"/>
                  <a:gd name="T27" fmla="*/ 0 h 114"/>
                  <a:gd name="T28" fmla="*/ 0 w 242"/>
                  <a:gd name="T29" fmla="*/ 0 h 114"/>
                  <a:gd name="T30" fmla="*/ 0 w 242"/>
                  <a:gd name="T31" fmla="*/ 0 h 114"/>
                  <a:gd name="T32" fmla="*/ 0 w 242"/>
                  <a:gd name="T33" fmla="*/ 0 h 114"/>
                  <a:gd name="T34" fmla="*/ 0 w 242"/>
                  <a:gd name="T35" fmla="*/ 0 h 114"/>
                  <a:gd name="T36" fmla="*/ 0 w 242"/>
                  <a:gd name="T37" fmla="*/ 0 h 114"/>
                  <a:gd name="T38" fmla="*/ 0 w 242"/>
                  <a:gd name="T39" fmla="*/ 0 h 114"/>
                  <a:gd name="T40" fmla="*/ 0 w 242"/>
                  <a:gd name="T41" fmla="*/ 0 h 114"/>
                  <a:gd name="T42" fmla="*/ 0 w 242"/>
                  <a:gd name="T43" fmla="*/ 0 h 114"/>
                  <a:gd name="T44" fmla="*/ 0 w 242"/>
                  <a:gd name="T45" fmla="*/ 0 h 114"/>
                  <a:gd name="T46" fmla="*/ 0 w 242"/>
                  <a:gd name="T47" fmla="*/ 0 h 114"/>
                  <a:gd name="T48" fmla="*/ 0 w 242"/>
                  <a:gd name="T49" fmla="*/ 0 h 114"/>
                  <a:gd name="T50" fmla="*/ 0 w 242"/>
                  <a:gd name="T51" fmla="*/ 0 h 114"/>
                  <a:gd name="T52" fmla="*/ 0 w 242"/>
                  <a:gd name="T53" fmla="*/ 0 h 114"/>
                  <a:gd name="T54" fmla="*/ 0 w 242"/>
                  <a:gd name="T55" fmla="*/ 0 h 114"/>
                  <a:gd name="T56" fmla="*/ 0 w 242"/>
                  <a:gd name="T57" fmla="*/ 0 h 114"/>
                  <a:gd name="T58" fmla="*/ 0 w 242"/>
                  <a:gd name="T59" fmla="*/ 0 h 114"/>
                  <a:gd name="T60" fmla="*/ 0 w 242"/>
                  <a:gd name="T61" fmla="*/ 0 h 114"/>
                  <a:gd name="T62" fmla="*/ 0 w 242"/>
                  <a:gd name="T63" fmla="*/ 0 h 114"/>
                  <a:gd name="T64" fmla="*/ 0 w 242"/>
                  <a:gd name="T65" fmla="*/ 0 h 114"/>
                  <a:gd name="T66" fmla="*/ 0 w 242"/>
                  <a:gd name="T67" fmla="*/ 0 h 114"/>
                  <a:gd name="T68" fmla="*/ 0 w 242"/>
                  <a:gd name="T69" fmla="*/ 0 h 114"/>
                  <a:gd name="T70" fmla="*/ 0 w 242"/>
                  <a:gd name="T71" fmla="*/ 0 h 11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42"/>
                  <a:gd name="T109" fmla="*/ 0 h 114"/>
                  <a:gd name="T110" fmla="*/ 242 w 242"/>
                  <a:gd name="T111" fmla="*/ 114 h 11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42" h="114">
                    <a:moveTo>
                      <a:pt x="4" y="30"/>
                    </a:moveTo>
                    <a:lnTo>
                      <a:pt x="10" y="40"/>
                    </a:lnTo>
                    <a:lnTo>
                      <a:pt x="16" y="49"/>
                    </a:lnTo>
                    <a:lnTo>
                      <a:pt x="22" y="58"/>
                    </a:lnTo>
                    <a:lnTo>
                      <a:pt x="29" y="65"/>
                    </a:lnTo>
                    <a:lnTo>
                      <a:pt x="36" y="72"/>
                    </a:lnTo>
                    <a:lnTo>
                      <a:pt x="44" y="79"/>
                    </a:lnTo>
                    <a:lnTo>
                      <a:pt x="51" y="85"/>
                    </a:lnTo>
                    <a:lnTo>
                      <a:pt x="60" y="91"/>
                    </a:lnTo>
                    <a:lnTo>
                      <a:pt x="68" y="97"/>
                    </a:lnTo>
                    <a:lnTo>
                      <a:pt x="77" y="101"/>
                    </a:lnTo>
                    <a:lnTo>
                      <a:pt x="86" y="106"/>
                    </a:lnTo>
                    <a:lnTo>
                      <a:pt x="96" y="108"/>
                    </a:lnTo>
                    <a:lnTo>
                      <a:pt x="105" y="112"/>
                    </a:lnTo>
                    <a:lnTo>
                      <a:pt x="116" y="113"/>
                    </a:lnTo>
                    <a:lnTo>
                      <a:pt x="126" y="114"/>
                    </a:lnTo>
                    <a:lnTo>
                      <a:pt x="136" y="114"/>
                    </a:lnTo>
                    <a:lnTo>
                      <a:pt x="149" y="114"/>
                    </a:lnTo>
                    <a:lnTo>
                      <a:pt x="161" y="112"/>
                    </a:lnTo>
                    <a:lnTo>
                      <a:pt x="174" y="109"/>
                    </a:lnTo>
                    <a:lnTo>
                      <a:pt x="185" y="106"/>
                    </a:lnTo>
                    <a:lnTo>
                      <a:pt x="197" y="100"/>
                    </a:lnTo>
                    <a:lnTo>
                      <a:pt x="208" y="94"/>
                    </a:lnTo>
                    <a:lnTo>
                      <a:pt x="218" y="86"/>
                    </a:lnTo>
                    <a:lnTo>
                      <a:pt x="228" y="79"/>
                    </a:lnTo>
                    <a:lnTo>
                      <a:pt x="229" y="78"/>
                    </a:lnTo>
                    <a:lnTo>
                      <a:pt x="230" y="76"/>
                    </a:lnTo>
                    <a:lnTo>
                      <a:pt x="232" y="74"/>
                    </a:lnTo>
                    <a:lnTo>
                      <a:pt x="232" y="73"/>
                    </a:lnTo>
                    <a:lnTo>
                      <a:pt x="233" y="72"/>
                    </a:lnTo>
                    <a:lnTo>
                      <a:pt x="234" y="70"/>
                    </a:lnTo>
                    <a:lnTo>
                      <a:pt x="235" y="68"/>
                    </a:lnTo>
                    <a:lnTo>
                      <a:pt x="236" y="67"/>
                    </a:lnTo>
                    <a:lnTo>
                      <a:pt x="237" y="65"/>
                    </a:lnTo>
                    <a:lnTo>
                      <a:pt x="237" y="64"/>
                    </a:lnTo>
                    <a:lnTo>
                      <a:pt x="238" y="61"/>
                    </a:lnTo>
                    <a:lnTo>
                      <a:pt x="239" y="59"/>
                    </a:lnTo>
                    <a:lnTo>
                      <a:pt x="240" y="58"/>
                    </a:lnTo>
                    <a:lnTo>
                      <a:pt x="241" y="55"/>
                    </a:lnTo>
                    <a:lnTo>
                      <a:pt x="241" y="54"/>
                    </a:lnTo>
                    <a:lnTo>
                      <a:pt x="242" y="52"/>
                    </a:lnTo>
                    <a:lnTo>
                      <a:pt x="230" y="64"/>
                    </a:lnTo>
                    <a:lnTo>
                      <a:pt x="219" y="73"/>
                    </a:lnTo>
                    <a:lnTo>
                      <a:pt x="207" y="83"/>
                    </a:lnTo>
                    <a:lnTo>
                      <a:pt x="194" y="90"/>
                    </a:lnTo>
                    <a:lnTo>
                      <a:pt x="180" y="96"/>
                    </a:lnTo>
                    <a:lnTo>
                      <a:pt x="166" y="100"/>
                    </a:lnTo>
                    <a:lnTo>
                      <a:pt x="151" y="103"/>
                    </a:lnTo>
                    <a:lnTo>
                      <a:pt x="136" y="103"/>
                    </a:lnTo>
                    <a:lnTo>
                      <a:pt x="125" y="103"/>
                    </a:lnTo>
                    <a:lnTo>
                      <a:pt x="114" y="102"/>
                    </a:lnTo>
                    <a:lnTo>
                      <a:pt x="102" y="100"/>
                    </a:lnTo>
                    <a:lnTo>
                      <a:pt x="92" y="96"/>
                    </a:lnTo>
                    <a:lnTo>
                      <a:pt x="82" y="92"/>
                    </a:lnTo>
                    <a:lnTo>
                      <a:pt x="72" y="88"/>
                    </a:lnTo>
                    <a:lnTo>
                      <a:pt x="63" y="82"/>
                    </a:lnTo>
                    <a:lnTo>
                      <a:pt x="54" y="74"/>
                    </a:lnTo>
                    <a:lnTo>
                      <a:pt x="45" y="67"/>
                    </a:lnTo>
                    <a:lnTo>
                      <a:pt x="37" y="60"/>
                    </a:lnTo>
                    <a:lnTo>
                      <a:pt x="30" y="52"/>
                    </a:lnTo>
                    <a:lnTo>
                      <a:pt x="23" y="42"/>
                    </a:lnTo>
                    <a:lnTo>
                      <a:pt x="16" y="32"/>
                    </a:lnTo>
                    <a:lnTo>
                      <a:pt x="10" y="22"/>
                    </a:lnTo>
                    <a:lnTo>
                      <a:pt x="5" y="11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1" y="16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F2B4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36" name="Freeform 183"/>
              <p:cNvSpPr>
                <a:spLocks/>
              </p:cNvSpPr>
              <p:nvPr/>
            </p:nvSpPr>
            <p:spPr bwMode="auto">
              <a:xfrm>
                <a:off x="1134" y="2669"/>
                <a:ext cx="50" cy="21"/>
              </a:xfrm>
              <a:custGeom>
                <a:avLst/>
                <a:gdLst>
                  <a:gd name="T0" fmla="*/ 0 w 246"/>
                  <a:gd name="T1" fmla="*/ 0 h 123"/>
                  <a:gd name="T2" fmla="*/ 0 w 246"/>
                  <a:gd name="T3" fmla="*/ 0 h 123"/>
                  <a:gd name="T4" fmla="*/ 0 w 246"/>
                  <a:gd name="T5" fmla="*/ 0 h 123"/>
                  <a:gd name="T6" fmla="*/ 0 w 246"/>
                  <a:gd name="T7" fmla="*/ 0 h 123"/>
                  <a:gd name="T8" fmla="*/ 0 w 246"/>
                  <a:gd name="T9" fmla="*/ 0 h 123"/>
                  <a:gd name="T10" fmla="*/ 0 w 246"/>
                  <a:gd name="T11" fmla="*/ 0 h 123"/>
                  <a:gd name="T12" fmla="*/ 0 w 246"/>
                  <a:gd name="T13" fmla="*/ 0 h 123"/>
                  <a:gd name="T14" fmla="*/ 0 w 246"/>
                  <a:gd name="T15" fmla="*/ 0 h 123"/>
                  <a:gd name="T16" fmla="*/ 0 w 246"/>
                  <a:gd name="T17" fmla="*/ 0 h 123"/>
                  <a:gd name="T18" fmla="*/ 0 w 246"/>
                  <a:gd name="T19" fmla="*/ 0 h 123"/>
                  <a:gd name="T20" fmla="*/ 0 w 246"/>
                  <a:gd name="T21" fmla="*/ 0 h 123"/>
                  <a:gd name="T22" fmla="*/ 0 w 246"/>
                  <a:gd name="T23" fmla="*/ 0 h 123"/>
                  <a:gd name="T24" fmla="*/ 0 w 246"/>
                  <a:gd name="T25" fmla="*/ 0 h 123"/>
                  <a:gd name="T26" fmla="*/ 0 w 246"/>
                  <a:gd name="T27" fmla="*/ 0 h 123"/>
                  <a:gd name="T28" fmla="*/ 0 w 246"/>
                  <a:gd name="T29" fmla="*/ 0 h 123"/>
                  <a:gd name="T30" fmla="*/ 0 w 246"/>
                  <a:gd name="T31" fmla="*/ 0 h 123"/>
                  <a:gd name="T32" fmla="*/ 0 w 246"/>
                  <a:gd name="T33" fmla="*/ 0 h 123"/>
                  <a:gd name="T34" fmla="*/ 0 w 246"/>
                  <a:gd name="T35" fmla="*/ 0 h 123"/>
                  <a:gd name="T36" fmla="*/ 0 w 246"/>
                  <a:gd name="T37" fmla="*/ 0 h 123"/>
                  <a:gd name="T38" fmla="*/ 0 w 246"/>
                  <a:gd name="T39" fmla="*/ 0 h 123"/>
                  <a:gd name="T40" fmla="*/ 0 w 246"/>
                  <a:gd name="T41" fmla="*/ 0 h 123"/>
                  <a:gd name="T42" fmla="*/ 0 w 246"/>
                  <a:gd name="T43" fmla="*/ 0 h 123"/>
                  <a:gd name="T44" fmla="*/ 0 w 246"/>
                  <a:gd name="T45" fmla="*/ 0 h 123"/>
                  <a:gd name="T46" fmla="*/ 0 w 246"/>
                  <a:gd name="T47" fmla="*/ 0 h 123"/>
                  <a:gd name="T48" fmla="*/ 0 w 246"/>
                  <a:gd name="T49" fmla="*/ 0 h 123"/>
                  <a:gd name="T50" fmla="*/ 0 w 246"/>
                  <a:gd name="T51" fmla="*/ 0 h 123"/>
                  <a:gd name="T52" fmla="*/ 0 w 246"/>
                  <a:gd name="T53" fmla="*/ 0 h 123"/>
                  <a:gd name="T54" fmla="*/ 0 w 246"/>
                  <a:gd name="T55" fmla="*/ 0 h 123"/>
                  <a:gd name="T56" fmla="*/ 0 w 246"/>
                  <a:gd name="T57" fmla="*/ 0 h 123"/>
                  <a:gd name="T58" fmla="*/ 0 w 246"/>
                  <a:gd name="T59" fmla="*/ 0 h 123"/>
                  <a:gd name="T60" fmla="*/ 0 w 246"/>
                  <a:gd name="T61" fmla="*/ 0 h 123"/>
                  <a:gd name="T62" fmla="*/ 0 w 246"/>
                  <a:gd name="T63" fmla="*/ 0 h 123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46"/>
                  <a:gd name="T97" fmla="*/ 0 h 123"/>
                  <a:gd name="T98" fmla="*/ 246 w 246"/>
                  <a:gd name="T99" fmla="*/ 123 h 123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46" h="123">
                    <a:moveTo>
                      <a:pt x="1" y="28"/>
                    </a:moveTo>
                    <a:lnTo>
                      <a:pt x="7" y="39"/>
                    </a:lnTo>
                    <a:lnTo>
                      <a:pt x="12" y="49"/>
                    </a:lnTo>
                    <a:lnTo>
                      <a:pt x="18" y="58"/>
                    </a:lnTo>
                    <a:lnTo>
                      <a:pt x="25" y="67"/>
                    </a:lnTo>
                    <a:lnTo>
                      <a:pt x="32" y="75"/>
                    </a:lnTo>
                    <a:lnTo>
                      <a:pt x="40" y="84"/>
                    </a:lnTo>
                    <a:lnTo>
                      <a:pt x="48" y="91"/>
                    </a:lnTo>
                    <a:lnTo>
                      <a:pt x="56" y="97"/>
                    </a:lnTo>
                    <a:lnTo>
                      <a:pt x="65" y="103"/>
                    </a:lnTo>
                    <a:lnTo>
                      <a:pt x="74" y="108"/>
                    </a:lnTo>
                    <a:lnTo>
                      <a:pt x="84" y="112"/>
                    </a:lnTo>
                    <a:lnTo>
                      <a:pt x="94" y="116"/>
                    </a:lnTo>
                    <a:lnTo>
                      <a:pt x="104" y="120"/>
                    </a:lnTo>
                    <a:lnTo>
                      <a:pt x="115" y="122"/>
                    </a:lnTo>
                    <a:lnTo>
                      <a:pt x="125" y="123"/>
                    </a:lnTo>
                    <a:lnTo>
                      <a:pt x="136" y="123"/>
                    </a:lnTo>
                    <a:lnTo>
                      <a:pt x="150" y="122"/>
                    </a:lnTo>
                    <a:lnTo>
                      <a:pt x="164" y="120"/>
                    </a:lnTo>
                    <a:lnTo>
                      <a:pt x="177" y="116"/>
                    </a:lnTo>
                    <a:lnTo>
                      <a:pt x="190" y="111"/>
                    </a:lnTo>
                    <a:lnTo>
                      <a:pt x="202" y="105"/>
                    </a:lnTo>
                    <a:lnTo>
                      <a:pt x="214" y="98"/>
                    </a:lnTo>
                    <a:lnTo>
                      <a:pt x="225" y="90"/>
                    </a:lnTo>
                    <a:lnTo>
                      <a:pt x="236" y="79"/>
                    </a:lnTo>
                    <a:lnTo>
                      <a:pt x="238" y="76"/>
                    </a:lnTo>
                    <a:lnTo>
                      <a:pt x="239" y="73"/>
                    </a:lnTo>
                    <a:lnTo>
                      <a:pt x="241" y="69"/>
                    </a:lnTo>
                    <a:lnTo>
                      <a:pt x="242" y="66"/>
                    </a:lnTo>
                    <a:lnTo>
                      <a:pt x="243" y="62"/>
                    </a:lnTo>
                    <a:lnTo>
                      <a:pt x="244" y="60"/>
                    </a:lnTo>
                    <a:lnTo>
                      <a:pt x="245" y="56"/>
                    </a:lnTo>
                    <a:lnTo>
                      <a:pt x="246" y="52"/>
                    </a:lnTo>
                    <a:lnTo>
                      <a:pt x="236" y="66"/>
                    </a:lnTo>
                    <a:lnTo>
                      <a:pt x="223" y="78"/>
                    </a:lnTo>
                    <a:lnTo>
                      <a:pt x="211" y="87"/>
                    </a:lnTo>
                    <a:lnTo>
                      <a:pt x="197" y="96"/>
                    </a:lnTo>
                    <a:lnTo>
                      <a:pt x="183" y="103"/>
                    </a:lnTo>
                    <a:lnTo>
                      <a:pt x="168" y="108"/>
                    </a:lnTo>
                    <a:lnTo>
                      <a:pt x="152" y="111"/>
                    </a:lnTo>
                    <a:lnTo>
                      <a:pt x="136" y="112"/>
                    </a:lnTo>
                    <a:lnTo>
                      <a:pt x="125" y="112"/>
                    </a:lnTo>
                    <a:lnTo>
                      <a:pt x="113" y="110"/>
                    </a:lnTo>
                    <a:lnTo>
                      <a:pt x="101" y="108"/>
                    </a:lnTo>
                    <a:lnTo>
                      <a:pt x="91" y="104"/>
                    </a:lnTo>
                    <a:lnTo>
                      <a:pt x="80" y="99"/>
                    </a:lnTo>
                    <a:lnTo>
                      <a:pt x="70" y="94"/>
                    </a:lnTo>
                    <a:lnTo>
                      <a:pt x="61" y="87"/>
                    </a:lnTo>
                    <a:lnTo>
                      <a:pt x="52" y="80"/>
                    </a:lnTo>
                    <a:lnTo>
                      <a:pt x="43" y="73"/>
                    </a:lnTo>
                    <a:lnTo>
                      <a:pt x="35" y="64"/>
                    </a:lnTo>
                    <a:lnTo>
                      <a:pt x="28" y="55"/>
                    </a:lnTo>
                    <a:lnTo>
                      <a:pt x="21" y="45"/>
                    </a:lnTo>
                    <a:lnTo>
                      <a:pt x="15" y="34"/>
                    </a:lnTo>
                    <a:lnTo>
                      <a:pt x="9" y="22"/>
                    </a:lnTo>
                    <a:lnTo>
                      <a:pt x="4" y="12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1" y="25"/>
                    </a:lnTo>
                    <a:lnTo>
                      <a:pt x="1" y="28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37" name="Freeform 184"/>
              <p:cNvSpPr>
                <a:spLocks/>
              </p:cNvSpPr>
              <p:nvPr/>
            </p:nvSpPr>
            <p:spPr bwMode="auto">
              <a:xfrm>
                <a:off x="1134" y="2667"/>
                <a:ext cx="50" cy="22"/>
              </a:xfrm>
              <a:custGeom>
                <a:avLst/>
                <a:gdLst>
                  <a:gd name="T0" fmla="*/ 0 w 249"/>
                  <a:gd name="T1" fmla="*/ 0 h 132"/>
                  <a:gd name="T2" fmla="*/ 0 w 249"/>
                  <a:gd name="T3" fmla="*/ 0 h 132"/>
                  <a:gd name="T4" fmla="*/ 0 w 249"/>
                  <a:gd name="T5" fmla="*/ 0 h 132"/>
                  <a:gd name="T6" fmla="*/ 0 w 249"/>
                  <a:gd name="T7" fmla="*/ 0 h 132"/>
                  <a:gd name="T8" fmla="*/ 0 w 249"/>
                  <a:gd name="T9" fmla="*/ 0 h 132"/>
                  <a:gd name="T10" fmla="*/ 0 w 249"/>
                  <a:gd name="T11" fmla="*/ 0 h 132"/>
                  <a:gd name="T12" fmla="*/ 0 w 249"/>
                  <a:gd name="T13" fmla="*/ 0 h 132"/>
                  <a:gd name="T14" fmla="*/ 0 w 249"/>
                  <a:gd name="T15" fmla="*/ 0 h 132"/>
                  <a:gd name="T16" fmla="*/ 0 w 249"/>
                  <a:gd name="T17" fmla="*/ 0 h 132"/>
                  <a:gd name="T18" fmla="*/ 0 w 249"/>
                  <a:gd name="T19" fmla="*/ 0 h 132"/>
                  <a:gd name="T20" fmla="*/ 0 w 249"/>
                  <a:gd name="T21" fmla="*/ 0 h 132"/>
                  <a:gd name="T22" fmla="*/ 0 w 249"/>
                  <a:gd name="T23" fmla="*/ 0 h 132"/>
                  <a:gd name="T24" fmla="*/ 0 w 249"/>
                  <a:gd name="T25" fmla="*/ 0 h 132"/>
                  <a:gd name="T26" fmla="*/ 0 w 249"/>
                  <a:gd name="T27" fmla="*/ 0 h 132"/>
                  <a:gd name="T28" fmla="*/ 0 w 249"/>
                  <a:gd name="T29" fmla="*/ 0 h 132"/>
                  <a:gd name="T30" fmla="*/ 0 w 249"/>
                  <a:gd name="T31" fmla="*/ 0 h 132"/>
                  <a:gd name="T32" fmla="*/ 0 w 249"/>
                  <a:gd name="T33" fmla="*/ 0 h 132"/>
                  <a:gd name="T34" fmla="*/ 0 w 249"/>
                  <a:gd name="T35" fmla="*/ 0 h 132"/>
                  <a:gd name="T36" fmla="*/ 0 w 249"/>
                  <a:gd name="T37" fmla="*/ 0 h 132"/>
                  <a:gd name="T38" fmla="*/ 0 w 249"/>
                  <a:gd name="T39" fmla="*/ 0 h 132"/>
                  <a:gd name="T40" fmla="*/ 0 w 249"/>
                  <a:gd name="T41" fmla="*/ 0 h 132"/>
                  <a:gd name="T42" fmla="*/ 0 w 249"/>
                  <a:gd name="T43" fmla="*/ 0 h 132"/>
                  <a:gd name="T44" fmla="*/ 0 w 249"/>
                  <a:gd name="T45" fmla="*/ 0 h 132"/>
                  <a:gd name="T46" fmla="*/ 0 w 249"/>
                  <a:gd name="T47" fmla="*/ 0 h 132"/>
                  <a:gd name="T48" fmla="*/ 0 w 249"/>
                  <a:gd name="T49" fmla="*/ 0 h 132"/>
                  <a:gd name="T50" fmla="*/ 0 w 249"/>
                  <a:gd name="T51" fmla="*/ 0 h 132"/>
                  <a:gd name="T52" fmla="*/ 0 w 249"/>
                  <a:gd name="T53" fmla="*/ 0 h 132"/>
                  <a:gd name="T54" fmla="*/ 0 w 249"/>
                  <a:gd name="T55" fmla="*/ 0 h 132"/>
                  <a:gd name="T56" fmla="*/ 0 w 249"/>
                  <a:gd name="T57" fmla="*/ 0 h 132"/>
                  <a:gd name="T58" fmla="*/ 0 w 249"/>
                  <a:gd name="T59" fmla="*/ 0 h 132"/>
                  <a:gd name="T60" fmla="*/ 0 w 249"/>
                  <a:gd name="T61" fmla="*/ 0 h 132"/>
                  <a:gd name="T62" fmla="*/ 0 w 249"/>
                  <a:gd name="T63" fmla="*/ 0 h 132"/>
                  <a:gd name="T64" fmla="*/ 0 w 249"/>
                  <a:gd name="T65" fmla="*/ 0 h 1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9"/>
                  <a:gd name="T100" fmla="*/ 0 h 132"/>
                  <a:gd name="T101" fmla="*/ 249 w 249"/>
                  <a:gd name="T102" fmla="*/ 132 h 1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9" h="132">
                    <a:moveTo>
                      <a:pt x="0" y="29"/>
                    </a:moveTo>
                    <a:lnTo>
                      <a:pt x="5" y="40"/>
                    </a:lnTo>
                    <a:lnTo>
                      <a:pt x="10" y="51"/>
                    </a:lnTo>
                    <a:lnTo>
                      <a:pt x="16" y="61"/>
                    </a:lnTo>
                    <a:lnTo>
                      <a:pt x="23" y="71"/>
                    </a:lnTo>
                    <a:lnTo>
                      <a:pt x="30" y="79"/>
                    </a:lnTo>
                    <a:lnTo>
                      <a:pt x="37" y="89"/>
                    </a:lnTo>
                    <a:lnTo>
                      <a:pt x="45" y="96"/>
                    </a:lnTo>
                    <a:lnTo>
                      <a:pt x="54" y="103"/>
                    </a:lnTo>
                    <a:lnTo>
                      <a:pt x="63" y="111"/>
                    </a:lnTo>
                    <a:lnTo>
                      <a:pt x="72" y="117"/>
                    </a:lnTo>
                    <a:lnTo>
                      <a:pt x="82" y="121"/>
                    </a:lnTo>
                    <a:lnTo>
                      <a:pt x="92" y="125"/>
                    </a:lnTo>
                    <a:lnTo>
                      <a:pt x="102" y="129"/>
                    </a:lnTo>
                    <a:lnTo>
                      <a:pt x="114" y="131"/>
                    </a:lnTo>
                    <a:lnTo>
                      <a:pt x="125" y="132"/>
                    </a:lnTo>
                    <a:lnTo>
                      <a:pt x="136" y="132"/>
                    </a:lnTo>
                    <a:lnTo>
                      <a:pt x="151" y="132"/>
                    </a:lnTo>
                    <a:lnTo>
                      <a:pt x="166" y="129"/>
                    </a:lnTo>
                    <a:lnTo>
                      <a:pt x="180" y="125"/>
                    </a:lnTo>
                    <a:lnTo>
                      <a:pt x="194" y="119"/>
                    </a:lnTo>
                    <a:lnTo>
                      <a:pt x="207" y="112"/>
                    </a:lnTo>
                    <a:lnTo>
                      <a:pt x="219" y="102"/>
                    </a:lnTo>
                    <a:lnTo>
                      <a:pt x="230" y="93"/>
                    </a:lnTo>
                    <a:lnTo>
                      <a:pt x="242" y="81"/>
                    </a:lnTo>
                    <a:lnTo>
                      <a:pt x="243" y="77"/>
                    </a:lnTo>
                    <a:lnTo>
                      <a:pt x="244" y="75"/>
                    </a:lnTo>
                    <a:lnTo>
                      <a:pt x="245" y="71"/>
                    </a:lnTo>
                    <a:lnTo>
                      <a:pt x="246" y="67"/>
                    </a:lnTo>
                    <a:lnTo>
                      <a:pt x="247" y="64"/>
                    </a:lnTo>
                    <a:lnTo>
                      <a:pt x="248" y="60"/>
                    </a:lnTo>
                    <a:lnTo>
                      <a:pt x="249" y="58"/>
                    </a:lnTo>
                    <a:lnTo>
                      <a:pt x="249" y="54"/>
                    </a:lnTo>
                    <a:lnTo>
                      <a:pt x="239" y="69"/>
                    </a:lnTo>
                    <a:lnTo>
                      <a:pt x="227" y="82"/>
                    </a:lnTo>
                    <a:lnTo>
                      <a:pt x="214" y="94"/>
                    </a:lnTo>
                    <a:lnTo>
                      <a:pt x="200" y="103"/>
                    </a:lnTo>
                    <a:lnTo>
                      <a:pt x="185" y="112"/>
                    </a:lnTo>
                    <a:lnTo>
                      <a:pt x="169" y="117"/>
                    </a:lnTo>
                    <a:lnTo>
                      <a:pt x="161" y="119"/>
                    </a:lnTo>
                    <a:lnTo>
                      <a:pt x="153" y="120"/>
                    </a:lnTo>
                    <a:lnTo>
                      <a:pt x="145" y="121"/>
                    </a:lnTo>
                    <a:lnTo>
                      <a:pt x="136" y="121"/>
                    </a:lnTo>
                    <a:lnTo>
                      <a:pt x="124" y="121"/>
                    </a:lnTo>
                    <a:lnTo>
                      <a:pt x="113" y="120"/>
                    </a:lnTo>
                    <a:lnTo>
                      <a:pt x="100" y="117"/>
                    </a:lnTo>
                    <a:lnTo>
                      <a:pt x="90" y="113"/>
                    </a:lnTo>
                    <a:lnTo>
                      <a:pt x="79" y="108"/>
                    </a:lnTo>
                    <a:lnTo>
                      <a:pt x="69" y="102"/>
                    </a:lnTo>
                    <a:lnTo>
                      <a:pt x="59" y="95"/>
                    </a:lnTo>
                    <a:lnTo>
                      <a:pt x="50" y="88"/>
                    </a:lnTo>
                    <a:lnTo>
                      <a:pt x="42" y="79"/>
                    </a:lnTo>
                    <a:lnTo>
                      <a:pt x="34" y="70"/>
                    </a:lnTo>
                    <a:lnTo>
                      <a:pt x="27" y="60"/>
                    </a:lnTo>
                    <a:lnTo>
                      <a:pt x="20" y="49"/>
                    </a:lnTo>
                    <a:lnTo>
                      <a:pt x="14" y="37"/>
                    </a:lnTo>
                    <a:lnTo>
                      <a:pt x="9" y="26"/>
                    </a:lnTo>
                    <a:lnTo>
                      <a:pt x="5" y="14"/>
                    </a:lnTo>
                    <a:lnTo>
                      <a:pt x="1" y="0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F3B6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38" name="Freeform 185"/>
              <p:cNvSpPr>
                <a:spLocks/>
              </p:cNvSpPr>
              <p:nvPr/>
            </p:nvSpPr>
            <p:spPr bwMode="auto">
              <a:xfrm>
                <a:off x="1134" y="2665"/>
                <a:ext cx="51" cy="23"/>
              </a:xfrm>
              <a:custGeom>
                <a:avLst/>
                <a:gdLst>
                  <a:gd name="T0" fmla="*/ 0 w 251"/>
                  <a:gd name="T1" fmla="*/ 0 h 140"/>
                  <a:gd name="T2" fmla="*/ 0 w 251"/>
                  <a:gd name="T3" fmla="*/ 0 h 140"/>
                  <a:gd name="T4" fmla="*/ 0 w 251"/>
                  <a:gd name="T5" fmla="*/ 0 h 140"/>
                  <a:gd name="T6" fmla="*/ 0 w 251"/>
                  <a:gd name="T7" fmla="*/ 0 h 140"/>
                  <a:gd name="T8" fmla="*/ 0 w 251"/>
                  <a:gd name="T9" fmla="*/ 0 h 140"/>
                  <a:gd name="T10" fmla="*/ 0 w 251"/>
                  <a:gd name="T11" fmla="*/ 0 h 140"/>
                  <a:gd name="T12" fmla="*/ 0 w 251"/>
                  <a:gd name="T13" fmla="*/ 0 h 140"/>
                  <a:gd name="T14" fmla="*/ 0 w 251"/>
                  <a:gd name="T15" fmla="*/ 0 h 140"/>
                  <a:gd name="T16" fmla="*/ 0 w 251"/>
                  <a:gd name="T17" fmla="*/ 0 h 140"/>
                  <a:gd name="T18" fmla="*/ 0 w 251"/>
                  <a:gd name="T19" fmla="*/ 0 h 140"/>
                  <a:gd name="T20" fmla="*/ 0 w 251"/>
                  <a:gd name="T21" fmla="*/ 0 h 140"/>
                  <a:gd name="T22" fmla="*/ 0 w 251"/>
                  <a:gd name="T23" fmla="*/ 0 h 140"/>
                  <a:gd name="T24" fmla="*/ 0 w 251"/>
                  <a:gd name="T25" fmla="*/ 0 h 140"/>
                  <a:gd name="T26" fmla="*/ 0 w 251"/>
                  <a:gd name="T27" fmla="*/ 0 h 140"/>
                  <a:gd name="T28" fmla="*/ 0 w 251"/>
                  <a:gd name="T29" fmla="*/ 0 h 140"/>
                  <a:gd name="T30" fmla="*/ 0 w 251"/>
                  <a:gd name="T31" fmla="*/ 0 h 140"/>
                  <a:gd name="T32" fmla="*/ 0 w 251"/>
                  <a:gd name="T33" fmla="*/ 0 h 140"/>
                  <a:gd name="T34" fmla="*/ 0 w 251"/>
                  <a:gd name="T35" fmla="*/ 0 h 140"/>
                  <a:gd name="T36" fmla="*/ 0 w 251"/>
                  <a:gd name="T37" fmla="*/ 0 h 140"/>
                  <a:gd name="T38" fmla="*/ 0 w 251"/>
                  <a:gd name="T39" fmla="*/ 0 h 140"/>
                  <a:gd name="T40" fmla="*/ 0 w 251"/>
                  <a:gd name="T41" fmla="*/ 0 h 140"/>
                  <a:gd name="T42" fmla="*/ 0 w 251"/>
                  <a:gd name="T43" fmla="*/ 0 h 140"/>
                  <a:gd name="T44" fmla="*/ 0 w 251"/>
                  <a:gd name="T45" fmla="*/ 0 h 140"/>
                  <a:gd name="T46" fmla="*/ 0 w 251"/>
                  <a:gd name="T47" fmla="*/ 0 h 140"/>
                  <a:gd name="T48" fmla="*/ 0 w 251"/>
                  <a:gd name="T49" fmla="*/ 0 h 140"/>
                  <a:gd name="T50" fmla="*/ 0 w 251"/>
                  <a:gd name="T51" fmla="*/ 0 h 140"/>
                  <a:gd name="T52" fmla="*/ 0 w 251"/>
                  <a:gd name="T53" fmla="*/ 0 h 140"/>
                  <a:gd name="T54" fmla="*/ 0 w 251"/>
                  <a:gd name="T55" fmla="*/ 0 h 140"/>
                  <a:gd name="T56" fmla="*/ 0 w 251"/>
                  <a:gd name="T57" fmla="*/ 0 h 140"/>
                  <a:gd name="T58" fmla="*/ 0 w 251"/>
                  <a:gd name="T59" fmla="*/ 0 h 140"/>
                  <a:gd name="T60" fmla="*/ 0 w 251"/>
                  <a:gd name="T61" fmla="*/ 0 h 140"/>
                  <a:gd name="T62" fmla="*/ 0 w 251"/>
                  <a:gd name="T63" fmla="*/ 0 h 140"/>
                  <a:gd name="T64" fmla="*/ 0 w 251"/>
                  <a:gd name="T65" fmla="*/ 0 h 140"/>
                  <a:gd name="T66" fmla="*/ 0 w 251"/>
                  <a:gd name="T67" fmla="*/ 0 h 140"/>
                  <a:gd name="T68" fmla="*/ 0 w 251"/>
                  <a:gd name="T69" fmla="*/ 0 h 140"/>
                  <a:gd name="T70" fmla="*/ 0 w 251"/>
                  <a:gd name="T71" fmla="*/ 0 h 14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251"/>
                  <a:gd name="T109" fmla="*/ 0 h 140"/>
                  <a:gd name="T110" fmla="*/ 251 w 251"/>
                  <a:gd name="T111" fmla="*/ 140 h 140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251" h="140">
                    <a:moveTo>
                      <a:pt x="0" y="28"/>
                    </a:moveTo>
                    <a:lnTo>
                      <a:pt x="4" y="40"/>
                    </a:lnTo>
                    <a:lnTo>
                      <a:pt x="9" y="50"/>
                    </a:lnTo>
                    <a:lnTo>
                      <a:pt x="15" y="62"/>
                    </a:lnTo>
                    <a:lnTo>
                      <a:pt x="21" y="73"/>
                    </a:lnTo>
                    <a:lnTo>
                      <a:pt x="28" y="83"/>
                    </a:lnTo>
                    <a:lnTo>
                      <a:pt x="35" y="92"/>
                    </a:lnTo>
                    <a:lnTo>
                      <a:pt x="43" y="101"/>
                    </a:lnTo>
                    <a:lnTo>
                      <a:pt x="52" y="108"/>
                    </a:lnTo>
                    <a:lnTo>
                      <a:pt x="61" y="115"/>
                    </a:lnTo>
                    <a:lnTo>
                      <a:pt x="70" y="122"/>
                    </a:lnTo>
                    <a:lnTo>
                      <a:pt x="80" y="127"/>
                    </a:lnTo>
                    <a:lnTo>
                      <a:pt x="91" y="132"/>
                    </a:lnTo>
                    <a:lnTo>
                      <a:pt x="101" y="136"/>
                    </a:lnTo>
                    <a:lnTo>
                      <a:pt x="113" y="138"/>
                    </a:lnTo>
                    <a:lnTo>
                      <a:pt x="125" y="140"/>
                    </a:lnTo>
                    <a:lnTo>
                      <a:pt x="136" y="140"/>
                    </a:lnTo>
                    <a:lnTo>
                      <a:pt x="152" y="139"/>
                    </a:lnTo>
                    <a:lnTo>
                      <a:pt x="168" y="136"/>
                    </a:lnTo>
                    <a:lnTo>
                      <a:pt x="183" y="131"/>
                    </a:lnTo>
                    <a:lnTo>
                      <a:pt x="197" y="124"/>
                    </a:lnTo>
                    <a:lnTo>
                      <a:pt x="211" y="115"/>
                    </a:lnTo>
                    <a:lnTo>
                      <a:pt x="223" y="106"/>
                    </a:lnTo>
                    <a:lnTo>
                      <a:pt x="236" y="94"/>
                    </a:lnTo>
                    <a:lnTo>
                      <a:pt x="246" y="80"/>
                    </a:lnTo>
                    <a:lnTo>
                      <a:pt x="247" y="77"/>
                    </a:lnTo>
                    <a:lnTo>
                      <a:pt x="248" y="73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50" y="64"/>
                    </a:lnTo>
                    <a:lnTo>
                      <a:pt x="250" y="61"/>
                    </a:lnTo>
                    <a:lnTo>
                      <a:pt x="251" y="58"/>
                    </a:lnTo>
                    <a:lnTo>
                      <a:pt x="251" y="54"/>
                    </a:lnTo>
                    <a:lnTo>
                      <a:pt x="247" y="62"/>
                    </a:lnTo>
                    <a:lnTo>
                      <a:pt x="241" y="71"/>
                    </a:lnTo>
                    <a:lnTo>
                      <a:pt x="236" y="78"/>
                    </a:lnTo>
                    <a:lnTo>
                      <a:pt x="229" y="85"/>
                    </a:lnTo>
                    <a:lnTo>
                      <a:pt x="223" y="91"/>
                    </a:lnTo>
                    <a:lnTo>
                      <a:pt x="216" y="98"/>
                    </a:lnTo>
                    <a:lnTo>
                      <a:pt x="209" y="103"/>
                    </a:lnTo>
                    <a:lnTo>
                      <a:pt x="202" y="109"/>
                    </a:lnTo>
                    <a:lnTo>
                      <a:pt x="195" y="114"/>
                    </a:lnTo>
                    <a:lnTo>
                      <a:pt x="187" y="118"/>
                    </a:lnTo>
                    <a:lnTo>
                      <a:pt x="179" y="121"/>
                    </a:lnTo>
                    <a:lnTo>
                      <a:pt x="171" y="124"/>
                    </a:lnTo>
                    <a:lnTo>
                      <a:pt x="162" y="126"/>
                    </a:lnTo>
                    <a:lnTo>
                      <a:pt x="154" y="128"/>
                    </a:lnTo>
                    <a:lnTo>
                      <a:pt x="145" y="130"/>
                    </a:lnTo>
                    <a:lnTo>
                      <a:pt x="136" y="130"/>
                    </a:lnTo>
                    <a:lnTo>
                      <a:pt x="124" y="128"/>
                    </a:lnTo>
                    <a:lnTo>
                      <a:pt x="112" y="127"/>
                    </a:lnTo>
                    <a:lnTo>
                      <a:pt x="100" y="124"/>
                    </a:lnTo>
                    <a:lnTo>
                      <a:pt x="89" y="120"/>
                    </a:lnTo>
                    <a:lnTo>
                      <a:pt x="78" y="114"/>
                    </a:lnTo>
                    <a:lnTo>
                      <a:pt x="68" y="108"/>
                    </a:lnTo>
                    <a:lnTo>
                      <a:pt x="58" y="101"/>
                    </a:lnTo>
                    <a:lnTo>
                      <a:pt x="49" y="92"/>
                    </a:lnTo>
                    <a:lnTo>
                      <a:pt x="41" y="84"/>
                    </a:lnTo>
                    <a:lnTo>
                      <a:pt x="33" y="73"/>
                    </a:lnTo>
                    <a:lnTo>
                      <a:pt x="26" y="62"/>
                    </a:lnTo>
                    <a:lnTo>
                      <a:pt x="20" y="52"/>
                    </a:lnTo>
                    <a:lnTo>
                      <a:pt x="14" y="40"/>
                    </a:lnTo>
                    <a:lnTo>
                      <a:pt x="10" y="27"/>
                    </a:lnTo>
                    <a:lnTo>
                      <a:pt x="6" y="15"/>
                    </a:lnTo>
                    <a:lnTo>
                      <a:pt x="3" y="0"/>
                    </a:lnTo>
                    <a:lnTo>
                      <a:pt x="2" y="4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1" y="13"/>
                    </a:lnTo>
                    <a:lnTo>
                      <a:pt x="1" y="17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3B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39" name="Freeform 186"/>
              <p:cNvSpPr>
                <a:spLocks/>
              </p:cNvSpPr>
              <p:nvPr/>
            </p:nvSpPr>
            <p:spPr bwMode="auto">
              <a:xfrm>
                <a:off x="1135" y="2663"/>
                <a:ext cx="50" cy="24"/>
              </a:xfrm>
              <a:custGeom>
                <a:avLst/>
                <a:gdLst>
                  <a:gd name="T0" fmla="*/ 0 w 251"/>
                  <a:gd name="T1" fmla="*/ 0 h 146"/>
                  <a:gd name="T2" fmla="*/ 0 w 251"/>
                  <a:gd name="T3" fmla="*/ 0 h 146"/>
                  <a:gd name="T4" fmla="*/ 0 w 251"/>
                  <a:gd name="T5" fmla="*/ 0 h 146"/>
                  <a:gd name="T6" fmla="*/ 0 w 251"/>
                  <a:gd name="T7" fmla="*/ 0 h 146"/>
                  <a:gd name="T8" fmla="*/ 0 w 251"/>
                  <a:gd name="T9" fmla="*/ 0 h 146"/>
                  <a:gd name="T10" fmla="*/ 0 w 251"/>
                  <a:gd name="T11" fmla="*/ 0 h 146"/>
                  <a:gd name="T12" fmla="*/ 0 w 251"/>
                  <a:gd name="T13" fmla="*/ 0 h 146"/>
                  <a:gd name="T14" fmla="*/ 0 w 251"/>
                  <a:gd name="T15" fmla="*/ 0 h 146"/>
                  <a:gd name="T16" fmla="*/ 0 w 251"/>
                  <a:gd name="T17" fmla="*/ 0 h 146"/>
                  <a:gd name="T18" fmla="*/ 0 w 251"/>
                  <a:gd name="T19" fmla="*/ 0 h 146"/>
                  <a:gd name="T20" fmla="*/ 0 w 251"/>
                  <a:gd name="T21" fmla="*/ 0 h 146"/>
                  <a:gd name="T22" fmla="*/ 0 w 251"/>
                  <a:gd name="T23" fmla="*/ 0 h 146"/>
                  <a:gd name="T24" fmla="*/ 0 w 251"/>
                  <a:gd name="T25" fmla="*/ 0 h 146"/>
                  <a:gd name="T26" fmla="*/ 0 w 251"/>
                  <a:gd name="T27" fmla="*/ 0 h 146"/>
                  <a:gd name="T28" fmla="*/ 0 w 251"/>
                  <a:gd name="T29" fmla="*/ 0 h 146"/>
                  <a:gd name="T30" fmla="*/ 0 w 251"/>
                  <a:gd name="T31" fmla="*/ 0 h 146"/>
                  <a:gd name="T32" fmla="*/ 0 w 251"/>
                  <a:gd name="T33" fmla="*/ 0 h 146"/>
                  <a:gd name="T34" fmla="*/ 0 w 251"/>
                  <a:gd name="T35" fmla="*/ 0 h 146"/>
                  <a:gd name="T36" fmla="*/ 0 w 251"/>
                  <a:gd name="T37" fmla="*/ 0 h 146"/>
                  <a:gd name="T38" fmla="*/ 0 w 251"/>
                  <a:gd name="T39" fmla="*/ 0 h 146"/>
                  <a:gd name="T40" fmla="*/ 0 w 251"/>
                  <a:gd name="T41" fmla="*/ 0 h 146"/>
                  <a:gd name="T42" fmla="*/ 0 w 251"/>
                  <a:gd name="T43" fmla="*/ 0 h 146"/>
                  <a:gd name="T44" fmla="*/ 0 w 251"/>
                  <a:gd name="T45" fmla="*/ 0 h 146"/>
                  <a:gd name="T46" fmla="*/ 0 w 251"/>
                  <a:gd name="T47" fmla="*/ 0 h 146"/>
                  <a:gd name="T48" fmla="*/ 0 w 251"/>
                  <a:gd name="T49" fmla="*/ 0 h 146"/>
                  <a:gd name="T50" fmla="*/ 0 w 251"/>
                  <a:gd name="T51" fmla="*/ 0 h 146"/>
                  <a:gd name="T52" fmla="*/ 0 w 251"/>
                  <a:gd name="T53" fmla="*/ 0 h 146"/>
                  <a:gd name="T54" fmla="*/ 0 w 251"/>
                  <a:gd name="T55" fmla="*/ 0 h 146"/>
                  <a:gd name="T56" fmla="*/ 0 w 251"/>
                  <a:gd name="T57" fmla="*/ 0 h 146"/>
                  <a:gd name="T58" fmla="*/ 0 w 251"/>
                  <a:gd name="T59" fmla="*/ 0 h 146"/>
                  <a:gd name="T60" fmla="*/ 0 w 251"/>
                  <a:gd name="T61" fmla="*/ 0 h 146"/>
                  <a:gd name="T62" fmla="*/ 0 w 251"/>
                  <a:gd name="T63" fmla="*/ 0 h 146"/>
                  <a:gd name="T64" fmla="*/ 0 w 251"/>
                  <a:gd name="T65" fmla="*/ 0 h 146"/>
                  <a:gd name="T66" fmla="*/ 0 w 251"/>
                  <a:gd name="T67" fmla="*/ 0 h 146"/>
                  <a:gd name="T68" fmla="*/ 0 w 251"/>
                  <a:gd name="T69" fmla="*/ 0 h 146"/>
                  <a:gd name="T70" fmla="*/ 0 w 251"/>
                  <a:gd name="T71" fmla="*/ 0 h 146"/>
                  <a:gd name="T72" fmla="*/ 0 w 251"/>
                  <a:gd name="T73" fmla="*/ 0 h 1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51"/>
                  <a:gd name="T112" fmla="*/ 0 h 146"/>
                  <a:gd name="T113" fmla="*/ 251 w 251"/>
                  <a:gd name="T114" fmla="*/ 146 h 14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51" h="146">
                    <a:moveTo>
                      <a:pt x="0" y="25"/>
                    </a:moveTo>
                    <a:lnTo>
                      <a:pt x="4" y="39"/>
                    </a:lnTo>
                    <a:lnTo>
                      <a:pt x="8" y="51"/>
                    </a:lnTo>
                    <a:lnTo>
                      <a:pt x="13" y="62"/>
                    </a:lnTo>
                    <a:lnTo>
                      <a:pt x="19" y="74"/>
                    </a:lnTo>
                    <a:lnTo>
                      <a:pt x="26" y="85"/>
                    </a:lnTo>
                    <a:lnTo>
                      <a:pt x="33" y="95"/>
                    </a:lnTo>
                    <a:lnTo>
                      <a:pt x="41" y="104"/>
                    </a:lnTo>
                    <a:lnTo>
                      <a:pt x="49" y="113"/>
                    </a:lnTo>
                    <a:lnTo>
                      <a:pt x="58" y="120"/>
                    </a:lnTo>
                    <a:lnTo>
                      <a:pt x="68" y="127"/>
                    </a:lnTo>
                    <a:lnTo>
                      <a:pt x="78" y="133"/>
                    </a:lnTo>
                    <a:lnTo>
                      <a:pt x="89" y="138"/>
                    </a:lnTo>
                    <a:lnTo>
                      <a:pt x="99" y="142"/>
                    </a:lnTo>
                    <a:lnTo>
                      <a:pt x="112" y="145"/>
                    </a:lnTo>
                    <a:lnTo>
                      <a:pt x="123" y="146"/>
                    </a:lnTo>
                    <a:lnTo>
                      <a:pt x="135" y="146"/>
                    </a:lnTo>
                    <a:lnTo>
                      <a:pt x="144" y="146"/>
                    </a:lnTo>
                    <a:lnTo>
                      <a:pt x="152" y="145"/>
                    </a:lnTo>
                    <a:lnTo>
                      <a:pt x="160" y="144"/>
                    </a:lnTo>
                    <a:lnTo>
                      <a:pt x="168" y="142"/>
                    </a:lnTo>
                    <a:lnTo>
                      <a:pt x="184" y="137"/>
                    </a:lnTo>
                    <a:lnTo>
                      <a:pt x="199" y="128"/>
                    </a:lnTo>
                    <a:lnTo>
                      <a:pt x="213" y="119"/>
                    </a:lnTo>
                    <a:lnTo>
                      <a:pt x="226" y="107"/>
                    </a:lnTo>
                    <a:lnTo>
                      <a:pt x="238" y="94"/>
                    </a:lnTo>
                    <a:lnTo>
                      <a:pt x="248" y="79"/>
                    </a:lnTo>
                    <a:lnTo>
                      <a:pt x="249" y="76"/>
                    </a:lnTo>
                    <a:lnTo>
                      <a:pt x="249" y="72"/>
                    </a:lnTo>
                    <a:lnTo>
                      <a:pt x="250" y="70"/>
                    </a:lnTo>
                    <a:lnTo>
                      <a:pt x="250" y="66"/>
                    </a:lnTo>
                    <a:lnTo>
                      <a:pt x="251" y="62"/>
                    </a:lnTo>
                    <a:lnTo>
                      <a:pt x="251" y="60"/>
                    </a:lnTo>
                    <a:lnTo>
                      <a:pt x="251" y="57"/>
                    </a:lnTo>
                    <a:lnTo>
                      <a:pt x="251" y="53"/>
                    </a:lnTo>
                    <a:lnTo>
                      <a:pt x="247" y="62"/>
                    </a:lnTo>
                    <a:lnTo>
                      <a:pt x="242" y="71"/>
                    </a:lnTo>
                    <a:lnTo>
                      <a:pt x="237" y="79"/>
                    </a:lnTo>
                    <a:lnTo>
                      <a:pt x="231" y="86"/>
                    </a:lnTo>
                    <a:lnTo>
                      <a:pt x="224" y="95"/>
                    </a:lnTo>
                    <a:lnTo>
                      <a:pt x="217" y="101"/>
                    </a:lnTo>
                    <a:lnTo>
                      <a:pt x="210" y="108"/>
                    </a:lnTo>
                    <a:lnTo>
                      <a:pt x="203" y="113"/>
                    </a:lnTo>
                    <a:lnTo>
                      <a:pt x="196" y="119"/>
                    </a:lnTo>
                    <a:lnTo>
                      <a:pt x="188" y="122"/>
                    </a:lnTo>
                    <a:lnTo>
                      <a:pt x="179" y="127"/>
                    </a:lnTo>
                    <a:lnTo>
                      <a:pt x="171" y="130"/>
                    </a:lnTo>
                    <a:lnTo>
                      <a:pt x="162" y="133"/>
                    </a:lnTo>
                    <a:lnTo>
                      <a:pt x="153" y="134"/>
                    </a:lnTo>
                    <a:lnTo>
                      <a:pt x="144" y="136"/>
                    </a:lnTo>
                    <a:lnTo>
                      <a:pt x="135" y="136"/>
                    </a:lnTo>
                    <a:lnTo>
                      <a:pt x="123" y="136"/>
                    </a:lnTo>
                    <a:lnTo>
                      <a:pt x="111" y="133"/>
                    </a:lnTo>
                    <a:lnTo>
                      <a:pt x="98" y="130"/>
                    </a:lnTo>
                    <a:lnTo>
                      <a:pt x="87" y="126"/>
                    </a:lnTo>
                    <a:lnTo>
                      <a:pt x="76" y="120"/>
                    </a:lnTo>
                    <a:lnTo>
                      <a:pt x="66" y="113"/>
                    </a:lnTo>
                    <a:lnTo>
                      <a:pt x="57" y="106"/>
                    </a:lnTo>
                    <a:lnTo>
                      <a:pt x="48" y="97"/>
                    </a:lnTo>
                    <a:lnTo>
                      <a:pt x="39" y="88"/>
                    </a:lnTo>
                    <a:lnTo>
                      <a:pt x="32" y="77"/>
                    </a:lnTo>
                    <a:lnTo>
                      <a:pt x="25" y="66"/>
                    </a:lnTo>
                    <a:lnTo>
                      <a:pt x="19" y="54"/>
                    </a:lnTo>
                    <a:lnTo>
                      <a:pt x="14" y="41"/>
                    </a:lnTo>
                    <a:lnTo>
                      <a:pt x="10" y="28"/>
                    </a:lnTo>
                    <a:lnTo>
                      <a:pt x="7" y="15"/>
                    </a:lnTo>
                    <a:lnTo>
                      <a:pt x="5" y="0"/>
                    </a:lnTo>
                    <a:lnTo>
                      <a:pt x="4" y="3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1" y="19"/>
                    </a:lnTo>
                    <a:lnTo>
                      <a:pt x="0" y="2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F3BA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40" name="Freeform 187"/>
              <p:cNvSpPr>
                <a:spLocks/>
              </p:cNvSpPr>
              <p:nvPr/>
            </p:nvSpPr>
            <p:spPr bwMode="auto">
              <a:xfrm>
                <a:off x="1135" y="2661"/>
                <a:ext cx="50" cy="25"/>
              </a:xfrm>
              <a:custGeom>
                <a:avLst/>
                <a:gdLst>
                  <a:gd name="T0" fmla="*/ 0 w 249"/>
                  <a:gd name="T1" fmla="*/ 0 h 154"/>
                  <a:gd name="T2" fmla="*/ 0 w 249"/>
                  <a:gd name="T3" fmla="*/ 0 h 154"/>
                  <a:gd name="T4" fmla="*/ 0 w 249"/>
                  <a:gd name="T5" fmla="*/ 0 h 154"/>
                  <a:gd name="T6" fmla="*/ 0 w 249"/>
                  <a:gd name="T7" fmla="*/ 0 h 154"/>
                  <a:gd name="T8" fmla="*/ 0 w 249"/>
                  <a:gd name="T9" fmla="*/ 0 h 154"/>
                  <a:gd name="T10" fmla="*/ 0 w 249"/>
                  <a:gd name="T11" fmla="*/ 0 h 154"/>
                  <a:gd name="T12" fmla="*/ 0 w 249"/>
                  <a:gd name="T13" fmla="*/ 0 h 154"/>
                  <a:gd name="T14" fmla="*/ 0 w 249"/>
                  <a:gd name="T15" fmla="*/ 0 h 154"/>
                  <a:gd name="T16" fmla="*/ 0 w 249"/>
                  <a:gd name="T17" fmla="*/ 0 h 154"/>
                  <a:gd name="T18" fmla="*/ 0 w 249"/>
                  <a:gd name="T19" fmla="*/ 0 h 154"/>
                  <a:gd name="T20" fmla="*/ 0 w 249"/>
                  <a:gd name="T21" fmla="*/ 0 h 154"/>
                  <a:gd name="T22" fmla="*/ 0 w 249"/>
                  <a:gd name="T23" fmla="*/ 0 h 154"/>
                  <a:gd name="T24" fmla="*/ 0 w 249"/>
                  <a:gd name="T25" fmla="*/ 0 h 154"/>
                  <a:gd name="T26" fmla="*/ 0 w 249"/>
                  <a:gd name="T27" fmla="*/ 0 h 154"/>
                  <a:gd name="T28" fmla="*/ 0 w 249"/>
                  <a:gd name="T29" fmla="*/ 0 h 154"/>
                  <a:gd name="T30" fmla="*/ 0 w 249"/>
                  <a:gd name="T31" fmla="*/ 0 h 154"/>
                  <a:gd name="T32" fmla="*/ 0 w 249"/>
                  <a:gd name="T33" fmla="*/ 0 h 154"/>
                  <a:gd name="T34" fmla="*/ 0 w 249"/>
                  <a:gd name="T35" fmla="*/ 0 h 154"/>
                  <a:gd name="T36" fmla="*/ 0 w 249"/>
                  <a:gd name="T37" fmla="*/ 0 h 154"/>
                  <a:gd name="T38" fmla="*/ 0 w 249"/>
                  <a:gd name="T39" fmla="*/ 0 h 154"/>
                  <a:gd name="T40" fmla="*/ 0 w 249"/>
                  <a:gd name="T41" fmla="*/ 0 h 154"/>
                  <a:gd name="T42" fmla="*/ 0 w 249"/>
                  <a:gd name="T43" fmla="*/ 0 h 154"/>
                  <a:gd name="T44" fmla="*/ 0 w 249"/>
                  <a:gd name="T45" fmla="*/ 0 h 154"/>
                  <a:gd name="T46" fmla="*/ 0 w 249"/>
                  <a:gd name="T47" fmla="*/ 0 h 154"/>
                  <a:gd name="T48" fmla="*/ 0 w 249"/>
                  <a:gd name="T49" fmla="*/ 0 h 154"/>
                  <a:gd name="T50" fmla="*/ 0 w 249"/>
                  <a:gd name="T51" fmla="*/ 0 h 154"/>
                  <a:gd name="T52" fmla="*/ 0 w 249"/>
                  <a:gd name="T53" fmla="*/ 0 h 154"/>
                  <a:gd name="T54" fmla="*/ 0 w 249"/>
                  <a:gd name="T55" fmla="*/ 0 h 154"/>
                  <a:gd name="T56" fmla="*/ 0 w 249"/>
                  <a:gd name="T57" fmla="*/ 0 h 154"/>
                  <a:gd name="T58" fmla="*/ 0 w 249"/>
                  <a:gd name="T59" fmla="*/ 0 h 154"/>
                  <a:gd name="T60" fmla="*/ 0 w 249"/>
                  <a:gd name="T61" fmla="*/ 0 h 154"/>
                  <a:gd name="T62" fmla="*/ 0 w 249"/>
                  <a:gd name="T63" fmla="*/ 0 h 154"/>
                  <a:gd name="T64" fmla="*/ 0 w 249"/>
                  <a:gd name="T65" fmla="*/ 0 h 154"/>
                  <a:gd name="T66" fmla="*/ 0 w 249"/>
                  <a:gd name="T67" fmla="*/ 0 h 154"/>
                  <a:gd name="T68" fmla="*/ 0 w 249"/>
                  <a:gd name="T69" fmla="*/ 0 h 154"/>
                  <a:gd name="T70" fmla="*/ 0 w 249"/>
                  <a:gd name="T71" fmla="*/ 0 h 154"/>
                  <a:gd name="T72" fmla="*/ 0 w 249"/>
                  <a:gd name="T73" fmla="*/ 0 h 154"/>
                  <a:gd name="T74" fmla="*/ 0 w 249"/>
                  <a:gd name="T75" fmla="*/ 0 h 154"/>
                  <a:gd name="T76" fmla="*/ 0 w 249"/>
                  <a:gd name="T77" fmla="*/ 0 h 154"/>
                  <a:gd name="T78" fmla="*/ 0 w 249"/>
                  <a:gd name="T79" fmla="*/ 0 h 1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49"/>
                  <a:gd name="T121" fmla="*/ 0 h 154"/>
                  <a:gd name="T122" fmla="*/ 249 w 249"/>
                  <a:gd name="T123" fmla="*/ 154 h 15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49" h="154">
                    <a:moveTo>
                      <a:pt x="0" y="24"/>
                    </a:moveTo>
                    <a:lnTo>
                      <a:pt x="3" y="39"/>
                    </a:lnTo>
                    <a:lnTo>
                      <a:pt x="7" y="51"/>
                    </a:lnTo>
                    <a:lnTo>
                      <a:pt x="11" y="64"/>
                    </a:lnTo>
                    <a:lnTo>
                      <a:pt x="17" y="76"/>
                    </a:lnTo>
                    <a:lnTo>
                      <a:pt x="23" y="86"/>
                    </a:lnTo>
                    <a:lnTo>
                      <a:pt x="30" y="97"/>
                    </a:lnTo>
                    <a:lnTo>
                      <a:pt x="38" y="108"/>
                    </a:lnTo>
                    <a:lnTo>
                      <a:pt x="46" y="116"/>
                    </a:lnTo>
                    <a:lnTo>
                      <a:pt x="55" y="125"/>
                    </a:lnTo>
                    <a:lnTo>
                      <a:pt x="65" y="132"/>
                    </a:lnTo>
                    <a:lnTo>
                      <a:pt x="75" y="138"/>
                    </a:lnTo>
                    <a:lnTo>
                      <a:pt x="86" y="144"/>
                    </a:lnTo>
                    <a:lnTo>
                      <a:pt x="97" y="148"/>
                    </a:lnTo>
                    <a:lnTo>
                      <a:pt x="109" y="151"/>
                    </a:lnTo>
                    <a:lnTo>
                      <a:pt x="121" y="152"/>
                    </a:lnTo>
                    <a:lnTo>
                      <a:pt x="133" y="154"/>
                    </a:lnTo>
                    <a:lnTo>
                      <a:pt x="142" y="154"/>
                    </a:lnTo>
                    <a:lnTo>
                      <a:pt x="151" y="152"/>
                    </a:lnTo>
                    <a:lnTo>
                      <a:pt x="159" y="150"/>
                    </a:lnTo>
                    <a:lnTo>
                      <a:pt x="168" y="148"/>
                    </a:lnTo>
                    <a:lnTo>
                      <a:pt x="176" y="145"/>
                    </a:lnTo>
                    <a:lnTo>
                      <a:pt x="184" y="142"/>
                    </a:lnTo>
                    <a:lnTo>
                      <a:pt x="192" y="138"/>
                    </a:lnTo>
                    <a:lnTo>
                      <a:pt x="199" y="133"/>
                    </a:lnTo>
                    <a:lnTo>
                      <a:pt x="206" y="127"/>
                    </a:lnTo>
                    <a:lnTo>
                      <a:pt x="213" y="122"/>
                    </a:lnTo>
                    <a:lnTo>
                      <a:pt x="220" y="115"/>
                    </a:lnTo>
                    <a:lnTo>
                      <a:pt x="226" y="109"/>
                    </a:lnTo>
                    <a:lnTo>
                      <a:pt x="233" y="102"/>
                    </a:lnTo>
                    <a:lnTo>
                      <a:pt x="238" y="95"/>
                    </a:lnTo>
                    <a:lnTo>
                      <a:pt x="244" y="86"/>
                    </a:lnTo>
                    <a:lnTo>
                      <a:pt x="248" y="78"/>
                    </a:lnTo>
                    <a:lnTo>
                      <a:pt x="249" y="74"/>
                    </a:lnTo>
                    <a:lnTo>
                      <a:pt x="249" y="72"/>
                    </a:lnTo>
                    <a:lnTo>
                      <a:pt x="249" y="69"/>
                    </a:lnTo>
                    <a:lnTo>
                      <a:pt x="249" y="65"/>
                    </a:lnTo>
                    <a:lnTo>
                      <a:pt x="249" y="63"/>
                    </a:lnTo>
                    <a:lnTo>
                      <a:pt x="249" y="59"/>
                    </a:lnTo>
                    <a:lnTo>
                      <a:pt x="249" y="57"/>
                    </a:lnTo>
                    <a:lnTo>
                      <a:pt x="249" y="53"/>
                    </a:lnTo>
                    <a:lnTo>
                      <a:pt x="245" y="63"/>
                    </a:lnTo>
                    <a:lnTo>
                      <a:pt x="241" y="72"/>
                    </a:lnTo>
                    <a:lnTo>
                      <a:pt x="236" y="80"/>
                    </a:lnTo>
                    <a:lnTo>
                      <a:pt x="230" y="89"/>
                    </a:lnTo>
                    <a:lnTo>
                      <a:pt x="223" y="97"/>
                    </a:lnTo>
                    <a:lnTo>
                      <a:pt x="217" y="104"/>
                    </a:lnTo>
                    <a:lnTo>
                      <a:pt x="210" y="112"/>
                    </a:lnTo>
                    <a:lnTo>
                      <a:pt x="203" y="118"/>
                    </a:lnTo>
                    <a:lnTo>
                      <a:pt x="195" y="124"/>
                    </a:lnTo>
                    <a:lnTo>
                      <a:pt x="187" y="128"/>
                    </a:lnTo>
                    <a:lnTo>
                      <a:pt x="179" y="133"/>
                    </a:lnTo>
                    <a:lnTo>
                      <a:pt x="170" y="136"/>
                    </a:lnTo>
                    <a:lnTo>
                      <a:pt x="161" y="139"/>
                    </a:lnTo>
                    <a:lnTo>
                      <a:pt x="152" y="142"/>
                    </a:lnTo>
                    <a:lnTo>
                      <a:pt x="143" y="143"/>
                    </a:lnTo>
                    <a:lnTo>
                      <a:pt x="133" y="143"/>
                    </a:lnTo>
                    <a:lnTo>
                      <a:pt x="121" y="142"/>
                    </a:lnTo>
                    <a:lnTo>
                      <a:pt x="109" y="140"/>
                    </a:lnTo>
                    <a:lnTo>
                      <a:pt x="96" y="137"/>
                    </a:lnTo>
                    <a:lnTo>
                      <a:pt x="85" y="132"/>
                    </a:lnTo>
                    <a:lnTo>
                      <a:pt x="74" y="126"/>
                    </a:lnTo>
                    <a:lnTo>
                      <a:pt x="64" y="119"/>
                    </a:lnTo>
                    <a:lnTo>
                      <a:pt x="54" y="110"/>
                    </a:lnTo>
                    <a:lnTo>
                      <a:pt x="45" y="101"/>
                    </a:lnTo>
                    <a:lnTo>
                      <a:pt x="37" y="91"/>
                    </a:lnTo>
                    <a:lnTo>
                      <a:pt x="30" y="80"/>
                    </a:lnTo>
                    <a:lnTo>
                      <a:pt x="24" y="69"/>
                    </a:lnTo>
                    <a:lnTo>
                      <a:pt x="18" y="57"/>
                    </a:lnTo>
                    <a:lnTo>
                      <a:pt x="14" y="43"/>
                    </a:lnTo>
                    <a:lnTo>
                      <a:pt x="10" y="29"/>
                    </a:lnTo>
                    <a:lnTo>
                      <a:pt x="8" y="15"/>
                    </a:lnTo>
                    <a:lnTo>
                      <a:pt x="6" y="0"/>
                    </a:lnTo>
                    <a:lnTo>
                      <a:pt x="5" y="3"/>
                    </a:lnTo>
                    <a:lnTo>
                      <a:pt x="4" y="6"/>
                    </a:lnTo>
                    <a:lnTo>
                      <a:pt x="4" y="9"/>
                    </a:lnTo>
                    <a:lnTo>
                      <a:pt x="3" y="12"/>
                    </a:lnTo>
                    <a:lnTo>
                      <a:pt x="2" y="16"/>
                    </a:lnTo>
                    <a:lnTo>
                      <a:pt x="1" y="18"/>
                    </a:lnTo>
                    <a:lnTo>
                      <a:pt x="1" y="22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4BD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41" name="Freeform 188"/>
              <p:cNvSpPr>
                <a:spLocks/>
              </p:cNvSpPr>
              <p:nvPr/>
            </p:nvSpPr>
            <p:spPr bwMode="auto">
              <a:xfrm>
                <a:off x="1136" y="2659"/>
                <a:ext cx="49" cy="26"/>
              </a:xfrm>
              <a:custGeom>
                <a:avLst/>
                <a:gdLst>
                  <a:gd name="T0" fmla="*/ 0 w 246"/>
                  <a:gd name="T1" fmla="*/ 0 h 159"/>
                  <a:gd name="T2" fmla="*/ 0 w 246"/>
                  <a:gd name="T3" fmla="*/ 0 h 159"/>
                  <a:gd name="T4" fmla="*/ 0 w 246"/>
                  <a:gd name="T5" fmla="*/ 0 h 159"/>
                  <a:gd name="T6" fmla="*/ 0 w 246"/>
                  <a:gd name="T7" fmla="*/ 0 h 159"/>
                  <a:gd name="T8" fmla="*/ 0 w 246"/>
                  <a:gd name="T9" fmla="*/ 0 h 159"/>
                  <a:gd name="T10" fmla="*/ 0 w 246"/>
                  <a:gd name="T11" fmla="*/ 0 h 159"/>
                  <a:gd name="T12" fmla="*/ 0 w 246"/>
                  <a:gd name="T13" fmla="*/ 0 h 159"/>
                  <a:gd name="T14" fmla="*/ 0 w 246"/>
                  <a:gd name="T15" fmla="*/ 0 h 159"/>
                  <a:gd name="T16" fmla="*/ 0 w 246"/>
                  <a:gd name="T17" fmla="*/ 0 h 159"/>
                  <a:gd name="T18" fmla="*/ 0 w 246"/>
                  <a:gd name="T19" fmla="*/ 0 h 159"/>
                  <a:gd name="T20" fmla="*/ 0 w 246"/>
                  <a:gd name="T21" fmla="*/ 0 h 159"/>
                  <a:gd name="T22" fmla="*/ 0 w 246"/>
                  <a:gd name="T23" fmla="*/ 0 h 159"/>
                  <a:gd name="T24" fmla="*/ 0 w 246"/>
                  <a:gd name="T25" fmla="*/ 0 h 159"/>
                  <a:gd name="T26" fmla="*/ 0 w 246"/>
                  <a:gd name="T27" fmla="*/ 0 h 159"/>
                  <a:gd name="T28" fmla="*/ 0 w 246"/>
                  <a:gd name="T29" fmla="*/ 0 h 159"/>
                  <a:gd name="T30" fmla="*/ 0 w 246"/>
                  <a:gd name="T31" fmla="*/ 0 h 159"/>
                  <a:gd name="T32" fmla="*/ 0 w 246"/>
                  <a:gd name="T33" fmla="*/ 0 h 159"/>
                  <a:gd name="T34" fmla="*/ 0 w 246"/>
                  <a:gd name="T35" fmla="*/ 0 h 159"/>
                  <a:gd name="T36" fmla="*/ 0 w 246"/>
                  <a:gd name="T37" fmla="*/ 0 h 159"/>
                  <a:gd name="T38" fmla="*/ 0 w 246"/>
                  <a:gd name="T39" fmla="*/ 0 h 159"/>
                  <a:gd name="T40" fmla="*/ 0 w 246"/>
                  <a:gd name="T41" fmla="*/ 0 h 159"/>
                  <a:gd name="T42" fmla="*/ 0 w 246"/>
                  <a:gd name="T43" fmla="*/ 0 h 159"/>
                  <a:gd name="T44" fmla="*/ 0 w 246"/>
                  <a:gd name="T45" fmla="*/ 0 h 159"/>
                  <a:gd name="T46" fmla="*/ 0 w 246"/>
                  <a:gd name="T47" fmla="*/ 0 h 159"/>
                  <a:gd name="T48" fmla="*/ 0 w 246"/>
                  <a:gd name="T49" fmla="*/ 0 h 159"/>
                  <a:gd name="T50" fmla="*/ 0 w 246"/>
                  <a:gd name="T51" fmla="*/ 0 h 159"/>
                  <a:gd name="T52" fmla="*/ 0 w 246"/>
                  <a:gd name="T53" fmla="*/ 0 h 159"/>
                  <a:gd name="T54" fmla="*/ 0 w 246"/>
                  <a:gd name="T55" fmla="*/ 0 h 159"/>
                  <a:gd name="T56" fmla="*/ 0 w 246"/>
                  <a:gd name="T57" fmla="*/ 0 h 159"/>
                  <a:gd name="T58" fmla="*/ 0 w 246"/>
                  <a:gd name="T59" fmla="*/ 0 h 159"/>
                  <a:gd name="T60" fmla="*/ 0 w 246"/>
                  <a:gd name="T61" fmla="*/ 0 h 159"/>
                  <a:gd name="T62" fmla="*/ 0 w 246"/>
                  <a:gd name="T63" fmla="*/ 0 h 159"/>
                  <a:gd name="T64" fmla="*/ 0 w 246"/>
                  <a:gd name="T65" fmla="*/ 0 h 159"/>
                  <a:gd name="T66" fmla="*/ 0 w 246"/>
                  <a:gd name="T67" fmla="*/ 0 h 159"/>
                  <a:gd name="T68" fmla="*/ 0 w 246"/>
                  <a:gd name="T69" fmla="*/ 0 h 159"/>
                  <a:gd name="T70" fmla="*/ 0 w 246"/>
                  <a:gd name="T71" fmla="*/ 0 h 159"/>
                  <a:gd name="T72" fmla="*/ 0 w 246"/>
                  <a:gd name="T73" fmla="*/ 0 h 159"/>
                  <a:gd name="T74" fmla="*/ 0 w 246"/>
                  <a:gd name="T75" fmla="*/ 0 h 159"/>
                  <a:gd name="T76" fmla="*/ 0 w 246"/>
                  <a:gd name="T77" fmla="*/ 0 h 159"/>
                  <a:gd name="T78" fmla="*/ 0 w 246"/>
                  <a:gd name="T79" fmla="*/ 0 h 159"/>
                  <a:gd name="T80" fmla="*/ 0 w 246"/>
                  <a:gd name="T81" fmla="*/ 0 h 159"/>
                  <a:gd name="T82" fmla="*/ 0 w 246"/>
                  <a:gd name="T83" fmla="*/ 0 h 159"/>
                  <a:gd name="T84" fmla="*/ 0 w 246"/>
                  <a:gd name="T85" fmla="*/ 0 h 159"/>
                  <a:gd name="T86" fmla="*/ 0 w 246"/>
                  <a:gd name="T87" fmla="*/ 0 h 15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46"/>
                  <a:gd name="T133" fmla="*/ 0 h 159"/>
                  <a:gd name="T134" fmla="*/ 246 w 246"/>
                  <a:gd name="T135" fmla="*/ 159 h 15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46" h="159">
                    <a:moveTo>
                      <a:pt x="0" y="23"/>
                    </a:moveTo>
                    <a:lnTo>
                      <a:pt x="2" y="38"/>
                    </a:lnTo>
                    <a:lnTo>
                      <a:pt x="5" y="51"/>
                    </a:lnTo>
                    <a:lnTo>
                      <a:pt x="9" y="64"/>
                    </a:lnTo>
                    <a:lnTo>
                      <a:pt x="14" y="77"/>
                    </a:lnTo>
                    <a:lnTo>
                      <a:pt x="20" y="89"/>
                    </a:lnTo>
                    <a:lnTo>
                      <a:pt x="27" y="100"/>
                    </a:lnTo>
                    <a:lnTo>
                      <a:pt x="34" y="111"/>
                    </a:lnTo>
                    <a:lnTo>
                      <a:pt x="43" y="120"/>
                    </a:lnTo>
                    <a:lnTo>
                      <a:pt x="52" y="129"/>
                    </a:lnTo>
                    <a:lnTo>
                      <a:pt x="61" y="136"/>
                    </a:lnTo>
                    <a:lnTo>
                      <a:pt x="71" y="143"/>
                    </a:lnTo>
                    <a:lnTo>
                      <a:pt x="82" y="149"/>
                    </a:lnTo>
                    <a:lnTo>
                      <a:pt x="93" y="153"/>
                    </a:lnTo>
                    <a:lnTo>
                      <a:pt x="106" y="156"/>
                    </a:lnTo>
                    <a:lnTo>
                      <a:pt x="118" y="159"/>
                    </a:lnTo>
                    <a:lnTo>
                      <a:pt x="130" y="159"/>
                    </a:lnTo>
                    <a:lnTo>
                      <a:pt x="139" y="159"/>
                    </a:lnTo>
                    <a:lnTo>
                      <a:pt x="148" y="157"/>
                    </a:lnTo>
                    <a:lnTo>
                      <a:pt x="157" y="156"/>
                    </a:lnTo>
                    <a:lnTo>
                      <a:pt x="166" y="153"/>
                    </a:lnTo>
                    <a:lnTo>
                      <a:pt x="174" y="150"/>
                    </a:lnTo>
                    <a:lnTo>
                      <a:pt x="183" y="145"/>
                    </a:lnTo>
                    <a:lnTo>
                      <a:pt x="191" y="142"/>
                    </a:lnTo>
                    <a:lnTo>
                      <a:pt x="198" y="136"/>
                    </a:lnTo>
                    <a:lnTo>
                      <a:pt x="205" y="131"/>
                    </a:lnTo>
                    <a:lnTo>
                      <a:pt x="212" y="124"/>
                    </a:lnTo>
                    <a:lnTo>
                      <a:pt x="219" y="118"/>
                    </a:lnTo>
                    <a:lnTo>
                      <a:pt x="226" y="111"/>
                    </a:lnTo>
                    <a:lnTo>
                      <a:pt x="232" y="102"/>
                    </a:lnTo>
                    <a:lnTo>
                      <a:pt x="237" y="94"/>
                    </a:lnTo>
                    <a:lnTo>
                      <a:pt x="242" y="85"/>
                    </a:lnTo>
                    <a:lnTo>
                      <a:pt x="246" y="76"/>
                    </a:lnTo>
                    <a:lnTo>
                      <a:pt x="246" y="74"/>
                    </a:lnTo>
                    <a:lnTo>
                      <a:pt x="246" y="70"/>
                    </a:lnTo>
                    <a:lnTo>
                      <a:pt x="246" y="68"/>
                    </a:lnTo>
                    <a:lnTo>
                      <a:pt x="246" y="64"/>
                    </a:lnTo>
                    <a:lnTo>
                      <a:pt x="246" y="60"/>
                    </a:lnTo>
                    <a:lnTo>
                      <a:pt x="246" y="58"/>
                    </a:lnTo>
                    <a:lnTo>
                      <a:pt x="246" y="54"/>
                    </a:lnTo>
                    <a:lnTo>
                      <a:pt x="246" y="52"/>
                    </a:lnTo>
                    <a:lnTo>
                      <a:pt x="242" y="62"/>
                    </a:lnTo>
                    <a:lnTo>
                      <a:pt x="238" y="72"/>
                    </a:lnTo>
                    <a:lnTo>
                      <a:pt x="233" y="82"/>
                    </a:lnTo>
                    <a:lnTo>
                      <a:pt x="228" y="90"/>
                    </a:lnTo>
                    <a:lnTo>
                      <a:pt x="221" y="99"/>
                    </a:lnTo>
                    <a:lnTo>
                      <a:pt x="215" y="107"/>
                    </a:lnTo>
                    <a:lnTo>
                      <a:pt x="208" y="114"/>
                    </a:lnTo>
                    <a:lnTo>
                      <a:pt x="201" y="121"/>
                    </a:lnTo>
                    <a:lnTo>
                      <a:pt x="193" y="127"/>
                    </a:lnTo>
                    <a:lnTo>
                      <a:pt x="185" y="132"/>
                    </a:lnTo>
                    <a:lnTo>
                      <a:pt x="177" y="137"/>
                    </a:lnTo>
                    <a:lnTo>
                      <a:pt x="168" y="142"/>
                    </a:lnTo>
                    <a:lnTo>
                      <a:pt x="159" y="144"/>
                    </a:lnTo>
                    <a:lnTo>
                      <a:pt x="149" y="147"/>
                    </a:lnTo>
                    <a:lnTo>
                      <a:pt x="140" y="148"/>
                    </a:lnTo>
                    <a:lnTo>
                      <a:pt x="130" y="148"/>
                    </a:lnTo>
                    <a:lnTo>
                      <a:pt x="118" y="148"/>
                    </a:lnTo>
                    <a:lnTo>
                      <a:pt x="106" y="145"/>
                    </a:lnTo>
                    <a:lnTo>
                      <a:pt x="93" y="142"/>
                    </a:lnTo>
                    <a:lnTo>
                      <a:pt x="82" y="137"/>
                    </a:lnTo>
                    <a:lnTo>
                      <a:pt x="71" y="131"/>
                    </a:lnTo>
                    <a:lnTo>
                      <a:pt x="61" y="124"/>
                    </a:lnTo>
                    <a:lnTo>
                      <a:pt x="52" y="115"/>
                    </a:lnTo>
                    <a:lnTo>
                      <a:pt x="43" y="106"/>
                    </a:lnTo>
                    <a:lnTo>
                      <a:pt x="35" y="95"/>
                    </a:lnTo>
                    <a:lnTo>
                      <a:pt x="28" y="84"/>
                    </a:lnTo>
                    <a:lnTo>
                      <a:pt x="22" y="72"/>
                    </a:lnTo>
                    <a:lnTo>
                      <a:pt x="17" y="59"/>
                    </a:lnTo>
                    <a:lnTo>
                      <a:pt x="13" y="46"/>
                    </a:lnTo>
                    <a:lnTo>
                      <a:pt x="10" y="32"/>
                    </a:lnTo>
                    <a:lnTo>
                      <a:pt x="8" y="17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7" y="3"/>
                    </a:lnTo>
                    <a:lnTo>
                      <a:pt x="5" y="5"/>
                    </a:lnTo>
                    <a:lnTo>
                      <a:pt x="4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1" y="17"/>
                    </a:lnTo>
                    <a:lnTo>
                      <a:pt x="1" y="20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42" name="Freeform 189"/>
              <p:cNvSpPr>
                <a:spLocks/>
              </p:cNvSpPr>
              <p:nvPr/>
            </p:nvSpPr>
            <p:spPr bwMode="auto">
              <a:xfrm>
                <a:off x="1136" y="2657"/>
                <a:ext cx="49" cy="27"/>
              </a:xfrm>
              <a:custGeom>
                <a:avLst/>
                <a:gdLst>
                  <a:gd name="T0" fmla="*/ 0 w 243"/>
                  <a:gd name="T1" fmla="*/ 0 h 164"/>
                  <a:gd name="T2" fmla="*/ 0 w 243"/>
                  <a:gd name="T3" fmla="*/ 0 h 164"/>
                  <a:gd name="T4" fmla="*/ 0 w 243"/>
                  <a:gd name="T5" fmla="*/ 0 h 164"/>
                  <a:gd name="T6" fmla="*/ 0 w 243"/>
                  <a:gd name="T7" fmla="*/ 0 h 164"/>
                  <a:gd name="T8" fmla="*/ 0 w 243"/>
                  <a:gd name="T9" fmla="*/ 0 h 164"/>
                  <a:gd name="T10" fmla="*/ 0 w 243"/>
                  <a:gd name="T11" fmla="*/ 0 h 164"/>
                  <a:gd name="T12" fmla="*/ 0 w 243"/>
                  <a:gd name="T13" fmla="*/ 0 h 164"/>
                  <a:gd name="T14" fmla="*/ 0 w 243"/>
                  <a:gd name="T15" fmla="*/ 0 h 164"/>
                  <a:gd name="T16" fmla="*/ 0 w 243"/>
                  <a:gd name="T17" fmla="*/ 0 h 164"/>
                  <a:gd name="T18" fmla="*/ 0 w 243"/>
                  <a:gd name="T19" fmla="*/ 0 h 164"/>
                  <a:gd name="T20" fmla="*/ 0 w 243"/>
                  <a:gd name="T21" fmla="*/ 0 h 164"/>
                  <a:gd name="T22" fmla="*/ 0 w 243"/>
                  <a:gd name="T23" fmla="*/ 0 h 164"/>
                  <a:gd name="T24" fmla="*/ 0 w 243"/>
                  <a:gd name="T25" fmla="*/ 0 h 164"/>
                  <a:gd name="T26" fmla="*/ 0 w 243"/>
                  <a:gd name="T27" fmla="*/ 0 h 164"/>
                  <a:gd name="T28" fmla="*/ 0 w 243"/>
                  <a:gd name="T29" fmla="*/ 0 h 164"/>
                  <a:gd name="T30" fmla="*/ 0 w 243"/>
                  <a:gd name="T31" fmla="*/ 0 h 164"/>
                  <a:gd name="T32" fmla="*/ 0 w 243"/>
                  <a:gd name="T33" fmla="*/ 0 h 164"/>
                  <a:gd name="T34" fmla="*/ 0 w 243"/>
                  <a:gd name="T35" fmla="*/ 0 h 164"/>
                  <a:gd name="T36" fmla="*/ 0 w 243"/>
                  <a:gd name="T37" fmla="*/ 0 h 164"/>
                  <a:gd name="T38" fmla="*/ 0 w 243"/>
                  <a:gd name="T39" fmla="*/ 0 h 164"/>
                  <a:gd name="T40" fmla="*/ 0 w 243"/>
                  <a:gd name="T41" fmla="*/ 0 h 164"/>
                  <a:gd name="T42" fmla="*/ 0 w 243"/>
                  <a:gd name="T43" fmla="*/ 0 h 164"/>
                  <a:gd name="T44" fmla="*/ 0 w 243"/>
                  <a:gd name="T45" fmla="*/ 0 h 164"/>
                  <a:gd name="T46" fmla="*/ 0 w 243"/>
                  <a:gd name="T47" fmla="*/ 0 h 164"/>
                  <a:gd name="T48" fmla="*/ 0 w 243"/>
                  <a:gd name="T49" fmla="*/ 0 h 164"/>
                  <a:gd name="T50" fmla="*/ 0 w 243"/>
                  <a:gd name="T51" fmla="*/ 0 h 164"/>
                  <a:gd name="T52" fmla="*/ 0 w 243"/>
                  <a:gd name="T53" fmla="*/ 0 h 164"/>
                  <a:gd name="T54" fmla="*/ 0 w 243"/>
                  <a:gd name="T55" fmla="*/ 0 h 164"/>
                  <a:gd name="T56" fmla="*/ 0 w 243"/>
                  <a:gd name="T57" fmla="*/ 0 h 164"/>
                  <a:gd name="T58" fmla="*/ 0 w 243"/>
                  <a:gd name="T59" fmla="*/ 0 h 164"/>
                  <a:gd name="T60" fmla="*/ 0 w 243"/>
                  <a:gd name="T61" fmla="*/ 0 h 164"/>
                  <a:gd name="T62" fmla="*/ 0 w 243"/>
                  <a:gd name="T63" fmla="*/ 0 h 164"/>
                  <a:gd name="T64" fmla="*/ 0 w 243"/>
                  <a:gd name="T65" fmla="*/ 0 h 164"/>
                  <a:gd name="T66" fmla="*/ 0 w 243"/>
                  <a:gd name="T67" fmla="*/ 0 h 164"/>
                  <a:gd name="T68" fmla="*/ 0 w 243"/>
                  <a:gd name="T69" fmla="*/ 0 h 164"/>
                  <a:gd name="T70" fmla="*/ 0 w 243"/>
                  <a:gd name="T71" fmla="*/ 0 h 164"/>
                  <a:gd name="T72" fmla="*/ 0 w 243"/>
                  <a:gd name="T73" fmla="*/ 0 h 164"/>
                  <a:gd name="T74" fmla="*/ 0 w 243"/>
                  <a:gd name="T75" fmla="*/ 0 h 164"/>
                  <a:gd name="T76" fmla="*/ 0 w 243"/>
                  <a:gd name="T77" fmla="*/ 0 h 164"/>
                  <a:gd name="T78" fmla="*/ 0 w 243"/>
                  <a:gd name="T79" fmla="*/ 0 h 164"/>
                  <a:gd name="T80" fmla="*/ 0 w 243"/>
                  <a:gd name="T81" fmla="*/ 0 h 164"/>
                  <a:gd name="T82" fmla="*/ 0 w 243"/>
                  <a:gd name="T83" fmla="*/ 0 h 164"/>
                  <a:gd name="T84" fmla="*/ 0 w 243"/>
                  <a:gd name="T85" fmla="*/ 0 h 164"/>
                  <a:gd name="T86" fmla="*/ 0 w 243"/>
                  <a:gd name="T87" fmla="*/ 0 h 164"/>
                  <a:gd name="T88" fmla="*/ 0 w 243"/>
                  <a:gd name="T89" fmla="*/ 0 h 164"/>
                  <a:gd name="T90" fmla="*/ 0 w 243"/>
                  <a:gd name="T91" fmla="*/ 0 h 164"/>
                  <a:gd name="T92" fmla="*/ 0 w 243"/>
                  <a:gd name="T93" fmla="*/ 0 h 164"/>
                  <a:gd name="T94" fmla="*/ 0 w 243"/>
                  <a:gd name="T95" fmla="*/ 0 h 16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43"/>
                  <a:gd name="T145" fmla="*/ 0 h 164"/>
                  <a:gd name="T146" fmla="*/ 243 w 243"/>
                  <a:gd name="T147" fmla="*/ 164 h 16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43" h="164">
                    <a:moveTo>
                      <a:pt x="0" y="21"/>
                    </a:moveTo>
                    <a:lnTo>
                      <a:pt x="2" y="36"/>
                    </a:lnTo>
                    <a:lnTo>
                      <a:pt x="4" y="50"/>
                    </a:lnTo>
                    <a:lnTo>
                      <a:pt x="8" y="64"/>
                    </a:lnTo>
                    <a:lnTo>
                      <a:pt x="12" y="78"/>
                    </a:lnTo>
                    <a:lnTo>
                      <a:pt x="18" y="90"/>
                    </a:lnTo>
                    <a:lnTo>
                      <a:pt x="24" y="101"/>
                    </a:lnTo>
                    <a:lnTo>
                      <a:pt x="31" y="112"/>
                    </a:lnTo>
                    <a:lnTo>
                      <a:pt x="39" y="122"/>
                    </a:lnTo>
                    <a:lnTo>
                      <a:pt x="48" y="131"/>
                    </a:lnTo>
                    <a:lnTo>
                      <a:pt x="58" y="140"/>
                    </a:lnTo>
                    <a:lnTo>
                      <a:pt x="68" y="147"/>
                    </a:lnTo>
                    <a:lnTo>
                      <a:pt x="79" y="153"/>
                    </a:lnTo>
                    <a:lnTo>
                      <a:pt x="90" y="158"/>
                    </a:lnTo>
                    <a:lnTo>
                      <a:pt x="103" y="161"/>
                    </a:lnTo>
                    <a:lnTo>
                      <a:pt x="115" y="163"/>
                    </a:lnTo>
                    <a:lnTo>
                      <a:pt x="127" y="164"/>
                    </a:lnTo>
                    <a:lnTo>
                      <a:pt x="137" y="164"/>
                    </a:lnTo>
                    <a:lnTo>
                      <a:pt x="146" y="163"/>
                    </a:lnTo>
                    <a:lnTo>
                      <a:pt x="155" y="160"/>
                    </a:lnTo>
                    <a:lnTo>
                      <a:pt x="164" y="157"/>
                    </a:lnTo>
                    <a:lnTo>
                      <a:pt x="173" y="154"/>
                    </a:lnTo>
                    <a:lnTo>
                      <a:pt x="181" y="149"/>
                    </a:lnTo>
                    <a:lnTo>
                      <a:pt x="189" y="145"/>
                    </a:lnTo>
                    <a:lnTo>
                      <a:pt x="197" y="139"/>
                    </a:lnTo>
                    <a:lnTo>
                      <a:pt x="204" y="133"/>
                    </a:lnTo>
                    <a:lnTo>
                      <a:pt x="211" y="125"/>
                    </a:lnTo>
                    <a:lnTo>
                      <a:pt x="217" y="118"/>
                    </a:lnTo>
                    <a:lnTo>
                      <a:pt x="224" y="110"/>
                    </a:lnTo>
                    <a:lnTo>
                      <a:pt x="230" y="101"/>
                    </a:lnTo>
                    <a:lnTo>
                      <a:pt x="235" y="93"/>
                    </a:lnTo>
                    <a:lnTo>
                      <a:pt x="239" y="84"/>
                    </a:lnTo>
                    <a:lnTo>
                      <a:pt x="243" y="74"/>
                    </a:lnTo>
                    <a:lnTo>
                      <a:pt x="243" y="70"/>
                    </a:lnTo>
                    <a:lnTo>
                      <a:pt x="243" y="68"/>
                    </a:lnTo>
                    <a:lnTo>
                      <a:pt x="243" y="64"/>
                    </a:lnTo>
                    <a:lnTo>
                      <a:pt x="243" y="62"/>
                    </a:lnTo>
                    <a:lnTo>
                      <a:pt x="242" y="58"/>
                    </a:lnTo>
                    <a:lnTo>
                      <a:pt x="242" y="56"/>
                    </a:lnTo>
                    <a:lnTo>
                      <a:pt x="241" y="52"/>
                    </a:lnTo>
                    <a:lnTo>
                      <a:pt x="241" y="50"/>
                    </a:lnTo>
                    <a:lnTo>
                      <a:pt x="238" y="61"/>
                    </a:lnTo>
                    <a:lnTo>
                      <a:pt x="234" y="72"/>
                    </a:lnTo>
                    <a:lnTo>
                      <a:pt x="230" y="81"/>
                    </a:lnTo>
                    <a:lnTo>
                      <a:pt x="225" y="91"/>
                    </a:lnTo>
                    <a:lnTo>
                      <a:pt x="219" y="100"/>
                    </a:lnTo>
                    <a:lnTo>
                      <a:pt x="213" y="109"/>
                    </a:lnTo>
                    <a:lnTo>
                      <a:pt x="206" y="116"/>
                    </a:lnTo>
                    <a:lnTo>
                      <a:pt x="199" y="123"/>
                    </a:lnTo>
                    <a:lnTo>
                      <a:pt x="191" y="130"/>
                    </a:lnTo>
                    <a:lnTo>
                      <a:pt x="183" y="136"/>
                    </a:lnTo>
                    <a:lnTo>
                      <a:pt x="174" y="141"/>
                    </a:lnTo>
                    <a:lnTo>
                      <a:pt x="166" y="146"/>
                    </a:lnTo>
                    <a:lnTo>
                      <a:pt x="156" y="148"/>
                    </a:lnTo>
                    <a:lnTo>
                      <a:pt x="147" y="151"/>
                    </a:lnTo>
                    <a:lnTo>
                      <a:pt x="137" y="153"/>
                    </a:lnTo>
                    <a:lnTo>
                      <a:pt x="127" y="153"/>
                    </a:lnTo>
                    <a:lnTo>
                      <a:pt x="115" y="152"/>
                    </a:lnTo>
                    <a:lnTo>
                      <a:pt x="104" y="151"/>
                    </a:lnTo>
                    <a:lnTo>
                      <a:pt x="91" y="147"/>
                    </a:lnTo>
                    <a:lnTo>
                      <a:pt x="81" y="142"/>
                    </a:lnTo>
                    <a:lnTo>
                      <a:pt x="70" y="136"/>
                    </a:lnTo>
                    <a:lnTo>
                      <a:pt x="61" y="129"/>
                    </a:lnTo>
                    <a:lnTo>
                      <a:pt x="52" y="121"/>
                    </a:lnTo>
                    <a:lnTo>
                      <a:pt x="43" y="112"/>
                    </a:lnTo>
                    <a:lnTo>
                      <a:pt x="36" y="101"/>
                    </a:lnTo>
                    <a:lnTo>
                      <a:pt x="29" y="91"/>
                    </a:lnTo>
                    <a:lnTo>
                      <a:pt x="23" y="80"/>
                    </a:lnTo>
                    <a:lnTo>
                      <a:pt x="18" y="68"/>
                    </a:lnTo>
                    <a:lnTo>
                      <a:pt x="14" y="55"/>
                    </a:lnTo>
                    <a:lnTo>
                      <a:pt x="12" y="42"/>
                    </a:lnTo>
                    <a:lnTo>
                      <a:pt x="10" y="27"/>
                    </a:lnTo>
                    <a:lnTo>
                      <a:pt x="9" y="13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3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9" y="0"/>
                    </a:lnTo>
                    <a:lnTo>
                      <a:pt x="9" y="1"/>
                    </a:lnTo>
                    <a:lnTo>
                      <a:pt x="8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8"/>
                    </a:lnTo>
                    <a:lnTo>
                      <a:pt x="5" y="10"/>
                    </a:lnTo>
                    <a:lnTo>
                      <a:pt x="4" y="13"/>
                    </a:lnTo>
                    <a:lnTo>
                      <a:pt x="3" y="14"/>
                    </a:lnTo>
                    <a:lnTo>
                      <a:pt x="2" y="16"/>
                    </a:lnTo>
                    <a:lnTo>
                      <a:pt x="1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4BF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43" name="Freeform 190"/>
              <p:cNvSpPr>
                <a:spLocks/>
              </p:cNvSpPr>
              <p:nvPr/>
            </p:nvSpPr>
            <p:spPr bwMode="auto">
              <a:xfrm>
                <a:off x="1137" y="2655"/>
                <a:ext cx="48" cy="28"/>
              </a:xfrm>
              <a:custGeom>
                <a:avLst/>
                <a:gdLst>
                  <a:gd name="T0" fmla="*/ 0 w 238"/>
                  <a:gd name="T1" fmla="*/ 0 h 169"/>
                  <a:gd name="T2" fmla="*/ 0 w 238"/>
                  <a:gd name="T3" fmla="*/ 0 h 169"/>
                  <a:gd name="T4" fmla="*/ 0 w 238"/>
                  <a:gd name="T5" fmla="*/ 0 h 169"/>
                  <a:gd name="T6" fmla="*/ 0 w 238"/>
                  <a:gd name="T7" fmla="*/ 0 h 169"/>
                  <a:gd name="T8" fmla="*/ 0 w 238"/>
                  <a:gd name="T9" fmla="*/ 0 h 169"/>
                  <a:gd name="T10" fmla="*/ 0 w 238"/>
                  <a:gd name="T11" fmla="*/ 0 h 169"/>
                  <a:gd name="T12" fmla="*/ 0 w 238"/>
                  <a:gd name="T13" fmla="*/ 0 h 169"/>
                  <a:gd name="T14" fmla="*/ 0 w 238"/>
                  <a:gd name="T15" fmla="*/ 0 h 169"/>
                  <a:gd name="T16" fmla="*/ 0 w 238"/>
                  <a:gd name="T17" fmla="*/ 0 h 169"/>
                  <a:gd name="T18" fmla="*/ 0 w 238"/>
                  <a:gd name="T19" fmla="*/ 0 h 169"/>
                  <a:gd name="T20" fmla="*/ 0 w 238"/>
                  <a:gd name="T21" fmla="*/ 0 h 169"/>
                  <a:gd name="T22" fmla="*/ 0 w 238"/>
                  <a:gd name="T23" fmla="*/ 0 h 169"/>
                  <a:gd name="T24" fmla="*/ 0 w 238"/>
                  <a:gd name="T25" fmla="*/ 0 h 169"/>
                  <a:gd name="T26" fmla="*/ 0 w 238"/>
                  <a:gd name="T27" fmla="*/ 0 h 169"/>
                  <a:gd name="T28" fmla="*/ 0 w 238"/>
                  <a:gd name="T29" fmla="*/ 0 h 169"/>
                  <a:gd name="T30" fmla="*/ 0 w 238"/>
                  <a:gd name="T31" fmla="*/ 0 h 169"/>
                  <a:gd name="T32" fmla="*/ 0 w 238"/>
                  <a:gd name="T33" fmla="*/ 0 h 169"/>
                  <a:gd name="T34" fmla="*/ 0 w 238"/>
                  <a:gd name="T35" fmla="*/ 0 h 169"/>
                  <a:gd name="T36" fmla="*/ 0 w 238"/>
                  <a:gd name="T37" fmla="*/ 0 h 169"/>
                  <a:gd name="T38" fmla="*/ 0 w 238"/>
                  <a:gd name="T39" fmla="*/ 0 h 169"/>
                  <a:gd name="T40" fmla="*/ 0 w 238"/>
                  <a:gd name="T41" fmla="*/ 0 h 169"/>
                  <a:gd name="T42" fmla="*/ 0 w 238"/>
                  <a:gd name="T43" fmla="*/ 0 h 169"/>
                  <a:gd name="T44" fmla="*/ 0 w 238"/>
                  <a:gd name="T45" fmla="*/ 0 h 169"/>
                  <a:gd name="T46" fmla="*/ 0 w 238"/>
                  <a:gd name="T47" fmla="*/ 0 h 169"/>
                  <a:gd name="T48" fmla="*/ 0 w 238"/>
                  <a:gd name="T49" fmla="*/ 0 h 169"/>
                  <a:gd name="T50" fmla="*/ 0 w 238"/>
                  <a:gd name="T51" fmla="*/ 0 h 169"/>
                  <a:gd name="T52" fmla="*/ 0 w 238"/>
                  <a:gd name="T53" fmla="*/ 0 h 169"/>
                  <a:gd name="T54" fmla="*/ 0 w 238"/>
                  <a:gd name="T55" fmla="*/ 0 h 169"/>
                  <a:gd name="T56" fmla="*/ 0 w 238"/>
                  <a:gd name="T57" fmla="*/ 0 h 169"/>
                  <a:gd name="T58" fmla="*/ 0 w 238"/>
                  <a:gd name="T59" fmla="*/ 0 h 169"/>
                  <a:gd name="T60" fmla="*/ 0 w 238"/>
                  <a:gd name="T61" fmla="*/ 0 h 169"/>
                  <a:gd name="T62" fmla="*/ 0 w 238"/>
                  <a:gd name="T63" fmla="*/ 0 h 169"/>
                  <a:gd name="T64" fmla="*/ 0 w 238"/>
                  <a:gd name="T65" fmla="*/ 0 h 169"/>
                  <a:gd name="T66" fmla="*/ 0 w 238"/>
                  <a:gd name="T67" fmla="*/ 0 h 169"/>
                  <a:gd name="T68" fmla="*/ 0 w 238"/>
                  <a:gd name="T69" fmla="*/ 0 h 169"/>
                  <a:gd name="T70" fmla="*/ 0 w 238"/>
                  <a:gd name="T71" fmla="*/ 0 h 169"/>
                  <a:gd name="T72" fmla="*/ 0 w 238"/>
                  <a:gd name="T73" fmla="*/ 0 h 169"/>
                  <a:gd name="T74" fmla="*/ 0 w 238"/>
                  <a:gd name="T75" fmla="*/ 0 h 169"/>
                  <a:gd name="T76" fmla="*/ 0 w 238"/>
                  <a:gd name="T77" fmla="*/ 0 h 169"/>
                  <a:gd name="T78" fmla="*/ 0 w 238"/>
                  <a:gd name="T79" fmla="*/ 0 h 169"/>
                  <a:gd name="T80" fmla="*/ 0 w 238"/>
                  <a:gd name="T81" fmla="*/ 0 h 169"/>
                  <a:gd name="T82" fmla="*/ 0 w 238"/>
                  <a:gd name="T83" fmla="*/ 0 h 169"/>
                  <a:gd name="T84" fmla="*/ 0 w 238"/>
                  <a:gd name="T85" fmla="*/ 0 h 169"/>
                  <a:gd name="T86" fmla="*/ 0 w 238"/>
                  <a:gd name="T87" fmla="*/ 0 h 169"/>
                  <a:gd name="T88" fmla="*/ 0 w 238"/>
                  <a:gd name="T89" fmla="*/ 0 h 169"/>
                  <a:gd name="T90" fmla="*/ 0 w 238"/>
                  <a:gd name="T91" fmla="*/ 0 h 169"/>
                  <a:gd name="T92" fmla="*/ 0 w 238"/>
                  <a:gd name="T93" fmla="*/ 0 h 169"/>
                  <a:gd name="T94" fmla="*/ 0 w 238"/>
                  <a:gd name="T95" fmla="*/ 0 h 169"/>
                  <a:gd name="T96" fmla="*/ 0 w 238"/>
                  <a:gd name="T97" fmla="*/ 0 h 169"/>
                  <a:gd name="T98" fmla="*/ 0 w 238"/>
                  <a:gd name="T99" fmla="*/ 0 h 169"/>
                  <a:gd name="T100" fmla="*/ 0 w 238"/>
                  <a:gd name="T101" fmla="*/ 0 h 169"/>
                  <a:gd name="T102" fmla="*/ 0 w 238"/>
                  <a:gd name="T103" fmla="*/ 0 h 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38"/>
                  <a:gd name="T157" fmla="*/ 0 h 169"/>
                  <a:gd name="T158" fmla="*/ 238 w 238"/>
                  <a:gd name="T159" fmla="*/ 169 h 169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38" h="169">
                    <a:moveTo>
                      <a:pt x="0" y="21"/>
                    </a:moveTo>
                    <a:lnTo>
                      <a:pt x="0" y="21"/>
                    </a:lnTo>
                    <a:lnTo>
                      <a:pt x="0" y="23"/>
                    </a:lnTo>
                    <a:lnTo>
                      <a:pt x="0" y="24"/>
                    </a:lnTo>
                    <a:lnTo>
                      <a:pt x="0" y="38"/>
                    </a:lnTo>
                    <a:lnTo>
                      <a:pt x="2" y="53"/>
                    </a:lnTo>
                    <a:lnTo>
                      <a:pt x="5" y="67"/>
                    </a:lnTo>
                    <a:lnTo>
                      <a:pt x="9" y="80"/>
                    </a:lnTo>
                    <a:lnTo>
                      <a:pt x="14" y="93"/>
                    </a:lnTo>
                    <a:lnTo>
                      <a:pt x="20" y="105"/>
                    </a:lnTo>
                    <a:lnTo>
                      <a:pt x="27" y="116"/>
                    </a:lnTo>
                    <a:lnTo>
                      <a:pt x="35" y="127"/>
                    </a:lnTo>
                    <a:lnTo>
                      <a:pt x="44" y="136"/>
                    </a:lnTo>
                    <a:lnTo>
                      <a:pt x="53" y="145"/>
                    </a:lnTo>
                    <a:lnTo>
                      <a:pt x="63" y="152"/>
                    </a:lnTo>
                    <a:lnTo>
                      <a:pt x="74" y="158"/>
                    </a:lnTo>
                    <a:lnTo>
                      <a:pt x="85" y="163"/>
                    </a:lnTo>
                    <a:lnTo>
                      <a:pt x="98" y="166"/>
                    </a:lnTo>
                    <a:lnTo>
                      <a:pt x="110" y="169"/>
                    </a:lnTo>
                    <a:lnTo>
                      <a:pt x="122" y="169"/>
                    </a:lnTo>
                    <a:lnTo>
                      <a:pt x="132" y="169"/>
                    </a:lnTo>
                    <a:lnTo>
                      <a:pt x="141" y="168"/>
                    </a:lnTo>
                    <a:lnTo>
                      <a:pt x="151" y="165"/>
                    </a:lnTo>
                    <a:lnTo>
                      <a:pt x="160" y="162"/>
                    </a:lnTo>
                    <a:lnTo>
                      <a:pt x="169" y="158"/>
                    </a:lnTo>
                    <a:lnTo>
                      <a:pt x="177" y="153"/>
                    </a:lnTo>
                    <a:lnTo>
                      <a:pt x="185" y="148"/>
                    </a:lnTo>
                    <a:lnTo>
                      <a:pt x="193" y="142"/>
                    </a:lnTo>
                    <a:lnTo>
                      <a:pt x="200" y="135"/>
                    </a:lnTo>
                    <a:lnTo>
                      <a:pt x="207" y="128"/>
                    </a:lnTo>
                    <a:lnTo>
                      <a:pt x="213" y="120"/>
                    </a:lnTo>
                    <a:lnTo>
                      <a:pt x="220" y="111"/>
                    </a:lnTo>
                    <a:lnTo>
                      <a:pt x="225" y="103"/>
                    </a:lnTo>
                    <a:lnTo>
                      <a:pt x="230" y="93"/>
                    </a:lnTo>
                    <a:lnTo>
                      <a:pt x="234" y="83"/>
                    </a:lnTo>
                    <a:lnTo>
                      <a:pt x="238" y="73"/>
                    </a:lnTo>
                    <a:lnTo>
                      <a:pt x="237" y="69"/>
                    </a:lnTo>
                    <a:lnTo>
                      <a:pt x="237" y="67"/>
                    </a:lnTo>
                    <a:lnTo>
                      <a:pt x="236" y="63"/>
                    </a:lnTo>
                    <a:lnTo>
                      <a:pt x="236" y="61"/>
                    </a:lnTo>
                    <a:lnTo>
                      <a:pt x="235" y="57"/>
                    </a:lnTo>
                    <a:lnTo>
                      <a:pt x="235" y="55"/>
                    </a:lnTo>
                    <a:lnTo>
                      <a:pt x="234" y="51"/>
                    </a:lnTo>
                    <a:lnTo>
                      <a:pt x="234" y="49"/>
                    </a:lnTo>
                    <a:lnTo>
                      <a:pt x="231" y="61"/>
                    </a:lnTo>
                    <a:lnTo>
                      <a:pt x="228" y="72"/>
                    </a:lnTo>
                    <a:lnTo>
                      <a:pt x="224" y="83"/>
                    </a:lnTo>
                    <a:lnTo>
                      <a:pt x="220" y="92"/>
                    </a:lnTo>
                    <a:lnTo>
                      <a:pt x="214" y="102"/>
                    </a:lnTo>
                    <a:lnTo>
                      <a:pt x="208" y="111"/>
                    </a:lnTo>
                    <a:lnTo>
                      <a:pt x="201" y="120"/>
                    </a:lnTo>
                    <a:lnTo>
                      <a:pt x="194" y="127"/>
                    </a:lnTo>
                    <a:lnTo>
                      <a:pt x="187" y="134"/>
                    </a:lnTo>
                    <a:lnTo>
                      <a:pt x="179" y="140"/>
                    </a:lnTo>
                    <a:lnTo>
                      <a:pt x="170" y="146"/>
                    </a:lnTo>
                    <a:lnTo>
                      <a:pt x="161" y="151"/>
                    </a:lnTo>
                    <a:lnTo>
                      <a:pt x="152" y="154"/>
                    </a:lnTo>
                    <a:lnTo>
                      <a:pt x="142" y="157"/>
                    </a:lnTo>
                    <a:lnTo>
                      <a:pt x="132" y="158"/>
                    </a:lnTo>
                    <a:lnTo>
                      <a:pt x="122" y="158"/>
                    </a:lnTo>
                    <a:lnTo>
                      <a:pt x="111" y="158"/>
                    </a:lnTo>
                    <a:lnTo>
                      <a:pt x="99" y="156"/>
                    </a:lnTo>
                    <a:lnTo>
                      <a:pt x="88" y="152"/>
                    </a:lnTo>
                    <a:lnTo>
                      <a:pt x="77" y="148"/>
                    </a:lnTo>
                    <a:lnTo>
                      <a:pt x="67" y="142"/>
                    </a:lnTo>
                    <a:lnTo>
                      <a:pt x="58" y="135"/>
                    </a:lnTo>
                    <a:lnTo>
                      <a:pt x="50" y="128"/>
                    </a:lnTo>
                    <a:lnTo>
                      <a:pt x="42" y="120"/>
                    </a:lnTo>
                    <a:lnTo>
                      <a:pt x="34" y="110"/>
                    </a:lnTo>
                    <a:lnTo>
                      <a:pt x="28" y="99"/>
                    </a:lnTo>
                    <a:lnTo>
                      <a:pt x="22" y="89"/>
                    </a:lnTo>
                    <a:lnTo>
                      <a:pt x="18" y="77"/>
                    </a:lnTo>
                    <a:lnTo>
                      <a:pt x="14" y="63"/>
                    </a:lnTo>
                    <a:lnTo>
                      <a:pt x="11" y="51"/>
                    </a:lnTo>
                    <a:lnTo>
                      <a:pt x="9" y="37"/>
                    </a:lnTo>
                    <a:lnTo>
                      <a:pt x="9" y="24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15"/>
                    </a:lnTo>
                    <a:lnTo>
                      <a:pt x="9" y="12"/>
                    </a:lnTo>
                    <a:lnTo>
                      <a:pt x="9" y="9"/>
                    </a:lnTo>
                    <a:lnTo>
                      <a:pt x="10" y="6"/>
                    </a:lnTo>
                    <a:lnTo>
                      <a:pt x="10" y="3"/>
                    </a:lnTo>
                    <a:lnTo>
                      <a:pt x="10" y="0"/>
                    </a:lnTo>
                    <a:lnTo>
                      <a:pt x="9" y="2"/>
                    </a:lnTo>
                    <a:lnTo>
                      <a:pt x="8" y="3"/>
                    </a:lnTo>
                    <a:lnTo>
                      <a:pt x="7" y="6"/>
                    </a:lnTo>
                    <a:lnTo>
                      <a:pt x="6" y="7"/>
                    </a:lnTo>
                    <a:lnTo>
                      <a:pt x="5" y="9"/>
                    </a:lnTo>
                    <a:lnTo>
                      <a:pt x="4" y="11"/>
                    </a:lnTo>
                    <a:lnTo>
                      <a:pt x="3" y="13"/>
                    </a:lnTo>
                    <a:lnTo>
                      <a:pt x="3" y="14"/>
                    </a:lnTo>
                    <a:lnTo>
                      <a:pt x="2" y="15"/>
                    </a:lnTo>
                    <a:lnTo>
                      <a:pt x="2" y="17"/>
                    </a:lnTo>
                    <a:lnTo>
                      <a:pt x="1" y="17"/>
                    </a:lnTo>
                    <a:lnTo>
                      <a:pt x="1" y="1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F5C1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44" name="Freeform 191"/>
              <p:cNvSpPr>
                <a:spLocks/>
              </p:cNvSpPr>
              <p:nvPr/>
            </p:nvSpPr>
            <p:spPr bwMode="auto">
              <a:xfrm>
                <a:off x="1138" y="2654"/>
                <a:ext cx="46" cy="29"/>
              </a:xfrm>
              <a:custGeom>
                <a:avLst/>
                <a:gdLst>
                  <a:gd name="T0" fmla="*/ 0 w 232"/>
                  <a:gd name="T1" fmla="*/ 0 h 174"/>
                  <a:gd name="T2" fmla="*/ 0 w 232"/>
                  <a:gd name="T3" fmla="*/ 0 h 174"/>
                  <a:gd name="T4" fmla="*/ 0 w 232"/>
                  <a:gd name="T5" fmla="*/ 0 h 174"/>
                  <a:gd name="T6" fmla="*/ 0 w 232"/>
                  <a:gd name="T7" fmla="*/ 0 h 174"/>
                  <a:gd name="T8" fmla="*/ 0 w 232"/>
                  <a:gd name="T9" fmla="*/ 0 h 174"/>
                  <a:gd name="T10" fmla="*/ 0 w 232"/>
                  <a:gd name="T11" fmla="*/ 0 h 174"/>
                  <a:gd name="T12" fmla="*/ 0 w 232"/>
                  <a:gd name="T13" fmla="*/ 0 h 174"/>
                  <a:gd name="T14" fmla="*/ 0 w 232"/>
                  <a:gd name="T15" fmla="*/ 0 h 174"/>
                  <a:gd name="T16" fmla="*/ 0 w 232"/>
                  <a:gd name="T17" fmla="*/ 0 h 174"/>
                  <a:gd name="T18" fmla="*/ 0 w 232"/>
                  <a:gd name="T19" fmla="*/ 0 h 174"/>
                  <a:gd name="T20" fmla="*/ 0 w 232"/>
                  <a:gd name="T21" fmla="*/ 0 h 174"/>
                  <a:gd name="T22" fmla="*/ 0 w 232"/>
                  <a:gd name="T23" fmla="*/ 0 h 174"/>
                  <a:gd name="T24" fmla="*/ 0 w 232"/>
                  <a:gd name="T25" fmla="*/ 0 h 174"/>
                  <a:gd name="T26" fmla="*/ 0 w 232"/>
                  <a:gd name="T27" fmla="*/ 0 h 174"/>
                  <a:gd name="T28" fmla="*/ 0 w 232"/>
                  <a:gd name="T29" fmla="*/ 0 h 174"/>
                  <a:gd name="T30" fmla="*/ 0 w 232"/>
                  <a:gd name="T31" fmla="*/ 0 h 174"/>
                  <a:gd name="T32" fmla="*/ 0 w 232"/>
                  <a:gd name="T33" fmla="*/ 0 h 174"/>
                  <a:gd name="T34" fmla="*/ 0 w 232"/>
                  <a:gd name="T35" fmla="*/ 0 h 174"/>
                  <a:gd name="T36" fmla="*/ 0 w 232"/>
                  <a:gd name="T37" fmla="*/ 0 h 174"/>
                  <a:gd name="T38" fmla="*/ 0 w 232"/>
                  <a:gd name="T39" fmla="*/ 0 h 174"/>
                  <a:gd name="T40" fmla="*/ 0 w 232"/>
                  <a:gd name="T41" fmla="*/ 0 h 174"/>
                  <a:gd name="T42" fmla="*/ 0 w 232"/>
                  <a:gd name="T43" fmla="*/ 0 h 174"/>
                  <a:gd name="T44" fmla="*/ 0 w 232"/>
                  <a:gd name="T45" fmla="*/ 0 h 174"/>
                  <a:gd name="T46" fmla="*/ 0 w 232"/>
                  <a:gd name="T47" fmla="*/ 0 h 174"/>
                  <a:gd name="T48" fmla="*/ 0 w 232"/>
                  <a:gd name="T49" fmla="*/ 0 h 174"/>
                  <a:gd name="T50" fmla="*/ 0 w 232"/>
                  <a:gd name="T51" fmla="*/ 0 h 174"/>
                  <a:gd name="T52" fmla="*/ 0 w 232"/>
                  <a:gd name="T53" fmla="*/ 0 h 174"/>
                  <a:gd name="T54" fmla="*/ 0 w 232"/>
                  <a:gd name="T55" fmla="*/ 0 h 174"/>
                  <a:gd name="T56" fmla="*/ 0 w 232"/>
                  <a:gd name="T57" fmla="*/ 0 h 174"/>
                  <a:gd name="T58" fmla="*/ 0 w 232"/>
                  <a:gd name="T59" fmla="*/ 0 h 174"/>
                  <a:gd name="T60" fmla="*/ 0 w 232"/>
                  <a:gd name="T61" fmla="*/ 0 h 174"/>
                  <a:gd name="T62" fmla="*/ 0 w 232"/>
                  <a:gd name="T63" fmla="*/ 0 h 174"/>
                  <a:gd name="T64" fmla="*/ 0 w 232"/>
                  <a:gd name="T65" fmla="*/ 0 h 174"/>
                  <a:gd name="T66" fmla="*/ 0 w 232"/>
                  <a:gd name="T67" fmla="*/ 0 h 174"/>
                  <a:gd name="T68" fmla="*/ 0 w 232"/>
                  <a:gd name="T69" fmla="*/ 0 h 174"/>
                  <a:gd name="T70" fmla="*/ 0 w 232"/>
                  <a:gd name="T71" fmla="*/ 0 h 174"/>
                  <a:gd name="T72" fmla="*/ 0 w 232"/>
                  <a:gd name="T73" fmla="*/ 0 h 174"/>
                  <a:gd name="T74" fmla="*/ 0 w 232"/>
                  <a:gd name="T75" fmla="*/ 0 h 174"/>
                  <a:gd name="T76" fmla="*/ 0 w 232"/>
                  <a:gd name="T77" fmla="*/ 0 h 174"/>
                  <a:gd name="T78" fmla="*/ 0 w 232"/>
                  <a:gd name="T79" fmla="*/ 0 h 174"/>
                  <a:gd name="T80" fmla="*/ 0 w 232"/>
                  <a:gd name="T81" fmla="*/ 0 h 174"/>
                  <a:gd name="T82" fmla="*/ 0 w 232"/>
                  <a:gd name="T83" fmla="*/ 0 h 174"/>
                  <a:gd name="T84" fmla="*/ 0 w 232"/>
                  <a:gd name="T85" fmla="*/ 0 h 174"/>
                  <a:gd name="T86" fmla="*/ 0 w 232"/>
                  <a:gd name="T87" fmla="*/ 0 h 174"/>
                  <a:gd name="T88" fmla="*/ 0 w 232"/>
                  <a:gd name="T89" fmla="*/ 0 h 174"/>
                  <a:gd name="T90" fmla="*/ 0 w 232"/>
                  <a:gd name="T91" fmla="*/ 0 h 174"/>
                  <a:gd name="T92" fmla="*/ 0 w 232"/>
                  <a:gd name="T93" fmla="*/ 0 h 174"/>
                  <a:gd name="T94" fmla="*/ 0 w 232"/>
                  <a:gd name="T95" fmla="*/ 0 h 17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32"/>
                  <a:gd name="T145" fmla="*/ 0 h 174"/>
                  <a:gd name="T146" fmla="*/ 232 w 232"/>
                  <a:gd name="T147" fmla="*/ 174 h 17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32" h="174">
                    <a:moveTo>
                      <a:pt x="1" y="21"/>
                    </a:moveTo>
                    <a:lnTo>
                      <a:pt x="1" y="22"/>
                    </a:lnTo>
                    <a:lnTo>
                      <a:pt x="0" y="24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4"/>
                    </a:lnTo>
                    <a:lnTo>
                      <a:pt x="1" y="48"/>
                    </a:lnTo>
                    <a:lnTo>
                      <a:pt x="3" y="63"/>
                    </a:lnTo>
                    <a:lnTo>
                      <a:pt x="5" y="76"/>
                    </a:lnTo>
                    <a:lnTo>
                      <a:pt x="9" y="89"/>
                    </a:lnTo>
                    <a:lnTo>
                      <a:pt x="14" y="101"/>
                    </a:lnTo>
                    <a:lnTo>
                      <a:pt x="20" y="112"/>
                    </a:lnTo>
                    <a:lnTo>
                      <a:pt x="27" y="122"/>
                    </a:lnTo>
                    <a:lnTo>
                      <a:pt x="34" y="133"/>
                    </a:lnTo>
                    <a:lnTo>
                      <a:pt x="43" y="142"/>
                    </a:lnTo>
                    <a:lnTo>
                      <a:pt x="52" y="150"/>
                    </a:lnTo>
                    <a:lnTo>
                      <a:pt x="61" y="157"/>
                    </a:lnTo>
                    <a:lnTo>
                      <a:pt x="72" y="163"/>
                    </a:lnTo>
                    <a:lnTo>
                      <a:pt x="82" y="168"/>
                    </a:lnTo>
                    <a:lnTo>
                      <a:pt x="95" y="172"/>
                    </a:lnTo>
                    <a:lnTo>
                      <a:pt x="106" y="173"/>
                    </a:lnTo>
                    <a:lnTo>
                      <a:pt x="118" y="174"/>
                    </a:lnTo>
                    <a:lnTo>
                      <a:pt x="128" y="174"/>
                    </a:lnTo>
                    <a:lnTo>
                      <a:pt x="138" y="172"/>
                    </a:lnTo>
                    <a:lnTo>
                      <a:pt x="147" y="169"/>
                    </a:lnTo>
                    <a:lnTo>
                      <a:pt x="157" y="167"/>
                    </a:lnTo>
                    <a:lnTo>
                      <a:pt x="165" y="162"/>
                    </a:lnTo>
                    <a:lnTo>
                      <a:pt x="174" y="157"/>
                    </a:lnTo>
                    <a:lnTo>
                      <a:pt x="182" y="151"/>
                    </a:lnTo>
                    <a:lnTo>
                      <a:pt x="190" y="145"/>
                    </a:lnTo>
                    <a:lnTo>
                      <a:pt x="197" y="137"/>
                    </a:lnTo>
                    <a:lnTo>
                      <a:pt x="204" y="130"/>
                    </a:lnTo>
                    <a:lnTo>
                      <a:pt x="210" y="121"/>
                    </a:lnTo>
                    <a:lnTo>
                      <a:pt x="216" y="112"/>
                    </a:lnTo>
                    <a:lnTo>
                      <a:pt x="221" y="102"/>
                    </a:lnTo>
                    <a:lnTo>
                      <a:pt x="225" y="93"/>
                    </a:lnTo>
                    <a:lnTo>
                      <a:pt x="229" y="82"/>
                    </a:lnTo>
                    <a:lnTo>
                      <a:pt x="232" y="71"/>
                    </a:lnTo>
                    <a:lnTo>
                      <a:pt x="231" y="67"/>
                    </a:lnTo>
                    <a:lnTo>
                      <a:pt x="231" y="65"/>
                    </a:lnTo>
                    <a:lnTo>
                      <a:pt x="230" y="61"/>
                    </a:lnTo>
                    <a:lnTo>
                      <a:pt x="230" y="59"/>
                    </a:lnTo>
                    <a:lnTo>
                      <a:pt x="229" y="55"/>
                    </a:lnTo>
                    <a:lnTo>
                      <a:pt x="228" y="53"/>
                    </a:lnTo>
                    <a:lnTo>
                      <a:pt x="227" y="51"/>
                    </a:lnTo>
                    <a:lnTo>
                      <a:pt x="226" y="47"/>
                    </a:lnTo>
                    <a:lnTo>
                      <a:pt x="225" y="59"/>
                    </a:lnTo>
                    <a:lnTo>
                      <a:pt x="223" y="71"/>
                    </a:lnTo>
                    <a:lnTo>
                      <a:pt x="219" y="82"/>
                    </a:lnTo>
                    <a:lnTo>
                      <a:pt x="215" y="93"/>
                    </a:lnTo>
                    <a:lnTo>
                      <a:pt x="209" y="103"/>
                    </a:lnTo>
                    <a:lnTo>
                      <a:pt x="204" y="113"/>
                    </a:lnTo>
                    <a:lnTo>
                      <a:pt x="197" y="121"/>
                    </a:lnTo>
                    <a:lnTo>
                      <a:pt x="191" y="130"/>
                    </a:lnTo>
                    <a:lnTo>
                      <a:pt x="183" y="137"/>
                    </a:lnTo>
                    <a:lnTo>
                      <a:pt x="175" y="144"/>
                    </a:lnTo>
                    <a:lnTo>
                      <a:pt x="167" y="149"/>
                    </a:lnTo>
                    <a:lnTo>
                      <a:pt x="158" y="155"/>
                    </a:lnTo>
                    <a:lnTo>
                      <a:pt x="148" y="158"/>
                    </a:lnTo>
                    <a:lnTo>
                      <a:pt x="139" y="161"/>
                    </a:lnTo>
                    <a:lnTo>
                      <a:pt x="128" y="162"/>
                    </a:lnTo>
                    <a:lnTo>
                      <a:pt x="118" y="163"/>
                    </a:lnTo>
                    <a:lnTo>
                      <a:pt x="107" y="162"/>
                    </a:lnTo>
                    <a:lnTo>
                      <a:pt x="96" y="161"/>
                    </a:lnTo>
                    <a:lnTo>
                      <a:pt x="85" y="157"/>
                    </a:lnTo>
                    <a:lnTo>
                      <a:pt x="75" y="152"/>
                    </a:lnTo>
                    <a:lnTo>
                      <a:pt x="66" y="148"/>
                    </a:lnTo>
                    <a:lnTo>
                      <a:pt x="57" y="142"/>
                    </a:lnTo>
                    <a:lnTo>
                      <a:pt x="48" y="133"/>
                    </a:lnTo>
                    <a:lnTo>
                      <a:pt x="41" y="125"/>
                    </a:lnTo>
                    <a:lnTo>
                      <a:pt x="34" y="116"/>
                    </a:lnTo>
                    <a:lnTo>
                      <a:pt x="28" y="106"/>
                    </a:lnTo>
                    <a:lnTo>
                      <a:pt x="22" y="95"/>
                    </a:lnTo>
                    <a:lnTo>
                      <a:pt x="18" y="84"/>
                    </a:lnTo>
                    <a:lnTo>
                      <a:pt x="14" y="72"/>
                    </a:lnTo>
                    <a:lnTo>
                      <a:pt x="11" y="60"/>
                    </a:lnTo>
                    <a:lnTo>
                      <a:pt x="10" y="47"/>
                    </a:lnTo>
                    <a:lnTo>
                      <a:pt x="9" y="34"/>
                    </a:lnTo>
                    <a:lnTo>
                      <a:pt x="9" y="29"/>
                    </a:lnTo>
                    <a:lnTo>
                      <a:pt x="9" y="25"/>
                    </a:lnTo>
                    <a:lnTo>
                      <a:pt x="10" y="21"/>
                    </a:lnTo>
                    <a:lnTo>
                      <a:pt x="10" y="17"/>
                    </a:lnTo>
                    <a:lnTo>
                      <a:pt x="11" y="13"/>
                    </a:lnTo>
                    <a:lnTo>
                      <a:pt x="11" y="9"/>
                    </a:lnTo>
                    <a:lnTo>
                      <a:pt x="12" y="5"/>
                    </a:lnTo>
                    <a:lnTo>
                      <a:pt x="13" y="0"/>
                    </a:lnTo>
                    <a:lnTo>
                      <a:pt x="11" y="3"/>
                    </a:lnTo>
                    <a:lnTo>
                      <a:pt x="10" y="5"/>
                    </a:lnTo>
                    <a:lnTo>
                      <a:pt x="8" y="7"/>
                    </a:lnTo>
                    <a:lnTo>
                      <a:pt x="6" y="10"/>
                    </a:lnTo>
                    <a:lnTo>
                      <a:pt x="5" y="12"/>
                    </a:lnTo>
                    <a:lnTo>
                      <a:pt x="4" y="15"/>
                    </a:lnTo>
                    <a:lnTo>
                      <a:pt x="2" y="18"/>
                    </a:lnTo>
                    <a:lnTo>
                      <a:pt x="1" y="21"/>
                    </a:lnTo>
                    <a:close/>
                  </a:path>
                </a:pathLst>
              </a:custGeom>
              <a:solidFill>
                <a:srgbClr val="F5C3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45" name="Freeform 192"/>
              <p:cNvSpPr>
                <a:spLocks/>
              </p:cNvSpPr>
              <p:nvPr/>
            </p:nvSpPr>
            <p:spPr bwMode="auto">
              <a:xfrm>
                <a:off x="1139" y="2652"/>
                <a:ext cx="45" cy="30"/>
              </a:xfrm>
              <a:custGeom>
                <a:avLst/>
                <a:gdLst>
                  <a:gd name="T0" fmla="*/ 0 w 225"/>
                  <a:gd name="T1" fmla="*/ 0 h 176"/>
                  <a:gd name="T2" fmla="*/ 0 w 225"/>
                  <a:gd name="T3" fmla="*/ 0 h 176"/>
                  <a:gd name="T4" fmla="*/ 0 w 225"/>
                  <a:gd name="T5" fmla="*/ 0 h 176"/>
                  <a:gd name="T6" fmla="*/ 0 w 225"/>
                  <a:gd name="T7" fmla="*/ 0 h 176"/>
                  <a:gd name="T8" fmla="*/ 0 w 225"/>
                  <a:gd name="T9" fmla="*/ 0 h 176"/>
                  <a:gd name="T10" fmla="*/ 0 w 225"/>
                  <a:gd name="T11" fmla="*/ 0 h 176"/>
                  <a:gd name="T12" fmla="*/ 0 w 225"/>
                  <a:gd name="T13" fmla="*/ 0 h 176"/>
                  <a:gd name="T14" fmla="*/ 0 w 225"/>
                  <a:gd name="T15" fmla="*/ 0 h 176"/>
                  <a:gd name="T16" fmla="*/ 0 w 225"/>
                  <a:gd name="T17" fmla="*/ 0 h 176"/>
                  <a:gd name="T18" fmla="*/ 0 w 225"/>
                  <a:gd name="T19" fmla="*/ 0 h 176"/>
                  <a:gd name="T20" fmla="*/ 0 w 225"/>
                  <a:gd name="T21" fmla="*/ 0 h 176"/>
                  <a:gd name="T22" fmla="*/ 0 w 225"/>
                  <a:gd name="T23" fmla="*/ 0 h 176"/>
                  <a:gd name="T24" fmla="*/ 0 w 225"/>
                  <a:gd name="T25" fmla="*/ 0 h 176"/>
                  <a:gd name="T26" fmla="*/ 0 w 225"/>
                  <a:gd name="T27" fmla="*/ 0 h 176"/>
                  <a:gd name="T28" fmla="*/ 0 w 225"/>
                  <a:gd name="T29" fmla="*/ 0 h 176"/>
                  <a:gd name="T30" fmla="*/ 0 w 225"/>
                  <a:gd name="T31" fmla="*/ 0 h 176"/>
                  <a:gd name="T32" fmla="*/ 0 w 225"/>
                  <a:gd name="T33" fmla="*/ 0 h 176"/>
                  <a:gd name="T34" fmla="*/ 0 w 225"/>
                  <a:gd name="T35" fmla="*/ 0 h 176"/>
                  <a:gd name="T36" fmla="*/ 0 w 225"/>
                  <a:gd name="T37" fmla="*/ 0 h 176"/>
                  <a:gd name="T38" fmla="*/ 0 w 225"/>
                  <a:gd name="T39" fmla="*/ 0 h 176"/>
                  <a:gd name="T40" fmla="*/ 0 w 225"/>
                  <a:gd name="T41" fmla="*/ 0 h 176"/>
                  <a:gd name="T42" fmla="*/ 0 w 225"/>
                  <a:gd name="T43" fmla="*/ 0 h 176"/>
                  <a:gd name="T44" fmla="*/ 0 w 225"/>
                  <a:gd name="T45" fmla="*/ 0 h 176"/>
                  <a:gd name="T46" fmla="*/ 0 w 225"/>
                  <a:gd name="T47" fmla="*/ 0 h 176"/>
                  <a:gd name="T48" fmla="*/ 0 w 225"/>
                  <a:gd name="T49" fmla="*/ 0 h 176"/>
                  <a:gd name="T50" fmla="*/ 0 w 225"/>
                  <a:gd name="T51" fmla="*/ 0 h 176"/>
                  <a:gd name="T52" fmla="*/ 0 w 225"/>
                  <a:gd name="T53" fmla="*/ 0 h 176"/>
                  <a:gd name="T54" fmla="*/ 0 w 225"/>
                  <a:gd name="T55" fmla="*/ 0 h 176"/>
                  <a:gd name="T56" fmla="*/ 0 w 225"/>
                  <a:gd name="T57" fmla="*/ 0 h 176"/>
                  <a:gd name="T58" fmla="*/ 0 w 225"/>
                  <a:gd name="T59" fmla="*/ 0 h 176"/>
                  <a:gd name="T60" fmla="*/ 0 w 225"/>
                  <a:gd name="T61" fmla="*/ 0 h 176"/>
                  <a:gd name="T62" fmla="*/ 0 w 225"/>
                  <a:gd name="T63" fmla="*/ 0 h 176"/>
                  <a:gd name="T64" fmla="*/ 0 w 225"/>
                  <a:gd name="T65" fmla="*/ 0 h 176"/>
                  <a:gd name="T66" fmla="*/ 0 w 225"/>
                  <a:gd name="T67" fmla="*/ 0 h 176"/>
                  <a:gd name="T68" fmla="*/ 0 w 225"/>
                  <a:gd name="T69" fmla="*/ 0 h 176"/>
                  <a:gd name="T70" fmla="*/ 0 w 225"/>
                  <a:gd name="T71" fmla="*/ 0 h 176"/>
                  <a:gd name="T72" fmla="*/ 0 w 225"/>
                  <a:gd name="T73" fmla="*/ 0 h 176"/>
                  <a:gd name="T74" fmla="*/ 0 w 225"/>
                  <a:gd name="T75" fmla="*/ 0 h 176"/>
                  <a:gd name="T76" fmla="*/ 0 w 225"/>
                  <a:gd name="T77" fmla="*/ 0 h 176"/>
                  <a:gd name="T78" fmla="*/ 0 w 225"/>
                  <a:gd name="T79" fmla="*/ 0 h 176"/>
                  <a:gd name="T80" fmla="*/ 0 w 225"/>
                  <a:gd name="T81" fmla="*/ 0 h 176"/>
                  <a:gd name="T82" fmla="*/ 0 w 225"/>
                  <a:gd name="T83" fmla="*/ 0 h 176"/>
                  <a:gd name="T84" fmla="*/ 0 w 225"/>
                  <a:gd name="T85" fmla="*/ 0 h 176"/>
                  <a:gd name="T86" fmla="*/ 0 w 225"/>
                  <a:gd name="T87" fmla="*/ 0 h 176"/>
                  <a:gd name="T88" fmla="*/ 0 w 225"/>
                  <a:gd name="T89" fmla="*/ 0 h 176"/>
                  <a:gd name="T90" fmla="*/ 0 w 225"/>
                  <a:gd name="T91" fmla="*/ 0 h 176"/>
                  <a:gd name="T92" fmla="*/ 0 w 225"/>
                  <a:gd name="T93" fmla="*/ 0 h 176"/>
                  <a:gd name="T94" fmla="*/ 0 w 225"/>
                  <a:gd name="T95" fmla="*/ 0 h 1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25"/>
                  <a:gd name="T145" fmla="*/ 0 h 176"/>
                  <a:gd name="T146" fmla="*/ 225 w 225"/>
                  <a:gd name="T147" fmla="*/ 176 h 17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25" h="176">
                    <a:moveTo>
                      <a:pt x="1" y="18"/>
                    </a:moveTo>
                    <a:lnTo>
                      <a:pt x="1" y="21"/>
                    </a:lnTo>
                    <a:lnTo>
                      <a:pt x="1" y="24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55"/>
                    </a:lnTo>
                    <a:lnTo>
                      <a:pt x="2" y="69"/>
                    </a:lnTo>
                    <a:lnTo>
                      <a:pt x="5" y="81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9" y="117"/>
                    </a:lnTo>
                    <a:lnTo>
                      <a:pt x="25" y="128"/>
                    </a:lnTo>
                    <a:lnTo>
                      <a:pt x="33" y="138"/>
                    </a:lnTo>
                    <a:lnTo>
                      <a:pt x="41" y="146"/>
                    </a:lnTo>
                    <a:lnTo>
                      <a:pt x="49" y="153"/>
                    </a:lnTo>
                    <a:lnTo>
                      <a:pt x="59" y="160"/>
                    </a:lnTo>
                    <a:lnTo>
                      <a:pt x="68" y="166"/>
                    </a:lnTo>
                    <a:lnTo>
                      <a:pt x="79" y="170"/>
                    </a:lnTo>
                    <a:lnTo>
                      <a:pt x="90" y="174"/>
                    </a:lnTo>
                    <a:lnTo>
                      <a:pt x="102" y="176"/>
                    </a:lnTo>
                    <a:lnTo>
                      <a:pt x="113" y="176"/>
                    </a:lnTo>
                    <a:lnTo>
                      <a:pt x="123" y="176"/>
                    </a:lnTo>
                    <a:lnTo>
                      <a:pt x="133" y="175"/>
                    </a:lnTo>
                    <a:lnTo>
                      <a:pt x="143" y="172"/>
                    </a:lnTo>
                    <a:lnTo>
                      <a:pt x="152" y="169"/>
                    </a:lnTo>
                    <a:lnTo>
                      <a:pt x="161" y="164"/>
                    </a:lnTo>
                    <a:lnTo>
                      <a:pt x="170" y="158"/>
                    </a:lnTo>
                    <a:lnTo>
                      <a:pt x="178" y="152"/>
                    </a:lnTo>
                    <a:lnTo>
                      <a:pt x="185" y="145"/>
                    </a:lnTo>
                    <a:lnTo>
                      <a:pt x="192" y="138"/>
                    </a:lnTo>
                    <a:lnTo>
                      <a:pt x="199" y="129"/>
                    </a:lnTo>
                    <a:lnTo>
                      <a:pt x="205" y="120"/>
                    </a:lnTo>
                    <a:lnTo>
                      <a:pt x="211" y="110"/>
                    </a:lnTo>
                    <a:lnTo>
                      <a:pt x="215" y="101"/>
                    </a:lnTo>
                    <a:lnTo>
                      <a:pt x="219" y="90"/>
                    </a:lnTo>
                    <a:lnTo>
                      <a:pt x="222" y="79"/>
                    </a:lnTo>
                    <a:lnTo>
                      <a:pt x="225" y="67"/>
                    </a:lnTo>
                    <a:lnTo>
                      <a:pt x="224" y="63"/>
                    </a:lnTo>
                    <a:lnTo>
                      <a:pt x="223" y="61"/>
                    </a:lnTo>
                    <a:lnTo>
                      <a:pt x="222" y="59"/>
                    </a:lnTo>
                    <a:lnTo>
                      <a:pt x="221" y="55"/>
                    </a:lnTo>
                    <a:lnTo>
                      <a:pt x="221" y="53"/>
                    </a:lnTo>
                    <a:lnTo>
                      <a:pt x="220" y="49"/>
                    </a:lnTo>
                    <a:lnTo>
                      <a:pt x="219" y="47"/>
                    </a:lnTo>
                    <a:lnTo>
                      <a:pt x="218" y="44"/>
                    </a:lnTo>
                    <a:lnTo>
                      <a:pt x="217" y="56"/>
                    </a:lnTo>
                    <a:lnTo>
                      <a:pt x="215" y="68"/>
                    </a:lnTo>
                    <a:lnTo>
                      <a:pt x="212" y="80"/>
                    </a:lnTo>
                    <a:lnTo>
                      <a:pt x="209" y="91"/>
                    </a:lnTo>
                    <a:lnTo>
                      <a:pt x="203" y="102"/>
                    </a:lnTo>
                    <a:lnTo>
                      <a:pt x="198" y="113"/>
                    </a:lnTo>
                    <a:lnTo>
                      <a:pt x="192" y="122"/>
                    </a:lnTo>
                    <a:lnTo>
                      <a:pt x="186" y="130"/>
                    </a:lnTo>
                    <a:lnTo>
                      <a:pt x="178" y="138"/>
                    </a:lnTo>
                    <a:lnTo>
                      <a:pt x="170" y="145"/>
                    </a:lnTo>
                    <a:lnTo>
                      <a:pt x="162" y="151"/>
                    </a:lnTo>
                    <a:lnTo>
                      <a:pt x="153" y="157"/>
                    </a:lnTo>
                    <a:lnTo>
                      <a:pt x="144" y="160"/>
                    </a:lnTo>
                    <a:lnTo>
                      <a:pt x="134" y="163"/>
                    </a:lnTo>
                    <a:lnTo>
                      <a:pt x="124" y="165"/>
                    </a:lnTo>
                    <a:lnTo>
                      <a:pt x="113" y="165"/>
                    </a:lnTo>
                    <a:lnTo>
                      <a:pt x="103" y="165"/>
                    </a:lnTo>
                    <a:lnTo>
                      <a:pt x="92" y="163"/>
                    </a:lnTo>
                    <a:lnTo>
                      <a:pt x="81" y="160"/>
                    </a:lnTo>
                    <a:lnTo>
                      <a:pt x="72" y="156"/>
                    </a:lnTo>
                    <a:lnTo>
                      <a:pt x="63" y="151"/>
                    </a:lnTo>
                    <a:lnTo>
                      <a:pt x="54" y="145"/>
                    </a:lnTo>
                    <a:lnTo>
                      <a:pt x="46" y="138"/>
                    </a:lnTo>
                    <a:lnTo>
                      <a:pt x="39" y="129"/>
                    </a:lnTo>
                    <a:lnTo>
                      <a:pt x="32" y="121"/>
                    </a:lnTo>
                    <a:lnTo>
                      <a:pt x="26" y="111"/>
                    </a:lnTo>
                    <a:lnTo>
                      <a:pt x="21" y="101"/>
                    </a:lnTo>
                    <a:lnTo>
                      <a:pt x="17" y="90"/>
                    </a:lnTo>
                    <a:lnTo>
                      <a:pt x="13" y="79"/>
                    </a:lnTo>
                    <a:lnTo>
                      <a:pt x="11" y="67"/>
                    </a:lnTo>
                    <a:lnTo>
                      <a:pt x="9" y="55"/>
                    </a:lnTo>
                    <a:lnTo>
                      <a:pt x="9" y="42"/>
                    </a:lnTo>
                    <a:lnTo>
                      <a:pt x="9" y="36"/>
                    </a:lnTo>
                    <a:lnTo>
                      <a:pt x="9" y="31"/>
                    </a:lnTo>
                    <a:lnTo>
                      <a:pt x="10" y="25"/>
                    </a:lnTo>
                    <a:lnTo>
                      <a:pt x="10" y="20"/>
                    </a:lnTo>
                    <a:lnTo>
                      <a:pt x="11" y="15"/>
                    </a:lnTo>
                    <a:lnTo>
                      <a:pt x="12" y="9"/>
                    </a:lnTo>
                    <a:lnTo>
                      <a:pt x="13" y="5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1" y="5"/>
                    </a:lnTo>
                    <a:lnTo>
                      <a:pt x="9" y="7"/>
                    </a:lnTo>
                    <a:lnTo>
                      <a:pt x="8" y="8"/>
                    </a:lnTo>
                    <a:lnTo>
                      <a:pt x="6" y="11"/>
                    </a:lnTo>
                    <a:lnTo>
                      <a:pt x="5" y="13"/>
                    </a:lnTo>
                    <a:lnTo>
                      <a:pt x="3" y="15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F5C6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46" name="Freeform 193"/>
              <p:cNvSpPr>
                <a:spLocks/>
              </p:cNvSpPr>
              <p:nvPr/>
            </p:nvSpPr>
            <p:spPr bwMode="auto">
              <a:xfrm>
                <a:off x="1140" y="2651"/>
                <a:ext cx="43" cy="30"/>
              </a:xfrm>
              <a:custGeom>
                <a:avLst/>
                <a:gdLst>
                  <a:gd name="T0" fmla="*/ 0 w 217"/>
                  <a:gd name="T1" fmla="*/ 0 h 180"/>
                  <a:gd name="T2" fmla="*/ 0 w 217"/>
                  <a:gd name="T3" fmla="*/ 0 h 180"/>
                  <a:gd name="T4" fmla="*/ 0 w 217"/>
                  <a:gd name="T5" fmla="*/ 0 h 180"/>
                  <a:gd name="T6" fmla="*/ 0 w 217"/>
                  <a:gd name="T7" fmla="*/ 0 h 180"/>
                  <a:gd name="T8" fmla="*/ 0 w 217"/>
                  <a:gd name="T9" fmla="*/ 0 h 180"/>
                  <a:gd name="T10" fmla="*/ 0 w 217"/>
                  <a:gd name="T11" fmla="*/ 0 h 180"/>
                  <a:gd name="T12" fmla="*/ 0 w 217"/>
                  <a:gd name="T13" fmla="*/ 0 h 180"/>
                  <a:gd name="T14" fmla="*/ 0 w 217"/>
                  <a:gd name="T15" fmla="*/ 0 h 180"/>
                  <a:gd name="T16" fmla="*/ 0 w 217"/>
                  <a:gd name="T17" fmla="*/ 0 h 180"/>
                  <a:gd name="T18" fmla="*/ 0 w 217"/>
                  <a:gd name="T19" fmla="*/ 0 h 180"/>
                  <a:gd name="T20" fmla="*/ 0 w 217"/>
                  <a:gd name="T21" fmla="*/ 0 h 180"/>
                  <a:gd name="T22" fmla="*/ 0 w 217"/>
                  <a:gd name="T23" fmla="*/ 0 h 180"/>
                  <a:gd name="T24" fmla="*/ 0 w 217"/>
                  <a:gd name="T25" fmla="*/ 0 h 180"/>
                  <a:gd name="T26" fmla="*/ 0 w 217"/>
                  <a:gd name="T27" fmla="*/ 0 h 180"/>
                  <a:gd name="T28" fmla="*/ 0 w 217"/>
                  <a:gd name="T29" fmla="*/ 0 h 180"/>
                  <a:gd name="T30" fmla="*/ 0 w 217"/>
                  <a:gd name="T31" fmla="*/ 0 h 180"/>
                  <a:gd name="T32" fmla="*/ 0 w 217"/>
                  <a:gd name="T33" fmla="*/ 0 h 180"/>
                  <a:gd name="T34" fmla="*/ 0 w 217"/>
                  <a:gd name="T35" fmla="*/ 0 h 180"/>
                  <a:gd name="T36" fmla="*/ 0 w 217"/>
                  <a:gd name="T37" fmla="*/ 0 h 180"/>
                  <a:gd name="T38" fmla="*/ 0 w 217"/>
                  <a:gd name="T39" fmla="*/ 0 h 180"/>
                  <a:gd name="T40" fmla="*/ 0 w 217"/>
                  <a:gd name="T41" fmla="*/ 0 h 180"/>
                  <a:gd name="T42" fmla="*/ 0 w 217"/>
                  <a:gd name="T43" fmla="*/ 0 h 180"/>
                  <a:gd name="T44" fmla="*/ 0 w 217"/>
                  <a:gd name="T45" fmla="*/ 0 h 180"/>
                  <a:gd name="T46" fmla="*/ 0 w 217"/>
                  <a:gd name="T47" fmla="*/ 0 h 180"/>
                  <a:gd name="T48" fmla="*/ 0 w 217"/>
                  <a:gd name="T49" fmla="*/ 0 h 180"/>
                  <a:gd name="T50" fmla="*/ 0 w 217"/>
                  <a:gd name="T51" fmla="*/ 0 h 180"/>
                  <a:gd name="T52" fmla="*/ 0 w 217"/>
                  <a:gd name="T53" fmla="*/ 0 h 180"/>
                  <a:gd name="T54" fmla="*/ 0 w 217"/>
                  <a:gd name="T55" fmla="*/ 0 h 180"/>
                  <a:gd name="T56" fmla="*/ 0 w 217"/>
                  <a:gd name="T57" fmla="*/ 0 h 180"/>
                  <a:gd name="T58" fmla="*/ 0 w 217"/>
                  <a:gd name="T59" fmla="*/ 0 h 180"/>
                  <a:gd name="T60" fmla="*/ 0 w 217"/>
                  <a:gd name="T61" fmla="*/ 0 h 180"/>
                  <a:gd name="T62" fmla="*/ 0 w 217"/>
                  <a:gd name="T63" fmla="*/ 0 h 180"/>
                  <a:gd name="T64" fmla="*/ 0 w 217"/>
                  <a:gd name="T65" fmla="*/ 0 h 180"/>
                  <a:gd name="T66" fmla="*/ 0 w 217"/>
                  <a:gd name="T67" fmla="*/ 0 h 180"/>
                  <a:gd name="T68" fmla="*/ 0 w 217"/>
                  <a:gd name="T69" fmla="*/ 0 h 180"/>
                  <a:gd name="T70" fmla="*/ 0 w 217"/>
                  <a:gd name="T71" fmla="*/ 0 h 180"/>
                  <a:gd name="T72" fmla="*/ 0 w 217"/>
                  <a:gd name="T73" fmla="*/ 0 h 180"/>
                  <a:gd name="T74" fmla="*/ 0 w 217"/>
                  <a:gd name="T75" fmla="*/ 0 h 180"/>
                  <a:gd name="T76" fmla="*/ 0 w 217"/>
                  <a:gd name="T77" fmla="*/ 0 h 180"/>
                  <a:gd name="T78" fmla="*/ 0 w 217"/>
                  <a:gd name="T79" fmla="*/ 0 h 180"/>
                  <a:gd name="T80" fmla="*/ 0 w 217"/>
                  <a:gd name="T81" fmla="*/ 0 h 180"/>
                  <a:gd name="T82" fmla="*/ 0 w 217"/>
                  <a:gd name="T83" fmla="*/ 0 h 180"/>
                  <a:gd name="T84" fmla="*/ 0 w 217"/>
                  <a:gd name="T85" fmla="*/ 0 h 180"/>
                  <a:gd name="T86" fmla="*/ 0 w 217"/>
                  <a:gd name="T87" fmla="*/ 0 h 180"/>
                  <a:gd name="T88" fmla="*/ 0 w 217"/>
                  <a:gd name="T89" fmla="*/ 0 h 180"/>
                  <a:gd name="T90" fmla="*/ 0 w 217"/>
                  <a:gd name="T91" fmla="*/ 0 h 180"/>
                  <a:gd name="T92" fmla="*/ 0 w 217"/>
                  <a:gd name="T93" fmla="*/ 0 h 180"/>
                  <a:gd name="T94" fmla="*/ 0 w 217"/>
                  <a:gd name="T95" fmla="*/ 0 h 180"/>
                  <a:gd name="T96" fmla="*/ 0 w 217"/>
                  <a:gd name="T97" fmla="*/ 0 h 180"/>
                  <a:gd name="T98" fmla="*/ 0 w 217"/>
                  <a:gd name="T99" fmla="*/ 0 h 180"/>
                  <a:gd name="T100" fmla="*/ 0 w 217"/>
                  <a:gd name="T101" fmla="*/ 0 h 180"/>
                  <a:gd name="T102" fmla="*/ 0 w 217"/>
                  <a:gd name="T103" fmla="*/ 0 h 180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17"/>
                  <a:gd name="T157" fmla="*/ 0 h 180"/>
                  <a:gd name="T158" fmla="*/ 217 w 217"/>
                  <a:gd name="T159" fmla="*/ 180 h 180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17" h="180">
                    <a:moveTo>
                      <a:pt x="4" y="18"/>
                    </a:moveTo>
                    <a:lnTo>
                      <a:pt x="3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1" y="34"/>
                    </a:lnTo>
                    <a:lnTo>
                      <a:pt x="1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1" y="64"/>
                    </a:lnTo>
                    <a:lnTo>
                      <a:pt x="2" y="77"/>
                    </a:lnTo>
                    <a:lnTo>
                      <a:pt x="5" y="89"/>
                    </a:lnTo>
                    <a:lnTo>
                      <a:pt x="9" y="101"/>
                    </a:lnTo>
                    <a:lnTo>
                      <a:pt x="13" y="112"/>
                    </a:lnTo>
                    <a:lnTo>
                      <a:pt x="19" y="123"/>
                    </a:lnTo>
                    <a:lnTo>
                      <a:pt x="25" y="133"/>
                    </a:lnTo>
                    <a:lnTo>
                      <a:pt x="32" y="142"/>
                    </a:lnTo>
                    <a:lnTo>
                      <a:pt x="39" y="150"/>
                    </a:lnTo>
                    <a:lnTo>
                      <a:pt x="48" y="159"/>
                    </a:lnTo>
                    <a:lnTo>
                      <a:pt x="57" y="165"/>
                    </a:lnTo>
                    <a:lnTo>
                      <a:pt x="66" y="171"/>
                    </a:lnTo>
                    <a:lnTo>
                      <a:pt x="76" y="174"/>
                    </a:lnTo>
                    <a:lnTo>
                      <a:pt x="87" y="178"/>
                    </a:lnTo>
                    <a:lnTo>
                      <a:pt x="98" y="179"/>
                    </a:lnTo>
                    <a:lnTo>
                      <a:pt x="109" y="180"/>
                    </a:lnTo>
                    <a:lnTo>
                      <a:pt x="119" y="179"/>
                    </a:lnTo>
                    <a:lnTo>
                      <a:pt x="130" y="178"/>
                    </a:lnTo>
                    <a:lnTo>
                      <a:pt x="139" y="175"/>
                    </a:lnTo>
                    <a:lnTo>
                      <a:pt x="149" y="172"/>
                    </a:lnTo>
                    <a:lnTo>
                      <a:pt x="158" y="167"/>
                    </a:lnTo>
                    <a:lnTo>
                      <a:pt x="166" y="161"/>
                    </a:lnTo>
                    <a:lnTo>
                      <a:pt x="174" y="154"/>
                    </a:lnTo>
                    <a:lnTo>
                      <a:pt x="182" y="147"/>
                    </a:lnTo>
                    <a:lnTo>
                      <a:pt x="188" y="138"/>
                    </a:lnTo>
                    <a:lnTo>
                      <a:pt x="195" y="130"/>
                    </a:lnTo>
                    <a:lnTo>
                      <a:pt x="200" y="120"/>
                    </a:lnTo>
                    <a:lnTo>
                      <a:pt x="206" y="110"/>
                    </a:lnTo>
                    <a:lnTo>
                      <a:pt x="210" y="99"/>
                    </a:lnTo>
                    <a:lnTo>
                      <a:pt x="214" y="88"/>
                    </a:lnTo>
                    <a:lnTo>
                      <a:pt x="216" y="76"/>
                    </a:lnTo>
                    <a:lnTo>
                      <a:pt x="217" y="64"/>
                    </a:lnTo>
                    <a:lnTo>
                      <a:pt x="217" y="62"/>
                    </a:lnTo>
                    <a:lnTo>
                      <a:pt x="216" y="58"/>
                    </a:lnTo>
                    <a:lnTo>
                      <a:pt x="215" y="56"/>
                    </a:lnTo>
                    <a:lnTo>
                      <a:pt x="214" y="53"/>
                    </a:lnTo>
                    <a:lnTo>
                      <a:pt x="212" y="50"/>
                    </a:lnTo>
                    <a:lnTo>
                      <a:pt x="211" y="47"/>
                    </a:lnTo>
                    <a:lnTo>
                      <a:pt x="210" y="45"/>
                    </a:lnTo>
                    <a:lnTo>
                      <a:pt x="209" y="42"/>
                    </a:lnTo>
                    <a:lnTo>
                      <a:pt x="209" y="44"/>
                    </a:lnTo>
                    <a:lnTo>
                      <a:pt x="209" y="45"/>
                    </a:lnTo>
                    <a:lnTo>
                      <a:pt x="209" y="46"/>
                    </a:lnTo>
                    <a:lnTo>
                      <a:pt x="209" y="47"/>
                    </a:lnTo>
                    <a:lnTo>
                      <a:pt x="209" y="48"/>
                    </a:lnTo>
                    <a:lnTo>
                      <a:pt x="209" y="50"/>
                    </a:lnTo>
                    <a:lnTo>
                      <a:pt x="209" y="51"/>
                    </a:lnTo>
                    <a:lnTo>
                      <a:pt x="209" y="63"/>
                    </a:lnTo>
                    <a:lnTo>
                      <a:pt x="207" y="75"/>
                    </a:lnTo>
                    <a:lnTo>
                      <a:pt x="205" y="86"/>
                    </a:lnTo>
                    <a:lnTo>
                      <a:pt x="200" y="98"/>
                    </a:lnTo>
                    <a:lnTo>
                      <a:pt x="196" y="107"/>
                    </a:lnTo>
                    <a:lnTo>
                      <a:pt x="191" y="117"/>
                    </a:lnTo>
                    <a:lnTo>
                      <a:pt x="185" y="126"/>
                    </a:lnTo>
                    <a:lnTo>
                      <a:pt x="179" y="135"/>
                    </a:lnTo>
                    <a:lnTo>
                      <a:pt x="172" y="142"/>
                    </a:lnTo>
                    <a:lnTo>
                      <a:pt x="164" y="149"/>
                    </a:lnTo>
                    <a:lnTo>
                      <a:pt x="156" y="155"/>
                    </a:lnTo>
                    <a:lnTo>
                      <a:pt x="148" y="160"/>
                    </a:lnTo>
                    <a:lnTo>
                      <a:pt x="139" y="165"/>
                    </a:lnTo>
                    <a:lnTo>
                      <a:pt x="129" y="167"/>
                    </a:lnTo>
                    <a:lnTo>
                      <a:pt x="119" y="168"/>
                    </a:lnTo>
                    <a:lnTo>
                      <a:pt x="109" y="169"/>
                    </a:lnTo>
                    <a:lnTo>
                      <a:pt x="99" y="168"/>
                    </a:lnTo>
                    <a:lnTo>
                      <a:pt x="89" y="167"/>
                    </a:lnTo>
                    <a:lnTo>
                      <a:pt x="79" y="165"/>
                    </a:lnTo>
                    <a:lnTo>
                      <a:pt x="70" y="160"/>
                    </a:lnTo>
                    <a:lnTo>
                      <a:pt x="61" y="155"/>
                    </a:lnTo>
                    <a:lnTo>
                      <a:pt x="53" y="149"/>
                    </a:lnTo>
                    <a:lnTo>
                      <a:pt x="45" y="142"/>
                    </a:lnTo>
                    <a:lnTo>
                      <a:pt x="38" y="135"/>
                    </a:lnTo>
                    <a:lnTo>
                      <a:pt x="32" y="126"/>
                    </a:lnTo>
                    <a:lnTo>
                      <a:pt x="26" y="117"/>
                    </a:lnTo>
                    <a:lnTo>
                      <a:pt x="21" y="107"/>
                    </a:lnTo>
                    <a:lnTo>
                      <a:pt x="17" y="98"/>
                    </a:lnTo>
                    <a:lnTo>
                      <a:pt x="14" y="86"/>
                    </a:lnTo>
                    <a:lnTo>
                      <a:pt x="11" y="75"/>
                    </a:lnTo>
                    <a:lnTo>
                      <a:pt x="10" y="63"/>
                    </a:lnTo>
                    <a:lnTo>
                      <a:pt x="9" y="51"/>
                    </a:lnTo>
                    <a:lnTo>
                      <a:pt x="9" y="44"/>
                    </a:lnTo>
                    <a:lnTo>
                      <a:pt x="10" y="38"/>
                    </a:lnTo>
                    <a:lnTo>
                      <a:pt x="11" y="32"/>
                    </a:lnTo>
                    <a:lnTo>
                      <a:pt x="12" y="24"/>
                    </a:lnTo>
                    <a:lnTo>
                      <a:pt x="13" y="18"/>
                    </a:lnTo>
                    <a:lnTo>
                      <a:pt x="14" y="12"/>
                    </a:lnTo>
                    <a:lnTo>
                      <a:pt x="16" y="6"/>
                    </a:lnTo>
                    <a:lnTo>
                      <a:pt x="18" y="0"/>
                    </a:lnTo>
                    <a:lnTo>
                      <a:pt x="16" y="3"/>
                    </a:lnTo>
                    <a:lnTo>
                      <a:pt x="15" y="5"/>
                    </a:lnTo>
                    <a:lnTo>
                      <a:pt x="13" y="6"/>
                    </a:lnTo>
                    <a:lnTo>
                      <a:pt x="11" y="9"/>
                    </a:lnTo>
                    <a:lnTo>
                      <a:pt x="9" y="11"/>
                    </a:lnTo>
                    <a:lnTo>
                      <a:pt x="7" y="14"/>
                    </a:lnTo>
                    <a:lnTo>
                      <a:pt x="5" y="16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F6C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47" name="Freeform 194"/>
              <p:cNvSpPr>
                <a:spLocks/>
              </p:cNvSpPr>
              <p:nvPr/>
            </p:nvSpPr>
            <p:spPr bwMode="auto">
              <a:xfrm>
                <a:off x="1141" y="2650"/>
                <a:ext cx="42" cy="30"/>
              </a:xfrm>
              <a:custGeom>
                <a:avLst/>
                <a:gdLst>
                  <a:gd name="T0" fmla="*/ 0 w 209"/>
                  <a:gd name="T1" fmla="*/ 0 h 181"/>
                  <a:gd name="T2" fmla="*/ 0 w 209"/>
                  <a:gd name="T3" fmla="*/ 0 h 181"/>
                  <a:gd name="T4" fmla="*/ 0 w 209"/>
                  <a:gd name="T5" fmla="*/ 0 h 181"/>
                  <a:gd name="T6" fmla="*/ 0 w 209"/>
                  <a:gd name="T7" fmla="*/ 0 h 181"/>
                  <a:gd name="T8" fmla="*/ 0 w 209"/>
                  <a:gd name="T9" fmla="*/ 0 h 181"/>
                  <a:gd name="T10" fmla="*/ 0 w 209"/>
                  <a:gd name="T11" fmla="*/ 0 h 181"/>
                  <a:gd name="T12" fmla="*/ 0 w 209"/>
                  <a:gd name="T13" fmla="*/ 0 h 181"/>
                  <a:gd name="T14" fmla="*/ 0 w 209"/>
                  <a:gd name="T15" fmla="*/ 0 h 181"/>
                  <a:gd name="T16" fmla="*/ 0 w 209"/>
                  <a:gd name="T17" fmla="*/ 0 h 181"/>
                  <a:gd name="T18" fmla="*/ 0 w 209"/>
                  <a:gd name="T19" fmla="*/ 0 h 181"/>
                  <a:gd name="T20" fmla="*/ 0 w 209"/>
                  <a:gd name="T21" fmla="*/ 0 h 181"/>
                  <a:gd name="T22" fmla="*/ 0 w 209"/>
                  <a:gd name="T23" fmla="*/ 0 h 181"/>
                  <a:gd name="T24" fmla="*/ 0 w 209"/>
                  <a:gd name="T25" fmla="*/ 0 h 181"/>
                  <a:gd name="T26" fmla="*/ 0 w 209"/>
                  <a:gd name="T27" fmla="*/ 0 h 181"/>
                  <a:gd name="T28" fmla="*/ 0 w 209"/>
                  <a:gd name="T29" fmla="*/ 0 h 181"/>
                  <a:gd name="T30" fmla="*/ 0 w 209"/>
                  <a:gd name="T31" fmla="*/ 0 h 181"/>
                  <a:gd name="T32" fmla="*/ 0 w 209"/>
                  <a:gd name="T33" fmla="*/ 0 h 181"/>
                  <a:gd name="T34" fmla="*/ 0 w 209"/>
                  <a:gd name="T35" fmla="*/ 0 h 181"/>
                  <a:gd name="T36" fmla="*/ 0 w 209"/>
                  <a:gd name="T37" fmla="*/ 0 h 181"/>
                  <a:gd name="T38" fmla="*/ 0 w 209"/>
                  <a:gd name="T39" fmla="*/ 0 h 181"/>
                  <a:gd name="T40" fmla="*/ 0 w 209"/>
                  <a:gd name="T41" fmla="*/ 0 h 181"/>
                  <a:gd name="T42" fmla="*/ 0 w 209"/>
                  <a:gd name="T43" fmla="*/ 0 h 181"/>
                  <a:gd name="T44" fmla="*/ 0 w 209"/>
                  <a:gd name="T45" fmla="*/ 0 h 181"/>
                  <a:gd name="T46" fmla="*/ 0 w 209"/>
                  <a:gd name="T47" fmla="*/ 0 h 181"/>
                  <a:gd name="T48" fmla="*/ 0 w 209"/>
                  <a:gd name="T49" fmla="*/ 0 h 181"/>
                  <a:gd name="T50" fmla="*/ 0 w 209"/>
                  <a:gd name="T51" fmla="*/ 0 h 181"/>
                  <a:gd name="T52" fmla="*/ 0 w 209"/>
                  <a:gd name="T53" fmla="*/ 0 h 181"/>
                  <a:gd name="T54" fmla="*/ 0 w 209"/>
                  <a:gd name="T55" fmla="*/ 0 h 181"/>
                  <a:gd name="T56" fmla="*/ 0 w 209"/>
                  <a:gd name="T57" fmla="*/ 0 h 181"/>
                  <a:gd name="T58" fmla="*/ 0 w 209"/>
                  <a:gd name="T59" fmla="*/ 0 h 181"/>
                  <a:gd name="T60" fmla="*/ 0 w 209"/>
                  <a:gd name="T61" fmla="*/ 0 h 181"/>
                  <a:gd name="T62" fmla="*/ 0 w 209"/>
                  <a:gd name="T63" fmla="*/ 0 h 181"/>
                  <a:gd name="T64" fmla="*/ 0 w 209"/>
                  <a:gd name="T65" fmla="*/ 0 h 181"/>
                  <a:gd name="T66" fmla="*/ 0 w 209"/>
                  <a:gd name="T67" fmla="*/ 0 h 181"/>
                  <a:gd name="T68" fmla="*/ 0 w 209"/>
                  <a:gd name="T69" fmla="*/ 0 h 181"/>
                  <a:gd name="T70" fmla="*/ 0 w 209"/>
                  <a:gd name="T71" fmla="*/ 0 h 181"/>
                  <a:gd name="T72" fmla="*/ 0 w 209"/>
                  <a:gd name="T73" fmla="*/ 0 h 181"/>
                  <a:gd name="T74" fmla="*/ 0 w 209"/>
                  <a:gd name="T75" fmla="*/ 0 h 181"/>
                  <a:gd name="T76" fmla="*/ 0 w 209"/>
                  <a:gd name="T77" fmla="*/ 0 h 181"/>
                  <a:gd name="T78" fmla="*/ 0 w 209"/>
                  <a:gd name="T79" fmla="*/ 0 h 181"/>
                  <a:gd name="T80" fmla="*/ 0 w 209"/>
                  <a:gd name="T81" fmla="*/ 0 h 181"/>
                  <a:gd name="T82" fmla="*/ 0 w 209"/>
                  <a:gd name="T83" fmla="*/ 0 h 181"/>
                  <a:gd name="T84" fmla="*/ 0 w 209"/>
                  <a:gd name="T85" fmla="*/ 0 h 181"/>
                  <a:gd name="T86" fmla="*/ 0 w 209"/>
                  <a:gd name="T87" fmla="*/ 0 h 181"/>
                  <a:gd name="T88" fmla="*/ 0 w 209"/>
                  <a:gd name="T89" fmla="*/ 0 h 181"/>
                  <a:gd name="T90" fmla="*/ 0 w 209"/>
                  <a:gd name="T91" fmla="*/ 0 h 181"/>
                  <a:gd name="T92" fmla="*/ 0 w 209"/>
                  <a:gd name="T93" fmla="*/ 0 h 181"/>
                  <a:gd name="T94" fmla="*/ 0 w 209"/>
                  <a:gd name="T95" fmla="*/ 0 h 181"/>
                  <a:gd name="T96" fmla="*/ 0 w 209"/>
                  <a:gd name="T97" fmla="*/ 0 h 181"/>
                  <a:gd name="T98" fmla="*/ 0 w 209"/>
                  <a:gd name="T99" fmla="*/ 0 h 181"/>
                  <a:gd name="T100" fmla="*/ 0 w 209"/>
                  <a:gd name="T101" fmla="*/ 0 h 181"/>
                  <a:gd name="T102" fmla="*/ 0 w 209"/>
                  <a:gd name="T103" fmla="*/ 0 h 181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209"/>
                  <a:gd name="T157" fmla="*/ 0 h 181"/>
                  <a:gd name="T158" fmla="*/ 209 w 209"/>
                  <a:gd name="T159" fmla="*/ 181 h 181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209" h="181">
                    <a:moveTo>
                      <a:pt x="6" y="16"/>
                    </a:moveTo>
                    <a:lnTo>
                      <a:pt x="4" y="21"/>
                    </a:lnTo>
                    <a:lnTo>
                      <a:pt x="3" y="25"/>
                    </a:lnTo>
                    <a:lnTo>
                      <a:pt x="2" y="31"/>
                    </a:lnTo>
                    <a:lnTo>
                      <a:pt x="1" y="36"/>
                    </a:lnTo>
                    <a:lnTo>
                      <a:pt x="1" y="41"/>
                    </a:lnTo>
                    <a:lnTo>
                      <a:pt x="0" y="47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71"/>
                    </a:lnTo>
                    <a:lnTo>
                      <a:pt x="2" y="83"/>
                    </a:lnTo>
                    <a:lnTo>
                      <a:pt x="4" y="95"/>
                    </a:lnTo>
                    <a:lnTo>
                      <a:pt x="8" y="106"/>
                    </a:lnTo>
                    <a:lnTo>
                      <a:pt x="12" y="117"/>
                    </a:lnTo>
                    <a:lnTo>
                      <a:pt x="17" y="127"/>
                    </a:lnTo>
                    <a:lnTo>
                      <a:pt x="23" y="137"/>
                    </a:lnTo>
                    <a:lnTo>
                      <a:pt x="30" y="145"/>
                    </a:lnTo>
                    <a:lnTo>
                      <a:pt x="37" y="154"/>
                    </a:lnTo>
                    <a:lnTo>
                      <a:pt x="45" y="161"/>
                    </a:lnTo>
                    <a:lnTo>
                      <a:pt x="54" y="167"/>
                    </a:lnTo>
                    <a:lnTo>
                      <a:pt x="63" y="172"/>
                    </a:lnTo>
                    <a:lnTo>
                      <a:pt x="72" y="176"/>
                    </a:lnTo>
                    <a:lnTo>
                      <a:pt x="83" y="179"/>
                    </a:lnTo>
                    <a:lnTo>
                      <a:pt x="94" y="181"/>
                    </a:lnTo>
                    <a:lnTo>
                      <a:pt x="104" y="181"/>
                    </a:lnTo>
                    <a:lnTo>
                      <a:pt x="115" y="181"/>
                    </a:lnTo>
                    <a:lnTo>
                      <a:pt x="125" y="179"/>
                    </a:lnTo>
                    <a:lnTo>
                      <a:pt x="135" y="176"/>
                    </a:lnTo>
                    <a:lnTo>
                      <a:pt x="144" y="173"/>
                    </a:lnTo>
                    <a:lnTo>
                      <a:pt x="153" y="167"/>
                    </a:lnTo>
                    <a:lnTo>
                      <a:pt x="161" y="161"/>
                    </a:lnTo>
                    <a:lnTo>
                      <a:pt x="169" y="154"/>
                    </a:lnTo>
                    <a:lnTo>
                      <a:pt x="177" y="146"/>
                    </a:lnTo>
                    <a:lnTo>
                      <a:pt x="183" y="138"/>
                    </a:lnTo>
                    <a:lnTo>
                      <a:pt x="189" y="129"/>
                    </a:lnTo>
                    <a:lnTo>
                      <a:pt x="194" y="118"/>
                    </a:lnTo>
                    <a:lnTo>
                      <a:pt x="200" y="107"/>
                    </a:lnTo>
                    <a:lnTo>
                      <a:pt x="203" y="96"/>
                    </a:lnTo>
                    <a:lnTo>
                      <a:pt x="206" y="84"/>
                    </a:lnTo>
                    <a:lnTo>
                      <a:pt x="208" y="72"/>
                    </a:lnTo>
                    <a:lnTo>
                      <a:pt x="209" y="60"/>
                    </a:lnTo>
                    <a:lnTo>
                      <a:pt x="207" y="57"/>
                    </a:lnTo>
                    <a:lnTo>
                      <a:pt x="206" y="54"/>
                    </a:lnTo>
                    <a:lnTo>
                      <a:pt x="205" y="52"/>
                    </a:lnTo>
                    <a:lnTo>
                      <a:pt x="204" y="49"/>
                    </a:lnTo>
                    <a:lnTo>
                      <a:pt x="202" y="46"/>
                    </a:lnTo>
                    <a:lnTo>
                      <a:pt x="201" y="43"/>
                    </a:lnTo>
                    <a:lnTo>
                      <a:pt x="200" y="41"/>
                    </a:lnTo>
                    <a:lnTo>
                      <a:pt x="197" y="39"/>
                    </a:lnTo>
                    <a:lnTo>
                      <a:pt x="197" y="41"/>
                    </a:lnTo>
                    <a:lnTo>
                      <a:pt x="198" y="43"/>
                    </a:lnTo>
                    <a:lnTo>
                      <a:pt x="198" y="46"/>
                    </a:lnTo>
                    <a:lnTo>
                      <a:pt x="198" y="48"/>
                    </a:lnTo>
                    <a:lnTo>
                      <a:pt x="198" y="51"/>
                    </a:lnTo>
                    <a:lnTo>
                      <a:pt x="198" y="53"/>
                    </a:lnTo>
                    <a:lnTo>
                      <a:pt x="200" y="55"/>
                    </a:lnTo>
                    <a:lnTo>
                      <a:pt x="200" y="58"/>
                    </a:lnTo>
                    <a:lnTo>
                      <a:pt x="198" y="70"/>
                    </a:lnTo>
                    <a:lnTo>
                      <a:pt x="197" y="81"/>
                    </a:lnTo>
                    <a:lnTo>
                      <a:pt x="194" y="91"/>
                    </a:lnTo>
                    <a:lnTo>
                      <a:pt x="191" y="102"/>
                    </a:lnTo>
                    <a:lnTo>
                      <a:pt x="187" y="112"/>
                    </a:lnTo>
                    <a:lnTo>
                      <a:pt x="182" y="121"/>
                    </a:lnTo>
                    <a:lnTo>
                      <a:pt x="177" y="130"/>
                    </a:lnTo>
                    <a:lnTo>
                      <a:pt x="171" y="138"/>
                    </a:lnTo>
                    <a:lnTo>
                      <a:pt x="164" y="145"/>
                    </a:lnTo>
                    <a:lnTo>
                      <a:pt x="157" y="151"/>
                    </a:lnTo>
                    <a:lnTo>
                      <a:pt x="149" y="157"/>
                    </a:lnTo>
                    <a:lnTo>
                      <a:pt x="141" y="162"/>
                    </a:lnTo>
                    <a:lnTo>
                      <a:pt x="132" y="166"/>
                    </a:lnTo>
                    <a:lnTo>
                      <a:pt x="123" y="169"/>
                    </a:lnTo>
                    <a:lnTo>
                      <a:pt x="114" y="170"/>
                    </a:lnTo>
                    <a:lnTo>
                      <a:pt x="104" y="170"/>
                    </a:lnTo>
                    <a:lnTo>
                      <a:pt x="94" y="170"/>
                    </a:lnTo>
                    <a:lnTo>
                      <a:pt x="85" y="169"/>
                    </a:lnTo>
                    <a:lnTo>
                      <a:pt x="76" y="166"/>
                    </a:lnTo>
                    <a:lnTo>
                      <a:pt x="66" y="162"/>
                    </a:lnTo>
                    <a:lnTo>
                      <a:pt x="58" y="157"/>
                    </a:lnTo>
                    <a:lnTo>
                      <a:pt x="50" y="151"/>
                    </a:lnTo>
                    <a:lnTo>
                      <a:pt x="43" y="145"/>
                    </a:lnTo>
                    <a:lnTo>
                      <a:pt x="36" y="138"/>
                    </a:lnTo>
                    <a:lnTo>
                      <a:pt x="30" y="130"/>
                    </a:lnTo>
                    <a:lnTo>
                      <a:pt x="25" y="121"/>
                    </a:lnTo>
                    <a:lnTo>
                      <a:pt x="20" y="112"/>
                    </a:lnTo>
                    <a:lnTo>
                      <a:pt x="16" y="102"/>
                    </a:lnTo>
                    <a:lnTo>
                      <a:pt x="13" y="91"/>
                    </a:lnTo>
                    <a:lnTo>
                      <a:pt x="11" y="81"/>
                    </a:lnTo>
                    <a:lnTo>
                      <a:pt x="9" y="70"/>
                    </a:lnTo>
                    <a:lnTo>
                      <a:pt x="9" y="58"/>
                    </a:lnTo>
                    <a:lnTo>
                      <a:pt x="9" y="49"/>
                    </a:lnTo>
                    <a:lnTo>
                      <a:pt x="10" y="42"/>
                    </a:lnTo>
                    <a:lnTo>
                      <a:pt x="11" y="35"/>
                    </a:lnTo>
                    <a:lnTo>
                      <a:pt x="12" y="28"/>
                    </a:lnTo>
                    <a:lnTo>
                      <a:pt x="14" y="21"/>
                    </a:lnTo>
                    <a:lnTo>
                      <a:pt x="16" y="13"/>
                    </a:lnTo>
                    <a:lnTo>
                      <a:pt x="19" y="6"/>
                    </a:lnTo>
                    <a:lnTo>
                      <a:pt x="22" y="0"/>
                    </a:lnTo>
                    <a:lnTo>
                      <a:pt x="20" y="1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14" y="7"/>
                    </a:lnTo>
                    <a:lnTo>
                      <a:pt x="12" y="10"/>
                    </a:lnTo>
                    <a:lnTo>
                      <a:pt x="10" y="12"/>
                    </a:lnTo>
                    <a:lnTo>
                      <a:pt x="8" y="13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48" name="Freeform 195"/>
              <p:cNvSpPr>
                <a:spLocks/>
              </p:cNvSpPr>
              <p:nvPr/>
            </p:nvSpPr>
            <p:spPr bwMode="auto">
              <a:xfrm>
                <a:off x="1142" y="2649"/>
                <a:ext cx="40" cy="30"/>
              </a:xfrm>
              <a:custGeom>
                <a:avLst/>
                <a:gdLst>
                  <a:gd name="T0" fmla="*/ 0 w 200"/>
                  <a:gd name="T1" fmla="*/ 0 h 183"/>
                  <a:gd name="T2" fmla="*/ 0 w 200"/>
                  <a:gd name="T3" fmla="*/ 0 h 183"/>
                  <a:gd name="T4" fmla="*/ 0 w 200"/>
                  <a:gd name="T5" fmla="*/ 0 h 183"/>
                  <a:gd name="T6" fmla="*/ 0 w 200"/>
                  <a:gd name="T7" fmla="*/ 0 h 183"/>
                  <a:gd name="T8" fmla="*/ 0 w 200"/>
                  <a:gd name="T9" fmla="*/ 0 h 183"/>
                  <a:gd name="T10" fmla="*/ 0 w 200"/>
                  <a:gd name="T11" fmla="*/ 0 h 183"/>
                  <a:gd name="T12" fmla="*/ 0 w 200"/>
                  <a:gd name="T13" fmla="*/ 0 h 183"/>
                  <a:gd name="T14" fmla="*/ 0 w 200"/>
                  <a:gd name="T15" fmla="*/ 0 h 183"/>
                  <a:gd name="T16" fmla="*/ 0 w 200"/>
                  <a:gd name="T17" fmla="*/ 0 h 183"/>
                  <a:gd name="T18" fmla="*/ 0 w 200"/>
                  <a:gd name="T19" fmla="*/ 0 h 183"/>
                  <a:gd name="T20" fmla="*/ 0 w 200"/>
                  <a:gd name="T21" fmla="*/ 0 h 183"/>
                  <a:gd name="T22" fmla="*/ 0 w 200"/>
                  <a:gd name="T23" fmla="*/ 0 h 183"/>
                  <a:gd name="T24" fmla="*/ 0 w 200"/>
                  <a:gd name="T25" fmla="*/ 0 h 183"/>
                  <a:gd name="T26" fmla="*/ 0 w 200"/>
                  <a:gd name="T27" fmla="*/ 0 h 183"/>
                  <a:gd name="T28" fmla="*/ 0 w 200"/>
                  <a:gd name="T29" fmla="*/ 0 h 183"/>
                  <a:gd name="T30" fmla="*/ 0 w 200"/>
                  <a:gd name="T31" fmla="*/ 0 h 183"/>
                  <a:gd name="T32" fmla="*/ 0 w 200"/>
                  <a:gd name="T33" fmla="*/ 0 h 183"/>
                  <a:gd name="T34" fmla="*/ 0 w 200"/>
                  <a:gd name="T35" fmla="*/ 0 h 183"/>
                  <a:gd name="T36" fmla="*/ 0 w 200"/>
                  <a:gd name="T37" fmla="*/ 0 h 183"/>
                  <a:gd name="T38" fmla="*/ 0 w 200"/>
                  <a:gd name="T39" fmla="*/ 0 h 183"/>
                  <a:gd name="T40" fmla="*/ 0 w 200"/>
                  <a:gd name="T41" fmla="*/ 0 h 183"/>
                  <a:gd name="T42" fmla="*/ 0 w 200"/>
                  <a:gd name="T43" fmla="*/ 0 h 183"/>
                  <a:gd name="T44" fmla="*/ 0 w 200"/>
                  <a:gd name="T45" fmla="*/ 0 h 183"/>
                  <a:gd name="T46" fmla="*/ 0 w 200"/>
                  <a:gd name="T47" fmla="*/ 0 h 183"/>
                  <a:gd name="T48" fmla="*/ 0 w 200"/>
                  <a:gd name="T49" fmla="*/ 0 h 183"/>
                  <a:gd name="T50" fmla="*/ 0 w 200"/>
                  <a:gd name="T51" fmla="*/ 0 h 183"/>
                  <a:gd name="T52" fmla="*/ 0 w 200"/>
                  <a:gd name="T53" fmla="*/ 0 h 183"/>
                  <a:gd name="T54" fmla="*/ 0 w 200"/>
                  <a:gd name="T55" fmla="*/ 0 h 183"/>
                  <a:gd name="T56" fmla="*/ 0 w 200"/>
                  <a:gd name="T57" fmla="*/ 0 h 183"/>
                  <a:gd name="T58" fmla="*/ 0 w 200"/>
                  <a:gd name="T59" fmla="*/ 0 h 183"/>
                  <a:gd name="T60" fmla="*/ 0 w 200"/>
                  <a:gd name="T61" fmla="*/ 0 h 183"/>
                  <a:gd name="T62" fmla="*/ 0 w 200"/>
                  <a:gd name="T63" fmla="*/ 0 h 183"/>
                  <a:gd name="T64" fmla="*/ 0 w 200"/>
                  <a:gd name="T65" fmla="*/ 0 h 183"/>
                  <a:gd name="T66" fmla="*/ 0 w 200"/>
                  <a:gd name="T67" fmla="*/ 0 h 183"/>
                  <a:gd name="T68" fmla="*/ 0 w 200"/>
                  <a:gd name="T69" fmla="*/ 0 h 183"/>
                  <a:gd name="T70" fmla="*/ 0 w 200"/>
                  <a:gd name="T71" fmla="*/ 0 h 183"/>
                  <a:gd name="T72" fmla="*/ 0 w 200"/>
                  <a:gd name="T73" fmla="*/ 0 h 183"/>
                  <a:gd name="T74" fmla="*/ 0 w 200"/>
                  <a:gd name="T75" fmla="*/ 0 h 183"/>
                  <a:gd name="T76" fmla="*/ 0 w 200"/>
                  <a:gd name="T77" fmla="*/ 0 h 183"/>
                  <a:gd name="T78" fmla="*/ 0 w 200"/>
                  <a:gd name="T79" fmla="*/ 0 h 183"/>
                  <a:gd name="T80" fmla="*/ 0 w 200"/>
                  <a:gd name="T81" fmla="*/ 0 h 183"/>
                  <a:gd name="T82" fmla="*/ 0 w 200"/>
                  <a:gd name="T83" fmla="*/ 0 h 183"/>
                  <a:gd name="T84" fmla="*/ 0 w 200"/>
                  <a:gd name="T85" fmla="*/ 0 h 183"/>
                  <a:gd name="T86" fmla="*/ 0 w 200"/>
                  <a:gd name="T87" fmla="*/ 0 h 183"/>
                  <a:gd name="T88" fmla="*/ 0 w 200"/>
                  <a:gd name="T89" fmla="*/ 0 h 183"/>
                  <a:gd name="T90" fmla="*/ 0 w 200"/>
                  <a:gd name="T91" fmla="*/ 0 h 183"/>
                  <a:gd name="T92" fmla="*/ 0 w 200"/>
                  <a:gd name="T93" fmla="*/ 0 h 183"/>
                  <a:gd name="T94" fmla="*/ 0 w 200"/>
                  <a:gd name="T95" fmla="*/ 0 h 183"/>
                  <a:gd name="T96" fmla="*/ 0 w 200"/>
                  <a:gd name="T97" fmla="*/ 0 h 183"/>
                  <a:gd name="T98" fmla="*/ 0 w 200"/>
                  <a:gd name="T99" fmla="*/ 0 h 183"/>
                  <a:gd name="T100" fmla="*/ 0 w 200"/>
                  <a:gd name="T101" fmla="*/ 0 h 183"/>
                  <a:gd name="T102" fmla="*/ 0 w 200"/>
                  <a:gd name="T103" fmla="*/ 0 h 183"/>
                  <a:gd name="T104" fmla="*/ 0 w 200"/>
                  <a:gd name="T105" fmla="*/ 0 h 183"/>
                  <a:gd name="T106" fmla="*/ 0 w 200"/>
                  <a:gd name="T107" fmla="*/ 0 h 183"/>
                  <a:gd name="T108" fmla="*/ 0 w 200"/>
                  <a:gd name="T109" fmla="*/ 0 h 183"/>
                  <a:gd name="T110" fmla="*/ 0 w 200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200"/>
                  <a:gd name="T169" fmla="*/ 0 h 183"/>
                  <a:gd name="T170" fmla="*/ 200 w 200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200" h="183">
                    <a:moveTo>
                      <a:pt x="200" y="65"/>
                    </a:moveTo>
                    <a:lnTo>
                      <a:pt x="200" y="64"/>
                    </a:lnTo>
                    <a:lnTo>
                      <a:pt x="200" y="62"/>
                    </a:lnTo>
                    <a:lnTo>
                      <a:pt x="200" y="61"/>
                    </a:lnTo>
                    <a:lnTo>
                      <a:pt x="200" y="60"/>
                    </a:lnTo>
                    <a:lnTo>
                      <a:pt x="200" y="59"/>
                    </a:lnTo>
                    <a:lnTo>
                      <a:pt x="200" y="58"/>
                    </a:lnTo>
                    <a:lnTo>
                      <a:pt x="200" y="56"/>
                    </a:lnTo>
                    <a:lnTo>
                      <a:pt x="198" y="53"/>
                    </a:lnTo>
                    <a:lnTo>
                      <a:pt x="197" y="50"/>
                    </a:lnTo>
                    <a:lnTo>
                      <a:pt x="196" y="48"/>
                    </a:lnTo>
                    <a:lnTo>
                      <a:pt x="193" y="46"/>
                    </a:lnTo>
                    <a:lnTo>
                      <a:pt x="192" y="42"/>
                    </a:lnTo>
                    <a:lnTo>
                      <a:pt x="190" y="40"/>
                    </a:lnTo>
                    <a:lnTo>
                      <a:pt x="188" y="37"/>
                    </a:lnTo>
                    <a:lnTo>
                      <a:pt x="187" y="35"/>
                    </a:lnTo>
                    <a:lnTo>
                      <a:pt x="187" y="38"/>
                    </a:lnTo>
                    <a:lnTo>
                      <a:pt x="188" y="42"/>
                    </a:lnTo>
                    <a:lnTo>
                      <a:pt x="189" y="46"/>
                    </a:lnTo>
                    <a:lnTo>
                      <a:pt x="189" y="49"/>
                    </a:lnTo>
                    <a:lnTo>
                      <a:pt x="190" y="53"/>
                    </a:lnTo>
                    <a:lnTo>
                      <a:pt x="190" y="58"/>
                    </a:lnTo>
                    <a:lnTo>
                      <a:pt x="190" y="61"/>
                    </a:lnTo>
                    <a:lnTo>
                      <a:pt x="190" y="65"/>
                    </a:lnTo>
                    <a:lnTo>
                      <a:pt x="190" y="76"/>
                    </a:lnTo>
                    <a:lnTo>
                      <a:pt x="188" y="86"/>
                    </a:lnTo>
                    <a:lnTo>
                      <a:pt x="186" y="97"/>
                    </a:lnTo>
                    <a:lnTo>
                      <a:pt x="183" y="107"/>
                    </a:lnTo>
                    <a:lnTo>
                      <a:pt x="179" y="116"/>
                    </a:lnTo>
                    <a:lnTo>
                      <a:pt x="175" y="125"/>
                    </a:lnTo>
                    <a:lnTo>
                      <a:pt x="169" y="133"/>
                    </a:lnTo>
                    <a:lnTo>
                      <a:pt x="164" y="142"/>
                    </a:lnTo>
                    <a:lnTo>
                      <a:pt x="157" y="147"/>
                    </a:lnTo>
                    <a:lnTo>
                      <a:pt x="150" y="155"/>
                    </a:lnTo>
                    <a:lnTo>
                      <a:pt x="143" y="159"/>
                    </a:lnTo>
                    <a:lnTo>
                      <a:pt x="135" y="164"/>
                    </a:lnTo>
                    <a:lnTo>
                      <a:pt x="127" y="168"/>
                    </a:lnTo>
                    <a:lnTo>
                      <a:pt x="118" y="170"/>
                    </a:lnTo>
                    <a:lnTo>
                      <a:pt x="109" y="173"/>
                    </a:lnTo>
                    <a:lnTo>
                      <a:pt x="100" y="173"/>
                    </a:lnTo>
                    <a:lnTo>
                      <a:pt x="91" y="173"/>
                    </a:lnTo>
                    <a:lnTo>
                      <a:pt x="82" y="170"/>
                    </a:lnTo>
                    <a:lnTo>
                      <a:pt x="73" y="168"/>
                    </a:lnTo>
                    <a:lnTo>
                      <a:pt x="64" y="164"/>
                    </a:lnTo>
                    <a:lnTo>
                      <a:pt x="56" y="159"/>
                    </a:lnTo>
                    <a:lnTo>
                      <a:pt x="49" y="155"/>
                    </a:lnTo>
                    <a:lnTo>
                      <a:pt x="42" y="147"/>
                    </a:lnTo>
                    <a:lnTo>
                      <a:pt x="36" y="142"/>
                    </a:lnTo>
                    <a:lnTo>
                      <a:pt x="30" y="133"/>
                    </a:lnTo>
                    <a:lnTo>
                      <a:pt x="25" y="125"/>
                    </a:lnTo>
                    <a:lnTo>
                      <a:pt x="20" y="116"/>
                    </a:lnTo>
                    <a:lnTo>
                      <a:pt x="16" y="107"/>
                    </a:lnTo>
                    <a:lnTo>
                      <a:pt x="13" y="97"/>
                    </a:lnTo>
                    <a:lnTo>
                      <a:pt x="11" y="86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9" y="55"/>
                    </a:lnTo>
                    <a:lnTo>
                      <a:pt x="10" y="47"/>
                    </a:lnTo>
                    <a:lnTo>
                      <a:pt x="12" y="38"/>
                    </a:lnTo>
                    <a:lnTo>
                      <a:pt x="14" y="30"/>
                    </a:lnTo>
                    <a:lnTo>
                      <a:pt x="16" y="22"/>
                    </a:lnTo>
                    <a:lnTo>
                      <a:pt x="20" y="14"/>
                    </a:lnTo>
                    <a:lnTo>
                      <a:pt x="23" y="7"/>
                    </a:lnTo>
                    <a:lnTo>
                      <a:pt x="27" y="0"/>
                    </a:lnTo>
                    <a:lnTo>
                      <a:pt x="25" y="1"/>
                    </a:lnTo>
                    <a:lnTo>
                      <a:pt x="22" y="4"/>
                    </a:lnTo>
                    <a:lnTo>
                      <a:pt x="20" y="5"/>
                    </a:lnTo>
                    <a:lnTo>
                      <a:pt x="18" y="7"/>
                    </a:lnTo>
                    <a:lnTo>
                      <a:pt x="16" y="8"/>
                    </a:lnTo>
                    <a:lnTo>
                      <a:pt x="14" y="11"/>
                    </a:lnTo>
                    <a:lnTo>
                      <a:pt x="11" y="13"/>
                    </a:lnTo>
                    <a:lnTo>
                      <a:pt x="9" y="14"/>
                    </a:lnTo>
                    <a:lnTo>
                      <a:pt x="7" y="20"/>
                    </a:lnTo>
                    <a:lnTo>
                      <a:pt x="5" y="26"/>
                    </a:lnTo>
                    <a:lnTo>
                      <a:pt x="4" y="32"/>
                    </a:lnTo>
                    <a:lnTo>
                      <a:pt x="3" y="38"/>
                    </a:lnTo>
                    <a:lnTo>
                      <a:pt x="2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1" y="77"/>
                    </a:lnTo>
                    <a:lnTo>
                      <a:pt x="2" y="89"/>
                    </a:lnTo>
                    <a:lnTo>
                      <a:pt x="5" y="100"/>
                    </a:lnTo>
                    <a:lnTo>
                      <a:pt x="8" y="112"/>
                    </a:lnTo>
                    <a:lnTo>
                      <a:pt x="12" y="121"/>
                    </a:lnTo>
                    <a:lnTo>
                      <a:pt x="17" y="131"/>
                    </a:lnTo>
                    <a:lnTo>
                      <a:pt x="23" y="140"/>
                    </a:lnTo>
                    <a:lnTo>
                      <a:pt x="29" y="149"/>
                    </a:lnTo>
                    <a:lnTo>
                      <a:pt x="36" y="156"/>
                    </a:lnTo>
                    <a:lnTo>
                      <a:pt x="44" y="163"/>
                    </a:lnTo>
                    <a:lnTo>
                      <a:pt x="52" y="169"/>
                    </a:lnTo>
                    <a:lnTo>
                      <a:pt x="61" y="174"/>
                    </a:lnTo>
                    <a:lnTo>
                      <a:pt x="70" y="179"/>
                    </a:lnTo>
                    <a:lnTo>
                      <a:pt x="80" y="181"/>
                    </a:lnTo>
                    <a:lnTo>
                      <a:pt x="90" y="182"/>
                    </a:lnTo>
                    <a:lnTo>
                      <a:pt x="100" y="183"/>
                    </a:lnTo>
                    <a:lnTo>
                      <a:pt x="110" y="182"/>
                    </a:lnTo>
                    <a:lnTo>
                      <a:pt x="120" y="181"/>
                    </a:lnTo>
                    <a:lnTo>
                      <a:pt x="130" y="179"/>
                    </a:lnTo>
                    <a:lnTo>
                      <a:pt x="139" y="174"/>
                    </a:lnTo>
                    <a:lnTo>
                      <a:pt x="147" y="169"/>
                    </a:lnTo>
                    <a:lnTo>
                      <a:pt x="155" y="163"/>
                    </a:lnTo>
                    <a:lnTo>
                      <a:pt x="163" y="156"/>
                    </a:lnTo>
                    <a:lnTo>
                      <a:pt x="170" y="149"/>
                    </a:lnTo>
                    <a:lnTo>
                      <a:pt x="176" y="140"/>
                    </a:lnTo>
                    <a:lnTo>
                      <a:pt x="182" y="131"/>
                    </a:lnTo>
                    <a:lnTo>
                      <a:pt x="187" y="121"/>
                    </a:lnTo>
                    <a:lnTo>
                      <a:pt x="191" y="112"/>
                    </a:lnTo>
                    <a:lnTo>
                      <a:pt x="196" y="100"/>
                    </a:lnTo>
                    <a:lnTo>
                      <a:pt x="198" y="89"/>
                    </a:lnTo>
                    <a:lnTo>
                      <a:pt x="200" y="77"/>
                    </a:lnTo>
                    <a:lnTo>
                      <a:pt x="200" y="65"/>
                    </a:lnTo>
                    <a:close/>
                  </a:path>
                </a:pathLst>
              </a:custGeom>
              <a:solidFill>
                <a:srgbClr val="F6CB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49" name="Freeform 196"/>
              <p:cNvSpPr>
                <a:spLocks/>
              </p:cNvSpPr>
              <p:nvPr/>
            </p:nvSpPr>
            <p:spPr bwMode="auto">
              <a:xfrm>
                <a:off x="1143" y="2648"/>
                <a:ext cx="38" cy="30"/>
              </a:xfrm>
              <a:custGeom>
                <a:avLst/>
                <a:gdLst>
                  <a:gd name="T0" fmla="*/ 0 w 191"/>
                  <a:gd name="T1" fmla="*/ 0 h 183"/>
                  <a:gd name="T2" fmla="*/ 0 w 191"/>
                  <a:gd name="T3" fmla="*/ 0 h 183"/>
                  <a:gd name="T4" fmla="*/ 0 w 191"/>
                  <a:gd name="T5" fmla="*/ 0 h 183"/>
                  <a:gd name="T6" fmla="*/ 0 w 191"/>
                  <a:gd name="T7" fmla="*/ 0 h 183"/>
                  <a:gd name="T8" fmla="*/ 0 w 191"/>
                  <a:gd name="T9" fmla="*/ 0 h 183"/>
                  <a:gd name="T10" fmla="*/ 0 w 191"/>
                  <a:gd name="T11" fmla="*/ 0 h 183"/>
                  <a:gd name="T12" fmla="*/ 0 w 191"/>
                  <a:gd name="T13" fmla="*/ 0 h 183"/>
                  <a:gd name="T14" fmla="*/ 0 w 191"/>
                  <a:gd name="T15" fmla="*/ 0 h 183"/>
                  <a:gd name="T16" fmla="*/ 0 w 191"/>
                  <a:gd name="T17" fmla="*/ 0 h 183"/>
                  <a:gd name="T18" fmla="*/ 0 w 191"/>
                  <a:gd name="T19" fmla="*/ 0 h 183"/>
                  <a:gd name="T20" fmla="*/ 0 w 191"/>
                  <a:gd name="T21" fmla="*/ 0 h 183"/>
                  <a:gd name="T22" fmla="*/ 0 w 191"/>
                  <a:gd name="T23" fmla="*/ 0 h 183"/>
                  <a:gd name="T24" fmla="*/ 0 w 191"/>
                  <a:gd name="T25" fmla="*/ 0 h 183"/>
                  <a:gd name="T26" fmla="*/ 0 w 191"/>
                  <a:gd name="T27" fmla="*/ 0 h 183"/>
                  <a:gd name="T28" fmla="*/ 0 w 191"/>
                  <a:gd name="T29" fmla="*/ 0 h 183"/>
                  <a:gd name="T30" fmla="*/ 0 w 191"/>
                  <a:gd name="T31" fmla="*/ 0 h 183"/>
                  <a:gd name="T32" fmla="*/ 0 w 191"/>
                  <a:gd name="T33" fmla="*/ 0 h 183"/>
                  <a:gd name="T34" fmla="*/ 0 w 191"/>
                  <a:gd name="T35" fmla="*/ 0 h 183"/>
                  <a:gd name="T36" fmla="*/ 0 w 191"/>
                  <a:gd name="T37" fmla="*/ 0 h 183"/>
                  <a:gd name="T38" fmla="*/ 0 w 191"/>
                  <a:gd name="T39" fmla="*/ 0 h 183"/>
                  <a:gd name="T40" fmla="*/ 0 w 191"/>
                  <a:gd name="T41" fmla="*/ 0 h 183"/>
                  <a:gd name="T42" fmla="*/ 0 w 191"/>
                  <a:gd name="T43" fmla="*/ 0 h 183"/>
                  <a:gd name="T44" fmla="*/ 0 w 191"/>
                  <a:gd name="T45" fmla="*/ 0 h 183"/>
                  <a:gd name="T46" fmla="*/ 0 w 191"/>
                  <a:gd name="T47" fmla="*/ 0 h 183"/>
                  <a:gd name="T48" fmla="*/ 0 w 191"/>
                  <a:gd name="T49" fmla="*/ 0 h 183"/>
                  <a:gd name="T50" fmla="*/ 0 w 191"/>
                  <a:gd name="T51" fmla="*/ 0 h 183"/>
                  <a:gd name="T52" fmla="*/ 0 w 191"/>
                  <a:gd name="T53" fmla="*/ 0 h 183"/>
                  <a:gd name="T54" fmla="*/ 0 w 191"/>
                  <a:gd name="T55" fmla="*/ 0 h 183"/>
                  <a:gd name="T56" fmla="*/ 0 w 191"/>
                  <a:gd name="T57" fmla="*/ 0 h 183"/>
                  <a:gd name="T58" fmla="*/ 0 w 191"/>
                  <a:gd name="T59" fmla="*/ 0 h 183"/>
                  <a:gd name="T60" fmla="*/ 0 w 191"/>
                  <a:gd name="T61" fmla="*/ 0 h 183"/>
                  <a:gd name="T62" fmla="*/ 0 w 191"/>
                  <a:gd name="T63" fmla="*/ 0 h 183"/>
                  <a:gd name="T64" fmla="*/ 0 w 191"/>
                  <a:gd name="T65" fmla="*/ 0 h 183"/>
                  <a:gd name="T66" fmla="*/ 0 w 191"/>
                  <a:gd name="T67" fmla="*/ 0 h 183"/>
                  <a:gd name="T68" fmla="*/ 0 w 191"/>
                  <a:gd name="T69" fmla="*/ 0 h 183"/>
                  <a:gd name="T70" fmla="*/ 0 w 191"/>
                  <a:gd name="T71" fmla="*/ 0 h 183"/>
                  <a:gd name="T72" fmla="*/ 0 w 191"/>
                  <a:gd name="T73" fmla="*/ 0 h 183"/>
                  <a:gd name="T74" fmla="*/ 0 w 191"/>
                  <a:gd name="T75" fmla="*/ 0 h 183"/>
                  <a:gd name="T76" fmla="*/ 0 w 191"/>
                  <a:gd name="T77" fmla="*/ 0 h 183"/>
                  <a:gd name="T78" fmla="*/ 0 w 191"/>
                  <a:gd name="T79" fmla="*/ 0 h 183"/>
                  <a:gd name="T80" fmla="*/ 0 w 191"/>
                  <a:gd name="T81" fmla="*/ 0 h 183"/>
                  <a:gd name="T82" fmla="*/ 0 w 191"/>
                  <a:gd name="T83" fmla="*/ 0 h 183"/>
                  <a:gd name="T84" fmla="*/ 0 w 191"/>
                  <a:gd name="T85" fmla="*/ 0 h 183"/>
                  <a:gd name="T86" fmla="*/ 0 w 191"/>
                  <a:gd name="T87" fmla="*/ 0 h 183"/>
                  <a:gd name="T88" fmla="*/ 0 w 191"/>
                  <a:gd name="T89" fmla="*/ 0 h 183"/>
                  <a:gd name="T90" fmla="*/ 0 w 191"/>
                  <a:gd name="T91" fmla="*/ 0 h 183"/>
                  <a:gd name="T92" fmla="*/ 0 w 191"/>
                  <a:gd name="T93" fmla="*/ 0 h 183"/>
                  <a:gd name="T94" fmla="*/ 0 w 191"/>
                  <a:gd name="T95" fmla="*/ 0 h 183"/>
                  <a:gd name="T96" fmla="*/ 0 w 191"/>
                  <a:gd name="T97" fmla="*/ 0 h 183"/>
                  <a:gd name="T98" fmla="*/ 0 w 191"/>
                  <a:gd name="T99" fmla="*/ 0 h 183"/>
                  <a:gd name="T100" fmla="*/ 0 w 191"/>
                  <a:gd name="T101" fmla="*/ 0 h 183"/>
                  <a:gd name="T102" fmla="*/ 0 w 191"/>
                  <a:gd name="T103" fmla="*/ 0 h 183"/>
                  <a:gd name="T104" fmla="*/ 0 w 191"/>
                  <a:gd name="T105" fmla="*/ 0 h 183"/>
                  <a:gd name="T106" fmla="*/ 0 w 191"/>
                  <a:gd name="T107" fmla="*/ 0 h 183"/>
                  <a:gd name="T108" fmla="*/ 0 w 191"/>
                  <a:gd name="T109" fmla="*/ 0 h 183"/>
                  <a:gd name="T110" fmla="*/ 0 w 191"/>
                  <a:gd name="T111" fmla="*/ 0 h 18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91"/>
                  <a:gd name="T169" fmla="*/ 0 h 183"/>
                  <a:gd name="T170" fmla="*/ 191 w 191"/>
                  <a:gd name="T171" fmla="*/ 183 h 183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91" h="183">
                    <a:moveTo>
                      <a:pt x="191" y="71"/>
                    </a:moveTo>
                    <a:lnTo>
                      <a:pt x="191" y="68"/>
                    </a:lnTo>
                    <a:lnTo>
                      <a:pt x="189" y="66"/>
                    </a:lnTo>
                    <a:lnTo>
                      <a:pt x="189" y="64"/>
                    </a:lnTo>
                    <a:lnTo>
                      <a:pt x="189" y="61"/>
                    </a:lnTo>
                    <a:lnTo>
                      <a:pt x="189" y="59"/>
                    </a:lnTo>
                    <a:lnTo>
                      <a:pt x="189" y="56"/>
                    </a:lnTo>
                    <a:lnTo>
                      <a:pt x="188" y="54"/>
                    </a:lnTo>
                    <a:lnTo>
                      <a:pt x="188" y="52"/>
                    </a:lnTo>
                    <a:lnTo>
                      <a:pt x="187" y="48"/>
                    </a:lnTo>
                    <a:lnTo>
                      <a:pt x="185" y="46"/>
                    </a:lnTo>
                    <a:lnTo>
                      <a:pt x="183" y="43"/>
                    </a:lnTo>
                    <a:lnTo>
                      <a:pt x="181" y="41"/>
                    </a:lnTo>
                    <a:lnTo>
                      <a:pt x="179" y="38"/>
                    </a:lnTo>
                    <a:lnTo>
                      <a:pt x="178" y="35"/>
                    </a:lnTo>
                    <a:lnTo>
                      <a:pt x="176" y="32"/>
                    </a:lnTo>
                    <a:lnTo>
                      <a:pt x="174" y="30"/>
                    </a:lnTo>
                    <a:lnTo>
                      <a:pt x="175" y="35"/>
                    </a:lnTo>
                    <a:lnTo>
                      <a:pt x="177" y="40"/>
                    </a:lnTo>
                    <a:lnTo>
                      <a:pt x="178" y="44"/>
                    </a:lnTo>
                    <a:lnTo>
                      <a:pt x="179" y="49"/>
                    </a:lnTo>
                    <a:lnTo>
                      <a:pt x="180" y="55"/>
                    </a:lnTo>
                    <a:lnTo>
                      <a:pt x="180" y="60"/>
                    </a:lnTo>
                    <a:lnTo>
                      <a:pt x="180" y="66"/>
                    </a:lnTo>
                    <a:lnTo>
                      <a:pt x="181" y="71"/>
                    </a:lnTo>
                    <a:lnTo>
                      <a:pt x="180" y="82"/>
                    </a:lnTo>
                    <a:lnTo>
                      <a:pt x="179" y="91"/>
                    </a:lnTo>
                    <a:lnTo>
                      <a:pt x="177" y="101"/>
                    </a:lnTo>
                    <a:lnTo>
                      <a:pt x="174" y="110"/>
                    </a:lnTo>
                    <a:lnTo>
                      <a:pt x="170" y="120"/>
                    </a:lnTo>
                    <a:lnTo>
                      <a:pt x="166" y="128"/>
                    </a:lnTo>
                    <a:lnTo>
                      <a:pt x="161" y="136"/>
                    </a:lnTo>
                    <a:lnTo>
                      <a:pt x="156" y="143"/>
                    </a:lnTo>
                    <a:lnTo>
                      <a:pt x="149" y="150"/>
                    </a:lnTo>
                    <a:lnTo>
                      <a:pt x="143" y="156"/>
                    </a:lnTo>
                    <a:lnTo>
                      <a:pt x="136" y="161"/>
                    </a:lnTo>
                    <a:lnTo>
                      <a:pt x="128" y="165"/>
                    </a:lnTo>
                    <a:lnTo>
                      <a:pt x="121" y="169"/>
                    </a:lnTo>
                    <a:lnTo>
                      <a:pt x="112" y="171"/>
                    </a:lnTo>
                    <a:lnTo>
                      <a:pt x="104" y="173"/>
                    </a:lnTo>
                    <a:lnTo>
                      <a:pt x="95" y="173"/>
                    </a:lnTo>
                    <a:lnTo>
                      <a:pt x="86" y="173"/>
                    </a:lnTo>
                    <a:lnTo>
                      <a:pt x="78" y="171"/>
                    </a:lnTo>
                    <a:lnTo>
                      <a:pt x="70" y="169"/>
                    </a:lnTo>
                    <a:lnTo>
                      <a:pt x="61" y="165"/>
                    </a:lnTo>
                    <a:lnTo>
                      <a:pt x="53" y="161"/>
                    </a:lnTo>
                    <a:lnTo>
                      <a:pt x="46" y="156"/>
                    </a:lnTo>
                    <a:lnTo>
                      <a:pt x="40" y="150"/>
                    </a:lnTo>
                    <a:lnTo>
                      <a:pt x="34" y="143"/>
                    </a:lnTo>
                    <a:lnTo>
                      <a:pt x="28" y="136"/>
                    </a:lnTo>
                    <a:lnTo>
                      <a:pt x="23" y="128"/>
                    </a:lnTo>
                    <a:lnTo>
                      <a:pt x="19" y="120"/>
                    </a:lnTo>
                    <a:lnTo>
                      <a:pt x="15" y="110"/>
                    </a:lnTo>
                    <a:lnTo>
                      <a:pt x="12" y="101"/>
                    </a:lnTo>
                    <a:lnTo>
                      <a:pt x="10" y="91"/>
                    </a:lnTo>
                    <a:lnTo>
                      <a:pt x="9" y="82"/>
                    </a:lnTo>
                    <a:lnTo>
                      <a:pt x="9" y="71"/>
                    </a:lnTo>
                    <a:lnTo>
                      <a:pt x="9" y="60"/>
                    </a:lnTo>
                    <a:lnTo>
                      <a:pt x="10" y="50"/>
                    </a:lnTo>
                    <a:lnTo>
                      <a:pt x="12" y="41"/>
                    </a:lnTo>
                    <a:lnTo>
                      <a:pt x="15" y="32"/>
                    </a:lnTo>
                    <a:lnTo>
                      <a:pt x="18" y="23"/>
                    </a:lnTo>
                    <a:lnTo>
                      <a:pt x="22" y="14"/>
                    </a:lnTo>
                    <a:lnTo>
                      <a:pt x="27" y="7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7" y="2"/>
                    </a:lnTo>
                    <a:lnTo>
                      <a:pt x="25" y="5"/>
                    </a:lnTo>
                    <a:lnTo>
                      <a:pt x="22" y="6"/>
                    </a:lnTo>
                    <a:lnTo>
                      <a:pt x="20" y="7"/>
                    </a:lnTo>
                    <a:lnTo>
                      <a:pt x="18" y="10"/>
                    </a:lnTo>
                    <a:lnTo>
                      <a:pt x="15" y="11"/>
                    </a:lnTo>
                    <a:lnTo>
                      <a:pt x="13" y="13"/>
                    </a:lnTo>
                    <a:lnTo>
                      <a:pt x="10" y="19"/>
                    </a:lnTo>
                    <a:lnTo>
                      <a:pt x="7" y="26"/>
                    </a:lnTo>
                    <a:lnTo>
                      <a:pt x="5" y="34"/>
                    </a:lnTo>
                    <a:lnTo>
                      <a:pt x="3" y="41"/>
                    </a:lnTo>
                    <a:lnTo>
                      <a:pt x="2" y="48"/>
                    </a:lnTo>
                    <a:lnTo>
                      <a:pt x="1" y="55"/>
                    </a:lnTo>
                    <a:lnTo>
                      <a:pt x="0" y="62"/>
                    </a:lnTo>
                    <a:lnTo>
                      <a:pt x="0" y="71"/>
                    </a:lnTo>
                    <a:lnTo>
                      <a:pt x="0" y="83"/>
                    </a:lnTo>
                    <a:lnTo>
                      <a:pt x="2" y="94"/>
                    </a:lnTo>
                    <a:lnTo>
                      <a:pt x="4" y="104"/>
                    </a:lnTo>
                    <a:lnTo>
                      <a:pt x="7" y="115"/>
                    </a:lnTo>
                    <a:lnTo>
                      <a:pt x="11" y="125"/>
                    </a:lnTo>
                    <a:lnTo>
                      <a:pt x="16" y="134"/>
                    </a:lnTo>
                    <a:lnTo>
                      <a:pt x="21" y="143"/>
                    </a:lnTo>
                    <a:lnTo>
                      <a:pt x="27" y="151"/>
                    </a:lnTo>
                    <a:lnTo>
                      <a:pt x="34" y="158"/>
                    </a:lnTo>
                    <a:lnTo>
                      <a:pt x="41" y="164"/>
                    </a:lnTo>
                    <a:lnTo>
                      <a:pt x="49" y="170"/>
                    </a:lnTo>
                    <a:lnTo>
                      <a:pt x="57" y="175"/>
                    </a:lnTo>
                    <a:lnTo>
                      <a:pt x="67" y="179"/>
                    </a:lnTo>
                    <a:lnTo>
                      <a:pt x="76" y="182"/>
                    </a:lnTo>
                    <a:lnTo>
                      <a:pt x="85" y="183"/>
                    </a:lnTo>
                    <a:lnTo>
                      <a:pt x="95" y="183"/>
                    </a:lnTo>
                    <a:lnTo>
                      <a:pt x="105" y="183"/>
                    </a:lnTo>
                    <a:lnTo>
                      <a:pt x="114" y="182"/>
                    </a:lnTo>
                    <a:lnTo>
                      <a:pt x="123" y="179"/>
                    </a:lnTo>
                    <a:lnTo>
                      <a:pt x="132" y="175"/>
                    </a:lnTo>
                    <a:lnTo>
                      <a:pt x="140" y="170"/>
                    </a:lnTo>
                    <a:lnTo>
                      <a:pt x="148" y="164"/>
                    </a:lnTo>
                    <a:lnTo>
                      <a:pt x="155" y="158"/>
                    </a:lnTo>
                    <a:lnTo>
                      <a:pt x="162" y="151"/>
                    </a:lnTo>
                    <a:lnTo>
                      <a:pt x="168" y="143"/>
                    </a:lnTo>
                    <a:lnTo>
                      <a:pt x="173" y="134"/>
                    </a:lnTo>
                    <a:lnTo>
                      <a:pt x="178" y="125"/>
                    </a:lnTo>
                    <a:lnTo>
                      <a:pt x="182" y="115"/>
                    </a:lnTo>
                    <a:lnTo>
                      <a:pt x="185" y="104"/>
                    </a:lnTo>
                    <a:lnTo>
                      <a:pt x="188" y="94"/>
                    </a:lnTo>
                    <a:lnTo>
                      <a:pt x="189" y="83"/>
                    </a:lnTo>
                    <a:lnTo>
                      <a:pt x="191" y="71"/>
                    </a:lnTo>
                    <a:close/>
                  </a:path>
                </a:pathLst>
              </a:custGeom>
              <a:solidFill>
                <a:srgbClr val="F7CD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50" name="Freeform 197"/>
              <p:cNvSpPr>
                <a:spLocks/>
              </p:cNvSpPr>
              <p:nvPr/>
            </p:nvSpPr>
            <p:spPr bwMode="auto">
              <a:xfrm>
                <a:off x="1143" y="2647"/>
                <a:ext cx="37" cy="30"/>
              </a:xfrm>
              <a:custGeom>
                <a:avLst/>
                <a:gdLst>
                  <a:gd name="T0" fmla="*/ 0 w 181"/>
                  <a:gd name="T1" fmla="*/ 0 h 185"/>
                  <a:gd name="T2" fmla="*/ 0 w 181"/>
                  <a:gd name="T3" fmla="*/ 0 h 185"/>
                  <a:gd name="T4" fmla="*/ 0 w 181"/>
                  <a:gd name="T5" fmla="*/ 0 h 185"/>
                  <a:gd name="T6" fmla="*/ 0 w 181"/>
                  <a:gd name="T7" fmla="*/ 0 h 185"/>
                  <a:gd name="T8" fmla="*/ 0 w 181"/>
                  <a:gd name="T9" fmla="*/ 0 h 185"/>
                  <a:gd name="T10" fmla="*/ 0 w 181"/>
                  <a:gd name="T11" fmla="*/ 0 h 185"/>
                  <a:gd name="T12" fmla="*/ 0 w 181"/>
                  <a:gd name="T13" fmla="*/ 0 h 185"/>
                  <a:gd name="T14" fmla="*/ 0 w 181"/>
                  <a:gd name="T15" fmla="*/ 0 h 185"/>
                  <a:gd name="T16" fmla="*/ 0 w 181"/>
                  <a:gd name="T17" fmla="*/ 0 h 185"/>
                  <a:gd name="T18" fmla="*/ 0 w 181"/>
                  <a:gd name="T19" fmla="*/ 0 h 185"/>
                  <a:gd name="T20" fmla="*/ 0 w 181"/>
                  <a:gd name="T21" fmla="*/ 0 h 185"/>
                  <a:gd name="T22" fmla="*/ 0 w 181"/>
                  <a:gd name="T23" fmla="*/ 0 h 185"/>
                  <a:gd name="T24" fmla="*/ 0 w 181"/>
                  <a:gd name="T25" fmla="*/ 0 h 185"/>
                  <a:gd name="T26" fmla="*/ 0 w 181"/>
                  <a:gd name="T27" fmla="*/ 0 h 185"/>
                  <a:gd name="T28" fmla="*/ 0 w 181"/>
                  <a:gd name="T29" fmla="*/ 0 h 185"/>
                  <a:gd name="T30" fmla="*/ 0 w 181"/>
                  <a:gd name="T31" fmla="*/ 0 h 185"/>
                  <a:gd name="T32" fmla="*/ 0 w 181"/>
                  <a:gd name="T33" fmla="*/ 0 h 185"/>
                  <a:gd name="T34" fmla="*/ 0 w 181"/>
                  <a:gd name="T35" fmla="*/ 0 h 185"/>
                  <a:gd name="T36" fmla="*/ 0 w 181"/>
                  <a:gd name="T37" fmla="*/ 0 h 185"/>
                  <a:gd name="T38" fmla="*/ 0 w 181"/>
                  <a:gd name="T39" fmla="*/ 0 h 185"/>
                  <a:gd name="T40" fmla="*/ 0 w 181"/>
                  <a:gd name="T41" fmla="*/ 0 h 185"/>
                  <a:gd name="T42" fmla="*/ 0 w 181"/>
                  <a:gd name="T43" fmla="*/ 0 h 185"/>
                  <a:gd name="T44" fmla="*/ 0 w 181"/>
                  <a:gd name="T45" fmla="*/ 0 h 185"/>
                  <a:gd name="T46" fmla="*/ 0 w 181"/>
                  <a:gd name="T47" fmla="*/ 0 h 185"/>
                  <a:gd name="T48" fmla="*/ 0 w 181"/>
                  <a:gd name="T49" fmla="*/ 0 h 185"/>
                  <a:gd name="T50" fmla="*/ 0 w 181"/>
                  <a:gd name="T51" fmla="*/ 0 h 185"/>
                  <a:gd name="T52" fmla="*/ 0 w 181"/>
                  <a:gd name="T53" fmla="*/ 0 h 185"/>
                  <a:gd name="T54" fmla="*/ 0 w 181"/>
                  <a:gd name="T55" fmla="*/ 0 h 185"/>
                  <a:gd name="T56" fmla="*/ 0 w 181"/>
                  <a:gd name="T57" fmla="*/ 0 h 185"/>
                  <a:gd name="T58" fmla="*/ 0 w 181"/>
                  <a:gd name="T59" fmla="*/ 0 h 185"/>
                  <a:gd name="T60" fmla="*/ 0 w 181"/>
                  <a:gd name="T61" fmla="*/ 0 h 185"/>
                  <a:gd name="T62" fmla="*/ 0 w 181"/>
                  <a:gd name="T63" fmla="*/ 0 h 185"/>
                  <a:gd name="T64" fmla="*/ 0 w 181"/>
                  <a:gd name="T65" fmla="*/ 0 h 185"/>
                  <a:gd name="T66" fmla="*/ 0 w 181"/>
                  <a:gd name="T67" fmla="*/ 0 h 185"/>
                  <a:gd name="T68" fmla="*/ 0 w 181"/>
                  <a:gd name="T69" fmla="*/ 0 h 185"/>
                  <a:gd name="T70" fmla="*/ 0 w 181"/>
                  <a:gd name="T71" fmla="*/ 0 h 185"/>
                  <a:gd name="T72" fmla="*/ 0 w 181"/>
                  <a:gd name="T73" fmla="*/ 0 h 185"/>
                  <a:gd name="T74" fmla="*/ 0 w 181"/>
                  <a:gd name="T75" fmla="*/ 0 h 185"/>
                  <a:gd name="T76" fmla="*/ 0 w 181"/>
                  <a:gd name="T77" fmla="*/ 0 h 185"/>
                  <a:gd name="T78" fmla="*/ 0 w 181"/>
                  <a:gd name="T79" fmla="*/ 0 h 185"/>
                  <a:gd name="T80" fmla="*/ 0 w 181"/>
                  <a:gd name="T81" fmla="*/ 0 h 185"/>
                  <a:gd name="T82" fmla="*/ 0 w 181"/>
                  <a:gd name="T83" fmla="*/ 0 h 185"/>
                  <a:gd name="T84" fmla="*/ 0 w 181"/>
                  <a:gd name="T85" fmla="*/ 0 h 185"/>
                  <a:gd name="T86" fmla="*/ 0 w 181"/>
                  <a:gd name="T87" fmla="*/ 0 h 185"/>
                  <a:gd name="T88" fmla="*/ 0 w 181"/>
                  <a:gd name="T89" fmla="*/ 0 h 185"/>
                  <a:gd name="T90" fmla="*/ 0 w 181"/>
                  <a:gd name="T91" fmla="*/ 0 h 185"/>
                  <a:gd name="T92" fmla="*/ 0 w 181"/>
                  <a:gd name="T93" fmla="*/ 0 h 185"/>
                  <a:gd name="T94" fmla="*/ 0 w 181"/>
                  <a:gd name="T95" fmla="*/ 0 h 185"/>
                  <a:gd name="T96" fmla="*/ 0 w 181"/>
                  <a:gd name="T97" fmla="*/ 0 h 185"/>
                  <a:gd name="T98" fmla="*/ 0 w 181"/>
                  <a:gd name="T99" fmla="*/ 0 h 185"/>
                  <a:gd name="T100" fmla="*/ 0 w 181"/>
                  <a:gd name="T101" fmla="*/ 0 h 185"/>
                  <a:gd name="T102" fmla="*/ 0 w 181"/>
                  <a:gd name="T103" fmla="*/ 0 h 185"/>
                  <a:gd name="T104" fmla="*/ 0 w 181"/>
                  <a:gd name="T105" fmla="*/ 0 h 185"/>
                  <a:gd name="T106" fmla="*/ 0 w 181"/>
                  <a:gd name="T107" fmla="*/ 0 h 185"/>
                  <a:gd name="T108" fmla="*/ 0 w 181"/>
                  <a:gd name="T109" fmla="*/ 0 h 185"/>
                  <a:gd name="T110" fmla="*/ 0 w 181"/>
                  <a:gd name="T111" fmla="*/ 0 h 185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81"/>
                  <a:gd name="T169" fmla="*/ 0 h 185"/>
                  <a:gd name="T170" fmla="*/ 181 w 181"/>
                  <a:gd name="T171" fmla="*/ 185 h 185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81" h="185">
                    <a:moveTo>
                      <a:pt x="181" y="77"/>
                    </a:moveTo>
                    <a:lnTo>
                      <a:pt x="181" y="73"/>
                    </a:lnTo>
                    <a:lnTo>
                      <a:pt x="181" y="70"/>
                    </a:lnTo>
                    <a:lnTo>
                      <a:pt x="181" y="65"/>
                    </a:lnTo>
                    <a:lnTo>
                      <a:pt x="180" y="61"/>
                    </a:lnTo>
                    <a:lnTo>
                      <a:pt x="180" y="58"/>
                    </a:lnTo>
                    <a:lnTo>
                      <a:pt x="179" y="54"/>
                    </a:lnTo>
                    <a:lnTo>
                      <a:pt x="178" y="50"/>
                    </a:lnTo>
                    <a:lnTo>
                      <a:pt x="178" y="47"/>
                    </a:lnTo>
                    <a:lnTo>
                      <a:pt x="176" y="44"/>
                    </a:lnTo>
                    <a:lnTo>
                      <a:pt x="174" y="41"/>
                    </a:lnTo>
                    <a:lnTo>
                      <a:pt x="171" y="38"/>
                    </a:lnTo>
                    <a:lnTo>
                      <a:pt x="169" y="36"/>
                    </a:lnTo>
                    <a:lnTo>
                      <a:pt x="167" y="34"/>
                    </a:lnTo>
                    <a:lnTo>
                      <a:pt x="165" y="31"/>
                    </a:lnTo>
                    <a:lnTo>
                      <a:pt x="163" y="29"/>
                    </a:lnTo>
                    <a:lnTo>
                      <a:pt x="160" y="26"/>
                    </a:lnTo>
                    <a:lnTo>
                      <a:pt x="163" y="31"/>
                    </a:lnTo>
                    <a:lnTo>
                      <a:pt x="165" y="37"/>
                    </a:lnTo>
                    <a:lnTo>
                      <a:pt x="167" y="43"/>
                    </a:lnTo>
                    <a:lnTo>
                      <a:pt x="169" y="50"/>
                    </a:lnTo>
                    <a:lnTo>
                      <a:pt x="170" y="56"/>
                    </a:lnTo>
                    <a:lnTo>
                      <a:pt x="171" y="64"/>
                    </a:lnTo>
                    <a:lnTo>
                      <a:pt x="172" y="70"/>
                    </a:lnTo>
                    <a:lnTo>
                      <a:pt x="172" y="77"/>
                    </a:lnTo>
                    <a:lnTo>
                      <a:pt x="172" y="86"/>
                    </a:lnTo>
                    <a:lnTo>
                      <a:pt x="170" y="96"/>
                    </a:lnTo>
                    <a:lnTo>
                      <a:pt x="168" y="106"/>
                    </a:lnTo>
                    <a:lnTo>
                      <a:pt x="166" y="114"/>
                    </a:lnTo>
                    <a:lnTo>
                      <a:pt x="162" y="124"/>
                    </a:lnTo>
                    <a:lnTo>
                      <a:pt x="158" y="131"/>
                    </a:lnTo>
                    <a:lnTo>
                      <a:pt x="154" y="139"/>
                    </a:lnTo>
                    <a:lnTo>
                      <a:pt x="148" y="145"/>
                    </a:lnTo>
                    <a:lnTo>
                      <a:pt x="143" y="151"/>
                    </a:lnTo>
                    <a:lnTo>
                      <a:pt x="136" y="157"/>
                    </a:lnTo>
                    <a:lnTo>
                      <a:pt x="130" y="162"/>
                    </a:lnTo>
                    <a:lnTo>
                      <a:pt x="123" y="167"/>
                    </a:lnTo>
                    <a:lnTo>
                      <a:pt x="115" y="169"/>
                    </a:lnTo>
                    <a:lnTo>
                      <a:pt x="107" y="171"/>
                    </a:lnTo>
                    <a:lnTo>
                      <a:pt x="99" y="174"/>
                    </a:lnTo>
                    <a:lnTo>
                      <a:pt x="91" y="174"/>
                    </a:lnTo>
                    <a:lnTo>
                      <a:pt x="83" y="174"/>
                    </a:lnTo>
                    <a:lnTo>
                      <a:pt x="75" y="171"/>
                    </a:lnTo>
                    <a:lnTo>
                      <a:pt x="67" y="169"/>
                    </a:lnTo>
                    <a:lnTo>
                      <a:pt x="59" y="167"/>
                    </a:lnTo>
                    <a:lnTo>
                      <a:pt x="52" y="162"/>
                    </a:lnTo>
                    <a:lnTo>
                      <a:pt x="45" y="157"/>
                    </a:lnTo>
                    <a:lnTo>
                      <a:pt x="39" y="151"/>
                    </a:lnTo>
                    <a:lnTo>
                      <a:pt x="33" y="145"/>
                    </a:lnTo>
                    <a:lnTo>
                      <a:pt x="28" y="139"/>
                    </a:lnTo>
                    <a:lnTo>
                      <a:pt x="23" y="131"/>
                    </a:lnTo>
                    <a:lnTo>
                      <a:pt x="19" y="124"/>
                    </a:lnTo>
                    <a:lnTo>
                      <a:pt x="16" y="114"/>
                    </a:lnTo>
                    <a:lnTo>
                      <a:pt x="13" y="106"/>
                    </a:lnTo>
                    <a:lnTo>
                      <a:pt x="11" y="96"/>
                    </a:lnTo>
                    <a:lnTo>
                      <a:pt x="10" y="86"/>
                    </a:lnTo>
                    <a:lnTo>
                      <a:pt x="9" y="77"/>
                    </a:lnTo>
                    <a:lnTo>
                      <a:pt x="10" y="65"/>
                    </a:lnTo>
                    <a:lnTo>
                      <a:pt x="11" y="54"/>
                    </a:lnTo>
                    <a:lnTo>
                      <a:pt x="14" y="43"/>
                    </a:lnTo>
                    <a:lnTo>
                      <a:pt x="18" y="34"/>
                    </a:lnTo>
                    <a:lnTo>
                      <a:pt x="22" y="24"/>
                    </a:lnTo>
                    <a:lnTo>
                      <a:pt x="27" y="16"/>
                    </a:lnTo>
                    <a:lnTo>
                      <a:pt x="33" y="7"/>
                    </a:lnTo>
                    <a:lnTo>
                      <a:pt x="40" y="0"/>
                    </a:lnTo>
                    <a:lnTo>
                      <a:pt x="37" y="1"/>
                    </a:lnTo>
                    <a:lnTo>
                      <a:pt x="35" y="2"/>
                    </a:lnTo>
                    <a:lnTo>
                      <a:pt x="32" y="4"/>
                    </a:lnTo>
                    <a:lnTo>
                      <a:pt x="29" y="6"/>
                    </a:lnTo>
                    <a:lnTo>
                      <a:pt x="26" y="7"/>
                    </a:lnTo>
                    <a:lnTo>
                      <a:pt x="23" y="8"/>
                    </a:lnTo>
                    <a:lnTo>
                      <a:pt x="21" y="11"/>
                    </a:lnTo>
                    <a:lnTo>
                      <a:pt x="18" y="12"/>
                    </a:lnTo>
                    <a:lnTo>
                      <a:pt x="14" y="19"/>
                    </a:lnTo>
                    <a:lnTo>
                      <a:pt x="11" y="26"/>
                    </a:lnTo>
                    <a:lnTo>
                      <a:pt x="7" y="34"/>
                    </a:lnTo>
                    <a:lnTo>
                      <a:pt x="5" y="42"/>
                    </a:lnTo>
                    <a:lnTo>
                      <a:pt x="3" y="50"/>
                    </a:lnTo>
                    <a:lnTo>
                      <a:pt x="1" y="59"/>
                    </a:lnTo>
                    <a:lnTo>
                      <a:pt x="0" y="67"/>
                    </a:lnTo>
                    <a:lnTo>
                      <a:pt x="0" y="77"/>
                    </a:lnTo>
                    <a:lnTo>
                      <a:pt x="1" y="88"/>
                    </a:lnTo>
                    <a:lnTo>
                      <a:pt x="2" y="98"/>
                    </a:lnTo>
                    <a:lnTo>
                      <a:pt x="4" y="109"/>
                    </a:lnTo>
                    <a:lnTo>
                      <a:pt x="7" y="119"/>
                    </a:lnTo>
                    <a:lnTo>
                      <a:pt x="11" y="128"/>
                    </a:lnTo>
                    <a:lnTo>
                      <a:pt x="16" y="137"/>
                    </a:lnTo>
                    <a:lnTo>
                      <a:pt x="21" y="145"/>
                    </a:lnTo>
                    <a:lnTo>
                      <a:pt x="27" y="154"/>
                    </a:lnTo>
                    <a:lnTo>
                      <a:pt x="33" y="159"/>
                    </a:lnTo>
                    <a:lnTo>
                      <a:pt x="40" y="167"/>
                    </a:lnTo>
                    <a:lnTo>
                      <a:pt x="47" y="171"/>
                    </a:lnTo>
                    <a:lnTo>
                      <a:pt x="55" y="176"/>
                    </a:lnTo>
                    <a:lnTo>
                      <a:pt x="64" y="180"/>
                    </a:lnTo>
                    <a:lnTo>
                      <a:pt x="73" y="182"/>
                    </a:lnTo>
                    <a:lnTo>
                      <a:pt x="82" y="185"/>
                    </a:lnTo>
                    <a:lnTo>
                      <a:pt x="91" y="185"/>
                    </a:lnTo>
                    <a:lnTo>
                      <a:pt x="100" y="185"/>
                    </a:lnTo>
                    <a:lnTo>
                      <a:pt x="109" y="182"/>
                    </a:lnTo>
                    <a:lnTo>
                      <a:pt x="118" y="180"/>
                    </a:lnTo>
                    <a:lnTo>
                      <a:pt x="126" y="176"/>
                    </a:lnTo>
                    <a:lnTo>
                      <a:pt x="134" y="171"/>
                    </a:lnTo>
                    <a:lnTo>
                      <a:pt x="141" y="167"/>
                    </a:lnTo>
                    <a:lnTo>
                      <a:pt x="148" y="159"/>
                    </a:lnTo>
                    <a:lnTo>
                      <a:pt x="155" y="154"/>
                    </a:lnTo>
                    <a:lnTo>
                      <a:pt x="160" y="145"/>
                    </a:lnTo>
                    <a:lnTo>
                      <a:pt x="166" y="137"/>
                    </a:lnTo>
                    <a:lnTo>
                      <a:pt x="170" y="128"/>
                    </a:lnTo>
                    <a:lnTo>
                      <a:pt x="174" y="119"/>
                    </a:lnTo>
                    <a:lnTo>
                      <a:pt x="177" y="109"/>
                    </a:lnTo>
                    <a:lnTo>
                      <a:pt x="179" y="98"/>
                    </a:lnTo>
                    <a:lnTo>
                      <a:pt x="181" y="88"/>
                    </a:lnTo>
                    <a:lnTo>
                      <a:pt x="181" y="77"/>
                    </a:lnTo>
                    <a:close/>
                  </a:path>
                </a:pathLst>
              </a:custGeom>
              <a:solidFill>
                <a:srgbClr val="F7CF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51" name="Freeform 198"/>
              <p:cNvSpPr>
                <a:spLocks/>
              </p:cNvSpPr>
              <p:nvPr/>
            </p:nvSpPr>
            <p:spPr bwMode="auto">
              <a:xfrm>
                <a:off x="1144" y="2646"/>
                <a:ext cx="35" cy="30"/>
              </a:xfrm>
              <a:custGeom>
                <a:avLst/>
                <a:gdLst>
                  <a:gd name="T0" fmla="*/ 0 w 172"/>
                  <a:gd name="T1" fmla="*/ 0 h 184"/>
                  <a:gd name="T2" fmla="*/ 0 w 172"/>
                  <a:gd name="T3" fmla="*/ 0 h 184"/>
                  <a:gd name="T4" fmla="*/ 0 w 172"/>
                  <a:gd name="T5" fmla="*/ 0 h 184"/>
                  <a:gd name="T6" fmla="*/ 0 w 172"/>
                  <a:gd name="T7" fmla="*/ 0 h 184"/>
                  <a:gd name="T8" fmla="*/ 0 w 172"/>
                  <a:gd name="T9" fmla="*/ 0 h 184"/>
                  <a:gd name="T10" fmla="*/ 0 w 172"/>
                  <a:gd name="T11" fmla="*/ 0 h 184"/>
                  <a:gd name="T12" fmla="*/ 0 w 172"/>
                  <a:gd name="T13" fmla="*/ 0 h 184"/>
                  <a:gd name="T14" fmla="*/ 0 w 172"/>
                  <a:gd name="T15" fmla="*/ 0 h 184"/>
                  <a:gd name="T16" fmla="*/ 0 w 172"/>
                  <a:gd name="T17" fmla="*/ 0 h 184"/>
                  <a:gd name="T18" fmla="*/ 0 w 172"/>
                  <a:gd name="T19" fmla="*/ 0 h 184"/>
                  <a:gd name="T20" fmla="*/ 0 w 172"/>
                  <a:gd name="T21" fmla="*/ 0 h 184"/>
                  <a:gd name="T22" fmla="*/ 0 w 172"/>
                  <a:gd name="T23" fmla="*/ 0 h 184"/>
                  <a:gd name="T24" fmla="*/ 0 w 172"/>
                  <a:gd name="T25" fmla="*/ 0 h 184"/>
                  <a:gd name="T26" fmla="*/ 0 w 172"/>
                  <a:gd name="T27" fmla="*/ 0 h 184"/>
                  <a:gd name="T28" fmla="*/ 0 w 172"/>
                  <a:gd name="T29" fmla="*/ 0 h 184"/>
                  <a:gd name="T30" fmla="*/ 0 w 172"/>
                  <a:gd name="T31" fmla="*/ 0 h 184"/>
                  <a:gd name="T32" fmla="*/ 0 w 172"/>
                  <a:gd name="T33" fmla="*/ 0 h 184"/>
                  <a:gd name="T34" fmla="*/ 0 w 172"/>
                  <a:gd name="T35" fmla="*/ 0 h 184"/>
                  <a:gd name="T36" fmla="*/ 0 w 172"/>
                  <a:gd name="T37" fmla="*/ 0 h 184"/>
                  <a:gd name="T38" fmla="*/ 0 w 172"/>
                  <a:gd name="T39" fmla="*/ 0 h 184"/>
                  <a:gd name="T40" fmla="*/ 0 w 172"/>
                  <a:gd name="T41" fmla="*/ 0 h 184"/>
                  <a:gd name="T42" fmla="*/ 0 w 172"/>
                  <a:gd name="T43" fmla="*/ 0 h 184"/>
                  <a:gd name="T44" fmla="*/ 0 w 172"/>
                  <a:gd name="T45" fmla="*/ 0 h 184"/>
                  <a:gd name="T46" fmla="*/ 0 w 172"/>
                  <a:gd name="T47" fmla="*/ 0 h 184"/>
                  <a:gd name="T48" fmla="*/ 0 w 172"/>
                  <a:gd name="T49" fmla="*/ 0 h 184"/>
                  <a:gd name="T50" fmla="*/ 0 w 172"/>
                  <a:gd name="T51" fmla="*/ 0 h 184"/>
                  <a:gd name="T52" fmla="*/ 0 w 172"/>
                  <a:gd name="T53" fmla="*/ 0 h 184"/>
                  <a:gd name="T54" fmla="*/ 0 w 172"/>
                  <a:gd name="T55" fmla="*/ 0 h 184"/>
                  <a:gd name="T56" fmla="*/ 0 w 172"/>
                  <a:gd name="T57" fmla="*/ 0 h 184"/>
                  <a:gd name="T58" fmla="*/ 0 w 172"/>
                  <a:gd name="T59" fmla="*/ 0 h 184"/>
                  <a:gd name="T60" fmla="*/ 0 w 172"/>
                  <a:gd name="T61" fmla="*/ 0 h 184"/>
                  <a:gd name="T62" fmla="*/ 0 w 172"/>
                  <a:gd name="T63" fmla="*/ 0 h 184"/>
                  <a:gd name="T64" fmla="*/ 0 w 172"/>
                  <a:gd name="T65" fmla="*/ 0 h 184"/>
                  <a:gd name="T66" fmla="*/ 0 w 172"/>
                  <a:gd name="T67" fmla="*/ 0 h 184"/>
                  <a:gd name="T68" fmla="*/ 0 w 172"/>
                  <a:gd name="T69" fmla="*/ 0 h 184"/>
                  <a:gd name="T70" fmla="*/ 0 w 172"/>
                  <a:gd name="T71" fmla="*/ 0 h 184"/>
                  <a:gd name="T72" fmla="*/ 0 w 172"/>
                  <a:gd name="T73" fmla="*/ 0 h 184"/>
                  <a:gd name="T74" fmla="*/ 0 w 172"/>
                  <a:gd name="T75" fmla="*/ 0 h 184"/>
                  <a:gd name="T76" fmla="*/ 0 w 172"/>
                  <a:gd name="T77" fmla="*/ 0 h 184"/>
                  <a:gd name="T78" fmla="*/ 0 w 172"/>
                  <a:gd name="T79" fmla="*/ 0 h 184"/>
                  <a:gd name="T80" fmla="*/ 0 w 172"/>
                  <a:gd name="T81" fmla="*/ 0 h 184"/>
                  <a:gd name="T82" fmla="*/ 0 w 172"/>
                  <a:gd name="T83" fmla="*/ 0 h 184"/>
                  <a:gd name="T84" fmla="*/ 0 w 172"/>
                  <a:gd name="T85" fmla="*/ 0 h 184"/>
                  <a:gd name="T86" fmla="*/ 0 w 172"/>
                  <a:gd name="T87" fmla="*/ 0 h 184"/>
                  <a:gd name="T88" fmla="*/ 0 w 172"/>
                  <a:gd name="T89" fmla="*/ 0 h 184"/>
                  <a:gd name="T90" fmla="*/ 0 w 172"/>
                  <a:gd name="T91" fmla="*/ 0 h 184"/>
                  <a:gd name="T92" fmla="*/ 0 w 172"/>
                  <a:gd name="T93" fmla="*/ 0 h 184"/>
                  <a:gd name="T94" fmla="*/ 0 w 172"/>
                  <a:gd name="T95" fmla="*/ 0 h 184"/>
                  <a:gd name="T96" fmla="*/ 0 w 172"/>
                  <a:gd name="T97" fmla="*/ 0 h 184"/>
                  <a:gd name="T98" fmla="*/ 0 w 172"/>
                  <a:gd name="T99" fmla="*/ 0 h 184"/>
                  <a:gd name="T100" fmla="*/ 0 w 172"/>
                  <a:gd name="T101" fmla="*/ 0 h 184"/>
                  <a:gd name="T102" fmla="*/ 0 w 172"/>
                  <a:gd name="T103" fmla="*/ 0 h 184"/>
                  <a:gd name="T104" fmla="*/ 0 w 172"/>
                  <a:gd name="T105" fmla="*/ 0 h 184"/>
                  <a:gd name="T106" fmla="*/ 0 w 172"/>
                  <a:gd name="T107" fmla="*/ 0 h 184"/>
                  <a:gd name="T108" fmla="*/ 0 w 172"/>
                  <a:gd name="T109" fmla="*/ 0 h 184"/>
                  <a:gd name="T110" fmla="*/ 0 w 172"/>
                  <a:gd name="T111" fmla="*/ 0 h 184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72"/>
                  <a:gd name="T169" fmla="*/ 0 h 184"/>
                  <a:gd name="T170" fmla="*/ 172 w 172"/>
                  <a:gd name="T171" fmla="*/ 184 h 184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72" h="184">
                    <a:moveTo>
                      <a:pt x="172" y="82"/>
                    </a:moveTo>
                    <a:lnTo>
                      <a:pt x="171" y="77"/>
                    </a:lnTo>
                    <a:lnTo>
                      <a:pt x="171" y="71"/>
                    </a:lnTo>
                    <a:lnTo>
                      <a:pt x="171" y="66"/>
                    </a:lnTo>
                    <a:lnTo>
                      <a:pt x="170" y="60"/>
                    </a:lnTo>
                    <a:lnTo>
                      <a:pt x="169" y="55"/>
                    </a:lnTo>
                    <a:lnTo>
                      <a:pt x="168" y="51"/>
                    </a:lnTo>
                    <a:lnTo>
                      <a:pt x="166" y="46"/>
                    </a:lnTo>
                    <a:lnTo>
                      <a:pt x="165" y="41"/>
                    </a:lnTo>
                    <a:lnTo>
                      <a:pt x="162" y="39"/>
                    </a:lnTo>
                    <a:lnTo>
                      <a:pt x="160" y="36"/>
                    </a:lnTo>
                    <a:lnTo>
                      <a:pt x="157" y="33"/>
                    </a:lnTo>
                    <a:lnTo>
                      <a:pt x="154" y="30"/>
                    </a:lnTo>
                    <a:lnTo>
                      <a:pt x="152" y="28"/>
                    </a:lnTo>
                    <a:lnTo>
                      <a:pt x="149" y="25"/>
                    </a:lnTo>
                    <a:lnTo>
                      <a:pt x="146" y="23"/>
                    </a:lnTo>
                    <a:lnTo>
                      <a:pt x="143" y="21"/>
                    </a:lnTo>
                    <a:lnTo>
                      <a:pt x="147" y="27"/>
                    </a:lnTo>
                    <a:lnTo>
                      <a:pt x="151" y="34"/>
                    </a:lnTo>
                    <a:lnTo>
                      <a:pt x="155" y="41"/>
                    </a:lnTo>
                    <a:lnTo>
                      <a:pt x="157" y="48"/>
                    </a:lnTo>
                    <a:lnTo>
                      <a:pt x="160" y="57"/>
                    </a:lnTo>
                    <a:lnTo>
                      <a:pt x="161" y="65"/>
                    </a:lnTo>
                    <a:lnTo>
                      <a:pt x="162" y="73"/>
                    </a:lnTo>
                    <a:lnTo>
                      <a:pt x="163" y="82"/>
                    </a:lnTo>
                    <a:lnTo>
                      <a:pt x="162" y="91"/>
                    </a:lnTo>
                    <a:lnTo>
                      <a:pt x="161" y="100"/>
                    </a:lnTo>
                    <a:lnTo>
                      <a:pt x="159" y="109"/>
                    </a:lnTo>
                    <a:lnTo>
                      <a:pt x="157" y="118"/>
                    </a:lnTo>
                    <a:lnTo>
                      <a:pt x="153" y="125"/>
                    </a:lnTo>
                    <a:lnTo>
                      <a:pt x="149" y="133"/>
                    </a:lnTo>
                    <a:lnTo>
                      <a:pt x="145" y="141"/>
                    </a:lnTo>
                    <a:lnTo>
                      <a:pt x="140" y="147"/>
                    </a:lnTo>
                    <a:lnTo>
                      <a:pt x="135" y="153"/>
                    </a:lnTo>
                    <a:lnTo>
                      <a:pt x="129" y="157"/>
                    </a:lnTo>
                    <a:lnTo>
                      <a:pt x="123" y="162"/>
                    </a:lnTo>
                    <a:lnTo>
                      <a:pt x="116" y="166"/>
                    </a:lnTo>
                    <a:lnTo>
                      <a:pt x="109" y="169"/>
                    </a:lnTo>
                    <a:lnTo>
                      <a:pt x="102" y="172"/>
                    </a:lnTo>
                    <a:lnTo>
                      <a:pt x="94" y="173"/>
                    </a:lnTo>
                    <a:lnTo>
                      <a:pt x="86" y="173"/>
                    </a:lnTo>
                    <a:lnTo>
                      <a:pt x="78" y="173"/>
                    </a:lnTo>
                    <a:lnTo>
                      <a:pt x="71" y="172"/>
                    </a:lnTo>
                    <a:lnTo>
                      <a:pt x="63" y="169"/>
                    </a:lnTo>
                    <a:lnTo>
                      <a:pt x="55" y="166"/>
                    </a:lnTo>
                    <a:lnTo>
                      <a:pt x="49" y="162"/>
                    </a:lnTo>
                    <a:lnTo>
                      <a:pt x="42" y="157"/>
                    </a:lnTo>
                    <a:lnTo>
                      <a:pt x="36" y="153"/>
                    </a:lnTo>
                    <a:lnTo>
                      <a:pt x="31" y="147"/>
                    </a:lnTo>
                    <a:lnTo>
                      <a:pt x="26" y="141"/>
                    </a:lnTo>
                    <a:lnTo>
                      <a:pt x="22" y="133"/>
                    </a:lnTo>
                    <a:lnTo>
                      <a:pt x="18" y="125"/>
                    </a:lnTo>
                    <a:lnTo>
                      <a:pt x="15" y="118"/>
                    </a:lnTo>
                    <a:lnTo>
                      <a:pt x="12" y="109"/>
                    </a:lnTo>
                    <a:lnTo>
                      <a:pt x="10" y="100"/>
                    </a:lnTo>
                    <a:lnTo>
                      <a:pt x="9" y="91"/>
                    </a:lnTo>
                    <a:lnTo>
                      <a:pt x="9" y="82"/>
                    </a:lnTo>
                    <a:lnTo>
                      <a:pt x="9" y="69"/>
                    </a:lnTo>
                    <a:lnTo>
                      <a:pt x="12" y="57"/>
                    </a:lnTo>
                    <a:lnTo>
                      <a:pt x="15" y="45"/>
                    </a:lnTo>
                    <a:lnTo>
                      <a:pt x="20" y="34"/>
                    </a:lnTo>
                    <a:lnTo>
                      <a:pt x="26" y="24"/>
                    </a:lnTo>
                    <a:lnTo>
                      <a:pt x="33" y="15"/>
                    </a:lnTo>
                    <a:lnTo>
                      <a:pt x="41" y="7"/>
                    </a:lnTo>
                    <a:lnTo>
                      <a:pt x="49" y="0"/>
                    </a:lnTo>
                    <a:lnTo>
                      <a:pt x="46" y="2"/>
                    </a:lnTo>
                    <a:lnTo>
                      <a:pt x="43" y="3"/>
                    </a:lnTo>
                    <a:lnTo>
                      <a:pt x="39" y="4"/>
                    </a:lnTo>
                    <a:lnTo>
                      <a:pt x="36" y="5"/>
                    </a:lnTo>
                    <a:lnTo>
                      <a:pt x="33" y="6"/>
                    </a:lnTo>
                    <a:lnTo>
                      <a:pt x="30" y="7"/>
                    </a:lnTo>
                    <a:lnTo>
                      <a:pt x="27" y="10"/>
                    </a:lnTo>
                    <a:lnTo>
                      <a:pt x="23" y="11"/>
                    </a:lnTo>
                    <a:lnTo>
                      <a:pt x="18" y="18"/>
                    </a:lnTo>
                    <a:lnTo>
                      <a:pt x="13" y="25"/>
                    </a:lnTo>
                    <a:lnTo>
                      <a:pt x="9" y="34"/>
                    </a:lnTo>
                    <a:lnTo>
                      <a:pt x="6" y="43"/>
                    </a:lnTo>
                    <a:lnTo>
                      <a:pt x="3" y="52"/>
                    </a:lnTo>
                    <a:lnTo>
                      <a:pt x="1" y="6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2"/>
                    </a:lnTo>
                    <a:lnTo>
                      <a:pt x="6" y="121"/>
                    </a:lnTo>
                    <a:lnTo>
                      <a:pt x="10" y="131"/>
                    </a:lnTo>
                    <a:lnTo>
                      <a:pt x="14" y="139"/>
                    </a:lnTo>
                    <a:lnTo>
                      <a:pt x="19" y="147"/>
                    </a:lnTo>
                    <a:lnTo>
                      <a:pt x="25" y="154"/>
                    </a:lnTo>
                    <a:lnTo>
                      <a:pt x="31" y="161"/>
                    </a:lnTo>
                    <a:lnTo>
                      <a:pt x="37" y="167"/>
                    </a:lnTo>
                    <a:lnTo>
                      <a:pt x="44" y="172"/>
                    </a:lnTo>
                    <a:lnTo>
                      <a:pt x="52" y="176"/>
                    </a:lnTo>
                    <a:lnTo>
                      <a:pt x="61" y="180"/>
                    </a:lnTo>
                    <a:lnTo>
                      <a:pt x="69" y="182"/>
                    </a:lnTo>
                    <a:lnTo>
                      <a:pt x="77" y="184"/>
                    </a:lnTo>
                    <a:lnTo>
                      <a:pt x="86" y="184"/>
                    </a:lnTo>
                    <a:lnTo>
                      <a:pt x="95" y="184"/>
                    </a:lnTo>
                    <a:lnTo>
                      <a:pt x="103" y="182"/>
                    </a:lnTo>
                    <a:lnTo>
                      <a:pt x="111" y="180"/>
                    </a:lnTo>
                    <a:lnTo>
                      <a:pt x="119" y="176"/>
                    </a:lnTo>
                    <a:lnTo>
                      <a:pt x="127" y="172"/>
                    </a:lnTo>
                    <a:lnTo>
                      <a:pt x="134" y="167"/>
                    </a:lnTo>
                    <a:lnTo>
                      <a:pt x="140" y="161"/>
                    </a:lnTo>
                    <a:lnTo>
                      <a:pt x="147" y="154"/>
                    </a:lnTo>
                    <a:lnTo>
                      <a:pt x="152" y="147"/>
                    </a:lnTo>
                    <a:lnTo>
                      <a:pt x="157" y="139"/>
                    </a:lnTo>
                    <a:lnTo>
                      <a:pt x="161" y="131"/>
                    </a:lnTo>
                    <a:lnTo>
                      <a:pt x="165" y="121"/>
                    </a:lnTo>
                    <a:lnTo>
                      <a:pt x="168" y="112"/>
                    </a:lnTo>
                    <a:lnTo>
                      <a:pt x="170" y="102"/>
                    </a:lnTo>
                    <a:lnTo>
                      <a:pt x="171" y="93"/>
                    </a:lnTo>
                    <a:lnTo>
                      <a:pt x="172" y="82"/>
                    </a:lnTo>
                    <a:close/>
                  </a:path>
                </a:pathLst>
              </a:custGeom>
              <a:solidFill>
                <a:srgbClr val="F7D2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52" name="Freeform 199"/>
              <p:cNvSpPr>
                <a:spLocks/>
              </p:cNvSpPr>
              <p:nvPr/>
            </p:nvSpPr>
            <p:spPr bwMode="auto">
              <a:xfrm>
                <a:off x="1145" y="2645"/>
                <a:ext cx="33" cy="30"/>
              </a:xfrm>
              <a:custGeom>
                <a:avLst/>
                <a:gdLst>
                  <a:gd name="T0" fmla="*/ 0 w 163"/>
                  <a:gd name="T1" fmla="*/ 0 h 181"/>
                  <a:gd name="T2" fmla="*/ 0 w 163"/>
                  <a:gd name="T3" fmla="*/ 0 h 181"/>
                  <a:gd name="T4" fmla="*/ 0 w 163"/>
                  <a:gd name="T5" fmla="*/ 0 h 181"/>
                  <a:gd name="T6" fmla="*/ 0 w 163"/>
                  <a:gd name="T7" fmla="*/ 0 h 181"/>
                  <a:gd name="T8" fmla="*/ 0 w 163"/>
                  <a:gd name="T9" fmla="*/ 0 h 181"/>
                  <a:gd name="T10" fmla="*/ 0 w 163"/>
                  <a:gd name="T11" fmla="*/ 0 h 181"/>
                  <a:gd name="T12" fmla="*/ 0 w 163"/>
                  <a:gd name="T13" fmla="*/ 0 h 181"/>
                  <a:gd name="T14" fmla="*/ 0 w 163"/>
                  <a:gd name="T15" fmla="*/ 0 h 181"/>
                  <a:gd name="T16" fmla="*/ 0 w 163"/>
                  <a:gd name="T17" fmla="*/ 0 h 181"/>
                  <a:gd name="T18" fmla="*/ 0 w 163"/>
                  <a:gd name="T19" fmla="*/ 0 h 181"/>
                  <a:gd name="T20" fmla="*/ 0 w 163"/>
                  <a:gd name="T21" fmla="*/ 0 h 181"/>
                  <a:gd name="T22" fmla="*/ 0 w 163"/>
                  <a:gd name="T23" fmla="*/ 0 h 181"/>
                  <a:gd name="T24" fmla="*/ 0 w 163"/>
                  <a:gd name="T25" fmla="*/ 0 h 181"/>
                  <a:gd name="T26" fmla="*/ 0 w 163"/>
                  <a:gd name="T27" fmla="*/ 0 h 181"/>
                  <a:gd name="T28" fmla="*/ 0 w 163"/>
                  <a:gd name="T29" fmla="*/ 0 h 181"/>
                  <a:gd name="T30" fmla="*/ 0 w 163"/>
                  <a:gd name="T31" fmla="*/ 0 h 181"/>
                  <a:gd name="T32" fmla="*/ 0 w 163"/>
                  <a:gd name="T33" fmla="*/ 0 h 181"/>
                  <a:gd name="T34" fmla="*/ 0 w 163"/>
                  <a:gd name="T35" fmla="*/ 0 h 181"/>
                  <a:gd name="T36" fmla="*/ 0 w 163"/>
                  <a:gd name="T37" fmla="*/ 0 h 181"/>
                  <a:gd name="T38" fmla="*/ 0 w 163"/>
                  <a:gd name="T39" fmla="*/ 0 h 181"/>
                  <a:gd name="T40" fmla="*/ 0 w 163"/>
                  <a:gd name="T41" fmla="*/ 0 h 181"/>
                  <a:gd name="T42" fmla="*/ 0 w 163"/>
                  <a:gd name="T43" fmla="*/ 0 h 181"/>
                  <a:gd name="T44" fmla="*/ 0 w 163"/>
                  <a:gd name="T45" fmla="*/ 0 h 181"/>
                  <a:gd name="T46" fmla="*/ 0 w 163"/>
                  <a:gd name="T47" fmla="*/ 0 h 181"/>
                  <a:gd name="T48" fmla="*/ 0 w 163"/>
                  <a:gd name="T49" fmla="*/ 0 h 181"/>
                  <a:gd name="T50" fmla="*/ 0 w 163"/>
                  <a:gd name="T51" fmla="*/ 0 h 181"/>
                  <a:gd name="T52" fmla="*/ 0 w 163"/>
                  <a:gd name="T53" fmla="*/ 0 h 181"/>
                  <a:gd name="T54" fmla="*/ 0 w 163"/>
                  <a:gd name="T55" fmla="*/ 0 h 181"/>
                  <a:gd name="T56" fmla="*/ 0 w 163"/>
                  <a:gd name="T57" fmla="*/ 0 h 181"/>
                  <a:gd name="T58" fmla="*/ 0 w 163"/>
                  <a:gd name="T59" fmla="*/ 0 h 181"/>
                  <a:gd name="T60" fmla="*/ 0 w 163"/>
                  <a:gd name="T61" fmla="*/ 0 h 181"/>
                  <a:gd name="T62" fmla="*/ 0 w 163"/>
                  <a:gd name="T63" fmla="*/ 0 h 181"/>
                  <a:gd name="T64" fmla="*/ 0 w 163"/>
                  <a:gd name="T65" fmla="*/ 0 h 181"/>
                  <a:gd name="T66" fmla="*/ 0 w 163"/>
                  <a:gd name="T67" fmla="*/ 0 h 181"/>
                  <a:gd name="T68" fmla="*/ 0 w 163"/>
                  <a:gd name="T69" fmla="*/ 0 h 181"/>
                  <a:gd name="T70" fmla="*/ 0 w 163"/>
                  <a:gd name="T71" fmla="*/ 0 h 181"/>
                  <a:gd name="T72" fmla="*/ 0 w 163"/>
                  <a:gd name="T73" fmla="*/ 0 h 181"/>
                  <a:gd name="T74" fmla="*/ 0 w 163"/>
                  <a:gd name="T75" fmla="*/ 0 h 181"/>
                  <a:gd name="T76" fmla="*/ 0 w 163"/>
                  <a:gd name="T77" fmla="*/ 0 h 181"/>
                  <a:gd name="T78" fmla="*/ 0 w 163"/>
                  <a:gd name="T79" fmla="*/ 0 h 181"/>
                  <a:gd name="T80" fmla="*/ 0 w 163"/>
                  <a:gd name="T81" fmla="*/ 0 h 181"/>
                  <a:gd name="T82" fmla="*/ 0 w 163"/>
                  <a:gd name="T83" fmla="*/ 0 h 181"/>
                  <a:gd name="T84" fmla="*/ 0 w 163"/>
                  <a:gd name="T85" fmla="*/ 0 h 181"/>
                  <a:gd name="T86" fmla="*/ 0 w 163"/>
                  <a:gd name="T87" fmla="*/ 0 h 181"/>
                  <a:gd name="T88" fmla="*/ 0 w 163"/>
                  <a:gd name="T89" fmla="*/ 0 h 181"/>
                  <a:gd name="T90" fmla="*/ 0 w 163"/>
                  <a:gd name="T91" fmla="*/ 0 h 181"/>
                  <a:gd name="T92" fmla="*/ 0 w 163"/>
                  <a:gd name="T93" fmla="*/ 0 h 181"/>
                  <a:gd name="T94" fmla="*/ 0 w 163"/>
                  <a:gd name="T95" fmla="*/ 0 h 181"/>
                  <a:gd name="T96" fmla="*/ 0 w 163"/>
                  <a:gd name="T97" fmla="*/ 0 h 181"/>
                  <a:gd name="T98" fmla="*/ 0 w 163"/>
                  <a:gd name="T99" fmla="*/ 0 h 181"/>
                  <a:gd name="T100" fmla="*/ 0 w 163"/>
                  <a:gd name="T101" fmla="*/ 0 h 181"/>
                  <a:gd name="T102" fmla="*/ 0 w 163"/>
                  <a:gd name="T103" fmla="*/ 0 h 181"/>
                  <a:gd name="T104" fmla="*/ 0 w 163"/>
                  <a:gd name="T105" fmla="*/ 0 h 181"/>
                  <a:gd name="T106" fmla="*/ 0 w 163"/>
                  <a:gd name="T107" fmla="*/ 0 h 181"/>
                  <a:gd name="T108" fmla="*/ 0 w 163"/>
                  <a:gd name="T109" fmla="*/ 0 h 181"/>
                  <a:gd name="T110" fmla="*/ 0 w 163"/>
                  <a:gd name="T111" fmla="*/ 0 h 181"/>
                  <a:gd name="T112" fmla="*/ 0 w 163"/>
                  <a:gd name="T113" fmla="*/ 0 h 181"/>
                  <a:gd name="T114" fmla="*/ 0 w 163"/>
                  <a:gd name="T115" fmla="*/ 0 h 181"/>
                  <a:gd name="T116" fmla="*/ 0 w 163"/>
                  <a:gd name="T117" fmla="*/ 0 h 181"/>
                  <a:gd name="T118" fmla="*/ 0 w 163"/>
                  <a:gd name="T119" fmla="*/ 0 h 181"/>
                  <a:gd name="T120" fmla="*/ 0 w 163"/>
                  <a:gd name="T121" fmla="*/ 0 h 181"/>
                  <a:gd name="T122" fmla="*/ 0 w 163"/>
                  <a:gd name="T123" fmla="*/ 0 h 18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3"/>
                  <a:gd name="T187" fmla="*/ 0 h 181"/>
                  <a:gd name="T188" fmla="*/ 163 w 163"/>
                  <a:gd name="T189" fmla="*/ 181 h 18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3" h="181">
                    <a:moveTo>
                      <a:pt x="163" y="84"/>
                    </a:moveTo>
                    <a:lnTo>
                      <a:pt x="163" y="77"/>
                    </a:lnTo>
                    <a:lnTo>
                      <a:pt x="162" y="71"/>
                    </a:lnTo>
                    <a:lnTo>
                      <a:pt x="161" y="63"/>
                    </a:lnTo>
                    <a:lnTo>
                      <a:pt x="160" y="57"/>
                    </a:lnTo>
                    <a:lnTo>
                      <a:pt x="158" y="50"/>
                    </a:lnTo>
                    <a:lnTo>
                      <a:pt x="156" y="44"/>
                    </a:lnTo>
                    <a:lnTo>
                      <a:pt x="154" y="38"/>
                    </a:lnTo>
                    <a:lnTo>
                      <a:pt x="151" y="33"/>
                    </a:lnTo>
                    <a:lnTo>
                      <a:pt x="149" y="31"/>
                    </a:lnTo>
                    <a:lnTo>
                      <a:pt x="147" y="30"/>
                    </a:lnTo>
                    <a:lnTo>
                      <a:pt x="145" y="27"/>
                    </a:lnTo>
                    <a:lnTo>
                      <a:pt x="143" y="26"/>
                    </a:lnTo>
                    <a:lnTo>
                      <a:pt x="141" y="24"/>
                    </a:lnTo>
                    <a:lnTo>
                      <a:pt x="139" y="23"/>
                    </a:lnTo>
                    <a:lnTo>
                      <a:pt x="137" y="21"/>
                    </a:lnTo>
                    <a:lnTo>
                      <a:pt x="135" y="19"/>
                    </a:lnTo>
                    <a:lnTo>
                      <a:pt x="133" y="18"/>
                    </a:lnTo>
                    <a:lnTo>
                      <a:pt x="132" y="18"/>
                    </a:lnTo>
                    <a:lnTo>
                      <a:pt x="130" y="17"/>
                    </a:lnTo>
                    <a:lnTo>
                      <a:pt x="128" y="15"/>
                    </a:lnTo>
                    <a:lnTo>
                      <a:pt x="127" y="14"/>
                    </a:lnTo>
                    <a:lnTo>
                      <a:pt x="125" y="13"/>
                    </a:lnTo>
                    <a:lnTo>
                      <a:pt x="123" y="13"/>
                    </a:lnTo>
                    <a:lnTo>
                      <a:pt x="122" y="12"/>
                    </a:lnTo>
                    <a:lnTo>
                      <a:pt x="129" y="18"/>
                    </a:lnTo>
                    <a:lnTo>
                      <a:pt x="135" y="25"/>
                    </a:lnTo>
                    <a:lnTo>
                      <a:pt x="140" y="33"/>
                    </a:lnTo>
                    <a:lnTo>
                      <a:pt x="145" y="42"/>
                    </a:lnTo>
                    <a:lnTo>
                      <a:pt x="149" y="51"/>
                    </a:lnTo>
                    <a:lnTo>
                      <a:pt x="152" y="62"/>
                    </a:lnTo>
                    <a:lnTo>
                      <a:pt x="153" y="73"/>
                    </a:lnTo>
                    <a:lnTo>
                      <a:pt x="154" y="84"/>
                    </a:lnTo>
                    <a:lnTo>
                      <a:pt x="154" y="92"/>
                    </a:lnTo>
                    <a:lnTo>
                      <a:pt x="153" y="101"/>
                    </a:lnTo>
                    <a:lnTo>
                      <a:pt x="151" y="109"/>
                    </a:lnTo>
                    <a:lnTo>
                      <a:pt x="148" y="117"/>
                    </a:lnTo>
                    <a:lnTo>
                      <a:pt x="145" y="125"/>
                    </a:lnTo>
                    <a:lnTo>
                      <a:pt x="142" y="132"/>
                    </a:lnTo>
                    <a:lnTo>
                      <a:pt x="138" y="139"/>
                    </a:lnTo>
                    <a:lnTo>
                      <a:pt x="133" y="145"/>
                    </a:lnTo>
                    <a:lnTo>
                      <a:pt x="128" y="151"/>
                    </a:lnTo>
                    <a:lnTo>
                      <a:pt x="122" y="156"/>
                    </a:lnTo>
                    <a:lnTo>
                      <a:pt x="116" y="159"/>
                    </a:lnTo>
                    <a:lnTo>
                      <a:pt x="110" y="163"/>
                    </a:lnTo>
                    <a:lnTo>
                      <a:pt x="103" y="166"/>
                    </a:lnTo>
                    <a:lnTo>
                      <a:pt x="97" y="169"/>
                    </a:lnTo>
                    <a:lnTo>
                      <a:pt x="89" y="170"/>
                    </a:lnTo>
                    <a:lnTo>
                      <a:pt x="82" y="170"/>
                    </a:lnTo>
                    <a:lnTo>
                      <a:pt x="75" y="170"/>
                    </a:lnTo>
                    <a:lnTo>
                      <a:pt x="68" y="169"/>
                    </a:lnTo>
                    <a:lnTo>
                      <a:pt x="61" y="166"/>
                    </a:lnTo>
                    <a:lnTo>
                      <a:pt x="54" y="163"/>
                    </a:lnTo>
                    <a:lnTo>
                      <a:pt x="47" y="159"/>
                    </a:lnTo>
                    <a:lnTo>
                      <a:pt x="41" y="156"/>
                    </a:lnTo>
                    <a:lnTo>
                      <a:pt x="35" y="151"/>
                    </a:lnTo>
                    <a:lnTo>
                      <a:pt x="30" y="145"/>
                    </a:lnTo>
                    <a:lnTo>
                      <a:pt x="26" y="139"/>
                    </a:lnTo>
                    <a:lnTo>
                      <a:pt x="21" y="132"/>
                    </a:lnTo>
                    <a:lnTo>
                      <a:pt x="18" y="125"/>
                    </a:lnTo>
                    <a:lnTo>
                      <a:pt x="15" y="117"/>
                    </a:lnTo>
                    <a:lnTo>
                      <a:pt x="12" y="109"/>
                    </a:lnTo>
                    <a:lnTo>
                      <a:pt x="11" y="101"/>
                    </a:lnTo>
                    <a:lnTo>
                      <a:pt x="10" y="92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3" y="55"/>
                    </a:lnTo>
                    <a:lnTo>
                      <a:pt x="18" y="42"/>
                    </a:lnTo>
                    <a:lnTo>
                      <a:pt x="25" y="30"/>
                    </a:lnTo>
                    <a:lnTo>
                      <a:pt x="33" y="19"/>
                    </a:lnTo>
                    <a:lnTo>
                      <a:pt x="43" y="11"/>
                    </a:lnTo>
                    <a:lnTo>
                      <a:pt x="48" y="7"/>
                    </a:lnTo>
                    <a:lnTo>
                      <a:pt x="54" y="5"/>
                    </a:lnTo>
                    <a:lnTo>
                      <a:pt x="60" y="1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1"/>
                    </a:lnTo>
                    <a:lnTo>
                      <a:pt x="52" y="1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39" y="5"/>
                    </a:lnTo>
                    <a:lnTo>
                      <a:pt x="35" y="6"/>
                    </a:lnTo>
                    <a:lnTo>
                      <a:pt x="31" y="7"/>
                    </a:lnTo>
                    <a:lnTo>
                      <a:pt x="24" y="14"/>
                    </a:lnTo>
                    <a:lnTo>
                      <a:pt x="18" y="23"/>
                    </a:lnTo>
                    <a:lnTo>
                      <a:pt x="13" y="31"/>
                    </a:lnTo>
                    <a:lnTo>
                      <a:pt x="9" y="41"/>
                    </a:lnTo>
                    <a:lnTo>
                      <a:pt x="5" y="50"/>
                    </a:lnTo>
                    <a:lnTo>
                      <a:pt x="2" y="61"/>
                    </a:lnTo>
                    <a:lnTo>
                      <a:pt x="1" y="72"/>
                    </a:lnTo>
                    <a:lnTo>
                      <a:pt x="0" y="84"/>
                    </a:lnTo>
                    <a:lnTo>
                      <a:pt x="1" y="93"/>
                    </a:lnTo>
                    <a:lnTo>
                      <a:pt x="2" y="103"/>
                    </a:lnTo>
                    <a:lnTo>
                      <a:pt x="4" y="113"/>
                    </a:lnTo>
                    <a:lnTo>
                      <a:pt x="7" y="121"/>
                    </a:lnTo>
                    <a:lnTo>
                      <a:pt x="10" y="131"/>
                    </a:lnTo>
                    <a:lnTo>
                      <a:pt x="14" y="138"/>
                    </a:lnTo>
                    <a:lnTo>
                      <a:pt x="19" y="146"/>
                    </a:lnTo>
                    <a:lnTo>
                      <a:pt x="24" y="152"/>
                    </a:lnTo>
                    <a:lnTo>
                      <a:pt x="30" y="158"/>
                    </a:lnTo>
                    <a:lnTo>
                      <a:pt x="36" y="164"/>
                    </a:lnTo>
                    <a:lnTo>
                      <a:pt x="43" y="169"/>
                    </a:lnTo>
                    <a:lnTo>
                      <a:pt x="50" y="174"/>
                    </a:lnTo>
                    <a:lnTo>
                      <a:pt x="58" y="176"/>
                    </a:lnTo>
                    <a:lnTo>
                      <a:pt x="66" y="178"/>
                    </a:lnTo>
                    <a:lnTo>
                      <a:pt x="74" y="181"/>
                    </a:lnTo>
                    <a:lnTo>
                      <a:pt x="82" y="181"/>
                    </a:lnTo>
                    <a:lnTo>
                      <a:pt x="90" y="181"/>
                    </a:lnTo>
                    <a:lnTo>
                      <a:pt x="98" y="178"/>
                    </a:lnTo>
                    <a:lnTo>
                      <a:pt x="106" y="176"/>
                    </a:lnTo>
                    <a:lnTo>
                      <a:pt x="114" y="174"/>
                    </a:lnTo>
                    <a:lnTo>
                      <a:pt x="121" y="169"/>
                    </a:lnTo>
                    <a:lnTo>
                      <a:pt x="127" y="164"/>
                    </a:lnTo>
                    <a:lnTo>
                      <a:pt x="134" y="158"/>
                    </a:lnTo>
                    <a:lnTo>
                      <a:pt x="139" y="152"/>
                    </a:lnTo>
                    <a:lnTo>
                      <a:pt x="145" y="146"/>
                    </a:lnTo>
                    <a:lnTo>
                      <a:pt x="149" y="138"/>
                    </a:lnTo>
                    <a:lnTo>
                      <a:pt x="153" y="131"/>
                    </a:lnTo>
                    <a:lnTo>
                      <a:pt x="157" y="121"/>
                    </a:lnTo>
                    <a:lnTo>
                      <a:pt x="159" y="113"/>
                    </a:lnTo>
                    <a:lnTo>
                      <a:pt x="161" y="103"/>
                    </a:lnTo>
                    <a:lnTo>
                      <a:pt x="163" y="93"/>
                    </a:lnTo>
                    <a:lnTo>
                      <a:pt x="163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53" name="Freeform 200"/>
              <p:cNvSpPr>
                <a:spLocks noEditPoints="1"/>
              </p:cNvSpPr>
              <p:nvPr/>
            </p:nvSpPr>
            <p:spPr bwMode="auto">
              <a:xfrm>
                <a:off x="1146" y="2645"/>
                <a:ext cx="31" cy="29"/>
              </a:xfrm>
              <a:custGeom>
                <a:avLst/>
                <a:gdLst>
                  <a:gd name="T0" fmla="*/ 0 w 154"/>
                  <a:gd name="T1" fmla="*/ 0 h 175"/>
                  <a:gd name="T2" fmla="*/ 0 w 154"/>
                  <a:gd name="T3" fmla="*/ 0 h 175"/>
                  <a:gd name="T4" fmla="*/ 0 w 154"/>
                  <a:gd name="T5" fmla="*/ 0 h 175"/>
                  <a:gd name="T6" fmla="*/ 0 w 154"/>
                  <a:gd name="T7" fmla="*/ 0 h 175"/>
                  <a:gd name="T8" fmla="*/ 0 w 154"/>
                  <a:gd name="T9" fmla="*/ 0 h 175"/>
                  <a:gd name="T10" fmla="*/ 0 w 154"/>
                  <a:gd name="T11" fmla="*/ 0 h 175"/>
                  <a:gd name="T12" fmla="*/ 0 w 154"/>
                  <a:gd name="T13" fmla="*/ 0 h 175"/>
                  <a:gd name="T14" fmla="*/ 0 w 154"/>
                  <a:gd name="T15" fmla="*/ 0 h 175"/>
                  <a:gd name="T16" fmla="*/ 0 w 154"/>
                  <a:gd name="T17" fmla="*/ 0 h 175"/>
                  <a:gd name="T18" fmla="*/ 0 w 154"/>
                  <a:gd name="T19" fmla="*/ 0 h 175"/>
                  <a:gd name="T20" fmla="*/ 0 w 154"/>
                  <a:gd name="T21" fmla="*/ 0 h 175"/>
                  <a:gd name="T22" fmla="*/ 0 w 154"/>
                  <a:gd name="T23" fmla="*/ 0 h 175"/>
                  <a:gd name="T24" fmla="*/ 0 w 154"/>
                  <a:gd name="T25" fmla="*/ 0 h 175"/>
                  <a:gd name="T26" fmla="*/ 0 w 154"/>
                  <a:gd name="T27" fmla="*/ 0 h 175"/>
                  <a:gd name="T28" fmla="*/ 0 w 154"/>
                  <a:gd name="T29" fmla="*/ 0 h 175"/>
                  <a:gd name="T30" fmla="*/ 0 w 154"/>
                  <a:gd name="T31" fmla="*/ 0 h 175"/>
                  <a:gd name="T32" fmla="*/ 0 w 154"/>
                  <a:gd name="T33" fmla="*/ 0 h 175"/>
                  <a:gd name="T34" fmla="*/ 0 w 154"/>
                  <a:gd name="T35" fmla="*/ 0 h 175"/>
                  <a:gd name="T36" fmla="*/ 0 w 154"/>
                  <a:gd name="T37" fmla="*/ 0 h 175"/>
                  <a:gd name="T38" fmla="*/ 0 w 154"/>
                  <a:gd name="T39" fmla="*/ 0 h 175"/>
                  <a:gd name="T40" fmla="*/ 0 w 154"/>
                  <a:gd name="T41" fmla="*/ 0 h 175"/>
                  <a:gd name="T42" fmla="*/ 0 w 154"/>
                  <a:gd name="T43" fmla="*/ 0 h 175"/>
                  <a:gd name="T44" fmla="*/ 0 w 154"/>
                  <a:gd name="T45" fmla="*/ 0 h 175"/>
                  <a:gd name="T46" fmla="*/ 0 w 154"/>
                  <a:gd name="T47" fmla="*/ 0 h 175"/>
                  <a:gd name="T48" fmla="*/ 0 w 154"/>
                  <a:gd name="T49" fmla="*/ 0 h 175"/>
                  <a:gd name="T50" fmla="*/ 0 w 154"/>
                  <a:gd name="T51" fmla="*/ 0 h 175"/>
                  <a:gd name="T52" fmla="*/ 0 w 154"/>
                  <a:gd name="T53" fmla="*/ 0 h 175"/>
                  <a:gd name="T54" fmla="*/ 0 w 154"/>
                  <a:gd name="T55" fmla="*/ 0 h 175"/>
                  <a:gd name="T56" fmla="*/ 0 w 154"/>
                  <a:gd name="T57" fmla="*/ 0 h 175"/>
                  <a:gd name="T58" fmla="*/ 0 w 154"/>
                  <a:gd name="T59" fmla="*/ 0 h 175"/>
                  <a:gd name="T60" fmla="*/ 0 w 154"/>
                  <a:gd name="T61" fmla="*/ 0 h 175"/>
                  <a:gd name="T62" fmla="*/ 0 w 154"/>
                  <a:gd name="T63" fmla="*/ 0 h 175"/>
                  <a:gd name="T64" fmla="*/ 0 w 154"/>
                  <a:gd name="T65" fmla="*/ 0 h 175"/>
                  <a:gd name="T66" fmla="*/ 0 w 154"/>
                  <a:gd name="T67" fmla="*/ 0 h 175"/>
                  <a:gd name="T68" fmla="*/ 0 w 154"/>
                  <a:gd name="T69" fmla="*/ 0 h 175"/>
                  <a:gd name="T70" fmla="*/ 0 w 154"/>
                  <a:gd name="T71" fmla="*/ 0 h 175"/>
                  <a:gd name="T72" fmla="*/ 0 w 154"/>
                  <a:gd name="T73" fmla="*/ 0 h 175"/>
                  <a:gd name="T74" fmla="*/ 0 w 154"/>
                  <a:gd name="T75" fmla="*/ 0 h 175"/>
                  <a:gd name="T76" fmla="*/ 0 w 154"/>
                  <a:gd name="T77" fmla="*/ 0 h 175"/>
                  <a:gd name="T78" fmla="*/ 0 w 154"/>
                  <a:gd name="T79" fmla="*/ 0 h 175"/>
                  <a:gd name="T80" fmla="*/ 0 w 154"/>
                  <a:gd name="T81" fmla="*/ 0 h 175"/>
                  <a:gd name="T82" fmla="*/ 0 w 154"/>
                  <a:gd name="T83" fmla="*/ 0 h 175"/>
                  <a:gd name="T84" fmla="*/ 0 w 154"/>
                  <a:gd name="T85" fmla="*/ 0 h 1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54"/>
                  <a:gd name="T130" fmla="*/ 0 h 175"/>
                  <a:gd name="T131" fmla="*/ 154 w 154"/>
                  <a:gd name="T132" fmla="*/ 175 h 1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54" h="175">
                    <a:moveTo>
                      <a:pt x="154" y="84"/>
                    </a:moveTo>
                    <a:lnTo>
                      <a:pt x="153" y="75"/>
                    </a:lnTo>
                    <a:lnTo>
                      <a:pt x="152" y="67"/>
                    </a:lnTo>
                    <a:lnTo>
                      <a:pt x="151" y="59"/>
                    </a:lnTo>
                    <a:lnTo>
                      <a:pt x="148" y="50"/>
                    </a:lnTo>
                    <a:lnTo>
                      <a:pt x="146" y="43"/>
                    </a:lnTo>
                    <a:lnTo>
                      <a:pt x="142" y="36"/>
                    </a:lnTo>
                    <a:lnTo>
                      <a:pt x="138" y="29"/>
                    </a:lnTo>
                    <a:lnTo>
                      <a:pt x="134" y="23"/>
                    </a:lnTo>
                    <a:lnTo>
                      <a:pt x="133" y="21"/>
                    </a:lnTo>
                    <a:lnTo>
                      <a:pt x="132" y="21"/>
                    </a:lnTo>
                    <a:lnTo>
                      <a:pt x="131" y="20"/>
                    </a:lnTo>
                    <a:lnTo>
                      <a:pt x="130" y="20"/>
                    </a:lnTo>
                    <a:lnTo>
                      <a:pt x="130" y="19"/>
                    </a:lnTo>
                    <a:lnTo>
                      <a:pt x="119" y="13"/>
                    </a:lnTo>
                    <a:lnTo>
                      <a:pt x="108" y="8"/>
                    </a:lnTo>
                    <a:lnTo>
                      <a:pt x="97" y="4"/>
                    </a:lnTo>
                    <a:lnTo>
                      <a:pt x="86" y="1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52" y="1"/>
                    </a:lnTo>
                    <a:lnTo>
                      <a:pt x="40" y="2"/>
                    </a:lnTo>
                    <a:lnTo>
                      <a:pt x="32" y="9"/>
                    </a:lnTo>
                    <a:lnTo>
                      <a:pt x="24" y="17"/>
                    </a:lnTo>
                    <a:lnTo>
                      <a:pt x="17" y="26"/>
                    </a:lnTo>
                    <a:lnTo>
                      <a:pt x="11" y="36"/>
                    </a:lnTo>
                    <a:lnTo>
                      <a:pt x="6" y="47"/>
                    </a:lnTo>
                    <a:lnTo>
                      <a:pt x="3" y="59"/>
                    </a:lnTo>
                    <a:lnTo>
                      <a:pt x="0" y="71"/>
                    </a:lnTo>
                    <a:lnTo>
                      <a:pt x="0" y="84"/>
                    </a:lnTo>
                    <a:lnTo>
                      <a:pt x="0" y="93"/>
                    </a:lnTo>
                    <a:lnTo>
                      <a:pt x="1" y="102"/>
                    </a:lnTo>
                    <a:lnTo>
                      <a:pt x="3" y="111"/>
                    </a:lnTo>
                    <a:lnTo>
                      <a:pt x="6" y="120"/>
                    </a:lnTo>
                    <a:lnTo>
                      <a:pt x="9" y="127"/>
                    </a:lnTo>
                    <a:lnTo>
                      <a:pt x="13" y="135"/>
                    </a:lnTo>
                    <a:lnTo>
                      <a:pt x="17" y="143"/>
                    </a:lnTo>
                    <a:lnTo>
                      <a:pt x="22" y="149"/>
                    </a:lnTo>
                    <a:lnTo>
                      <a:pt x="27" y="155"/>
                    </a:lnTo>
                    <a:lnTo>
                      <a:pt x="33" y="159"/>
                    </a:lnTo>
                    <a:lnTo>
                      <a:pt x="40" y="164"/>
                    </a:lnTo>
                    <a:lnTo>
                      <a:pt x="46" y="168"/>
                    </a:lnTo>
                    <a:lnTo>
                      <a:pt x="54" y="171"/>
                    </a:lnTo>
                    <a:lnTo>
                      <a:pt x="62" y="174"/>
                    </a:lnTo>
                    <a:lnTo>
                      <a:pt x="69" y="175"/>
                    </a:lnTo>
                    <a:lnTo>
                      <a:pt x="77" y="175"/>
                    </a:lnTo>
                    <a:lnTo>
                      <a:pt x="85" y="175"/>
                    </a:lnTo>
                    <a:lnTo>
                      <a:pt x="93" y="174"/>
                    </a:lnTo>
                    <a:lnTo>
                      <a:pt x="100" y="171"/>
                    </a:lnTo>
                    <a:lnTo>
                      <a:pt x="107" y="168"/>
                    </a:lnTo>
                    <a:lnTo>
                      <a:pt x="114" y="164"/>
                    </a:lnTo>
                    <a:lnTo>
                      <a:pt x="120" y="159"/>
                    </a:lnTo>
                    <a:lnTo>
                      <a:pt x="126" y="155"/>
                    </a:lnTo>
                    <a:lnTo>
                      <a:pt x="131" y="149"/>
                    </a:lnTo>
                    <a:lnTo>
                      <a:pt x="136" y="143"/>
                    </a:lnTo>
                    <a:lnTo>
                      <a:pt x="140" y="135"/>
                    </a:lnTo>
                    <a:lnTo>
                      <a:pt x="144" y="127"/>
                    </a:lnTo>
                    <a:lnTo>
                      <a:pt x="148" y="120"/>
                    </a:lnTo>
                    <a:lnTo>
                      <a:pt x="150" y="111"/>
                    </a:lnTo>
                    <a:lnTo>
                      <a:pt x="152" y="102"/>
                    </a:lnTo>
                    <a:lnTo>
                      <a:pt x="153" y="93"/>
                    </a:lnTo>
                    <a:lnTo>
                      <a:pt x="154" y="84"/>
                    </a:lnTo>
                    <a:close/>
                    <a:moveTo>
                      <a:pt x="145" y="84"/>
                    </a:moveTo>
                    <a:lnTo>
                      <a:pt x="144" y="92"/>
                    </a:lnTo>
                    <a:lnTo>
                      <a:pt x="143" y="101"/>
                    </a:lnTo>
                    <a:lnTo>
                      <a:pt x="142" y="108"/>
                    </a:lnTo>
                    <a:lnTo>
                      <a:pt x="139" y="115"/>
                    </a:lnTo>
                    <a:lnTo>
                      <a:pt x="136" y="122"/>
                    </a:lnTo>
                    <a:lnTo>
                      <a:pt x="133" y="129"/>
                    </a:lnTo>
                    <a:lnTo>
                      <a:pt x="129" y="135"/>
                    </a:lnTo>
                    <a:lnTo>
                      <a:pt x="125" y="141"/>
                    </a:lnTo>
                    <a:lnTo>
                      <a:pt x="120" y="146"/>
                    </a:lnTo>
                    <a:lnTo>
                      <a:pt x="115" y="151"/>
                    </a:lnTo>
                    <a:lnTo>
                      <a:pt x="109" y="155"/>
                    </a:lnTo>
                    <a:lnTo>
                      <a:pt x="103" y="158"/>
                    </a:lnTo>
                    <a:lnTo>
                      <a:pt x="97" y="161"/>
                    </a:lnTo>
                    <a:lnTo>
                      <a:pt x="91" y="163"/>
                    </a:lnTo>
                    <a:lnTo>
                      <a:pt x="84" y="164"/>
                    </a:lnTo>
                    <a:lnTo>
                      <a:pt x="77" y="164"/>
                    </a:lnTo>
                    <a:lnTo>
                      <a:pt x="70" y="164"/>
                    </a:lnTo>
                    <a:lnTo>
                      <a:pt x="64" y="163"/>
                    </a:lnTo>
                    <a:lnTo>
                      <a:pt x="57" y="161"/>
                    </a:lnTo>
                    <a:lnTo>
                      <a:pt x="51" y="158"/>
                    </a:lnTo>
                    <a:lnTo>
                      <a:pt x="44" y="155"/>
                    </a:lnTo>
                    <a:lnTo>
                      <a:pt x="38" y="151"/>
                    </a:lnTo>
                    <a:lnTo>
                      <a:pt x="33" y="146"/>
                    </a:lnTo>
                    <a:lnTo>
                      <a:pt x="28" y="141"/>
                    </a:lnTo>
                    <a:lnTo>
                      <a:pt x="24" y="135"/>
                    </a:lnTo>
                    <a:lnTo>
                      <a:pt x="20" y="129"/>
                    </a:lnTo>
                    <a:lnTo>
                      <a:pt x="17" y="122"/>
                    </a:lnTo>
                    <a:lnTo>
                      <a:pt x="14" y="115"/>
                    </a:lnTo>
                    <a:lnTo>
                      <a:pt x="12" y="108"/>
                    </a:lnTo>
                    <a:lnTo>
                      <a:pt x="10" y="101"/>
                    </a:lnTo>
                    <a:lnTo>
                      <a:pt x="9" y="92"/>
                    </a:lnTo>
                    <a:lnTo>
                      <a:pt x="9" y="84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2" y="60"/>
                    </a:lnTo>
                    <a:lnTo>
                      <a:pt x="14" y="53"/>
                    </a:lnTo>
                    <a:lnTo>
                      <a:pt x="17" y="45"/>
                    </a:lnTo>
                    <a:lnTo>
                      <a:pt x="20" y="38"/>
                    </a:lnTo>
                    <a:lnTo>
                      <a:pt x="24" y="32"/>
                    </a:lnTo>
                    <a:lnTo>
                      <a:pt x="28" y="26"/>
                    </a:lnTo>
                    <a:lnTo>
                      <a:pt x="33" y="21"/>
                    </a:lnTo>
                    <a:lnTo>
                      <a:pt x="38" y="17"/>
                    </a:lnTo>
                    <a:lnTo>
                      <a:pt x="44" y="13"/>
                    </a:lnTo>
                    <a:lnTo>
                      <a:pt x="51" y="9"/>
                    </a:lnTo>
                    <a:lnTo>
                      <a:pt x="57" y="7"/>
                    </a:lnTo>
                    <a:lnTo>
                      <a:pt x="64" y="5"/>
                    </a:lnTo>
                    <a:lnTo>
                      <a:pt x="70" y="4"/>
                    </a:lnTo>
                    <a:lnTo>
                      <a:pt x="77" y="2"/>
                    </a:lnTo>
                    <a:lnTo>
                      <a:pt x="84" y="4"/>
                    </a:lnTo>
                    <a:lnTo>
                      <a:pt x="91" y="5"/>
                    </a:lnTo>
                    <a:lnTo>
                      <a:pt x="97" y="7"/>
                    </a:lnTo>
                    <a:lnTo>
                      <a:pt x="103" y="9"/>
                    </a:lnTo>
                    <a:lnTo>
                      <a:pt x="109" y="13"/>
                    </a:lnTo>
                    <a:lnTo>
                      <a:pt x="115" y="17"/>
                    </a:lnTo>
                    <a:lnTo>
                      <a:pt x="120" y="21"/>
                    </a:lnTo>
                    <a:lnTo>
                      <a:pt x="125" y="26"/>
                    </a:lnTo>
                    <a:lnTo>
                      <a:pt x="129" y="32"/>
                    </a:lnTo>
                    <a:lnTo>
                      <a:pt x="133" y="38"/>
                    </a:lnTo>
                    <a:lnTo>
                      <a:pt x="136" y="45"/>
                    </a:lnTo>
                    <a:lnTo>
                      <a:pt x="139" y="53"/>
                    </a:lnTo>
                    <a:lnTo>
                      <a:pt x="142" y="60"/>
                    </a:lnTo>
                    <a:lnTo>
                      <a:pt x="143" y="67"/>
                    </a:lnTo>
                    <a:lnTo>
                      <a:pt x="144" y="75"/>
                    </a:lnTo>
                    <a:lnTo>
                      <a:pt x="145" y="84"/>
                    </a:lnTo>
                    <a:close/>
                  </a:path>
                </a:pathLst>
              </a:custGeom>
              <a:solidFill>
                <a:srgbClr val="F8D4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54" name="Freeform 201"/>
              <p:cNvSpPr>
                <a:spLocks noEditPoints="1"/>
              </p:cNvSpPr>
              <p:nvPr/>
            </p:nvSpPr>
            <p:spPr bwMode="auto">
              <a:xfrm>
                <a:off x="1147" y="2645"/>
                <a:ext cx="29" cy="29"/>
              </a:xfrm>
              <a:custGeom>
                <a:avLst/>
                <a:gdLst>
                  <a:gd name="T0" fmla="*/ 0 w 145"/>
                  <a:gd name="T1" fmla="*/ 0 h 170"/>
                  <a:gd name="T2" fmla="*/ 0 w 145"/>
                  <a:gd name="T3" fmla="*/ 0 h 170"/>
                  <a:gd name="T4" fmla="*/ 0 w 145"/>
                  <a:gd name="T5" fmla="*/ 0 h 170"/>
                  <a:gd name="T6" fmla="*/ 0 w 145"/>
                  <a:gd name="T7" fmla="*/ 0 h 170"/>
                  <a:gd name="T8" fmla="*/ 0 w 145"/>
                  <a:gd name="T9" fmla="*/ 0 h 170"/>
                  <a:gd name="T10" fmla="*/ 0 w 145"/>
                  <a:gd name="T11" fmla="*/ 0 h 170"/>
                  <a:gd name="T12" fmla="*/ 0 w 145"/>
                  <a:gd name="T13" fmla="*/ 0 h 170"/>
                  <a:gd name="T14" fmla="*/ 0 w 145"/>
                  <a:gd name="T15" fmla="*/ 0 h 170"/>
                  <a:gd name="T16" fmla="*/ 0 w 145"/>
                  <a:gd name="T17" fmla="*/ 0 h 170"/>
                  <a:gd name="T18" fmla="*/ 0 w 145"/>
                  <a:gd name="T19" fmla="*/ 0 h 170"/>
                  <a:gd name="T20" fmla="*/ 0 w 145"/>
                  <a:gd name="T21" fmla="*/ 0 h 170"/>
                  <a:gd name="T22" fmla="*/ 0 w 145"/>
                  <a:gd name="T23" fmla="*/ 0 h 170"/>
                  <a:gd name="T24" fmla="*/ 0 w 145"/>
                  <a:gd name="T25" fmla="*/ 0 h 170"/>
                  <a:gd name="T26" fmla="*/ 0 w 145"/>
                  <a:gd name="T27" fmla="*/ 0 h 170"/>
                  <a:gd name="T28" fmla="*/ 0 w 145"/>
                  <a:gd name="T29" fmla="*/ 0 h 170"/>
                  <a:gd name="T30" fmla="*/ 0 w 145"/>
                  <a:gd name="T31" fmla="*/ 0 h 170"/>
                  <a:gd name="T32" fmla="*/ 0 w 145"/>
                  <a:gd name="T33" fmla="*/ 0 h 170"/>
                  <a:gd name="T34" fmla="*/ 0 w 145"/>
                  <a:gd name="T35" fmla="*/ 0 h 170"/>
                  <a:gd name="T36" fmla="*/ 0 w 145"/>
                  <a:gd name="T37" fmla="*/ 0 h 170"/>
                  <a:gd name="T38" fmla="*/ 0 w 145"/>
                  <a:gd name="T39" fmla="*/ 0 h 170"/>
                  <a:gd name="T40" fmla="*/ 0 w 145"/>
                  <a:gd name="T41" fmla="*/ 0 h 170"/>
                  <a:gd name="T42" fmla="*/ 0 w 145"/>
                  <a:gd name="T43" fmla="*/ 0 h 170"/>
                  <a:gd name="T44" fmla="*/ 0 w 145"/>
                  <a:gd name="T45" fmla="*/ 0 h 170"/>
                  <a:gd name="T46" fmla="*/ 0 w 145"/>
                  <a:gd name="T47" fmla="*/ 0 h 170"/>
                  <a:gd name="T48" fmla="*/ 0 w 145"/>
                  <a:gd name="T49" fmla="*/ 0 h 170"/>
                  <a:gd name="T50" fmla="*/ 0 w 145"/>
                  <a:gd name="T51" fmla="*/ 0 h 170"/>
                  <a:gd name="T52" fmla="*/ 0 w 145"/>
                  <a:gd name="T53" fmla="*/ 0 h 170"/>
                  <a:gd name="T54" fmla="*/ 0 w 145"/>
                  <a:gd name="T55" fmla="*/ 0 h 170"/>
                  <a:gd name="T56" fmla="*/ 0 w 145"/>
                  <a:gd name="T57" fmla="*/ 0 h 170"/>
                  <a:gd name="T58" fmla="*/ 0 w 145"/>
                  <a:gd name="T59" fmla="*/ 0 h 170"/>
                  <a:gd name="T60" fmla="*/ 0 w 145"/>
                  <a:gd name="T61" fmla="*/ 0 h 170"/>
                  <a:gd name="T62" fmla="*/ 0 w 145"/>
                  <a:gd name="T63" fmla="*/ 0 h 170"/>
                  <a:gd name="T64" fmla="*/ 0 w 145"/>
                  <a:gd name="T65" fmla="*/ 0 h 170"/>
                  <a:gd name="T66" fmla="*/ 0 w 145"/>
                  <a:gd name="T67" fmla="*/ 0 h 170"/>
                  <a:gd name="T68" fmla="*/ 0 w 145"/>
                  <a:gd name="T69" fmla="*/ 0 h 170"/>
                  <a:gd name="T70" fmla="*/ 0 w 145"/>
                  <a:gd name="T71" fmla="*/ 0 h 170"/>
                  <a:gd name="T72" fmla="*/ 0 w 145"/>
                  <a:gd name="T73" fmla="*/ 0 h 170"/>
                  <a:gd name="T74" fmla="*/ 0 w 145"/>
                  <a:gd name="T75" fmla="*/ 0 h 170"/>
                  <a:gd name="T76" fmla="*/ 0 w 145"/>
                  <a:gd name="T77" fmla="*/ 0 h 170"/>
                  <a:gd name="T78" fmla="*/ 0 w 145"/>
                  <a:gd name="T79" fmla="*/ 0 h 170"/>
                  <a:gd name="T80" fmla="*/ 0 w 145"/>
                  <a:gd name="T81" fmla="*/ 0 h 170"/>
                  <a:gd name="T82" fmla="*/ 0 w 145"/>
                  <a:gd name="T83" fmla="*/ 0 h 17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45"/>
                  <a:gd name="T127" fmla="*/ 0 h 170"/>
                  <a:gd name="T128" fmla="*/ 145 w 145"/>
                  <a:gd name="T129" fmla="*/ 170 h 17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45" h="170">
                    <a:moveTo>
                      <a:pt x="145" y="84"/>
                    </a:moveTo>
                    <a:lnTo>
                      <a:pt x="144" y="73"/>
                    </a:lnTo>
                    <a:lnTo>
                      <a:pt x="143" y="62"/>
                    </a:lnTo>
                    <a:lnTo>
                      <a:pt x="140" y="51"/>
                    </a:lnTo>
                    <a:lnTo>
                      <a:pt x="136" y="42"/>
                    </a:lnTo>
                    <a:lnTo>
                      <a:pt x="131" y="33"/>
                    </a:lnTo>
                    <a:lnTo>
                      <a:pt x="126" y="25"/>
                    </a:lnTo>
                    <a:lnTo>
                      <a:pt x="120" y="18"/>
                    </a:lnTo>
                    <a:lnTo>
                      <a:pt x="113" y="12"/>
                    </a:lnTo>
                    <a:lnTo>
                      <a:pt x="106" y="8"/>
                    </a:lnTo>
                    <a:lnTo>
                      <a:pt x="99" y="6"/>
                    </a:lnTo>
                    <a:lnTo>
                      <a:pt x="92" y="4"/>
                    </a:lnTo>
                    <a:lnTo>
                      <a:pt x="85" y="2"/>
                    </a:lnTo>
                    <a:lnTo>
                      <a:pt x="78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7" y="0"/>
                    </a:lnTo>
                    <a:lnTo>
                      <a:pt x="51" y="1"/>
                    </a:lnTo>
                    <a:lnTo>
                      <a:pt x="45" y="5"/>
                    </a:lnTo>
                    <a:lnTo>
                      <a:pt x="39" y="7"/>
                    </a:lnTo>
                    <a:lnTo>
                      <a:pt x="34" y="11"/>
                    </a:lnTo>
                    <a:lnTo>
                      <a:pt x="24" y="19"/>
                    </a:lnTo>
                    <a:lnTo>
                      <a:pt x="16" y="30"/>
                    </a:lnTo>
                    <a:lnTo>
                      <a:pt x="12" y="36"/>
                    </a:lnTo>
                    <a:lnTo>
                      <a:pt x="9" y="42"/>
                    </a:lnTo>
                    <a:lnTo>
                      <a:pt x="7" y="48"/>
                    </a:lnTo>
                    <a:lnTo>
                      <a:pt x="4" y="55"/>
                    </a:lnTo>
                    <a:lnTo>
                      <a:pt x="3" y="61"/>
                    </a:lnTo>
                    <a:lnTo>
                      <a:pt x="1" y="68"/>
                    </a:lnTo>
                    <a:lnTo>
                      <a:pt x="0" y="77"/>
                    </a:lnTo>
                    <a:lnTo>
                      <a:pt x="0" y="84"/>
                    </a:lnTo>
                    <a:lnTo>
                      <a:pt x="1" y="92"/>
                    </a:lnTo>
                    <a:lnTo>
                      <a:pt x="2" y="101"/>
                    </a:lnTo>
                    <a:lnTo>
                      <a:pt x="3" y="109"/>
                    </a:lnTo>
                    <a:lnTo>
                      <a:pt x="6" y="117"/>
                    </a:lnTo>
                    <a:lnTo>
                      <a:pt x="9" y="125"/>
                    </a:lnTo>
                    <a:lnTo>
                      <a:pt x="12" y="132"/>
                    </a:lnTo>
                    <a:lnTo>
                      <a:pt x="17" y="139"/>
                    </a:lnTo>
                    <a:lnTo>
                      <a:pt x="21" y="145"/>
                    </a:lnTo>
                    <a:lnTo>
                      <a:pt x="26" y="151"/>
                    </a:lnTo>
                    <a:lnTo>
                      <a:pt x="32" y="156"/>
                    </a:lnTo>
                    <a:lnTo>
                      <a:pt x="38" y="159"/>
                    </a:lnTo>
                    <a:lnTo>
                      <a:pt x="45" y="163"/>
                    </a:lnTo>
                    <a:lnTo>
                      <a:pt x="52" y="166"/>
                    </a:lnTo>
                    <a:lnTo>
                      <a:pt x="59" y="169"/>
                    </a:lnTo>
                    <a:lnTo>
                      <a:pt x="66" y="170"/>
                    </a:lnTo>
                    <a:lnTo>
                      <a:pt x="73" y="170"/>
                    </a:lnTo>
                    <a:lnTo>
                      <a:pt x="80" y="170"/>
                    </a:lnTo>
                    <a:lnTo>
                      <a:pt x="88" y="169"/>
                    </a:lnTo>
                    <a:lnTo>
                      <a:pt x="94" y="166"/>
                    </a:lnTo>
                    <a:lnTo>
                      <a:pt x="101" y="163"/>
                    </a:lnTo>
                    <a:lnTo>
                      <a:pt x="107" y="159"/>
                    </a:lnTo>
                    <a:lnTo>
                      <a:pt x="113" y="156"/>
                    </a:lnTo>
                    <a:lnTo>
                      <a:pt x="119" y="151"/>
                    </a:lnTo>
                    <a:lnTo>
                      <a:pt x="124" y="145"/>
                    </a:lnTo>
                    <a:lnTo>
                      <a:pt x="129" y="139"/>
                    </a:lnTo>
                    <a:lnTo>
                      <a:pt x="133" y="132"/>
                    </a:lnTo>
                    <a:lnTo>
                      <a:pt x="136" y="125"/>
                    </a:lnTo>
                    <a:lnTo>
                      <a:pt x="139" y="117"/>
                    </a:lnTo>
                    <a:lnTo>
                      <a:pt x="142" y="109"/>
                    </a:lnTo>
                    <a:lnTo>
                      <a:pt x="144" y="101"/>
                    </a:lnTo>
                    <a:lnTo>
                      <a:pt x="145" y="92"/>
                    </a:lnTo>
                    <a:lnTo>
                      <a:pt x="145" y="84"/>
                    </a:lnTo>
                    <a:close/>
                    <a:moveTo>
                      <a:pt x="136" y="84"/>
                    </a:moveTo>
                    <a:lnTo>
                      <a:pt x="136" y="91"/>
                    </a:lnTo>
                    <a:lnTo>
                      <a:pt x="135" y="99"/>
                    </a:lnTo>
                    <a:lnTo>
                      <a:pt x="133" y="107"/>
                    </a:lnTo>
                    <a:lnTo>
                      <a:pt x="131" y="113"/>
                    </a:lnTo>
                    <a:lnTo>
                      <a:pt x="128" y="120"/>
                    </a:lnTo>
                    <a:lnTo>
                      <a:pt x="125" y="126"/>
                    </a:lnTo>
                    <a:lnTo>
                      <a:pt x="122" y="132"/>
                    </a:lnTo>
                    <a:lnTo>
                      <a:pt x="118" y="138"/>
                    </a:lnTo>
                    <a:lnTo>
                      <a:pt x="113" y="143"/>
                    </a:lnTo>
                    <a:lnTo>
                      <a:pt x="108" y="146"/>
                    </a:lnTo>
                    <a:lnTo>
                      <a:pt x="103" y="150"/>
                    </a:lnTo>
                    <a:lnTo>
                      <a:pt x="98" y="153"/>
                    </a:lnTo>
                    <a:lnTo>
                      <a:pt x="92" y="156"/>
                    </a:lnTo>
                    <a:lnTo>
                      <a:pt x="86" y="158"/>
                    </a:lnTo>
                    <a:lnTo>
                      <a:pt x="80" y="159"/>
                    </a:lnTo>
                    <a:lnTo>
                      <a:pt x="73" y="159"/>
                    </a:lnTo>
                    <a:lnTo>
                      <a:pt x="67" y="159"/>
                    </a:lnTo>
                    <a:lnTo>
                      <a:pt x="60" y="158"/>
                    </a:lnTo>
                    <a:lnTo>
                      <a:pt x="54" y="156"/>
                    </a:lnTo>
                    <a:lnTo>
                      <a:pt x="49" y="153"/>
                    </a:lnTo>
                    <a:lnTo>
                      <a:pt x="42" y="150"/>
                    </a:lnTo>
                    <a:lnTo>
                      <a:pt x="37" y="146"/>
                    </a:lnTo>
                    <a:lnTo>
                      <a:pt x="32" y="143"/>
                    </a:lnTo>
                    <a:lnTo>
                      <a:pt x="28" y="138"/>
                    </a:lnTo>
                    <a:lnTo>
                      <a:pt x="24" y="132"/>
                    </a:lnTo>
                    <a:lnTo>
                      <a:pt x="20" y="126"/>
                    </a:lnTo>
                    <a:lnTo>
                      <a:pt x="17" y="120"/>
                    </a:lnTo>
                    <a:lnTo>
                      <a:pt x="14" y="113"/>
                    </a:lnTo>
                    <a:lnTo>
                      <a:pt x="12" y="107"/>
                    </a:lnTo>
                    <a:lnTo>
                      <a:pt x="10" y="99"/>
                    </a:lnTo>
                    <a:lnTo>
                      <a:pt x="9" y="91"/>
                    </a:lnTo>
                    <a:lnTo>
                      <a:pt x="9" y="84"/>
                    </a:lnTo>
                    <a:lnTo>
                      <a:pt x="9" y="77"/>
                    </a:lnTo>
                    <a:lnTo>
                      <a:pt x="10" y="68"/>
                    </a:lnTo>
                    <a:lnTo>
                      <a:pt x="12" y="61"/>
                    </a:lnTo>
                    <a:lnTo>
                      <a:pt x="14" y="54"/>
                    </a:lnTo>
                    <a:lnTo>
                      <a:pt x="17" y="48"/>
                    </a:lnTo>
                    <a:lnTo>
                      <a:pt x="20" y="42"/>
                    </a:lnTo>
                    <a:lnTo>
                      <a:pt x="24" y="36"/>
                    </a:lnTo>
                    <a:lnTo>
                      <a:pt x="28" y="30"/>
                    </a:lnTo>
                    <a:lnTo>
                      <a:pt x="32" y="25"/>
                    </a:lnTo>
                    <a:lnTo>
                      <a:pt x="37" y="21"/>
                    </a:lnTo>
                    <a:lnTo>
                      <a:pt x="42" y="18"/>
                    </a:lnTo>
                    <a:lnTo>
                      <a:pt x="49" y="14"/>
                    </a:lnTo>
                    <a:lnTo>
                      <a:pt x="54" y="12"/>
                    </a:lnTo>
                    <a:lnTo>
                      <a:pt x="60" y="9"/>
                    </a:lnTo>
                    <a:lnTo>
                      <a:pt x="67" y="8"/>
                    </a:lnTo>
                    <a:lnTo>
                      <a:pt x="73" y="8"/>
                    </a:lnTo>
                    <a:lnTo>
                      <a:pt x="80" y="8"/>
                    </a:lnTo>
                    <a:lnTo>
                      <a:pt x="86" y="9"/>
                    </a:lnTo>
                    <a:lnTo>
                      <a:pt x="92" y="12"/>
                    </a:lnTo>
                    <a:lnTo>
                      <a:pt x="98" y="14"/>
                    </a:lnTo>
                    <a:lnTo>
                      <a:pt x="103" y="18"/>
                    </a:lnTo>
                    <a:lnTo>
                      <a:pt x="108" y="21"/>
                    </a:lnTo>
                    <a:lnTo>
                      <a:pt x="113" y="25"/>
                    </a:lnTo>
                    <a:lnTo>
                      <a:pt x="118" y="30"/>
                    </a:lnTo>
                    <a:lnTo>
                      <a:pt x="122" y="36"/>
                    </a:lnTo>
                    <a:lnTo>
                      <a:pt x="125" y="42"/>
                    </a:lnTo>
                    <a:lnTo>
                      <a:pt x="128" y="48"/>
                    </a:lnTo>
                    <a:lnTo>
                      <a:pt x="131" y="54"/>
                    </a:lnTo>
                    <a:lnTo>
                      <a:pt x="133" y="61"/>
                    </a:lnTo>
                    <a:lnTo>
                      <a:pt x="135" y="68"/>
                    </a:lnTo>
                    <a:lnTo>
                      <a:pt x="136" y="77"/>
                    </a:lnTo>
                    <a:lnTo>
                      <a:pt x="136" y="84"/>
                    </a:lnTo>
                    <a:close/>
                  </a:path>
                </a:pathLst>
              </a:custGeom>
              <a:solidFill>
                <a:srgbClr val="F8D7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55" name="Freeform 202"/>
              <p:cNvSpPr>
                <a:spLocks noEditPoints="1"/>
              </p:cNvSpPr>
              <p:nvPr/>
            </p:nvSpPr>
            <p:spPr bwMode="auto">
              <a:xfrm>
                <a:off x="1148" y="2646"/>
                <a:ext cx="27" cy="27"/>
              </a:xfrm>
              <a:custGeom>
                <a:avLst/>
                <a:gdLst>
                  <a:gd name="T0" fmla="*/ 0 w 136"/>
                  <a:gd name="T1" fmla="*/ 0 h 162"/>
                  <a:gd name="T2" fmla="*/ 0 w 136"/>
                  <a:gd name="T3" fmla="*/ 0 h 162"/>
                  <a:gd name="T4" fmla="*/ 0 w 136"/>
                  <a:gd name="T5" fmla="*/ 0 h 162"/>
                  <a:gd name="T6" fmla="*/ 0 w 136"/>
                  <a:gd name="T7" fmla="*/ 0 h 162"/>
                  <a:gd name="T8" fmla="*/ 0 w 136"/>
                  <a:gd name="T9" fmla="*/ 0 h 162"/>
                  <a:gd name="T10" fmla="*/ 0 w 136"/>
                  <a:gd name="T11" fmla="*/ 0 h 162"/>
                  <a:gd name="T12" fmla="*/ 0 w 136"/>
                  <a:gd name="T13" fmla="*/ 0 h 162"/>
                  <a:gd name="T14" fmla="*/ 0 w 136"/>
                  <a:gd name="T15" fmla="*/ 0 h 162"/>
                  <a:gd name="T16" fmla="*/ 0 w 136"/>
                  <a:gd name="T17" fmla="*/ 0 h 162"/>
                  <a:gd name="T18" fmla="*/ 0 w 136"/>
                  <a:gd name="T19" fmla="*/ 0 h 162"/>
                  <a:gd name="T20" fmla="*/ 0 w 136"/>
                  <a:gd name="T21" fmla="*/ 0 h 162"/>
                  <a:gd name="T22" fmla="*/ 0 w 136"/>
                  <a:gd name="T23" fmla="*/ 0 h 162"/>
                  <a:gd name="T24" fmla="*/ 0 w 136"/>
                  <a:gd name="T25" fmla="*/ 0 h 162"/>
                  <a:gd name="T26" fmla="*/ 0 w 136"/>
                  <a:gd name="T27" fmla="*/ 0 h 162"/>
                  <a:gd name="T28" fmla="*/ 0 w 136"/>
                  <a:gd name="T29" fmla="*/ 0 h 162"/>
                  <a:gd name="T30" fmla="*/ 0 w 136"/>
                  <a:gd name="T31" fmla="*/ 0 h 162"/>
                  <a:gd name="T32" fmla="*/ 0 w 136"/>
                  <a:gd name="T33" fmla="*/ 0 h 162"/>
                  <a:gd name="T34" fmla="*/ 0 w 136"/>
                  <a:gd name="T35" fmla="*/ 0 h 162"/>
                  <a:gd name="T36" fmla="*/ 0 w 136"/>
                  <a:gd name="T37" fmla="*/ 0 h 162"/>
                  <a:gd name="T38" fmla="*/ 0 w 136"/>
                  <a:gd name="T39" fmla="*/ 0 h 162"/>
                  <a:gd name="T40" fmla="*/ 0 w 136"/>
                  <a:gd name="T41" fmla="*/ 0 h 162"/>
                  <a:gd name="T42" fmla="*/ 0 w 136"/>
                  <a:gd name="T43" fmla="*/ 0 h 162"/>
                  <a:gd name="T44" fmla="*/ 0 w 136"/>
                  <a:gd name="T45" fmla="*/ 0 h 162"/>
                  <a:gd name="T46" fmla="*/ 0 w 136"/>
                  <a:gd name="T47" fmla="*/ 0 h 162"/>
                  <a:gd name="T48" fmla="*/ 0 w 136"/>
                  <a:gd name="T49" fmla="*/ 0 h 162"/>
                  <a:gd name="T50" fmla="*/ 0 w 136"/>
                  <a:gd name="T51" fmla="*/ 0 h 162"/>
                  <a:gd name="T52" fmla="*/ 0 w 136"/>
                  <a:gd name="T53" fmla="*/ 0 h 162"/>
                  <a:gd name="T54" fmla="*/ 0 w 136"/>
                  <a:gd name="T55" fmla="*/ 0 h 162"/>
                  <a:gd name="T56" fmla="*/ 0 w 136"/>
                  <a:gd name="T57" fmla="*/ 0 h 162"/>
                  <a:gd name="T58" fmla="*/ 0 w 136"/>
                  <a:gd name="T59" fmla="*/ 0 h 162"/>
                  <a:gd name="T60" fmla="*/ 0 w 136"/>
                  <a:gd name="T61" fmla="*/ 0 h 162"/>
                  <a:gd name="T62" fmla="*/ 0 w 136"/>
                  <a:gd name="T63" fmla="*/ 0 h 162"/>
                  <a:gd name="T64" fmla="*/ 0 w 136"/>
                  <a:gd name="T65" fmla="*/ 0 h 162"/>
                  <a:gd name="T66" fmla="*/ 0 w 136"/>
                  <a:gd name="T67" fmla="*/ 0 h 162"/>
                  <a:gd name="T68" fmla="*/ 0 w 136"/>
                  <a:gd name="T69" fmla="*/ 0 h 162"/>
                  <a:gd name="T70" fmla="*/ 0 w 136"/>
                  <a:gd name="T71" fmla="*/ 0 h 162"/>
                  <a:gd name="T72" fmla="*/ 0 w 136"/>
                  <a:gd name="T73" fmla="*/ 0 h 162"/>
                  <a:gd name="T74" fmla="*/ 0 w 136"/>
                  <a:gd name="T75" fmla="*/ 0 h 162"/>
                  <a:gd name="T76" fmla="*/ 0 w 136"/>
                  <a:gd name="T77" fmla="*/ 0 h 162"/>
                  <a:gd name="T78" fmla="*/ 0 w 136"/>
                  <a:gd name="T79" fmla="*/ 0 h 162"/>
                  <a:gd name="T80" fmla="*/ 0 w 136"/>
                  <a:gd name="T81" fmla="*/ 0 h 162"/>
                  <a:gd name="T82" fmla="*/ 0 w 136"/>
                  <a:gd name="T83" fmla="*/ 0 h 162"/>
                  <a:gd name="T84" fmla="*/ 0 w 136"/>
                  <a:gd name="T85" fmla="*/ 0 h 16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6"/>
                  <a:gd name="T130" fmla="*/ 0 h 162"/>
                  <a:gd name="T131" fmla="*/ 136 w 136"/>
                  <a:gd name="T132" fmla="*/ 162 h 16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6" h="162">
                    <a:moveTo>
                      <a:pt x="136" y="82"/>
                    </a:moveTo>
                    <a:lnTo>
                      <a:pt x="135" y="73"/>
                    </a:lnTo>
                    <a:lnTo>
                      <a:pt x="134" y="65"/>
                    </a:lnTo>
                    <a:lnTo>
                      <a:pt x="133" y="58"/>
                    </a:lnTo>
                    <a:lnTo>
                      <a:pt x="130" y="51"/>
                    </a:lnTo>
                    <a:lnTo>
                      <a:pt x="127" y="43"/>
                    </a:lnTo>
                    <a:lnTo>
                      <a:pt x="124" y="36"/>
                    </a:lnTo>
                    <a:lnTo>
                      <a:pt x="120" y="30"/>
                    </a:lnTo>
                    <a:lnTo>
                      <a:pt x="116" y="24"/>
                    </a:lnTo>
                    <a:lnTo>
                      <a:pt x="111" y="19"/>
                    </a:lnTo>
                    <a:lnTo>
                      <a:pt x="106" y="15"/>
                    </a:lnTo>
                    <a:lnTo>
                      <a:pt x="100" y="11"/>
                    </a:lnTo>
                    <a:lnTo>
                      <a:pt x="94" y="7"/>
                    </a:lnTo>
                    <a:lnTo>
                      <a:pt x="88" y="5"/>
                    </a:lnTo>
                    <a:lnTo>
                      <a:pt x="82" y="3"/>
                    </a:lnTo>
                    <a:lnTo>
                      <a:pt x="75" y="2"/>
                    </a:lnTo>
                    <a:lnTo>
                      <a:pt x="68" y="0"/>
                    </a:lnTo>
                    <a:lnTo>
                      <a:pt x="61" y="2"/>
                    </a:lnTo>
                    <a:lnTo>
                      <a:pt x="55" y="3"/>
                    </a:lnTo>
                    <a:lnTo>
                      <a:pt x="48" y="5"/>
                    </a:lnTo>
                    <a:lnTo>
                      <a:pt x="42" y="7"/>
                    </a:lnTo>
                    <a:lnTo>
                      <a:pt x="35" y="11"/>
                    </a:lnTo>
                    <a:lnTo>
                      <a:pt x="29" y="15"/>
                    </a:lnTo>
                    <a:lnTo>
                      <a:pt x="24" y="19"/>
                    </a:lnTo>
                    <a:lnTo>
                      <a:pt x="19" y="24"/>
                    </a:lnTo>
                    <a:lnTo>
                      <a:pt x="15" y="30"/>
                    </a:lnTo>
                    <a:lnTo>
                      <a:pt x="11" y="36"/>
                    </a:lnTo>
                    <a:lnTo>
                      <a:pt x="8" y="43"/>
                    </a:lnTo>
                    <a:lnTo>
                      <a:pt x="5" y="51"/>
                    </a:lnTo>
                    <a:lnTo>
                      <a:pt x="3" y="58"/>
                    </a:lnTo>
                    <a:lnTo>
                      <a:pt x="1" y="65"/>
                    </a:lnTo>
                    <a:lnTo>
                      <a:pt x="0" y="73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1" y="99"/>
                    </a:lnTo>
                    <a:lnTo>
                      <a:pt x="3" y="106"/>
                    </a:lnTo>
                    <a:lnTo>
                      <a:pt x="5" y="113"/>
                    </a:lnTo>
                    <a:lnTo>
                      <a:pt x="8" y="120"/>
                    </a:lnTo>
                    <a:lnTo>
                      <a:pt x="11" y="127"/>
                    </a:lnTo>
                    <a:lnTo>
                      <a:pt x="15" y="133"/>
                    </a:lnTo>
                    <a:lnTo>
                      <a:pt x="19" y="139"/>
                    </a:lnTo>
                    <a:lnTo>
                      <a:pt x="24" y="144"/>
                    </a:lnTo>
                    <a:lnTo>
                      <a:pt x="29" y="149"/>
                    </a:lnTo>
                    <a:lnTo>
                      <a:pt x="35" y="153"/>
                    </a:lnTo>
                    <a:lnTo>
                      <a:pt x="42" y="156"/>
                    </a:lnTo>
                    <a:lnTo>
                      <a:pt x="48" y="159"/>
                    </a:lnTo>
                    <a:lnTo>
                      <a:pt x="55" y="161"/>
                    </a:lnTo>
                    <a:lnTo>
                      <a:pt x="61" y="162"/>
                    </a:lnTo>
                    <a:lnTo>
                      <a:pt x="68" y="162"/>
                    </a:lnTo>
                    <a:lnTo>
                      <a:pt x="75" y="162"/>
                    </a:lnTo>
                    <a:lnTo>
                      <a:pt x="82" y="161"/>
                    </a:lnTo>
                    <a:lnTo>
                      <a:pt x="88" y="159"/>
                    </a:lnTo>
                    <a:lnTo>
                      <a:pt x="94" y="156"/>
                    </a:lnTo>
                    <a:lnTo>
                      <a:pt x="100" y="153"/>
                    </a:lnTo>
                    <a:lnTo>
                      <a:pt x="106" y="149"/>
                    </a:lnTo>
                    <a:lnTo>
                      <a:pt x="111" y="144"/>
                    </a:lnTo>
                    <a:lnTo>
                      <a:pt x="116" y="139"/>
                    </a:lnTo>
                    <a:lnTo>
                      <a:pt x="120" y="133"/>
                    </a:lnTo>
                    <a:lnTo>
                      <a:pt x="124" y="127"/>
                    </a:lnTo>
                    <a:lnTo>
                      <a:pt x="127" y="120"/>
                    </a:lnTo>
                    <a:lnTo>
                      <a:pt x="130" y="113"/>
                    </a:lnTo>
                    <a:lnTo>
                      <a:pt x="133" y="106"/>
                    </a:lnTo>
                    <a:lnTo>
                      <a:pt x="134" y="99"/>
                    </a:lnTo>
                    <a:lnTo>
                      <a:pt x="135" y="90"/>
                    </a:lnTo>
                    <a:lnTo>
                      <a:pt x="136" y="82"/>
                    </a:lnTo>
                    <a:close/>
                    <a:moveTo>
                      <a:pt x="127" y="82"/>
                    </a:moveTo>
                    <a:lnTo>
                      <a:pt x="126" y="89"/>
                    </a:lnTo>
                    <a:lnTo>
                      <a:pt x="125" y="96"/>
                    </a:lnTo>
                    <a:lnTo>
                      <a:pt x="124" y="102"/>
                    </a:lnTo>
                    <a:lnTo>
                      <a:pt x="122" y="109"/>
                    </a:lnTo>
                    <a:lnTo>
                      <a:pt x="120" y="115"/>
                    </a:lnTo>
                    <a:lnTo>
                      <a:pt x="117" y="121"/>
                    </a:lnTo>
                    <a:lnTo>
                      <a:pt x="113" y="126"/>
                    </a:lnTo>
                    <a:lnTo>
                      <a:pt x="109" y="131"/>
                    </a:lnTo>
                    <a:lnTo>
                      <a:pt x="105" y="136"/>
                    </a:lnTo>
                    <a:lnTo>
                      <a:pt x="101" y="141"/>
                    </a:lnTo>
                    <a:lnTo>
                      <a:pt x="96" y="143"/>
                    </a:lnTo>
                    <a:lnTo>
                      <a:pt x="91" y="147"/>
                    </a:lnTo>
                    <a:lnTo>
                      <a:pt x="85" y="149"/>
                    </a:lnTo>
                    <a:lnTo>
                      <a:pt x="80" y="150"/>
                    </a:lnTo>
                    <a:lnTo>
                      <a:pt x="74" y="151"/>
                    </a:lnTo>
                    <a:lnTo>
                      <a:pt x="68" y="151"/>
                    </a:lnTo>
                    <a:lnTo>
                      <a:pt x="62" y="151"/>
                    </a:lnTo>
                    <a:lnTo>
                      <a:pt x="56" y="150"/>
                    </a:lnTo>
                    <a:lnTo>
                      <a:pt x="51" y="149"/>
                    </a:lnTo>
                    <a:lnTo>
                      <a:pt x="45" y="147"/>
                    </a:lnTo>
                    <a:lnTo>
                      <a:pt x="40" y="143"/>
                    </a:lnTo>
                    <a:lnTo>
                      <a:pt x="34" y="141"/>
                    </a:lnTo>
                    <a:lnTo>
                      <a:pt x="30" y="136"/>
                    </a:lnTo>
                    <a:lnTo>
                      <a:pt x="26" y="131"/>
                    </a:lnTo>
                    <a:lnTo>
                      <a:pt x="22" y="126"/>
                    </a:lnTo>
                    <a:lnTo>
                      <a:pt x="19" y="121"/>
                    </a:lnTo>
                    <a:lnTo>
                      <a:pt x="16" y="115"/>
                    </a:lnTo>
                    <a:lnTo>
                      <a:pt x="13" y="109"/>
                    </a:lnTo>
                    <a:lnTo>
                      <a:pt x="11" y="102"/>
                    </a:lnTo>
                    <a:lnTo>
                      <a:pt x="10" y="96"/>
                    </a:lnTo>
                    <a:lnTo>
                      <a:pt x="9" y="89"/>
                    </a:lnTo>
                    <a:lnTo>
                      <a:pt x="9" y="82"/>
                    </a:lnTo>
                    <a:lnTo>
                      <a:pt x="9" y="75"/>
                    </a:lnTo>
                    <a:lnTo>
                      <a:pt x="10" y="67"/>
                    </a:lnTo>
                    <a:lnTo>
                      <a:pt x="11" y="61"/>
                    </a:lnTo>
                    <a:lnTo>
                      <a:pt x="13" y="54"/>
                    </a:lnTo>
                    <a:lnTo>
                      <a:pt x="16" y="48"/>
                    </a:lnTo>
                    <a:lnTo>
                      <a:pt x="19" y="42"/>
                    </a:lnTo>
                    <a:lnTo>
                      <a:pt x="22" y="37"/>
                    </a:lnTo>
                    <a:lnTo>
                      <a:pt x="26" y="33"/>
                    </a:lnTo>
                    <a:lnTo>
                      <a:pt x="30" y="28"/>
                    </a:lnTo>
                    <a:lnTo>
                      <a:pt x="34" y="23"/>
                    </a:lnTo>
                    <a:lnTo>
                      <a:pt x="40" y="21"/>
                    </a:lnTo>
                    <a:lnTo>
                      <a:pt x="45" y="17"/>
                    </a:lnTo>
                    <a:lnTo>
                      <a:pt x="51" y="15"/>
                    </a:lnTo>
                    <a:lnTo>
                      <a:pt x="56" y="13"/>
                    </a:lnTo>
                    <a:lnTo>
                      <a:pt x="62" y="12"/>
                    </a:lnTo>
                    <a:lnTo>
                      <a:pt x="68" y="11"/>
                    </a:lnTo>
                    <a:lnTo>
                      <a:pt x="74" y="12"/>
                    </a:lnTo>
                    <a:lnTo>
                      <a:pt x="80" y="13"/>
                    </a:lnTo>
                    <a:lnTo>
                      <a:pt x="85" y="15"/>
                    </a:lnTo>
                    <a:lnTo>
                      <a:pt x="91" y="17"/>
                    </a:lnTo>
                    <a:lnTo>
                      <a:pt x="96" y="21"/>
                    </a:lnTo>
                    <a:lnTo>
                      <a:pt x="101" y="23"/>
                    </a:lnTo>
                    <a:lnTo>
                      <a:pt x="105" y="28"/>
                    </a:lnTo>
                    <a:lnTo>
                      <a:pt x="109" y="33"/>
                    </a:lnTo>
                    <a:lnTo>
                      <a:pt x="113" y="37"/>
                    </a:lnTo>
                    <a:lnTo>
                      <a:pt x="117" y="42"/>
                    </a:lnTo>
                    <a:lnTo>
                      <a:pt x="120" y="48"/>
                    </a:lnTo>
                    <a:lnTo>
                      <a:pt x="122" y="54"/>
                    </a:lnTo>
                    <a:lnTo>
                      <a:pt x="124" y="61"/>
                    </a:lnTo>
                    <a:lnTo>
                      <a:pt x="125" y="67"/>
                    </a:lnTo>
                    <a:lnTo>
                      <a:pt x="126" y="75"/>
                    </a:lnTo>
                    <a:lnTo>
                      <a:pt x="127" y="82"/>
                    </a:lnTo>
                    <a:close/>
                  </a:path>
                </a:pathLst>
              </a:custGeom>
              <a:solidFill>
                <a:srgbClr val="F9DA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56" name="Freeform 203"/>
              <p:cNvSpPr>
                <a:spLocks noEditPoints="1"/>
              </p:cNvSpPr>
              <p:nvPr/>
            </p:nvSpPr>
            <p:spPr bwMode="auto">
              <a:xfrm>
                <a:off x="1149" y="2647"/>
                <a:ext cx="25" cy="25"/>
              </a:xfrm>
              <a:custGeom>
                <a:avLst/>
                <a:gdLst>
                  <a:gd name="T0" fmla="*/ 0 w 127"/>
                  <a:gd name="T1" fmla="*/ 0 h 151"/>
                  <a:gd name="T2" fmla="*/ 0 w 127"/>
                  <a:gd name="T3" fmla="*/ 0 h 151"/>
                  <a:gd name="T4" fmla="*/ 0 w 127"/>
                  <a:gd name="T5" fmla="*/ 0 h 151"/>
                  <a:gd name="T6" fmla="*/ 0 w 127"/>
                  <a:gd name="T7" fmla="*/ 0 h 151"/>
                  <a:gd name="T8" fmla="*/ 0 w 127"/>
                  <a:gd name="T9" fmla="*/ 0 h 151"/>
                  <a:gd name="T10" fmla="*/ 0 w 127"/>
                  <a:gd name="T11" fmla="*/ 0 h 151"/>
                  <a:gd name="T12" fmla="*/ 0 w 127"/>
                  <a:gd name="T13" fmla="*/ 0 h 151"/>
                  <a:gd name="T14" fmla="*/ 0 w 127"/>
                  <a:gd name="T15" fmla="*/ 0 h 151"/>
                  <a:gd name="T16" fmla="*/ 0 w 127"/>
                  <a:gd name="T17" fmla="*/ 0 h 151"/>
                  <a:gd name="T18" fmla="*/ 0 w 127"/>
                  <a:gd name="T19" fmla="*/ 0 h 151"/>
                  <a:gd name="T20" fmla="*/ 0 w 127"/>
                  <a:gd name="T21" fmla="*/ 0 h 151"/>
                  <a:gd name="T22" fmla="*/ 0 w 127"/>
                  <a:gd name="T23" fmla="*/ 0 h 151"/>
                  <a:gd name="T24" fmla="*/ 0 w 127"/>
                  <a:gd name="T25" fmla="*/ 0 h 151"/>
                  <a:gd name="T26" fmla="*/ 0 w 127"/>
                  <a:gd name="T27" fmla="*/ 0 h 151"/>
                  <a:gd name="T28" fmla="*/ 0 w 127"/>
                  <a:gd name="T29" fmla="*/ 0 h 151"/>
                  <a:gd name="T30" fmla="*/ 0 w 127"/>
                  <a:gd name="T31" fmla="*/ 0 h 151"/>
                  <a:gd name="T32" fmla="*/ 0 w 127"/>
                  <a:gd name="T33" fmla="*/ 0 h 151"/>
                  <a:gd name="T34" fmla="*/ 0 w 127"/>
                  <a:gd name="T35" fmla="*/ 0 h 151"/>
                  <a:gd name="T36" fmla="*/ 0 w 127"/>
                  <a:gd name="T37" fmla="*/ 0 h 151"/>
                  <a:gd name="T38" fmla="*/ 0 w 127"/>
                  <a:gd name="T39" fmla="*/ 0 h 151"/>
                  <a:gd name="T40" fmla="*/ 0 w 127"/>
                  <a:gd name="T41" fmla="*/ 0 h 151"/>
                  <a:gd name="T42" fmla="*/ 0 w 127"/>
                  <a:gd name="T43" fmla="*/ 0 h 151"/>
                  <a:gd name="T44" fmla="*/ 0 w 127"/>
                  <a:gd name="T45" fmla="*/ 0 h 151"/>
                  <a:gd name="T46" fmla="*/ 0 w 127"/>
                  <a:gd name="T47" fmla="*/ 0 h 151"/>
                  <a:gd name="T48" fmla="*/ 0 w 127"/>
                  <a:gd name="T49" fmla="*/ 0 h 151"/>
                  <a:gd name="T50" fmla="*/ 0 w 127"/>
                  <a:gd name="T51" fmla="*/ 0 h 151"/>
                  <a:gd name="T52" fmla="*/ 0 w 127"/>
                  <a:gd name="T53" fmla="*/ 0 h 151"/>
                  <a:gd name="T54" fmla="*/ 0 w 127"/>
                  <a:gd name="T55" fmla="*/ 0 h 151"/>
                  <a:gd name="T56" fmla="*/ 0 w 127"/>
                  <a:gd name="T57" fmla="*/ 0 h 151"/>
                  <a:gd name="T58" fmla="*/ 0 w 127"/>
                  <a:gd name="T59" fmla="*/ 0 h 151"/>
                  <a:gd name="T60" fmla="*/ 0 w 127"/>
                  <a:gd name="T61" fmla="*/ 0 h 151"/>
                  <a:gd name="T62" fmla="*/ 0 w 127"/>
                  <a:gd name="T63" fmla="*/ 0 h 151"/>
                  <a:gd name="T64" fmla="*/ 0 w 127"/>
                  <a:gd name="T65" fmla="*/ 0 h 151"/>
                  <a:gd name="T66" fmla="*/ 0 w 127"/>
                  <a:gd name="T67" fmla="*/ 0 h 151"/>
                  <a:gd name="T68" fmla="*/ 0 w 127"/>
                  <a:gd name="T69" fmla="*/ 0 h 151"/>
                  <a:gd name="T70" fmla="*/ 0 w 127"/>
                  <a:gd name="T71" fmla="*/ 0 h 151"/>
                  <a:gd name="T72" fmla="*/ 0 w 127"/>
                  <a:gd name="T73" fmla="*/ 0 h 151"/>
                  <a:gd name="T74" fmla="*/ 0 w 127"/>
                  <a:gd name="T75" fmla="*/ 0 h 151"/>
                  <a:gd name="T76" fmla="*/ 0 w 127"/>
                  <a:gd name="T77" fmla="*/ 0 h 151"/>
                  <a:gd name="T78" fmla="*/ 0 w 127"/>
                  <a:gd name="T79" fmla="*/ 0 h 151"/>
                  <a:gd name="T80" fmla="*/ 0 w 127"/>
                  <a:gd name="T81" fmla="*/ 0 h 151"/>
                  <a:gd name="T82" fmla="*/ 0 w 127"/>
                  <a:gd name="T83" fmla="*/ 0 h 151"/>
                  <a:gd name="T84" fmla="*/ 0 w 127"/>
                  <a:gd name="T85" fmla="*/ 0 h 151"/>
                  <a:gd name="T86" fmla="*/ 0 w 127"/>
                  <a:gd name="T87" fmla="*/ 0 h 151"/>
                  <a:gd name="T88" fmla="*/ 0 w 127"/>
                  <a:gd name="T89" fmla="*/ 0 h 151"/>
                  <a:gd name="T90" fmla="*/ 0 w 127"/>
                  <a:gd name="T91" fmla="*/ 0 h 151"/>
                  <a:gd name="T92" fmla="*/ 0 w 127"/>
                  <a:gd name="T93" fmla="*/ 0 h 151"/>
                  <a:gd name="T94" fmla="*/ 0 w 127"/>
                  <a:gd name="T95" fmla="*/ 0 h 151"/>
                  <a:gd name="T96" fmla="*/ 0 w 127"/>
                  <a:gd name="T97" fmla="*/ 0 h 151"/>
                  <a:gd name="T98" fmla="*/ 0 w 127"/>
                  <a:gd name="T99" fmla="*/ 0 h 151"/>
                  <a:gd name="T100" fmla="*/ 0 w 127"/>
                  <a:gd name="T101" fmla="*/ 0 h 151"/>
                  <a:gd name="T102" fmla="*/ 0 w 127"/>
                  <a:gd name="T103" fmla="*/ 0 h 151"/>
                  <a:gd name="T104" fmla="*/ 0 w 127"/>
                  <a:gd name="T105" fmla="*/ 0 h 151"/>
                  <a:gd name="T106" fmla="*/ 0 w 127"/>
                  <a:gd name="T107" fmla="*/ 0 h 151"/>
                  <a:gd name="T108" fmla="*/ 0 w 127"/>
                  <a:gd name="T109" fmla="*/ 0 h 151"/>
                  <a:gd name="T110" fmla="*/ 0 w 127"/>
                  <a:gd name="T111" fmla="*/ 0 h 151"/>
                  <a:gd name="T112" fmla="*/ 0 w 127"/>
                  <a:gd name="T113" fmla="*/ 0 h 151"/>
                  <a:gd name="T114" fmla="*/ 0 w 127"/>
                  <a:gd name="T115" fmla="*/ 0 h 151"/>
                  <a:gd name="T116" fmla="*/ 0 w 127"/>
                  <a:gd name="T117" fmla="*/ 0 h 15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27"/>
                  <a:gd name="T178" fmla="*/ 0 h 151"/>
                  <a:gd name="T179" fmla="*/ 127 w 127"/>
                  <a:gd name="T180" fmla="*/ 151 h 151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27" h="151">
                    <a:moveTo>
                      <a:pt x="127" y="76"/>
                    </a:moveTo>
                    <a:lnTo>
                      <a:pt x="127" y="69"/>
                    </a:lnTo>
                    <a:lnTo>
                      <a:pt x="126" y="60"/>
                    </a:lnTo>
                    <a:lnTo>
                      <a:pt x="124" y="53"/>
                    </a:lnTo>
                    <a:lnTo>
                      <a:pt x="122" y="46"/>
                    </a:lnTo>
                    <a:lnTo>
                      <a:pt x="119" y="40"/>
                    </a:lnTo>
                    <a:lnTo>
                      <a:pt x="116" y="34"/>
                    </a:lnTo>
                    <a:lnTo>
                      <a:pt x="113" y="28"/>
                    </a:lnTo>
                    <a:lnTo>
                      <a:pt x="109" y="22"/>
                    </a:lnTo>
                    <a:lnTo>
                      <a:pt x="104" y="17"/>
                    </a:lnTo>
                    <a:lnTo>
                      <a:pt x="99" y="13"/>
                    </a:lnTo>
                    <a:lnTo>
                      <a:pt x="94" y="10"/>
                    </a:lnTo>
                    <a:lnTo>
                      <a:pt x="89" y="6"/>
                    </a:lnTo>
                    <a:lnTo>
                      <a:pt x="83" y="4"/>
                    </a:lnTo>
                    <a:lnTo>
                      <a:pt x="77" y="1"/>
                    </a:lnTo>
                    <a:lnTo>
                      <a:pt x="71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1" y="1"/>
                    </a:lnTo>
                    <a:lnTo>
                      <a:pt x="45" y="4"/>
                    </a:lnTo>
                    <a:lnTo>
                      <a:pt x="40" y="6"/>
                    </a:lnTo>
                    <a:lnTo>
                      <a:pt x="33" y="10"/>
                    </a:lnTo>
                    <a:lnTo>
                      <a:pt x="28" y="13"/>
                    </a:lnTo>
                    <a:lnTo>
                      <a:pt x="23" y="17"/>
                    </a:lnTo>
                    <a:lnTo>
                      <a:pt x="19" y="22"/>
                    </a:lnTo>
                    <a:lnTo>
                      <a:pt x="15" y="28"/>
                    </a:lnTo>
                    <a:lnTo>
                      <a:pt x="11" y="34"/>
                    </a:lnTo>
                    <a:lnTo>
                      <a:pt x="8" y="40"/>
                    </a:lnTo>
                    <a:lnTo>
                      <a:pt x="5" y="46"/>
                    </a:lnTo>
                    <a:lnTo>
                      <a:pt x="3" y="53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1" y="91"/>
                    </a:lnTo>
                    <a:lnTo>
                      <a:pt x="3" y="99"/>
                    </a:lnTo>
                    <a:lnTo>
                      <a:pt x="5" y="105"/>
                    </a:lnTo>
                    <a:lnTo>
                      <a:pt x="8" y="112"/>
                    </a:lnTo>
                    <a:lnTo>
                      <a:pt x="11" y="118"/>
                    </a:lnTo>
                    <a:lnTo>
                      <a:pt x="15" y="124"/>
                    </a:lnTo>
                    <a:lnTo>
                      <a:pt x="19" y="130"/>
                    </a:lnTo>
                    <a:lnTo>
                      <a:pt x="23" y="135"/>
                    </a:lnTo>
                    <a:lnTo>
                      <a:pt x="28" y="138"/>
                    </a:lnTo>
                    <a:lnTo>
                      <a:pt x="33" y="142"/>
                    </a:lnTo>
                    <a:lnTo>
                      <a:pt x="40" y="145"/>
                    </a:lnTo>
                    <a:lnTo>
                      <a:pt x="45" y="148"/>
                    </a:lnTo>
                    <a:lnTo>
                      <a:pt x="51" y="150"/>
                    </a:lnTo>
                    <a:lnTo>
                      <a:pt x="58" y="151"/>
                    </a:lnTo>
                    <a:lnTo>
                      <a:pt x="64" y="151"/>
                    </a:lnTo>
                    <a:lnTo>
                      <a:pt x="71" y="151"/>
                    </a:lnTo>
                    <a:lnTo>
                      <a:pt x="77" y="150"/>
                    </a:lnTo>
                    <a:lnTo>
                      <a:pt x="83" y="148"/>
                    </a:lnTo>
                    <a:lnTo>
                      <a:pt x="89" y="145"/>
                    </a:lnTo>
                    <a:lnTo>
                      <a:pt x="94" y="142"/>
                    </a:lnTo>
                    <a:lnTo>
                      <a:pt x="99" y="138"/>
                    </a:lnTo>
                    <a:lnTo>
                      <a:pt x="104" y="135"/>
                    </a:lnTo>
                    <a:lnTo>
                      <a:pt x="109" y="130"/>
                    </a:lnTo>
                    <a:lnTo>
                      <a:pt x="113" y="124"/>
                    </a:lnTo>
                    <a:lnTo>
                      <a:pt x="116" y="118"/>
                    </a:lnTo>
                    <a:lnTo>
                      <a:pt x="119" y="112"/>
                    </a:lnTo>
                    <a:lnTo>
                      <a:pt x="122" y="105"/>
                    </a:lnTo>
                    <a:lnTo>
                      <a:pt x="124" y="99"/>
                    </a:lnTo>
                    <a:lnTo>
                      <a:pt x="126" y="91"/>
                    </a:lnTo>
                    <a:lnTo>
                      <a:pt x="127" y="83"/>
                    </a:lnTo>
                    <a:lnTo>
                      <a:pt x="127" y="76"/>
                    </a:lnTo>
                    <a:close/>
                    <a:moveTo>
                      <a:pt x="118" y="76"/>
                    </a:moveTo>
                    <a:lnTo>
                      <a:pt x="118" y="82"/>
                    </a:lnTo>
                    <a:lnTo>
                      <a:pt x="117" y="89"/>
                    </a:lnTo>
                    <a:lnTo>
                      <a:pt x="116" y="95"/>
                    </a:lnTo>
                    <a:lnTo>
                      <a:pt x="114" y="101"/>
                    </a:lnTo>
                    <a:lnTo>
                      <a:pt x="109" y="112"/>
                    </a:lnTo>
                    <a:lnTo>
                      <a:pt x="102" y="121"/>
                    </a:lnTo>
                    <a:lnTo>
                      <a:pt x="94" y="130"/>
                    </a:lnTo>
                    <a:lnTo>
                      <a:pt x="85" y="136"/>
                    </a:lnTo>
                    <a:lnTo>
                      <a:pt x="80" y="138"/>
                    </a:lnTo>
                    <a:lnTo>
                      <a:pt x="75" y="139"/>
                    </a:lnTo>
                    <a:lnTo>
                      <a:pt x="70" y="141"/>
                    </a:lnTo>
                    <a:lnTo>
                      <a:pt x="64" y="141"/>
                    </a:lnTo>
                    <a:lnTo>
                      <a:pt x="59" y="141"/>
                    </a:lnTo>
                    <a:lnTo>
                      <a:pt x="53" y="139"/>
                    </a:lnTo>
                    <a:lnTo>
                      <a:pt x="48" y="138"/>
                    </a:lnTo>
                    <a:lnTo>
                      <a:pt x="43" y="136"/>
                    </a:lnTo>
                    <a:lnTo>
                      <a:pt x="38" y="132"/>
                    </a:lnTo>
                    <a:lnTo>
                      <a:pt x="33" y="130"/>
                    </a:lnTo>
                    <a:lnTo>
                      <a:pt x="29" y="126"/>
                    </a:lnTo>
                    <a:lnTo>
                      <a:pt x="25" y="121"/>
                    </a:lnTo>
                    <a:lnTo>
                      <a:pt x="21" y="117"/>
                    </a:lnTo>
                    <a:lnTo>
                      <a:pt x="18" y="112"/>
                    </a:lnTo>
                    <a:lnTo>
                      <a:pt x="16" y="107"/>
                    </a:lnTo>
                    <a:lnTo>
                      <a:pt x="13" y="101"/>
                    </a:lnTo>
                    <a:lnTo>
                      <a:pt x="12" y="95"/>
                    </a:lnTo>
                    <a:lnTo>
                      <a:pt x="10" y="89"/>
                    </a:lnTo>
                    <a:lnTo>
                      <a:pt x="9" y="82"/>
                    </a:lnTo>
                    <a:lnTo>
                      <a:pt x="9" y="76"/>
                    </a:lnTo>
                    <a:lnTo>
                      <a:pt x="9" y="69"/>
                    </a:lnTo>
                    <a:lnTo>
                      <a:pt x="10" y="63"/>
                    </a:lnTo>
                    <a:lnTo>
                      <a:pt x="12" y="57"/>
                    </a:lnTo>
                    <a:lnTo>
                      <a:pt x="13" y="51"/>
                    </a:lnTo>
                    <a:lnTo>
                      <a:pt x="18" y="40"/>
                    </a:lnTo>
                    <a:lnTo>
                      <a:pt x="25" y="30"/>
                    </a:lnTo>
                    <a:lnTo>
                      <a:pt x="33" y="22"/>
                    </a:lnTo>
                    <a:lnTo>
                      <a:pt x="43" y="16"/>
                    </a:lnTo>
                    <a:lnTo>
                      <a:pt x="48" y="13"/>
                    </a:lnTo>
                    <a:lnTo>
                      <a:pt x="53" y="12"/>
                    </a:lnTo>
                    <a:lnTo>
                      <a:pt x="59" y="11"/>
                    </a:lnTo>
                    <a:lnTo>
                      <a:pt x="64" y="11"/>
                    </a:lnTo>
                    <a:lnTo>
                      <a:pt x="70" y="11"/>
                    </a:lnTo>
                    <a:lnTo>
                      <a:pt x="75" y="12"/>
                    </a:lnTo>
                    <a:lnTo>
                      <a:pt x="80" y="13"/>
                    </a:lnTo>
                    <a:lnTo>
                      <a:pt x="85" y="16"/>
                    </a:lnTo>
                    <a:lnTo>
                      <a:pt x="94" y="22"/>
                    </a:lnTo>
                    <a:lnTo>
                      <a:pt x="102" y="30"/>
                    </a:lnTo>
                    <a:lnTo>
                      <a:pt x="109" y="40"/>
                    </a:lnTo>
                    <a:lnTo>
                      <a:pt x="114" y="51"/>
                    </a:lnTo>
                    <a:lnTo>
                      <a:pt x="116" y="57"/>
                    </a:lnTo>
                    <a:lnTo>
                      <a:pt x="117" y="63"/>
                    </a:lnTo>
                    <a:lnTo>
                      <a:pt x="118" y="69"/>
                    </a:lnTo>
                    <a:lnTo>
                      <a:pt x="118" y="76"/>
                    </a:lnTo>
                    <a:close/>
                  </a:path>
                </a:pathLst>
              </a:custGeom>
              <a:solidFill>
                <a:srgbClr val="F9D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57" name="Freeform 204"/>
              <p:cNvSpPr>
                <a:spLocks noEditPoints="1"/>
              </p:cNvSpPr>
              <p:nvPr/>
            </p:nvSpPr>
            <p:spPr bwMode="auto">
              <a:xfrm>
                <a:off x="1150" y="2648"/>
                <a:ext cx="23" cy="23"/>
              </a:xfrm>
              <a:custGeom>
                <a:avLst/>
                <a:gdLst>
                  <a:gd name="T0" fmla="*/ 0 w 118"/>
                  <a:gd name="T1" fmla="*/ 0 h 140"/>
                  <a:gd name="T2" fmla="*/ 0 w 118"/>
                  <a:gd name="T3" fmla="*/ 0 h 140"/>
                  <a:gd name="T4" fmla="*/ 0 w 118"/>
                  <a:gd name="T5" fmla="*/ 0 h 140"/>
                  <a:gd name="T6" fmla="*/ 0 w 118"/>
                  <a:gd name="T7" fmla="*/ 0 h 140"/>
                  <a:gd name="T8" fmla="*/ 0 w 118"/>
                  <a:gd name="T9" fmla="*/ 0 h 140"/>
                  <a:gd name="T10" fmla="*/ 0 w 118"/>
                  <a:gd name="T11" fmla="*/ 0 h 140"/>
                  <a:gd name="T12" fmla="*/ 0 w 118"/>
                  <a:gd name="T13" fmla="*/ 0 h 140"/>
                  <a:gd name="T14" fmla="*/ 0 w 118"/>
                  <a:gd name="T15" fmla="*/ 0 h 140"/>
                  <a:gd name="T16" fmla="*/ 0 w 118"/>
                  <a:gd name="T17" fmla="*/ 0 h 140"/>
                  <a:gd name="T18" fmla="*/ 0 w 118"/>
                  <a:gd name="T19" fmla="*/ 0 h 140"/>
                  <a:gd name="T20" fmla="*/ 0 w 118"/>
                  <a:gd name="T21" fmla="*/ 0 h 140"/>
                  <a:gd name="T22" fmla="*/ 0 w 118"/>
                  <a:gd name="T23" fmla="*/ 0 h 140"/>
                  <a:gd name="T24" fmla="*/ 0 w 118"/>
                  <a:gd name="T25" fmla="*/ 0 h 140"/>
                  <a:gd name="T26" fmla="*/ 0 w 118"/>
                  <a:gd name="T27" fmla="*/ 0 h 140"/>
                  <a:gd name="T28" fmla="*/ 0 w 118"/>
                  <a:gd name="T29" fmla="*/ 0 h 140"/>
                  <a:gd name="T30" fmla="*/ 0 w 118"/>
                  <a:gd name="T31" fmla="*/ 0 h 140"/>
                  <a:gd name="T32" fmla="*/ 0 w 118"/>
                  <a:gd name="T33" fmla="*/ 0 h 140"/>
                  <a:gd name="T34" fmla="*/ 0 w 118"/>
                  <a:gd name="T35" fmla="*/ 0 h 140"/>
                  <a:gd name="T36" fmla="*/ 0 w 118"/>
                  <a:gd name="T37" fmla="*/ 0 h 140"/>
                  <a:gd name="T38" fmla="*/ 0 w 118"/>
                  <a:gd name="T39" fmla="*/ 0 h 140"/>
                  <a:gd name="T40" fmla="*/ 0 w 118"/>
                  <a:gd name="T41" fmla="*/ 0 h 140"/>
                  <a:gd name="T42" fmla="*/ 0 w 118"/>
                  <a:gd name="T43" fmla="*/ 0 h 140"/>
                  <a:gd name="T44" fmla="*/ 0 w 118"/>
                  <a:gd name="T45" fmla="*/ 0 h 140"/>
                  <a:gd name="T46" fmla="*/ 0 w 118"/>
                  <a:gd name="T47" fmla="*/ 0 h 140"/>
                  <a:gd name="T48" fmla="*/ 0 w 118"/>
                  <a:gd name="T49" fmla="*/ 0 h 140"/>
                  <a:gd name="T50" fmla="*/ 0 w 118"/>
                  <a:gd name="T51" fmla="*/ 0 h 140"/>
                  <a:gd name="T52" fmla="*/ 0 w 118"/>
                  <a:gd name="T53" fmla="*/ 0 h 140"/>
                  <a:gd name="T54" fmla="*/ 0 w 118"/>
                  <a:gd name="T55" fmla="*/ 0 h 140"/>
                  <a:gd name="T56" fmla="*/ 0 w 118"/>
                  <a:gd name="T57" fmla="*/ 0 h 140"/>
                  <a:gd name="T58" fmla="*/ 0 w 118"/>
                  <a:gd name="T59" fmla="*/ 0 h 140"/>
                  <a:gd name="T60" fmla="*/ 0 w 118"/>
                  <a:gd name="T61" fmla="*/ 0 h 140"/>
                  <a:gd name="T62" fmla="*/ 0 w 118"/>
                  <a:gd name="T63" fmla="*/ 0 h 140"/>
                  <a:gd name="T64" fmla="*/ 0 w 118"/>
                  <a:gd name="T65" fmla="*/ 0 h 140"/>
                  <a:gd name="T66" fmla="*/ 0 w 118"/>
                  <a:gd name="T67" fmla="*/ 0 h 140"/>
                  <a:gd name="T68" fmla="*/ 0 w 118"/>
                  <a:gd name="T69" fmla="*/ 0 h 140"/>
                  <a:gd name="T70" fmla="*/ 0 w 118"/>
                  <a:gd name="T71" fmla="*/ 0 h 140"/>
                  <a:gd name="T72" fmla="*/ 0 w 118"/>
                  <a:gd name="T73" fmla="*/ 0 h 140"/>
                  <a:gd name="T74" fmla="*/ 0 w 118"/>
                  <a:gd name="T75" fmla="*/ 0 h 140"/>
                  <a:gd name="T76" fmla="*/ 0 w 118"/>
                  <a:gd name="T77" fmla="*/ 0 h 140"/>
                  <a:gd name="T78" fmla="*/ 0 w 118"/>
                  <a:gd name="T79" fmla="*/ 0 h 140"/>
                  <a:gd name="T80" fmla="*/ 0 w 118"/>
                  <a:gd name="T81" fmla="*/ 0 h 140"/>
                  <a:gd name="T82" fmla="*/ 0 w 118"/>
                  <a:gd name="T83" fmla="*/ 0 h 140"/>
                  <a:gd name="T84" fmla="*/ 0 w 118"/>
                  <a:gd name="T85" fmla="*/ 0 h 140"/>
                  <a:gd name="T86" fmla="*/ 0 w 118"/>
                  <a:gd name="T87" fmla="*/ 0 h 140"/>
                  <a:gd name="T88" fmla="*/ 0 w 118"/>
                  <a:gd name="T89" fmla="*/ 0 h 140"/>
                  <a:gd name="T90" fmla="*/ 0 w 118"/>
                  <a:gd name="T91" fmla="*/ 0 h 140"/>
                  <a:gd name="T92" fmla="*/ 0 w 118"/>
                  <a:gd name="T93" fmla="*/ 0 h 140"/>
                  <a:gd name="T94" fmla="*/ 0 w 118"/>
                  <a:gd name="T95" fmla="*/ 0 h 140"/>
                  <a:gd name="T96" fmla="*/ 0 w 118"/>
                  <a:gd name="T97" fmla="*/ 0 h 140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18"/>
                  <a:gd name="T148" fmla="*/ 0 h 140"/>
                  <a:gd name="T149" fmla="*/ 118 w 118"/>
                  <a:gd name="T150" fmla="*/ 140 h 140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18" h="140">
                    <a:moveTo>
                      <a:pt x="118" y="71"/>
                    </a:moveTo>
                    <a:lnTo>
                      <a:pt x="117" y="64"/>
                    </a:lnTo>
                    <a:lnTo>
                      <a:pt x="116" y="56"/>
                    </a:lnTo>
                    <a:lnTo>
                      <a:pt x="115" y="50"/>
                    </a:lnTo>
                    <a:lnTo>
                      <a:pt x="113" y="43"/>
                    </a:lnTo>
                    <a:lnTo>
                      <a:pt x="110" y="37"/>
                    </a:lnTo>
                    <a:lnTo>
                      <a:pt x="108" y="31"/>
                    </a:lnTo>
                    <a:lnTo>
                      <a:pt x="104" y="26"/>
                    </a:lnTo>
                    <a:lnTo>
                      <a:pt x="100" y="22"/>
                    </a:lnTo>
                    <a:lnTo>
                      <a:pt x="96" y="17"/>
                    </a:lnTo>
                    <a:lnTo>
                      <a:pt x="92" y="12"/>
                    </a:lnTo>
                    <a:lnTo>
                      <a:pt x="87" y="10"/>
                    </a:lnTo>
                    <a:lnTo>
                      <a:pt x="82" y="6"/>
                    </a:lnTo>
                    <a:lnTo>
                      <a:pt x="76" y="4"/>
                    </a:lnTo>
                    <a:lnTo>
                      <a:pt x="71" y="2"/>
                    </a:lnTo>
                    <a:lnTo>
                      <a:pt x="65" y="1"/>
                    </a:lnTo>
                    <a:lnTo>
                      <a:pt x="59" y="0"/>
                    </a:lnTo>
                    <a:lnTo>
                      <a:pt x="53" y="1"/>
                    </a:lnTo>
                    <a:lnTo>
                      <a:pt x="47" y="2"/>
                    </a:lnTo>
                    <a:lnTo>
                      <a:pt x="42" y="4"/>
                    </a:lnTo>
                    <a:lnTo>
                      <a:pt x="36" y="6"/>
                    </a:lnTo>
                    <a:lnTo>
                      <a:pt x="31" y="10"/>
                    </a:lnTo>
                    <a:lnTo>
                      <a:pt x="25" y="12"/>
                    </a:lnTo>
                    <a:lnTo>
                      <a:pt x="21" y="17"/>
                    </a:lnTo>
                    <a:lnTo>
                      <a:pt x="17" y="22"/>
                    </a:lnTo>
                    <a:lnTo>
                      <a:pt x="13" y="26"/>
                    </a:lnTo>
                    <a:lnTo>
                      <a:pt x="10" y="31"/>
                    </a:lnTo>
                    <a:lnTo>
                      <a:pt x="7" y="37"/>
                    </a:lnTo>
                    <a:lnTo>
                      <a:pt x="4" y="43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0" y="64"/>
                    </a:lnTo>
                    <a:lnTo>
                      <a:pt x="0" y="71"/>
                    </a:lnTo>
                    <a:lnTo>
                      <a:pt x="0" y="78"/>
                    </a:lnTo>
                    <a:lnTo>
                      <a:pt x="1" y="85"/>
                    </a:lnTo>
                    <a:lnTo>
                      <a:pt x="2" y="91"/>
                    </a:lnTo>
                    <a:lnTo>
                      <a:pt x="4" y="98"/>
                    </a:lnTo>
                    <a:lnTo>
                      <a:pt x="7" y="104"/>
                    </a:lnTo>
                    <a:lnTo>
                      <a:pt x="10" y="110"/>
                    </a:lnTo>
                    <a:lnTo>
                      <a:pt x="13" y="115"/>
                    </a:lnTo>
                    <a:lnTo>
                      <a:pt x="17" y="120"/>
                    </a:lnTo>
                    <a:lnTo>
                      <a:pt x="21" y="125"/>
                    </a:lnTo>
                    <a:lnTo>
                      <a:pt x="25" y="128"/>
                    </a:lnTo>
                    <a:lnTo>
                      <a:pt x="31" y="132"/>
                    </a:lnTo>
                    <a:lnTo>
                      <a:pt x="36" y="136"/>
                    </a:lnTo>
                    <a:lnTo>
                      <a:pt x="42" y="138"/>
                    </a:lnTo>
                    <a:lnTo>
                      <a:pt x="47" y="139"/>
                    </a:lnTo>
                    <a:lnTo>
                      <a:pt x="53" y="140"/>
                    </a:lnTo>
                    <a:lnTo>
                      <a:pt x="59" y="140"/>
                    </a:lnTo>
                    <a:lnTo>
                      <a:pt x="65" y="140"/>
                    </a:lnTo>
                    <a:lnTo>
                      <a:pt x="71" y="139"/>
                    </a:lnTo>
                    <a:lnTo>
                      <a:pt x="76" y="138"/>
                    </a:lnTo>
                    <a:lnTo>
                      <a:pt x="82" y="136"/>
                    </a:lnTo>
                    <a:lnTo>
                      <a:pt x="87" y="132"/>
                    </a:lnTo>
                    <a:lnTo>
                      <a:pt x="92" y="128"/>
                    </a:lnTo>
                    <a:lnTo>
                      <a:pt x="96" y="125"/>
                    </a:lnTo>
                    <a:lnTo>
                      <a:pt x="100" y="120"/>
                    </a:lnTo>
                    <a:lnTo>
                      <a:pt x="104" y="115"/>
                    </a:lnTo>
                    <a:lnTo>
                      <a:pt x="108" y="110"/>
                    </a:lnTo>
                    <a:lnTo>
                      <a:pt x="110" y="104"/>
                    </a:lnTo>
                    <a:lnTo>
                      <a:pt x="113" y="98"/>
                    </a:lnTo>
                    <a:lnTo>
                      <a:pt x="115" y="91"/>
                    </a:lnTo>
                    <a:lnTo>
                      <a:pt x="116" y="85"/>
                    </a:lnTo>
                    <a:lnTo>
                      <a:pt x="117" y="78"/>
                    </a:lnTo>
                    <a:lnTo>
                      <a:pt x="118" y="71"/>
                    </a:lnTo>
                    <a:close/>
                    <a:moveTo>
                      <a:pt x="109" y="71"/>
                    </a:moveTo>
                    <a:lnTo>
                      <a:pt x="108" y="83"/>
                    </a:lnTo>
                    <a:lnTo>
                      <a:pt x="105" y="94"/>
                    </a:lnTo>
                    <a:lnTo>
                      <a:pt x="100" y="104"/>
                    </a:lnTo>
                    <a:lnTo>
                      <a:pt x="94" y="113"/>
                    </a:lnTo>
                    <a:lnTo>
                      <a:pt x="87" y="120"/>
                    </a:lnTo>
                    <a:lnTo>
                      <a:pt x="78" y="126"/>
                    </a:lnTo>
                    <a:lnTo>
                      <a:pt x="69" y="128"/>
                    </a:lnTo>
                    <a:lnTo>
                      <a:pt x="59" y="130"/>
                    </a:lnTo>
                    <a:lnTo>
                      <a:pt x="49" y="128"/>
                    </a:lnTo>
                    <a:lnTo>
                      <a:pt x="40" y="126"/>
                    </a:lnTo>
                    <a:lnTo>
                      <a:pt x="31" y="120"/>
                    </a:lnTo>
                    <a:lnTo>
                      <a:pt x="23" y="113"/>
                    </a:lnTo>
                    <a:lnTo>
                      <a:pt x="17" y="104"/>
                    </a:lnTo>
                    <a:lnTo>
                      <a:pt x="13" y="94"/>
                    </a:lnTo>
                    <a:lnTo>
                      <a:pt x="10" y="83"/>
                    </a:lnTo>
                    <a:lnTo>
                      <a:pt x="9" y="71"/>
                    </a:lnTo>
                    <a:lnTo>
                      <a:pt x="10" y="59"/>
                    </a:lnTo>
                    <a:lnTo>
                      <a:pt x="13" y="48"/>
                    </a:lnTo>
                    <a:lnTo>
                      <a:pt x="17" y="37"/>
                    </a:lnTo>
                    <a:lnTo>
                      <a:pt x="23" y="29"/>
                    </a:lnTo>
                    <a:lnTo>
                      <a:pt x="31" y="22"/>
                    </a:lnTo>
                    <a:lnTo>
                      <a:pt x="40" y="16"/>
                    </a:lnTo>
                    <a:lnTo>
                      <a:pt x="49" y="12"/>
                    </a:lnTo>
                    <a:lnTo>
                      <a:pt x="59" y="11"/>
                    </a:lnTo>
                    <a:lnTo>
                      <a:pt x="69" y="12"/>
                    </a:lnTo>
                    <a:lnTo>
                      <a:pt x="78" y="16"/>
                    </a:lnTo>
                    <a:lnTo>
                      <a:pt x="87" y="22"/>
                    </a:lnTo>
                    <a:lnTo>
                      <a:pt x="94" y="29"/>
                    </a:lnTo>
                    <a:lnTo>
                      <a:pt x="100" y="37"/>
                    </a:lnTo>
                    <a:lnTo>
                      <a:pt x="105" y="48"/>
                    </a:lnTo>
                    <a:lnTo>
                      <a:pt x="108" y="59"/>
                    </a:lnTo>
                    <a:lnTo>
                      <a:pt x="109" y="71"/>
                    </a:lnTo>
                    <a:close/>
                  </a:path>
                </a:pathLst>
              </a:custGeom>
              <a:solidFill>
                <a:srgbClr val="F9E0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58" name="Freeform 205"/>
              <p:cNvSpPr>
                <a:spLocks noEditPoints="1"/>
              </p:cNvSpPr>
              <p:nvPr/>
            </p:nvSpPr>
            <p:spPr bwMode="auto">
              <a:xfrm>
                <a:off x="1151" y="2649"/>
                <a:ext cx="21" cy="21"/>
              </a:xfrm>
              <a:custGeom>
                <a:avLst/>
                <a:gdLst>
                  <a:gd name="T0" fmla="*/ 0 w 109"/>
                  <a:gd name="T1" fmla="*/ 0 h 130"/>
                  <a:gd name="T2" fmla="*/ 0 w 109"/>
                  <a:gd name="T3" fmla="*/ 0 h 130"/>
                  <a:gd name="T4" fmla="*/ 0 w 109"/>
                  <a:gd name="T5" fmla="*/ 0 h 130"/>
                  <a:gd name="T6" fmla="*/ 0 w 109"/>
                  <a:gd name="T7" fmla="*/ 0 h 130"/>
                  <a:gd name="T8" fmla="*/ 0 w 109"/>
                  <a:gd name="T9" fmla="*/ 0 h 130"/>
                  <a:gd name="T10" fmla="*/ 0 w 109"/>
                  <a:gd name="T11" fmla="*/ 0 h 130"/>
                  <a:gd name="T12" fmla="*/ 0 w 109"/>
                  <a:gd name="T13" fmla="*/ 0 h 130"/>
                  <a:gd name="T14" fmla="*/ 0 w 109"/>
                  <a:gd name="T15" fmla="*/ 0 h 130"/>
                  <a:gd name="T16" fmla="*/ 0 w 109"/>
                  <a:gd name="T17" fmla="*/ 0 h 130"/>
                  <a:gd name="T18" fmla="*/ 0 w 109"/>
                  <a:gd name="T19" fmla="*/ 0 h 130"/>
                  <a:gd name="T20" fmla="*/ 0 w 109"/>
                  <a:gd name="T21" fmla="*/ 0 h 130"/>
                  <a:gd name="T22" fmla="*/ 0 w 109"/>
                  <a:gd name="T23" fmla="*/ 0 h 130"/>
                  <a:gd name="T24" fmla="*/ 0 w 109"/>
                  <a:gd name="T25" fmla="*/ 0 h 130"/>
                  <a:gd name="T26" fmla="*/ 0 w 109"/>
                  <a:gd name="T27" fmla="*/ 0 h 130"/>
                  <a:gd name="T28" fmla="*/ 0 w 109"/>
                  <a:gd name="T29" fmla="*/ 0 h 130"/>
                  <a:gd name="T30" fmla="*/ 0 w 109"/>
                  <a:gd name="T31" fmla="*/ 0 h 130"/>
                  <a:gd name="T32" fmla="*/ 0 w 109"/>
                  <a:gd name="T33" fmla="*/ 0 h 130"/>
                  <a:gd name="T34" fmla="*/ 0 w 109"/>
                  <a:gd name="T35" fmla="*/ 0 h 130"/>
                  <a:gd name="T36" fmla="*/ 0 w 109"/>
                  <a:gd name="T37" fmla="*/ 0 h 130"/>
                  <a:gd name="T38" fmla="*/ 0 w 109"/>
                  <a:gd name="T39" fmla="*/ 0 h 130"/>
                  <a:gd name="T40" fmla="*/ 0 w 109"/>
                  <a:gd name="T41" fmla="*/ 0 h 130"/>
                  <a:gd name="T42" fmla="*/ 0 w 109"/>
                  <a:gd name="T43" fmla="*/ 0 h 130"/>
                  <a:gd name="T44" fmla="*/ 0 w 109"/>
                  <a:gd name="T45" fmla="*/ 0 h 130"/>
                  <a:gd name="T46" fmla="*/ 0 w 109"/>
                  <a:gd name="T47" fmla="*/ 0 h 130"/>
                  <a:gd name="T48" fmla="*/ 0 w 109"/>
                  <a:gd name="T49" fmla="*/ 0 h 130"/>
                  <a:gd name="T50" fmla="*/ 0 w 109"/>
                  <a:gd name="T51" fmla="*/ 0 h 130"/>
                  <a:gd name="T52" fmla="*/ 0 w 109"/>
                  <a:gd name="T53" fmla="*/ 0 h 130"/>
                  <a:gd name="T54" fmla="*/ 0 w 109"/>
                  <a:gd name="T55" fmla="*/ 0 h 130"/>
                  <a:gd name="T56" fmla="*/ 0 w 109"/>
                  <a:gd name="T57" fmla="*/ 0 h 130"/>
                  <a:gd name="T58" fmla="*/ 0 w 109"/>
                  <a:gd name="T59" fmla="*/ 0 h 130"/>
                  <a:gd name="T60" fmla="*/ 0 w 109"/>
                  <a:gd name="T61" fmla="*/ 0 h 130"/>
                  <a:gd name="T62" fmla="*/ 0 w 109"/>
                  <a:gd name="T63" fmla="*/ 0 h 130"/>
                  <a:gd name="T64" fmla="*/ 0 w 109"/>
                  <a:gd name="T65" fmla="*/ 0 h 130"/>
                  <a:gd name="T66" fmla="*/ 0 w 109"/>
                  <a:gd name="T67" fmla="*/ 0 h 130"/>
                  <a:gd name="T68" fmla="*/ 0 w 109"/>
                  <a:gd name="T69" fmla="*/ 0 h 130"/>
                  <a:gd name="T70" fmla="*/ 0 w 109"/>
                  <a:gd name="T71" fmla="*/ 0 h 130"/>
                  <a:gd name="T72" fmla="*/ 0 w 109"/>
                  <a:gd name="T73" fmla="*/ 0 h 130"/>
                  <a:gd name="T74" fmla="*/ 0 w 109"/>
                  <a:gd name="T75" fmla="*/ 0 h 130"/>
                  <a:gd name="T76" fmla="*/ 0 w 109"/>
                  <a:gd name="T77" fmla="*/ 0 h 130"/>
                  <a:gd name="T78" fmla="*/ 0 w 109"/>
                  <a:gd name="T79" fmla="*/ 0 h 130"/>
                  <a:gd name="T80" fmla="*/ 0 w 109"/>
                  <a:gd name="T81" fmla="*/ 0 h 130"/>
                  <a:gd name="T82" fmla="*/ 0 w 109"/>
                  <a:gd name="T83" fmla="*/ 0 h 130"/>
                  <a:gd name="T84" fmla="*/ 0 w 109"/>
                  <a:gd name="T85" fmla="*/ 0 h 1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09"/>
                  <a:gd name="T130" fmla="*/ 0 h 130"/>
                  <a:gd name="T131" fmla="*/ 109 w 109"/>
                  <a:gd name="T132" fmla="*/ 130 h 130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09" h="130">
                    <a:moveTo>
                      <a:pt x="109" y="65"/>
                    </a:moveTo>
                    <a:lnTo>
                      <a:pt x="109" y="58"/>
                    </a:lnTo>
                    <a:lnTo>
                      <a:pt x="108" y="52"/>
                    </a:lnTo>
                    <a:lnTo>
                      <a:pt x="107" y="46"/>
                    </a:lnTo>
                    <a:lnTo>
                      <a:pt x="105" y="40"/>
                    </a:lnTo>
                    <a:lnTo>
                      <a:pt x="100" y="29"/>
                    </a:lnTo>
                    <a:lnTo>
                      <a:pt x="93" y="19"/>
                    </a:lnTo>
                    <a:lnTo>
                      <a:pt x="85" y="11"/>
                    </a:lnTo>
                    <a:lnTo>
                      <a:pt x="76" y="5"/>
                    </a:lnTo>
                    <a:lnTo>
                      <a:pt x="71" y="2"/>
                    </a:lnTo>
                    <a:lnTo>
                      <a:pt x="66" y="1"/>
                    </a:lnTo>
                    <a:lnTo>
                      <a:pt x="61" y="0"/>
                    </a:lnTo>
                    <a:lnTo>
                      <a:pt x="55" y="0"/>
                    </a:lnTo>
                    <a:lnTo>
                      <a:pt x="50" y="0"/>
                    </a:lnTo>
                    <a:lnTo>
                      <a:pt x="44" y="1"/>
                    </a:lnTo>
                    <a:lnTo>
                      <a:pt x="39" y="2"/>
                    </a:lnTo>
                    <a:lnTo>
                      <a:pt x="34" y="5"/>
                    </a:lnTo>
                    <a:lnTo>
                      <a:pt x="24" y="11"/>
                    </a:lnTo>
                    <a:lnTo>
                      <a:pt x="16" y="19"/>
                    </a:lnTo>
                    <a:lnTo>
                      <a:pt x="9" y="29"/>
                    </a:lnTo>
                    <a:lnTo>
                      <a:pt x="4" y="40"/>
                    </a:lnTo>
                    <a:lnTo>
                      <a:pt x="3" y="46"/>
                    </a:lnTo>
                    <a:lnTo>
                      <a:pt x="1" y="52"/>
                    </a:lnTo>
                    <a:lnTo>
                      <a:pt x="0" y="58"/>
                    </a:lnTo>
                    <a:lnTo>
                      <a:pt x="0" y="65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4"/>
                    </a:lnTo>
                    <a:lnTo>
                      <a:pt x="4" y="90"/>
                    </a:lnTo>
                    <a:lnTo>
                      <a:pt x="7" y="96"/>
                    </a:lnTo>
                    <a:lnTo>
                      <a:pt x="9" y="101"/>
                    </a:lnTo>
                    <a:lnTo>
                      <a:pt x="12" y="106"/>
                    </a:lnTo>
                    <a:lnTo>
                      <a:pt x="16" y="110"/>
                    </a:lnTo>
                    <a:lnTo>
                      <a:pt x="20" y="115"/>
                    </a:lnTo>
                    <a:lnTo>
                      <a:pt x="24" y="119"/>
                    </a:lnTo>
                    <a:lnTo>
                      <a:pt x="29" y="121"/>
                    </a:lnTo>
                    <a:lnTo>
                      <a:pt x="34" y="125"/>
                    </a:lnTo>
                    <a:lnTo>
                      <a:pt x="39" y="127"/>
                    </a:lnTo>
                    <a:lnTo>
                      <a:pt x="44" y="128"/>
                    </a:lnTo>
                    <a:lnTo>
                      <a:pt x="50" y="130"/>
                    </a:lnTo>
                    <a:lnTo>
                      <a:pt x="55" y="130"/>
                    </a:lnTo>
                    <a:lnTo>
                      <a:pt x="61" y="130"/>
                    </a:lnTo>
                    <a:lnTo>
                      <a:pt x="66" y="128"/>
                    </a:lnTo>
                    <a:lnTo>
                      <a:pt x="71" y="127"/>
                    </a:lnTo>
                    <a:lnTo>
                      <a:pt x="76" y="125"/>
                    </a:lnTo>
                    <a:lnTo>
                      <a:pt x="85" y="119"/>
                    </a:lnTo>
                    <a:lnTo>
                      <a:pt x="93" y="110"/>
                    </a:lnTo>
                    <a:lnTo>
                      <a:pt x="100" y="101"/>
                    </a:lnTo>
                    <a:lnTo>
                      <a:pt x="105" y="90"/>
                    </a:lnTo>
                    <a:lnTo>
                      <a:pt x="107" y="84"/>
                    </a:lnTo>
                    <a:lnTo>
                      <a:pt x="108" y="78"/>
                    </a:lnTo>
                    <a:lnTo>
                      <a:pt x="109" y="71"/>
                    </a:lnTo>
                    <a:lnTo>
                      <a:pt x="109" y="65"/>
                    </a:lnTo>
                    <a:close/>
                    <a:moveTo>
                      <a:pt x="100" y="65"/>
                    </a:moveTo>
                    <a:lnTo>
                      <a:pt x="99" y="76"/>
                    </a:lnTo>
                    <a:lnTo>
                      <a:pt x="97" y="85"/>
                    </a:lnTo>
                    <a:lnTo>
                      <a:pt x="92" y="95"/>
                    </a:lnTo>
                    <a:lnTo>
                      <a:pt x="87" y="103"/>
                    </a:lnTo>
                    <a:lnTo>
                      <a:pt x="80" y="109"/>
                    </a:lnTo>
                    <a:lnTo>
                      <a:pt x="73" y="114"/>
                    </a:lnTo>
                    <a:lnTo>
                      <a:pt x="64" y="118"/>
                    </a:lnTo>
                    <a:lnTo>
                      <a:pt x="55" y="119"/>
                    </a:lnTo>
                    <a:lnTo>
                      <a:pt x="46" y="118"/>
                    </a:lnTo>
                    <a:lnTo>
                      <a:pt x="38" y="114"/>
                    </a:lnTo>
                    <a:lnTo>
                      <a:pt x="30" y="109"/>
                    </a:lnTo>
                    <a:lnTo>
                      <a:pt x="22" y="103"/>
                    </a:lnTo>
                    <a:lnTo>
                      <a:pt x="17" y="95"/>
                    </a:lnTo>
                    <a:lnTo>
                      <a:pt x="13" y="85"/>
                    </a:lnTo>
                    <a:lnTo>
                      <a:pt x="10" y="76"/>
                    </a:lnTo>
                    <a:lnTo>
                      <a:pt x="9" y="65"/>
                    </a:lnTo>
                    <a:lnTo>
                      <a:pt x="10" y="54"/>
                    </a:lnTo>
                    <a:lnTo>
                      <a:pt x="13" y="43"/>
                    </a:lnTo>
                    <a:lnTo>
                      <a:pt x="17" y="35"/>
                    </a:lnTo>
                    <a:lnTo>
                      <a:pt x="22" y="26"/>
                    </a:lnTo>
                    <a:lnTo>
                      <a:pt x="30" y="20"/>
                    </a:lnTo>
                    <a:lnTo>
                      <a:pt x="38" y="16"/>
                    </a:lnTo>
                    <a:lnTo>
                      <a:pt x="46" y="12"/>
                    </a:lnTo>
                    <a:lnTo>
                      <a:pt x="55" y="11"/>
                    </a:lnTo>
                    <a:lnTo>
                      <a:pt x="64" y="12"/>
                    </a:lnTo>
                    <a:lnTo>
                      <a:pt x="73" y="16"/>
                    </a:lnTo>
                    <a:lnTo>
                      <a:pt x="80" y="20"/>
                    </a:lnTo>
                    <a:lnTo>
                      <a:pt x="87" y="26"/>
                    </a:lnTo>
                    <a:lnTo>
                      <a:pt x="92" y="35"/>
                    </a:lnTo>
                    <a:lnTo>
                      <a:pt x="97" y="43"/>
                    </a:lnTo>
                    <a:lnTo>
                      <a:pt x="99" y="54"/>
                    </a:lnTo>
                    <a:lnTo>
                      <a:pt x="100" y="65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59" name="Freeform 206"/>
              <p:cNvSpPr>
                <a:spLocks noEditPoints="1"/>
              </p:cNvSpPr>
              <p:nvPr/>
            </p:nvSpPr>
            <p:spPr bwMode="auto">
              <a:xfrm>
                <a:off x="1152" y="2649"/>
                <a:ext cx="20" cy="20"/>
              </a:xfrm>
              <a:custGeom>
                <a:avLst/>
                <a:gdLst>
                  <a:gd name="T0" fmla="*/ 0 w 100"/>
                  <a:gd name="T1" fmla="*/ 0 h 119"/>
                  <a:gd name="T2" fmla="*/ 0 w 100"/>
                  <a:gd name="T3" fmla="*/ 0 h 119"/>
                  <a:gd name="T4" fmla="*/ 0 w 100"/>
                  <a:gd name="T5" fmla="*/ 0 h 119"/>
                  <a:gd name="T6" fmla="*/ 0 w 100"/>
                  <a:gd name="T7" fmla="*/ 0 h 119"/>
                  <a:gd name="T8" fmla="*/ 0 w 100"/>
                  <a:gd name="T9" fmla="*/ 0 h 119"/>
                  <a:gd name="T10" fmla="*/ 0 w 100"/>
                  <a:gd name="T11" fmla="*/ 0 h 119"/>
                  <a:gd name="T12" fmla="*/ 0 w 100"/>
                  <a:gd name="T13" fmla="*/ 0 h 119"/>
                  <a:gd name="T14" fmla="*/ 0 w 100"/>
                  <a:gd name="T15" fmla="*/ 0 h 119"/>
                  <a:gd name="T16" fmla="*/ 0 w 100"/>
                  <a:gd name="T17" fmla="*/ 0 h 119"/>
                  <a:gd name="T18" fmla="*/ 0 w 100"/>
                  <a:gd name="T19" fmla="*/ 0 h 119"/>
                  <a:gd name="T20" fmla="*/ 0 w 100"/>
                  <a:gd name="T21" fmla="*/ 0 h 119"/>
                  <a:gd name="T22" fmla="*/ 0 w 100"/>
                  <a:gd name="T23" fmla="*/ 0 h 119"/>
                  <a:gd name="T24" fmla="*/ 0 w 100"/>
                  <a:gd name="T25" fmla="*/ 0 h 119"/>
                  <a:gd name="T26" fmla="*/ 0 w 100"/>
                  <a:gd name="T27" fmla="*/ 0 h 119"/>
                  <a:gd name="T28" fmla="*/ 0 w 100"/>
                  <a:gd name="T29" fmla="*/ 0 h 119"/>
                  <a:gd name="T30" fmla="*/ 0 w 100"/>
                  <a:gd name="T31" fmla="*/ 0 h 119"/>
                  <a:gd name="T32" fmla="*/ 0 w 100"/>
                  <a:gd name="T33" fmla="*/ 0 h 119"/>
                  <a:gd name="T34" fmla="*/ 0 w 100"/>
                  <a:gd name="T35" fmla="*/ 0 h 119"/>
                  <a:gd name="T36" fmla="*/ 0 w 100"/>
                  <a:gd name="T37" fmla="*/ 0 h 119"/>
                  <a:gd name="T38" fmla="*/ 0 w 100"/>
                  <a:gd name="T39" fmla="*/ 0 h 119"/>
                  <a:gd name="T40" fmla="*/ 0 w 100"/>
                  <a:gd name="T41" fmla="*/ 0 h 119"/>
                  <a:gd name="T42" fmla="*/ 0 w 100"/>
                  <a:gd name="T43" fmla="*/ 0 h 119"/>
                  <a:gd name="T44" fmla="*/ 0 w 100"/>
                  <a:gd name="T45" fmla="*/ 0 h 119"/>
                  <a:gd name="T46" fmla="*/ 0 w 100"/>
                  <a:gd name="T47" fmla="*/ 0 h 119"/>
                  <a:gd name="T48" fmla="*/ 0 w 100"/>
                  <a:gd name="T49" fmla="*/ 0 h 119"/>
                  <a:gd name="T50" fmla="*/ 0 w 100"/>
                  <a:gd name="T51" fmla="*/ 0 h 119"/>
                  <a:gd name="T52" fmla="*/ 0 w 100"/>
                  <a:gd name="T53" fmla="*/ 0 h 119"/>
                  <a:gd name="T54" fmla="*/ 0 w 100"/>
                  <a:gd name="T55" fmla="*/ 0 h 119"/>
                  <a:gd name="T56" fmla="*/ 0 w 100"/>
                  <a:gd name="T57" fmla="*/ 0 h 119"/>
                  <a:gd name="T58" fmla="*/ 0 w 100"/>
                  <a:gd name="T59" fmla="*/ 0 h 119"/>
                  <a:gd name="T60" fmla="*/ 0 w 100"/>
                  <a:gd name="T61" fmla="*/ 0 h 119"/>
                  <a:gd name="T62" fmla="*/ 0 w 100"/>
                  <a:gd name="T63" fmla="*/ 0 h 119"/>
                  <a:gd name="T64" fmla="*/ 0 w 100"/>
                  <a:gd name="T65" fmla="*/ 0 h 11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00"/>
                  <a:gd name="T100" fmla="*/ 0 h 119"/>
                  <a:gd name="T101" fmla="*/ 100 w 100"/>
                  <a:gd name="T102" fmla="*/ 119 h 11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00" h="119">
                    <a:moveTo>
                      <a:pt x="100" y="60"/>
                    </a:moveTo>
                    <a:lnTo>
                      <a:pt x="99" y="48"/>
                    </a:lnTo>
                    <a:lnTo>
                      <a:pt x="96" y="37"/>
                    </a:lnTo>
                    <a:lnTo>
                      <a:pt x="91" y="26"/>
                    </a:lnTo>
                    <a:lnTo>
                      <a:pt x="85" y="18"/>
                    </a:lnTo>
                    <a:lnTo>
                      <a:pt x="78" y="11"/>
                    </a:lnTo>
                    <a:lnTo>
                      <a:pt x="69" y="5"/>
                    </a:lnTo>
                    <a:lnTo>
                      <a:pt x="60" y="1"/>
                    </a:lnTo>
                    <a:lnTo>
                      <a:pt x="50" y="0"/>
                    </a:lnTo>
                    <a:lnTo>
                      <a:pt x="40" y="1"/>
                    </a:lnTo>
                    <a:lnTo>
                      <a:pt x="31" y="5"/>
                    </a:lnTo>
                    <a:lnTo>
                      <a:pt x="22" y="11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4" y="37"/>
                    </a:lnTo>
                    <a:lnTo>
                      <a:pt x="1" y="48"/>
                    </a:lnTo>
                    <a:lnTo>
                      <a:pt x="0" y="60"/>
                    </a:lnTo>
                    <a:lnTo>
                      <a:pt x="1" y="72"/>
                    </a:lnTo>
                    <a:lnTo>
                      <a:pt x="4" y="83"/>
                    </a:lnTo>
                    <a:lnTo>
                      <a:pt x="8" y="93"/>
                    </a:lnTo>
                    <a:lnTo>
                      <a:pt x="14" y="102"/>
                    </a:lnTo>
                    <a:lnTo>
                      <a:pt x="22" y="109"/>
                    </a:lnTo>
                    <a:lnTo>
                      <a:pt x="31" y="115"/>
                    </a:lnTo>
                    <a:lnTo>
                      <a:pt x="40" y="117"/>
                    </a:lnTo>
                    <a:lnTo>
                      <a:pt x="50" y="119"/>
                    </a:lnTo>
                    <a:lnTo>
                      <a:pt x="60" y="117"/>
                    </a:lnTo>
                    <a:lnTo>
                      <a:pt x="69" y="115"/>
                    </a:lnTo>
                    <a:lnTo>
                      <a:pt x="78" y="109"/>
                    </a:lnTo>
                    <a:lnTo>
                      <a:pt x="85" y="102"/>
                    </a:lnTo>
                    <a:lnTo>
                      <a:pt x="91" y="93"/>
                    </a:lnTo>
                    <a:lnTo>
                      <a:pt x="96" y="83"/>
                    </a:lnTo>
                    <a:lnTo>
                      <a:pt x="99" y="72"/>
                    </a:lnTo>
                    <a:lnTo>
                      <a:pt x="100" y="60"/>
                    </a:lnTo>
                    <a:close/>
                    <a:moveTo>
                      <a:pt x="91" y="60"/>
                    </a:moveTo>
                    <a:lnTo>
                      <a:pt x="90" y="69"/>
                    </a:lnTo>
                    <a:lnTo>
                      <a:pt x="87" y="79"/>
                    </a:lnTo>
                    <a:lnTo>
                      <a:pt x="84" y="87"/>
                    </a:lnTo>
                    <a:lnTo>
                      <a:pt x="79" y="95"/>
                    </a:lnTo>
                    <a:lnTo>
                      <a:pt x="73" y="101"/>
                    </a:lnTo>
                    <a:lnTo>
                      <a:pt x="66" y="104"/>
                    </a:lnTo>
                    <a:lnTo>
                      <a:pt x="58" y="108"/>
                    </a:lnTo>
                    <a:lnTo>
                      <a:pt x="50" y="108"/>
                    </a:lnTo>
                    <a:lnTo>
                      <a:pt x="42" y="108"/>
                    </a:lnTo>
                    <a:lnTo>
                      <a:pt x="34" y="104"/>
                    </a:lnTo>
                    <a:lnTo>
                      <a:pt x="27" y="101"/>
                    </a:lnTo>
                    <a:lnTo>
                      <a:pt x="20" y="95"/>
                    </a:lnTo>
                    <a:lnTo>
                      <a:pt x="16" y="87"/>
                    </a:lnTo>
                    <a:lnTo>
                      <a:pt x="12" y="79"/>
                    </a:lnTo>
                    <a:lnTo>
                      <a:pt x="9" y="69"/>
                    </a:lnTo>
                    <a:lnTo>
                      <a:pt x="9" y="60"/>
                    </a:lnTo>
                    <a:lnTo>
                      <a:pt x="9" y="50"/>
                    </a:lnTo>
                    <a:lnTo>
                      <a:pt x="12" y="41"/>
                    </a:lnTo>
                    <a:lnTo>
                      <a:pt x="16" y="32"/>
                    </a:lnTo>
                    <a:lnTo>
                      <a:pt x="20" y="25"/>
                    </a:lnTo>
                    <a:lnTo>
                      <a:pt x="27" y="19"/>
                    </a:lnTo>
                    <a:lnTo>
                      <a:pt x="34" y="15"/>
                    </a:lnTo>
                    <a:lnTo>
                      <a:pt x="42" y="12"/>
                    </a:lnTo>
                    <a:lnTo>
                      <a:pt x="50" y="11"/>
                    </a:lnTo>
                    <a:lnTo>
                      <a:pt x="58" y="12"/>
                    </a:lnTo>
                    <a:lnTo>
                      <a:pt x="66" y="15"/>
                    </a:lnTo>
                    <a:lnTo>
                      <a:pt x="73" y="19"/>
                    </a:lnTo>
                    <a:lnTo>
                      <a:pt x="79" y="25"/>
                    </a:lnTo>
                    <a:lnTo>
                      <a:pt x="84" y="32"/>
                    </a:lnTo>
                    <a:lnTo>
                      <a:pt x="87" y="41"/>
                    </a:lnTo>
                    <a:lnTo>
                      <a:pt x="90" y="50"/>
                    </a:lnTo>
                    <a:lnTo>
                      <a:pt x="91" y="60"/>
                    </a:lnTo>
                    <a:close/>
                  </a:path>
                </a:pathLst>
              </a:custGeom>
              <a:solidFill>
                <a:srgbClr val="FAE3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60" name="Freeform 207"/>
              <p:cNvSpPr>
                <a:spLocks noEditPoints="1"/>
              </p:cNvSpPr>
              <p:nvPr/>
            </p:nvSpPr>
            <p:spPr bwMode="auto">
              <a:xfrm>
                <a:off x="1152" y="2650"/>
                <a:ext cx="19" cy="18"/>
              </a:xfrm>
              <a:custGeom>
                <a:avLst/>
                <a:gdLst>
                  <a:gd name="T0" fmla="*/ 0 w 91"/>
                  <a:gd name="T1" fmla="*/ 0 h 108"/>
                  <a:gd name="T2" fmla="*/ 0 w 91"/>
                  <a:gd name="T3" fmla="*/ 0 h 108"/>
                  <a:gd name="T4" fmla="*/ 0 w 91"/>
                  <a:gd name="T5" fmla="*/ 0 h 108"/>
                  <a:gd name="T6" fmla="*/ 0 w 91"/>
                  <a:gd name="T7" fmla="*/ 0 h 108"/>
                  <a:gd name="T8" fmla="*/ 0 w 91"/>
                  <a:gd name="T9" fmla="*/ 0 h 108"/>
                  <a:gd name="T10" fmla="*/ 0 w 91"/>
                  <a:gd name="T11" fmla="*/ 0 h 108"/>
                  <a:gd name="T12" fmla="*/ 0 w 91"/>
                  <a:gd name="T13" fmla="*/ 0 h 108"/>
                  <a:gd name="T14" fmla="*/ 0 w 91"/>
                  <a:gd name="T15" fmla="*/ 0 h 108"/>
                  <a:gd name="T16" fmla="*/ 0 w 91"/>
                  <a:gd name="T17" fmla="*/ 0 h 108"/>
                  <a:gd name="T18" fmla="*/ 0 w 91"/>
                  <a:gd name="T19" fmla="*/ 0 h 108"/>
                  <a:gd name="T20" fmla="*/ 0 w 91"/>
                  <a:gd name="T21" fmla="*/ 0 h 108"/>
                  <a:gd name="T22" fmla="*/ 0 w 91"/>
                  <a:gd name="T23" fmla="*/ 0 h 108"/>
                  <a:gd name="T24" fmla="*/ 0 w 91"/>
                  <a:gd name="T25" fmla="*/ 0 h 108"/>
                  <a:gd name="T26" fmla="*/ 0 w 91"/>
                  <a:gd name="T27" fmla="*/ 0 h 108"/>
                  <a:gd name="T28" fmla="*/ 0 w 91"/>
                  <a:gd name="T29" fmla="*/ 0 h 108"/>
                  <a:gd name="T30" fmla="*/ 0 w 91"/>
                  <a:gd name="T31" fmla="*/ 0 h 108"/>
                  <a:gd name="T32" fmla="*/ 0 w 91"/>
                  <a:gd name="T33" fmla="*/ 0 h 108"/>
                  <a:gd name="T34" fmla="*/ 0 w 91"/>
                  <a:gd name="T35" fmla="*/ 0 h 108"/>
                  <a:gd name="T36" fmla="*/ 0 w 91"/>
                  <a:gd name="T37" fmla="*/ 0 h 108"/>
                  <a:gd name="T38" fmla="*/ 0 w 91"/>
                  <a:gd name="T39" fmla="*/ 0 h 108"/>
                  <a:gd name="T40" fmla="*/ 0 w 91"/>
                  <a:gd name="T41" fmla="*/ 0 h 108"/>
                  <a:gd name="T42" fmla="*/ 0 w 91"/>
                  <a:gd name="T43" fmla="*/ 0 h 108"/>
                  <a:gd name="T44" fmla="*/ 0 w 91"/>
                  <a:gd name="T45" fmla="*/ 0 h 108"/>
                  <a:gd name="T46" fmla="*/ 0 w 91"/>
                  <a:gd name="T47" fmla="*/ 0 h 108"/>
                  <a:gd name="T48" fmla="*/ 0 w 91"/>
                  <a:gd name="T49" fmla="*/ 0 h 108"/>
                  <a:gd name="T50" fmla="*/ 0 w 91"/>
                  <a:gd name="T51" fmla="*/ 0 h 108"/>
                  <a:gd name="T52" fmla="*/ 0 w 91"/>
                  <a:gd name="T53" fmla="*/ 0 h 108"/>
                  <a:gd name="T54" fmla="*/ 0 w 91"/>
                  <a:gd name="T55" fmla="*/ 0 h 108"/>
                  <a:gd name="T56" fmla="*/ 0 w 91"/>
                  <a:gd name="T57" fmla="*/ 0 h 108"/>
                  <a:gd name="T58" fmla="*/ 0 w 91"/>
                  <a:gd name="T59" fmla="*/ 0 h 108"/>
                  <a:gd name="T60" fmla="*/ 0 w 91"/>
                  <a:gd name="T61" fmla="*/ 0 h 108"/>
                  <a:gd name="T62" fmla="*/ 0 w 91"/>
                  <a:gd name="T63" fmla="*/ 0 h 108"/>
                  <a:gd name="T64" fmla="*/ 0 w 91"/>
                  <a:gd name="T65" fmla="*/ 0 h 10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1"/>
                  <a:gd name="T100" fmla="*/ 0 h 108"/>
                  <a:gd name="T101" fmla="*/ 91 w 91"/>
                  <a:gd name="T102" fmla="*/ 108 h 10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1" h="108">
                    <a:moveTo>
                      <a:pt x="91" y="54"/>
                    </a:moveTo>
                    <a:lnTo>
                      <a:pt x="90" y="43"/>
                    </a:lnTo>
                    <a:lnTo>
                      <a:pt x="88" y="32"/>
                    </a:lnTo>
                    <a:lnTo>
                      <a:pt x="83" y="24"/>
                    </a:lnTo>
                    <a:lnTo>
                      <a:pt x="78" y="15"/>
                    </a:lnTo>
                    <a:lnTo>
                      <a:pt x="71" y="9"/>
                    </a:lnTo>
                    <a:lnTo>
                      <a:pt x="64" y="3"/>
                    </a:lnTo>
                    <a:lnTo>
                      <a:pt x="55" y="1"/>
                    </a:lnTo>
                    <a:lnTo>
                      <a:pt x="46" y="0"/>
                    </a:lnTo>
                    <a:lnTo>
                      <a:pt x="37" y="1"/>
                    </a:lnTo>
                    <a:lnTo>
                      <a:pt x="29" y="3"/>
                    </a:lnTo>
                    <a:lnTo>
                      <a:pt x="21" y="9"/>
                    </a:lnTo>
                    <a:lnTo>
                      <a:pt x="13" y="15"/>
                    </a:lnTo>
                    <a:lnTo>
                      <a:pt x="8" y="24"/>
                    </a:lnTo>
                    <a:lnTo>
                      <a:pt x="4" y="32"/>
                    </a:lnTo>
                    <a:lnTo>
                      <a:pt x="1" y="43"/>
                    </a:lnTo>
                    <a:lnTo>
                      <a:pt x="0" y="54"/>
                    </a:lnTo>
                    <a:lnTo>
                      <a:pt x="1" y="65"/>
                    </a:lnTo>
                    <a:lnTo>
                      <a:pt x="4" y="74"/>
                    </a:lnTo>
                    <a:lnTo>
                      <a:pt x="8" y="84"/>
                    </a:lnTo>
                    <a:lnTo>
                      <a:pt x="13" y="92"/>
                    </a:lnTo>
                    <a:lnTo>
                      <a:pt x="21" y="98"/>
                    </a:lnTo>
                    <a:lnTo>
                      <a:pt x="29" y="103"/>
                    </a:lnTo>
                    <a:lnTo>
                      <a:pt x="37" y="107"/>
                    </a:lnTo>
                    <a:lnTo>
                      <a:pt x="46" y="108"/>
                    </a:lnTo>
                    <a:lnTo>
                      <a:pt x="55" y="107"/>
                    </a:lnTo>
                    <a:lnTo>
                      <a:pt x="64" y="103"/>
                    </a:lnTo>
                    <a:lnTo>
                      <a:pt x="71" y="98"/>
                    </a:lnTo>
                    <a:lnTo>
                      <a:pt x="78" y="92"/>
                    </a:lnTo>
                    <a:lnTo>
                      <a:pt x="83" y="84"/>
                    </a:lnTo>
                    <a:lnTo>
                      <a:pt x="88" y="74"/>
                    </a:lnTo>
                    <a:lnTo>
                      <a:pt x="90" y="65"/>
                    </a:lnTo>
                    <a:lnTo>
                      <a:pt x="91" y="54"/>
                    </a:lnTo>
                    <a:close/>
                    <a:moveTo>
                      <a:pt x="82" y="54"/>
                    </a:moveTo>
                    <a:lnTo>
                      <a:pt x="81" y="62"/>
                    </a:lnTo>
                    <a:lnTo>
                      <a:pt x="79" y="71"/>
                    </a:lnTo>
                    <a:lnTo>
                      <a:pt x="76" y="78"/>
                    </a:lnTo>
                    <a:lnTo>
                      <a:pt x="72" y="84"/>
                    </a:lnTo>
                    <a:lnTo>
                      <a:pt x="66" y="90"/>
                    </a:lnTo>
                    <a:lnTo>
                      <a:pt x="60" y="93"/>
                    </a:lnTo>
                    <a:lnTo>
                      <a:pt x="53" y="96"/>
                    </a:lnTo>
                    <a:lnTo>
                      <a:pt x="46" y="97"/>
                    </a:lnTo>
                    <a:lnTo>
                      <a:pt x="39" y="96"/>
                    </a:lnTo>
                    <a:lnTo>
                      <a:pt x="32" y="93"/>
                    </a:lnTo>
                    <a:lnTo>
                      <a:pt x="26" y="90"/>
                    </a:lnTo>
                    <a:lnTo>
                      <a:pt x="21" y="84"/>
                    </a:lnTo>
                    <a:lnTo>
                      <a:pt x="15" y="78"/>
                    </a:lnTo>
                    <a:lnTo>
                      <a:pt x="12" y="71"/>
                    </a:lnTo>
                    <a:lnTo>
                      <a:pt x="10" y="62"/>
                    </a:lnTo>
                    <a:lnTo>
                      <a:pt x="9" y="54"/>
                    </a:lnTo>
                    <a:lnTo>
                      <a:pt x="10" y="45"/>
                    </a:lnTo>
                    <a:lnTo>
                      <a:pt x="12" y="37"/>
                    </a:lnTo>
                    <a:lnTo>
                      <a:pt x="15" y="30"/>
                    </a:lnTo>
                    <a:lnTo>
                      <a:pt x="21" y="24"/>
                    </a:lnTo>
                    <a:lnTo>
                      <a:pt x="26" y="18"/>
                    </a:lnTo>
                    <a:lnTo>
                      <a:pt x="32" y="14"/>
                    </a:lnTo>
                    <a:lnTo>
                      <a:pt x="39" y="12"/>
                    </a:lnTo>
                    <a:lnTo>
                      <a:pt x="46" y="11"/>
                    </a:lnTo>
                    <a:lnTo>
                      <a:pt x="53" y="12"/>
                    </a:lnTo>
                    <a:lnTo>
                      <a:pt x="60" y="14"/>
                    </a:lnTo>
                    <a:lnTo>
                      <a:pt x="66" y="18"/>
                    </a:lnTo>
                    <a:lnTo>
                      <a:pt x="72" y="24"/>
                    </a:lnTo>
                    <a:lnTo>
                      <a:pt x="76" y="30"/>
                    </a:lnTo>
                    <a:lnTo>
                      <a:pt x="79" y="37"/>
                    </a:lnTo>
                    <a:lnTo>
                      <a:pt x="81" y="45"/>
                    </a:lnTo>
                    <a:lnTo>
                      <a:pt x="82" y="54"/>
                    </a:lnTo>
                    <a:close/>
                  </a:path>
                </a:pathLst>
              </a:custGeom>
              <a:solidFill>
                <a:srgbClr val="FAE6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61" name="Freeform 208"/>
              <p:cNvSpPr>
                <a:spLocks noEditPoints="1"/>
              </p:cNvSpPr>
              <p:nvPr/>
            </p:nvSpPr>
            <p:spPr bwMode="auto">
              <a:xfrm>
                <a:off x="1153" y="2651"/>
                <a:ext cx="17" cy="16"/>
              </a:xfrm>
              <a:custGeom>
                <a:avLst/>
                <a:gdLst>
                  <a:gd name="T0" fmla="*/ 0 w 82"/>
                  <a:gd name="T1" fmla="*/ 0 h 97"/>
                  <a:gd name="T2" fmla="*/ 0 w 82"/>
                  <a:gd name="T3" fmla="*/ 0 h 97"/>
                  <a:gd name="T4" fmla="*/ 0 w 82"/>
                  <a:gd name="T5" fmla="*/ 0 h 97"/>
                  <a:gd name="T6" fmla="*/ 0 w 82"/>
                  <a:gd name="T7" fmla="*/ 0 h 97"/>
                  <a:gd name="T8" fmla="*/ 0 w 82"/>
                  <a:gd name="T9" fmla="*/ 0 h 97"/>
                  <a:gd name="T10" fmla="*/ 0 w 82"/>
                  <a:gd name="T11" fmla="*/ 0 h 97"/>
                  <a:gd name="T12" fmla="*/ 0 w 82"/>
                  <a:gd name="T13" fmla="*/ 0 h 97"/>
                  <a:gd name="T14" fmla="*/ 0 w 82"/>
                  <a:gd name="T15" fmla="*/ 0 h 97"/>
                  <a:gd name="T16" fmla="*/ 0 w 82"/>
                  <a:gd name="T17" fmla="*/ 0 h 97"/>
                  <a:gd name="T18" fmla="*/ 0 w 82"/>
                  <a:gd name="T19" fmla="*/ 0 h 97"/>
                  <a:gd name="T20" fmla="*/ 0 w 82"/>
                  <a:gd name="T21" fmla="*/ 0 h 97"/>
                  <a:gd name="T22" fmla="*/ 0 w 82"/>
                  <a:gd name="T23" fmla="*/ 0 h 97"/>
                  <a:gd name="T24" fmla="*/ 0 w 82"/>
                  <a:gd name="T25" fmla="*/ 0 h 97"/>
                  <a:gd name="T26" fmla="*/ 0 w 82"/>
                  <a:gd name="T27" fmla="*/ 0 h 97"/>
                  <a:gd name="T28" fmla="*/ 0 w 82"/>
                  <a:gd name="T29" fmla="*/ 0 h 97"/>
                  <a:gd name="T30" fmla="*/ 0 w 82"/>
                  <a:gd name="T31" fmla="*/ 0 h 97"/>
                  <a:gd name="T32" fmla="*/ 0 w 82"/>
                  <a:gd name="T33" fmla="*/ 0 h 97"/>
                  <a:gd name="T34" fmla="*/ 0 w 82"/>
                  <a:gd name="T35" fmla="*/ 0 h 97"/>
                  <a:gd name="T36" fmla="*/ 0 w 82"/>
                  <a:gd name="T37" fmla="*/ 0 h 97"/>
                  <a:gd name="T38" fmla="*/ 0 w 82"/>
                  <a:gd name="T39" fmla="*/ 0 h 97"/>
                  <a:gd name="T40" fmla="*/ 0 w 82"/>
                  <a:gd name="T41" fmla="*/ 0 h 97"/>
                  <a:gd name="T42" fmla="*/ 0 w 82"/>
                  <a:gd name="T43" fmla="*/ 0 h 97"/>
                  <a:gd name="T44" fmla="*/ 0 w 82"/>
                  <a:gd name="T45" fmla="*/ 0 h 97"/>
                  <a:gd name="T46" fmla="*/ 0 w 82"/>
                  <a:gd name="T47" fmla="*/ 0 h 97"/>
                  <a:gd name="T48" fmla="*/ 0 w 82"/>
                  <a:gd name="T49" fmla="*/ 0 h 97"/>
                  <a:gd name="T50" fmla="*/ 0 w 82"/>
                  <a:gd name="T51" fmla="*/ 0 h 97"/>
                  <a:gd name="T52" fmla="*/ 0 w 82"/>
                  <a:gd name="T53" fmla="*/ 0 h 97"/>
                  <a:gd name="T54" fmla="*/ 0 w 82"/>
                  <a:gd name="T55" fmla="*/ 0 h 97"/>
                  <a:gd name="T56" fmla="*/ 0 w 82"/>
                  <a:gd name="T57" fmla="*/ 0 h 97"/>
                  <a:gd name="T58" fmla="*/ 0 w 82"/>
                  <a:gd name="T59" fmla="*/ 0 h 97"/>
                  <a:gd name="T60" fmla="*/ 0 w 82"/>
                  <a:gd name="T61" fmla="*/ 0 h 97"/>
                  <a:gd name="T62" fmla="*/ 0 w 82"/>
                  <a:gd name="T63" fmla="*/ 0 h 97"/>
                  <a:gd name="T64" fmla="*/ 0 w 82"/>
                  <a:gd name="T65" fmla="*/ 0 h 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2"/>
                  <a:gd name="T100" fmla="*/ 0 h 97"/>
                  <a:gd name="T101" fmla="*/ 82 w 82"/>
                  <a:gd name="T102" fmla="*/ 97 h 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2" h="97">
                    <a:moveTo>
                      <a:pt x="82" y="49"/>
                    </a:moveTo>
                    <a:lnTo>
                      <a:pt x="81" y="39"/>
                    </a:lnTo>
                    <a:lnTo>
                      <a:pt x="78" y="30"/>
                    </a:lnTo>
                    <a:lnTo>
                      <a:pt x="75" y="21"/>
                    </a:lnTo>
                    <a:lnTo>
                      <a:pt x="70" y="14"/>
                    </a:lnTo>
                    <a:lnTo>
                      <a:pt x="64" y="8"/>
                    </a:lnTo>
                    <a:lnTo>
                      <a:pt x="57" y="4"/>
                    </a:lnTo>
                    <a:lnTo>
                      <a:pt x="49" y="1"/>
                    </a:lnTo>
                    <a:lnTo>
                      <a:pt x="41" y="0"/>
                    </a:lnTo>
                    <a:lnTo>
                      <a:pt x="33" y="1"/>
                    </a:lnTo>
                    <a:lnTo>
                      <a:pt x="25" y="4"/>
                    </a:lnTo>
                    <a:lnTo>
                      <a:pt x="18" y="8"/>
                    </a:lnTo>
                    <a:lnTo>
                      <a:pt x="11" y="14"/>
                    </a:lnTo>
                    <a:lnTo>
                      <a:pt x="7" y="21"/>
                    </a:lnTo>
                    <a:lnTo>
                      <a:pt x="3" y="30"/>
                    </a:lnTo>
                    <a:lnTo>
                      <a:pt x="0" y="39"/>
                    </a:lnTo>
                    <a:lnTo>
                      <a:pt x="0" y="49"/>
                    </a:lnTo>
                    <a:lnTo>
                      <a:pt x="0" y="58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1" y="84"/>
                    </a:lnTo>
                    <a:lnTo>
                      <a:pt x="18" y="90"/>
                    </a:lnTo>
                    <a:lnTo>
                      <a:pt x="25" y="93"/>
                    </a:lnTo>
                    <a:lnTo>
                      <a:pt x="33" y="97"/>
                    </a:lnTo>
                    <a:lnTo>
                      <a:pt x="41" y="97"/>
                    </a:lnTo>
                    <a:lnTo>
                      <a:pt x="49" y="97"/>
                    </a:lnTo>
                    <a:lnTo>
                      <a:pt x="57" y="93"/>
                    </a:lnTo>
                    <a:lnTo>
                      <a:pt x="64" y="90"/>
                    </a:lnTo>
                    <a:lnTo>
                      <a:pt x="70" y="84"/>
                    </a:lnTo>
                    <a:lnTo>
                      <a:pt x="75" y="76"/>
                    </a:lnTo>
                    <a:lnTo>
                      <a:pt x="78" y="68"/>
                    </a:lnTo>
                    <a:lnTo>
                      <a:pt x="81" y="58"/>
                    </a:lnTo>
                    <a:lnTo>
                      <a:pt x="82" y="49"/>
                    </a:lnTo>
                    <a:close/>
                    <a:moveTo>
                      <a:pt x="73" y="49"/>
                    </a:moveTo>
                    <a:lnTo>
                      <a:pt x="72" y="56"/>
                    </a:lnTo>
                    <a:lnTo>
                      <a:pt x="70" y="63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59" y="80"/>
                    </a:lnTo>
                    <a:lnTo>
                      <a:pt x="53" y="84"/>
                    </a:lnTo>
                    <a:lnTo>
                      <a:pt x="47" y="86"/>
                    </a:lnTo>
                    <a:lnTo>
                      <a:pt x="41" y="86"/>
                    </a:lnTo>
                    <a:lnTo>
                      <a:pt x="35" y="86"/>
                    </a:lnTo>
                    <a:lnTo>
                      <a:pt x="29" y="84"/>
                    </a:lnTo>
                    <a:lnTo>
                      <a:pt x="24" y="80"/>
                    </a:lnTo>
                    <a:lnTo>
                      <a:pt x="19" y="75"/>
                    </a:lnTo>
                    <a:lnTo>
                      <a:pt x="15" y="70"/>
                    </a:lnTo>
                    <a:lnTo>
                      <a:pt x="11" y="63"/>
                    </a:lnTo>
                    <a:lnTo>
                      <a:pt x="9" y="56"/>
                    </a:lnTo>
                    <a:lnTo>
                      <a:pt x="9" y="49"/>
                    </a:lnTo>
                    <a:lnTo>
                      <a:pt x="9" y="42"/>
                    </a:lnTo>
                    <a:lnTo>
                      <a:pt x="11" y="34"/>
                    </a:lnTo>
                    <a:lnTo>
                      <a:pt x="15" y="27"/>
                    </a:lnTo>
                    <a:lnTo>
                      <a:pt x="19" y="22"/>
                    </a:lnTo>
                    <a:lnTo>
                      <a:pt x="24" y="18"/>
                    </a:lnTo>
                    <a:lnTo>
                      <a:pt x="29" y="14"/>
                    </a:lnTo>
                    <a:lnTo>
                      <a:pt x="35" y="12"/>
                    </a:lnTo>
                    <a:lnTo>
                      <a:pt x="41" y="10"/>
                    </a:lnTo>
                    <a:lnTo>
                      <a:pt x="47" y="12"/>
                    </a:lnTo>
                    <a:lnTo>
                      <a:pt x="53" y="14"/>
                    </a:lnTo>
                    <a:lnTo>
                      <a:pt x="59" y="18"/>
                    </a:lnTo>
                    <a:lnTo>
                      <a:pt x="63" y="22"/>
                    </a:lnTo>
                    <a:lnTo>
                      <a:pt x="67" y="27"/>
                    </a:lnTo>
                    <a:lnTo>
                      <a:pt x="70" y="34"/>
                    </a:lnTo>
                    <a:lnTo>
                      <a:pt x="72" y="42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BE9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62" name="Freeform 209"/>
              <p:cNvSpPr>
                <a:spLocks noEditPoints="1"/>
              </p:cNvSpPr>
              <p:nvPr/>
            </p:nvSpPr>
            <p:spPr bwMode="auto">
              <a:xfrm>
                <a:off x="1154" y="2652"/>
                <a:ext cx="15" cy="14"/>
              </a:xfrm>
              <a:custGeom>
                <a:avLst/>
                <a:gdLst>
                  <a:gd name="T0" fmla="*/ 0 w 73"/>
                  <a:gd name="T1" fmla="*/ 0 h 86"/>
                  <a:gd name="T2" fmla="*/ 0 w 73"/>
                  <a:gd name="T3" fmla="*/ 0 h 86"/>
                  <a:gd name="T4" fmla="*/ 0 w 73"/>
                  <a:gd name="T5" fmla="*/ 0 h 86"/>
                  <a:gd name="T6" fmla="*/ 0 w 73"/>
                  <a:gd name="T7" fmla="*/ 0 h 86"/>
                  <a:gd name="T8" fmla="*/ 0 w 73"/>
                  <a:gd name="T9" fmla="*/ 0 h 86"/>
                  <a:gd name="T10" fmla="*/ 0 w 73"/>
                  <a:gd name="T11" fmla="*/ 0 h 86"/>
                  <a:gd name="T12" fmla="*/ 0 w 73"/>
                  <a:gd name="T13" fmla="*/ 0 h 86"/>
                  <a:gd name="T14" fmla="*/ 0 w 73"/>
                  <a:gd name="T15" fmla="*/ 0 h 86"/>
                  <a:gd name="T16" fmla="*/ 0 w 73"/>
                  <a:gd name="T17" fmla="*/ 0 h 86"/>
                  <a:gd name="T18" fmla="*/ 0 w 73"/>
                  <a:gd name="T19" fmla="*/ 0 h 86"/>
                  <a:gd name="T20" fmla="*/ 0 w 73"/>
                  <a:gd name="T21" fmla="*/ 0 h 86"/>
                  <a:gd name="T22" fmla="*/ 0 w 73"/>
                  <a:gd name="T23" fmla="*/ 0 h 86"/>
                  <a:gd name="T24" fmla="*/ 0 w 73"/>
                  <a:gd name="T25" fmla="*/ 0 h 86"/>
                  <a:gd name="T26" fmla="*/ 0 w 73"/>
                  <a:gd name="T27" fmla="*/ 0 h 86"/>
                  <a:gd name="T28" fmla="*/ 0 w 73"/>
                  <a:gd name="T29" fmla="*/ 0 h 86"/>
                  <a:gd name="T30" fmla="*/ 0 w 73"/>
                  <a:gd name="T31" fmla="*/ 0 h 86"/>
                  <a:gd name="T32" fmla="*/ 0 w 73"/>
                  <a:gd name="T33" fmla="*/ 0 h 86"/>
                  <a:gd name="T34" fmla="*/ 0 w 73"/>
                  <a:gd name="T35" fmla="*/ 0 h 86"/>
                  <a:gd name="T36" fmla="*/ 0 w 73"/>
                  <a:gd name="T37" fmla="*/ 0 h 86"/>
                  <a:gd name="T38" fmla="*/ 0 w 73"/>
                  <a:gd name="T39" fmla="*/ 0 h 86"/>
                  <a:gd name="T40" fmla="*/ 0 w 73"/>
                  <a:gd name="T41" fmla="*/ 0 h 86"/>
                  <a:gd name="T42" fmla="*/ 0 w 73"/>
                  <a:gd name="T43" fmla="*/ 0 h 86"/>
                  <a:gd name="T44" fmla="*/ 0 w 73"/>
                  <a:gd name="T45" fmla="*/ 0 h 86"/>
                  <a:gd name="T46" fmla="*/ 0 w 73"/>
                  <a:gd name="T47" fmla="*/ 0 h 86"/>
                  <a:gd name="T48" fmla="*/ 0 w 73"/>
                  <a:gd name="T49" fmla="*/ 0 h 86"/>
                  <a:gd name="T50" fmla="*/ 0 w 73"/>
                  <a:gd name="T51" fmla="*/ 0 h 86"/>
                  <a:gd name="T52" fmla="*/ 0 w 73"/>
                  <a:gd name="T53" fmla="*/ 0 h 86"/>
                  <a:gd name="T54" fmla="*/ 0 w 73"/>
                  <a:gd name="T55" fmla="*/ 0 h 86"/>
                  <a:gd name="T56" fmla="*/ 0 w 73"/>
                  <a:gd name="T57" fmla="*/ 0 h 86"/>
                  <a:gd name="T58" fmla="*/ 0 w 73"/>
                  <a:gd name="T59" fmla="*/ 0 h 86"/>
                  <a:gd name="T60" fmla="*/ 0 w 73"/>
                  <a:gd name="T61" fmla="*/ 0 h 86"/>
                  <a:gd name="T62" fmla="*/ 0 w 73"/>
                  <a:gd name="T63" fmla="*/ 0 h 86"/>
                  <a:gd name="T64" fmla="*/ 0 w 73"/>
                  <a:gd name="T65" fmla="*/ 0 h 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3"/>
                  <a:gd name="T100" fmla="*/ 0 h 86"/>
                  <a:gd name="T101" fmla="*/ 73 w 73"/>
                  <a:gd name="T102" fmla="*/ 86 h 8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3" h="86">
                    <a:moveTo>
                      <a:pt x="73" y="43"/>
                    </a:moveTo>
                    <a:lnTo>
                      <a:pt x="72" y="34"/>
                    </a:lnTo>
                    <a:lnTo>
                      <a:pt x="70" y="26"/>
                    </a:lnTo>
                    <a:lnTo>
                      <a:pt x="67" y="19"/>
                    </a:lnTo>
                    <a:lnTo>
                      <a:pt x="63" y="13"/>
                    </a:lnTo>
                    <a:lnTo>
                      <a:pt x="57" y="7"/>
                    </a:lnTo>
                    <a:lnTo>
                      <a:pt x="51" y="3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2" y="13"/>
                    </a:lnTo>
                    <a:lnTo>
                      <a:pt x="6" y="19"/>
                    </a:lnTo>
                    <a:lnTo>
                      <a:pt x="3" y="26"/>
                    </a:lnTo>
                    <a:lnTo>
                      <a:pt x="1" y="34"/>
                    </a:lnTo>
                    <a:lnTo>
                      <a:pt x="0" y="43"/>
                    </a:lnTo>
                    <a:lnTo>
                      <a:pt x="1" y="51"/>
                    </a:lnTo>
                    <a:lnTo>
                      <a:pt x="3" y="60"/>
                    </a:lnTo>
                    <a:lnTo>
                      <a:pt x="6" y="67"/>
                    </a:lnTo>
                    <a:lnTo>
                      <a:pt x="12" y="73"/>
                    </a:lnTo>
                    <a:lnTo>
                      <a:pt x="17" y="79"/>
                    </a:lnTo>
                    <a:lnTo>
                      <a:pt x="23" y="82"/>
                    </a:lnTo>
                    <a:lnTo>
                      <a:pt x="30" y="85"/>
                    </a:lnTo>
                    <a:lnTo>
                      <a:pt x="37" y="86"/>
                    </a:lnTo>
                    <a:lnTo>
                      <a:pt x="44" y="85"/>
                    </a:lnTo>
                    <a:lnTo>
                      <a:pt x="51" y="82"/>
                    </a:lnTo>
                    <a:lnTo>
                      <a:pt x="57" y="79"/>
                    </a:lnTo>
                    <a:lnTo>
                      <a:pt x="63" y="73"/>
                    </a:lnTo>
                    <a:lnTo>
                      <a:pt x="67" y="67"/>
                    </a:lnTo>
                    <a:lnTo>
                      <a:pt x="70" y="60"/>
                    </a:lnTo>
                    <a:lnTo>
                      <a:pt x="72" y="51"/>
                    </a:lnTo>
                    <a:lnTo>
                      <a:pt x="73" y="43"/>
                    </a:lnTo>
                    <a:close/>
                    <a:moveTo>
                      <a:pt x="64" y="43"/>
                    </a:moveTo>
                    <a:lnTo>
                      <a:pt x="64" y="49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6" y="66"/>
                    </a:lnTo>
                    <a:lnTo>
                      <a:pt x="52" y="69"/>
                    </a:lnTo>
                    <a:lnTo>
                      <a:pt x="48" y="73"/>
                    </a:lnTo>
                    <a:lnTo>
                      <a:pt x="43" y="74"/>
                    </a:lnTo>
                    <a:lnTo>
                      <a:pt x="37" y="75"/>
                    </a:lnTo>
                    <a:lnTo>
                      <a:pt x="32" y="74"/>
                    </a:lnTo>
                    <a:lnTo>
                      <a:pt x="27" y="73"/>
                    </a:lnTo>
                    <a:lnTo>
                      <a:pt x="22" y="69"/>
                    </a:lnTo>
                    <a:lnTo>
                      <a:pt x="18" y="66"/>
                    </a:lnTo>
                    <a:lnTo>
                      <a:pt x="15" y="61"/>
                    </a:lnTo>
                    <a:lnTo>
                      <a:pt x="12" y="55"/>
                    </a:lnTo>
                    <a:lnTo>
                      <a:pt x="11" y="49"/>
                    </a:lnTo>
                    <a:lnTo>
                      <a:pt x="10" y="43"/>
                    </a:lnTo>
                    <a:lnTo>
                      <a:pt x="11" y="37"/>
                    </a:lnTo>
                    <a:lnTo>
                      <a:pt x="12" y="30"/>
                    </a:lnTo>
                    <a:lnTo>
                      <a:pt x="15" y="25"/>
                    </a:lnTo>
                    <a:lnTo>
                      <a:pt x="18" y="20"/>
                    </a:lnTo>
                    <a:lnTo>
                      <a:pt x="22" y="16"/>
                    </a:lnTo>
                    <a:lnTo>
                      <a:pt x="27" y="13"/>
                    </a:lnTo>
                    <a:lnTo>
                      <a:pt x="32" y="12"/>
                    </a:lnTo>
                    <a:lnTo>
                      <a:pt x="37" y="10"/>
                    </a:lnTo>
                    <a:lnTo>
                      <a:pt x="43" y="12"/>
                    </a:lnTo>
                    <a:lnTo>
                      <a:pt x="48" y="13"/>
                    </a:lnTo>
                    <a:lnTo>
                      <a:pt x="52" y="16"/>
                    </a:lnTo>
                    <a:lnTo>
                      <a:pt x="56" y="20"/>
                    </a:lnTo>
                    <a:lnTo>
                      <a:pt x="59" y="25"/>
                    </a:lnTo>
                    <a:lnTo>
                      <a:pt x="62" y="30"/>
                    </a:lnTo>
                    <a:lnTo>
                      <a:pt x="64" y="37"/>
                    </a:lnTo>
                    <a:lnTo>
                      <a:pt x="64" y="43"/>
                    </a:lnTo>
                    <a:close/>
                  </a:path>
                </a:pathLst>
              </a:custGeom>
              <a:solidFill>
                <a:srgbClr val="FBE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63" name="Freeform 210"/>
              <p:cNvSpPr>
                <a:spLocks noEditPoints="1"/>
              </p:cNvSpPr>
              <p:nvPr/>
            </p:nvSpPr>
            <p:spPr bwMode="auto">
              <a:xfrm>
                <a:off x="1155" y="2653"/>
                <a:ext cx="13" cy="12"/>
              </a:xfrm>
              <a:custGeom>
                <a:avLst/>
                <a:gdLst>
                  <a:gd name="T0" fmla="*/ 0 w 64"/>
                  <a:gd name="T1" fmla="*/ 0 h 76"/>
                  <a:gd name="T2" fmla="*/ 0 w 64"/>
                  <a:gd name="T3" fmla="*/ 0 h 76"/>
                  <a:gd name="T4" fmla="*/ 0 w 64"/>
                  <a:gd name="T5" fmla="*/ 0 h 76"/>
                  <a:gd name="T6" fmla="*/ 0 w 64"/>
                  <a:gd name="T7" fmla="*/ 0 h 76"/>
                  <a:gd name="T8" fmla="*/ 0 w 64"/>
                  <a:gd name="T9" fmla="*/ 0 h 76"/>
                  <a:gd name="T10" fmla="*/ 0 w 64"/>
                  <a:gd name="T11" fmla="*/ 0 h 76"/>
                  <a:gd name="T12" fmla="*/ 0 w 64"/>
                  <a:gd name="T13" fmla="*/ 0 h 76"/>
                  <a:gd name="T14" fmla="*/ 0 w 64"/>
                  <a:gd name="T15" fmla="*/ 0 h 76"/>
                  <a:gd name="T16" fmla="*/ 0 w 64"/>
                  <a:gd name="T17" fmla="*/ 0 h 76"/>
                  <a:gd name="T18" fmla="*/ 0 w 64"/>
                  <a:gd name="T19" fmla="*/ 0 h 76"/>
                  <a:gd name="T20" fmla="*/ 0 w 64"/>
                  <a:gd name="T21" fmla="*/ 0 h 76"/>
                  <a:gd name="T22" fmla="*/ 0 w 64"/>
                  <a:gd name="T23" fmla="*/ 0 h 76"/>
                  <a:gd name="T24" fmla="*/ 0 w 64"/>
                  <a:gd name="T25" fmla="*/ 0 h 76"/>
                  <a:gd name="T26" fmla="*/ 0 w 64"/>
                  <a:gd name="T27" fmla="*/ 0 h 76"/>
                  <a:gd name="T28" fmla="*/ 0 w 64"/>
                  <a:gd name="T29" fmla="*/ 0 h 76"/>
                  <a:gd name="T30" fmla="*/ 0 w 64"/>
                  <a:gd name="T31" fmla="*/ 0 h 76"/>
                  <a:gd name="T32" fmla="*/ 0 w 64"/>
                  <a:gd name="T33" fmla="*/ 0 h 76"/>
                  <a:gd name="T34" fmla="*/ 0 w 64"/>
                  <a:gd name="T35" fmla="*/ 0 h 76"/>
                  <a:gd name="T36" fmla="*/ 0 w 64"/>
                  <a:gd name="T37" fmla="*/ 0 h 76"/>
                  <a:gd name="T38" fmla="*/ 0 w 64"/>
                  <a:gd name="T39" fmla="*/ 0 h 76"/>
                  <a:gd name="T40" fmla="*/ 0 w 64"/>
                  <a:gd name="T41" fmla="*/ 0 h 76"/>
                  <a:gd name="T42" fmla="*/ 0 w 64"/>
                  <a:gd name="T43" fmla="*/ 0 h 76"/>
                  <a:gd name="T44" fmla="*/ 0 w 64"/>
                  <a:gd name="T45" fmla="*/ 0 h 76"/>
                  <a:gd name="T46" fmla="*/ 0 w 64"/>
                  <a:gd name="T47" fmla="*/ 0 h 76"/>
                  <a:gd name="T48" fmla="*/ 0 w 64"/>
                  <a:gd name="T49" fmla="*/ 0 h 76"/>
                  <a:gd name="T50" fmla="*/ 0 w 64"/>
                  <a:gd name="T51" fmla="*/ 0 h 76"/>
                  <a:gd name="T52" fmla="*/ 0 w 64"/>
                  <a:gd name="T53" fmla="*/ 0 h 76"/>
                  <a:gd name="T54" fmla="*/ 0 w 64"/>
                  <a:gd name="T55" fmla="*/ 0 h 76"/>
                  <a:gd name="T56" fmla="*/ 0 w 64"/>
                  <a:gd name="T57" fmla="*/ 0 h 76"/>
                  <a:gd name="T58" fmla="*/ 0 w 64"/>
                  <a:gd name="T59" fmla="*/ 0 h 76"/>
                  <a:gd name="T60" fmla="*/ 0 w 64"/>
                  <a:gd name="T61" fmla="*/ 0 h 76"/>
                  <a:gd name="T62" fmla="*/ 0 w 64"/>
                  <a:gd name="T63" fmla="*/ 0 h 76"/>
                  <a:gd name="T64" fmla="*/ 0 w 64"/>
                  <a:gd name="T65" fmla="*/ 0 h 7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64"/>
                  <a:gd name="T100" fmla="*/ 0 h 76"/>
                  <a:gd name="T101" fmla="*/ 64 w 64"/>
                  <a:gd name="T102" fmla="*/ 76 h 7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64" h="76">
                    <a:moveTo>
                      <a:pt x="64" y="39"/>
                    </a:moveTo>
                    <a:lnTo>
                      <a:pt x="63" y="32"/>
                    </a:lnTo>
                    <a:lnTo>
                      <a:pt x="61" y="24"/>
                    </a:lnTo>
                    <a:lnTo>
                      <a:pt x="58" y="17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2" y="0"/>
                    </a:lnTo>
                    <a:lnTo>
                      <a:pt x="26" y="2"/>
                    </a:lnTo>
                    <a:lnTo>
                      <a:pt x="20" y="4"/>
                    </a:lnTo>
                    <a:lnTo>
                      <a:pt x="15" y="8"/>
                    </a:lnTo>
                    <a:lnTo>
                      <a:pt x="10" y="12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60"/>
                    </a:lnTo>
                    <a:lnTo>
                      <a:pt x="10" y="65"/>
                    </a:lnTo>
                    <a:lnTo>
                      <a:pt x="15" y="70"/>
                    </a:lnTo>
                    <a:lnTo>
                      <a:pt x="20" y="74"/>
                    </a:lnTo>
                    <a:lnTo>
                      <a:pt x="26" y="76"/>
                    </a:lnTo>
                    <a:lnTo>
                      <a:pt x="32" y="76"/>
                    </a:lnTo>
                    <a:lnTo>
                      <a:pt x="38" y="76"/>
                    </a:lnTo>
                    <a:lnTo>
                      <a:pt x="44" y="74"/>
                    </a:lnTo>
                    <a:lnTo>
                      <a:pt x="50" y="70"/>
                    </a:lnTo>
                    <a:lnTo>
                      <a:pt x="54" y="65"/>
                    </a:lnTo>
                    <a:lnTo>
                      <a:pt x="58" y="60"/>
                    </a:lnTo>
                    <a:lnTo>
                      <a:pt x="61" y="53"/>
                    </a:lnTo>
                    <a:lnTo>
                      <a:pt x="63" y="46"/>
                    </a:lnTo>
                    <a:lnTo>
                      <a:pt x="64" y="39"/>
                    </a:lnTo>
                    <a:close/>
                    <a:moveTo>
                      <a:pt x="55" y="39"/>
                    </a:moveTo>
                    <a:lnTo>
                      <a:pt x="54" y="45"/>
                    </a:lnTo>
                    <a:lnTo>
                      <a:pt x="53" y="50"/>
                    </a:lnTo>
                    <a:lnTo>
                      <a:pt x="51" y="54"/>
                    </a:lnTo>
                    <a:lnTo>
                      <a:pt x="48" y="58"/>
                    </a:lnTo>
                    <a:lnTo>
                      <a:pt x="45" y="62"/>
                    </a:lnTo>
                    <a:lnTo>
                      <a:pt x="41" y="64"/>
                    </a:lnTo>
                    <a:lnTo>
                      <a:pt x="37" y="65"/>
                    </a:lnTo>
                    <a:lnTo>
                      <a:pt x="32" y="65"/>
                    </a:lnTo>
                    <a:lnTo>
                      <a:pt x="28" y="65"/>
                    </a:lnTo>
                    <a:lnTo>
                      <a:pt x="23" y="64"/>
                    </a:lnTo>
                    <a:lnTo>
                      <a:pt x="20" y="62"/>
                    </a:lnTo>
                    <a:lnTo>
                      <a:pt x="16" y="58"/>
                    </a:lnTo>
                    <a:lnTo>
                      <a:pt x="13" y="54"/>
                    </a:lnTo>
                    <a:lnTo>
                      <a:pt x="11" y="50"/>
                    </a:lnTo>
                    <a:lnTo>
                      <a:pt x="10" y="45"/>
                    </a:lnTo>
                    <a:lnTo>
                      <a:pt x="10" y="39"/>
                    </a:lnTo>
                    <a:lnTo>
                      <a:pt x="10" y="33"/>
                    </a:lnTo>
                    <a:lnTo>
                      <a:pt x="11" y="28"/>
                    </a:lnTo>
                    <a:lnTo>
                      <a:pt x="13" y="23"/>
                    </a:lnTo>
                    <a:lnTo>
                      <a:pt x="16" y="20"/>
                    </a:lnTo>
                    <a:lnTo>
                      <a:pt x="20" y="16"/>
                    </a:lnTo>
                    <a:lnTo>
                      <a:pt x="23" y="14"/>
                    </a:lnTo>
                    <a:lnTo>
                      <a:pt x="28" y="12"/>
                    </a:lnTo>
                    <a:lnTo>
                      <a:pt x="32" y="11"/>
                    </a:lnTo>
                    <a:lnTo>
                      <a:pt x="37" y="12"/>
                    </a:lnTo>
                    <a:lnTo>
                      <a:pt x="41" y="14"/>
                    </a:lnTo>
                    <a:lnTo>
                      <a:pt x="45" y="16"/>
                    </a:lnTo>
                    <a:lnTo>
                      <a:pt x="48" y="20"/>
                    </a:lnTo>
                    <a:lnTo>
                      <a:pt x="51" y="23"/>
                    </a:lnTo>
                    <a:lnTo>
                      <a:pt x="53" y="28"/>
                    </a:lnTo>
                    <a:lnTo>
                      <a:pt x="54" y="33"/>
                    </a:lnTo>
                    <a:lnTo>
                      <a:pt x="55" y="39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64" name="Freeform 211"/>
              <p:cNvSpPr>
                <a:spLocks noEditPoints="1"/>
              </p:cNvSpPr>
              <p:nvPr/>
            </p:nvSpPr>
            <p:spPr bwMode="auto">
              <a:xfrm>
                <a:off x="1156" y="2654"/>
                <a:ext cx="11" cy="11"/>
              </a:xfrm>
              <a:custGeom>
                <a:avLst/>
                <a:gdLst>
                  <a:gd name="T0" fmla="*/ 0 w 54"/>
                  <a:gd name="T1" fmla="*/ 0 h 65"/>
                  <a:gd name="T2" fmla="*/ 0 w 54"/>
                  <a:gd name="T3" fmla="*/ 0 h 65"/>
                  <a:gd name="T4" fmla="*/ 0 w 54"/>
                  <a:gd name="T5" fmla="*/ 0 h 65"/>
                  <a:gd name="T6" fmla="*/ 0 w 54"/>
                  <a:gd name="T7" fmla="*/ 0 h 65"/>
                  <a:gd name="T8" fmla="*/ 0 w 54"/>
                  <a:gd name="T9" fmla="*/ 0 h 65"/>
                  <a:gd name="T10" fmla="*/ 0 w 54"/>
                  <a:gd name="T11" fmla="*/ 0 h 65"/>
                  <a:gd name="T12" fmla="*/ 0 w 54"/>
                  <a:gd name="T13" fmla="*/ 0 h 65"/>
                  <a:gd name="T14" fmla="*/ 0 w 54"/>
                  <a:gd name="T15" fmla="*/ 0 h 65"/>
                  <a:gd name="T16" fmla="*/ 0 w 54"/>
                  <a:gd name="T17" fmla="*/ 0 h 65"/>
                  <a:gd name="T18" fmla="*/ 0 w 54"/>
                  <a:gd name="T19" fmla="*/ 0 h 65"/>
                  <a:gd name="T20" fmla="*/ 0 w 54"/>
                  <a:gd name="T21" fmla="*/ 0 h 65"/>
                  <a:gd name="T22" fmla="*/ 0 w 54"/>
                  <a:gd name="T23" fmla="*/ 0 h 65"/>
                  <a:gd name="T24" fmla="*/ 0 w 54"/>
                  <a:gd name="T25" fmla="*/ 0 h 65"/>
                  <a:gd name="T26" fmla="*/ 0 w 54"/>
                  <a:gd name="T27" fmla="*/ 0 h 65"/>
                  <a:gd name="T28" fmla="*/ 0 w 54"/>
                  <a:gd name="T29" fmla="*/ 0 h 65"/>
                  <a:gd name="T30" fmla="*/ 0 w 54"/>
                  <a:gd name="T31" fmla="*/ 0 h 65"/>
                  <a:gd name="T32" fmla="*/ 0 w 54"/>
                  <a:gd name="T33" fmla="*/ 0 h 65"/>
                  <a:gd name="T34" fmla="*/ 0 w 54"/>
                  <a:gd name="T35" fmla="*/ 0 h 65"/>
                  <a:gd name="T36" fmla="*/ 0 w 54"/>
                  <a:gd name="T37" fmla="*/ 0 h 65"/>
                  <a:gd name="T38" fmla="*/ 0 w 54"/>
                  <a:gd name="T39" fmla="*/ 0 h 65"/>
                  <a:gd name="T40" fmla="*/ 0 w 54"/>
                  <a:gd name="T41" fmla="*/ 0 h 65"/>
                  <a:gd name="T42" fmla="*/ 0 w 54"/>
                  <a:gd name="T43" fmla="*/ 0 h 65"/>
                  <a:gd name="T44" fmla="*/ 0 w 54"/>
                  <a:gd name="T45" fmla="*/ 0 h 65"/>
                  <a:gd name="T46" fmla="*/ 0 w 54"/>
                  <a:gd name="T47" fmla="*/ 0 h 65"/>
                  <a:gd name="T48" fmla="*/ 0 w 54"/>
                  <a:gd name="T49" fmla="*/ 0 h 65"/>
                  <a:gd name="T50" fmla="*/ 0 w 54"/>
                  <a:gd name="T51" fmla="*/ 0 h 65"/>
                  <a:gd name="T52" fmla="*/ 0 w 54"/>
                  <a:gd name="T53" fmla="*/ 0 h 65"/>
                  <a:gd name="T54" fmla="*/ 0 w 54"/>
                  <a:gd name="T55" fmla="*/ 0 h 65"/>
                  <a:gd name="T56" fmla="*/ 0 w 54"/>
                  <a:gd name="T57" fmla="*/ 0 h 65"/>
                  <a:gd name="T58" fmla="*/ 0 w 54"/>
                  <a:gd name="T59" fmla="*/ 0 h 65"/>
                  <a:gd name="T60" fmla="*/ 0 w 54"/>
                  <a:gd name="T61" fmla="*/ 0 h 65"/>
                  <a:gd name="T62" fmla="*/ 0 w 54"/>
                  <a:gd name="T63" fmla="*/ 0 h 65"/>
                  <a:gd name="T64" fmla="*/ 0 w 54"/>
                  <a:gd name="T65" fmla="*/ 0 h 6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4"/>
                  <a:gd name="T100" fmla="*/ 0 h 65"/>
                  <a:gd name="T101" fmla="*/ 54 w 54"/>
                  <a:gd name="T102" fmla="*/ 65 h 6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4" h="65">
                    <a:moveTo>
                      <a:pt x="54" y="33"/>
                    </a:moveTo>
                    <a:lnTo>
                      <a:pt x="54" y="27"/>
                    </a:lnTo>
                    <a:lnTo>
                      <a:pt x="52" y="20"/>
                    </a:lnTo>
                    <a:lnTo>
                      <a:pt x="49" y="15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38" y="3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2" y="2"/>
                    </a:lnTo>
                    <a:lnTo>
                      <a:pt x="17" y="3"/>
                    </a:lnTo>
                    <a:lnTo>
                      <a:pt x="12" y="6"/>
                    </a:lnTo>
                    <a:lnTo>
                      <a:pt x="8" y="10"/>
                    </a:lnTo>
                    <a:lnTo>
                      <a:pt x="5" y="15"/>
                    </a:lnTo>
                    <a:lnTo>
                      <a:pt x="2" y="20"/>
                    </a:lnTo>
                    <a:lnTo>
                      <a:pt x="1" y="27"/>
                    </a:lnTo>
                    <a:lnTo>
                      <a:pt x="0" y="33"/>
                    </a:lnTo>
                    <a:lnTo>
                      <a:pt x="1" y="39"/>
                    </a:lnTo>
                    <a:lnTo>
                      <a:pt x="2" y="45"/>
                    </a:lnTo>
                    <a:lnTo>
                      <a:pt x="5" y="51"/>
                    </a:lnTo>
                    <a:lnTo>
                      <a:pt x="8" y="56"/>
                    </a:lnTo>
                    <a:lnTo>
                      <a:pt x="12" y="59"/>
                    </a:lnTo>
                    <a:lnTo>
                      <a:pt x="17" y="63"/>
                    </a:lnTo>
                    <a:lnTo>
                      <a:pt x="22" y="64"/>
                    </a:lnTo>
                    <a:lnTo>
                      <a:pt x="27" y="65"/>
                    </a:lnTo>
                    <a:lnTo>
                      <a:pt x="33" y="64"/>
                    </a:lnTo>
                    <a:lnTo>
                      <a:pt x="38" y="63"/>
                    </a:lnTo>
                    <a:lnTo>
                      <a:pt x="42" y="59"/>
                    </a:lnTo>
                    <a:lnTo>
                      <a:pt x="46" y="56"/>
                    </a:lnTo>
                    <a:lnTo>
                      <a:pt x="49" y="51"/>
                    </a:lnTo>
                    <a:lnTo>
                      <a:pt x="52" y="45"/>
                    </a:lnTo>
                    <a:lnTo>
                      <a:pt x="54" y="39"/>
                    </a:lnTo>
                    <a:lnTo>
                      <a:pt x="54" y="33"/>
                    </a:lnTo>
                    <a:close/>
                    <a:moveTo>
                      <a:pt x="45" y="33"/>
                    </a:moveTo>
                    <a:lnTo>
                      <a:pt x="45" y="38"/>
                    </a:lnTo>
                    <a:lnTo>
                      <a:pt x="44" y="41"/>
                    </a:lnTo>
                    <a:lnTo>
                      <a:pt x="42" y="45"/>
                    </a:lnTo>
                    <a:lnTo>
                      <a:pt x="40" y="48"/>
                    </a:lnTo>
                    <a:lnTo>
                      <a:pt x="37" y="51"/>
                    </a:lnTo>
                    <a:lnTo>
                      <a:pt x="34" y="53"/>
                    </a:lnTo>
                    <a:lnTo>
                      <a:pt x="31" y="54"/>
                    </a:lnTo>
                    <a:lnTo>
                      <a:pt x="27" y="54"/>
                    </a:lnTo>
                    <a:lnTo>
                      <a:pt x="23" y="54"/>
                    </a:lnTo>
                    <a:lnTo>
                      <a:pt x="20" y="53"/>
                    </a:lnTo>
                    <a:lnTo>
                      <a:pt x="17" y="51"/>
                    </a:lnTo>
                    <a:lnTo>
                      <a:pt x="14" y="48"/>
                    </a:lnTo>
                    <a:lnTo>
                      <a:pt x="12" y="45"/>
                    </a:lnTo>
                    <a:lnTo>
                      <a:pt x="11" y="41"/>
                    </a:lnTo>
                    <a:lnTo>
                      <a:pt x="9" y="38"/>
                    </a:lnTo>
                    <a:lnTo>
                      <a:pt x="9" y="33"/>
                    </a:lnTo>
                    <a:lnTo>
                      <a:pt x="9" y="28"/>
                    </a:lnTo>
                    <a:lnTo>
                      <a:pt x="11" y="24"/>
                    </a:lnTo>
                    <a:lnTo>
                      <a:pt x="12" y="21"/>
                    </a:lnTo>
                    <a:lnTo>
                      <a:pt x="14" y="17"/>
                    </a:lnTo>
                    <a:lnTo>
                      <a:pt x="17" y="15"/>
                    </a:lnTo>
                    <a:lnTo>
                      <a:pt x="20" y="12"/>
                    </a:lnTo>
                    <a:lnTo>
                      <a:pt x="23" y="11"/>
                    </a:lnTo>
                    <a:lnTo>
                      <a:pt x="27" y="11"/>
                    </a:lnTo>
                    <a:lnTo>
                      <a:pt x="31" y="11"/>
                    </a:lnTo>
                    <a:lnTo>
                      <a:pt x="34" y="12"/>
                    </a:lnTo>
                    <a:lnTo>
                      <a:pt x="37" y="15"/>
                    </a:lnTo>
                    <a:lnTo>
                      <a:pt x="40" y="17"/>
                    </a:lnTo>
                    <a:lnTo>
                      <a:pt x="42" y="21"/>
                    </a:lnTo>
                    <a:lnTo>
                      <a:pt x="44" y="24"/>
                    </a:lnTo>
                    <a:lnTo>
                      <a:pt x="45" y="28"/>
                    </a:lnTo>
                    <a:lnTo>
                      <a:pt x="45" y="33"/>
                    </a:lnTo>
                    <a:close/>
                  </a:path>
                </a:pathLst>
              </a:custGeom>
              <a:solidFill>
                <a:srgbClr val="FCEF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65" name="Freeform 212"/>
              <p:cNvSpPr>
                <a:spLocks noEditPoints="1"/>
              </p:cNvSpPr>
              <p:nvPr/>
            </p:nvSpPr>
            <p:spPr bwMode="auto">
              <a:xfrm>
                <a:off x="1157" y="2655"/>
                <a:ext cx="9" cy="9"/>
              </a:xfrm>
              <a:custGeom>
                <a:avLst/>
                <a:gdLst>
                  <a:gd name="T0" fmla="*/ 0 w 45"/>
                  <a:gd name="T1" fmla="*/ 0 h 54"/>
                  <a:gd name="T2" fmla="*/ 0 w 45"/>
                  <a:gd name="T3" fmla="*/ 0 h 54"/>
                  <a:gd name="T4" fmla="*/ 0 w 45"/>
                  <a:gd name="T5" fmla="*/ 0 h 54"/>
                  <a:gd name="T6" fmla="*/ 0 w 45"/>
                  <a:gd name="T7" fmla="*/ 0 h 54"/>
                  <a:gd name="T8" fmla="*/ 0 w 45"/>
                  <a:gd name="T9" fmla="*/ 0 h 54"/>
                  <a:gd name="T10" fmla="*/ 0 w 45"/>
                  <a:gd name="T11" fmla="*/ 0 h 54"/>
                  <a:gd name="T12" fmla="*/ 0 w 45"/>
                  <a:gd name="T13" fmla="*/ 0 h 54"/>
                  <a:gd name="T14" fmla="*/ 0 w 45"/>
                  <a:gd name="T15" fmla="*/ 0 h 54"/>
                  <a:gd name="T16" fmla="*/ 0 w 45"/>
                  <a:gd name="T17" fmla="*/ 0 h 54"/>
                  <a:gd name="T18" fmla="*/ 0 w 45"/>
                  <a:gd name="T19" fmla="*/ 0 h 54"/>
                  <a:gd name="T20" fmla="*/ 0 w 45"/>
                  <a:gd name="T21" fmla="*/ 0 h 54"/>
                  <a:gd name="T22" fmla="*/ 0 w 45"/>
                  <a:gd name="T23" fmla="*/ 0 h 54"/>
                  <a:gd name="T24" fmla="*/ 0 w 45"/>
                  <a:gd name="T25" fmla="*/ 0 h 54"/>
                  <a:gd name="T26" fmla="*/ 0 w 45"/>
                  <a:gd name="T27" fmla="*/ 0 h 54"/>
                  <a:gd name="T28" fmla="*/ 0 w 45"/>
                  <a:gd name="T29" fmla="*/ 0 h 54"/>
                  <a:gd name="T30" fmla="*/ 0 w 45"/>
                  <a:gd name="T31" fmla="*/ 0 h 54"/>
                  <a:gd name="T32" fmla="*/ 0 w 45"/>
                  <a:gd name="T33" fmla="*/ 0 h 54"/>
                  <a:gd name="T34" fmla="*/ 0 w 45"/>
                  <a:gd name="T35" fmla="*/ 0 h 54"/>
                  <a:gd name="T36" fmla="*/ 0 w 45"/>
                  <a:gd name="T37" fmla="*/ 0 h 54"/>
                  <a:gd name="T38" fmla="*/ 0 w 45"/>
                  <a:gd name="T39" fmla="*/ 0 h 54"/>
                  <a:gd name="T40" fmla="*/ 0 w 45"/>
                  <a:gd name="T41" fmla="*/ 0 h 54"/>
                  <a:gd name="T42" fmla="*/ 0 w 45"/>
                  <a:gd name="T43" fmla="*/ 0 h 54"/>
                  <a:gd name="T44" fmla="*/ 0 w 45"/>
                  <a:gd name="T45" fmla="*/ 0 h 54"/>
                  <a:gd name="T46" fmla="*/ 0 w 45"/>
                  <a:gd name="T47" fmla="*/ 0 h 54"/>
                  <a:gd name="T48" fmla="*/ 0 w 45"/>
                  <a:gd name="T49" fmla="*/ 0 h 54"/>
                  <a:gd name="T50" fmla="*/ 0 w 45"/>
                  <a:gd name="T51" fmla="*/ 0 h 54"/>
                  <a:gd name="T52" fmla="*/ 0 w 45"/>
                  <a:gd name="T53" fmla="*/ 0 h 54"/>
                  <a:gd name="T54" fmla="*/ 0 w 45"/>
                  <a:gd name="T55" fmla="*/ 0 h 54"/>
                  <a:gd name="T56" fmla="*/ 0 w 45"/>
                  <a:gd name="T57" fmla="*/ 0 h 54"/>
                  <a:gd name="T58" fmla="*/ 0 w 45"/>
                  <a:gd name="T59" fmla="*/ 0 h 54"/>
                  <a:gd name="T60" fmla="*/ 0 w 45"/>
                  <a:gd name="T61" fmla="*/ 0 h 54"/>
                  <a:gd name="T62" fmla="*/ 0 w 45"/>
                  <a:gd name="T63" fmla="*/ 0 h 54"/>
                  <a:gd name="T64" fmla="*/ 0 w 45"/>
                  <a:gd name="T65" fmla="*/ 0 h 5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5"/>
                  <a:gd name="T100" fmla="*/ 0 h 54"/>
                  <a:gd name="T101" fmla="*/ 45 w 45"/>
                  <a:gd name="T102" fmla="*/ 54 h 5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5" h="54">
                    <a:moveTo>
                      <a:pt x="45" y="28"/>
                    </a:moveTo>
                    <a:lnTo>
                      <a:pt x="44" y="22"/>
                    </a:lnTo>
                    <a:lnTo>
                      <a:pt x="43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5" y="5"/>
                    </a:lnTo>
                    <a:lnTo>
                      <a:pt x="31" y="3"/>
                    </a:lnTo>
                    <a:lnTo>
                      <a:pt x="27" y="1"/>
                    </a:lnTo>
                    <a:lnTo>
                      <a:pt x="22" y="0"/>
                    </a:lnTo>
                    <a:lnTo>
                      <a:pt x="18" y="1"/>
                    </a:lnTo>
                    <a:lnTo>
                      <a:pt x="13" y="3"/>
                    </a:lnTo>
                    <a:lnTo>
                      <a:pt x="10" y="5"/>
                    </a:lnTo>
                    <a:lnTo>
                      <a:pt x="6" y="9"/>
                    </a:lnTo>
                    <a:lnTo>
                      <a:pt x="3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1" y="39"/>
                    </a:lnTo>
                    <a:lnTo>
                      <a:pt x="3" y="43"/>
                    </a:lnTo>
                    <a:lnTo>
                      <a:pt x="6" y="47"/>
                    </a:lnTo>
                    <a:lnTo>
                      <a:pt x="10" y="51"/>
                    </a:lnTo>
                    <a:lnTo>
                      <a:pt x="13" y="53"/>
                    </a:lnTo>
                    <a:lnTo>
                      <a:pt x="18" y="54"/>
                    </a:lnTo>
                    <a:lnTo>
                      <a:pt x="22" y="54"/>
                    </a:lnTo>
                    <a:lnTo>
                      <a:pt x="27" y="54"/>
                    </a:lnTo>
                    <a:lnTo>
                      <a:pt x="31" y="53"/>
                    </a:lnTo>
                    <a:lnTo>
                      <a:pt x="35" y="51"/>
                    </a:lnTo>
                    <a:lnTo>
                      <a:pt x="38" y="47"/>
                    </a:lnTo>
                    <a:lnTo>
                      <a:pt x="41" y="43"/>
                    </a:lnTo>
                    <a:lnTo>
                      <a:pt x="43" y="39"/>
                    </a:lnTo>
                    <a:lnTo>
                      <a:pt x="44" y="34"/>
                    </a:lnTo>
                    <a:lnTo>
                      <a:pt x="45" y="28"/>
                    </a:lnTo>
                    <a:close/>
                    <a:moveTo>
                      <a:pt x="36" y="28"/>
                    </a:moveTo>
                    <a:lnTo>
                      <a:pt x="35" y="31"/>
                    </a:lnTo>
                    <a:lnTo>
                      <a:pt x="35" y="34"/>
                    </a:lnTo>
                    <a:lnTo>
                      <a:pt x="33" y="37"/>
                    </a:lnTo>
                    <a:lnTo>
                      <a:pt x="32" y="40"/>
                    </a:lnTo>
                    <a:lnTo>
                      <a:pt x="30" y="41"/>
                    </a:lnTo>
                    <a:lnTo>
                      <a:pt x="27" y="42"/>
                    </a:lnTo>
                    <a:lnTo>
                      <a:pt x="25" y="43"/>
                    </a:lnTo>
                    <a:lnTo>
                      <a:pt x="22" y="43"/>
                    </a:lnTo>
                    <a:lnTo>
                      <a:pt x="19" y="43"/>
                    </a:lnTo>
                    <a:lnTo>
                      <a:pt x="17" y="42"/>
                    </a:lnTo>
                    <a:lnTo>
                      <a:pt x="15" y="41"/>
                    </a:lnTo>
                    <a:lnTo>
                      <a:pt x="13" y="40"/>
                    </a:lnTo>
                    <a:lnTo>
                      <a:pt x="11" y="37"/>
                    </a:lnTo>
                    <a:lnTo>
                      <a:pt x="10" y="34"/>
                    </a:lnTo>
                    <a:lnTo>
                      <a:pt x="9" y="31"/>
                    </a:lnTo>
                    <a:lnTo>
                      <a:pt x="9" y="28"/>
                    </a:lnTo>
                    <a:lnTo>
                      <a:pt x="9" y="24"/>
                    </a:lnTo>
                    <a:lnTo>
                      <a:pt x="10" y="22"/>
                    </a:lnTo>
                    <a:lnTo>
                      <a:pt x="11" y="18"/>
                    </a:lnTo>
                    <a:lnTo>
                      <a:pt x="13" y="16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22" y="11"/>
                    </a:lnTo>
                    <a:lnTo>
                      <a:pt x="25" y="12"/>
                    </a:lnTo>
                    <a:lnTo>
                      <a:pt x="27" y="13"/>
                    </a:lnTo>
                    <a:lnTo>
                      <a:pt x="30" y="15"/>
                    </a:lnTo>
                    <a:lnTo>
                      <a:pt x="32" y="16"/>
                    </a:lnTo>
                    <a:lnTo>
                      <a:pt x="33" y="18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8"/>
                    </a:lnTo>
                    <a:close/>
                  </a:path>
                </a:pathLst>
              </a:custGeom>
              <a:solidFill>
                <a:srgbClr val="FCF2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66" name="Freeform 213"/>
              <p:cNvSpPr>
                <a:spLocks noEditPoints="1"/>
              </p:cNvSpPr>
              <p:nvPr/>
            </p:nvSpPr>
            <p:spPr bwMode="auto">
              <a:xfrm>
                <a:off x="1158" y="2656"/>
                <a:ext cx="7" cy="7"/>
              </a:xfrm>
              <a:custGeom>
                <a:avLst/>
                <a:gdLst>
                  <a:gd name="T0" fmla="*/ 0 w 36"/>
                  <a:gd name="T1" fmla="*/ 0 h 43"/>
                  <a:gd name="T2" fmla="*/ 0 w 36"/>
                  <a:gd name="T3" fmla="*/ 0 h 43"/>
                  <a:gd name="T4" fmla="*/ 0 w 36"/>
                  <a:gd name="T5" fmla="*/ 0 h 43"/>
                  <a:gd name="T6" fmla="*/ 0 w 36"/>
                  <a:gd name="T7" fmla="*/ 0 h 43"/>
                  <a:gd name="T8" fmla="*/ 0 w 36"/>
                  <a:gd name="T9" fmla="*/ 0 h 43"/>
                  <a:gd name="T10" fmla="*/ 0 w 36"/>
                  <a:gd name="T11" fmla="*/ 0 h 43"/>
                  <a:gd name="T12" fmla="*/ 0 w 36"/>
                  <a:gd name="T13" fmla="*/ 0 h 43"/>
                  <a:gd name="T14" fmla="*/ 0 w 36"/>
                  <a:gd name="T15" fmla="*/ 0 h 43"/>
                  <a:gd name="T16" fmla="*/ 0 w 36"/>
                  <a:gd name="T17" fmla="*/ 0 h 43"/>
                  <a:gd name="T18" fmla="*/ 0 w 36"/>
                  <a:gd name="T19" fmla="*/ 0 h 43"/>
                  <a:gd name="T20" fmla="*/ 0 w 36"/>
                  <a:gd name="T21" fmla="*/ 0 h 43"/>
                  <a:gd name="T22" fmla="*/ 0 w 36"/>
                  <a:gd name="T23" fmla="*/ 0 h 43"/>
                  <a:gd name="T24" fmla="*/ 0 w 36"/>
                  <a:gd name="T25" fmla="*/ 0 h 43"/>
                  <a:gd name="T26" fmla="*/ 0 w 36"/>
                  <a:gd name="T27" fmla="*/ 0 h 43"/>
                  <a:gd name="T28" fmla="*/ 0 w 36"/>
                  <a:gd name="T29" fmla="*/ 0 h 43"/>
                  <a:gd name="T30" fmla="*/ 0 w 36"/>
                  <a:gd name="T31" fmla="*/ 0 h 43"/>
                  <a:gd name="T32" fmla="*/ 0 w 36"/>
                  <a:gd name="T33" fmla="*/ 0 h 43"/>
                  <a:gd name="T34" fmla="*/ 0 w 36"/>
                  <a:gd name="T35" fmla="*/ 0 h 43"/>
                  <a:gd name="T36" fmla="*/ 0 w 36"/>
                  <a:gd name="T37" fmla="*/ 0 h 43"/>
                  <a:gd name="T38" fmla="*/ 0 w 36"/>
                  <a:gd name="T39" fmla="*/ 0 h 43"/>
                  <a:gd name="T40" fmla="*/ 0 w 36"/>
                  <a:gd name="T41" fmla="*/ 0 h 43"/>
                  <a:gd name="T42" fmla="*/ 0 w 36"/>
                  <a:gd name="T43" fmla="*/ 0 h 43"/>
                  <a:gd name="T44" fmla="*/ 0 w 36"/>
                  <a:gd name="T45" fmla="*/ 0 h 43"/>
                  <a:gd name="T46" fmla="*/ 0 w 36"/>
                  <a:gd name="T47" fmla="*/ 0 h 43"/>
                  <a:gd name="T48" fmla="*/ 0 w 36"/>
                  <a:gd name="T49" fmla="*/ 0 h 43"/>
                  <a:gd name="T50" fmla="*/ 0 w 36"/>
                  <a:gd name="T51" fmla="*/ 0 h 43"/>
                  <a:gd name="T52" fmla="*/ 0 w 36"/>
                  <a:gd name="T53" fmla="*/ 0 h 43"/>
                  <a:gd name="T54" fmla="*/ 0 w 36"/>
                  <a:gd name="T55" fmla="*/ 0 h 43"/>
                  <a:gd name="T56" fmla="*/ 0 w 36"/>
                  <a:gd name="T57" fmla="*/ 0 h 43"/>
                  <a:gd name="T58" fmla="*/ 0 w 36"/>
                  <a:gd name="T59" fmla="*/ 0 h 43"/>
                  <a:gd name="T60" fmla="*/ 0 w 36"/>
                  <a:gd name="T61" fmla="*/ 0 h 43"/>
                  <a:gd name="T62" fmla="*/ 0 w 36"/>
                  <a:gd name="T63" fmla="*/ 0 h 43"/>
                  <a:gd name="T64" fmla="*/ 0 w 36"/>
                  <a:gd name="T65" fmla="*/ 0 h 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6"/>
                  <a:gd name="T100" fmla="*/ 0 h 43"/>
                  <a:gd name="T101" fmla="*/ 36 w 36"/>
                  <a:gd name="T102" fmla="*/ 43 h 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6" h="43">
                    <a:moveTo>
                      <a:pt x="36" y="22"/>
                    </a:moveTo>
                    <a:lnTo>
                      <a:pt x="36" y="17"/>
                    </a:lnTo>
                    <a:lnTo>
                      <a:pt x="35" y="13"/>
                    </a:lnTo>
                    <a:lnTo>
                      <a:pt x="33" y="10"/>
                    </a:lnTo>
                    <a:lnTo>
                      <a:pt x="31" y="6"/>
                    </a:lnTo>
                    <a:lnTo>
                      <a:pt x="28" y="4"/>
                    </a:lnTo>
                    <a:lnTo>
                      <a:pt x="25" y="1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1" y="1"/>
                    </a:lnTo>
                    <a:lnTo>
                      <a:pt x="8" y="4"/>
                    </a:lnTo>
                    <a:lnTo>
                      <a:pt x="5" y="6"/>
                    </a:lnTo>
                    <a:lnTo>
                      <a:pt x="3" y="10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5" y="37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4" y="43"/>
                    </a:lnTo>
                    <a:lnTo>
                      <a:pt x="18" y="43"/>
                    </a:lnTo>
                    <a:lnTo>
                      <a:pt x="22" y="43"/>
                    </a:lnTo>
                    <a:lnTo>
                      <a:pt x="25" y="42"/>
                    </a:lnTo>
                    <a:lnTo>
                      <a:pt x="28" y="40"/>
                    </a:lnTo>
                    <a:lnTo>
                      <a:pt x="31" y="37"/>
                    </a:lnTo>
                    <a:lnTo>
                      <a:pt x="33" y="34"/>
                    </a:lnTo>
                    <a:lnTo>
                      <a:pt x="35" y="30"/>
                    </a:lnTo>
                    <a:lnTo>
                      <a:pt x="36" y="27"/>
                    </a:lnTo>
                    <a:lnTo>
                      <a:pt x="36" y="22"/>
                    </a:lnTo>
                    <a:close/>
                    <a:moveTo>
                      <a:pt x="27" y="22"/>
                    </a:moveTo>
                    <a:lnTo>
                      <a:pt x="27" y="24"/>
                    </a:lnTo>
                    <a:lnTo>
                      <a:pt x="26" y="25"/>
                    </a:lnTo>
                    <a:lnTo>
                      <a:pt x="26" y="28"/>
                    </a:lnTo>
                    <a:lnTo>
                      <a:pt x="24" y="29"/>
                    </a:lnTo>
                    <a:lnTo>
                      <a:pt x="23" y="30"/>
                    </a:lnTo>
                    <a:lnTo>
                      <a:pt x="22" y="31"/>
                    </a:lnTo>
                    <a:lnTo>
                      <a:pt x="20" y="33"/>
                    </a:lnTo>
                    <a:lnTo>
                      <a:pt x="18" y="33"/>
                    </a:lnTo>
                    <a:lnTo>
                      <a:pt x="16" y="33"/>
                    </a:lnTo>
                    <a:lnTo>
                      <a:pt x="15" y="31"/>
                    </a:lnTo>
                    <a:lnTo>
                      <a:pt x="13" y="30"/>
                    </a:lnTo>
                    <a:lnTo>
                      <a:pt x="12" y="29"/>
                    </a:lnTo>
                    <a:lnTo>
                      <a:pt x="11" y="28"/>
                    </a:lnTo>
                    <a:lnTo>
                      <a:pt x="10" y="25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19"/>
                    </a:lnTo>
                    <a:lnTo>
                      <a:pt x="10" y="17"/>
                    </a:lnTo>
                    <a:lnTo>
                      <a:pt x="11" y="16"/>
                    </a:lnTo>
                    <a:lnTo>
                      <a:pt x="12" y="15"/>
                    </a:lnTo>
                    <a:lnTo>
                      <a:pt x="13" y="13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8" y="11"/>
                    </a:lnTo>
                    <a:lnTo>
                      <a:pt x="20" y="11"/>
                    </a:lnTo>
                    <a:lnTo>
                      <a:pt x="22" y="12"/>
                    </a:lnTo>
                    <a:lnTo>
                      <a:pt x="23" y="13"/>
                    </a:lnTo>
                    <a:lnTo>
                      <a:pt x="24" y="15"/>
                    </a:lnTo>
                    <a:lnTo>
                      <a:pt x="26" y="16"/>
                    </a:lnTo>
                    <a:lnTo>
                      <a:pt x="26" y="17"/>
                    </a:lnTo>
                    <a:lnTo>
                      <a:pt x="27" y="19"/>
                    </a:lnTo>
                    <a:lnTo>
                      <a:pt x="27" y="22"/>
                    </a:lnTo>
                    <a:close/>
                  </a:path>
                </a:pathLst>
              </a:custGeom>
              <a:solidFill>
                <a:srgbClr val="FDF4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67" name="Freeform 214"/>
              <p:cNvSpPr>
                <a:spLocks/>
              </p:cNvSpPr>
              <p:nvPr/>
            </p:nvSpPr>
            <p:spPr bwMode="auto">
              <a:xfrm>
                <a:off x="1159" y="2657"/>
                <a:ext cx="5" cy="5"/>
              </a:xfrm>
              <a:custGeom>
                <a:avLst/>
                <a:gdLst>
                  <a:gd name="T0" fmla="*/ 0 w 27"/>
                  <a:gd name="T1" fmla="*/ 0 h 32"/>
                  <a:gd name="T2" fmla="*/ 0 w 27"/>
                  <a:gd name="T3" fmla="*/ 0 h 32"/>
                  <a:gd name="T4" fmla="*/ 0 w 27"/>
                  <a:gd name="T5" fmla="*/ 0 h 32"/>
                  <a:gd name="T6" fmla="*/ 0 w 27"/>
                  <a:gd name="T7" fmla="*/ 0 h 32"/>
                  <a:gd name="T8" fmla="*/ 0 w 27"/>
                  <a:gd name="T9" fmla="*/ 0 h 32"/>
                  <a:gd name="T10" fmla="*/ 0 w 27"/>
                  <a:gd name="T11" fmla="*/ 0 h 32"/>
                  <a:gd name="T12" fmla="*/ 0 w 27"/>
                  <a:gd name="T13" fmla="*/ 0 h 32"/>
                  <a:gd name="T14" fmla="*/ 0 w 27"/>
                  <a:gd name="T15" fmla="*/ 0 h 32"/>
                  <a:gd name="T16" fmla="*/ 0 w 27"/>
                  <a:gd name="T17" fmla="*/ 0 h 32"/>
                  <a:gd name="T18" fmla="*/ 0 w 27"/>
                  <a:gd name="T19" fmla="*/ 0 h 32"/>
                  <a:gd name="T20" fmla="*/ 0 w 27"/>
                  <a:gd name="T21" fmla="*/ 0 h 32"/>
                  <a:gd name="T22" fmla="*/ 0 w 27"/>
                  <a:gd name="T23" fmla="*/ 0 h 32"/>
                  <a:gd name="T24" fmla="*/ 0 w 27"/>
                  <a:gd name="T25" fmla="*/ 0 h 32"/>
                  <a:gd name="T26" fmla="*/ 0 w 27"/>
                  <a:gd name="T27" fmla="*/ 0 h 32"/>
                  <a:gd name="T28" fmla="*/ 0 w 27"/>
                  <a:gd name="T29" fmla="*/ 0 h 32"/>
                  <a:gd name="T30" fmla="*/ 0 w 27"/>
                  <a:gd name="T31" fmla="*/ 0 h 32"/>
                  <a:gd name="T32" fmla="*/ 0 w 27"/>
                  <a:gd name="T33" fmla="*/ 0 h 32"/>
                  <a:gd name="T34" fmla="*/ 0 w 27"/>
                  <a:gd name="T35" fmla="*/ 0 h 32"/>
                  <a:gd name="T36" fmla="*/ 0 w 27"/>
                  <a:gd name="T37" fmla="*/ 0 h 32"/>
                  <a:gd name="T38" fmla="*/ 0 w 27"/>
                  <a:gd name="T39" fmla="*/ 0 h 32"/>
                  <a:gd name="T40" fmla="*/ 0 w 27"/>
                  <a:gd name="T41" fmla="*/ 0 h 32"/>
                  <a:gd name="T42" fmla="*/ 0 w 27"/>
                  <a:gd name="T43" fmla="*/ 0 h 32"/>
                  <a:gd name="T44" fmla="*/ 0 w 27"/>
                  <a:gd name="T45" fmla="*/ 0 h 32"/>
                  <a:gd name="T46" fmla="*/ 0 w 27"/>
                  <a:gd name="T47" fmla="*/ 0 h 32"/>
                  <a:gd name="T48" fmla="*/ 0 w 27"/>
                  <a:gd name="T49" fmla="*/ 0 h 32"/>
                  <a:gd name="T50" fmla="*/ 0 w 27"/>
                  <a:gd name="T51" fmla="*/ 0 h 32"/>
                  <a:gd name="T52" fmla="*/ 0 w 27"/>
                  <a:gd name="T53" fmla="*/ 0 h 32"/>
                  <a:gd name="T54" fmla="*/ 0 w 27"/>
                  <a:gd name="T55" fmla="*/ 0 h 32"/>
                  <a:gd name="T56" fmla="*/ 0 w 27"/>
                  <a:gd name="T57" fmla="*/ 0 h 32"/>
                  <a:gd name="T58" fmla="*/ 0 w 27"/>
                  <a:gd name="T59" fmla="*/ 0 h 32"/>
                  <a:gd name="T60" fmla="*/ 0 w 27"/>
                  <a:gd name="T61" fmla="*/ 0 h 32"/>
                  <a:gd name="T62" fmla="*/ 0 w 27"/>
                  <a:gd name="T63" fmla="*/ 0 h 32"/>
                  <a:gd name="T64" fmla="*/ 0 w 27"/>
                  <a:gd name="T65" fmla="*/ 0 h 3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"/>
                  <a:gd name="T100" fmla="*/ 0 h 32"/>
                  <a:gd name="T101" fmla="*/ 27 w 27"/>
                  <a:gd name="T102" fmla="*/ 32 h 3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" h="32">
                    <a:moveTo>
                      <a:pt x="27" y="17"/>
                    </a:moveTo>
                    <a:lnTo>
                      <a:pt x="26" y="13"/>
                    </a:lnTo>
                    <a:lnTo>
                      <a:pt x="26" y="11"/>
                    </a:lnTo>
                    <a:lnTo>
                      <a:pt x="24" y="7"/>
                    </a:lnTo>
                    <a:lnTo>
                      <a:pt x="23" y="5"/>
                    </a:lnTo>
                    <a:lnTo>
                      <a:pt x="21" y="4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0" y="1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2" y="26"/>
                    </a:lnTo>
                    <a:lnTo>
                      <a:pt x="4" y="29"/>
                    </a:lnTo>
                    <a:lnTo>
                      <a:pt x="6" y="30"/>
                    </a:lnTo>
                    <a:lnTo>
                      <a:pt x="8" y="31"/>
                    </a:lnTo>
                    <a:lnTo>
                      <a:pt x="10" y="32"/>
                    </a:lnTo>
                    <a:lnTo>
                      <a:pt x="13" y="32"/>
                    </a:lnTo>
                    <a:lnTo>
                      <a:pt x="16" y="32"/>
                    </a:lnTo>
                    <a:lnTo>
                      <a:pt x="18" y="31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4" y="26"/>
                    </a:lnTo>
                    <a:lnTo>
                      <a:pt x="26" y="23"/>
                    </a:lnTo>
                    <a:lnTo>
                      <a:pt x="26" y="20"/>
                    </a:lnTo>
                    <a:lnTo>
                      <a:pt x="27" y="17"/>
                    </a:lnTo>
                    <a:close/>
                  </a:path>
                </a:pathLst>
              </a:custGeom>
              <a:solidFill>
                <a:srgbClr val="FDF8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68" name="Freeform 215"/>
              <p:cNvSpPr>
                <a:spLocks/>
              </p:cNvSpPr>
              <p:nvPr/>
            </p:nvSpPr>
            <p:spPr bwMode="auto">
              <a:xfrm>
                <a:off x="1160" y="2658"/>
                <a:ext cx="3" cy="3"/>
              </a:xfrm>
              <a:custGeom>
                <a:avLst/>
                <a:gdLst>
                  <a:gd name="T0" fmla="*/ 0 w 18"/>
                  <a:gd name="T1" fmla="*/ 0 h 22"/>
                  <a:gd name="T2" fmla="*/ 0 w 18"/>
                  <a:gd name="T3" fmla="*/ 0 h 22"/>
                  <a:gd name="T4" fmla="*/ 0 w 18"/>
                  <a:gd name="T5" fmla="*/ 0 h 22"/>
                  <a:gd name="T6" fmla="*/ 0 w 18"/>
                  <a:gd name="T7" fmla="*/ 0 h 22"/>
                  <a:gd name="T8" fmla="*/ 0 w 18"/>
                  <a:gd name="T9" fmla="*/ 0 h 22"/>
                  <a:gd name="T10" fmla="*/ 0 w 18"/>
                  <a:gd name="T11" fmla="*/ 0 h 22"/>
                  <a:gd name="T12" fmla="*/ 0 w 18"/>
                  <a:gd name="T13" fmla="*/ 0 h 22"/>
                  <a:gd name="T14" fmla="*/ 0 w 18"/>
                  <a:gd name="T15" fmla="*/ 0 h 22"/>
                  <a:gd name="T16" fmla="*/ 0 w 18"/>
                  <a:gd name="T17" fmla="*/ 0 h 22"/>
                  <a:gd name="T18" fmla="*/ 0 w 18"/>
                  <a:gd name="T19" fmla="*/ 0 h 22"/>
                  <a:gd name="T20" fmla="*/ 0 w 18"/>
                  <a:gd name="T21" fmla="*/ 0 h 22"/>
                  <a:gd name="T22" fmla="*/ 0 w 18"/>
                  <a:gd name="T23" fmla="*/ 0 h 22"/>
                  <a:gd name="T24" fmla="*/ 0 w 18"/>
                  <a:gd name="T25" fmla="*/ 0 h 22"/>
                  <a:gd name="T26" fmla="*/ 0 w 18"/>
                  <a:gd name="T27" fmla="*/ 0 h 22"/>
                  <a:gd name="T28" fmla="*/ 0 w 18"/>
                  <a:gd name="T29" fmla="*/ 0 h 22"/>
                  <a:gd name="T30" fmla="*/ 0 w 18"/>
                  <a:gd name="T31" fmla="*/ 0 h 22"/>
                  <a:gd name="T32" fmla="*/ 0 w 18"/>
                  <a:gd name="T33" fmla="*/ 0 h 22"/>
                  <a:gd name="T34" fmla="*/ 0 w 18"/>
                  <a:gd name="T35" fmla="*/ 0 h 22"/>
                  <a:gd name="T36" fmla="*/ 0 w 18"/>
                  <a:gd name="T37" fmla="*/ 0 h 22"/>
                  <a:gd name="T38" fmla="*/ 0 w 18"/>
                  <a:gd name="T39" fmla="*/ 0 h 22"/>
                  <a:gd name="T40" fmla="*/ 0 w 18"/>
                  <a:gd name="T41" fmla="*/ 0 h 22"/>
                  <a:gd name="T42" fmla="*/ 0 w 18"/>
                  <a:gd name="T43" fmla="*/ 0 h 22"/>
                  <a:gd name="T44" fmla="*/ 0 w 18"/>
                  <a:gd name="T45" fmla="*/ 0 h 22"/>
                  <a:gd name="T46" fmla="*/ 0 w 18"/>
                  <a:gd name="T47" fmla="*/ 0 h 22"/>
                  <a:gd name="T48" fmla="*/ 0 w 18"/>
                  <a:gd name="T49" fmla="*/ 0 h 22"/>
                  <a:gd name="T50" fmla="*/ 0 w 18"/>
                  <a:gd name="T51" fmla="*/ 0 h 22"/>
                  <a:gd name="T52" fmla="*/ 0 w 18"/>
                  <a:gd name="T53" fmla="*/ 0 h 22"/>
                  <a:gd name="T54" fmla="*/ 0 w 18"/>
                  <a:gd name="T55" fmla="*/ 0 h 22"/>
                  <a:gd name="T56" fmla="*/ 0 w 18"/>
                  <a:gd name="T57" fmla="*/ 0 h 22"/>
                  <a:gd name="T58" fmla="*/ 0 w 18"/>
                  <a:gd name="T59" fmla="*/ 0 h 22"/>
                  <a:gd name="T60" fmla="*/ 0 w 18"/>
                  <a:gd name="T61" fmla="*/ 0 h 22"/>
                  <a:gd name="T62" fmla="*/ 0 w 18"/>
                  <a:gd name="T63" fmla="*/ 0 h 22"/>
                  <a:gd name="T64" fmla="*/ 0 w 18"/>
                  <a:gd name="T65" fmla="*/ 0 h 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"/>
                  <a:gd name="T100" fmla="*/ 0 h 22"/>
                  <a:gd name="T101" fmla="*/ 18 w 18"/>
                  <a:gd name="T102" fmla="*/ 22 h 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" h="22">
                    <a:moveTo>
                      <a:pt x="18" y="11"/>
                    </a:moveTo>
                    <a:lnTo>
                      <a:pt x="18" y="8"/>
                    </a:lnTo>
                    <a:lnTo>
                      <a:pt x="17" y="6"/>
                    </a:lnTo>
                    <a:lnTo>
                      <a:pt x="17" y="5"/>
                    </a:lnTo>
                    <a:lnTo>
                      <a:pt x="15" y="4"/>
                    </a:lnTo>
                    <a:lnTo>
                      <a:pt x="14" y="2"/>
                    </a:lnTo>
                    <a:lnTo>
                      <a:pt x="13" y="1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6" y="1"/>
                    </a:lnTo>
                    <a:lnTo>
                      <a:pt x="4" y="2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2" y="17"/>
                    </a:lnTo>
                    <a:lnTo>
                      <a:pt x="3" y="18"/>
                    </a:lnTo>
                    <a:lnTo>
                      <a:pt x="4" y="19"/>
                    </a:lnTo>
                    <a:lnTo>
                      <a:pt x="6" y="20"/>
                    </a:lnTo>
                    <a:lnTo>
                      <a:pt x="7" y="22"/>
                    </a:lnTo>
                    <a:lnTo>
                      <a:pt x="9" y="22"/>
                    </a:lnTo>
                    <a:lnTo>
                      <a:pt x="11" y="22"/>
                    </a:lnTo>
                    <a:lnTo>
                      <a:pt x="13" y="20"/>
                    </a:lnTo>
                    <a:lnTo>
                      <a:pt x="14" y="19"/>
                    </a:lnTo>
                    <a:lnTo>
                      <a:pt x="15" y="18"/>
                    </a:lnTo>
                    <a:lnTo>
                      <a:pt x="17" y="17"/>
                    </a:lnTo>
                    <a:lnTo>
                      <a:pt x="17" y="14"/>
                    </a:lnTo>
                    <a:lnTo>
                      <a:pt x="18" y="13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DFA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69" name="Freeform 216"/>
              <p:cNvSpPr>
                <a:spLocks/>
              </p:cNvSpPr>
              <p:nvPr/>
            </p:nvSpPr>
            <p:spPr bwMode="auto">
              <a:xfrm>
                <a:off x="1161" y="2658"/>
                <a:ext cx="2" cy="2"/>
              </a:xfrm>
              <a:custGeom>
                <a:avLst/>
                <a:gdLst>
                  <a:gd name="T0" fmla="*/ 0 w 9"/>
                  <a:gd name="T1" fmla="*/ 0 h 11"/>
                  <a:gd name="T2" fmla="*/ 0 w 9"/>
                  <a:gd name="T3" fmla="*/ 0 h 11"/>
                  <a:gd name="T4" fmla="*/ 0 w 9"/>
                  <a:gd name="T5" fmla="*/ 0 h 11"/>
                  <a:gd name="T6" fmla="*/ 0 w 9"/>
                  <a:gd name="T7" fmla="*/ 0 h 11"/>
                  <a:gd name="T8" fmla="*/ 0 w 9"/>
                  <a:gd name="T9" fmla="*/ 0 h 11"/>
                  <a:gd name="T10" fmla="*/ 0 w 9"/>
                  <a:gd name="T11" fmla="*/ 0 h 11"/>
                  <a:gd name="T12" fmla="*/ 0 w 9"/>
                  <a:gd name="T13" fmla="*/ 0 h 11"/>
                  <a:gd name="T14" fmla="*/ 0 w 9"/>
                  <a:gd name="T15" fmla="*/ 0 h 11"/>
                  <a:gd name="T16" fmla="*/ 0 w 9"/>
                  <a:gd name="T17" fmla="*/ 0 h 11"/>
                  <a:gd name="T18" fmla="*/ 0 w 9"/>
                  <a:gd name="T19" fmla="*/ 0 h 11"/>
                  <a:gd name="T20" fmla="*/ 0 w 9"/>
                  <a:gd name="T21" fmla="*/ 0 h 11"/>
                  <a:gd name="T22" fmla="*/ 0 w 9"/>
                  <a:gd name="T23" fmla="*/ 0 h 11"/>
                  <a:gd name="T24" fmla="*/ 0 w 9"/>
                  <a:gd name="T25" fmla="*/ 0 h 11"/>
                  <a:gd name="T26" fmla="*/ 0 w 9"/>
                  <a:gd name="T27" fmla="*/ 0 h 11"/>
                  <a:gd name="T28" fmla="*/ 0 w 9"/>
                  <a:gd name="T29" fmla="*/ 0 h 11"/>
                  <a:gd name="T30" fmla="*/ 0 w 9"/>
                  <a:gd name="T31" fmla="*/ 0 h 11"/>
                  <a:gd name="T32" fmla="*/ 0 w 9"/>
                  <a:gd name="T33" fmla="*/ 0 h 11"/>
                  <a:gd name="T34" fmla="*/ 0 w 9"/>
                  <a:gd name="T35" fmla="*/ 0 h 11"/>
                  <a:gd name="T36" fmla="*/ 0 w 9"/>
                  <a:gd name="T37" fmla="*/ 0 h 11"/>
                  <a:gd name="T38" fmla="*/ 0 w 9"/>
                  <a:gd name="T39" fmla="*/ 0 h 11"/>
                  <a:gd name="T40" fmla="*/ 0 w 9"/>
                  <a:gd name="T41" fmla="*/ 0 h 11"/>
                  <a:gd name="T42" fmla="*/ 0 w 9"/>
                  <a:gd name="T43" fmla="*/ 0 h 11"/>
                  <a:gd name="T44" fmla="*/ 0 w 9"/>
                  <a:gd name="T45" fmla="*/ 0 h 11"/>
                  <a:gd name="T46" fmla="*/ 0 w 9"/>
                  <a:gd name="T47" fmla="*/ 0 h 11"/>
                  <a:gd name="T48" fmla="*/ 0 w 9"/>
                  <a:gd name="T49" fmla="*/ 0 h 11"/>
                  <a:gd name="T50" fmla="*/ 0 w 9"/>
                  <a:gd name="T51" fmla="*/ 0 h 11"/>
                  <a:gd name="T52" fmla="*/ 0 w 9"/>
                  <a:gd name="T53" fmla="*/ 0 h 11"/>
                  <a:gd name="T54" fmla="*/ 0 w 9"/>
                  <a:gd name="T55" fmla="*/ 0 h 11"/>
                  <a:gd name="T56" fmla="*/ 0 w 9"/>
                  <a:gd name="T57" fmla="*/ 0 h 11"/>
                  <a:gd name="T58" fmla="*/ 0 w 9"/>
                  <a:gd name="T59" fmla="*/ 0 h 11"/>
                  <a:gd name="T60" fmla="*/ 0 w 9"/>
                  <a:gd name="T61" fmla="*/ 0 h 11"/>
                  <a:gd name="T62" fmla="*/ 0 w 9"/>
                  <a:gd name="T63" fmla="*/ 0 h 11"/>
                  <a:gd name="T64" fmla="*/ 0 w 9"/>
                  <a:gd name="T65" fmla="*/ 0 h 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9"/>
                  <a:gd name="T100" fmla="*/ 0 h 11"/>
                  <a:gd name="T101" fmla="*/ 9 w 9"/>
                  <a:gd name="T102" fmla="*/ 11 h 1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9" h="11">
                    <a:moveTo>
                      <a:pt x="9" y="6"/>
                    </a:moveTo>
                    <a:lnTo>
                      <a:pt x="9" y="5"/>
                    </a:lnTo>
                    <a:lnTo>
                      <a:pt x="8" y="3"/>
                    </a:lnTo>
                    <a:lnTo>
                      <a:pt x="8" y="2"/>
                    </a:lnTo>
                    <a:lnTo>
                      <a:pt x="7" y="2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1" y="9"/>
                    </a:lnTo>
                    <a:lnTo>
                      <a:pt x="2" y="11"/>
                    </a:lnTo>
                    <a:lnTo>
                      <a:pt x="3" y="11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6" y="11"/>
                    </a:lnTo>
                    <a:lnTo>
                      <a:pt x="7" y="11"/>
                    </a:lnTo>
                    <a:lnTo>
                      <a:pt x="7" y="9"/>
                    </a:lnTo>
                    <a:lnTo>
                      <a:pt x="8" y="8"/>
                    </a:lnTo>
                    <a:lnTo>
                      <a:pt x="9" y="7"/>
                    </a:lnTo>
                    <a:lnTo>
                      <a:pt x="9" y="6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70" name="Freeform 217"/>
              <p:cNvSpPr>
                <a:spLocks/>
              </p:cNvSpPr>
              <p:nvPr/>
            </p:nvSpPr>
            <p:spPr bwMode="auto">
              <a:xfrm>
                <a:off x="1043" y="2596"/>
                <a:ext cx="44" cy="47"/>
              </a:xfrm>
              <a:custGeom>
                <a:avLst/>
                <a:gdLst>
                  <a:gd name="T0" fmla="*/ 0 w 220"/>
                  <a:gd name="T1" fmla="*/ 0 h 284"/>
                  <a:gd name="T2" fmla="*/ 0 w 220"/>
                  <a:gd name="T3" fmla="*/ 0 h 284"/>
                  <a:gd name="T4" fmla="*/ 0 w 220"/>
                  <a:gd name="T5" fmla="*/ 0 h 284"/>
                  <a:gd name="T6" fmla="*/ 0 w 220"/>
                  <a:gd name="T7" fmla="*/ 0 h 284"/>
                  <a:gd name="T8" fmla="*/ 0 w 220"/>
                  <a:gd name="T9" fmla="*/ 0 h 284"/>
                  <a:gd name="T10" fmla="*/ 0 w 220"/>
                  <a:gd name="T11" fmla="*/ 0 h 2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20"/>
                  <a:gd name="T19" fmla="*/ 0 h 284"/>
                  <a:gd name="T20" fmla="*/ 220 w 220"/>
                  <a:gd name="T21" fmla="*/ 284 h 28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20" h="284">
                    <a:moveTo>
                      <a:pt x="185" y="0"/>
                    </a:moveTo>
                    <a:lnTo>
                      <a:pt x="0" y="48"/>
                    </a:lnTo>
                    <a:lnTo>
                      <a:pt x="58" y="260"/>
                    </a:lnTo>
                    <a:lnTo>
                      <a:pt x="94" y="284"/>
                    </a:lnTo>
                    <a:lnTo>
                      <a:pt x="220" y="23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71" name="Freeform 218"/>
              <p:cNvSpPr>
                <a:spLocks/>
              </p:cNvSpPr>
              <p:nvPr/>
            </p:nvSpPr>
            <p:spPr bwMode="auto">
              <a:xfrm>
                <a:off x="1043" y="2596"/>
                <a:ext cx="44" cy="26"/>
              </a:xfrm>
              <a:custGeom>
                <a:avLst/>
                <a:gdLst>
                  <a:gd name="T0" fmla="*/ 0 w 222"/>
                  <a:gd name="T1" fmla="*/ 0 h 157"/>
                  <a:gd name="T2" fmla="*/ 0 w 222"/>
                  <a:gd name="T3" fmla="*/ 0 h 157"/>
                  <a:gd name="T4" fmla="*/ 0 w 222"/>
                  <a:gd name="T5" fmla="*/ 0 h 157"/>
                  <a:gd name="T6" fmla="*/ 0 w 222"/>
                  <a:gd name="T7" fmla="*/ 0 h 157"/>
                  <a:gd name="T8" fmla="*/ 0 w 222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"/>
                  <a:gd name="T16" fmla="*/ 0 h 157"/>
                  <a:gd name="T17" fmla="*/ 222 w 222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" h="157">
                    <a:moveTo>
                      <a:pt x="186" y="0"/>
                    </a:moveTo>
                    <a:lnTo>
                      <a:pt x="0" y="48"/>
                    </a:lnTo>
                    <a:lnTo>
                      <a:pt x="157" y="157"/>
                    </a:lnTo>
                    <a:lnTo>
                      <a:pt x="222" y="24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EBE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72" name="Freeform 219"/>
              <p:cNvSpPr>
                <a:spLocks/>
              </p:cNvSpPr>
              <p:nvPr/>
            </p:nvSpPr>
            <p:spPr bwMode="auto">
              <a:xfrm>
                <a:off x="1043" y="2601"/>
                <a:ext cx="13" cy="15"/>
              </a:xfrm>
              <a:custGeom>
                <a:avLst/>
                <a:gdLst>
                  <a:gd name="T0" fmla="*/ 0 w 63"/>
                  <a:gd name="T1" fmla="*/ 0 h 89"/>
                  <a:gd name="T2" fmla="*/ 0 w 63"/>
                  <a:gd name="T3" fmla="*/ 0 h 89"/>
                  <a:gd name="T4" fmla="*/ 0 w 63"/>
                  <a:gd name="T5" fmla="*/ 0 h 89"/>
                  <a:gd name="T6" fmla="*/ 0 w 63"/>
                  <a:gd name="T7" fmla="*/ 0 h 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89"/>
                  <a:gd name="T14" fmla="*/ 63 w 63"/>
                  <a:gd name="T15" fmla="*/ 89 h 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89">
                    <a:moveTo>
                      <a:pt x="63" y="0"/>
                    </a:moveTo>
                    <a:lnTo>
                      <a:pt x="0" y="16"/>
                    </a:lnTo>
                    <a:lnTo>
                      <a:pt x="20" y="89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A9A9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73" name="Freeform 220"/>
              <p:cNvSpPr>
                <a:spLocks/>
              </p:cNvSpPr>
              <p:nvPr/>
            </p:nvSpPr>
            <p:spPr bwMode="auto">
              <a:xfrm>
                <a:off x="1043" y="2601"/>
                <a:ext cx="13" cy="8"/>
              </a:xfrm>
              <a:custGeom>
                <a:avLst/>
                <a:gdLst>
                  <a:gd name="T0" fmla="*/ 0 w 63"/>
                  <a:gd name="T1" fmla="*/ 0 h 46"/>
                  <a:gd name="T2" fmla="*/ 0 w 63"/>
                  <a:gd name="T3" fmla="*/ 0 h 46"/>
                  <a:gd name="T4" fmla="*/ 0 w 63"/>
                  <a:gd name="T5" fmla="*/ 0 h 46"/>
                  <a:gd name="T6" fmla="*/ 0 w 63"/>
                  <a:gd name="T7" fmla="*/ 0 h 4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46"/>
                  <a:gd name="T14" fmla="*/ 63 w 63"/>
                  <a:gd name="T15" fmla="*/ 46 h 4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46">
                    <a:moveTo>
                      <a:pt x="63" y="0"/>
                    </a:moveTo>
                    <a:lnTo>
                      <a:pt x="0" y="16"/>
                    </a:lnTo>
                    <a:lnTo>
                      <a:pt x="41" y="46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74" name="Freeform 221"/>
              <p:cNvSpPr>
                <a:spLocks/>
              </p:cNvSpPr>
              <p:nvPr/>
            </p:nvSpPr>
            <p:spPr bwMode="auto">
              <a:xfrm>
                <a:off x="1078" y="2596"/>
                <a:ext cx="93" cy="63"/>
              </a:xfrm>
              <a:custGeom>
                <a:avLst/>
                <a:gdLst>
                  <a:gd name="T0" fmla="*/ 0 w 463"/>
                  <a:gd name="T1" fmla="*/ 0 h 376"/>
                  <a:gd name="T2" fmla="*/ 0 w 463"/>
                  <a:gd name="T3" fmla="*/ 0 h 376"/>
                  <a:gd name="T4" fmla="*/ 0 w 463"/>
                  <a:gd name="T5" fmla="*/ 0 h 376"/>
                  <a:gd name="T6" fmla="*/ 0 w 463"/>
                  <a:gd name="T7" fmla="*/ 0 h 376"/>
                  <a:gd name="T8" fmla="*/ 0 w 463"/>
                  <a:gd name="T9" fmla="*/ 0 h 3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63"/>
                  <a:gd name="T16" fmla="*/ 0 h 376"/>
                  <a:gd name="T17" fmla="*/ 463 w 463"/>
                  <a:gd name="T18" fmla="*/ 376 h 3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63" h="376">
                    <a:moveTo>
                      <a:pt x="8" y="0"/>
                    </a:moveTo>
                    <a:lnTo>
                      <a:pt x="0" y="79"/>
                    </a:lnTo>
                    <a:lnTo>
                      <a:pt x="432" y="376"/>
                    </a:lnTo>
                    <a:lnTo>
                      <a:pt x="463" y="31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B5DC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75" name="Freeform 222"/>
              <p:cNvSpPr>
                <a:spLocks/>
              </p:cNvSpPr>
              <p:nvPr/>
            </p:nvSpPr>
            <p:spPr bwMode="auto">
              <a:xfrm>
                <a:off x="1065" y="2609"/>
                <a:ext cx="100" cy="72"/>
              </a:xfrm>
              <a:custGeom>
                <a:avLst/>
                <a:gdLst>
                  <a:gd name="T0" fmla="*/ 0 w 501"/>
                  <a:gd name="T1" fmla="*/ 0 h 430"/>
                  <a:gd name="T2" fmla="*/ 0 w 501"/>
                  <a:gd name="T3" fmla="*/ 0 h 430"/>
                  <a:gd name="T4" fmla="*/ 0 w 501"/>
                  <a:gd name="T5" fmla="*/ 0 h 430"/>
                  <a:gd name="T6" fmla="*/ 0 w 501"/>
                  <a:gd name="T7" fmla="*/ 0 h 430"/>
                  <a:gd name="T8" fmla="*/ 0 w 501"/>
                  <a:gd name="T9" fmla="*/ 0 h 430"/>
                  <a:gd name="T10" fmla="*/ 0 w 501"/>
                  <a:gd name="T11" fmla="*/ 0 h 43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1"/>
                  <a:gd name="T19" fmla="*/ 0 h 430"/>
                  <a:gd name="T20" fmla="*/ 501 w 501"/>
                  <a:gd name="T21" fmla="*/ 430 h 43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1" h="430">
                    <a:moveTo>
                      <a:pt x="69" y="0"/>
                    </a:moveTo>
                    <a:lnTo>
                      <a:pt x="14" y="52"/>
                    </a:lnTo>
                    <a:lnTo>
                      <a:pt x="0" y="131"/>
                    </a:lnTo>
                    <a:lnTo>
                      <a:pt x="436" y="430"/>
                    </a:lnTo>
                    <a:lnTo>
                      <a:pt x="501" y="297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8DC6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76" name="Freeform 223"/>
              <p:cNvSpPr>
                <a:spLocks/>
              </p:cNvSpPr>
              <p:nvPr/>
            </p:nvSpPr>
            <p:spPr bwMode="auto">
              <a:xfrm>
                <a:off x="1055" y="2630"/>
                <a:ext cx="97" cy="61"/>
              </a:xfrm>
              <a:custGeom>
                <a:avLst/>
                <a:gdLst>
                  <a:gd name="T0" fmla="*/ 0 w 487"/>
                  <a:gd name="T1" fmla="*/ 0 h 367"/>
                  <a:gd name="T2" fmla="*/ 0 w 487"/>
                  <a:gd name="T3" fmla="*/ 0 h 367"/>
                  <a:gd name="T4" fmla="*/ 0 w 487"/>
                  <a:gd name="T5" fmla="*/ 0 h 367"/>
                  <a:gd name="T6" fmla="*/ 0 w 487"/>
                  <a:gd name="T7" fmla="*/ 0 h 367"/>
                  <a:gd name="T8" fmla="*/ 0 w 487"/>
                  <a:gd name="T9" fmla="*/ 0 h 3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7"/>
                  <a:gd name="T16" fmla="*/ 0 h 367"/>
                  <a:gd name="T17" fmla="*/ 487 w 487"/>
                  <a:gd name="T18" fmla="*/ 367 h 3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7" h="367">
                    <a:moveTo>
                      <a:pt x="51" y="0"/>
                    </a:moveTo>
                    <a:lnTo>
                      <a:pt x="0" y="55"/>
                    </a:lnTo>
                    <a:lnTo>
                      <a:pt x="455" y="367"/>
                    </a:lnTo>
                    <a:lnTo>
                      <a:pt x="487" y="301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6EAE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77" name="Freeform 224"/>
              <p:cNvSpPr>
                <a:spLocks/>
              </p:cNvSpPr>
              <p:nvPr/>
            </p:nvSpPr>
            <p:spPr bwMode="auto">
              <a:xfrm>
                <a:off x="1143" y="2647"/>
                <a:ext cx="30" cy="45"/>
              </a:xfrm>
              <a:custGeom>
                <a:avLst/>
                <a:gdLst>
                  <a:gd name="T0" fmla="*/ 0 w 147"/>
                  <a:gd name="T1" fmla="*/ 0 h 276"/>
                  <a:gd name="T2" fmla="*/ 0 w 147"/>
                  <a:gd name="T3" fmla="*/ 0 h 276"/>
                  <a:gd name="T4" fmla="*/ 0 w 147"/>
                  <a:gd name="T5" fmla="*/ 0 h 276"/>
                  <a:gd name="T6" fmla="*/ 0 w 147"/>
                  <a:gd name="T7" fmla="*/ 0 h 276"/>
                  <a:gd name="T8" fmla="*/ 0 w 147"/>
                  <a:gd name="T9" fmla="*/ 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47"/>
                  <a:gd name="T16" fmla="*/ 0 h 276"/>
                  <a:gd name="T17" fmla="*/ 147 w 147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47" h="276">
                    <a:moveTo>
                      <a:pt x="127" y="0"/>
                    </a:moveTo>
                    <a:lnTo>
                      <a:pt x="147" y="14"/>
                    </a:lnTo>
                    <a:lnTo>
                      <a:pt x="20" y="276"/>
                    </a:lnTo>
                    <a:lnTo>
                      <a:pt x="0" y="263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C2C1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78" name="Freeform 225"/>
              <p:cNvSpPr>
                <a:spLocks/>
              </p:cNvSpPr>
              <p:nvPr/>
            </p:nvSpPr>
            <p:spPr bwMode="auto">
              <a:xfrm>
                <a:off x="1150" y="2647"/>
                <a:ext cx="23" cy="34"/>
              </a:xfrm>
              <a:custGeom>
                <a:avLst/>
                <a:gdLst>
                  <a:gd name="T0" fmla="*/ 0 w 114"/>
                  <a:gd name="T1" fmla="*/ 0 h 209"/>
                  <a:gd name="T2" fmla="*/ 0 w 114"/>
                  <a:gd name="T3" fmla="*/ 0 h 209"/>
                  <a:gd name="T4" fmla="*/ 0 w 114"/>
                  <a:gd name="T5" fmla="*/ 0 h 209"/>
                  <a:gd name="T6" fmla="*/ 0 w 114"/>
                  <a:gd name="T7" fmla="*/ 0 h 209"/>
                  <a:gd name="T8" fmla="*/ 0 w 114"/>
                  <a:gd name="T9" fmla="*/ 0 h 2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4"/>
                  <a:gd name="T16" fmla="*/ 0 h 209"/>
                  <a:gd name="T17" fmla="*/ 114 w 114"/>
                  <a:gd name="T18" fmla="*/ 209 h 2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4" h="209">
                    <a:moveTo>
                      <a:pt x="94" y="0"/>
                    </a:moveTo>
                    <a:lnTo>
                      <a:pt x="114" y="14"/>
                    </a:lnTo>
                    <a:lnTo>
                      <a:pt x="20" y="209"/>
                    </a:lnTo>
                    <a:lnTo>
                      <a:pt x="0" y="195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DFC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  <p:sp>
            <p:nvSpPr>
              <p:cNvPr id="679" name="Freeform 226"/>
              <p:cNvSpPr>
                <a:spLocks/>
              </p:cNvSpPr>
              <p:nvPr/>
            </p:nvSpPr>
            <p:spPr bwMode="auto">
              <a:xfrm>
                <a:off x="1162" y="2647"/>
                <a:ext cx="11" cy="13"/>
              </a:xfrm>
              <a:custGeom>
                <a:avLst/>
                <a:gdLst>
                  <a:gd name="T0" fmla="*/ 0 w 51"/>
                  <a:gd name="T1" fmla="*/ 0 h 78"/>
                  <a:gd name="T2" fmla="*/ 0 w 51"/>
                  <a:gd name="T3" fmla="*/ 0 h 78"/>
                  <a:gd name="T4" fmla="*/ 0 w 51"/>
                  <a:gd name="T5" fmla="*/ 0 h 78"/>
                  <a:gd name="T6" fmla="*/ 0 w 51"/>
                  <a:gd name="T7" fmla="*/ 0 h 78"/>
                  <a:gd name="T8" fmla="*/ 0 w 51"/>
                  <a:gd name="T9" fmla="*/ 0 h 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78"/>
                  <a:gd name="T17" fmla="*/ 51 w 51"/>
                  <a:gd name="T18" fmla="*/ 78 h 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78">
                    <a:moveTo>
                      <a:pt x="31" y="0"/>
                    </a:moveTo>
                    <a:lnTo>
                      <a:pt x="51" y="14"/>
                    </a:lnTo>
                    <a:lnTo>
                      <a:pt x="21" y="78"/>
                    </a:lnTo>
                    <a:lnTo>
                      <a:pt x="0" y="6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FEFE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SimHei" charset="-122"/>
                  <a:ea typeface="SimHei" charset="-122"/>
                  <a:cs typeface="SimHei" charset="-122"/>
                </a:endParaRPr>
              </a:p>
            </p:txBody>
          </p:sp>
        </p:grpSp>
      </p:grpSp>
      <p:sp>
        <p:nvSpPr>
          <p:cNvPr id="340" name="矩形 339"/>
          <p:cNvSpPr/>
          <p:nvPr/>
        </p:nvSpPr>
        <p:spPr>
          <a:xfrm>
            <a:off x="5140961" y="6092290"/>
            <a:ext cx="3779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200" kern="100" dirty="0">
                <a:latin typeface="SimHei" charset="-122"/>
                <a:ea typeface="SimHei" charset="-122"/>
                <a:cs typeface="SimHei" charset="-122"/>
              </a:rPr>
              <a:t>中华肝脏病杂志</a:t>
            </a:r>
            <a:r>
              <a:rPr lang="en-US" altLang="zh-CN" sz="1200" kern="100" dirty="0">
                <a:latin typeface="SimHei" charset="-122"/>
                <a:ea typeface="SimHei" charset="-122"/>
                <a:cs typeface="SimHei" charset="-122"/>
              </a:rPr>
              <a:t>,</a:t>
            </a:r>
            <a:r>
              <a:rPr lang="en-US" altLang="zh-CN" sz="1200" kern="100" dirty="0">
                <a:latin typeface="Arial" charset="0"/>
                <a:ea typeface="Arial" charset="0"/>
                <a:cs typeface="Arial" charset="0"/>
              </a:rPr>
              <a:t>2015,23(4):317-320. </a:t>
            </a:r>
            <a:endParaRPr lang="en-US" altLang="zh-CN" sz="1200" kern="100" dirty="0" smtClean="0">
              <a:latin typeface="Arial" charset="0"/>
              <a:ea typeface="Arial" charset="0"/>
              <a:cs typeface="Arial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200" kern="100" dirty="0" err="1" smtClean="0">
                <a:latin typeface="Arial" charset="0"/>
                <a:ea typeface="Arial" charset="0"/>
                <a:cs typeface="Arial" charset="0"/>
              </a:rPr>
              <a:t>GeneReviews</a:t>
            </a:r>
            <a:r>
              <a:rPr lang="en-US" altLang="zh-CN" sz="1200" kern="100" dirty="0">
                <a:latin typeface="Arial" charset="0"/>
                <a:ea typeface="Arial" charset="0"/>
                <a:cs typeface="Arial" charset="0"/>
              </a:rPr>
              <a:t>((R)[Internet]. Seattle (WA)1993-2018.</a:t>
            </a:r>
            <a:endParaRPr lang="zh-CN" altLang="zh-CN" sz="1200" kern="1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41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9144000" cy="10508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latin typeface="Arial" charset="0"/>
                <a:ea typeface="Arial" charset="0"/>
                <a:cs typeface="Arial" charset="0"/>
              </a:rPr>
              <a:t>CTLN2</a:t>
            </a:r>
            <a:r>
              <a:rPr lang="zh-CN" altLang="en-US" sz="3200" b="1" dirty="0">
                <a:latin typeface="SimHei" charset="-122"/>
                <a:ea typeface="SimHei" charset="-122"/>
                <a:cs typeface="SimHei" charset="-122"/>
              </a:rPr>
              <a:t>的参考诊断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60" y="1050878"/>
            <a:ext cx="7355840" cy="580078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6183868"/>
            <a:ext cx="3262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>
                <a:solidFill>
                  <a:srgbClr val="373737"/>
                </a:solidFill>
                <a:latin typeface="SimHei" charset="-122"/>
                <a:ea typeface="SimHei" charset="-122"/>
                <a:cs typeface="SimHei" charset="-122"/>
              </a:rPr>
              <a:t>罕见病诊疗指南（</a:t>
            </a:r>
            <a:r>
              <a:rPr lang="en-US" altLang="zh-CN" b="1" dirty="0">
                <a:solidFill>
                  <a:srgbClr val="373737"/>
                </a:solidFill>
                <a:latin typeface="SimHei" charset="-122"/>
                <a:ea typeface="SimHei" charset="-122"/>
                <a:cs typeface="SimHei" charset="-122"/>
              </a:rPr>
              <a:t>2019</a:t>
            </a:r>
            <a:r>
              <a:rPr lang="zh-CN" altLang="en-US" b="1" dirty="0">
                <a:solidFill>
                  <a:srgbClr val="373737"/>
                </a:solidFill>
                <a:latin typeface="SimHei" charset="-122"/>
                <a:ea typeface="SimHei" charset="-122"/>
                <a:cs typeface="SimHei" charset="-122"/>
              </a:rPr>
              <a:t>年版）</a:t>
            </a:r>
            <a:endParaRPr lang="zh-CN" altLang="en-US" b="1" i="0" u="none" strike="noStrike" dirty="0">
              <a:solidFill>
                <a:srgbClr val="373737"/>
              </a:solidFill>
              <a:effectLst/>
              <a:latin typeface="SimHei" charset="-122"/>
              <a:ea typeface="SimHei" charset="-122"/>
              <a:cs typeface="Sim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693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05718"/>
            <a:ext cx="8174156" cy="5349923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  <a:buClr>
                <a:srgbClr val="FF0000"/>
              </a:buClr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饮食控制：低碳水化合物、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高蛋白；富含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中链脂肪酸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MCT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60000"/>
              </a:lnSpc>
              <a:buClr>
                <a:srgbClr val="FF0000"/>
              </a:buClr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丙酮酸钠：对</a:t>
            </a: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CTLN2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可能有效，可改善临床症状、高氨血症和瓜氨酸血症等</a:t>
            </a:r>
          </a:p>
          <a:p>
            <a:pPr>
              <a:lnSpc>
                <a:spcPct val="160000"/>
              </a:lnSpc>
              <a:buClr>
                <a:srgbClr val="FF0000"/>
              </a:buClr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精氨酸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：可能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改善高氨血症和高瓜氨酸血症、高甘油三酯。甘油果糖可加重脑水肿</a:t>
            </a:r>
          </a:p>
          <a:p>
            <a:pPr>
              <a:lnSpc>
                <a:spcPct val="160000"/>
              </a:lnSpc>
              <a:buClr>
                <a:srgbClr val="FF0000"/>
              </a:buClr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肝移植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：目前公认有效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的治疗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方法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10508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治疗</a:t>
            </a:r>
            <a:endParaRPr lang="zh-CN" altLang="en-US" sz="3600" b="1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17629" y="6257859"/>
            <a:ext cx="4141892" cy="380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1200" kern="100" dirty="0" err="1">
                <a:latin typeface="Arial" charset="0"/>
                <a:ea typeface="Arial" charset="0"/>
                <a:cs typeface="Arial" charset="0"/>
              </a:rPr>
              <a:t>GeneReviews</a:t>
            </a:r>
            <a:r>
              <a:rPr lang="en-US" altLang="zh-CN" sz="1200" kern="100" dirty="0">
                <a:latin typeface="Arial" charset="0"/>
                <a:ea typeface="Arial" charset="0"/>
                <a:cs typeface="Arial" charset="0"/>
              </a:rPr>
              <a:t>((R)[Internet]. Seattle (WA)1993-2018.</a:t>
            </a:r>
            <a:endParaRPr lang="zh-CN" altLang="zh-CN" sz="1200" kern="100" dirty="0">
              <a:effectLst/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8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844382"/>
            <a:ext cx="9144000" cy="313338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rgbClr val="00206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Take-home messages</a:t>
            </a:r>
            <a: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b="1" dirty="0" smtClean="0"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50545" y="1844382"/>
            <a:ext cx="8042910" cy="26634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sz="2400" b="1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对存在神经精神症状伴高氨血症</a:t>
            </a:r>
            <a:r>
              <a:rPr lang="zh-CN" altLang="en-US" sz="2400" b="1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，尤其是低体重合并脂肪肝</a:t>
            </a:r>
            <a:r>
              <a:rPr lang="zh-CN" altLang="en-US" sz="2400" b="1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，考虑</a:t>
            </a:r>
            <a:r>
              <a:rPr lang="zh-CN" altLang="en-US" sz="2400" b="1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到 </a:t>
            </a:r>
            <a:r>
              <a:rPr lang="en-US" altLang="zh-CN" sz="2400" b="1" dirty="0" err="1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citrin</a:t>
            </a:r>
            <a:r>
              <a:rPr lang="zh-CN" altLang="en-US" sz="2400" b="1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 缺陷病</a:t>
            </a:r>
            <a:r>
              <a:rPr lang="zh-CN" altLang="en-US" sz="2400" b="1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可能；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sz="2400" b="1" dirty="0" smtClean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该病</a:t>
            </a:r>
            <a:r>
              <a:rPr lang="zh-CN" altLang="en-US" sz="2400" b="1" dirty="0">
                <a:solidFill>
                  <a:schemeClr val="bg1"/>
                </a:solidFill>
                <a:latin typeface="SimHei" charset="-122"/>
                <a:ea typeface="SimHei" charset="-122"/>
                <a:cs typeface="SimHei" charset="-122"/>
              </a:rPr>
              <a:t>罕见，误诊率较高，仅靠临床表现、生化及实验室检查等无法获得明确诊断，还需要精准的基因检测确诊。</a:t>
            </a:r>
          </a:p>
        </p:txBody>
      </p:sp>
    </p:spTree>
    <p:extLst>
      <p:ext uri="{BB962C8B-B14F-4D97-AF65-F5344CB8AC3E}">
        <p14:creationId xmlns:p14="http://schemas.microsoft.com/office/powerpoint/2010/main" val="11238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23457" y="2590801"/>
            <a:ext cx="404948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谢  谢！</a:t>
            </a:r>
            <a:endParaRPr lang="zh-CN" altLang="en-US" sz="8000" dirty="0"/>
          </a:p>
        </p:txBody>
      </p:sp>
    </p:spTree>
    <p:extLst>
      <p:ext uri="{BB962C8B-B14F-4D97-AF65-F5344CB8AC3E}">
        <p14:creationId xmlns:p14="http://schemas.microsoft.com/office/powerpoint/2010/main" val="300060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9144000" cy="10508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既往史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个人史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、家族史</a:t>
            </a:r>
          </a:p>
        </p:txBody>
      </p:sp>
      <p:sp>
        <p:nvSpPr>
          <p:cNvPr id="7" name="内容占位符 6"/>
          <p:cNvSpPr>
            <a:spLocks noGrp="1"/>
          </p:cNvSpPr>
          <p:nvPr>
            <p:ph idx="1"/>
          </p:nvPr>
        </p:nvSpPr>
        <p:spPr>
          <a:xfrm>
            <a:off x="628649" y="1825625"/>
            <a:ext cx="8153041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既往史：体健。否认空腹低血糖，否认长期用药史。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个人史：患者婴儿阶段发育基本正常。否认吸烟、酗酒史。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家族史：否认家族中类似病史。</a:t>
            </a:r>
          </a:p>
        </p:txBody>
      </p:sp>
    </p:spTree>
    <p:extLst>
      <p:ext uri="{BB962C8B-B14F-4D97-AF65-F5344CB8AC3E}">
        <p14:creationId xmlns:p14="http://schemas.microsoft.com/office/powerpoint/2010/main" val="354360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463040"/>
            <a:ext cx="7886700" cy="539496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70000"/>
              </a:lnSpc>
              <a:buClr>
                <a:srgbClr val="FF0000"/>
              </a:buClr>
              <a:buNone/>
            </a:pP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mr-IN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mr-IN" altLang="zh-CN" dirty="0" err="1" smtClean="0">
                <a:latin typeface="Arial" charset="0"/>
                <a:ea typeface="Arial" charset="0"/>
                <a:cs typeface="Arial" charset="0"/>
              </a:rPr>
              <a:t>T</a:t>
            </a:r>
            <a:r>
              <a:rPr lang="mr-IN" altLang="zh-CN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altLang="zh-CN" dirty="0">
                <a:latin typeface="Arial" charset="0"/>
                <a:ea typeface="Arial" charset="0"/>
                <a:cs typeface="Arial" charset="0"/>
              </a:rPr>
              <a:t>36.2℃  </a:t>
            </a:r>
            <a:r>
              <a:rPr lang="mr-IN" altLang="zh-CN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altLang="zh-CN" dirty="0" err="1">
                <a:latin typeface="Arial" charset="0"/>
                <a:ea typeface="Arial" charset="0"/>
                <a:cs typeface="Arial" charset="0"/>
              </a:rPr>
              <a:t>P</a:t>
            </a:r>
            <a:r>
              <a:rPr lang="mr-IN" altLang="zh-CN" dirty="0">
                <a:latin typeface="Arial" charset="0"/>
                <a:ea typeface="Arial" charset="0"/>
                <a:cs typeface="Arial" charset="0"/>
              </a:rPr>
              <a:t> 54</a:t>
            </a:r>
            <a:r>
              <a:rPr lang="zh-CN" altLang="mr-IN" dirty="0">
                <a:latin typeface="SimHei" charset="-122"/>
                <a:ea typeface="SimHei" charset="-122"/>
                <a:cs typeface="SimHei" charset="-122"/>
              </a:rPr>
              <a:t>次</a:t>
            </a:r>
            <a:r>
              <a:rPr lang="mr-IN" altLang="zh-CN" dirty="0">
                <a:latin typeface="SimHei" charset="-122"/>
                <a:ea typeface="SimHei" charset="-122"/>
                <a:cs typeface="SimHei" charset="-122"/>
              </a:rPr>
              <a:t>/</a:t>
            </a:r>
            <a:r>
              <a:rPr lang="zh-CN" altLang="mr-IN" dirty="0">
                <a:latin typeface="SimHei" charset="-122"/>
                <a:ea typeface="SimHei" charset="-122"/>
                <a:cs typeface="SimHei" charset="-122"/>
              </a:rPr>
              <a:t>分</a:t>
            </a:r>
            <a:r>
              <a:rPr lang="zh-CN" altLang="mr-IN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zh-CN" altLang="mr-IN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altLang="zh-CN" dirty="0" err="1">
                <a:latin typeface="Arial" charset="0"/>
                <a:ea typeface="Arial" charset="0"/>
                <a:cs typeface="Arial" charset="0"/>
              </a:rPr>
              <a:t>R</a:t>
            </a:r>
            <a:r>
              <a:rPr lang="mr-IN" altLang="zh-CN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altLang="zh-CN" dirty="0" smtClean="0">
                <a:latin typeface="Arial" charset="0"/>
                <a:ea typeface="Arial" charset="0"/>
                <a:cs typeface="Arial" charset="0"/>
              </a:rPr>
              <a:t>16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mr-IN" dirty="0" smtClean="0">
                <a:latin typeface="SimHei" charset="-122"/>
                <a:ea typeface="SimHei" charset="-122"/>
                <a:cs typeface="SimHei" charset="-122"/>
              </a:rPr>
              <a:t>次</a:t>
            </a:r>
            <a:r>
              <a:rPr lang="mr-IN" altLang="zh-CN" dirty="0">
                <a:latin typeface="SimHei" charset="-122"/>
                <a:ea typeface="SimHei" charset="-122"/>
                <a:cs typeface="SimHei" charset="-122"/>
              </a:rPr>
              <a:t>/</a:t>
            </a:r>
            <a:r>
              <a:rPr lang="zh-CN" altLang="mr-IN" dirty="0">
                <a:latin typeface="SimHei" charset="-122"/>
                <a:ea typeface="SimHei" charset="-122"/>
                <a:cs typeface="SimHei" charset="-122"/>
              </a:rPr>
              <a:t>分</a:t>
            </a:r>
            <a:r>
              <a:rPr lang="zh-CN" altLang="mr-IN" dirty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zh-CN" altLang="mr-IN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altLang="zh-CN" dirty="0" smtClean="0">
                <a:latin typeface="Arial" charset="0"/>
                <a:ea typeface="Arial" charset="0"/>
                <a:cs typeface="Arial" charset="0"/>
              </a:rPr>
              <a:t>BP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altLang="zh-CN" dirty="0" smtClean="0">
                <a:latin typeface="Arial" charset="0"/>
                <a:ea typeface="Arial" charset="0"/>
                <a:cs typeface="Arial" charset="0"/>
              </a:rPr>
              <a:t>110/70mmHg </a:t>
            </a:r>
            <a:endParaRPr lang="mr-IN" altLang="zh-CN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70000"/>
              </a:lnSpc>
              <a:buClr>
                <a:srgbClr val="FF0000"/>
              </a:buClr>
              <a:buNone/>
            </a:pPr>
            <a:r>
              <a:rPr lang="mr-IN" altLang="zh-CN" dirty="0">
                <a:latin typeface="Arial" charset="0"/>
                <a:ea typeface="Arial" charset="0"/>
                <a:cs typeface="Arial" charset="0"/>
              </a:rPr>
              <a:t>             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               </a:t>
            </a:r>
            <a:r>
              <a:rPr lang="mr-IN" altLang="zh-CN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H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altLang="zh-CN" dirty="0" smtClean="0">
                <a:latin typeface="Arial" charset="0"/>
                <a:ea typeface="Arial" charset="0"/>
                <a:cs typeface="Arial" charset="0"/>
              </a:rPr>
              <a:t>165cm    </a:t>
            </a:r>
            <a:r>
              <a:rPr lang="en-US" altLang="zh-CN" dirty="0" smtClean="0">
                <a:latin typeface="Arial" charset="0"/>
                <a:ea typeface="Arial" charset="0"/>
                <a:cs typeface="Arial" charset="0"/>
              </a:rPr>
              <a:t>W</a:t>
            </a:r>
            <a:r>
              <a:rPr lang="zh-CN" alt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zh-CN" altLang="mr-IN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altLang="zh-CN" dirty="0" smtClean="0">
                <a:latin typeface="Arial" charset="0"/>
                <a:ea typeface="Arial" charset="0"/>
                <a:cs typeface="Arial" charset="0"/>
              </a:rPr>
              <a:t>34kg</a:t>
            </a:r>
            <a:endParaRPr lang="en-US" altLang="zh-CN" dirty="0" smtClean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70000"/>
              </a:lnSpc>
              <a:buClr>
                <a:srgbClr val="FF0000"/>
              </a:buClr>
            </a:pP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营养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欠佳，神清语利</a:t>
            </a:r>
          </a:p>
          <a:p>
            <a:pPr>
              <a:lnSpc>
                <a:spcPct val="170000"/>
              </a:lnSpc>
              <a:buClr>
                <a:srgbClr val="FF0000"/>
              </a:buClr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皮肤无黄染，无肝掌、蜘蛛痣。浅表淋巴结（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  <a:p>
            <a:pPr>
              <a:lnSpc>
                <a:spcPct val="170000"/>
              </a:lnSpc>
              <a:buClr>
                <a:srgbClr val="FF0000"/>
              </a:buClr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心肺查体（－）</a:t>
            </a:r>
          </a:p>
          <a:p>
            <a:pPr>
              <a:lnSpc>
                <a:spcPct val="170000"/>
              </a:lnSpc>
              <a:buClr>
                <a:srgbClr val="FF0000"/>
              </a:buClr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腹软，无压痛、反跳痛，肝脾肋下未及，移动性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浊音阴性，双下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肢无水肿</a:t>
            </a:r>
          </a:p>
          <a:p>
            <a:pPr>
              <a:lnSpc>
                <a:spcPct val="170000"/>
              </a:lnSpc>
              <a:buClr>
                <a:srgbClr val="FF0000"/>
              </a:buClr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神经查体（－） 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10508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入院查体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08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49" y="1867889"/>
            <a:ext cx="4292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09690" y="1463040"/>
            <a:ext cx="4572001" cy="5394960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buClr>
                <a:srgbClr val="FF0000"/>
              </a:buClr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意识障碍原因待查</a:t>
            </a:r>
          </a:p>
          <a:p>
            <a:pPr marL="0" indent="0">
              <a:lnSpc>
                <a:spcPct val="170000"/>
              </a:lnSpc>
              <a:buClr>
                <a:srgbClr val="FF0000"/>
              </a:buClr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    肝性脑病？</a:t>
            </a:r>
          </a:p>
          <a:p>
            <a:pPr marL="0" indent="0">
              <a:lnSpc>
                <a:spcPct val="170000"/>
              </a:lnSpc>
              <a:buClr>
                <a:srgbClr val="FF0000"/>
              </a:buClr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    颅脑病变？</a:t>
            </a:r>
          </a:p>
          <a:p>
            <a:pPr marL="0" indent="0">
              <a:lnSpc>
                <a:spcPct val="170000"/>
              </a:lnSpc>
              <a:buClr>
                <a:srgbClr val="FF0000"/>
              </a:buClr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     代谢性疾病？</a:t>
            </a:r>
          </a:p>
          <a:p>
            <a:pPr marL="0" indent="0">
              <a:lnSpc>
                <a:spcPct val="170000"/>
              </a:lnSpc>
              <a:buClr>
                <a:srgbClr val="FF0000"/>
              </a:buClr>
              <a:buNone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肝功能异常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10508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入院诊断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69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8389" y="1442228"/>
            <a:ext cx="8556728" cy="570502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mr-IN" sz="2200" dirty="0">
                <a:latin typeface="黑体" panose="02010609060101010101" pitchFamily="49" charset="-122"/>
                <a:ea typeface="黑体" panose="02010609060101010101" pitchFamily="49" charset="-122"/>
              </a:rPr>
              <a:t>血常规：</a:t>
            </a:r>
            <a:r>
              <a:rPr lang="mr-IN" altLang="zh-CN" sz="2200" dirty="0">
                <a:latin typeface="Arial" charset="0"/>
                <a:ea typeface="Arial" charset="0"/>
                <a:cs typeface="Arial" charset="0"/>
              </a:rPr>
              <a:t>WBC </a:t>
            </a:r>
            <a:r>
              <a:rPr lang="mr-IN" altLang="zh-CN" sz="2200" dirty="0" smtClean="0">
                <a:latin typeface="Arial" charset="0"/>
                <a:ea typeface="Arial" charset="0"/>
                <a:cs typeface="Arial" charset="0"/>
              </a:rPr>
              <a:t>3*10</a:t>
            </a:r>
            <a:r>
              <a:rPr lang="mr-IN" altLang="zh-CN" sz="2200" baseline="30000" dirty="0" smtClean="0">
                <a:latin typeface="Arial" charset="0"/>
                <a:ea typeface="Arial" charset="0"/>
                <a:cs typeface="Arial" charset="0"/>
              </a:rPr>
              <a:t>9</a:t>
            </a:r>
            <a:r>
              <a:rPr lang="en-US" altLang="zh-CN" sz="2200" baseline="30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altLang="zh-CN" sz="2200" dirty="0" smtClean="0">
                <a:latin typeface="Arial" charset="0"/>
                <a:ea typeface="Arial" charset="0"/>
                <a:cs typeface="Arial" charset="0"/>
              </a:rPr>
              <a:t>/L</a:t>
            </a:r>
            <a:r>
              <a:rPr lang="zh-CN" altLang="mr-IN" sz="2200" dirty="0">
                <a:latin typeface="Arial" charset="0"/>
                <a:ea typeface="Arial" charset="0"/>
                <a:cs typeface="Arial" charset="0"/>
              </a:rPr>
              <a:t>，</a:t>
            </a:r>
            <a:r>
              <a:rPr lang="mr-IN" altLang="zh-CN" sz="2200" dirty="0">
                <a:latin typeface="Arial" charset="0"/>
                <a:ea typeface="Arial" charset="0"/>
                <a:cs typeface="Arial" charset="0"/>
              </a:rPr>
              <a:t>HGB  </a:t>
            </a:r>
            <a:r>
              <a:rPr lang="mr-IN" altLang="zh-CN" sz="2200" dirty="0" smtClean="0">
                <a:latin typeface="Arial" charset="0"/>
                <a:ea typeface="Arial" charset="0"/>
                <a:cs typeface="Arial" charset="0"/>
              </a:rPr>
              <a:t>116</a:t>
            </a:r>
            <a:r>
              <a:rPr lang="en-US" altLang="zh-CN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altLang="zh-CN" sz="2200" dirty="0" err="1" smtClean="0">
                <a:latin typeface="Arial" charset="0"/>
                <a:ea typeface="Arial" charset="0"/>
                <a:cs typeface="Arial" charset="0"/>
              </a:rPr>
              <a:t>g</a:t>
            </a:r>
            <a:r>
              <a:rPr lang="mr-IN" altLang="zh-CN" sz="2200" dirty="0" smtClean="0">
                <a:latin typeface="Arial" charset="0"/>
                <a:ea typeface="Arial" charset="0"/>
                <a:cs typeface="Arial" charset="0"/>
              </a:rPr>
              <a:t>/L</a:t>
            </a:r>
            <a:r>
              <a:rPr lang="zh-CN" altLang="mr-IN" sz="2200" dirty="0">
                <a:latin typeface="Arial" charset="0"/>
                <a:ea typeface="Arial" charset="0"/>
                <a:cs typeface="Arial" charset="0"/>
              </a:rPr>
              <a:t>，</a:t>
            </a:r>
            <a:r>
              <a:rPr lang="mr-IN" altLang="zh-CN" sz="2200" dirty="0">
                <a:latin typeface="Arial" charset="0"/>
                <a:ea typeface="Arial" charset="0"/>
                <a:cs typeface="Arial" charset="0"/>
              </a:rPr>
              <a:t>PLT  </a:t>
            </a:r>
            <a:r>
              <a:rPr lang="mr-IN" altLang="zh-CN" sz="2200" dirty="0" smtClean="0">
                <a:latin typeface="Arial" charset="0"/>
                <a:ea typeface="Arial" charset="0"/>
                <a:cs typeface="Arial" charset="0"/>
              </a:rPr>
              <a:t>164*10</a:t>
            </a:r>
            <a:r>
              <a:rPr lang="mr-IN" altLang="zh-CN" sz="2200" baseline="30000" dirty="0" smtClean="0">
                <a:latin typeface="Arial" charset="0"/>
                <a:ea typeface="Arial" charset="0"/>
                <a:cs typeface="Arial" charset="0"/>
              </a:rPr>
              <a:t>9</a:t>
            </a:r>
            <a:r>
              <a:rPr lang="en-US" altLang="zh-CN" sz="2200" baseline="30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altLang="zh-CN" sz="2200" dirty="0" smtClean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mr-IN" altLang="zh-CN" sz="2200" dirty="0">
                <a:latin typeface="Arial" charset="0"/>
                <a:ea typeface="Arial" charset="0"/>
                <a:cs typeface="Arial" charset="0"/>
              </a:rPr>
              <a:t>L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mr-IN" sz="2200" dirty="0">
                <a:latin typeface="黑体" panose="02010609060101010101" pitchFamily="49" charset="-122"/>
                <a:ea typeface="黑体" panose="02010609060101010101" pitchFamily="49" charset="-122"/>
              </a:rPr>
              <a:t>肝功能： </a:t>
            </a:r>
            <a:r>
              <a:rPr lang="mr-IN" altLang="zh-CN" sz="2200" dirty="0">
                <a:latin typeface="Arial" charset="0"/>
                <a:ea typeface="Arial" charset="0"/>
                <a:cs typeface="Arial" charset="0"/>
              </a:rPr>
              <a:t>AST/ALT </a:t>
            </a:r>
            <a:r>
              <a:rPr lang="mr-IN" altLang="zh-CN" sz="2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100</a:t>
            </a:r>
            <a:r>
              <a:rPr lang="en-US" altLang="zh-CN" sz="2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mr-IN" altLang="zh-CN" sz="2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80</a:t>
            </a:r>
            <a:r>
              <a:rPr lang="en-US" altLang="zh-CN" sz="2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U</a:t>
            </a:r>
            <a:r>
              <a:rPr lang="mr-IN" altLang="zh-CN" sz="2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altLang="zh-CN" sz="22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zh-CN" altLang="mr-IN" sz="2200" dirty="0" smtClean="0">
                <a:latin typeface="Arial" charset="0"/>
                <a:ea typeface="Arial" charset="0"/>
                <a:cs typeface="Arial" charset="0"/>
              </a:rPr>
              <a:t>，</a:t>
            </a:r>
            <a:r>
              <a:rPr lang="mr-IN" altLang="zh-CN" sz="2200" dirty="0">
                <a:latin typeface="Arial" charset="0"/>
                <a:ea typeface="Arial" charset="0"/>
                <a:cs typeface="Arial" charset="0"/>
              </a:rPr>
              <a:t>ALP/GGT </a:t>
            </a:r>
            <a:r>
              <a:rPr lang="mr-IN" altLang="zh-CN" sz="2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272/436</a:t>
            </a:r>
            <a:r>
              <a:rPr lang="en-US" altLang="zh-CN" sz="2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200" dirty="0" smtClean="0">
                <a:latin typeface="Arial" charset="0"/>
                <a:ea typeface="Arial" charset="0"/>
                <a:cs typeface="Arial" charset="0"/>
              </a:rPr>
              <a:t>U</a:t>
            </a:r>
            <a:r>
              <a:rPr lang="mr-IN" altLang="zh-CN" sz="2200" dirty="0" smtClean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altLang="zh-CN" sz="2200" dirty="0" err="1">
                <a:latin typeface="Arial" charset="0"/>
                <a:ea typeface="Arial" charset="0"/>
                <a:cs typeface="Arial" charset="0"/>
              </a:rPr>
              <a:t>L</a:t>
            </a:r>
            <a:r>
              <a:rPr lang="zh-CN" altLang="mr-IN" sz="2200" dirty="0" smtClean="0">
                <a:latin typeface="Arial" charset="0"/>
                <a:ea typeface="Arial" charset="0"/>
                <a:cs typeface="Arial" charset="0"/>
              </a:rPr>
              <a:t>，</a:t>
            </a:r>
            <a:endParaRPr lang="zh-CN" altLang="mr-IN" sz="2200" dirty="0">
              <a:latin typeface="Arial" charset="0"/>
              <a:ea typeface="Arial" charset="0"/>
              <a:cs typeface="Arial" charset="0"/>
            </a:endParaRPr>
          </a:p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zh-CN" altLang="mr-IN" sz="2200" dirty="0">
                <a:latin typeface="Arial" charset="0"/>
                <a:ea typeface="Arial" charset="0"/>
                <a:cs typeface="Arial" charset="0"/>
              </a:rPr>
              <a:t>          </a:t>
            </a:r>
            <a:r>
              <a:rPr lang="zh-CN" altLang="en-US" sz="2200" dirty="0" smtClean="0">
                <a:latin typeface="Arial" charset="0"/>
                <a:ea typeface="Arial" charset="0"/>
                <a:cs typeface="Arial" charset="0"/>
              </a:rPr>
              <a:t>        </a:t>
            </a:r>
            <a:r>
              <a:rPr lang="zh-CN" altLang="mr-IN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altLang="zh-CN" sz="2200" dirty="0" smtClean="0">
                <a:latin typeface="Arial" charset="0"/>
                <a:ea typeface="Arial" charset="0"/>
                <a:cs typeface="Arial" charset="0"/>
              </a:rPr>
              <a:t>ALB/GLO 35.1</a:t>
            </a:r>
            <a:r>
              <a:rPr lang="en-US" altLang="zh-CN" sz="2200" dirty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mr-IN" altLang="zh-CN" sz="2200" dirty="0" smtClean="0">
                <a:latin typeface="Arial" charset="0"/>
                <a:ea typeface="Arial" charset="0"/>
                <a:cs typeface="Arial" charset="0"/>
              </a:rPr>
              <a:t>23.8 </a:t>
            </a:r>
            <a:r>
              <a:rPr lang="mr-IN" altLang="zh-CN" sz="2200" dirty="0" err="1" smtClean="0">
                <a:latin typeface="Arial" charset="0"/>
                <a:ea typeface="Arial" charset="0"/>
                <a:cs typeface="Arial" charset="0"/>
              </a:rPr>
              <a:t>g</a:t>
            </a:r>
            <a:r>
              <a:rPr lang="mr-IN" altLang="zh-CN" sz="2200" dirty="0" smtClean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altLang="zh-CN" sz="2200" dirty="0" err="1">
                <a:latin typeface="Arial" charset="0"/>
                <a:ea typeface="Arial" charset="0"/>
                <a:cs typeface="Arial" charset="0"/>
              </a:rPr>
              <a:t>L</a:t>
            </a:r>
            <a:r>
              <a:rPr lang="zh-CN" altLang="mr-IN" sz="2200" dirty="0" smtClean="0">
                <a:latin typeface="Arial" charset="0"/>
                <a:ea typeface="Arial" charset="0"/>
                <a:cs typeface="Arial" charset="0"/>
              </a:rPr>
              <a:t>，</a:t>
            </a:r>
            <a:r>
              <a:rPr lang="zh-CN" altLang="mr-IN" sz="2200" dirty="0">
                <a:latin typeface="黑体" panose="02010609060101010101" pitchFamily="49" charset="-122"/>
                <a:ea typeface="黑体" panose="02010609060101010101" pitchFamily="49" charset="-122"/>
              </a:rPr>
              <a:t>胆红素正常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mr-IN" sz="2200" dirty="0">
                <a:latin typeface="黑体" panose="02010609060101010101" pitchFamily="49" charset="-122"/>
                <a:ea typeface="黑体" panose="02010609060101010101" pitchFamily="49" charset="-122"/>
              </a:rPr>
              <a:t>肾功能及</a:t>
            </a:r>
            <a:r>
              <a:rPr lang="zh-CN" altLang="mr-IN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电解质：正常</a:t>
            </a:r>
            <a:endParaRPr lang="zh-CN" altLang="mr-I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mr-IN" sz="2200" dirty="0">
                <a:latin typeface="黑体" panose="02010609060101010101" pitchFamily="49" charset="-122"/>
                <a:ea typeface="黑体" panose="02010609060101010101" pitchFamily="49" charset="-122"/>
              </a:rPr>
              <a:t>血脂</a:t>
            </a:r>
            <a:r>
              <a:rPr lang="zh-CN" altLang="mr-IN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mr-IN" altLang="zh-CN" sz="2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TG 5.08</a:t>
            </a:r>
            <a:r>
              <a:rPr lang="en-US" altLang="zh-CN" sz="2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altLang="zh-CN" sz="2200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mmol</a:t>
            </a:r>
            <a:r>
              <a:rPr lang="mr-IN" altLang="zh-CN" sz="2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altLang="zh-CN" sz="2200" dirty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zh-CN" altLang="mr-IN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，血糖</a:t>
            </a:r>
            <a:r>
              <a:rPr lang="en-US" altLang="zh-CN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mr-IN" altLang="zh-CN" sz="2200" dirty="0" smtClean="0">
                <a:latin typeface="Arial" charset="0"/>
                <a:ea typeface="Arial" charset="0"/>
                <a:cs typeface="Arial" charset="0"/>
              </a:rPr>
              <a:t>4.36</a:t>
            </a:r>
            <a:r>
              <a:rPr lang="en-US" altLang="zh-CN" sz="22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altLang="zh-CN" sz="2200" dirty="0" err="1" smtClean="0">
                <a:latin typeface="Arial" charset="0"/>
                <a:ea typeface="Arial" charset="0"/>
                <a:cs typeface="Arial" charset="0"/>
              </a:rPr>
              <a:t>umol</a:t>
            </a:r>
            <a:r>
              <a:rPr lang="mr-IN" altLang="zh-CN" sz="2200" dirty="0" smtClean="0"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altLang="zh-CN" sz="2200" dirty="0" err="1">
                <a:latin typeface="Arial" charset="0"/>
                <a:ea typeface="Arial" charset="0"/>
                <a:cs typeface="Arial" charset="0"/>
              </a:rPr>
              <a:t>L</a:t>
            </a:r>
            <a:endParaRPr lang="mr-IN" altLang="zh-CN" sz="22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mr-IN" sz="2200" dirty="0">
                <a:latin typeface="黑体" panose="02010609060101010101" pitchFamily="49" charset="-122"/>
                <a:ea typeface="黑体" panose="02010609060101010101" pitchFamily="49" charset="-122"/>
              </a:rPr>
              <a:t>凝血功能：大致正常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mr-IN" sz="2200" dirty="0">
                <a:latin typeface="黑体" panose="02010609060101010101" pitchFamily="49" charset="-122"/>
                <a:ea typeface="黑体" panose="02010609060101010101" pitchFamily="49" charset="-122"/>
              </a:rPr>
              <a:t>血氨 </a:t>
            </a:r>
            <a:r>
              <a:rPr lang="mr-IN" altLang="zh-CN" sz="2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209</a:t>
            </a:r>
            <a:r>
              <a:rPr lang="en-US" altLang="zh-CN" sz="2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altLang="zh-CN" sz="2200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umo</a:t>
            </a:r>
            <a:r>
              <a:rPr lang="mr-IN" altLang="zh-CN" sz="2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en-US" altLang="zh-CN" sz="2200" dirty="0" err="1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endParaRPr lang="mr-IN" altLang="zh-CN" sz="22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mr-IN" altLang="zh-CN" sz="2200" dirty="0">
                <a:latin typeface="Arial" charset="0"/>
                <a:ea typeface="Arial" charset="0"/>
                <a:cs typeface="Arial" charset="0"/>
              </a:rPr>
              <a:t>AFP </a:t>
            </a:r>
            <a:r>
              <a:rPr lang="mr-IN" altLang="zh-CN" sz="2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125.16</a:t>
            </a:r>
            <a:r>
              <a:rPr lang="zh-CN" altLang="en-US" sz="2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mr-IN" altLang="zh-CN" sz="2200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ng</a:t>
            </a:r>
            <a:r>
              <a:rPr lang="mr-IN" altLang="zh-CN" sz="2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/</a:t>
            </a:r>
            <a:r>
              <a:rPr lang="mr-IN" altLang="zh-CN" sz="2200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m</a:t>
            </a:r>
            <a:r>
              <a:rPr lang="en-US" altLang="zh-CN" sz="2200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endParaRPr lang="en-US" altLang="zh-CN" sz="2200" dirty="0">
              <a:solidFill>
                <a:srgbClr val="FF00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  <a:buFont typeface="Wingdings" panose="05000000000000000000" pitchFamily="2" charset="2"/>
              <a:buChar char="p"/>
            </a:pPr>
            <a:endParaRPr lang="zh-CN" altLang="zh-CN" sz="20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10508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诊治经过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244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8389" y="1610179"/>
            <a:ext cx="8556728" cy="570502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感染指标：甲肝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、乙肝、丙肝、戊肝均为阴性</a:t>
            </a:r>
          </a:p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</a:t>
            </a:r>
            <a:r>
              <a:rPr lang="en-US" altLang="zh-CN" sz="2200" dirty="0" smtClean="0">
                <a:latin typeface="Arial" charset="0"/>
                <a:ea typeface="Arial" charset="0"/>
                <a:cs typeface="Arial" charset="0"/>
              </a:rPr>
              <a:t>CMV</a:t>
            </a:r>
            <a:r>
              <a:rPr lang="zh-CN" altLang="en-US" sz="2200" dirty="0">
                <a:latin typeface="Arial" charset="0"/>
                <a:ea typeface="Arial" charset="0"/>
                <a:cs typeface="Arial" charset="0"/>
              </a:rPr>
              <a:t>、</a:t>
            </a:r>
            <a:r>
              <a:rPr lang="en-US" altLang="zh-CN" sz="2200" dirty="0">
                <a:latin typeface="Arial" charset="0"/>
                <a:ea typeface="Arial" charset="0"/>
                <a:cs typeface="Arial" charset="0"/>
              </a:rPr>
              <a:t>EBV</a:t>
            </a:r>
            <a:r>
              <a:rPr lang="zh-CN" altLang="en-US" sz="2200" dirty="0">
                <a:latin typeface="Arial" charset="0"/>
                <a:ea typeface="Arial" charset="0"/>
                <a:cs typeface="Arial" charset="0"/>
              </a:rPr>
              <a:t>、</a:t>
            </a:r>
            <a:r>
              <a:rPr lang="en-US" altLang="zh-CN" sz="2200" dirty="0" err="1">
                <a:latin typeface="Arial" charset="0"/>
                <a:ea typeface="Arial" charset="0"/>
                <a:cs typeface="Arial" charset="0"/>
              </a:rPr>
              <a:t>COxB</a:t>
            </a:r>
            <a:r>
              <a:rPr lang="zh-CN" altLang="en-US" sz="2200" dirty="0">
                <a:latin typeface="Arial" charset="0"/>
                <a:ea typeface="Arial" charset="0"/>
                <a:cs typeface="Arial" charset="0"/>
              </a:rPr>
              <a:t>、</a:t>
            </a:r>
            <a:r>
              <a:rPr lang="en-US" altLang="zh-CN" sz="2200" dirty="0">
                <a:latin typeface="Arial" charset="0"/>
                <a:ea typeface="Arial" charset="0"/>
                <a:cs typeface="Arial" charset="0"/>
              </a:rPr>
              <a:t>HSV1</a:t>
            </a:r>
            <a:r>
              <a:rPr lang="zh-CN" altLang="en-US" sz="2200" dirty="0">
                <a:latin typeface="Arial" charset="0"/>
                <a:ea typeface="Arial" charset="0"/>
                <a:cs typeface="Arial" charset="0"/>
              </a:rPr>
              <a:t>、</a:t>
            </a:r>
            <a:r>
              <a:rPr lang="en-US" altLang="zh-CN" sz="2200" dirty="0">
                <a:latin typeface="Arial" charset="0"/>
                <a:ea typeface="Arial" charset="0"/>
                <a:cs typeface="Arial" charset="0"/>
              </a:rPr>
              <a:t>HSV2</a:t>
            </a:r>
            <a:r>
              <a:rPr lang="zh-CN" altLang="en-US" sz="2200" dirty="0">
                <a:latin typeface="Arial" charset="0"/>
                <a:ea typeface="Arial" charset="0"/>
                <a:cs typeface="Arial" charset="0"/>
              </a:rPr>
              <a:t>、</a:t>
            </a:r>
            <a:r>
              <a:rPr lang="en-US" altLang="zh-CN" sz="2200" dirty="0" err="1" smtClean="0">
                <a:latin typeface="Arial" charset="0"/>
                <a:ea typeface="Arial" charset="0"/>
                <a:cs typeface="Arial" charset="0"/>
              </a:rPr>
              <a:t>AdV</a:t>
            </a:r>
            <a:r>
              <a:rPr lang="zh-CN" altLang="en-US" sz="2200" dirty="0">
                <a:latin typeface="SimHei" charset="-122"/>
                <a:ea typeface="SimHei" charset="-122"/>
                <a:cs typeface="SimHei" charset="-122"/>
              </a:rPr>
              <a:t>、</a:t>
            </a:r>
            <a:r>
              <a:rPr lang="en-US" altLang="zh-CN" sz="2200" dirty="0" smtClean="0">
                <a:latin typeface="Arial" charset="0"/>
                <a:ea typeface="Arial" charset="0"/>
                <a:cs typeface="Arial" charset="0"/>
              </a:rPr>
              <a:t>RBV(-)</a:t>
            </a:r>
            <a:endParaRPr lang="en-US" altLang="zh-CN" sz="22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免疫指标：</a:t>
            </a:r>
            <a:r>
              <a:rPr lang="en-US" altLang="zh-CN" sz="2200" dirty="0" smtClean="0">
                <a:latin typeface="Arial" charset="0"/>
                <a:ea typeface="Arial" charset="0"/>
                <a:cs typeface="Arial" charset="0"/>
              </a:rPr>
              <a:t>ANA </a:t>
            </a:r>
            <a:r>
              <a:rPr lang="en-US" altLang="zh-CN" sz="2200" dirty="0">
                <a:latin typeface="Arial" charset="0"/>
                <a:ea typeface="Arial" charset="0"/>
                <a:cs typeface="Arial" charset="0"/>
              </a:rPr>
              <a:t>+1:80</a:t>
            </a:r>
            <a:r>
              <a:rPr lang="en-US" altLang="zh-CN" sz="2200" dirty="0"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斑点</a:t>
            </a:r>
            <a:r>
              <a:rPr lang="en-US" altLang="zh-CN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，</a:t>
            </a:r>
            <a:r>
              <a:rPr lang="en-US" altLang="zh-CN" sz="2200" dirty="0" smtClean="0">
                <a:latin typeface="Arial" charset="0"/>
                <a:ea typeface="Arial" charset="0"/>
                <a:cs typeface="Arial" charset="0"/>
              </a:rPr>
              <a:t>ENA</a:t>
            </a:r>
            <a:r>
              <a:rPr lang="zh-CN" altLang="en-US" sz="2200" dirty="0">
                <a:latin typeface="Arial" charset="0"/>
                <a:ea typeface="Arial" charset="0"/>
                <a:cs typeface="Arial" charset="0"/>
              </a:rPr>
              <a:t>、</a:t>
            </a:r>
            <a:r>
              <a:rPr lang="en-US" altLang="zh-CN" sz="2200" dirty="0">
                <a:latin typeface="Arial" charset="0"/>
                <a:ea typeface="Arial" charset="0"/>
                <a:cs typeface="Arial" charset="0"/>
              </a:rPr>
              <a:t>ANCA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阴性，</a:t>
            </a:r>
            <a:r>
              <a:rPr lang="en-US" altLang="zh-CN" sz="2200" dirty="0" smtClean="0">
                <a:latin typeface="Arial" charset="0"/>
                <a:ea typeface="Arial" charset="0"/>
                <a:cs typeface="Arial" charset="0"/>
              </a:rPr>
              <a:t>AMA-M2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阴性</a:t>
            </a:r>
            <a:endParaRPr lang="zh-CN" altLang="en-US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150000"/>
              </a:lnSpc>
              <a:buClr>
                <a:srgbClr val="FF0000"/>
              </a:buClr>
              <a:buNone/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         免疫球蛋白</a:t>
            </a:r>
            <a:r>
              <a:rPr lang="en-US" altLang="zh-CN" sz="2200" dirty="0" smtClean="0">
                <a:latin typeface="Arial" charset="0"/>
                <a:ea typeface="Arial" charset="0"/>
                <a:cs typeface="Arial" charset="0"/>
              </a:rPr>
              <a:t>IgG</a:t>
            </a:r>
            <a:r>
              <a:rPr lang="zh-CN" altLang="en-US" sz="2200" dirty="0">
                <a:latin typeface="Arial" charset="0"/>
                <a:ea typeface="Arial" charset="0"/>
                <a:cs typeface="Arial" charset="0"/>
              </a:rPr>
              <a:t>、</a:t>
            </a:r>
            <a:r>
              <a:rPr lang="en-US" altLang="zh-CN" sz="2200" dirty="0">
                <a:latin typeface="Arial" charset="0"/>
                <a:ea typeface="Arial" charset="0"/>
                <a:cs typeface="Arial" charset="0"/>
              </a:rPr>
              <a:t>IgM</a:t>
            </a:r>
            <a:r>
              <a:rPr lang="zh-CN" altLang="en-US" sz="2200" dirty="0">
                <a:latin typeface="Arial" charset="0"/>
                <a:ea typeface="Arial" charset="0"/>
                <a:cs typeface="Arial" charset="0"/>
              </a:rPr>
              <a:t>、</a:t>
            </a:r>
            <a:r>
              <a:rPr lang="en-US" altLang="zh-CN" sz="2200" dirty="0">
                <a:latin typeface="Arial" charset="0"/>
                <a:ea typeface="Arial" charset="0"/>
                <a:cs typeface="Arial" charset="0"/>
              </a:rPr>
              <a:t>IgA 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正常</a:t>
            </a: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内</a:t>
            </a: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分泌系统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：甲状腺功能正常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>
              <a:lnSpc>
                <a:spcPct val="150000"/>
              </a:lnSpc>
              <a:buClr>
                <a:srgbClr val="FF0000"/>
              </a:buClr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铁代谢：铁蛋白、转铁饱和度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正常</a:t>
            </a:r>
            <a:endParaRPr lang="en-US" altLang="zh-CN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r>
              <a:rPr lang="zh-CN" altLang="en-US" sz="2200" dirty="0">
                <a:latin typeface="黑体" panose="02010609060101010101" pitchFamily="49" charset="-122"/>
                <a:ea typeface="黑体" panose="02010609060101010101" pitchFamily="49" charset="-122"/>
              </a:rPr>
              <a:t>铜代谢：</a:t>
            </a:r>
            <a:r>
              <a:rPr lang="zh-CN" altLang="mr-IN" sz="2200" dirty="0">
                <a:latin typeface="黑体" panose="02010609060101010101" pitchFamily="49" charset="-122"/>
                <a:ea typeface="黑体" panose="02010609060101010101" pitchFamily="49" charset="-122"/>
              </a:rPr>
              <a:t>铜</a:t>
            </a:r>
            <a:r>
              <a:rPr lang="zh-CN" altLang="mr-IN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蓝蛋白</a:t>
            </a:r>
            <a:r>
              <a:rPr lang="zh-CN" altLang="en-US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mr-IN" altLang="zh-CN" sz="2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0.12g/</a:t>
            </a:r>
            <a:r>
              <a:rPr lang="en-US" altLang="zh-CN" sz="2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en-US" altLang="zh-CN" sz="2200" dirty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(</a:t>
            </a:r>
            <a:r>
              <a:rPr lang="mr-IN" altLang="zh-CN" sz="2200" dirty="0" smtClean="0">
                <a:latin typeface="Arial" charset="0"/>
                <a:ea typeface="Arial" charset="0"/>
                <a:cs typeface="Arial" charset="0"/>
              </a:rPr>
              <a:t>0.20-0.60</a:t>
            </a:r>
            <a:r>
              <a:rPr lang="en-US" altLang="zh-CN" sz="2200" dirty="0" smtClean="0">
                <a:latin typeface="Arial" charset="0"/>
                <a:ea typeface="Arial" charset="0"/>
                <a:cs typeface="Arial" charset="0"/>
              </a:rPr>
              <a:t>)</a:t>
            </a:r>
            <a:r>
              <a:rPr lang="en-US" altLang="zh-CN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;</a:t>
            </a:r>
            <a:r>
              <a:rPr lang="mr-IN" altLang="zh-CN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24h</a:t>
            </a:r>
            <a:r>
              <a:rPr lang="zh-CN" altLang="mr-IN" sz="2200" dirty="0">
                <a:latin typeface="黑体" panose="02010609060101010101" pitchFamily="49" charset="-122"/>
                <a:ea typeface="黑体" panose="02010609060101010101" pitchFamily="49" charset="-122"/>
              </a:rPr>
              <a:t>尿</a:t>
            </a:r>
            <a:r>
              <a:rPr lang="zh-CN" altLang="mr-IN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铜</a:t>
            </a:r>
            <a:r>
              <a:rPr lang="en-US" altLang="zh-CN" sz="2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mr-IN" altLang="zh-CN" sz="2200" dirty="0" smtClean="0">
                <a:solidFill>
                  <a:srgbClr val="0070C0"/>
                </a:solidFill>
                <a:latin typeface="Arial" charset="0"/>
                <a:ea typeface="Arial" charset="0"/>
                <a:cs typeface="Arial" charset="0"/>
              </a:rPr>
              <a:t>9.2ug</a:t>
            </a:r>
            <a:r>
              <a:rPr lang="en-US" altLang="zh-CN" sz="2200" dirty="0">
                <a:latin typeface="Arial" charset="0"/>
                <a:ea typeface="Arial" charset="0"/>
                <a:cs typeface="Arial" charset="0"/>
              </a:rPr>
              <a:t>(</a:t>
            </a:r>
            <a:r>
              <a:rPr lang="mr-IN" altLang="zh-CN" sz="2200" dirty="0" smtClean="0">
                <a:latin typeface="Arial" charset="0"/>
                <a:ea typeface="Arial" charset="0"/>
                <a:cs typeface="Arial" charset="0"/>
              </a:rPr>
              <a:t>15-30</a:t>
            </a:r>
            <a:r>
              <a:rPr lang="en-US" altLang="zh-CN" sz="2200" dirty="0" smtClean="0">
                <a:latin typeface="Arial" charset="0"/>
                <a:ea typeface="Arial" charset="0"/>
                <a:cs typeface="Arial" charset="0"/>
              </a:rPr>
              <a:t>)</a:t>
            </a:r>
            <a:endParaRPr lang="en-US" altLang="zh-CN" sz="2200" dirty="0"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FF0000"/>
              </a:buClr>
            </a:pPr>
            <a:endParaRPr lang="zh-CN" altLang="en-US" sz="2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9144000" cy="10508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诊治经过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2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67286" y="3207213"/>
            <a:ext cx="8609428" cy="1341121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腹部</a:t>
            </a:r>
            <a:r>
              <a:rPr lang="en-US" altLang="zh-CN" sz="2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B</a:t>
            </a:r>
            <a:r>
              <a:rPr lang="zh-CN" altLang="en-US" sz="2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超</a:t>
            </a:r>
            <a:r>
              <a:rPr lang="zh-CN" altLang="zh-CN" sz="2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en-US" sz="2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肝稍大，肝质不均</a:t>
            </a:r>
            <a:endParaRPr lang="en-US" altLang="zh-CN" sz="2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腹部核磁：脂肪肝可能</a:t>
            </a:r>
            <a:endParaRPr lang="en-US" altLang="zh-CN" sz="2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67286" y="1527496"/>
            <a:ext cx="8609428" cy="1341121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眼科会诊：未见</a:t>
            </a:r>
            <a:r>
              <a:rPr lang="en-US" altLang="zh-CN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K-F</a:t>
            </a:r>
            <a:r>
              <a:rPr lang="zh-CN" altLang="en-US" sz="2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环</a:t>
            </a:r>
          </a:p>
          <a:p>
            <a:pPr marL="285750" lvl="0" indent="-285750">
              <a:lnSpc>
                <a:spcPct val="150000"/>
              </a:lnSpc>
              <a:spcBef>
                <a:spcPts val="1000"/>
              </a:spcBef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zh-CN" sz="2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心电图：</a:t>
            </a:r>
            <a:r>
              <a:rPr lang="zh-CN" altLang="en-US" sz="22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大致正常</a:t>
            </a:r>
            <a:endParaRPr lang="en-US" altLang="zh-CN" sz="22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0"/>
            <a:ext cx="9144000" cy="10508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   诊治经过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6094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9144000" cy="105087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思考一</a:t>
            </a:r>
            <a:endParaRPr lang="zh-CN" altLang="en-US" sz="3600" b="1" dirty="0">
              <a:solidFill>
                <a:schemeClr val="bg1"/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3423594" y="1545242"/>
            <a:ext cx="1969269" cy="782435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肝性脑病</a:t>
            </a:r>
            <a:endParaRPr lang="en-US" altLang="zh-CN" sz="24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421455" y="2481020"/>
            <a:ext cx="1969270" cy="742679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颅脑疾病</a:t>
            </a:r>
            <a:endParaRPr lang="en-US" altLang="zh-CN" sz="24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322136" y="4375763"/>
            <a:ext cx="2142274" cy="906866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zh-CN" altLang="en-US" sz="20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遗传代谢性疾病</a:t>
            </a:r>
            <a:endParaRPr lang="en-US" altLang="zh-CN" sz="20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Clr>
                <a:srgbClr val="FF0000"/>
              </a:buClr>
            </a:pPr>
            <a:endParaRPr lang="en-US" altLang="zh-CN" sz="6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Clr>
                <a:srgbClr val="FF0000"/>
              </a:buClr>
            </a:pP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肝豆状核变性？</a:t>
            </a:r>
            <a:endParaRPr lang="en-US" altLang="zh-CN" sz="20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3347392" y="5429945"/>
            <a:ext cx="2092513" cy="742679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zh-CN" altLang="en-US" sz="2000" b="1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0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4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脂肪肝</a:t>
            </a:r>
            <a:endParaRPr lang="en-US" altLang="zh-CN" sz="24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834134" y="4001592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 smtClean="0"/>
              <a:t> </a:t>
            </a:r>
            <a:endParaRPr lang="zh-CN" altLang="en-US" dirty="0"/>
          </a:p>
        </p:txBody>
      </p:sp>
      <p:sp>
        <p:nvSpPr>
          <p:cNvPr id="17" name="左中括号 16"/>
          <p:cNvSpPr/>
          <p:nvPr/>
        </p:nvSpPr>
        <p:spPr>
          <a:xfrm>
            <a:off x="3136222" y="2014780"/>
            <a:ext cx="211170" cy="3660791"/>
          </a:xfrm>
          <a:prstGeom prst="leftBracket">
            <a:avLst/>
          </a:prstGeom>
          <a:noFill/>
          <a:ln w="349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296872" y="2338132"/>
            <a:ext cx="25388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青年</a:t>
            </a:r>
            <a:r>
              <a:rPr lang="zh-CN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男性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意识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障碍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肝功能异常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285750" indent="-285750">
              <a:lnSpc>
                <a:spcPct val="150000"/>
              </a:lnSpc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高氨血症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9" name="直接箭头连接符 12"/>
          <p:cNvCxnSpPr/>
          <p:nvPr/>
        </p:nvCxnSpPr>
        <p:spPr>
          <a:xfrm>
            <a:off x="2774197" y="3685621"/>
            <a:ext cx="305887" cy="779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397" y="4273309"/>
            <a:ext cx="1836932" cy="1836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圆角矩形 23"/>
          <p:cNvSpPr/>
          <p:nvPr/>
        </p:nvSpPr>
        <p:spPr>
          <a:xfrm>
            <a:off x="638526" y="1176302"/>
            <a:ext cx="1155032" cy="379395"/>
          </a:xfrm>
          <a:prstGeom prst="roundRect">
            <a:avLst/>
          </a:prstGeom>
          <a:solidFill>
            <a:srgbClr val="0064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zh-CN" altLang="en-US" b="1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病例特点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" name="圆角矩形 28"/>
          <p:cNvSpPr/>
          <p:nvPr/>
        </p:nvSpPr>
        <p:spPr>
          <a:xfrm>
            <a:off x="3410516" y="1186511"/>
            <a:ext cx="1022072" cy="3546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zh-CN" altLang="en-US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鉴别点</a:t>
            </a:r>
            <a:endParaRPr lang="zh-CN" altLang="en-US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19516" y="1555697"/>
            <a:ext cx="2436403" cy="4616925"/>
          </a:xfrm>
          <a:prstGeom prst="rect">
            <a:avLst/>
          </a:prstGeom>
          <a:noFill/>
          <a:ln w="38100">
            <a:solidFill>
              <a:srgbClr val="0064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3391998" y="3305432"/>
            <a:ext cx="1969270" cy="906866"/>
          </a:xfrm>
          <a:prstGeom prst="round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FF0000"/>
              </a:buClr>
            </a:pPr>
            <a:r>
              <a:rPr lang="zh-CN" altLang="en-US" sz="2000" b="1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代谢、中毒性脑病？</a:t>
            </a:r>
            <a:endParaRPr lang="en-US" altLang="zh-CN" sz="2000" b="1" dirty="0" smtClean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21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4759</TotalTime>
  <Words>1203</Words>
  <Application>Microsoft Office PowerPoint</Application>
  <PresentationFormat>全屏显示(4:3)</PresentationFormat>
  <Paragraphs>175</Paragraphs>
  <Slides>24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Arial Unicode MS</vt:lpstr>
      <vt:lpstr>Mangal</vt:lpstr>
      <vt:lpstr>SimHei</vt:lpstr>
      <vt:lpstr>SimHei</vt:lpstr>
      <vt:lpstr>宋体</vt:lpstr>
      <vt:lpstr>微软雅黑</vt:lpstr>
      <vt:lpstr>Arial</vt:lpstr>
      <vt:lpstr>Arial</vt:lpstr>
      <vt:lpstr>Calibri</vt:lpstr>
      <vt:lpstr>Calibri Light</vt:lpstr>
      <vt:lpstr>Wingdings</vt:lpstr>
      <vt:lpstr>Office 主题</vt:lpstr>
      <vt:lpstr>反复意识障碍伴高氨血症1例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Take-home messages 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内科疑难病例讨论</dc:title>
  <dc:creator>lina</dc:creator>
  <cp:lastModifiedBy>cu1402</cp:lastModifiedBy>
  <cp:revision>195</cp:revision>
  <dcterms:created xsi:type="dcterms:W3CDTF">2018-01-28T13:45:35Z</dcterms:created>
  <dcterms:modified xsi:type="dcterms:W3CDTF">2020-11-30T14:26:41Z</dcterms:modified>
</cp:coreProperties>
</file>