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860" r:id="rId2"/>
    <p:sldId id="3886" r:id="rId3"/>
    <p:sldId id="3887" r:id="rId4"/>
    <p:sldId id="3890" r:id="rId5"/>
    <p:sldId id="3893" r:id="rId6"/>
    <p:sldId id="3889" r:id="rId7"/>
    <p:sldId id="3897" r:id="rId8"/>
    <p:sldId id="3894" r:id="rId9"/>
    <p:sldId id="3896" r:id="rId10"/>
    <p:sldId id="3863" r:id="rId11"/>
  </p:sldIdLst>
  <p:sldSz cx="9144000" cy="5143500" type="screen16x9"/>
  <p:notesSz cx="6858000" cy="9144000"/>
  <p:custDataLst>
    <p:tags r:id="rId13"/>
  </p:custDataLst>
  <p:defaultText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CA4"/>
    <a:srgbClr val="DB2C03"/>
    <a:srgbClr val="0087CD"/>
    <a:srgbClr val="FFFFFF"/>
    <a:srgbClr val="1C1C1C"/>
    <a:srgbClr val="0075BF"/>
    <a:srgbClr val="034EA2"/>
    <a:srgbClr val="C68F06"/>
    <a:srgbClr val="EBAC07"/>
    <a:srgbClr val="008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39" autoAdjust="0"/>
    <p:restoredTop sz="95097" autoAdjust="0"/>
  </p:normalViewPr>
  <p:slideViewPr>
    <p:cSldViewPr>
      <p:cViewPr varScale="1">
        <p:scale>
          <a:sx n="97" d="100"/>
          <a:sy n="97" d="100"/>
        </p:scale>
        <p:origin x="116" y="208"/>
      </p:cViewPr>
      <p:guideLst/>
    </p:cSldViewPr>
  </p:slideViewPr>
  <p:outlineViewPr>
    <p:cViewPr>
      <p:scale>
        <a:sx n="33" d="100"/>
        <a:sy n="33" d="100"/>
      </p:scale>
      <p:origin x="0" y="-141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3" d="100"/>
          <a:sy n="63" d="100"/>
        </p:scale>
        <p:origin x="320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pPr/>
              <a:t>2022/1/16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pPr/>
              <a:t>‹#›</a:t>
            </a:fld>
            <a:endParaRPr lang="zh-CN" altLang="en-US"/>
          </a:p>
        </p:txBody>
      </p:sp>
    </p:spTree>
    <p:extLst>
      <p:ext uri="{BB962C8B-B14F-4D97-AF65-F5344CB8AC3E}">
        <p14:creationId xmlns:p14="http://schemas.microsoft.com/office/powerpoint/2010/main" val="48234476"/>
      </p:ext>
    </p:extLst>
  </p:cSld>
  <p:clrMap bg1="lt1" tx1="dk1" bg2="lt2" tx2="dk2" accent1="accent1" accent2="accent2" accent3="accent3" accent4="accent4" accent5="accent5" accent6="accent6" hlink="hlink" folHlink="folHlink"/>
  <p:notesStyle>
    <a:lvl1pPr marL="0" algn="l" defTabSz="914282" rtl="0" eaLnBrk="1" latinLnBrk="0" hangingPunct="1">
      <a:defRPr sz="1200" kern="1200">
        <a:solidFill>
          <a:schemeClr val="tx1"/>
        </a:solidFill>
        <a:latin typeface="+mn-lt"/>
        <a:ea typeface="+mn-ea"/>
        <a:cs typeface="+mn-cs"/>
      </a:defRPr>
    </a:lvl1pPr>
    <a:lvl2pPr marL="457140" algn="l" defTabSz="914282" rtl="0" eaLnBrk="1" latinLnBrk="0" hangingPunct="1">
      <a:defRPr sz="1200" kern="1200">
        <a:solidFill>
          <a:schemeClr val="tx1"/>
        </a:solidFill>
        <a:latin typeface="+mn-lt"/>
        <a:ea typeface="+mn-ea"/>
        <a:cs typeface="+mn-cs"/>
      </a:defRPr>
    </a:lvl2pPr>
    <a:lvl3pPr marL="914282" algn="l" defTabSz="914282" rtl="0" eaLnBrk="1" latinLnBrk="0" hangingPunct="1">
      <a:defRPr sz="1200" kern="1200">
        <a:solidFill>
          <a:schemeClr val="tx1"/>
        </a:solidFill>
        <a:latin typeface="+mn-lt"/>
        <a:ea typeface="+mn-ea"/>
        <a:cs typeface="+mn-cs"/>
      </a:defRPr>
    </a:lvl3pPr>
    <a:lvl4pPr marL="1371422" algn="l" defTabSz="914282" rtl="0" eaLnBrk="1" latinLnBrk="0" hangingPunct="1">
      <a:defRPr sz="1200" kern="1200">
        <a:solidFill>
          <a:schemeClr val="tx1"/>
        </a:solidFill>
        <a:latin typeface="+mn-lt"/>
        <a:ea typeface="+mn-ea"/>
        <a:cs typeface="+mn-cs"/>
      </a:defRPr>
    </a:lvl4pPr>
    <a:lvl5pPr marL="1828563" algn="l" defTabSz="914282" rtl="0" eaLnBrk="1" latinLnBrk="0" hangingPunct="1">
      <a:defRPr sz="1200" kern="1200">
        <a:solidFill>
          <a:schemeClr val="tx1"/>
        </a:solidFill>
        <a:latin typeface="+mn-lt"/>
        <a:ea typeface="+mn-ea"/>
        <a:cs typeface="+mn-cs"/>
      </a:defRPr>
    </a:lvl5pPr>
    <a:lvl6pPr marL="2285704" algn="l" defTabSz="914282" rtl="0" eaLnBrk="1" latinLnBrk="0" hangingPunct="1">
      <a:defRPr sz="1200" kern="1200">
        <a:solidFill>
          <a:schemeClr val="tx1"/>
        </a:solidFill>
        <a:latin typeface="+mn-lt"/>
        <a:ea typeface="+mn-ea"/>
        <a:cs typeface="+mn-cs"/>
      </a:defRPr>
    </a:lvl6pPr>
    <a:lvl7pPr marL="2742845" algn="l" defTabSz="914282" rtl="0" eaLnBrk="1" latinLnBrk="0" hangingPunct="1">
      <a:defRPr sz="1200" kern="1200">
        <a:solidFill>
          <a:schemeClr val="tx1"/>
        </a:solidFill>
        <a:latin typeface="+mn-lt"/>
        <a:ea typeface="+mn-ea"/>
        <a:cs typeface="+mn-cs"/>
      </a:defRPr>
    </a:lvl7pPr>
    <a:lvl8pPr marL="3199985" algn="l" defTabSz="914282" rtl="0" eaLnBrk="1" latinLnBrk="0" hangingPunct="1">
      <a:defRPr sz="1200" kern="1200">
        <a:solidFill>
          <a:schemeClr val="tx1"/>
        </a:solidFill>
        <a:latin typeface="+mn-lt"/>
        <a:ea typeface="+mn-ea"/>
        <a:cs typeface="+mn-cs"/>
      </a:defRPr>
    </a:lvl8pPr>
    <a:lvl9pPr marL="3657126" algn="l" defTabSz="91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182524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358791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pPr/>
              <a:t>2022/1/16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pPr/>
              <a:t>‹#›</a:t>
            </a:fld>
            <a:endParaRPr lang="zh-CN" altLang="en-US"/>
          </a:p>
        </p:txBody>
      </p:sp>
      <p:sp>
        <p:nvSpPr>
          <p:cNvPr id="11" name="文本框 10">
            <a:extLst>
              <a:ext uri="{FF2B5EF4-FFF2-40B4-BE49-F238E27FC236}">
                <a16:creationId xmlns:a16="http://schemas.microsoft.com/office/drawing/2014/main" id="{CB2D64B0-89A6-4101-ADF9-860E82A66EB3}"/>
              </a:ext>
            </a:extLst>
          </p:cNvPr>
          <p:cNvSpPr txBox="1"/>
          <p:nvPr userDrawn="1"/>
        </p:nvSpPr>
        <p:spPr>
          <a:xfrm>
            <a:off x="251520" y="207132"/>
            <a:ext cx="4468411" cy="492410"/>
          </a:xfrm>
          <a:prstGeom prst="rect">
            <a:avLst/>
          </a:prstGeom>
          <a:noFill/>
        </p:spPr>
        <p:txBody>
          <a:bodyPr wrap="square" lIns="121889" tIns="60944" rIns="121889" bIns="60944" rtlCol="0">
            <a:spAutoFit/>
          </a:bodyPr>
          <a:lstStyle>
            <a:defPPr>
              <a:defRPr lang="zh-CN"/>
            </a:defPPr>
            <a:lvl1pPr algn="ctr">
              <a:defRPr sz="88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en-US" altLang="zh-CN" sz="1200" dirty="0">
                <a:solidFill>
                  <a:schemeClr val="tx1">
                    <a:lumMod val="90000"/>
                    <a:lumOff val="10000"/>
                  </a:schemeClr>
                </a:solidFill>
                <a:effectLst/>
              </a:rPr>
              <a:t>MORE THAN TEMPLATE</a:t>
            </a:r>
          </a:p>
          <a:p>
            <a:pPr algn="l"/>
            <a:r>
              <a:rPr lang="zh-CN" altLang="en-US" sz="1200" dirty="0">
                <a:solidFill>
                  <a:schemeClr val="tx1">
                    <a:lumMod val="90000"/>
                    <a:lumOff val="10000"/>
                  </a:schemeClr>
                </a:solidFill>
                <a:effectLst/>
              </a:rPr>
              <a:t>点击此处添加副标题</a:t>
            </a:r>
          </a:p>
        </p:txBody>
      </p:sp>
    </p:spTree>
    <p:extLst>
      <p:ext uri="{BB962C8B-B14F-4D97-AF65-F5344CB8AC3E}">
        <p14:creationId xmlns:p14="http://schemas.microsoft.com/office/powerpoint/2010/main" val="2932135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0957" y="274636"/>
            <a:ext cx="2755681" cy="355983"/>
          </a:xfrm>
          <a:prstGeom prst="rect">
            <a:avLst/>
          </a:prstGeom>
        </p:spPr>
        <p:txBody>
          <a:bodyPr/>
          <a:lstStyle>
            <a:lvl1pPr>
              <a:defRPr sz="1600" b="0">
                <a:solidFill>
                  <a:srgbClr val="613620"/>
                </a:solidFill>
              </a:defRPr>
            </a:lvl1pPr>
          </a:lstStyle>
          <a:p>
            <a:r>
              <a:rPr lang="zh-CN" altLang="en-US"/>
              <a:t>单击此处编辑母版标题样式</a:t>
            </a:r>
          </a:p>
        </p:txBody>
      </p:sp>
      <p:grpSp>
        <p:nvGrpSpPr>
          <p:cNvPr id="3" name="组合 2"/>
          <p:cNvGrpSpPr/>
          <p:nvPr userDrawn="1"/>
        </p:nvGrpSpPr>
        <p:grpSpPr>
          <a:xfrm flipV="1">
            <a:off x="0" y="5056414"/>
            <a:ext cx="9144000" cy="87086"/>
            <a:chOff x="1239791" y="3373704"/>
            <a:chExt cx="5327375" cy="56535"/>
          </a:xfrm>
        </p:grpSpPr>
        <p:sp>
          <p:nvSpPr>
            <p:cNvPr id="4" name="矩形 3"/>
            <p:cNvSpPr/>
            <p:nvPr/>
          </p:nvSpPr>
          <p:spPr>
            <a:xfrm>
              <a:off x="1239791" y="3373704"/>
              <a:ext cx="1068443" cy="56535"/>
            </a:xfrm>
            <a:prstGeom prst="rect">
              <a:avLst/>
            </a:prstGeom>
            <a:solidFill>
              <a:srgbClr val="2E566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5" name="矩形 4"/>
            <p:cNvSpPr/>
            <p:nvPr/>
          </p:nvSpPr>
          <p:spPr>
            <a:xfrm>
              <a:off x="5498723" y="3373704"/>
              <a:ext cx="1068443" cy="56535"/>
            </a:xfrm>
            <a:prstGeom prst="rect">
              <a:avLst/>
            </a:prstGeom>
            <a:solidFill>
              <a:srgbClr val="CAA88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6" name="矩形 5"/>
            <p:cNvSpPr/>
            <p:nvPr/>
          </p:nvSpPr>
          <p:spPr>
            <a:xfrm>
              <a:off x="2305265" y="3373704"/>
              <a:ext cx="1068443" cy="56535"/>
            </a:xfrm>
            <a:prstGeom prst="rect">
              <a:avLst/>
            </a:prstGeom>
            <a:solidFill>
              <a:srgbClr val="61362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7" name="矩形 6"/>
            <p:cNvSpPr/>
            <p:nvPr/>
          </p:nvSpPr>
          <p:spPr>
            <a:xfrm>
              <a:off x="4433247" y="3373704"/>
              <a:ext cx="1068443" cy="56535"/>
            </a:xfrm>
            <a:prstGeom prst="rect">
              <a:avLst/>
            </a:prstGeom>
            <a:solidFill>
              <a:srgbClr val="C51729"/>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8" name="矩形 7"/>
            <p:cNvSpPr/>
            <p:nvPr/>
          </p:nvSpPr>
          <p:spPr>
            <a:xfrm>
              <a:off x="3370741" y="3373704"/>
              <a:ext cx="1068443" cy="56535"/>
            </a:xfrm>
            <a:prstGeom prst="rect">
              <a:avLst/>
            </a:prstGeom>
            <a:solidFill>
              <a:srgbClr val="D8D8D8"/>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sp>
        <p:nvSpPr>
          <p:cNvPr id="9" name="矩形 8"/>
          <p:cNvSpPr/>
          <p:nvPr userDrawn="1"/>
        </p:nvSpPr>
        <p:spPr>
          <a:xfrm>
            <a:off x="0" y="148513"/>
            <a:ext cx="441434" cy="608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2985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331263" y="1"/>
            <a:ext cx="2812737" cy="2989257"/>
          </a:xfrm>
          <a:custGeom>
            <a:avLst/>
            <a:gdLst>
              <a:gd name="connsiteX0" fmla="*/ 0 w 3750316"/>
              <a:gd name="connsiteY0" fmla="*/ 0 h 3985676"/>
              <a:gd name="connsiteX1" fmla="*/ 3750315 w 3750316"/>
              <a:gd name="connsiteY1" fmla="*/ 0 h 3985676"/>
              <a:gd name="connsiteX2" fmla="*/ 3750316 w 3750316"/>
              <a:gd name="connsiteY2" fmla="*/ 2112432 h 3985676"/>
              <a:gd name="connsiteX3" fmla="*/ 3706366 w 3750316"/>
              <a:gd name="connsiteY3" fmla="*/ 2159832 h 3985676"/>
              <a:gd name="connsiteX4" fmla="*/ 1290736 w 3750316"/>
              <a:gd name="connsiteY4" fmla="*/ 3985676 h 3985676"/>
              <a:gd name="connsiteX5" fmla="*/ 336297 w 3750316"/>
              <a:gd name="connsiteY5" fmla="*/ 1205301 h 398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0316" h="3985676">
                <a:moveTo>
                  <a:pt x="0" y="0"/>
                </a:moveTo>
                <a:lnTo>
                  <a:pt x="3750315" y="0"/>
                </a:lnTo>
                <a:lnTo>
                  <a:pt x="3750316" y="2112432"/>
                </a:lnTo>
                <a:lnTo>
                  <a:pt x="3706366" y="2159832"/>
                </a:lnTo>
                <a:cubicBezTo>
                  <a:pt x="3015456" y="2882747"/>
                  <a:pt x="2267396" y="3548512"/>
                  <a:pt x="1290736" y="3985676"/>
                </a:cubicBezTo>
                <a:cubicBezTo>
                  <a:pt x="901152" y="3087460"/>
                  <a:pt x="606817" y="2151142"/>
                  <a:pt x="336297" y="1205301"/>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9856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smtClean="0"/>
            </a:lvl1pPr>
          </a:lstStyle>
          <a:p>
            <a:pPr>
              <a:defRPr/>
            </a:pPr>
            <a:fld id="{8B04BA93-52C8-48D1-AFCC-D916E1C5D690}" type="datetime1">
              <a:rPr lang="zh-CN" altLang="en-US"/>
              <a:pPr>
                <a:defRPr/>
              </a:pPr>
              <a:t>2022/1/16</a:t>
            </a:fld>
            <a:endParaRPr lang="zh-CN" altLang="en-US" sz="1422" dirty="0">
              <a:solidFill>
                <a:schemeClr val="tx1"/>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smtClean="0"/>
            </a:lvl1pPr>
          </a:lstStyle>
          <a:p>
            <a:pPr>
              <a:defRPr/>
            </a:pPr>
            <a:fld id="{228A834C-A173-490B-9B01-7995B236AE02}" type="slidenum">
              <a:rPr lang="zh-CN" altLang="en-US"/>
              <a:pPr>
                <a:defRPr/>
              </a:pPr>
              <a:t>‹#›</a:t>
            </a:fld>
            <a:endParaRPr lang="zh-CN" altLang="en-US" sz="1422" dirty="0">
              <a:solidFill>
                <a:schemeClr val="tx1"/>
              </a:solidFill>
            </a:endParaRPr>
          </a:p>
        </p:txBody>
      </p:sp>
    </p:spTree>
    <p:extLst>
      <p:ext uri="{BB962C8B-B14F-4D97-AF65-F5344CB8AC3E}">
        <p14:creationId xmlns:p14="http://schemas.microsoft.com/office/powerpoint/2010/main" val="1418931033"/>
      </p:ext>
    </p:extLst>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9144000" cy="5143500"/>
          </a:xfrm>
          <a:prstGeom prst="rect">
            <a:avLst/>
          </a:prstGeom>
        </p:spPr>
        <p:txBody>
          <a:bodyPr/>
          <a:lstStyle/>
          <a:p>
            <a:endParaRPr lang="zh-CN" altLang="en-US"/>
          </a:p>
        </p:txBody>
      </p:sp>
    </p:spTree>
    <p:extLst>
      <p:ext uri="{BB962C8B-B14F-4D97-AF65-F5344CB8AC3E}">
        <p14:creationId xmlns:p14="http://schemas.microsoft.com/office/powerpoint/2010/main" val="25596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0764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6412773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8EB618-3004-49F5-BD56-B4A0C0CD2654}" type="datetimeFigureOut">
              <a:rPr lang="zh-CN" altLang="en-US" smtClean="0"/>
              <a:pPr/>
              <a:t>2022/1/16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DA58E-532F-41E9-A14C-57F0126E1521}" type="slidenum">
              <a:rPr lang="zh-CN" altLang="en-US" smtClean="0"/>
              <a:pPr/>
              <a:t>‹#›</a:t>
            </a:fld>
            <a:endParaRPr lang="zh-CN" altLang="en-US"/>
          </a:p>
        </p:txBody>
      </p:sp>
    </p:spTree>
    <p:extLst>
      <p:ext uri="{BB962C8B-B14F-4D97-AF65-F5344CB8AC3E}">
        <p14:creationId xmlns:p14="http://schemas.microsoft.com/office/powerpoint/2010/main" val="155688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conic list 3">
    <p:spTree>
      <p:nvGrpSpPr>
        <p:cNvPr id="1" name=""/>
        <p:cNvGrpSpPr/>
        <p:nvPr/>
      </p:nvGrpSpPr>
      <p:grpSpPr>
        <a:xfrm>
          <a:off x="0" y="0"/>
          <a:ext cx="0" cy="0"/>
          <a:chOff x="0" y="0"/>
          <a:chExt cx="0" cy="0"/>
        </a:xfrm>
      </p:grpSpPr>
      <p:sp>
        <p:nvSpPr>
          <p:cNvPr id="3" name="Rounded Rectangle 2"/>
          <p:cNvSpPr/>
          <p:nvPr userDrawn="1"/>
        </p:nvSpPr>
        <p:spPr>
          <a:xfrm>
            <a:off x="483132" y="1229006"/>
            <a:ext cx="2272768"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 name="Text Placeholder 7"/>
          <p:cNvSpPr>
            <a:spLocks noGrp="1"/>
          </p:cNvSpPr>
          <p:nvPr>
            <p:ph type="body" sz="quarter" idx="39" hasCustomPrompt="1"/>
          </p:nvPr>
        </p:nvSpPr>
        <p:spPr>
          <a:xfrm>
            <a:off x="826036"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32" name="Text Placeholder 7"/>
          <p:cNvSpPr>
            <a:spLocks noGrp="1"/>
          </p:cNvSpPr>
          <p:nvPr>
            <p:ph type="body" sz="quarter" idx="55" hasCustomPrompt="1"/>
          </p:nvPr>
        </p:nvSpPr>
        <p:spPr>
          <a:xfrm>
            <a:off x="1438806"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38" name="Text Placeholder 7"/>
          <p:cNvSpPr>
            <a:spLocks noGrp="1"/>
          </p:cNvSpPr>
          <p:nvPr>
            <p:ph type="body" sz="quarter" idx="19" hasCustomPrompt="1"/>
          </p:nvPr>
        </p:nvSpPr>
        <p:spPr>
          <a:xfrm>
            <a:off x="452438"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16" hasCustomPrompt="1"/>
          </p:nvPr>
        </p:nvSpPr>
        <p:spPr>
          <a:xfrm>
            <a:off x="452442"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65" name="Rounded Rectangle 64"/>
          <p:cNvSpPr/>
          <p:nvPr userDrawn="1"/>
        </p:nvSpPr>
        <p:spPr>
          <a:xfrm>
            <a:off x="3411539" y="1229006"/>
            <a:ext cx="2303462"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66" name="Text Placeholder 7"/>
          <p:cNvSpPr>
            <a:spLocks noGrp="1"/>
          </p:cNvSpPr>
          <p:nvPr>
            <p:ph type="body" sz="quarter" idx="40" hasCustomPrompt="1"/>
          </p:nvPr>
        </p:nvSpPr>
        <p:spPr>
          <a:xfrm>
            <a:off x="3785135"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69" name="Text Placeholder 7"/>
          <p:cNvSpPr>
            <a:spLocks noGrp="1"/>
          </p:cNvSpPr>
          <p:nvPr>
            <p:ph type="body" sz="quarter" idx="56" hasCustomPrompt="1"/>
          </p:nvPr>
        </p:nvSpPr>
        <p:spPr>
          <a:xfrm>
            <a:off x="4364040"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71" name="Text Placeholder 7"/>
          <p:cNvSpPr>
            <a:spLocks noGrp="1"/>
          </p:cNvSpPr>
          <p:nvPr>
            <p:ph type="body" sz="quarter" idx="41" hasCustomPrompt="1"/>
          </p:nvPr>
        </p:nvSpPr>
        <p:spPr>
          <a:xfrm>
            <a:off x="3411539"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2" name="Text Placeholder 2"/>
          <p:cNvSpPr>
            <a:spLocks noGrp="1"/>
          </p:cNvSpPr>
          <p:nvPr>
            <p:ph type="body" sz="quarter" idx="42" hasCustomPrompt="1"/>
          </p:nvPr>
        </p:nvSpPr>
        <p:spPr>
          <a:xfrm>
            <a:off x="3411541"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10" name="Rounded Rectangle 109"/>
          <p:cNvSpPr/>
          <p:nvPr userDrawn="1"/>
        </p:nvSpPr>
        <p:spPr>
          <a:xfrm>
            <a:off x="6378577" y="1229006"/>
            <a:ext cx="2303462" cy="58721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11" name="Text Placeholder 7"/>
          <p:cNvSpPr>
            <a:spLocks noGrp="1"/>
          </p:cNvSpPr>
          <p:nvPr>
            <p:ph type="body" sz="quarter" idx="43" hasCustomPrompt="1"/>
          </p:nvPr>
        </p:nvSpPr>
        <p:spPr>
          <a:xfrm>
            <a:off x="6752173"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12" name="Text Placeholder 7"/>
          <p:cNvSpPr>
            <a:spLocks noGrp="1"/>
          </p:cNvSpPr>
          <p:nvPr>
            <p:ph type="body" sz="quarter" idx="57" hasCustomPrompt="1"/>
          </p:nvPr>
        </p:nvSpPr>
        <p:spPr>
          <a:xfrm>
            <a:off x="7314145"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13" name="Text Placeholder 7"/>
          <p:cNvSpPr>
            <a:spLocks noGrp="1"/>
          </p:cNvSpPr>
          <p:nvPr>
            <p:ph type="body" sz="quarter" idx="44" hasCustomPrompt="1"/>
          </p:nvPr>
        </p:nvSpPr>
        <p:spPr>
          <a:xfrm>
            <a:off x="6378577"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4" name="Text Placeholder 2"/>
          <p:cNvSpPr>
            <a:spLocks noGrp="1"/>
          </p:cNvSpPr>
          <p:nvPr>
            <p:ph type="body" sz="quarter" idx="45" hasCustomPrompt="1"/>
          </p:nvPr>
        </p:nvSpPr>
        <p:spPr>
          <a:xfrm>
            <a:off x="6378579"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30" name="Rounded Rectangle 129"/>
          <p:cNvSpPr/>
          <p:nvPr userDrawn="1"/>
        </p:nvSpPr>
        <p:spPr>
          <a:xfrm>
            <a:off x="483135" y="3050184"/>
            <a:ext cx="2272767"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1" name="Text Placeholder 7"/>
          <p:cNvSpPr>
            <a:spLocks noGrp="1"/>
          </p:cNvSpPr>
          <p:nvPr>
            <p:ph type="body" sz="quarter" idx="46" hasCustomPrompt="1"/>
          </p:nvPr>
        </p:nvSpPr>
        <p:spPr>
          <a:xfrm>
            <a:off x="826036"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36" name="Text Placeholder 7"/>
          <p:cNvSpPr>
            <a:spLocks noGrp="1"/>
          </p:cNvSpPr>
          <p:nvPr>
            <p:ph type="body" sz="quarter" idx="58" hasCustomPrompt="1"/>
          </p:nvPr>
        </p:nvSpPr>
        <p:spPr>
          <a:xfrm>
            <a:off x="1438806"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39" name="Text Placeholder 7"/>
          <p:cNvSpPr>
            <a:spLocks noGrp="1"/>
          </p:cNvSpPr>
          <p:nvPr>
            <p:ph type="body" sz="quarter" idx="47" hasCustomPrompt="1"/>
          </p:nvPr>
        </p:nvSpPr>
        <p:spPr>
          <a:xfrm>
            <a:off x="452438"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0" name="Text Placeholder 2"/>
          <p:cNvSpPr>
            <a:spLocks noGrp="1"/>
          </p:cNvSpPr>
          <p:nvPr>
            <p:ph type="body" sz="quarter" idx="48" hasCustomPrompt="1"/>
          </p:nvPr>
        </p:nvSpPr>
        <p:spPr>
          <a:xfrm>
            <a:off x="452442"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45" name="Rounded Rectangle 144"/>
          <p:cNvSpPr/>
          <p:nvPr userDrawn="1"/>
        </p:nvSpPr>
        <p:spPr>
          <a:xfrm>
            <a:off x="3411540" y="3050184"/>
            <a:ext cx="2303460" cy="58721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46" name="Text Placeholder 7"/>
          <p:cNvSpPr>
            <a:spLocks noGrp="1"/>
          </p:cNvSpPr>
          <p:nvPr>
            <p:ph type="body" sz="quarter" idx="49" hasCustomPrompt="1"/>
          </p:nvPr>
        </p:nvSpPr>
        <p:spPr>
          <a:xfrm>
            <a:off x="3785135"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49" name="Text Placeholder 7"/>
          <p:cNvSpPr>
            <a:spLocks noGrp="1"/>
          </p:cNvSpPr>
          <p:nvPr>
            <p:ph type="body" sz="quarter" idx="59" hasCustomPrompt="1"/>
          </p:nvPr>
        </p:nvSpPr>
        <p:spPr>
          <a:xfrm>
            <a:off x="4364040"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1" name="Text Placeholder 7"/>
          <p:cNvSpPr>
            <a:spLocks noGrp="1"/>
          </p:cNvSpPr>
          <p:nvPr>
            <p:ph type="body" sz="quarter" idx="50" hasCustomPrompt="1"/>
          </p:nvPr>
        </p:nvSpPr>
        <p:spPr>
          <a:xfrm>
            <a:off x="3411539"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2" name="Text Placeholder 2"/>
          <p:cNvSpPr>
            <a:spLocks noGrp="1"/>
          </p:cNvSpPr>
          <p:nvPr>
            <p:ph type="body" sz="quarter" idx="51" hasCustomPrompt="1"/>
          </p:nvPr>
        </p:nvSpPr>
        <p:spPr>
          <a:xfrm>
            <a:off x="3411541"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55" name="Rounded Rectangle 154"/>
          <p:cNvSpPr/>
          <p:nvPr userDrawn="1"/>
        </p:nvSpPr>
        <p:spPr>
          <a:xfrm>
            <a:off x="6378578" y="3050184"/>
            <a:ext cx="2303460" cy="58721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56" name="Text Placeholder 7"/>
          <p:cNvSpPr>
            <a:spLocks noGrp="1"/>
          </p:cNvSpPr>
          <p:nvPr>
            <p:ph type="body" sz="quarter" idx="52" hasCustomPrompt="1"/>
          </p:nvPr>
        </p:nvSpPr>
        <p:spPr>
          <a:xfrm>
            <a:off x="6752173"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57" name="Text Placeholder 7"/>
          <p:cNvSpPr>
            <a:spLocks noGrp="1"/>
          </p:cNvSpPr>
          <p:nvPr>
            <p:ph type="body" sz="quarter" idx="60" hasCustomPrompt="1"/>
          </p:nvPr>
        </p:nvSpPr>
        <p:spPr>
          <a:xfrm>
            <a:off x="7314145"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8" name="Text Placeholder 7"/>
          <p:cNvSpPr>
            <a:spLocks noGrp="1"/>
          </p:cNvSpPr>
          <p:nvPr>
            <p:ph type="body" sz="quarter" idx="53" hasCustomPrompt="1"/>
          </p:nvPr>
        </p:nvSpPr>
        <p:spPr>
          <a:xfrm>
            <a:off x="6378577"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9" name="Text Placeholder 2"/>
          <p:cNvSpPr>
            <a:spLocks noGrp="1"/>
          </p:cNvSpPr>
          <p:nvPr>
            <p:ph type="body" sz="quarter" idx="54" hasCustomPrompt="1"/>
          </p:nvPr>
        </p:nvSpPr>
        <p:spPr>
          <a:xfrm>
            <a:off x="6378579"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extLst>
      <p:ext uri="{BB962C8B-B14F-4D97-AF65-F5344CB8AC3E}">
        <p14:creationId xmlns:p14="http://schemas.microsoft.com/office/powerpoint/2010/main" val="77958976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5" dur="300"/>
                                        <p:tgtEl>
                                          <p:spTgt spid="13">
                                            <p:txEl>
                                              <p:pRg st="0" end="0"/>
                                            </p:txEl>
                                          </p:spTgt>
                                        </p:tgtEl>
                                      </p:cBhvr>
                                    </p:animEffect>
                                  </p:childTnLst>
                                </p:cTn>
                              </p:par>
                              <p:par>
                                <p:cTn id="16" presetID="42" presetClass="entr" presetSubtype="0" fill="hold" grpId="0" nodeType="withEffect">
                                  <p:stCondLst>
                                    <p:cond delay="20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400"/>
                                        <p:tgtEl>
                                          <p:spTgt spid="32">
                                            <p:txEl>
                                              <p:pRg st="0" end="0"/>
                                            </p:txEl>
                                          </p:spTgt>
                                        </p:tgtEl>
                                      </p:cBhvr>
                                    </p:animEffect>
                                    <p:anim calcmode="lin" valueType="num">
                                      <p:cBhvr>
                                        <p:cTn id="19"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3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
                                  </p:stCondLst>
                                  <p:childTnLst>
                                    <p:set>
                                      <p:cBhvr>
                                        <p:cTn id="22" dur="1" fill="hold">
                                          <p:stCondLst>
                                            <p:cond delay="0"/>
                                          </p:stCondLst>
                                        </p:cTn>
                                        <p:tgtEl>
                                          <p:spTgt spid="38">
                                            <p:txEl>
                                              <p:pRg st="0" end="0"/>
                                            </p:txEl>
                                          </p:spTgt>
                                        </p:tgtEl>
                                        <p:attrNameLst>
                                          <p:attrName>style.visibility</p:attrName>
                                        </p:attrNameLst>
                                      </p:cBhvr>
                                      <p:to>
                                        <p:strVal val="visible"/>
                                      </p:to>
                                    </p:set>
                                    <p:animEffect transition="in" filter="fade">
                                      <p:cBhvr>
                                        <p:cTn id="23" dur="500"/>
                                        <p:tgtEl>
                                          <p:spTgt spid="38">
                                            <p:txEl>
                                              <p:pRg st="0" end="0"/>
                                            </p:txEl>
                                          </p:spTgt>
                                        </p:tgtEl>
                                      </p:cBhvr>
                                    </p:animEffect>
                                    <p:anim calcmode="lin" valueType="num">
                                      <p:cBhvr>
                                        <p:cTn id="2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38">
                                            <p:txEl>
                                              <p:pRg st="0" end="0"/>
                                            </p:txEl>
                                          </p:spTgt>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800"/>
                                  </p:stCondLst>
                                  <p:childTnLst>
                                    <p:set>
                                      <p:cBhvr>
                                        <p:cTn id="27" dur="1" fill="hold">
                                          <p:stCondLst>
                                            <p:cond delay="0"/>
                                          </p:stCondLst>
                                        </p:cTn>
                                        <p:tgtEl>
                                          <p:spTgt spid="39">
                                            <p:txEl>
                                              <p:pRg st="0" end="0"/>
                                            </p:txEl>
                                          </p:spTgt>
                                        </p:tgtEl>
                                        <p:attrNameLst>
                                          <p:attrName>style.visibility</p:attrName>
                                        </p:attrNameLst>
                                      </p:cBhvr>
                                      <p:to>
                                        <p:strVal val="visible"/>
                                      </p:to>
                                    </p:set>
                                    <p:animEffect transition="in" filter="fade">
                                      <p:cBhvr>
                                        <p:cTn id="28" dur="500"/>
                                        <p:tgtEl>
                                          <p:spTgt spid="39">
                                            <p:txEl>
                                              <p:pRg st="0" end="0"/>
                                            </p:txEl>
                                          </p:spTgt>
                                        </p:tgtEl>
                                      </p:cBhvr>
                                    </p:animEffect>
                                  </p:childTnLst>
                                </p:cTn>
                              </p:par>
                            </p:childTnLst>
                          </p:cTn>
                        </p:par>
                        <p:par>
                          <p:cTn id="29" fill="hold">
                            <p:stCondLst>
                              <p:cond delay="1700"/>
                            </p:stCondLst>
                            <p:childTnLst>
                              <p:par>
                                <p:cTn id="30" presetID="53" presetClass="entr" presetSubtype="16"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400" fill="hold"/>
                                        <p:tgtEl>
                                          <p:spTgt spid="65"/>
                                        </p:tgtEl>
                                        <p:attrNameLst>
                                          <p:attrName>ppt_w</p:attrName>
                                        </p:attrNameLst>
                                      </p:cBhvr>
                                      <p:tavLst>
                                        <p:tav tm="0">
                                          <p:val>
                                            <p:fltVal val="0"/>
                                          </p:val>
                                        </p:tav>
                                        <p:tav tm="100000">
                                          <p:val>
                                            <p:strVal val="#ppt_w"/>
                                          </p:val>
                                        </p:tav>
                                      </p:tavLst>
                                    </p:anim>
                                    <p:anim calcmode="lin" valueType="num">
                                      <p:cBhvr>
                                        <p:cTn id="33" dur="400" fill="hold"/>
                                        <p:tgtEl>
                                          <p:spTgt spid="65"/>
                                        </p:tgtEl>
                                        <p:attrNameLst>
                                          <p:attrName>ppt_h</p:attrName>
                                        </p:attrNameLst>
                                      </p:cBhvr>
                                      <p:tavLst>
                                        <p:tav tm="0">
                                          <p:val>
                                            <p:fltVal val="0"/>
                                          </p:val>
                                        </p:tav>
                                        <p:tav tm="100000">
                                          <p:val>
                                            <p:strVal val="#ppt_h"/>
                                          </p:val>
                                        </p:tav>
                                      </p:tavLst>
                                    </p:anim>
                                    <p:animEffect transition="in" filter="fade">
                                      <p:cBhvr>
                                        <p:cTn id="34" dur="400"/>
                                        <p:tgtEl>
                                          <p:spTgt spid="65"/>
                                        </p:tgtEl>
                                      </p:cBhvr>
                                    </p:animEffect>
                                  </p:childTnLst>
                                </p:cTn>
                              </p:par>
                            </p:childTnLst>
                          </p:cTn>
                        </p:par>
                        <p:par>
                          <p:cTn id="35" fill="hold">
                            <p:stCondLst>
                              <p:cond delay="2100"/>
                            </p:stCondLst>
                            <p:childTnLst>
                              <p:par>
                                <p:cTn id="36" presetID="53" presetClass="entr" presetSubtype="16" fill="hold" grpId="0" nodeType="afterEffect">
                                  <p:stCondLst>
                                    <p:cond delay="0"/>
                                  </p:stCondLst>
                                  <p:childTnLst>
                                    <p:set>
                                      <p:cBhvr>
                                        <p:cTn id="37" dur="1" fill="hold">
                                          <p:stCondLst>
                                            <p:cond delay="0"/>
                                          </p:stCondLst>
                                        </p:cTn>
                                        <p:tgtEl>
                                          <p:spTgt spid="66">
                                            <p:txEl>
                                              <p:pRg st="0" end="0"/>
                                            </p:txEl>
                                          </p:spTgt>
                                        </p:tgtEl>
                                        <p:attrNameLst>
                                          <p:attrName>style.visibility</p:attrName>
                                        </p:attrNameLst>
                                      </p:cBhvr>
                                      <p:to>
                                        <p:strVal val="visible"/>
                                      </p:to>
                                    </p:set>
                                    <p:anim calcmode="lin" valueType="num">
                                      <p:cBhvr>
                                        <p:cTn id="38"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39"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40" dur="300"/>
                                        <p:tgtEl>
                                          <p:spTgt spid="66">
                                            <p:txEl>
                                              <p:pRg st="0" end="0"/>
                                            </p:txEl>
                                          </p:spTgt>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69">
                                            <p:txEl>
                                              <p:pRg st="0" end="0"/>
                                            </p:txEl>
                                          </p:spTgt>
                                        </p:tgtEl>
                                        <p:attrNameLst>
                                          <p:attrName>style.visibility</p:attrName>
                                        </p:attrNameLst>
                                      </p:cBhvr>
                                      <p:to>
                                        <p:strVal val="visible"/>
                                      </p:to>
                                    </p:set>
                                    <p:animEffect transition="in" filter="fade">
                                      <p:cBhvr>
                                        <p:cTn id="43" dur="400"/>
                                        <p:tgtEl>
                                          <p:spTgt spid="69">
                                            <p:txEl>
                                              <p:pRg st="0" end="0"/>
                                            </p:txEl>
                                          </p:spTgt>
                                        </p:tgtEl>
                                      </p:cBhvr>
                                    </p:animEffect>
                                    <p:anim calcmode="lin" valueType="num">
                                      <p:cBhvr>
                                        <p:cTn id="44"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69">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00"/>
                                  </p:stCondLst>
                                  <p:childTnLst>
                                    <p:set>
                                      <p:cBhvr>
                                        <p:cTn id="47" dur="1" fill="hold">
                                          <p:stCondLst>
                                            <p:cond delay="0"/>
                                          </p:stCondLst>
                                        </p:cTn>
                                        <p:tgtEl>
                                          <p:spTgt spid="71">
                                            <p:txEl>
                                              <p:pRg st="0" end="0"/>
                                            </p:txEl>
                                          </p:spTgt>
                                        </p:tgtEl>
                                        <p:attrNameLst>
                                          <p:attrName>style.visibility</p:attrName>
                                        </p:attrNameLst>
                                      </p:cBhvr>
                                      <p:to>
                                        <p:strVal val="visible"/>
                                      </p:to>
                                    </p:set>
                                    <p:animEffect transition="in" filter="fade">
                                      <p:cBhvr>
                                        <p:cTn id="48" dur="500"/>
                                        <p:tgtEl>
                                          <p:spTgt spid="71">
                                            <p:txEl>
                                              <p:pRg st="0" end="0"/>
                                            </p:txEl>
                                          </p:spTgt>
                                        </p:tgtEl>
                                      </p:cBhvr>
                                    </p:animEffect>
                                    <p:anim calcmode="lin" valueType="num">
                                      <p:cBhvr>
                                        <p:cTn id="49"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71">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92">
                                            <p:txEl>
                                              <p:pRg st="0" end="0"/>
                                            </p:txEl>
                                          </p:spTgt>
                                        </p:tgtEl>
                                        <p:attrNameLst>
                                          <p:attrName>style.visibility</p:attrName>
                                        </p:attrNameLst>
                                      </p:cBhvr>
                                      <p:to>
                                        <p:strVal val="visible"/>
                                      </p:to>
                                    </p:set>
                                    <p:animEffect transition="in" filter="fade">
                                      <p:cBhvr>
                                        <p:cTn id="53" dur="500"/>
                                        <p:tgtEl>
                                          <p:spTgt spid="92">
                                            <p:txEl>
                                              <p:pRg st="0" end="0"/>
                                            </p:txEl>
                                          </p:spTgt>
                                        </p:tgtEl>
                                      </p:cBhvr>
                                    </p:animEffect>
                                  </p:childTnLst>
                                </p:cTn>
                              </p:par>
                            </p:childTnLst>
                          </p:cTn>
                        </p:par>
                        <p:par>
                          <p:cTn id="54" fill="hold">
                            <p:stCondLst>
                              <p:cond delay="3400"/>
                            </p:stCondLst>
                            <p:childTnLst>
                              <p:par>
                                <p:cTn id="55" presetID="53" presetClass="entr" presetSubtype="16" fill="hold" grpId="0" nodeType="afterEffect">
                                  <p:stCondLst>
                                    <p:cond delay="0"/>
                                  </p:stCondLst>
                                  <p:childTnLst>
                                    <p:set>
                                      <p:cBhvr>
                                        <p:cTn id="56" dur="1" fill="hold">
                                          <p:stCondLst>
                                            <p:cond delay="0"/>
                                          </p:stCondLst>
                                        </p:cTn>
                                        <p:tgtEl>
                                          <p:spTgt spid="110"/>
                                        </p:tgtEl>
                                        <p:attrNameLst>
                                          <p:attrName>style.visibility</p:attrName>
                                        </p:attrNameLst>
                                      </p:cBhvr>
                                      <p:to>
                                        <p:strVal val="visible"/>
                                      </p:to>
                                    </p:set>
                                    <p:anim calcmode="lin" valueType="num">
                                      <p:cBhvr>
                                        <p:cTn id="57" dur="400" fill="hold"/>
                                        <p:tgtEl>
                                          <p:spTgt spid="110"/>
                                        </p:tgtEl>
                                        <p:attrNameLst>
                                          <p:attrName>ppt_w</p:attrName>
                                        </p:attrNameLst>
                                      </p:cBhvr>
                                      <p:tavLst>
                                        <p:tav tm="0">
                                          <p:val>
                                            <p:fltVal val="0"/>
                                          </p:val>
                                        </p:tav>
                                        <p:tav tm="100000">
                                          <p:val>
                                            <p:strVal val="#ppt_w"/>
                                          </p:val>
                                        </p:tav>
                                      </p:tavLst>
                                    </p:anim>
                                    <p:anim calcmode="lin" valueType="num">
                                      <p:cBhvr>
                                        <p:cTn id="58" dur="400" fill="hold"/>
                                        <p:tgtEl>
                                          <p:spTgt spid="110"/>
                                        </p:tgtEl>
                                        <p:attrNameLst>
                                          <p:attrName>ppt_h</p:attrName>
                                        </p:attrNameLst>
                                      </p:cBhvr>
                                      <p:tavLst>
                                        <p:tav tm="0">
                                          <p:val>
                                            <p:fltVal val="0"/>
                                          </p:val>
                                        </p:tav>
                                        <p:tav tm="100000">
                                          <p:val>
                                            <p:strVal val="#ppt_h"/>
                                          </p:val>
                                        </p:tav>
                                      </p:tavLst>
                                    </p:anim>
                                    <p:animEffect transition="in" filter="fade">
                                      <p:cBhvr>
                                        <p:cTn id="59" dur="400"/>
                                        <p:tgtEl>
                                          <p:spTgt spid="110"/>
                                        </p:tgtEl>
                                      </p:cBhvr>
                                    </p:animEffect>
                                  </p:childTnLst>
                                </p:cTn>
                              </p:par>
                            </p:childTnLst>
                          </p:cTn>
                        </p:par>
                        <p:par>
                          <p:cTn id="60" fill="hold">
                            <p:stCondLst>
                              <p:cond delay="3800"/>
                            </p:stCondLst>
                            <p:childTnLst>
                              <p:par>
                                <p:cTn id="61" presetID="53" presetClass="entr" presetSubtype="16" fill="hold" grpId="0" nodeType="afterEffect">
                                  <p:stCondLst>
                                    <p:cond delay="0"/>
                                  </p:stCondLst>
                                  <p:childTnLst>
                                    <p:set>
                                      <p:cBhvr>
                                        <p:cTn id="62" dur="1" fill="hold">
                                          <p:stCondLst>
                                            <p:cond delay="0"/>
                                          </p:stCondLst>
                                        </p:cTn>
                                        <p:tgtEl>
                                          <p:spTgt spid="111">
                                            <p:txEl>
                                              <p:pRg st="0" end="0"/>
                                            </p:txEl>
                                          </p:spTgt>
                                        </p:tgtEl>
                                        <p:attrNameLst>
                                          <p:attrName>style.visibility</p:attrName>
                                        </p:attrNameLst>
                                      </p:cBhvr>
                                      <p:to>
                                        <p:strVal val="visible"/>
                                      </p:to>
                                    </p:set>
                                    <p:anim calcmode="lin" valueType="num">
                                      <p:cBhvr>
                                        <p:cTn id="63"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64"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65" dur="300"/>
                                        <p:tgtEl>
                                          <p:spTgt spid="111">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12">
                                            <p:txEl>
                                              <p:pRg st="0" end="0"/>
                                            </p:txEl>
                                          </p:spTgt>
                                        </p:tgtEl>
                                        <p:attrNameLst>
                                          <p:attrName>style.visibility</p:attrName>
                                        </p:attrNameLst>
                                      </p:cBhvr>
                                      <p:to>
                                        <p:strVal val="visible"/>
                                      </p:to>
                                    </p:set>
                                    <p:animEffect transition="in" filter="fade">
                                      <p:cBhvr>
                                        <p:cTn id="68" dur="400"/>
                                        <p:tgtEl>
                                          <p:spTgt spid="112">
                                            <p:txEl>
                                              <p:pRg st="0" end="0"/>
                                            </p:txEl>
                                          </p:spTgt>
                                        </p:tgtEl>
                                      </p:cBhvr>
                                    </p:animEffect>
                                    <p:anim calcmode="lin" valueType="num">
                                      <p:cBhvr>
                                        <p:cTn id="69"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113">
                                            <p:txEl>
                                              <p:pRg st="0" end="0"/>
                                            </p:txEl>
                                          </p:spTgt>
                                        </p:tgtEl>
                                        <p:attrNameLst>
                                          <p:attrName>style.visibility</p:attrName>
                                        </p:attrNameLst>
                                      </p:cBhvr>
                                      <p:to>
                                        <p:strVal val="visible"/>
                                      </p:to>
                                    </p:set>
                                    <p:animEffect transition="in" filter="fade">
                                      <p:cBhvr>
                                        <p:cTn id="73" dur="500"/>
                                        <p:tgtEl>
                                          <p:spTgt spid="113">
                                            <p:txEl>
                                              <p:pRg st="0" end="0"/>
                                            </p:txEl>
                                          </p:spTgt>
                                        </p:tgtEl>
                                      </p:cBhvr>
                                    </p:animEffect>
                                    <p:anim calcmode="lin" valueType="num">
                                      <p:cBhvr>
                                        <p:cTn id="74"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75"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800"/>
                                  </p:stCondLst>
                                  <p:childTnLst>
                                    <p:set>
                                      <p:cBhvr>
                                        <p:cTn id="77" dur="1" fill="hold">
                                          <p:stCondLst>
                                            <p:cond delay="0"/>
                                          </p:stCondLst>
                                        </p:cTn>
                                        <p:tgtEl>
                                          <p:spTgt spid="114">
                                            <p:txEl>
                                              <p:pRg st="0" end="0"/>
                                            </p:txEl>
                                          </p:spTgt>
                                        </p:tgtEl>
                                        <p:attrNameLst>
                                          <p:attrName>style.visibility</p:attrName>
                                        </p:attrNameLst>
                                      </p:cBhvr>
                                      <p:to>
                                        <p:strVal val="visible"/>
                                      </p:to>
                                    </p:set>
                                    <p:animEffect transition="in" filter="fade">
                                      <p:cBhvr>
                                        <p:cTn id="78" dur="500"/>
                                        <p:tgtEl>
                                          <p:spTgt spid="114">
                                            <p:txEl>
                                              <p:pRg st="0" end="0"/>
                                            </p:txEl>
                                          </p:spTgt>
                                        </p:tgtEl>
                                      </p:cBhvr>
                                    </p:animEffect>
                                  </p:childTnLst>
                                </p:cTn>
                              </p:par>
                            </p:childTnLst>
                          </p:cTn>
                        </p:par>
                        <p:par>
                          <p:cTn id="79" fill="hold">
                            <p:stCondLst>
                              <p:cond delay="5100"/>
                            </p:stCondLst>
                            <p:childTnLst>
                              <p:par>
                                <p:cTn id="80" presetID="53" presetClass="entr" presetSubtype="16" fill="hold" grpId="0"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400" fill="hold"/>
                                        <p:tgtEl>
                                          <p:spTgt spid="130"/>
                                        </p:tgtEl>
                                        <p:attrNameLst>
                                          <p:attrName>ppt_w</p:attrName>
                                        </p:attrNameLst>
                                      </p:cBhvr>
                                      <p:tavLst>
                                        <p:tav tm="0">
                                          <p:val>
                                            <p:fltVal val="0"/>
                                          </p:val>
                                        </p:tav>
                                        <p:tav tm="100000">
                                          <p:val>
                                            <p:strVal val="#ppt_w"/>
                                          </p:val>
                                        </p:tav>
                                      </p:tavLst>
                                    </p:anim>
                                    <p:anim calcmode="lin" valueType="num">
                                      <p:cBhvr>
                                        <p:cTn id="83" dur="400" fill="hold"/>
                                        <p:tgtEl>
                                          <p:spTgt spid="130"/>
                                        </p:tgtEl>
                                        <p:attrNameLst>
                                          <p:attrName>ppt_h</p:attrName>
                                        </p:attrNameLst>
                                      </p:cBhvr>
                                      <p:tavLst>
                                        <p:tav tm="0">
                                          <p:val>
                                            <p:fltVal val="0"/>
                                          </p:val>
                                        </p:tav>
                                        <p:tav tm="100000">
                                          <p:val>
                                            <p:strVal val="#ppt_h"/>
                                          </p:val>
                                        </p:tav>
                                      </p:tavLst>
                                    </p:anim>
                                    <p:animEffect transition="in" filter="fade">
                                      <p:cBhvr>
                                        <p:cTn id="84" dur="400"/>
                                        <p:tgtEl>
                                          <p:spTgt spid="130"/>
                                        </p:tgtEl>
                                      </p:cBhvr>
                                    </p:animEffect>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131">
                                            <p:txEl>
                                              <p:pRg st="0" end="0"/>
                                            </p:txEl>
                                          </p:spTgt>
                                        </p:tgtEl>
                                        <p:attrNameLst>
                                          <p:attrName>style.visibility</p:attrName>
                                        </p:attrNameLst>
                                      </p:cBhvr>
                                      <p:to>
                                        <p:strVal val="visible"/>
                                      </p:to>
                                    </p:set>
                                    <p:anim calcmode="lin" valueType="num">
                                      <p:cBhvr>
                                        <p:cTn id="88"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89"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90" dur="300"/>
                                        <p:tgtEl>
                                          <p:spTgt spid="131">
                                            <p:txEl>
                                              <p:pRg st="0" end="0"/>
                                            </p:txEl>
                                          </p:spTgt>
                                        </p:tgtEl>
                                      </p:cBhvr>
                                    </p:animEffect>
                                  </p:childTnLst>
                                </p:cTn>
                              </p:par>
                              <p:par>
                                <p:cTn id="91" presetID="42" presetClass="entr" presetSubtype="0" fill="hold" grpId="0" nodeType="withEffect">
                                  <p:stCondLst>
                                    <p:cond delay="200"/>
                                  </p:stCondLst>
                                  <p:childTnLst>
                                    <p:set>
                                      <p:cBhvr>
                                        <p:cTn id="92" dur="1" fill="hold">
                                          <p:stCondLst>
                                            <p:cond delay="0"/>
                                          </p:stCondLst>
                                        </p:cTn>
                                        <p:tgtEl>
                                          <p:spTgt spid="136">
                                            <p:txEl>
                                              <p:pRg st="0" end="0"/>
                                            </p:txEl>
                                          </p:spTgt>
                                        </p:tgtEl>
                                        <p:attrNameLst>
                                          <p:attrName>style.visibility</p:attrName>
                                        </p:attrNameLst>
                                      </p:cBhvr>
                                      <p:to>
                                        <p:strVal val="visible"/>
                                      </p:to>
                                    </p:set>
                                    <p:animEffect transition="in" filter="fade">
                                      <p:cBhvr>
                                        <p:cTn id="93" dur="400"/>
                                        <p:tgtEl>
                                          <p:spTgt spid="136">
                                            <p:txEl>
                                              <p:pRg st="0" end="0"/>
                                            </p:txEl>
                                          </p:spTgt>
                                        </p:tgtEl>
                                      </p:cBhvr>
                                    </p:animEffect>
                                    <p:anim calcmode="lin" valueType="num">
                                      <p:cBhvr>
                                        <p:cTn id="94"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95"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00"/>
                                  </p:stCondLst>
                                  <p:childTnLst>
                                    <p:set>
                                      <p:cBhvr>
                                        <p:cTn id="97" dur="1" fill="hold">
                                          <p:stCondLst>
                                            <p:cond delay="0"/>
                                          </p:stCondLst>
                                        </p:cTn>
                                        <p:tgtEl>
                                          <p:spTgt spid="139">
                                            <p:txEl>
                                              <p:pRg st="0" end="0"/>
                                            </p:txEl>
                                          </p:spTgt>
                                        </p:tgtEl>
                                        <p:attrNameLst>
                                          <p:attrName>style.visibility</p:attrName>
                                        </p:attrNameLst>
                                      </p:cBhvr>
                                      <p:to>
                                        <p:strVal val="visible"/>
                                      </p:to>
                                    </p:set>
                                    <p:animEffect transition="in" filter="fade">
                                      <p:cBhvr>
                                        <p:cTn id="98" dur="500"/>
                                        <p:tgtEl>
                                          <p:spTgt spid="139">
                                            <p:txEl>
                                              <p:pRg st="0" end="0"/>
                                            </p:txEl>
                                          </p:spTgt>
                                        </p:tgtEl>
                                      </p:cBhvr>
                                    </p:animEffect>
                                    <p:anim calcmode="lin" valueType="num">
                                      <p:cBhvr>
                                        <p:cTn id="99"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00"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01" presetID="10" presetClass="entr" presetSubtype="0" fill="hold" grpId="0" nodeType="withEffect">
                                  <p:stCondLst>
                                    <p:cond delay="800"/>
                                  </p:stCondLst>
                                  <p:childTnLst>
                                    <p:set>
                                      <p:cBhvr>
                                        <p:cTn id="102" dur="1" fill="hold">
                                          <p:stCondLst>
                                            <p:cond delay="0"/>
                                          </p:stCondLst>
                                        </p:cTn>
                                        <p:tgtEl>
                                          <p:spTgt spid="140">
                                            <p:txEl>
                                              <p:pRg st="0" end="0"/>
                                            </p:txEl>
                                          </p:spTgt>
                                        </p:tgtEl>
                                        <p:attrNameLst>
                                          <p:attrName>style.visibility</p:attrName>
                                        </p:attrNameLst>
                                      </p:cBhvr>
                                      <p:to>
                                        <p:strVal val="visible"/>
                                      </p:to>
                                    </p:set>
                                    <p:animEffect transition="in" filter="fade">
                                      <p:cBhvr>
                                        <p:cTn id="103" dur="500"/>
                                        <p:tgtEl>
                                          <p:spTgt spid="140">
                                            <p:txEl>
                                              <p:pRg st="0" end="0"/>
                                            </p:txEl>
                                          </p:spTgt>
                                        </p:tgtEl>
                                      </p:cBhvr>
                                    </p:animEffect>
                                  </p:childTnLst>
                                </p:cTn>
                              </p:par>
                            </p:childTnLst>
                          </p:cTn>
                        </p:par>
                        <p:par>
                          <p:cTn id="104" fill="hold">
                            <p:stCondLst>
                              <p:cond delay="6800"/>
                            </p:stCondLst>
                            <p:childTnLst>
                              <p:par>
                                <p:cTn id="105" presetID="53" presetClass="entr" presetSubtype="16" fill="hold" grpId="0" nodeType="afterEffect">
                                  <p:stCondLst>
                                    <p:cond delay="0"/>
                                  </p:stCondLst>
                                  <p:childTnLst>
                                    <p:set>
                                      <p:cBhvr>
                                        <p:cTn id="106" dur="1" fill="hold">
                                          <p:stCondLst>
                                            <p:cond delay="0"/>
                                          </p:stCondLst>
                                        </p:cTn>
                                        <p:tgtEl>
                                          <p:spTgt spid="145"/>
                                        </p:tgtEl>
                                        <p:attrNameLst>
                                          <p:attrName>style.visibility</p:attrName>
                                        </p:attrNameLst>
                                      </p:cBhvr>
                                      <p:to>
                                        <p:strVal val="visible"/>
                                      </p:to>
                                    </p:set>
                                    <p:anim calcmode="lin" valueType="num">
                                      <p:cBhvr>
                                        <p:cTn id="107" dur="400" fill="hold"/>
                                        <p:tgtEl>
                                          <p:spTgt spid="145"/>
                                        </p:tgtEl>
                                        <p:attrNameLst>
                                          <p:attrName>ppt_w</p:attrName>
                                        </p:attrNameLst>
                                      </p:cBhvr>
                                      <p:tavLst>
                                        <p:tav tm="0">
                                          <p:val>
                                            <p:fltVal val="0"/>
                                          </p:val>
                                        </p:tav>
                                        <p:tav tm="100000">
                                          <p:val>
                                            <p:strVal val="#ppt_w"/>
                                          </p:val>
                                        </p:tav>
                                      </p:tavLst>
                                    </p:anim>
                                    <p:anim calcmode="lin" valueType="num">
                                      <p:cBhvr>
                                        <p:cTn id="108" dur="400" fill="hold"/>
                                        <p:tgtEl>
                                          <p:spTgt spid="145"/>
                                        </p:tgtEl>
                                        <p:attrNameLst>
                                          <p:attrName>ppt_h</p:attrName>
                                        </p:attrNameLst>
                                      </p:cBhvr>
                                      <p:tavLst>
                                        <p:tav tm="0">
                                          <p:val>
                                            <p:fltVal val="0"/>
                                          </p:val>
                                        </p:tav>
                                        <p:tav tm="100000">
                                          <p:val>
                                            <p:strVal val="#ppt_h"/>
                                          </p:val>
                                        </p:tav>
                                      </p:tavLst>
                                    </p:anim>
                                    <p:animEffect transition="in" filter="fade">
                                      <p:cBhvr>
                                        <p:cTn id="109" dur="400"/>
                                        <p:tgtEl>
                                          <p:spTgt spid="145"/>
                                        </p:tgtEl>
                                      </p:cBhvr>
                                    </p:animEffect>
                                  </p:childTnLst>
                                </p:cTn>
                              </p:par>
                            </p:childTnLst>
                          </p:cTn>
                        </p:par>
                        <p:par>
                          <p:cTn id="110" fill="hold">
                            <p:stCondLst>
                              <p:cond delay="7200"/>
                            </p:stCondLst>
                            <p:childTnLst>
                              <p:par>
                                <p:cTn id="111" presetID="53" presetClass="entr" presetSubtype="16" fill="hold" grpId="0" nodeType="afterEffect">
                                  <p:stCondLst>
                                    <p:cond delay="0"/>
                                  </p:stCondLst>
                                  <p:childTnLst>
                                    <p:set>
                                      <p:cBhvr>
                                        <p:cTn id="112" dur="1" fill="hold">
                                          <p:stCondLst>
                                            <p:cond delay="0"/>
                                          </p:stCondLst>
                                        </p:cTn>
                                        <p:tgtEl>
                                          <p:spTgt spid="146">
                                            <p:txEl>
                                              <p:pRg st="0" end="0"/>
                                            </p:txEl>
                                          </p:spTgt>
                                        </p:tgtEl>
                                        <p:attrNameLst>
                                          <p:attrName>style.visibility</p:attrName>
                                        </p:attrNameLst>
                                      </p:cBhvr>
                                      <p:to>
                                        <p:strVal val="visible"/>
                                      </p:to>
                                    </p:set>
                                    <p:anim calcmode="lin" valueType="num">
                                      <p:cBhvr>
                                        <p:cTn id="113"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6">
                                            <p:txEl>
                                              <p:pRg st="0" end="0"/>
                                            </p:txEl>
                                          </p:spTgt>
                                        </p:tgtEl>
                                      </p:cBhvr>
                                    </p:animEffect>
                                  </p:childTnLst>
                                </p:cTn>
                              </p:par>
                              <p:par>
                                <p:cTn id="116" presetID="42" presetClass="entr" presetSubtype="0" fill="hold" grpId="0" nodeType="withEffect">
                                  <p:stCondLst>
                                    <p:cond delay="200"/>
                                  </p:stCondLst>
                                  <p:childTnLst>
                                    <p:set>
                                      <p:cBhvr>
                                        <p:cTn id="117" dur="1" fill="hold">
                                          <p:stCondLst>
                                            <p:cond delay="0"/>
                                          </p:stCondLst>
                                        </p:cTn>
                                        <p:tgtEl>
                                          <p:spTgt spid="149">
                                            <p:txEl>
                                              <p:pRg st="0" end="0"/>
                                            </p:txEl>
                                          </p:spTgt>
                                        </p:tgtEl>
                                        <p:attrNameLst>
                                          <p:attrName>style.visibility</p:attrName>
                                        </p:attrNameLst>
                                      </p:cBhvr>
                                      <p:to>
                                        <p:strVal val="visible"/>
                                      </p:to>
                                    </p:set>
                                    <p:animEffect transition="in" filter="fade">
                                      <p:cBhvr>
                                        <p:cTn id="118" dur="400"/>
                                        <p:tgtEl>
                                          <p:spTgt spid="149">
                                            <p:txEl>
                                              <p:pRg st="0" end="0"/>
                                            </p:txEl>
                                          </p:spTgt>
                                        </p:tgtEl>
                                      </p:cBhvr>
                                    </p:animEffect>
                                    <p:anim calcmode="lin" valueType="num">
                                      <p:cBhvr>
                                        <p:cTn id="119"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20"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200"/>
                                  </p:stCondLst>
                                  <p:childTnLst>
                                    <p:set>
                                      <p:cBhvr>
                                        <p:cTn id="122" dur="1" fill="hold">
                                          <p:stCondLst>
                                            <p:cond delay="0"/>
                                          </p:stCondLst>
                                        </p:cTn>
                                        <p:tgtEl>
                                          <p:spTgt spid="151">
                                            <p:txEl>
                                              <p:pRg st="0" end="0"/>
                                            </p:txEl>
                                          </p:spTgt>
                                        </p:tgtEl>
                                        <p:attrNameLst>
                                          <p:attrName>style.visibility</p:attrName>
                                        </p:attrNameLst>
                                      </p:cBhvr>
                                      <p:to>
                                        <p:strVal val="visible"/>
                                      </p:to>
                                    </p:set>
                                    <p:animEffect transition="in" filter="fade">
                                      <p:cBhvr>
                                        <p:cTn id="123" dur="500"/>
                                        <p:tgtEl>
                                          <p:spTgt spid="151">
                                            <p:txEl>
                                              <p:pRg st="0" end="0"/>
                                            </p:txEl>
                                          </p:spTgt>
                                        </p:tgtEl>
                                      </p:cBhvr>
                                    </p:animEffect>
                                    <p:anim calcmode="lin" valueType="num">
                                      <p:cBhvr>
                                        <p:cTn id="124"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25"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26" presetID="10" presetClass="entr" presetSubtype="0" fill="hold" grpId="0" nodeType="withEffect">
                                  <p:stCondLst>
                                    <p:cond delay="800"/>
                                  </p:stCondLst>
                                  <p:childTnLst>
                                    <p:set>
                                      <p:cBhvr>
                                        <p:cTn id="127" dur="1" fill="hold">
                                          <p:stCondLst>
                                            <p:cond delay="0"/>
                                          </p:stCondLst>
                                        </p:cTn>
                                        <p:tgtEl>
                                          <p:spTgt spid="152">
                                            <p:txEl>
                                              <p:pRg st="0" end="0"/>
                                            </p:txEl>
                                          </p:spTgt>
                                        </p:tgtEl>
                                        <p:attrNameLst>
                                          <p:attrName>style.visibility</p:attrName>
                                        </p:attrNameLst>
                                      </p:cBhvr>
                                      <p:to>
                                        <p:strVal val="visible"/>
                                      </p:to>
                                    </p:set>
                                    <p:animEffect transition="in" filter="fade">
                                      <p:cBhvr>
                                        <p:cTn id="128" dur="500"/>
                                        <p:tgtEl>
                                          <p:spTgt spid="152">
                                            <p:txEl>
                                              <p:pRg st="0" end="0"/>
                                            </p:txEl>
                                          </p:spTgt>
                                        </p:tgtEl>
                                      </p:cBhvr>
                                    </p:animEffect>
                                  </p:childTnLst>
                                </p:cTn>
                              </p:par>
                            </p:childTnLst>
                          </p:cTn>
                        </p:par>
                        <p:par>
                          <p:cTn id="129" fill="hold">
                            <p:stCondLst>
                              <p:cond delay="8500"/>
                            </p:stCondLst>
                            <p:childTnLst>
                              <p:par>
                                <p:cTn id="130" presetID="53" presetClass="entr" presetSubtype="16" fill="hold" grpId="0" nodeType="afterEffect">
                                  <p:stCondLst>
                                    <p:cond delay="0"/>
                                  </p:stCondLst>
                                  <p:childTnLst>
                                    <p:set>
                                      <p:cBhvr>
                                        <p:cTn id="131" dur="1" fill="hold">
                                          <p:stCondLst>
                                            <p:cond delay="0"/>
                                          </p:stCondLst>
                                        </p:cTn>
                                        <p:tgtEl>
                                          <p:spTgt spid="155"/>
                                        </p:tgtEl>
                                        <p:attrNameLst>
                                          <p:attrName>style.visibility</p:attrName>
                                        </p:attrNameLst>
                                      </p:cBhvr>
                                      <p:to>
                                        <p:strVal val="visible"/>
                                      </p:to>
                                    </p:set>
                                    <p:anim calcmode="lin" valueType="num">
                                      <p:cBhvr>
                                        <p:cTn id="132" dur="400" fill="hold"/>
                                        <p:tgtEl>
                                          <p:spTgt spid="155"/>
                                        </p:tgtEl>
                                        <p:attrNameLst>
                                          <p:attrName>ppt_w</p:attrName>
                                        </p:attrNameLst>
                                      </p:cBhvr>
                                      <p:tavLst>
                                        <p:tav tm="0">
                                          <p:val>
                                            <p:fltVal val="0"/>
                                          </p:val>
                                        </p:tav>
                                        <p:tav tm="100000">
                                          <p:val>
                                            <p:strVal val="#ppt_w"/>
                                          </p:val>
                                        </p:tav>
                                      </p:tavLst>
                                    </p:anim>
                                    <p:anim calcmode="lin" valueType="num">
                                      <p:cBhvr>
                                        <p:cTn id="133" dur="400" fill="hold"/>
                                        <p:tgtEl>
                                          <p:spTgt spid="155"/>
                                        </p:tgtEl>
                                        <p:attrNameLst>
                                          <p:attrName>ppt_h</p:attrName>
                                        </p:attrNameLst>
                                      </p:cBhvr>
                                      <p:tavLst>
                                        <p:tav tm="0">
                                          <p:val>
                                            <p:fltVal val="0"/>
                                          </p:val>
                                        </p:tav>
                                        <p:tav tm="100000">
                                          <p:val>
                                            <p:strVal val="#ppt_h"/>
                                          </p:val>
                                        </p:tav>
                                      </p:tavLst>
                                    </p:anim>
                                    <p:animEffect transition="in" filter="fade">
                                      <p:cBhvr>
                                        <p:cTn id="134" dur="400"/>
                                        <p:tgtEl>
                                          <p:spTgt spid="155"/>
                                        </p:tgtEl>
                                      </p:cBhvr>
                                    </p:animEffect>
                                  </p:childTnLst>
                                </p:cTn>
                              </p:par>
                            </p:childTnLst>
                          </p:cTn>
                        </p:par>
                        <p:par>
                          <p:cTn id="135" fill="hold">
                            <p:stCondLst>
                              <p:cond delay="8900"/>
                            </p:stCondLst>
                            <p:childTnLst>
                              <p:par>
                                <p:cTn id="136" presetID="53" presetClass="entr" presetSubtype="16" fill="hold" grpId="0" nodeType="afterEffect">
                                  <p:stCondLst>
                                    <p:cond delay="0"/>
                                  </p:stCondLst>
                                  <p:childTnLst>
                                    <p:set>
                                      <p:cBhvr>
                                        <p:cTn id="137" dur="1" fill="hold">
                                          <p:stCondLst>
                                            <p:cond delay="0"/>
                                          </p:stCondLst>
                                        </p:cTn>
                                        <p:tgtEl>
                                          <p:spTgt spid="156">
                                            <p:txEl>
                                              <p:pRg st="0" end="0"/>
                                            </p:txEl>
                                          </p:spTgt>
                                        </p:tgtEl>
                                        <p:attrNameLst>
                                          <p:attrName>style.visibility</p:attrName>
                                        </p:attrNameLst>
                                      </p:cBhvr>
                                      <p:to>
                                        <p:strVal val="visible"/>
                                      </p:to>
                                    </p:set>
                                    <p:anim calcmode="lin" valueType="num">
                                      <p:cBhvr>
                                        <p:cTn id="138"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39"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40" dur="300"/>
                                        <p:tgtEl>
                                          <p:spTgt spid="156">
                                            <p:txEl>
                                              <p:pRg st="0" end="0"/>
                                            </p:txEl>
                                          </p:spTgt>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157">
                                            <p:txEl>
                                              <p:pRg st="0" end="0"/>
                                            </p:txEl>
                                          </p:spTgt>
                                        </p:tgtEl>
                                        <p:attrNameLst>
                                          <p:attrName>style.visibility</p:attrName>
                                        </p:attrNameLst>
                                      </p:cBhvr>
                                      <p:to>
                                        <p:strVal val="visible"/>
                                      </p:to>
                                    </p:set>
                                    <p:animEffect transition="in" filter="fade">
                                      <p:cBhvr>
                                        <p:cTn id="143" dur="400"/>
                                        <p:tgtEl>
                                          <p:spTgt spid="157">
                                            <p:txEl>
                                              <p:pRg st="0" end="0"/>
                                            </p:txEl>
                                          </p:spTgt>
                                        </p:tgtEl>
                                      </p:cBhvr>
                                    </p:animEffect>
                                    <p:anim calcmode="lin" valueType="num">
                                      <p:cBhvr>
                                        <p:cTn id="144"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158">
                                            <p:txEl>
                                              <p:pRg st="0" end="0"/>
                                            </p:txEl>
                                          </p:spTgt>
                                        </p:tgtEl>
                                        <p:attrNameLst>
                                          <p:attrName>style.visibility</p:attrName>
                                        </p:attrNameLst>
                                      </p:cBhvr>
                                      <p:to>
                                        <p:strVal val="visible"/>
                                      </p:to>
                                    </p:set>
                                    <p:animEffect transition="in" filter="fade">
                                      <p:cBhvr>
                                        <p:cTn id="148" dur="500"/>
                                        <p:tgtEl>
                                          <p:spTgt spid="158">
                                            <p:txEl>
                                              <p:pRg st="0" end="0"/>
                                            </p:txEl>
                                          </p:spTgt>
                                        </p:tgtEl>
                                      </p:cBhvr>
                                    </p:animEffect>
                                    <p:anim calcmode="lin" valueType="num">
                                      <p:cBhvr>
                                        <p:cTn id="149"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159">
                                            <p:txEl>
                                              <p:pRg st="0" end="0"/>
                                            </p:txEl>
                                          </p:spTgt>
                                        </p:tgtEl>
                                        <p:attrNameLst>
                                          <p:attrName>style.visibility</p:attrName>
                                        </p:attrNameLst>
                                      </p:cBhvr>
                                      <p:to>
                                        <p:strVal val="visible"/>
                                      </p:to>
                                    </p:set>
                                    <p:animEffect transition="in" filter="fade">
                                      <p:cBhvr>
                                        <p:cTn id="153"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2386012"/>
            <a:ext cx="9144000" cy="2757488"/>
          </a:xfrm>
          <a:custGeom>
            <a:avLst/>
            <a:gdLst>
              <a:gd name="connsiteX0" fmla="*/ 0 w 12192000"/>
              <a:gd name="connsiteY0" fmla="*/ 0 h 3676650"/>
              <a:gd name="connsiteX1" fmla="*/ 12192000 w 12192000"/>
              <a:gd name="connsiteY1" fmla="*/ 0 h 3676650"/>
              <a:gd name="connsiteX2" fmla="*/ 12192000 w 12192000"/>
              <a:gd name="connsiteY2" fmla="*/ 3676650 h 3676650"/>
              <a:gd name="connsiteX3" fmla="*/ 0 w 12192000"/>
              <a:gd name="connsiteY3" fmla="*/ 3676650 h 3676650"/>
            </a:gdLst>
            <a:ahLst/>
            <a:cxnLst>
              <a:cxn ang="0">
                <a:pos x="connsiteX0" y="connsiteY0"/>
              </a:cxn>
              <a:cxn ang="0">
                <a:pos x="connsiteX1" y="connsiteY1"/>
              </a:cxn>
              <a:cxn ang="0">
                <a:pos x="connsiteX2" y="connsiteY2"/>
              </a:cxn>
              <a:cxn ang="0">
                <a:pos x="connsiteX3" y="connsiteY3"/>
              </a:cxn>
            </a:cxnLst>
            <a:rect l="l" t="t" r="r" b="b"/>
            <a:pathLst>
              <a:path w="12192000" h="3676650">
                <a:moveTo>
                  <a:pt x="0" y="0"/>
                </a:moveTo>
                <a:lnTo>
                  <a:pt x="12192000" y="0"/>
                </a:lnTo>
                <a:lnTo>
                  <a:pt x="12192000" y="3676650"/>
                </a:lnTo>
                <a:lnTo>
                  <a:pt x="0" y="367665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61579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9144000" cy="5143500"/>
          </a:xfrm>
          <a:prstGeom prst="rect">
            <a:avLst/>
          </a:prstGeom>
        </p:spPr>
        <p:txBody>
          <a:bodyPr/>
          <a:lstStyle/>
          <a:p>
            <a:endParaRPr lang="en-US"/>
          </a:p>
        </p:txBody>
      </p:sp>
    </p:spTree>
    <p:extLst>
      <p:ext uri="{BB962C8B-B14F-4D97-AF65-F5344CB8AC3E}">
        <p14:creationId xmlns:p14="http://schemas.microsoft.com/office/powerpoint/2010/main" val="114793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89298" y="78582"/>
            <a:ext cx="5026819" cy="4985147"/>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7" name="Picture Placeholder 5"/>
          <p:cNvSpPr>
            <a:spLocks noGrp="1"/>
          </p:cNvSpPr>
          <p:nvPr>
            <p:ph type="pic" sz="quarter" idx="11" hasCustomPrompt="1"/>
          </p:nvPr>
        </p:nvSpPr>
        <p:spPr>
          <a:xfrm>
            <a:off x="5163702" y="78581"/>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8" name="Picture Placeholder 5"/>
          <p:cNvSpPr>
            <a:spLocks noGrp="1"/>
          </p:cNvSpPr>
          <p:nvPr>
            <p:ph type="pic" sz="quarter" idx="12" hasCustomPrompt="1"/>
          </p:nvPr>
        </p:nvSpPr>
        <p:spPr>
          <a:xfrm>
            <a:off x="7131786" y="2595274"/>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Tree>
    <p:extLst>
      <p:ext uri="{BB962C8B-B14F-4D97-AF65-F5344CB8AC3E}">
        <p14:creationId xmlns:p14="http://schemas.microsoft.com/office/powerpoint/2010/main" val="484791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89D444-35CE-4684-8F6D-BDB946ED35F2}"/>
              </a:ext>
            </a:extLst>
          </p:cNvPr>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0EF8949-76C5-403D-998E-499E928035C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51BF794-E990-4740-8F1E-3AA0CDD0016D}"/>
              </a:ext>
            </a:extLst>
          </p:cNvPr>
          <p:cNvSpPr>
            <a:spLocks noGrp="1"/>
          </p:cNvSpPr>
          <p:nvPr>
            <p:ph type="dt" sz="half" idx="10"/>
          </p:nvPr>
        </p:nvSpPr>
        <p:spPr/>
        <p:txBody>
          <a:bodyPr/>
          <a:lstStyle/>
          <a:p>
            <a:fld id="{09FFCFB8-5EDF-41B0-A969-A870D986FAC7}"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AE628C9A-6D2D-45F9-8B55-5918B36058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C03CC95-4B5B-4110-802C-FCB4A167BFB3}"/>
              </a:ext>
            </a:extLst>
          </p:cNvPr>
          <p:cNvSpPr>
            <a:spLocks noGrp="1"/>
          </p:cNvSpPr>
          <p:nvPr>
            <p:ph type="sldNum" sz="quarter" idx="12"/>
          </p:nvPr>
        </p:nvSpPr>
        <p:spPr/>
        <p:txBody>
          <a:bodyPr/>
          <a:lstStyle/>
          <a:p>
            <a:fld id="{7AD254E2-49A5-4C72-A0E8-9B509D84CA04}" type="slidenum">
              <a:rPr lang="zh-CN" altLang="en-US" smtClean="0"/>
              <a:t>‹#›</a:t>
            </a:fld>
            <a:endParaRPr lang="zh-CN" altLang="en-US"/>
          </a:p>
        </p:txBody>
      </p:sp>
    </p:spTree>
    <p:extLst>
      <p:ext uri="{BB962C8B-B14F-4D97-AF65-F5344CB8AC3E}">
        <p14:creationId xmlns:p14="http://schemas.microsoft.com/office/powerpoint/2010/main" val="3058794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4">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4">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extLst>
      <p:ext uri="{BB962C8B-B14F-4D97-AF65-F5344CB8AC3E}">
        <p14:creationId xmlns:p14="http://schemas.microsoft.com/office/powerpoint/2010/main" val="3826072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81717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3C81AD4-4989-4C28-8D57-383DD618ED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643"/>
            <a:ext cx="9144000" cy="5142857"/>
          </a:xfrm>
          <a:prstGeom prst="rect">
            <a:avLst/>
          </a:prstGeom>
        </p:spPr>
      </p:pic>
      <p:pic>
        <p:nvPicPr>
          <p:cNvPr id="4" name="图片 3">
            <a:extLst>
              <a:ext uri="{FF2B5EF4-FFF2-40B4-BE49-F238E27FC236}">
                <a16:creationId xmlns:a16="http://schemas.microsoft.com/office/drawing/2014/main" id="{850213D4-13D1-4C73-B997-0B97EB89F5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3"/>
            <a:ext cx="9144000" cy="5144357"/>
          </a:xfrm>
          <a:prstGeom prst="rect">
            <a:avLst/>
          </a:prstGeom>
        </p:spPr>
      </p:pic>
    </p:spTree>
    <p:extLst>
      <p:ext uri="{BB962C8B-B14F-4D97-AF65-F5344CB8AC3E}">
        <p14:creationId xmlns:p14="http://schemas.microsoft.com/office/powerpoint/2010/main" val="23696937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CC7DF57-DA67-4D04-B9E5-A3FD7BBB28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0" y="323"/>
            <a:ext cx="9144000" cy="5142857"/>
          </a:xfrm>
          <a:prstGeom prst="rect">
            <a:avLst/>
          </a:prstGeom>
        </p:spPr>
      </p:pic>
      <p:pic>
        <p:nvPicPr>
          <p:cNvPr id="3" name="图片 2">
            <a:extLst>
              <a:ext uri="{FF2B5EF4-FFF2-40B4-BE49-F238E27FC236}">
                <a16:creationId xmlns:a16="http://schemas.microsoft.com/office/drawing/2014/main" id="{8130EDF4-D72A-4B96-BBC2-711BBF11AF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3"/>
            <a:ext cx="9144000" cy="5144357"/>
          </a:xfrm>
          <a:prstGeom prst="rect">
            <a:avLst/>
          </a:prstGeom>
        </p:spPr>
      </p:pic>
    </p:spTree>
    <p:extLst>
      <p:ext uri="{BB962C8B-B14F-4D97-AF65-F5344CB8AC3E}">
        <p14:creationId xmlns:p14="http://schemas.microsoft.com/office/powerpoint/2010/main" val="302520735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475545" y="881870"/>
            <a:ext cx="2650411" cy="2816467"/>
          </a:xfrm>
          <a:prstGeom prst="rect">
            <a:avLst/>
          </a:prstGeom>
        </p:spPr>
        <p:txBody>
          <a:bodyPr rtlCol="0">
            <a:normAutofit/>
          </a:bodyPr>
          <a:lstStyle>
            <a:lvl1pPr marL="0" indent="0">
              <a:buNone/>
              <a:defRPr sz="750">
                <a:latin typeface="Calibri Light"/>
                <a:cs typeface="Calibri Light"/>
              </a:defRPr>
            </a:lvl1pPr>
          </a:lstStyle>
          <a:p>
            <a:pPr lvl="0"/>
            <a:endParaRPr lang="en-US" noProof="0" dirty="0"/>
          </a:p>
        </p:txBody>
      </p:sp>
      <p:sp>
        <p:nvSpPr>
          <p:cNvPr id="12" name="Picture Placeholder 2"/>
          <p:cNvSpPr>
            <a:spLocks noGrp="1"/>
          </p:cNvSpPr>
          <p:nvPr>
            <p:ph type="pic" sz="quarter" idx="14"/>
          </p:nvPr>
        </p:nvSpPr>
        <p:spPr>
          <a:xfrm>
            <a:off x="3240652" y="881870"/>
            <a:ext cx="2650411" cy="2816467"/>
          </a:xfrm>
          <a:prstGeom prst="rect">
            <a:avLst/>
          </a:prstGeom>
        </p:spPr>
        <p:txBody>
          <a:bodyPr rtlCol="0">
            <a:normAutofit/>
          </a:bodyPr>
          <a:lstStyle>
            <a:lvl1pPr marL="0" indent="0">
              <a:buNone/>
              <a:defRPr sz="750">
                <a:latin typeface="Calibri Light"/>
                <a:cs typeface="Calibri Light"/>
              </a:defRPr>
            </a:lvl1pPr>
          </a:lstStyle>
          <a:p>
            <a:pPr lvl="0"/>
            <a:endParaRPr lang="en-US" noProof="0" dirty="0"/>
          </a:p>
        </p:txBody>
      </p:sp>
      <p:sp>
        <p:nvSpPr>
          <p:cNvPr id="13" name="Picture Placeholder 2"/>
          <p:cNvSpPr>
            <a:spLocks noGrp="1"/>
          </p:cNvSpPr>
          <p:nvPr>
            <p:ph type="pic" sz="quarter" idx="15"/>
          </p:nvPr>
        </p:nvSpPr>
        <p:spPr>
          <a:xfrm>
            <a:off x="6005760" y="881870"/>
            <a:ext cx="2650411" cy="2816467"/>
          </a:xfrm>
          <a:prstGeom prst="rect">
            <a:avLst/>
          </a:prstGeom>
        </p:spPr>
        <p:txBody>
          <a:bodyPr rtlCol="0">
            <a:normAutofit/>
          </a:bodyPr>
          <a:lstStyle>
            <a:lvl1pPr marL="0" indent="0">
              <a:buNone/>
              <a:defRPr sz="750">
                <a:latin typeface="Calibri Light"/>
                <a:cs typeface="Calibri Light"/>
              </a:defRPr>
            </a:lvl1pPr>
          </a:lstStyle>
          <a:p>
            <a:pPr lvl="0"/>
            <a:endParaRPr lang="en-US" noProof="0" dirty="0"/>
          </a:p>
        </p:txBody>
      </p:sp>
    </p:spTree>
    <p:extLst>
      <p:ext uri="{BB962C8B-B14F-4D97-AF65-F5344CB8AC3E}">
        <p14:creationId xmlns:p14="http://schemas.microsoft.com/office/powerpoint/2010/main" val="397348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1"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2514600" y="713941"/>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177" indent="0">
              <a:buNone/>
              <a:defRPr sz="1200"/>
            </a:lvl2pPr>
            <a:lvl3pPr marL="914353" indent="0">
              <a:buNone/>
              <a:defRPr sz="1000"/>
            </a:lvl3pPr>
            <a:lvl4pPr marL="1371530" indent="0">
              <a:buNone/>
              <a:defRPr sz="900"/>
            </a:lvl4pPr>
            <a:lvl5pPr marL="1828707"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dirty="0"/>
              <a:t>Subtext Goes Here</a:t>
            </a:r>
          </a:p>
        </p:txBody>
      </p:sp>
    </p:spTree>
    <p:extLst>
      <p:ext uri="{BB962C8B-B14F-4D97-AF65-F5344CB8AC3E}">
        <p14:creationId xmlns:p14="http://schemas.microsoft.com/office/powerpoint/2010/main" val="232154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仅标题">
    <p:bg>
      <p:bgPr>
        <a:solidFill>
          <a:schemeClr val="tx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437617"/>
      </p:ext>
    </p:extLst>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
        <p:nvSpPr>
          <p:cNvPr id="3" name="矩形 2"/>
          <p:cNvSpPr/>
          <p:nvPr userDrawn="1"/>
        </p:nvSpPr>
        <p:spPr>
          <a:xfrm>
            <a:off x="0" y="-9031"/>
            <a:ext cx="9144000" cy="5152531"/>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extLst>
      <p:ext uri="{BB962C8B-B14F-4D97-AF65-F5344CB8AC3E}">
        <p14:creationId xmlns:p14="http://schemas.microsoft.com/office/powerpoint/2010/main" val="31269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4572000" y="1043151"/>
            <a:ext cx="2710543" cy="357694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extLst>
      <p:ext uri="{BB962C8B-B14F-4D97-AF65-F5344CB8AC3E}">
        <p14:creationId xmlns:p14="http://schemas.microsoft.com/office/powerpoint/2010/main" val="168879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Recent Proje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1373983" y="685800"/>
            <a:ext cx="3198019" cy="1885950"/>
          </a:xfrm>
          <a:prstGeom prst="rect">
            <a:avLst/>
          </a:prstGeom>
          <a:solidFill>
            <a:schemeClr val="bg1">
              <a:lumMod val="85000"/>
            </a:schemeClr>
          </a:solidFill>
        </p:spPr>
        <p:txBody>
          <a:bodyPr/>
          <a:lstStyle/>
          <a:p>
            <a:endParaRPr lang="en-US"/>
          </a:p>
        </p:txBody>
      </p:sp>
      <p:sp>
        <p:nvSpPr>
          <p:cNvPr id="21" name="Picture Placeholder 20"/>
          <p:cNvSpPr>
            <a:spLocks noGrp="1"/>
          </p:cNvSpPr>
          <p:nvPr>
            <p:ph type="pic" sz="quarter" idx="11"/>
          </p:nvPr>
        </p:nvSpPr>
        <p:spPr>
          <a:xfrm>
            <a:off x="4572000" y="2571750"/>
            <a:ext cx="3198019" cy="1885950"/>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83355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with content Clear">
    <p:spTree>
      <p:nvGrpSpPr>
        <p:cNvPr id="1" name=""/>
        <p:cNvGrpSpPr/>
        <p:nvPr/>
      </p:nvGrpSpPr>
      <p:grpSpPr>
        <a:xfrm>
          <a:off x="0" y="0"/>
          <a:ext cx="0" cy="0"/>
          <a:chOff x="0" y="0"/>
          <a:chExt cx="0" cy="0"/>
        </a:xfrm>
      </p:grpSpPr>
      <p:sp>
        <p:nvSpPr>
          <p:cNvPr id="4" name="Text Placeholder 7"/>
          <p:cNvSpPr>
            <a:spLocks noGrp="1"/>
          </p:cNvSpPr>
          <p:nvPr>
            <p:ph type="body" sz="quarter" idx="40" hasCustomPrompt="1"/>
          </p:nvPr>
        </p:nvSpPr>
        <p:spPr>
          <a:xfrm>
            <a:off x="452439" y="1100821"/>
            <a:ext cx="2948682" cy="323835"/>
          </a:xfrm>
          <a:prstGeom prst="rect">
            <a:avLst/>
          </a:prstGeom>
        </p:spPr>
        <p:txBody>
          <a:bodyPr vert="horz" lIns="0" tIns="40504" rIns="0" bIns="40504" anchor="ctr"/>
          <a:lstStyle>
            <a:lvl1pPr marL="0" indent="0" algn="l">
              <a:lnSpc>
                <a:spcPct val="100000"/>
              </a:lnSpc>
              <a:spcBef>
                <a:spcPts val="0"/>
              </a:spcBef>
              <a:buNone/>
              <a:defRPr sz="1440" b="1">
                <a:solidFill>
                  <a:schemeClr val="bg1"/>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452441" y="1462467"/>
            <a:ext cx="2948683"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467787" y="1710698"/>
            <a:ext cx="2932641" cy="1614211"/>
          </a:xfrm>
          <a:prstGeom prst="rect">
            <a:avLst/>
          </a:prstGeom>
        </p:spPr>
        <p:txBody>
          <a:bodyPr vert="horz" lIns="0" tIns="0" rIns="0" bIns="0"/>
          <a:lstStyle>
            <a:lvl1pPr marL="0" marR="0" indent="0" algn="just" defTabSz="364521" rtl="0" eaLnBrk="1" fontAlgn="auto" latinLnBrk="0" hangingPunct="1">
              <a:lnSpc>
                <a:spcPct val="130000"/>
              </a:lnSpc>
              <a:spcBef>
                <a:spcPct val="20000"/>
              </a:spcBef>
              <a:spcAft>
                <a:spcPts val="0"/>
              </a:spcAft>
              <a:buClrTx/>
              <a:buSzTx/>
              <a:buFont typeface="Arial"/>
              <a:buNone/>
              <a:tabLst/>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467786" y="4070930"/>
            <a:ext cx="2932641"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467786" y="3577125"/>
            <a:ext cx="2932641"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11" name="Text Placeholder 7"/>
          <p:cNvSpPr>
            <a:spLocks noGrp="1"/>
          </p:cNvSpPr>
          <p:nvPr>
            <p:ph type="body" sz="quarter" idx="65" hasCustomPrompt="1"/>
          </p:nvPr>
        </p:nvSpPr>
        <p:spPr>
          <a:xfrm>
            <a:off x="467786" y="3885817"/>
            <a:ext cx="2932641"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extLst>
      <p:ext uri="{BB962C8B-B14F-4D97-AF65-F5344CB8AC3E}">
        <p14:creationId xmlns:p14="http://schemas.microsoft.com/office/powerpoint/2010/main" val="285669913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anim calcmode="lin" valueType="num">
                                      <p:cBhvr>
                                        <p:cTn id="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400"/>
                                        <p:tgtEl>
                                          <p:spTgt spid="10">
                                            <p:txEl>
                                              <p:pRg st="0" end="0"/>
                                            </p:txEl>
                                          </p:spTgt>
                                        </p:tgtEl>
                                      </p:cBhvr>
                                    </p:animEffect>
                                    <p:anim calcmode="lin" valueType="num">
                                      <p:cBhvr>
                                        <p:cTn id="27"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1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anim calcmode="lin" valueType="num">
                                      <p:cBhvr>
                                        <p:cTn id="3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pPr/>
              <a:t>2022/1/16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pPr/>
              <a:t>‹#›</a:t>
            </a:fld>
            <a:endParaRPr lang="zh-CN" altLang="en-US"/>
          </a:p>
        </p:txBody>
      </p:sp>
    </p:spTree>
    <p:extLst>
      <p:ext uri="{BB962C8B-B14F-4D97-AF65-F5344CB8AC3E}">
        <p14:creationId xmlns:p14="http://schemas.microsoft.com/office/powerpoint/2010/main" val="3795072685"/>
      </p:ext>
    </p:extLst>
  </p:cSld>
  <p:clrMap bg1="lt1" tx1="dk1" bg2="lt2" tx2="dk2" accent1="accent1" accent2="accent2" accent3="accent3" accent4="accent4" accent5="accent5" accent6="accent6" hlink="hlink" folHlink="folHlink"/>
  <p:sldLayoutIdLst>
    <p:sldLayoutId id="2147483655" r:id="rId1"/>
    <p:sldLayoutId id="2147483686" r:id="rId2"/>
    <p:sldLayoutId id="2147483688" r:id="rId3"/>
    <p:sldLayoutId id="2147483690" r:id="rId4"/>
    <p:sldLayoutId id="2147483708" r:id="rId5"/>
    <p:sldLayoutId id="2147483694" r:id="rId6"/>
    <p:sldLayoutId id="2147483695" r:id="rId7"/>
    <p:sldLayoutId id="2147483696" r:id="rId8"/>
    <p:sldLayoutId id="2147483703" r:id="rId9"/>
    <p:sldLayoutId id="2147483706" r:id="rId10"/>
    <p:sldLayoutId id="2147483713" r:id="rId11"/>
    <p:sldLayoutId id="2147483715" r:id="rId12"/>
    <p:sldLayoutId id="2147483721" r:id="rId13"/>
    <p:sldLayoutId id="2147483725" r:id="rId14"/>
    <p:sldLayoutId id="2147483727" r:id="rId15"/>
    <p:sldLayoutId id="2147483730" r:id="rId16"/>
    <p:sldLayoutId id="2147483731" r:id="rId17"/>
    <p:sldLayoutId id="2147483732" r:id="rId18"/>
    <p:sldLayoutId id="2147483733" r:id="rId19"/>
    <p:sldLayoutId id="2147483735" r:id="rId20"/>
    <p:sldLayoutId id="2147483736" r:id="rId21"/>
    <p:sldLayoutId id="2147483737" r:id="rId22"/>
    <p:sldLayoutId id="2147483738" r:id="rId23"/>
    <p:sldLayoutId id="2147483739" r:id="rId24"/>
  </p:sldLayoutIdLst>
  <p:transition/>
  <p:txStyles>
    <p:titleStyle>
      <a:lvl1pPr algn="ctr" defTabSz="914282" rtl="0" eaLnBrk="1" latinLnBrk="0" hangingPunct="1">
        <a:spcBef>
          <a:spcPct val="0"/>
        </a:spcBef>
        <a:buNone/>
        <a:defRPr sz="4400" kern="1200">
          <a:solidFill>
            <a:schemeClr val="tx1"/>
          </a:solidFill>
          <a:latin typeface="+mj-lt"/>
          <a:ea typeface="+mj-ea"/>
          <a:cs typeface="+mj-cs"/>
        </a:defRPr>
      </a:lvl1pPr>
    </p:titleStyle>
    <p:bodyStyle>
      <a:lvl1pPr marL="342855" indent="-342855" algn="l" defTabSz="9142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4" indent="-285713" algn="l" defTabSz="9142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2" indent="-228570" algn="l" defTabSz="9142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9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33"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7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15"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56"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97" indent="-228570" algn="l" defTabSz="91428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282" rtl="0" eaLnBrk="1" latinLnBrk="0" hangingPunct="1">
        <a:defRPr sz="1800" kern="1200">
          <a:solidFill>
            <a:schemeClr val="tx1"/>
          </a:solidFill>
          <a:latin typeface="+mn-lt"/>
          <a:ea typeface="+mn-ea"/>
          <a:cs typeface="+mn-cs"/>
        </a:defRPr>
      </a:lvl1pPr>
      <a:lvl2pPr marL="457140" algn="l" defTabSz="914282" rtl="0" eaLnBrk="1" latinLnBrk="0" hangingPunct="1">
        <a:defRPr sz="1800" kern="1200">
          <a:solidFill>
            <a:schemeClr val="tx1"/>
          </a:solidFill>
          <a:latin typeface="+mn-lt"/>
          <a:ea typeface="+mn-ea"/>
          <a:cs typeface="+mn-cs"/>
        </a:defRPr>
      </a:lvl2pPr>
      <a:lvl3pPr marL="914282" algn="l" defTabSz="914282" rtl="0" eaLnBrk="1" latinLnBrk="0" hangingPunct="1">
        <a:defRPr sz="1800" kern="1200">
          <a:solidFill>
            <a:schemeClr val="tx1"/>
          </a:solidFill>
          <a:latin typeface="+mn-lt"/>
          <a:ea typeface="+mn-ea"/>
          <a:cs typeface="+mn-cs"/>
        </a:defRPr>
      </a:lvl3pPr>
      <a:lvl4pPr marL="1371422" algn="l" defTabSz="914282" rtl="0" eaLnBrk="1" latinLnBrk="0" hangingPunct="1">
        <a:defRPr sz="1800" kern="1200">
          <a:solidFill>
            <a:schemeClr val="tx1"/>
          </a:solidFill>
          <a:latin typeface="+mn-lt"/>
          <a:ea typeface="+mn-ea"/>
          <a:cs typeface="+mn-cs"/>
        </a:defRPr>
      </a:lvl4pPr>
      <a:lvl5pPr marL="1828563" algn="l" defTabSz="914282" rtl="0" eaLnBrk="1" latinLnBrk="0" hangingPunct="1">
        <a:defRPr sz="1800" kern="1200">
          <a:solidFill>
            <a:schemeClr val="tx1"/>
          </a:solidFill>
          <a:latin typeface="+mn-lt"/>
          <a:ea typeface="+mn-ea"/>
          <a:cs typeface="+mn-cs"/>
        </a:defRPr>
      </a:lvl5pPr>
      <a:lvl6pPr marL="2285704" algn="l" defTabSz="914282" rtl="0" eaLnBrk="1" latinLnBrk="0" hangingPunct="1">
        <a:defRPr sz="1800" kern="1200">
          <a:solidFill>
            <a:schemeClr val="tx1"/>
          </a:solidFill>
          <a:latin typeface="+mn-lt"/>
          <a:ea typeface="+mn-ea"/>
          <a:cs typeface="+mn-cs"/>
        </a:defRPr>
      </a:lvl6pPr>
      <a:lvl7pPr marL="2742845" algn="l" defTabSz="914282" rtl="0" eaLnBrk="1" latinLnBrk="0" hangingPunct="1">
        <a:defRPr sz="1800" kern="1200">
          <a:solidFill>
            <a:schemeClr val="tx1"/>
          </a:solidFill>
          <a:latin typeface="+mn-lt"/>
          <a:ea typeface="+mn-ea"/>
          <a:cs typeface="+mn-cs"/>
        </a:defRPr>
      </a:lvl7pPr>
      <a:lvl8pPr marL="3199985" algn="l" defTabSz="914282" rtl="0" eaLnBrk="1" latinLnBrk="0" hangingPunct="1">
        <a:defRPr sz="1800" kern="1200">
          <a:solidFill>
            <a:schemeClr val="tx1"/>
          </a:solidFill>
          <a:latin typeface="+mn-lt"/>
          <a:ea typeface="+mn-ea"/>
          <a:cs typeface="+mn-cs"/>
        </a:defRPr>
      </a:lvl8pPr>
      <a:lvl9pPr marL="3657126" algn="l" defTabSz="91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jf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8.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4E1F2A1-687F-497F-A2DC-03ABA5B3DA48}"/>
              </a:ext>
            </a:extLst>
          </p:cNvPr>
          <p:cNvPicPr>
            <a:picLocks noChangeAspect="1"/>
          </p:cNvPicPr>
          <p:nvPr/>
        </p:nvPicPr>
        <p:blipFill rotWithShape="1">
          <a:blip r:embed="rId5">
            <a:extLst>
              <a:ext uri="{28A0092B-C50C-407E-A947-70E740481C1C}">
                <a14:useLocalDpi xmlns:a14="http://schemas.microsoft.com/office/drawing/2010/main" val="0"/>
              </a:ext>
            </a:extLst>
          </a:blip>
          <a:srcRect r="26809"/>
          <a:stretch/>
        </p:blipFill>
        <p:spPr>
          <a:xfrm>
            <a:off x="23440" y="6326"/>
            <a:ext cx="9144000" cy="5143500"/>
          </a:xfrm>
          <a:prstGeom prst="rect">
            <a:avLst/>
          </a:prstGeom>
        </p:spPr>
      </p:pic>
      <p:sp>
        <p:nvSpPr>
          <p:cNvPr id="9" name="PA_任意多边形 11">
            <a:extLst>
              <a:ext uri="{FF2B5EF4-FFF2-40B4-BE49-F238E27FC236}">
                <a16:creationId xmlns:a16="http://schemas.microsoft.com/office/drawing/2014/main" id="{36D63B6D-2734-4F95-B4BA-31495FA3C3E0}"/>
              </a:ext>
            </a:extLst>
          </p:cNvPr>
          <p:cNvSpPr>
            <a:spLocks/>
          </p:cNvSpPr>
          <p:nvPr>
            <p:custDataLst>
              <p:tags r:id="rId1"/>
            </p:custDataLst>
          </p:nvPr>
        </p:nvSpPr>
        <p:spPr>
          <a:xfrm>
            <a:off x="23440" y="24036"/>
            <a:ext cx="5031581" cy="5143500"/>
          </a:xfrm>
          <a:custGeom>
            <a:avLst/>
            <a:gdLst>
              <a:gd name="connsiteX0" fmla="*/ 3314700 w 6708775"/>
              <a:gd name="connsiteY0" fmla="*/ 0 h 6858000"/>
              <a:gd name="connsiteX1" fmla="*/ 6708775 w 6708775"/>
              <a:gd name="connsiteY1" fmla="*/ 3429000 h 6858000"/>
              <a:gd name="connsiteX2" fmla="*/ 3314700 w 6708775"/>
              <a:gd name="connsiteY2" fmla="*/ 6857999 h 6858000"/>
              <a:gd name="connsiteX3" fmla="*/ 3314700 w 6708775"/>
              <a:gd name="connsiteY3" fmla="*/ 6858000 h 6858000"/>
              <a:gd name="connsiteX4" fmla="*/ 0 w 6708775"/>
              <a:gd name="connsiteY4" fmla="*/ 6858000 h 6858000"/>
              <a:gd name="connsiteX5" fmla="*/ 0 w 6708775"/>
              <a:gd name="connsiteY5" fmla="*/ 0 h 6858000"/>
              <a:gd name="connsiteX6" fmla="*/ 3314700 w 67087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8775" h="6858000">
                <a:moveTo>
                  <a:pt x="3314700" y="0"/>
                </a:moveTo>
                <a:lnTo>
                  <a:pt x="6708775" y="3429000"/>
                </a:lnTo>
                <a:lnTo>
                  <a:pt x="3314700" y="6857999"/>
                </a:lnTo>
                <a:lnTo>
                  <a:pt x="3314700" y="6858000"/>
                </a:lnTo>
                <a:lnTo>
                  <a:pt x="0" y="6858000"/>
                </a:lnTo>
                <a:lnTo>
                  <a:pt x="0" y="0"/>
                </a:lnTo>
                <a:lnTo>
                  <a:pt x="33147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PA_任意多边形 18">
            <a:extLst>
              <a:ext uri="{FF2B5EF4-FFF2-40B4-BE49-F238E27FC236}">
                <a16:creationId xmlns:a16="http://schemas.microsoft.com/office/drawing/2014/main" id="{9BBAF2F1-21CA-4111-900D-C251762E7C15}"/>
              </a:ext>
            </a:extLst>
          </p:cNvPr>
          <p:cNvSpPr>
            <a:spLocks/>
          </p:cNvSpPr>
          <p:nvPr>
            <p:custDataLst>
              <p:tags r:id="rId2"/>
            </p:custDataLst>
          </p:nvPr>
        </p:nvSpPr>
        <p:spPr>
          <a:xfrm>
            <a:off x="2399896" y="0"/>
            <a:ext cx="2841427" cy="5143500"/>
          </a:xfrm>
          <a:custGeom>
            <a:avLst/>
            <a:gdLst>
              <a:gd name="connsiteX0" fmla="*/ 0 w 3788569"/>
              <a:gd name="connsiteY0" fmla="*/ 0 h 6858000"/>
              <a:gd name="connsiteX1" fmla="*/ 394494 w 3788569"/>
              <a:gd name="connsiteY1" fmla="*/ 0 h 6858000"/>
              <a:gd name="connsiteX2" fmla="*/ 3788569 w 3788569"/>
              <a:gd name="connsiteY2" fmla="*/ 3429000 h 6858000"/>
              <a:gd name="connsiteX3" fmla="*/ 394494 w 3788569"/>
              <a:gd name="connsiteY3" fmla="*/ 6857999 h 6858000"/>
              <a:gd name="connsiteX4" fmla="*/ 394494 w 3788569"/>
              <a:gd name="connsiteY4" fmla="*/ 6858000 h 6858000"/>
              <a:gd name="connsiteX5" fmla="*/ 0 w 3788569"/>
              <a:gd name="connsiteY5" fmla="*/ 6858000 h 6858000"/>
              <a:gd name="connsiteX6" fmla="*/ 0 w 3788569"/>
              <a:gd name="connsiteY6" fmla="*/ 6857999 h 6858000"/>
              <a:gd name="connsiteX7" fmla="*/ 3394075 w 3788569"/>
              <a:gd name="connsiteY7" fmla="*/ 3429000 h 6858000"/>
              <a:gd name="connsiteX8" fmla="*/ 0 w 378856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8569" h="6858000">
                <a:moveTo>
                  <a:pt x="0" y="0"/>
                </a:moveTo>
                <a:lnTo>
                  <a:pt x="394494" y="0"/>
                </a:lnTo>
                <a:lnTo>
                  <a:pt x="3788569" y="3429000"/>
                </a:lnTo>
                <a:lnTo>
                  <a:pt x="394494" y="6857999"/>
                </a:lnTo>
                <a:lnTo>
                  <a:pt x="394494" y="6858000"/>
                </a:lnTo>
                <a:lnTo>
                  <a:pt x="0" y="6858000"/>
                </a:lnTo>
                <a:lnTo>
                  <a:pt x="0" y="6857999"/>
                </a:lnTo>
                <a:lnTo>
                  <a:pt x="3394075" y="3429000"/>
                </a:lnTo>
                <a:lnTo>
                  <a:pt x="0" y="0"/>
                </a:lnTo>
                <a:close/>
              </a:path>
            </a:pathLst>
          </a:custGeom>
          <a:solidFill>
            <a:srgbClr val="FFFFF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5" name="文本框 24">
            <a:extLst>
              <a:ext uri="{FF2B5EF4-FFF2-40B4-BE49-F238E27FC236}">
                <a16:creationId xmlns:a16="http://schemas.microsoft.com/office/drawing/2014/main" id="{BAFCD7CD-342A-4B62-8596-729C871E4FED}"/>
              </a:ext>
            </a:extLst>
          </p:cNvPr>
          <p:cNvSpPr txBox="1"/>
          <p:nvPr/>
        </p:nvSpPr>
        <p:spPr>
          <a:xfrm>
            <a:off x="0" y="2041276"/>
            <a:ext cx="4493538" cy="830997"/>
          </a:xfrm>
          <a:prstGeom prst="rect">
            <a:avLst/>
          </a:prstGeom>
          <a:noFill/>
        </p:spPr>
        <p:txBody>
          <a:bodyPr wrap="none" rtlCol="0">
            <a:spAutoFit/>
          </a:bodyPr>
          <a:lstStyle/>
          <a:p>
            <a:r>
              <a:rPr lang="zh-CN" altLang="zh-CN" sz="2400" dirty="0">
                <a:latin typeface="华光粗黑_CNKI" panose="02000500000000000000" pitchFamily="2" charset="-122"/>
                <a:ea typeface="华光粗黑_CNKI" panose="02000500000000000000" pitchFamily="2" charset="-122"/>
              </a:rPr>
              <a:t>一个肝豆状核变性合并</a:t>
            </a:r>
            <a:endParaRPr lang="en-US" altLang="zh-CN" sz="2400" dirty="0">
              <a:latin typeface="华光粗黑_CNKI" panose="02000500000000000000" pitchFamily="2" charset="-122"/>
              <a:ea typeface="华光粗黑_CNKI" panose="02000500000000000000" pitchFamily="2" charset="-122"/>
            </a:endParaRPr>
          </a:p>
          <a:p>
            <a:r>
              <a:rPr lang="zh-CN" altLang="zh-CN" sz="2400" dirty="0">
                <a:latin typeface="华光粗黑_CNKI" panose="02000500000000000000" pitchFamily="2" charset="-122"/>
                <a:ea typeface="华光粗黑_CNKI" panose="02000500000000000000" pitchFamily="2" charset="-122"/>
              </a:rPr>
              <a:t>杜兴型肌营养不良症的家系报道</a:t>
            </a:r>
          </a:p>
        </p:txBody>
      </p:sp>
      <p:sp>
        <p:nvSpPr>
          <p:cNvPr id="26" name="矩形 25">
            <a:extLst>
              <a:ext uri="{FF2B5EF4-FFF2-40B4-BE49-F238E27FC236}">
                <a16:creationId xmlns:a16="http://schemas.microsoft.com/office/drawing/2014/main" id="{D78DD229-FB49-4153-ADB3-BD56D851F41D}"/>
              </a:ext>
            </a:extLst>
          </p:cNvPr>
          <p:cNvSpPr/>
          <p:nvPr/>
        </p:nvSpPr>
        <p:spPr>
          <a:xfrm>
            <a:off x="0" y="2895356"/>
            <a:ext cx="4572000" cy="261610"/>
          </a:xfrm>
          <a:prstGeom prst="rect">
            <a:avLst/>
          </a:prstGeom>
        </p:spPr>
        <p:txBody>
          <a:bodyPr wrap="square">
            <a:spAutoFit/>
          </a:bodyPr>
          <a:lstStyle/>
          <a:p>
            <a:r>
              <a:rPr lang="en-US" altLang="zh-CN" sz="1050" dirty="0">
                <a:solidFill>
                  <a:srgbClr val="000000"/>
                </a:solidFill>
                <a:latin typeface="Helvetica-Bold"/>
                <a:sym typeface="+mn-lt"/>
              </a:rPr>
              <a:t>A family report of Wilson's disease with Duchenne muscular dystrophy </a:t>
            </a:r>
            <a:endParaRPr lang="zh-CN" altLang="en-US" sz="1050" dirty="0">
              <a:solidFill>
                <a:srgbClr val="000000"/>
              </a:solidFill>
              <a:latin typeface="Helvetica-Bold"/>
              <a:sym typeface="+mn-lt"/>
            </a:endParaRPr>
          </a:p>
        </p:txBody>
      </p:sp>
      <p:sp>
        <p:nvSpPr>
          <p:cNvPr id="2" name="文本框 1">
            <a:extLst>
              <a:ext uri="{FF2B5EF4-FFF2-40B4-BE49-F238E27FC236}">
                <a16:creationId xmlns:a16="http://schemas.microsoft.com/office/drawing/2014/main" id="{3883E869-F091-477E-96E6-F082C77DCB27}"/>
              </a:ext>
            </a:extLst>
          </p:cNvPr>
          <p:cNvSpPr txBox="1"/>
          <p:nvPr/>
        </p:nvSpPr>
        <p:spPr>
          <a:xfrm>
            <a:off x="107505" y="3723878"/>
            <a:ext cx="2088231" cy="891719"/>
          </a:xfrm>
          <a:prstGeom prst="rect">
            <a:avLst/>
          </a:prstGeom>
          <a:noFill/>
        </p:spPr>
        <p:txBody>
          <a:bodyPr wrap="square" rtlCol="0">
            <a:spAutoFit/>
          </a:bodyPr>
          <a:lstStyle/>
          <a:p>
            <a:pPr>
              <a:lnSpc>
                <a:spcPct val="150000"/>
              </a:lnSpc>
            </a:pPr>
            <a:r>
              <a:rPr lang="zh-CN" altLang="en-US" sz="1200" dirty="0">
                <a:latin typeface="黑体" panose="02010609060101010101" pitchFamily="49" charset="-122"/>
                <a:ea typeface="黑体" panose="02010609060101010101" pitchFamily="49" charset="-122"/>
              </a:rPr>
              <a:t>解放军总医院第五医学中心</a:t>
            </a:r>
            <a:endParaRPr lang="en-US" altLang="zh-CN" sz="1200" dirty="0">
              <a:latin typeface="黑体" panose="02010609060101010101" pitchFamily="49" charset="-122"/>
              <a:ea typeface="黑体" panose="02010609060101010101" pitchFamily="49" charset="-122"/>
            </a:endParaRPr>
          </a:p>
          <a:p>
            <a:pPr>
              <a:lnSpc>
                <a:spcPct val="150000"/>
              </a:lnSpc>
            </a:pPr>
            <a:r>
              <a:rPr lang="zh-CN" altLang="en-US" sz="1200" dirty="0">
                <a:latin typeface="黑体" panose="02010609060101010101" pitchFamily="49" charset="-122"/>
                <a:ea typeface="黑体" panose="02010609060101010101" pitchFamily="49" charset="-122"/>
              </a:rPr>
              <a:t>肝病三病区</a:t>
            </a:r>
            <a:endParaRPr lang="en-US" altLang="zh-CN" sz="1200" dirty="0">
              <a:latin typeface="黑体" panose="02010609060101010101" pitchFamily="49" charset="-122"/>
              <a:ea typeface="黑体" panose="02010609060101010101" pitchFamily="49" charset="-122"/>
            </a:endParaRPr>
          </a:p>
          <a:p>
            <a:pPr>
              <a:lnSpc>
                <a:spcPct val="150000"/>
              </a:lnSpc>
            </a:pPr>
            <a:r>
              <a:rPr lang="zh-CN" altLang="en-US" sz="1200" dirty="0">
                <a:latin typeface="黑体" panose="02010609060101010101" pitchFamily="49" charset="-122"/>
                <a:ea typeface="黑体" panose="02010609060101010101" pitchFamily="49" charset="-122"/>
              </a:rPr>
              <a:t>闫建国</a:t>
            </a:r>
          </a:p>
        </p:txBody>
      </p:sp>
      <p:pic>
        <p:nvPicPr>
          <p:cNvPr id="3" name="图片 2">
            <a:extLst>
              <a:ext uri="{FF2B5EF4-FFF2-40B4-BE49-F238E27FC236}">
                <a16:creationId xmlns:a16="http://schemas.microsoft.com/office/drawing/2014/main" id="{55B47492-1B35-4367-94A4-13FE78809A8B}"/>
              </a:ext>
            </a:extLst>
          </p:cNvPr>
          <p:cNvPicPr>
            <a:picLocks noChangeAspect="1"/>
          </p:cNvPicPr>
          <p:nvPr/>
        </p:nvPicPr>
        <p:blipFill>
          <a:blip r:embed="rId6"/>
          <a:stretch>
            <a:fillRect/>
          </a:stretch>
        </p:blipFill>
        <p:spPr>
          <a:xfrm>
            <a:off x="223524" y="63113"/>
            <a:ext cx="1212493" cy="1212493"/>
          </a:xfrm>
          <a:prstGeom prst="rect">
            <a:avLst/>
          </a:prstGeom>
        </p:spPr>
      </p:pic>
    </p:spTree>
    <p:extLst>
      <p:ext uri="{BB962C8B-B14F-4D97-AF65-F5344CB8AC3E}">
        <p14:creationId xmlns:p14="http://schemas.microsoft.com/office/powerpoint/2010/main" val="4094294911"/>
      </p:ext>
    </p:extLst>
  </p:cSld>
  <p:clrMapOvr>
    <a:masterClrMapping/>
  </p:clrMapOvr>
  <mc:AlternateContent xmlns:mc="http://schemas.openxmlformats.org/markup-compatibility/2006" xmlns:p14="http://schemas.microsoft.com/office/powerpoint/2010/main">
    <mc:Choice Requires="p14">
      <p:transition spd="slow" p14:dur="1500" advClick="0" advTm="0">
        <p14:ferris dir="l"/>
      </p:transition>
    </mc:Choice>
    <mc:Fallback xmlns="">
      <p:transition spd="slow" advClick="0"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4E1F2A1-687F-497F-A2DC-03ABA5B3DA48}"/>
              </a:ext>
            </a:extLst>
          </p:cNvPr>
          <p:cNvPicPr>
            <a:picLocks noChangeAspect="1"/>
          </p:cNvPicPr>
          <p:nvPr/>
        </p:nvPicPr>
        <p:blipFill rotWithShape="1">
          <a:blip r:embed="rId5">
            <a:extLst>
              <a:ext uri="{28A0092B-C50C-407E-A947-70E740481C1C}">
                <a14:useLocalDpi xmlns:a14="http://schemas.microsoft.com/office/drawing/2010/main" val="0"/>
              </a:ext>
            </a:extLst>
          </a:blip>
          <a:srcRect r="26809"/>
          <a:stretch/>
        </p:blipFill>
        <p:spPr>
          <a:xfrm>
            <a:off x="0" y="-2649"/>
            <a:ext cx="9144000" cy="5143500"/>
          </a:xfrm>
          <a:prstGeom prst="rect">
            <a:avLst/>
          </a:prstGeom>
        </p:spPr>
      </p:pic>
      <p:sp>
        <p:nvSpPr>
          <p:cNvPr id="9" name="PA_任意多边形 11">
            <a:extLst>
              <a:ext uri="{FF2B5EF4-FFF2-40B4-BE49-F238E27FC236}">
                <a16:creationId xmlns:a16="http://schemas.microsoft.com/office/drawing/2014/main" id="{36D63B6D-2734-4F95-B4BA-31495FA3C3E0}"/>
              </a:ext>
            </a:extLst>
          </p:cNvPr>
          <p:cNvSpPr>
            <a:spLocks/>
          </p:cNvSpPr>
          <p:nvPr>
            <p:custDataLst>
              <p:tags r:id="rId1"/>
            </p:custDataLst>
          </p:nvPr>
        </p:nvSpPr>
        <p:spPr>
          <a:xfrm>
            <a:off x="-76200" y="0"/>
            <a:ext cx="5031581" cy="5143500"/>
          </a:xfrm>
          <a:custGeom>
            <a:avLst/>
            <a:gdLst>
              <a:gd name="connsiteX0" fmla="*/ 3314700 w 6708775"/>
              <a:gd name="connsiteY0" fmla="*/ 0 h 6858000"/>
              <a:gd name="connsiteX1" fmla="*/ 6708775 w 6708775"/>
              <a:gd name="connsiteY1" fmla="*/ 3429000 h 6858000"/>
              <a:gd name="connsiteX2" fmla="*/ 3314700 w 6708775"/>
              <a:gd name="connsiteY2" fmla="*/ 6857999 h 6858000"/>
              <a:gd name="connsiteX3" fmla="*/ 3314700 w 6708775"/>
              <a:gd name="connsiteY3" fmla="*/ 6858000 h 6858000"/>
              <a:gd name="connsiteX4" fmla="*/ 0 w 6708775"/>
              <a:gd name="connsiteY4" fmla="*/ 6858000 h 6858000"/>
              <a:gd name="connsiteX5" fmla="*/ 0 w 6708775"/>
              <a:gd name="connsiteY5" fmla="*/ 0 h 6858000"/>
              <a:gd name="connsiteX6" fmla="*/ 3314700 w 67087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08775" h="6858000">
                <a:moveTo>
                  <a:pt x="3314700" y="0"/>
                </a:moveTo>
                <a:lnTo>
                  <a:pt x="6708775" y="3429000"/>
                </a:lnTo>
                <a:lnTo>
                  <a:pt x="3314700" y="6857999"/>
                </a:lnTo>
                <a:lnTo>
                  <a:pt x="3314700" y="6858000"/>
                </a:lnTo>
                <a:lnTo>
                  <a:pt x="0" y="6858000"/>
                </a:lnTo>
                <a:lnTo>
                  <a:pt x="0" y="0"/>
                </a:lnTo>
                <a:lnTo>
                  <a:pt x="33147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 name="PA_任意多边形 18">
            <a:extLst>
              <a:ext uri="{FF2B5EF4-FFF2-40B4-BE49-F238E27FC236}">
                <a16:creationId xmlns:a16="http://schemas.microsoft.com/office/drawing/2014/main" id="{9BBAF2F1-21CA-4111-900D-C251762E7C15}"/>
              </a:ext>
            </a:extLst>
          </p:cNvPr>
          <p:cNvSpPr>
            <a:spLocks/>
          </p:cNvSpPr>
          <p:nvPr>
            <p:custDataLst>
              <p:tags r:id="rId2"/>
            </p:custDataLst>
          </p:nvPr>
        </p:nvSpPr>
        <p:spPr>
          <a:xfrm>
            <a:off x="2399896" y="0"/>
            <a:ext cx="2841427" cy="5143500"/>
          </a:xfrm>
          <a:custGeom>
            <a:avLst/>
            <a:gdLst>
              <a:gd name="connsiteX0" fmla="*/ 0 w 3788569"/>
              <a:gd name="connsiteY0" fmla="*/ 0 h 6858000"/>
              <a:gd name="connsiteX1" fmla="*/ 394494 w 3788569"/>
              <a:gd name="connsiteY1" fmla="*/ 0 h 6858000"/>
              <a:gd name="connsiteX2" fmla="*/ 3788569 w 3788569"/>
              <a:gd name="connsiteY2" fmla="*/ 3429000 h 6858000"/>
              <a:gd name="connsiteX3" fmla="*/ 394494 w 3788569"/>
              <a:gd name="connsiteY3" fmla="*/ 6857999 h 6858000"/>
              <a:gd name="connsiteX4" fmla="*/ 394494 w 3788569"/>
              <a:gd name="connsiteY4" fmla="*/ 6858000 h 6858000"/>
              <a:gd name="connsiteX5" fmla="*/ 0 w 3788569"/>
              <a:gd name="connsiteY5" fmla="*/ 6858000 h 6858000"/>
              <a:gd name="connsiteX6" fmla="*/ 0 w 3788569"/>
              <a:gd name="connsiteY6" fmla="*/ 6857999 h 6858000"/>
              <a:gd name="connsiteX7" fmla="*/ 3394075 w 3788569"/>
              <a:gd name="connsiteY7" fmla="*/ 3429000 h 6858000"/>
              <a:gd name="connsiteX8" fmla="*/ 0 w 378856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8569" h="6858000">
                <a:moveTo>
                  <a:pt x="0" y="0"/>
                </a:moveTo>
                <a:lnTo>
                  <a:pt x="394494" y="0"/>
                </a:lnTo>
                <a:lnTo>
                  <a:pt x="3788569" y="3429000"/>
                </a:lnTo>
                <a:lnTo>
                  <a:pt x="394494" y="6857999"/>
                </a:lnTo>
                <a:lnTo>
                  <a:pt x="394494" y="6858000"/>
                </a:lnTo>
                <a:lnTo>
                  <a:pt x="0" y="6858000"/>
                </a:lnTo>
                <a:lnTo>
                  <a:pt x="0" y="6857999"/>
                </a:lnTo>
                <a:lnTo>
                  <a:pt x="3394075" y="3429000"/>
                </a:lnTo>
                <a:lnTo>
                  <a:pt x="0" y="0"/>
                </a:lnTo>
                <a:close/>
              </a:path>
            </a:pathLst>
          </a:custGeom>
          <a:solidFill>
            <a:srgbClr val="FFFFF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5" name="文本框 24">
            <a:extLst>
              <a:ext uri="{FF2B5EF4-FFF2-40B4-BE49-F238E27FC236}">
                <a16:creationId xmlns:a16="http://schemas.microsoft.com/office/drawing/2014/main" id="{BAFCD7CD-342A-4B62-8596-729C871E4FED}"/>
              </a:ext>
            </a:extLst>
          </p:cNvPr>
          <p:cNvSpPr txBox="1"/>
          <p:nvPr/>
        </p:nvSpPr>
        <p:spPr>
          <a:xfrm>
            <a:off x="241939" y="2100765"/>
            <a:ext cx="1415772" cy="830997"/>
          </a:xfrm>
          <a:prstGeom prst="rect">
            <a:avLst/>
          </a:prstGeom>
          <a:noFill/>
        </p:spPr>
        <p:txBody>
          <a:bodyPr wrap="none" rtlCol="0">
            <a:spAutoFit/>
          </a:bodyPr>
          <a:lstStyle/>
          <a:p>
            <a:r>
              <a:rPr lang="zh-CN" altLang="en-US" sz="4800" b="1" dirty="0">
                <a:solidFill>
                  <a:schemeClr val="tx1">
                    <a:lumMod val="75000"/>
                    <a:lumOff val="25000"/>
                  </a:schemeClr>
                </a:solidFill>
                <a:latin typeface="造字工房悦黑演示版常规体" pitchFamily="50" charset="-122"/>
                <a:ea typeface="造字工房悦黑演示版常规体" pitchFamily="50" charset="-122"/>
                <a:cs typeface="+mn-ea"/>
                <a:sym typeface="+mn-lt"/>
              </a:rPr>
              <a:t>谢谢</a:t>
            </a:r>
          </a:p>
        </p:txBody>
      </p:sp>
      <p:sp>
        <p:nvSpPr>
          <p:cNvPr id="29" name="原创设计师QQ598969553      _9">
            <a:extLst>
              <a:ext uri="{FF2B5EF4-FFF2-40B4-BE49-F238E27FC236}">
                <a16:creationId xmlns:a16="http://schemas.microsoft.com/office/drawing/2014/main" id="{187B7E3E-6928-4948-8E44-EC39603181B6}"/>
              </a:ext>
            </a:extLst>
          </p:cNvPr>
          <p:cNvSpPr txBox="1">
            <a:spLocks/>
          </p:cNvSpPr>
          <p:nvPr/>
        </p:nvSpPr>
        <p:spPr>
          <a:xfrm>
            <a:off x="394138" y="1131089"/>
            <a:ext cx="4637443" cy="1008613"/>
          </a:xfrm>
          <a:prstGeom prst="rect">
            <a:avLst/>
          </a:prstGeom>
        </p:spPr>
        <p:txBody>
          <a:bodyPr lIns="0" tIns="0" rIns="0" bIns="0"/>
          <a:lstStyle>
            <a:lvl1pPr marL="0" indent="0" algn="l" defTabSz="914400" rtl="0" eaLnBrk="1" latinLnBrk="1" hangingPunct="1">
              <a:spcBef>
                <a:spcPct val="20000"/>
              </a:spcBef>
              <a:buFont typeface="Arial" panose="020B0604020202020204" pitchFamily="34" charset="0"/>
              <a:buNone/>
              <a:defRPr sz="2800" b="1" kern="1200" baseline="0">
                <a:solidFill>
                  <a:schemeClr val="bg1"/>
                </a:solidFill>
                <a:latin typeface="Tahoma" panose="020B0604030504040204" pitchFamily="34" charset="0"/>
                <a:ea typeface="+mn-ea"/>
                <a:cs typeface="Tahoma" panose="020B0604030504040204" pitchFamily="34" charset="0"/>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600" dirty="0">
                <a:solidFill>
                  <a:schemeClr val="tx1">
                    <a:lumMod val="75000"/>
                    <a:lumOff val="25000"/>
                  </a:schemeClr>
                </a:solidFill>
                <a:latin typeface="造字工房悦黑演示版常规体" pitchFamily="50" charset="-122"/>
                <a:ea typeface="造字工房悦黑演示版常规体" pitchFamily="50" charset="-122"/>
              </a:rPr>
              <a:t>2022</a:t>
            </a:r>
            <a:endParaRPr lang="en-US" altLang="ko-KR" sz="6600" dirty="0">
              <a:solidFill>
                <a:schemeClr val="tx1">
                  <a:lumMod val="75000"/>
                  <a:lumOff val="25000"/>
                </a:schemeClr>
              </a:solidFill>
              <a:latin typeface="造字工房悦黑演示版常规体" pitchFamily="50" charset="-122"/>
              <a:ea typeface="造字工房悦黑演示版常规体" pitchFamily="50" charset="-122"/>
            </a:endParaRPr>
          </a:p>
        </p:txBody>
      </p:sp>
    </p:spTree>
    <p:extLst>
      <p:ext uri="{BB962C8B-B14F-4D97-AF65-F5344CB8AC3E}">
        <p14:creationId xmlns:p14="http://schemas.microsoft.com/office/powerpoint/2010/main" val="263745477"/>
      </p:ext>
    </p:extLst>
  </p:cSld>
  <p:clrMapOvr>
    <a:masterClrMapping/>
  </p:clrMapOvr>
  <mc:AlternateContent xmlns:mc="http://schemas.openxmlformats.org/markup-compatibility/2006" xmlns:p14="http://schemas.microsoft.com/office/powerpoint/2010/main">
    <mc:Choice Requires="p14">
      <p:transition spd="slow" p14:dur="1500" advClick="0" advTm="0">
        <p:push dir="u"/>
      </p:transition>
    </mc:Choice>
    <mc:Fallback xmlns="">
      <p:transition spd="slow" advClick="0" advTm="0">
        <p:push dir="u"/>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2" presetClass="entr" presetSubtype="8" fill="hold" grpId="0" nodeType="withEffect" p14:presetBounceEnd="30000">
                                      <p:stCondLst>
                                        <p:cond delay="100"/>
                                      </p:stCondLst>
                                      <p:childTnLst>
                                        <p:set>
                                          <p:cBhvr>
                                            <p:cTn id="9" dur="1" fill="hold">
                                              <p:stCondLst>
                                                <p:cond delay="0"/>
                                              </p:stCondLst>
                                            </p:cTn>
                                            <p:tgtEl>
                                              <p:spTgt spid="24"/>
                                            </p:tgtEl>
                                            <p:attrNameLst>
                                              <p:attrName>style.visibility</p:attrName>
                                            </p:attrNameLst>
                                          </p:cBhvr>
                                          <p:to>
                                            <p:strVal val="visible"/>
                                          </p:to>
                                        </p:set>
                                        <p:anim calcmode="lin" valueType="num" p14:bounceEnd="30000">
                                          <p:cBhvr additive="base">
                                            <p:cTn id="10" dur="500" fill="hold"/>
                                            <p:tgtEl>
                                              <p:spTgt spid="24"/>
                                            </p:tgtEl>
                                            <p:attrNameLst>
                                              <p:attrName>ppt_x</p:attrName>
                                            </p:attrNameLst>
                                          </p:cBhvr>
                                          <p:tavLst>
                                            <p:tav tm="0">
                                              <p:val>
                                                <p:strVal val="0-#ppt_w/2"/>
                                              </p:val>
                                            </p:tav>
                                            <p:tav tm="100000">
                                              <p:val>
                                                <p:strVal val="#ppt_x"/>
                                              </p:val>
                                            </p:tav>
                                          </p:tavLst>
                                        </p:anim>
                                        <p:anim calcmode="lin" valueType="num" p14:bounceEnd="30000">
                                          <p:cBhvr additive="base">
                                            <p:cTn id="11" dur="500" fill="hold"/>
                                            <p:tgtEl>
                                              <p:spTgt spid="24"/>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14:presetBounceEnd="30000">
                                      <p:stCondLst>
                                        <p:cond delay="100"/>
                                      </p:stCondLst>
                                      <p:childTnLst>
                                        <p:set>
                                          <p:cBhvr>
                                            <p:cTn id="13" dur="1" fill="hold">
                                              <p:stCondLst>
                                                <p:cond delay="0"/>
                                              </p:stCondLst>
                                            </p:cTn>
                                            <p:tgtEl>
                                              <p:spTgt spid="9"/>
                                            </p:tgtEl>
                                            <p:attrNameLst>
                                              <p:attrName>style.visibility</p:attrName>
                                            </p:attrNameLst>
                                          </p:cBhvr>
                                          <p:to>
                                            <p:strVal val="visible"/>
                                          </p:to>
                                        </p:set>
                                        <p:anim calcmode="lin" valueType="num" p14:bounceEnd="30000">
                                          <p:cBhvr additive="base">
                                            <p:cTn id="14" dur="5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600"/>
                                </p:stCondLst>
                                <p:childTnLst>
                                  <p:par>
                                    <p:cTn id="17" presetID="23" presetClass="entr" presetSubtype="3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strVal val="(6*min(max(#ppt_w*#ppt_h,.3),1)-7.4)/-.7*#ppt_w"/>
                                              </p:val>
                                            </p:tav>
                                            <p:tav tm="100000">
                                              <p:val>
                                                <p:strVal val="#ppt_w"/>
                                              </p:val>
                                            </p:tav>
                                          </p:tavLst>
                                        </p:anim>
                                        <p:anim calcmode="lin" valueType="num">
                                          <p:cBhvr>
                                            <p:cTn id="20" dur="500" fill="hold"/>
                                            <p:tgtEl>
                                              <p:spTgt spid="29"/>
                                            </p:tgtEl>
                                            <p:attrNameLst>
                                              <p:attrName>ppt_h</p:attrName>
                                            </p:attrNameLst>
                                          </p:cBhvr>
                                          <p:tavLst>
                                            <p:tav tm="0">
                                              <p:val>
                                                <p:strVal val="(6*min(max(#ppt_w*#ppt_h,.3),1)-7.4)/-.7*#ppt_h"/>
                                              </p:val>
                                            </p:tav>
                                            <p:tav tm="100000">
                                              <p:val>
                                                <p:strVal val="#ppt_h"/>
                                              </p:val>
                                            </p:tav>
                                          </p:tavLst>
                                        </p:anim>
                                        <p:anim calcmode="lin" valueType="num">
                                          <p:cBhvr>
                                            <p:cTn id="21" dur="500" fill="hold"/>
                                            <p:tgtEl>
                                              <p:spTgt spid="29"/>
                                            </p:tgtEl>
                                            <p:attrNameLst>
                                              <p:attrName>ppt_x</p:attrName>
                                            </p:attrNameLst>
                                          </p:cBhvr>
                                          <p:tavLst>
                                            <p:tav tm="0">
                                              <p:val>
                                                <p:fltVal val="0.5"/>
                                              </p:val>
                                            </p:tav>
                                            <p:tav tm="100000">
                                              <p:val>
                                                <p:strVal val="#ppt_x"/>
                                              </p:val>
                                            </p:tav>
                                          </p:tavLst>
                                        </p:anim>
                                        <p:anim calcmode="lin" valueType="num">
                                          <p:cBhvr>
                                            <p:cTn id="22"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1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2" presetClass="entr" presetSubtype="8" fill="hold" grpId="0" nodeType="withEffect">
                                      <p:stCondLst>
                                        <p:cond delay="10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0-#ppt_w/2"/>
                                              </p:val>
                                            </p:tav>
                                            <p:tav tm="100000">
                                              <p:val>
                                                <p:strVal val="#ppt_x"/>
                                              </p:val>
                                            </p:tav>
                                          </p:tavLst>
                                        </p:anim>
                                        <p:anim calcmode="lin" valueType="num">
                                          <p:cBhvr additive="base">
                                            <p:cTn id="11" dur="500" fill="hold"/>
                                            <p:tgtEl>
                                              <p:spTgt spid="24"/>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1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600"/>
                                </p:stCondLst>
                                <p:childTnLst>
                                  <p:par>
                                    <p:cTn id="17" presetID="23" presetClass="entr" presetSubtype="3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strVal val="(6*min(max(#ppt_w*#ppt_h,.3),1)-7.4)/-.7*#ppt_w"/>
                                              </p:val>
                                            </p:tav>
                                            <p:tav tm="100000">
                                              <p:val>
                                                <p:strVal val="#ppt_w"/>
                                              </p:val>
                                            </p:tav>
                                          </p:tavLst>
                                        </p:anim>
                                        <p:anim calcmode="lin" valueType="num">
                                          <p:cBhvr>
                                            <p:cTn id="20" dur="500" fill="hold"/>
                                            <p:tgtEl>
                                              <p:spTgt spid="29"/>
                                            </p:tgtEl>
                                            <p:attrNameLst>
                                              <p:attrName>ppt_h</p:attrName>
                                            </p:attrNameLst>
                                          </p:cBhvr>
                                          <p:tavLst>
                                            <p:tav tm="0">
                                              <p:val>
                                                <p:strVal val="(6*min(max(#ppt_w*#ppt_h,.3),1)-7.4)/-.7*#ppt_h"/>
                                              </p:val>
                                            </p:tav>
                                            <p:tav tm="100000">
                                              <p:val>
                                                <p:strVal val="#ppt_h"/>
                                              </p:val>
                                            </p:tav>
                                          </p:tavLst>
                                        </p:anim>
                                        <p:anim calcmode="lin" valueType="num">
                                          <p:cBhvr>
                                            <p:cTn id="21" dur="500" fill="hold"/>
                                            <p:tgtEl>
                                              <p:spTgt spid="29"/>
                                            </p:tgtEl>
                                            <p:attrNameLst>
                                              <p:attrName>ppt_x</p:attrName>
                                            </p:attrNameLst>
                                          </p:cBhvr>
                                          <p:tavLst>
                                            <p:tav tm="0">
                                              <p:val>
                                                <p:fltVal val="0.5"/>
                                              </p:val>
                                            </p:tav>
                                            <p:tav tm="100000">
                                              <p:val>
                                                <p:strVal val="#ppt_x"/>
                                              </p:val>
                                            </p:tav>
                                          </p:tavLst>
                                        </p:anim>
                                        <p:anim calcmode="lin" valueType="num">
                                          <p:cBhvr>
                                            <p:cTn id="22"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10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5" grpId="0"/>
          <p:bldP spid="2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DA9FE0A-3A18-419D-BC8C-4D612F35B5EE}"/>
              </a:ext>
            </a:extLst>
          </p:cNvPr>
          <p:cNvPicPr>
            <a:picLocks noChangeAspect="1"/>
          </p:cNvPicPr>
          <p:nvPr/>
        </p:nvPicPr>
        <p:blipFill>
          <a:blip r:embed="rId3"/>
          <a:stretch>
            <a:fillRect/>
          </a:stretch>
        </p:blipFill>
        <p:spPr>
          <a:xfrm>
            <a:off x="8312268" y="-13078"/>
            <a:ext cx="684440" cy="684440"/>
          </a:xfrm>
          <a:prstGeom prst="rect">
            <a:avLst/>
          </a:prstGeom>
        </p:spPr>
      </p:pic>
      <p:cxnSp>
        <p:nvCxnSpPr>
          <p:cNvPr id="9" name="直接连接符 8">
            <a:extLst>
              <a:ext uri="{FF2B5EF4-FFF2-40B4-BE49-F238E27FC236}">
                <a16:creationId xmlns:a16="http://schemas.microsoft.com/office/drawing/2014/main" id="{8C342AE5-32F7-4740-93DD-17C7F4E34014}"/>
              </a:ext>
            </a:extLst>
          </p:cNvPr>
          <p:cNvCxnSpPr>
            <a:cxnSpLocks/>
          </p:cNvCxnSpPr>
          <p:nvPr/>
        </p:nvCxnSpPr>
        <p:spPr>
          <a:xfrm>
            <a:off x="0" y="69954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913B85E5-F6C6-481E-82DD-E6590B810228}"/>
              </a:ext>
            </a:extLst>
          </p:cNvPr>
          <p:cNvSpPr txBox="1"/>
          <p:nvPr/>
        </p:nvSpPr>
        <p:spPr>
          <a:xfrm>
            <a:off x="179512" y="51470"/>
            <a:ext cx="2110298" cy="533464"/>
          </a:xfrm>
          <a:prstGeom prst="rect">
            <a:avLst/>
          </a:prstGeom>
          <a:noFill/>
        </p:spPr>
        <p:txBody>
          <a:bodyPr wrap="square" rtlCol="0">
            <a:normAutofit/>
          </a:bodyPr>
          <a:lstStyle/>
          <a:p>
            <a:r>
              <a:rPr lang="zh-CN" altLang="en-US" sz="2800" b="1" dirty="0">
                <a:latin typeface="黑体" panose="02010609060101010101" pitchFamily="49" charset="-122"/>
                <a:ea typeface="黑体" panose="02010609060101010101" pitchFamily="49" charset="-122"/>
              </a:rPr>
              <a:t>前言</a:t>
            </a:r>
          </a:p>
        </p:txBody>
      </p:sp>
      <p:sp>
        <p:nvSpPr>
          <p:cNvPr id="20" name="矩形: 圆角 19">
            <a:extLst>
              <a:ext uri="{FF2B5EF4-FFF2-40B4-BE49-F238E27FC236}">
                <a16:creationId xmlns:a16="http://schemas.microsoft.com/office/drawing/2014/main" id="{1CD0D154-4CFB-435C-AEF9-CF2C79806196}"/>
              </a:ext>
            </a:extLst>
          </p:cNvPr>
          <p:cNvSpPr/>
          <p:nvPr/>
        </p:nvSpPr>
        <p:spPr>
          <a:xfrm>
            <a:off x="539552" y="1203598"/>
            <a:ext cx="3456384" cy="1800185"/>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矩形: 圆角 20">
            <a:extLst>
              <a:ext uri="{FF2B5EF4-FFF2-40B4-BE49-F238E27FC236}">
                <a16:creationId xmlns:a16="http://schemas.microsoft.com/office/drawing/2014/main" id="{34B42E30-90E7-4876-AA37-3BBE5EDE37A3}"/>
              </a:ext>
            </a:extLst>
          </p:cNvPr>
          <p:cNvSpPr/>
          <p:nvPr/>
        </p:nvSpPr>
        <p:spPr>
          <a:xfrm>
            <a:off x="5148064" y="1187758"/>
            <a:ext cx="3456384" cy="1800185"/>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E2435B6C-A141-4BAB-96D7-76D3A3F8194B}"/>
              </a:ext>
            </a:extLst>
          </p:cNvPr>
          <p:cNvSpPr txBox="1"/>
          <p:nvPr/>
        </p:nvSpPr>
        <p:spPr>
          <a:xfrm>
            <a:off x="5148064" y="3172204"/>
            <a:ext cx="3456384" cy="769441"/>
          </a:xfrm>
          <a:prstGeom prst="rect">
            <a:avLst/>
          </a:prstGeom>
          <a:noFill/>
        </p:spPr>
        <p:txBody>
          <a:bodyPr wrap="square" rtlCol="0">
            <a:spAutoFit/>
          </a:bodyPr>
          <a:lstStyle/>
          <a:p>
            <a:r>
              <a:rPr lang="zh-CN" altLang="en-US" sz="1100" b="1" dirty="0">
                <a:latin typeface="华光楷体二_CNKI" panose="02000500000000000000" pitchFamily="2" charset="-122"/>
                <a:ea typeface="华光楷体二_CNKI" panose="02000500000000000000" pitchFamily="2" charset="-122"/>
              </a:rPr>
              <a:t>杜兴型肌营养不良是一种</a:t>
            </a:r>
            <a:r>
              <a:rPr lang="en-US" altLang="zh-CN" sz="1100" b="1" dirty="0">
                <a:latin typeface="华光楷体二_CNKI" panose="02000500000000000000" pitchFamily="2" charset="-122"/>
                <a:ea typeface="华光楷体二_CNKI" panose="02000500000000000000" pitchFamily="2" charset="-122"/>
              </a:rPr>
              <a:t>X</a:t>
            </a:r>
            <a:r>
              <a:rPr lang="zh-CN" altLang="en-US" sz="1100" b="1" dirty="0">
                <a:latin typeface="华光楷体二_CNKI" panose="02000500000000000000" pitchFamily="2" charset="-122"/>
                <a:ea typeface="华光楷体二_CNKI" panose="02000500000000000000" pitchFamily="2" charset="-122"/>
              </a:rPr>
              <a:t>染色体隐性遗传疾病，主要发生于男孩，发生率大约</a:t>
            </a:r>
            <a:r>
              <a:rPr lang="en-US" altLang="zh-CN" sz="1100" b="1" dirty="0">
                <a:latin typeface="华光楷体二_CNKI" panose="02000500000000000000" pitchFamily="2" charset="-122"/>
                <a:ea typeface="华光楷体二_CNKI" panose="02000500000000000000" pitchFamily="2" charset="-122"/>
              </a:rPr>
              <a:t>1</a:t>
            </a:r>
            <a:r>
              <a:rPr lang="zh-CN" altLang="en-US" sz="1100" b="1" dirty="0">
                <a:latin typeface="华光楷体二_CNKI" panose="02000500000000000000" pitchFamily="2" charset="-122"/>
                <a:ea typeface="华光楷体二_CNKI" panose="02000500000000000000" pitchFamily="2" charset="-122"/>
              </a:rPr>
              <a:t>：</a:t>
            </a:r>
            <a:r>
              <a:rPr lang="en-US" altLang="zh-CN" sz="1100" b="1" dirty="0">
                <a:latin typeface="华光楷体二_CNKI" panose="02000500000000000000" pitchFamily="2" charset="-122"/>
                <a:ea typeface="华光楷体二_CNKI" panose="02000500000000000000" pitchFamily="2" charset="-122"/>
              </a:rPr>
              <a:t>3500</a:t>
            </a:r>
            <a:r>
              <a:rPr lang="zh-CN" altLang="en-US" sz="1100" b="1" dirty="0">
                <a:latin typeface="华光楷体二_CNKI" panose="02000500000000000000" pitchFamily="2" charset="-122"/>
                <a:ea typeface="华光楷体二_CNKI" panose="02000500000000000000" pitchFamily="2" charset="-122"/>
              </a:rPr>
              <a:t>个新生男婴，表现为骨骼肌不断退化出现肌肉无力或萎缩，逐渐丧失行走能力，通常到</a:t>
            </a:r>
            <a:r>
              <a:rPr lang="en-US" altLang="zh-CN" sz="1100" b="1" dirty="0">
                <a:latin typeface="华光楷体二_CNKI" panose="02000500000000000000" pitchFamily="2" charset="-122"/>
                <a:ea typeface="华光楷体二_CNKI" panose="02000500000000000000" pitchFamily="2" charset="-122"/>
              </a:rPr>
              <a:t>20</a:t>
            </a:r>
            <a:r>
              <a:rPr lang="zh-CN" altLang="en-US" sz="1100" b="1" dirty="0">
                <a:latin typeface="华光楷体二_CNKI" panose="02000500000000000000" pitchFamily="2" charset="-122"/>
                <a:ea typeface="华光楷体二_CNKI" panose="02000500000000000000" pitchFamily="2" charset="-122"/>
              </a:rPr>
              <a:t>多岁因心肌、肺肌无力而死亡</a:t>
            </a:r>
          </a:p>
        </p:txBody>
      </p:sp>
      <p:sp>
        <p:nvSpPr>
          <p:cNvPr id="27" name="文本框 26">
            <a:extLst>
              <a:ext uri="{FF2B5EF4-FFF2-40B4-BE49-F238E27FC236}">
                <a16:creationId xmlns:a16="http://schemas.microsoft.com/office/drawing/2014/main" id="{9226CB05-3DEC-47F5-BCC2-3D0E22B6D78F}"/>
              </a:ext>
            </a:extLst>
          </p:cNvPr>
          <p:cNvSpPr txBox="1"/>
          <p:nvPr/>
        </p:nvSpPr>
        <p:spPr>
          <a:xfrm>
            <a:off x="539552" y="4186397"/>
            <a:ext cx="8017276" cy="523220"/>
          </a:xfrm>
          <a:prstGeom prst="rect">
            <a:avLst/>
          </a:prstGeom>
          <a:noFill/>
        </p:spPr>
        <p:txBody>
          <a:bodyPr wrap="square">
            <a:spAutoFit/>
          </a:bodyPr>
          <a:lstStyle/>
          <a:p>
            <a:r>
              <a:rPr lang="zh-CN" altLang="en-US" sz="1400" dirty="0">
                <a:latin typeface="黑体" panose="02010609060101010101" pitchFamily="49" charset="-122"/>
                <a:ea typeface="黑体" panose="02010609060101010101" pitchFamily="49" charset="-122"/>
              </a:rPr>
              <a:t>一个患者同时发生这两种疾病的概率极低，本文报道一例罕见肝豆状核变性合并杜氏肌营养不良患儿并作其家系调查。</a:t>
            </a:r>
          </a:p>
        </p:txBody>
      </p:sp>
      <p:sp>
        <p:nvSpPr>
          <p:cNvPr id="29" name="箭头: 左右 28">
            <a:extLst>
              <a:ext uri="{FF2B5EF4-FFF2-40B4-BE49-F238E27FC236}">
                <a16:creationId xmlns:a16="http://schemas.microsoft.com/office/drawing/2014/main" id="{98763635-1860-499C-8E64-31791F7A7535}"/>
              </a:ext>
            </a:extLst>
          </p:cNvPr>
          <p:cNvSpPr/>
          <p:nvPr/>
        </p:nvSpPr>
        <p:spPr>
          <a:xfrm>
            <a:off x="4188147" y="1937888"/>
            <a:ext cx="767705" cy="2999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E3E8F33A-4A3A-45E6-9FBE-2D297C72B5BA}"/>
              </a:ext>
            </a:extLst>
          </p:cNvPr>
          <p:cNvSpPr txBox="1"/>
          <p:nvPr/>
        </p:nvSpPr>
        <p:spPr>
          <a:xfrm>
            <a:off x="539552" y="3172204"/>
            <a:ext cx="3456384" cy="769441"/>
          </a:xfrm>
          <a:prstGeom prst="rect">
            <a:avLst/>
          </a:prstGeom>
          <a:noFill/>
        </p:spPr>
        <p:txBody>
          <a:bodyPr wrap="square">
            <a:spAutoFit/>
          </a:bodyPr>
          <a:lstStyle/>
          <a:p>
            <a:pPr algn="ctr"/>
            <a:r>
              <a:rPr lang="zh-CN" altLang="en-US" sz="1100" b="1" dirty="0">
                <a:latin typeface="华光楷体二_CNKI" panose="02000500000000000000" pitchFamily="2" charset="-122"/>
                <a:ea typeface="华光楷体二_CNKI" panose="02000500000000000000" pitchFamily="2" charset="-122"/>
              </a:rPr>
              <a:t>肝豆状核变性是人类</a:t>
            </a:r>
            <a:r>
              <a:rPr lang="en-US" altLang="zh-CN" sz="1100" b="1" dirty="0">
                <a:latin typeface="华光楷体二_CNKI" panose="02000500000000000000" pitchFamily="2" charset="-122"/>
                <a:ea typeface="华光楷体二_CNKI" panose="02000500000000000000" pitchFamily="2" charset="-122"/>
              </a:rPr>
              <a:t>13</a:t>
            </a:r>
            <a:r>
              <a:rPr lang="zh-CN" altLang="en-US" sz="1100" b="1" dirty="0">
                <a:latin typeface="华光楷体二_CNKI" panose="02000500000000000000" pitchFamily="2" charset="-122"/>
                <a:ea typeface="华光楷体二_CNKI" panose="02000500000000000000" pitchFamily="2" charset="-122"/>
              </a:rPr>
              <a:t>号染色体</a:t>
            </a:r>
            <a:r>
              <a:rPr lang="en-US" altLang="zh-CN" sz="1100" b="1" dirty="0">
                <a:latin typeface="华光楷体二_CNKI" panose="02000500000000000000" pitchFamily="2" charset="-122"/>
                <a:ea typeface="华光楷体二_CNKI" panose="02000500000000000000" pitchFamily="2" charset="-122"/>
              </a:rPr>
              <a:t>ATP7B</a:t>
            </a:r>
            <a:r>
              <a:rPr lang="zh-CN" altLang="en-US" sz="1100" b="1" dirty="0">
                <a:latin typeface="华光楷体二_CNKI" panose="02000500000000000000" pitchFamily="2" charset="-122"/>
                <a:ea typeface="华光楷体二_CNKI" panose="02000500000000000000" pitchFamily="2" charset="-122"/>
              </a:rPr>
              <a:t>基因突变造成铜代谢障碍，引起肝脏和神经系统铜沉积造成相应症状的遗传代谢性疾病，发生率大约</a:t>
            </a:r>
            <a:r>
              <a:rPr lang="en-US" altLang="zh-CN" sz="1100" b="1" dirty="0">
                <a:latin typeface="华光楷体二_CNKI" panose="02000500000000000000" pitchFamily="2" charset="-122"/>
                <a:ea typeface="华光楷体二_CNKI" panose="02000500000000000000" pitchFamily="2" charset="-122"/>
              </a:rPr>
              <a:t>1</a:t>
            </a:r>
            <a:r>
              <a:rPr lang="zh-CN" altLang="en-US" sz="1100" b="1" dirty="0">
                <a:latin typeface="华光楷体二_CNKI" panose="02000500000000000000" pitchFamily="2" charset="-122"/>
                <a:ea typeface="华光楷体二_CNKI" panose="02000500000000000000" pitchFamily="2" charset="-122"/>
              </a:rPr>
              <a:t>：</a:t>
            </a:r>
            <a:r>
              <a:rPr lang="en-US" altLang="zh-CN" sz="1100" b="1" dirty="0">
                <a:latin typeface="华光楷体二_CNKI" panose="02000500000000000000" pitchFamily="2" charset="-122"/>
                <a:ea typeface="华光楷体二_CNKI" panose="02000500000000000000" pitchFamily="2" charset="-122"/>
              </a:rPr>
              <a:t>30000-10000</a:t>
            </a:r>
            <a:endParaRPr lang="zh-CN" altLang="en-US" sz="1100" b="1" dirty="0">
              <a:latin typeface="华光楷体二_CNKI" panose="02000500000000000000" pitchFamily="2" charset="-122"/>
              <a:ea typeface="华光楷体二_CNKI" panose="02000500000000000000" pitchFamily="2" charset="-122"/>
            </a:endParaRPr>
          </a:p>
        </p:txBody>
      </p:sp>
    </p:spTree>
    <p:custDataLst>
      <p:tags r:id="rId1"/>
    </p:custDataLst>
    <p:extLst>
      <p:ext uri="{BB962C8B-B14F-4D97-AF65-F5344CB8AC3E}">
        <p14:creationId xmlns:p14="http://schemas.microsoft.com/office/powerpoint/2010/main" val="67138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DA9FE0A-3A18-419D-BC8C-4D612F35B5EE}"/>
              </a:ext>
            </a:extLst>
          </p:cNvPr>
          <p:cNvPicPr>
            <a:picLocks noChangeAspect="1"/>
          </p:cNvPicPr>
          <p:nvPr/>
        </p:nvPicPr>
        <p:blipFill>
          <a:blip r:embed="rId3"/>
          <a:stretch>
            <a:fillRect/>
          </a:stretch>
        </p:blipFill>
        <p:spPr>
          <a:xfrm>
            <a:off x="6660232" y="0"/>
            <a:ext cx="684440" cy="684440"/>
          </a:xfrm>
          <a:prstGeom prst="rect">
            <a:avLst/>
          </a:prstGeom>
        </p:spPr>
      </p:pic>
      <p:cxnSp>
        <p:nvCxnSpPr>
          <p:cNvPr id="9" name="直接连接符 8">
            <a:extLst>
              <a:ext uri="{FF2B5EF4-FFF2-40B4-BE49-F238E27FC236}">
                <a16:creationId xmlns:a16="http://schemas.microsoft.com/office/drawing/2014/main" id="{8C342AE5-32F7-4740-93DD-17C7F4E34014}"/>
              </a:ext>
            </a:extLst>
          </p:cNvPr>
          <p:cNvCxnSpPr>
            <a:cxnSpLocks/>
          </p:cNvCxnSpPr>
          <p:nvPr/>
        </p:nvCxnSpPr>
        <p:spPr>
          <a:xfrm>
            <a:off x="0" y="69954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11DCC8A2-CB59-4A61-8262-CBFB6BAF59C4}"/>
              </a:ext>
            </a:extLst>
          </p:cNvPr>
          <p:cNvSpPr txBox="1"/>
          <p:nvPr/>
        </p:nvSpPr>
        <p:spPr>
          <a:xfrm>
            <a:off x="179512" y="863590"/>
            <a:ext cx="8856984" cy="3970318"/>
          </a:xfrm>
          <a:prstGeom prst="rect">
            <a:avLst/>
          </a:prstGeom>
          <a:noFill/>
        </p:spPr>
        <p:txBody>
          <a:bodyPr wrap="square">
            <a:spAutoFit/>
          </a:bodyPr>
          <a:lstStyle/>
          <a:p>
            <a:r>
              <a:rPr lang="zh-CN" altLang="en-US" sz="1400" dirty="0"/>
              <a:t>男性，</a:t>
            </a:r>
            <a:r>
              <a:rPr lang="en-US" altLang="zh-CN" sz="1400" dirty="0"/>
              <a:t>7</a:t>
            </a:r>
            <a:r>
              <a:rPr lang="zh-CN" altLang="en-US" sz="1400" dirty="0"/>
              <a:t>岁，</a:t>
            </a:r>
            <a:endParaRPr lang="en-US" altLang="zh-CN" sz="1400" dirty="0"/>
          </a:p>
          <a:p>
            <a:endParaRPr lang="en-US" altLang="zh-CN" sz="1400" dirty="0"/>
          </a:p>
          <a:p>
            <a:r>
              <a:rPr lang="zh-CN" altLang="en-US" sz="1400" b="1" dirty="0"/>
              <a:t>主诉：</a:t>
            </a:r>
            <a:r>
              <a:rPr lang="zh-CN" altLang="en-US" sz="1400" dirty="0"/>
              <a:t>“发现转氨酶高</a:t>
            </a:r>
            <a:r>
              <a:rPr lang="en-US" altLang="zh-CN" sz="1400" dirty="0"/>
              <a:t>3</a:t>
            </a:r>
            <a:r>
              <a:rPr lang="zh-CN" altLang="en-US" sz="1400" dirty="0"/>
              <a:t>年余” </a:t>
            </a:r>
            <a:endParaRPr lang="en-US" altLang="zh-CN" sz="1400" dirty="0"/>
          </a:p>
          <a:p>
            <a:endParaRPr lang="en-US" altLang="zh-CN" sz="1400" dirty="0"/>
          </a:p>
          <a:p>
            <a:r>
              <a:rPr lang="zh-CN" altLang="en-US" sz="1400" b="1" dirty="0"/>
              <a:t>现病史：</a:t>
            </a:r>
            <a:r>
              <a:rPr lang="en-US" altLang="zh-CN" sz="1400" dirty="0"/>
              <a:t>4</a:t>
            </a:r>
            <a:r>
              <a:rPr lang="zh-CN" altLang="en-US" sz="1400" dirty="0"/>
              <a:t>岁时因“扁桃体炎”体检发现肝功异常，间断复查，仍异常（</a:t>
            </a:r>
            <a:r>
              <a:rPr lang="en-US" altLang="zh-CN" sz="1400" dirty="0"/>
              <a:t>ALT70-200U/L</a:t>
            </a:r>
            <a:r>
              <a:rPr lang="zh-CN" altLang="en-US" sz="1400" dirty="0"/>
              <a:t>），同时有运动能力发育    </a:t>
            </a:r>
            <a:endParaRPr lang="en-US" altLang="zh-CN" sz="1400" dirty="0"/>
          </a:p>
          <a:p>
            <a:r>
              <a:rPr lang="en-US" altLang="zh-CN" sz="1400" dirty="0"/>
              <a:t>                  </a:t>
            </a:r>
            <a:r>
              <a:rPr lang="zh-CN" altLang="en-US" sz="1400" dirty="0"/>
              <a:t>差，行走时步态异常，走路易摔倒，逐渐加重。患儿系第</a:t>
            </a:r>
            <a:r>
              <a:rPr lang="en-US" altLang="zh-CN" sz="1400" dirty="0"/>
              <a:t>2</a:t>
            </a:r>
            <a:r>
              <a:rPr lang="zh-CN" altLang="en-US" sz="1400" dirty="0"/>
              <a:t>胎，足月顺产。查体：全身皮肤、巩膜无黄  </a:t>
            </a:r>
            <a:endParaRPr lang="en-US" altLang="zh-CN" sz="1400" dirty="0"/>
          </a:p>
          <a:p>
            <a:r>
              <a:rPr lang="en-US" altLang="zh-CN" sz="1400" dirty="0"/>
              <a:t>                  </a:t>
            </a:r>
            <a:r>
              <a:rPr lang="zh-CN" altLang="en-US" sz="1400" dirty="0"/>
              <a:t>染，未见瘀斑、出血点。肝掌阳性，蜘蛛痣阴性。头颅五官无畸形，甲状腺无肿大，心肺阴性。全腹  </a:t>
            </a:r>
            <a:endParaRPr lang="en-US" altLang="zh-CN" sz="1400" dirty="0"/>
          </a:p>
          <a:p>
            <a:r>
              <a:rPr lang="en-US" altLang="zh-CN" sz="1400" dirty="0"/>
              <a:t>                  </a:t>
            </a:r>
            <a:r>
              <a:rPr lang="zh-CN" altLang="en-US" sz="1400" dirty="0"/>
              <a:t>无压痛、反跳痛，肝脾肋下未触及。走路步态不稳，翼状肩胛，双侧腓肠肌肥大，肌力检查：颈曲</a:t>
            </a:r>
            <a:r>
              <a:rPr lang="en-US" altLang="zh-CN" sz="1400" dirty="0"/>
              <a:t>2</a:t>
            </a:r>
            <a:r>
              <a:rPr lang="zh-CN" altLang="en-US" sz="1400" dirty="0"/>
              <a:t>级， </a:t>
            </a:r>
            <a:endParaRPr lang="en-US" altLang="zh-CN" sz="1400" dirty="0"/>
          </a:p>
          <a:p>
            <a:r>
              <a:rPr lang="en-US" altLang="zh-CN" sz="1400" dirty="0"/>
              <a:t>                 </a:t>
            </a:r>
            <a:r>
              <a:rPr lang="zh-CN" altLang="en-US" sz="1400" dirty="0"/>
              <a:t>上肢内收</a:t>
            </a:r>
            <a:r>
              <a:rPr lang="en-US" altLang="zh-CN" sz="1400" dirty="0"/>
              <a:t>3</a:t>
            </a:r>
            <a:r>
              <a:rPr lang="zh-CN" altLang="en-US" sz="1400" dirty="0"/>
              <a:t>级，下肢内收、伸膝</a:t>
            </a:r>
            <a:r>
              <a:rPr lang="en-US" altLang="zh-CN" sz="1400" dirty="0"/>
              <a:t>2</a:t>
            </a:r>
            <a:r>
              <a:rPr lang="zh-CN" altLang="en-US" sz="1400" dirty="0"/>
              <a:t>级，屈髋、背伸</a:t>
            </a:r>
            <a:r>
              <a:rPr lang="en-US" altLang="zh-CN" sz="1400" dirty="0"/>
              <a:t>3</a:t>
            </a:r>
            <a:r>
              <a:rPr lang="zh-CN" altLang="en-US" sz="1400" dirty="0"/>
              <a:t>级，跟腱挛缩，腱反射减低。</a:t>
            </a:r>
            <a:r>
              <a:rPr lang="en-US" altLang="zh-CN" sz="1400" dirty="0"/>
              <a:t>Gowers</a:t>
            </a:r>
            <a:r>
              <a:rPr lang="zh-CN" altLang="en-US" sz="1400" dirty="0"/>
              <a:t>征阳性。</a:t>
            </a:r>
            <a:endParaRPr lang="en-US" altLang="zh-CN" sz="1400" dirty="0"/>
          </a:p>
          <a:p>
            <a:endParaRPr lang="en-US" altLang="zh-CN" sz="1400" dirty="0"/>
          </a:p>
          <a:p>
            <a:r>
              <a:rPr lang="zh-CN" altLang="en-US" sz="1400" b="1" dirty="0"/>
              <a:t>实验室检查：</a:t>
            </a:r>
            <a:r>
              <a:rPr lang="zh-CN" altLang="en-US" sz="1400" dirty="0"/>
              <a:t>生化指标：</a:t>
            </a:r>
            <a:r>
              <a:rPr lang="en-US" altLang="zh-CN" sz="1400" dirty="0"/>
              <a:t>ALT 386U/L</a:t>
            </a:r>
            <a:r>
              <a:rPr lang="zh-CN" altLang="en-US" sz="1400" dirty="0"/>
              <a:t>、</a:t>
            </a:r>
            <a:r>
              <a:rPr lang="en-US" altLang="zh-CN" sz="1400" dirty="0"/>
              <a:t>AST 231U/L</a:t>
            </a:r>
            <a:r>
              <a:rPr lang="zh-CN" altLang="en-US" sz="1400" dirty="0"/>
              <a:t>、</a:t>
            </a:r>
            <a:r>
              <a:rPr lang="en-US" altLang="zh-CN" sz="1400" dirty="0"/>
              <a:t>CK 9288U/L</a:t>
            </a:r>
            <a:r>
              <a:rPr lang="zh-CN" altLang="en-US" sz="1400" dirty="0"/>
              <a:t>、</a:t>
            </a:r>
            <a:r>
              <a:rPr lang="en-US" altLang="zh-CN" sz="1400" dirty="0"/>
              <a:t>CK-MB 207.4ng/ml</a:t>
            </a:r>
            <a:r>
              <a:rPr lang="zh-CN" altLang="en-US" sz="1400" dirty="0"/>
              <a:t>、铜篮蛋白</a:t>
            </a:r>
            <a:r>
              <a:rPr lang="en-US" altLang="zh-CN" sz="1400" dirty="0"/>
              <a:t>CER 0.02g/L</a:t>
            </a:r>
            <a:r>
              <a:rPr lang="zh-CN" altLang="en-US" sz="1400" dirty="0"/>
              <a:t>、</a:t>
            </a:r>
            <a:r>
              <a:rPr lang="en-US" altLang="zh-CN" sz="1400" dirty="0"/>
              <a:t>24</a:t>
            </a:r>
            <a:r>
              <a:rPr lang="zh-CN" altLang="en-US" sz="1400" dirty="0"/>
              <a:t>小</a:t>
            </a:r>
            <a:endParaRPr lang="en-US" altLang="zh-CN" sz="1400" dirty="0"/>
          </a:p>
          <a:p>
            <a:r>
              <a:rPr lang="en-US" altLang="zh-CN" sz="1400" dirty="0"/>
              <a:t>                           </a:t>
            </a:r>
            <a:r>
              <a:rPr lang="zh-CN" altLang="en-US" sz="1400" dirty="0"/>
              <a:t>时尿铜：</a:t>
            </a:r>
            <a:r>
              <a:rPr lang="en-US" altLang="zh-CN" sz="1400" dirty="0"/>
              <a:t>105.8ug</a:t>
            </a:r>
            <a:r>
              <a:rPr lang="zh-CN" altLang="en-US" sz="1400" dirty="0"/>
              <a:t>（参考值</a:t>
            </a:r>
            <a:r>
              <a:rPr lang="en-US" altLang="zh-CN" sz="1400" dirty="0"/>
              <a:t>15-30</a:t>
            </a:r>
            <a:r>
              <a:rPr lang="zh-CN" altLang="en-US" sz="1400" dirty="0"/>
              <a:t>）。</a:t>
            </a:r>
            <a:endParaRPr lang="en-US" altLang="zh-CN" sz="1400" dirty="0"/>
          </a:p>
          <a:p>
            <a:endParaRPr lang="en-US" altLang="zh-CN" sz="1400" dirty="0"/>
          </a:p>
          <a:p>
            <a:r>
              <a:rPr lang="zh-CN" altLang="en-US" sz="1400" b="1" dirty="0"/>
              <a:t>常规检查：</a:t>
            </a:r>
            <a:r>
              <a:rPr lang="zh-CN" altLang="en-US" sz="1400" dirty="0"/>
              <a:t>腹部超声：肝回声增粗、脾大。心脏超声：三尖瓣少量反流。肝穿病理：考虑遗传代谢障碍性肝病，</a:t>
            </a:r>
            <a:endParaRPr lang="en-US" altLang="zh-CN" sz="1400" dirty="0"/>
          </a:p>
          <a:p>
            <a:r>
              <a:rPr lang="en-US" altLang="zh-CN" sz="1400" dirty="0"/>
              <a:t>                       </a:t>
            </a:r>
            <a:r>
              <a:rPr lang="zh-CN" altLang="en-US" sz="1400" dirty="0"/>
              <a:t>肝豆状核变性可能性大</a:t>
            </a:r>
            <a:r>
              <a:rPr lang="en-US" altLang="zh-CN" sz="1400" dirty="0"/>
              <a:t>G2S2-3</a:t>
            </a:r>
            <a:r>
              <a:rPr lang="zh-CN" altLang="en-US" sz="1400" dirty="0"/>
              <a:t>；铜染色</a:t>
            </a:r>
            <a:r>
              <a:rPr lang="en-US" altLang="zh-CN" sz="1400" dirty="0"/>
              <a:t>(+)</a:t>
            </a:r>
            <a:r>
              <a:rPr lang="zh-CN" altLang="en-US" sz="1400" dirty="0"/>
              <a:t>。头颅</a:t>
            </a:r>
            <a:r>
              <a:rPr lang="en-US" altLang="zh-CN" sz="1400" dirty="0"/>
              <a:t>MRI</a:t>
            </a:r>
            <a:r>
              <a:rPr lang="zh-CN" altLang="en-US" sz="1400" dirty="0"/>
              <a:t>：未见异常。双大腿</a:t>
            </a:r>
            <a:r>
              <a:rPr lang="en-US" altLang="zh-CN" sz="1400" dirty="0"/>
              <a:t>MRI</a:t>
            </a:r>
            <a:r>
              <a:rPr lang="zh-CN" altLang="en-US" sz="1400" dirty="0"/>
              <a:t>：双侧臀大肌及大腿肌</a:t>
            </a:r>
            <a:endParaRPr lang="en-US" altLang="zh-CN" sz="1400" dirty="0"/>
          </a:p>
          <a:p>
            <a:r>
              <a:rPr lang="en-US" altLang="zh-CN" sz="1400" dirty="0"/>
              <a:t>                       </a:t>
            </a:r>
            <a:r>
              <a:rPr lang="zh-CN" altLang="en-US" sz="1400" dirty="0"/>
              <a:t>肉脂肪浸润伴多发水肿改变。左肱二头肌病理诊断：骨骼肌呈肌营养不良样病理改变。</a:t>
            </a:r>
            <a:endParaRPr lang="en-US" altLang="zh-CN" sz="1400" dirty="0"/>
          </a:p>
          <a:p>
            <a:endParaRPr lang="en-US" altLang="zh-CN" sz="1400" dirty="0"/>
          </a:p>
          <a:p>
            <a:r>
              <a:rPr lang="zh-CN" altLang="en-US" sz="1400" b="1" dirty="0"/>
              <a:t>眼科检查：</a:t>
            </a:r>
            <a:r>
              <a:rPr lang="zh-CN" altLang="en-US" sz="1400" dirty="0"/>
              <a:t>双眼角膜</a:t>
            </a:r>
            <a:r>
              <a:rPr lang="en-US" altLang="zh-CN" sz="1400" dirty="0"/>
              <a:t>K-F</a:t>
            </a:r>
            <a:r>
              <a:rPr lang="zh-CN" altLang="en-US" sz="1400" dirty="0"/>
              <a:t>环阴性。</a:t>
            </a:r>
            <a:endParaRPr lang="en-US" altLang="zh-CN" sz="1400" dirty="0"/>
          </a:p>
        </p:txBody>
      </p:sp>
      <p:sp>
        <p:nvSpPr>
          <p:cNvPr id="17" name="文本框 16">
            <a:extLst>
              <a:ext uri="{FF2B5EF4-FFF2-40B4-BE49-F238E27FC236}">
                <a16:creationId xmlns:a16="http://schemas.microsoft.com/office/drawing/2014/main" id="{913B85E5-F6C6-481E-82DD-E6590B810228}"/>
              </a:ext>
            </a:extLst>
          </p:cNvPr>
          <p:cNvSpPr txBox="1"/>
          <p:nvPr/>
        </p:nvSpPr>
        <p:spPr>
          <a:xfrm>
            <a:off x="179512" y="123478"/>
            <a:ext cx="3168352" cy="533464"/>
          </a:xfrm>
          <a:prstGeom prst="rect">
            <a:avLst/>
          </a:prstGeom>
          <a:noFill/>
        </p:spPr>
        <p:txBody>
          <a:bodyPr wrap="square" rtlCol="0">
            <a:noAutofit/>
          </a:bodyPr>
          <a:lstStyle/>
          <a:p>
            <a:r>
              <a:rPr lang="zh-CN" altLang="en-US" sz="2400" b="1" dirty="0">
                <a:latin typeface="黑体" panose="02010609060101010101" pitchFamily="49" charset="-122"/>
                <a:ea typeface="黑体" panose="02010609060101010101" pitchFamily="49" charset="-122"/>
              </a:rPr>
              <a:t>病例资料</a:t>
            </a:r>
            <a:r>
              <a:rPr lang="en-US" altLang="zh-CN" sz="2400" b="1"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先证者</a:t>
            </a:r>
          </a:p>
        </p:txBody>
      </p:sp>
    </p:spTree>
    <p:custDataLst>
      <p:tags r:id="rId1"/>
    </p:custDataLst>
    <p:extLst>
      <p:ext uri="{BB962C8B-B14F-4D97-AF65-F5344CB8AC3E}">
        <p14:creationId xmlns:p14="http://schemas.microsoft.com/office/powerpoint/2010/main" val="60921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DA9FE0A-3A18-419D-BC8C-4D612F35B5EE}"/>
              </a:ext>
            </a:extLst>
          </p:cNvPr>
          <p:cNvPicPr>
            <a:picLocks noChangeAspect="1"/>
          </p:cNvPicPr>
          <p:nvPr/>
        </p:nvPicPr>
        <p:blipFill>
          <a:blip r:embed="rId3"/>
          <a:stretch>
            <a:fillRect/>
          </a:stretch>
        </p:blipFill>
        <p:spPr>
          <a:xfrm>
            <a:off x="6660232" y="0"/>
            <a:ext cx="684440" cy="684440"/>
          </a:xfrm>
          <a:prstGeom prst="rect">
            <a:avLst/>
          </a:prstGeom>
        </p:spPr>
      </p:pic>
      <p:cxnSp>
        <p:nvCxnSpPr>
          <p:cNvPr id="9" name="直接连接符 8">
            <a:extLst>
              <a:ext uri="{FF2B5EF4-FFF2-40B4-BE49-F238E27FC236}">
                <a16:creationId xmlns:a16="http://schemas.microsoft.com/office/drawing/2014/main" id="{8C342AE5-32F7-4740-93DD-17C7F4E34014}"/>
              </a:ext>
            </a:extLst>
          </p:cNvPr>
          <p:cNvCxnSpPr>
            <a:cxnSpLocks/>
          </p:cNvCxnSpPr>
          <p:nvPr/>
        </p:nvCxnSpPr>
        <p:spPr>
          <a:xfrm>
            <a:off x="0" y="69954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11DCC8A2-CB59-4A61-8262-CBFB6BAF59C4}"/>
              </a:ext>
            </a:extLst>
          </p:cNvPr>
          <p:cNvSpPr txBox="1"/>
          <p:nvPr/>
        </p:nvSpPr>
        <p:spPr>
          <a:xfrm>
            <a:off x="179511" y="863590"/>
            <a:ext cx="8784863" cy="954107"/>
          </a:xfrm>
          <a:prstGeom prst="rect">
            <a:avLst/>
          </a:prstGeom>
          <a:noFill/>
        </p:spPr>
        <p:txBody>
          <a:bodyPr wrap="square">
            <a:spAutoFit/>
          </a:bodyPr>
          <a:lstStyle/>
          <a:p>
            <a:r>
              <a:rPr lang="zh-CN" altLang="en-US" sz="1400" b="1" dirty="0"/>
              <a:t>基因检测：</a:t>
            </a:r>
            <a:r>
              <a:rPr lang="zh-CN" altLang="en-US" sz="1400" dirty="0"/>
              <a:t>在肝豆状核变性相关基因</a:t>
            </a:r>
            <a:r>
              <a:rPr lang="en-US" altLang="zh-CN" sz="1400" dirty="0"/>
              <a:t>ATP7B</a:t>
            </a:r>
            <a:r>
              <a:rPr lang="zh-CN" altLang="en-US" sz="1400" dirty="0"/>
              <a:t>存在两处纯合突变（</a:t>
            </a:r>
            <a:r>
              <a:rPr lang="en-US" altLang="zh-CN" sz="1400" dirty="0"/>
              <a:t>ATP7B c.2333G&gt;T chr13:52532469 p.R778L</a:t>
            </a:r>
            <a:r>
              <a:rPr lang="zh-CN" altLang="en-US" sz="1400" dirty="0"/>
              <a:t>纯合突</a:t>
            </a:r>
            <a:endParaRPr lang="en-US" altLang="zh-CN" sz="1400" dirty="0"/>
          </a:p>
          <a:p>
            <a:r>
              <a:rPr lang="en-US" altLang="zh-CN" sz="1400" dirty="0"/>
              <a:t>                      </a:t>
            </a:r>
            <a:r>
              <a:rPr lang="zh-CN" altLang="en-US" sz="1400" dirty="0"/>
              <a:t>变</a:t>
            </a:r>
            <a:r>
              <a:rPr lang="en-US" altLang="zh-CN" sz="1400" dirty="0"/>
              <a:t>-</a:t>
            </a:r>
            <a:r>
              <a:rPr lang="zh-CN" altLang="en-US" sz="1400" dirty="0"/>
              <a:t>已知致病突变；</a:t>
            </a:r>
            <a:r>
              <a:rPr lang="en-US" altLang="zh-CN" sz="1400" dirty="0"/>
              <a:t>ATP7B c.2310C&gt;G chr13:52532492 p.L770L</a:t>
            </a:r>
            <a:r>
              <a:rPr lang="zh-CN" altLang="en-US" sz="1400" dirty="0"/>
              <a:t>纯合突变</a:t>
            </a:r>
            <a:r>
              <a:rPr lang="en-US" altLang="zh-CN" sz="1400" dirty="0"/>
              <a:t>-</a:t>
            </a:r>
            <a:r>
              <a:rPr lang="zh-CN" altLang="en-US" sz="1400" dirty="0"/>
              <a:t>疑似致病突变），家系验证结</a:t>
            </a:r>
            <a:endParaRPr lang="en-US" altLang="zh-CN" sz="1400" dirty="0"/>
          </a:p>
          <a:p>
            <a:r>
              <a:rPr lang="zh-CN" altLang="en-US" sz="1400" dirty="0"/>
              <a:t>                      果显示此两处纯合突变分别来自于其父母。同时发现该样本</a:t>
            </a:r>
            <a:r>
              <a:rPr lang="en-US" altLang="zh-CN" sz="1400" dirty="0"/>
              <a:t>DMD</a:t>
            </a:r>
            <a:r>
              <a:rPr lang="zh-CN" altLang="en-US" sz="1400" dirty="0"/>
              <a:t>基因</a:t>
            </a:r>
            <a:r>
              <a:rPr lang="en-US" altLang="zh-CN" sz="1400" dirty="0"/>
              <a:t>51</a:t>
            </a:r>
            <a:r>
              <a:rPr lang="zh-CN" altLang="en-US" sz="1400" dirty="0"/>
              <a:t>号外显子有缺失突变。线粒</a:t>
            </a:r>
            <a:endParaRPr lang="en-US" altLang="zh-CN" sz="1400" dirty="0"/>
          </a:p>
          <a:p>
            <a:r>
              <a:rPr lang="en-US" altLang="zh-CN" sz="1400" dirty="0"/>
              <a:t>                      </a:t>
            </a:r>
            <a:r>
              <a:rPr lang="zh-CN" altLang="en-US" sz="1400" dirty="0"/>
              <a:t>体全基因检测未发现异常。外显子检测未见明确大片段缺失及重复突变。</a:t>
            </a:r>
          </a:p>
        </p:txBody>
      </p:sp>
      <p:sp>
        <p:nvSpPr>
          <p:cNvPr id="17" name="文本框 16">
            <a:extLst>
              <a:ext uri="{FF2B5EF4-FFF2-40B4-BE49-F238E27FC236}">
                <a16:creationId xmlns:a16="http://schemas.microsoft.com/office/drawing/2014/main" id="{913B85E5-F6C6-481E-82DD-E6590B810228}"/>
              </a:ext>
            </a:extLst>
          </p:cNvPr>
          <p:cNvSpPr txBox="1"/>
          <p:nvPr/>
        </p:nvSpPr>
        <p:spPr>
          <a:xfrm>
            <a:off x="179512" y="123478"/>
            <a:ext cx="3168352" cy="533464"/>
          </a:xfrm>
          <a:prstGeom prst="rect">
            <a:avLst/>
          </a:prstGeom>
          <a:noFill/>
        </p:spPr>
        <p:txBody>
          <a:bodyPr wrap="square" rtlCol="0">
            <a:noAutofit/>
          </a:bodyPr>
          <a:lstStyle/>
          <a:p>
            <a:r>
              <a:rPr lang="zh-CN" altLang="en-US" sz="2400" b="1" dirty="0">
                <a:latin typeface="黑体" panose="02010609060101010101" pitchFamily="49" charset="-122"/>
                <a:ea typeface="黑体" panose="02010609060101010101" pitchFamily="49" charset="-122"/>
              </a:rPr>
              <a:t>病例资料</a:t>
            </a:r>
            <a:r>
              <a:rPr lang="en-US" altLang="zh-CN" sz="2400" b="1"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先证者</a:t>
            </a:r>
          </a:p>
        </p:txBody>
      </p:sp>
      <p:pic>
        <p:nvPicPr>
          <p:cNvPr id="2" name="图片 1">
            <a:extLst>
              <a:ext uri="{FF2B5EF4-FFF2-40B4-BE49-F238E27FC236}">
                <a16:creationId xmlns:a16="http://schemas.microsoft.com/office/drawing/2014/main" id="{CF849599-C39C-4FA0-9B69-9E6247DBFFFB}"/>
              </a:ext>
            </a:extLst>
          </p:cNvPr>
          <p:cNvPicPr>
            <a:picLocks noChangeAspect="1"/>
          </p:cNvPicPr>
          <p:nvPr/>
        </p:nvPicPr>
        <p:blipFill>
          <a:blip r:embed="rId4"/>
          <a:stretch>
            <a:fillRect/>
          </a:stretch>
        </p:blipFill>
        <p:spPr>
          <a:xfrm>
            <a:off x="462857" y="1904998"/>
            <a:ext cx="2380952" cy="2466952"/>
          </a:xfrm>
          <a:prstGeom prst="rect">
            <a:avLst/>
          </a:prstGeom>
        </p:spPr>
      </p:pic>
      <p:sp>
        <p:nvSpPr>
          <p:cNvPr id="15" name="文本框 14">
            <a:extLst>
              <a:ext uri="{FF2B5EF4-FFF2-40B4-BE49-F238E27FC236}">
                <a16:creationId xmlns:a16="http://schemas.microsoft.com/office/drawing/2014/main" id="{F85D1BD1-2F2D-4B40-BC9F-6014A41D4D8A}"/>
              </a:ext>
            </a:extLst>
          </p:cNvPr>
          <p:cNvSpPr txBox="1"/>
          <p:nvPr/>
        </p:nvSpPr>
        <p:spPr>
          <a:xfrm>
            <a:off x="539552" y="4587974"/>
            <a:ext cx="4579620" cy="276999"/>
          </a:xfrm>
          <a:prstGeom prst="rect">
            <a:avLst/>
          </a:prstGeom>
          <a:noFill/>
        </p:spPr>
        <p:txBody>
          <a:bodyPr wrap="square">
            <a:spAutoFit/>
          </a:bodyPr>
          <a:lstStyle/>
          <a:p>
            <a:r>
              <a:rPr lang="zh-CN" altLang="en-US" sz="1200" dirty="0"/>
              <a:t>图</a:t>
            </a:r>
            <a:r>
              <a:rPr lang="en-US" altLang="zh-CN" sz="1200" dirty="0"/>
              <a:t>1</a:t>
            </a:r>
            <a:r>
              <a:rPr lang="zh-CN" altLang="en-US" sz="1200" dirty="0"/>
              <a:t>（</a:t>
            </a:r>
            <a:r>
              <a:rPr lang="en-US" altLang="zh-CN" sz="1200" dirty="0"/>
              <a:t>ATP7B c.2333G&gt;T</a:t>
            </a:r>
            <a:r>
              <a:rPr lang="zh-CN" altLang="en-US" sz="1200" dirty="0"/>
              <a:t>二代测序图）</a:t>
            </a:r>
          </a:p>
        </p:txBody>
      </p:sp>
      <p:pic>
        <p:nvPicPr>
          <p:cNvPr id="3" name="图片 2">
            <a:extLst>
              <a:ext uri="{FF2B5EF4-FFF2-40B4-BE49-F238E27FC236}">
                <a16:creationId xmlns:a16="http://schemas.microsoft.com/office/drawing/2014/main" id="{B64E0F41-5A44-478E-A694-47D0E2342350}"/>
              </a:ext>
            </a:extLst>
          </p:cNvPr>
          <p:cNvPicPr>
            <a:picLocks noChangeAspect="1"/>
          </p:cNvPicPr>
          <p:nvPr/>
        </p:nvPicPr>
        <p:blipFill>
          <a:blip r:embed="rId5"/>
          <a:stretch>
            <a:fillRect/>
          </a:stretch>
        </p:blipFill>
        <p:spPr>
          <a:xfrm>
            <a:off x="3491880" y="1913199"/>
            <a:ext cx="2340160" cy="2386743"/>
          </a:xfrm>
          <a:prstGeom prst="rect">
            <a:avLst/>
          </a:prstGeom>
        </p:spPr>
      </p:pic>
      <p:sp>
        <p:nvSpPr>
          <p:cNvPr id="19" name="文本框 18">
            <a:extLst>
              <a:ext uri="{FF2B5EF4-FFF2-40B4-BE49-F238E27FC236}">
                <a16:creationId xmlns:a16="http://schemas.microsoft.com/office/drawing/2014/main" id="{A954EBDC-22D1-45D1-B590-4381A8FB6BB8}"/>
              </a:ext>
            </a:extLst>
          </p:cNvPr>
          <p:cNvSpPr txBox="1"/>
          <p:nvPr/>
        </p:nvSpPr>
        <p:spPr>
          <a:xfrm>
            <a:off x="3384519" y="4570040"/>
            <a:ext cx="4579620" cy="276999"/>
          </a:xfrm>
          <a:prstGeom prst="rect">
            <a:avLst/>
          </a:prstGeom>
          <a:noFill/>
        </p:spPr>
        <p:txBody>
          <a:bodyPr wrap="square">
            <a:spAutoFit/>
          </a:bodyPr>
          <a:lstStyle/>
          <a:p>
            <a:r>
              <a:rPr lang="zh-CN" altLang="en-US" sz="1200" dirty="0"/>
              <a:t>图</a:t>
            </a:r>
            <a:r>
              <a:rPr lang="en-US" altLang="zh-CN" sz="1200" dirty="0"/>
              <a:t>2</a:t>
            </a:r>
            <a:r>
              <a:rPr lang="zh-CN" altLang="en-US" sz="1200" dirty="0"/>
              <a:t>（</a:t>
            </a:r>
            <a:r>
              <a:rPr lang="en-US" altLang="zh-CN" sz="1200" dirty="0"/>
              <a:t>ATP7B c.2310C&gt;G</a:t>
            </a:r>
            <a:r>
              <a:rPr lang="zh-CN" altLang="en-US" sz="1200" dirty="0"/>
              <a:t>二代测序图）</a:t>
            </a:r>
          </a:p>
        </p:txBody>
      </p:sp>
      <p:pic>
        <p:nvPicPr>
          <p:cNvPr id="5" name="图片 4">
            <a:extLst>
              <a:ext uri="{FF2B5EF4-FFF2-40B4-BE49-F238E27FC236}">
                <a16:creationId xmlns:a16="http://schemas.microsoft.com/office/drawing/2014/main" id="{46A53871-13A6-4C74-8BE4-63D80929B7BB}"/>
              </a:ext>
            </a:extLst>
          </p:cNvPr>
          <p:cNvPicPr>
            <a:picLocks noChangeAspect="1"/>
          </p:cNvPicPr>
          <p:nvPr/>
        </p:nvPicPr>
        <p:blipFill>
          <a:blip r:embed="rId6"/>
          <a:stretch>
            <a:fillRect/>
          </a:stretch>
        </p:blipFill>
        <p:spPr>
          <a:xfrm>
            <a:off x="6367511" y="1904998"/>
            <a:ext cx="2380952" cy="2394944"/>
          </a:xfrm>
          <a:prstGeom prst="rect">
            <a:avLst/>
          </a:prstGeom>
        </p:spPr>
      </p:pic>
      <p:sp>
        <p:nvSpPr>
          <p:cNvPr id="20" name="文本框 19">
            <a:extLst>
              <a:ext uri="{FF2B5EF4-FFF2-40B4-BE49-F238E27FC236}">
                <a16:creationId xmlns:a16="http://schemas.microsoft.com/office/drawing/2014/main" id="{95E50B66-98D3-41CC-9DAD-690170A11B1D}"/>
              </a:ext>
            </a:extLst>
          </p:cNvPr>
          <p:cNvSpPr txBox="1"/>
          <p:nvPr/>
        </p:nvSpPr>
        <p:spPr>
          <a:xfrm>
            <a:off x="6367511" y="4570039"/>
            <a:ext cx="2448272" cy="276999"/>
          </a:xfrm>
          <a:prstGeom prst="rect">
            <a:avLst/>
          </a:prstGeom>
          <a:noFill/>
        </p:spPr>
        <p:txBody>
          <a:bodyPr wrap="square">
            <a:spAutoFit/>
          </a:bodyPr>
          <a:lstStyle/>
          <a:p>
            <a:r>
              <a:rPr lang="zh-CN" altLang="en-US" sz="1200" dirty="0"/>
              <a:t>图</a:t>
            </a:r>
            <a:r>
              <a:rPr lang="en-US" altLang="zh-CN" sz="1200" dirty="0"/>
              <a:t>3</a:t>
            </a:r>
            <a:r>
              <a:rPr lang="zh-CN" altLang="en-US" sz="1200" dirty="0"/>
              <a:t>（</a:t>
            </a:r>
            <a:r>
              <a:rPr lang="en-US" altLang="zh-CN" sz="1200" dirty="0"/>
              <a:t>DMD</a:t>
            </a:r>
            <a:r>
              <a:rPr lang="zh-CN" altLang="en-US" sz="1200" dirty="0"/>
              <a:t>基因</a:t>
            </a:r>
            <a:r>
              <a:rPr lang="en-US" altLang="zh-CN" sz="1200" dirty="0"/>
              <a:t>51</a:t>
            </a:r>
            <a:r>
              <a:rPr lang="zh-CN" altLang="en-US" sz="1200" dirty="0"/>
              <a:t>号外显子测序图）</a:t>
            </a:r>
          </a:p>
        </p:txBody>
      </p:sp>
    </p:spTree>
    <p:custDataLst>
      <p:tags r:id="rId1"/>
    </p:custDataLst>
    <p:extLst>
      <p:ext uri="{BB962C8B-B14F-4D97-AF65-F5344CB8AC3E}">
        <p14:creationId xmlns:p14="http://schemas.microsoft.com/office/powerpoint/2010/main" val="90589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DA9FE0A-3A18-419D-BC8C-4D612F35B5EE}"/>
              </a:ext>
            </a:extLst>
          </p:cNvPr>
          <p:cNvPicPr>
            <a:picLocks noChangeAspect="1"/>
          </p:cNvPicPr>
          <p:nvPr/>
        </p:nvPicPr>
        <p:blipFill>
          <a:blip r:embed="rId3"/>
          <a:stretch>
            <a:fillRect/>
          </a:stretch>
        </p:blipFill>
        <p:spPr>
          <a:xfrm>
            <a:off x="6660232" y="0"/>
            <a:ext cx="684440" cy="684440"/>
          </a:xfrm>
          <a:prstGeom prst="rect">
            <a:avLst/>
          </a:prstGeom>
        </p:spPr>
      </p:pic>
      <p:cxnSp>
        <p:nvCxnSpPr>
          <p:cNvPr id="9" name="直接连接符 8">
            <a:extLst>
              <a:ext uri="{FF2B5EF4-FFF2-40B4-BE49-F238E27FC236}">
                <a16:creationId xmlns:a16="http://schemas.microsoft.com/office/drawing/2014/main" id="{8C342AE5-32F7-4740-93DD-17C7F4E34014}"/>
              </a:ext>
            </a:extLst>
          </p:cNvPr>
          <p:cNvCxnSpPr>
            <a:cxnSpLocks/>
          </p:cNvCxnSpPr>
          <p:nvPr/>
        </p:nvCxnSpPr>
        <p:spPr>
          <a:xfrm>
            <a:off x="0" y="77574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913B85E5-F6C6-481E-82DD-E6590B810228}"/>
              </a:ext>
            </a:extLst>
          </p:cNvPr>
          <p:cNvSpPr txBox="1"/>
          <p:nvPr/>
        </p:nvSpPr>
        <p:spPr>
          <a:xfrm>
            <a:off x="179512" y="123478"/>
            <a:ext cx="3456384" cy="533464"/>
          </a:xfrm>
          <a:prstGeom prst="rect">
            <a:avLst/>
          </a:prstGeom>
          <a:noFill/>
        </p:spPr>
        <p:txBody>
          <a:bodyPr wrap="square" rtlCol="0">
            <a:noAutofit/>
          </a:bodyPr>
          <a:lstStyle/>
          <a:p>
            <a:r>
              <a:rPr lang="zh-CN" altLang="en-US" sz="2400" b="1" dirty="0">
                <a:latin typeface="黑体" panose="02010609060101010101" pitchFamily="49" charset="-122"/>
                <a:ea typeface="黑体" panose="02010609060101010101" pitchFamily="49" charset="-122"/>
              </a:rPr>
              <a:t>病例资料</a:t>
            </a:r>
            <a:r>
              <a:rPr lang="en-US" altLang="zh-CN" sz="2400" b="1"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家系调查</a:t>
            </a:r>
          </a:p>
        </p:txBody>
      </p:sp>
      <p:grpSp>
        <p:nvGrpSpPr>
          <p:cNvPr id="2" name="组合 1">
            <a:extLst>
              <a:ext uri="{FF2B5EF4-FFF2-40B4-BE49-F238E27FC236}">
                <a16:creationId xmlns:a16="http://schemas.microsoft.com/office/drawing/2014/main" id="{5A2AFD95-AD13-4F03-8853-A7254DE77746}"/>
              </a:ext>
            </a:extLst>
          </p:cNvPr>
          <p:cNvGrpSpPr/>
          <p:nvPr/>
        </p:nvGrpSpPr>
        <p:grpSpPr>
          <a:xfrm>
            <a:off x="603379" y="1103914"/>
            <a:ext cx="7848872" cy="440937"/>
            <a:chOff x="611560" y="1043935"/>
            <a:chExt cx="7265804" cy="440937"/>
          </a:xfrm>
        </p:grpSpPr>
        <p:sp>
          <p:nvSpPr>
            <p:cNvPr id="4" name="矩形 3">
              <a:extLst>
                <a:ext uri="{FF2B5EF4-FFF2-40B4-BE49-F238E27FC236}">
                  <a16:creationId xmlns:a16="http://schemas.microsoft.com/office/drawing/2014/main" id="{8DCD6574-C320-4AE1-80C5-1250C2FDE8A3}"/>
                </a:ext>
              </a:extLst>
            </p:cNvPr>
            <p:cNvSpPr/>
            <p:nvPr/>
          </p:nvSpPr>
          <p:spPr>
            <a:xfrm>
              <a:off x="1061702" y="1173939"/>
              <a:ext cx="6815662" cy="3109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平行四边形 4">
              <a:extLst>
                <a:ext uri="{FF2B5EF4-FFF2-40B4-BE49-F238E27FC236}">
                  <a16:creationId xmlns:a16="http://schemas.microsoft.com/office/drawing/2014/main" id="{B57F73A1-A54A-410F-BAD9-62F9D380B71F}"/>
                </a:ext>
              </a:extLst>
            </p:cNvPr>
            <p:cNvSpPr/>
            <p:nvPr/>
          </p:nvSpPr>
          <p:spPr>
            <a:xfrm>
              <a:off x="611560" y="1043935"/>
              <a:ext cx="1656184" cy="384949"/>
            </a:xfrm>
            <a:prstGeom prst="parallelogram">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a:extLst>
              <a:ext uri="{FF2B5EF4-FFF2-40B4-BE49-F238E27FC236}">
                <a16:creationId xmlns:a16="http://schemas.microsoft.com/office/drawing/2014/main" id="{88FFB004-5A1C-4C84-92A5-BD6E53725F8B}"/>
              </a:ext>
            </a:extLst>
          </p:cNvPr>
          <p:cNvSpPr txBox="1"/>
          <p:nvPr/>
        </p:nvSpPr>
        <p:spPr>
          <a:xfrm>
            <a:off x="640552" y="1146003"/>
            <a:ext cx="4579620" cy="307777"/>
          </a:xfrm>
          <a:prstGeom prst="rect">
            <a:avLst/>
          </a:prstGeom>
          <a:noFill/>
        </p:spPr>
        <p:txBody>
          <a:bodyPr wrap="square">
            <a:spAutoFit/>
          </a:bodyPr>
          <a:lstStyle/>
          <a:p>
            <a:r>
              <a:rPr lang="zh-CN" altLang="en-US" sz="1400" b="1" dirty="0">
                <a:solidFill>
                  <a:schemeClr val="bg1"/>
                </a:solidFill>
              </a:rPr>
              <a:t>先证者母亲（</a:t>
            </a:r>
            <a:r>
              <a:rPr lang="en-US" altLang="zh-CN" sz="1400" b="1" dirty="0">
                <a:solidFill>
                  <a:schemeClr val="bg1"/>
                </a:solidFill>
              </a:rPr>
              <a:t>Ⅲ-3</a:t>
            </a:r>
            <a:r>
              <a:rPr lang="zh-CN" altLang="en-US" sz="1400" b="1" dirty="0">
                <a:solidFill>
                  <a:schemeClr val="bg1"/>
                </a:solidFill>
              </a:rPr>
              <a:t>）</a:t>
            </a:r>
          </a:p>
        </p:txBody>
      </p:sp>
      <p:sp>
        <p:nvSpPr>
          <p:cNvPr id="21" name="文本框 20">
            <a:extLst>
              <a:ext uri="{FF2B5EF4-FFF2-40B4-BE49-F238E27FC236}">
                <a16:creationId xmlns:a16="http://schemas.microsoft.com/office/drawing/2014/main" id="{650BAB36-244D-4C6A-9A5B-36692AA6CDB5}"/>
              </a:ext>
            </a:extLst>
          </p:cNvPr>
          <p:cNvSpPr txBox="1"/>
          <p:nvPr/>
        </p:nvSpPr>
        <p:spPr>
          <a:xfrm>
            <a:off x="2362285" y="1252313"/>
            <a:ext cx="4579620" cy="276999"/>
          </a:xfrm>
          <a:prstGeom prst="rect">
            <a:avLst/>
          </a:prstGeom>
          <a:noFill/>
        </p:spPr>
        <p:txBody>
          <a:bodyPr wrap="square">
            <a:spAutoFit/>
          </a:bodyPr>
          <a:lstStyle/>
          <a:p>
            <a:r>
              <a:rPr lang="zh-CN" altLang="en-US" sz="1200" b="1" dirty="0"/>
              <a:t>存在</a:t>
            </a:r>
            <a:r>
              <a:rPr lang="en-US" altLang="zh-CN" sz="1200" b="1" dirty="0"/>
              <a:t>ATP7B</a:t>
            </a:r>
            <a:r>
              <a:rPr lang="zh-CN" altLang="en-US" sz="1200" b="1" dirty="0"/>
              <a:t>基因双杂合突变及</a:t>
            </a:r>
            <a:r>
              <a:rPr lang="en-US" altLang="zh-CN" sz="1200" b="1" dirty="0"/>
              <a:t>DMD</a:t>
            </a:r>
            <a:r>
              <a:rPr lang="zh-CN" altLang="en-US" sz="1200" b="1" dirty="0"/>
              <a:t>基因</a:t>
            </a:r>
            <a:r>
              <a:rPr lang="en-US" altLang="zh-CN" sz="1200" b="1" dirty="0"/>
              <a:t>51</a:t>
            </a:r>
            <a:r>
              <a:rPr lang="zh-CN" altLang="en-US" sz="1200" b="1" dirty="0"/>
              <a:t>号外显子的杂合缺失变异</a:t>
            </a:r>
          </a:p>
        </p:txBody>
      </p:sp>
      <p:grpSp>
        <p:nvGrpSpPr>
          <p:cNvPr id="15" name="组合 14">
            <a:extLst>
              <a:ext uri="{FF2B5EF4-FFF2-40B4-BE49-F238E27FC236}">
                <a16:creationId xmlns:a16="http://schemas.microsoft.com/office/drawing/2014/main" id="{A7110B76-6A52-4E66-B498-292B9A374331}"/>
              </a:ext>
            </a:extLst>
          </p:cNvPr>
          <p:cNvGrpSpPr/>
          <p:nvPr/>
        </p:nvGrpSpPr>
        <p:grpSpPr>
          <a:xfrm>
            <a:off x="588720" y="1704973"/>
            <a:ext cx="7860644" cy="440937"/>
            <a:chOff x="611560" y="1043935"/>
            <a:chExt cx="7265804" cy="440937"/>
          </a:xfrm>
        </p:grpSpPr>
        <p:sp>
          <p:nvSpPr>
            <p:cNvPr id="16" name="矩形 15">
              <a:extLst>
                <a:ext uri="{FF2B5EF4-FFF2-40B4-BE49-F238E27FC236}">
                  <a16:creationId xmlns:a16="http://schemas.microsoft.com/office/drawing/2014/main" id="{87582229-FDFD-4E1F-AFF1-A24F059D52DD}"/>
                </a:ext>
              </a:extLst>
            </p:cNvPr>
            <p:cNvSpPr/>
            <p:nvPr/>
          </p:nvSpPr>
          <p:spPr>
            <a:xfrm>
              <a:off x="1061702" y="1173939"/>
              <a:ext cx="6815662" cy="3109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平行四边形 17">
              <a:extLst>
                <a:ext uri="{FF2B5EF4-FFF2-40B4-BE49-F238E27FC236}">
                  <a16:creationId xmlns:a16="http://schemas.microsoft.com/office/drawing/2014/main" id="{CEBF7A30-173D-4058-9B6C-86E4723A1C18}"/>
                </a:ext>
              </a:extLst>
            </p:cNvPr>
            <p:cNvSpPr/>
            <p:nvPr/>
          </p:nvSpPr>
          <p:spPr>
            <a:xfrm>
              <a:off x="611560" y="1043935"/>
              <a:ext cx="1656184" cy="384949"/>
            </a:xfrm>
            <a:prstGeom prst="parallelogram">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a:extLst>
              <a:ext uri="{FF2B5EF4-FFF2-40B4-BE49-F238E27FC236}">
                <a16:creationId xmlns:a16="http://schemas.microsoft.com/office/drawing/2014/main" id="{6E4D4E4B-6B6C-4579-AE74-03F2D3BA3780}"/>
              </a:ext>
            </a:extLst>
          </p:cNvPr>
          <p:cNvGrpSpPr/>
          <p:nvPr/>
        </p:nvGrpSpPr>
        <p:grpSpPr>
          <a:xfrm>
            <a:off x="545622" y="4128434"/>
            <a:ext cx="7871712" cy="440937"/>
            <a:chOff x="611560" y="1043935"/>
            <a:chExt cx="7265804" cy="440937"/>
          </a:xfrm>
        </p:grpSpPr>
        <p:sp>
          <p:nvSpPr>
            <p:cNvPr id="23" name="矩形 22">
              <a:extLst>
                <a:ext uri="{FF2B5EF4-FFF2-40B4-BE49-F238E27FC236}">
                  <a16:creationId xmlns:a16="http://schemas.microsoft.com/office/drawing/2014/main" id="{A32C0FCA-EB5E-4FB9-9379-E6537A3CB00D}"/>
                </a:ext>
              </a:extLst>
            </p:cNvPr>
            <p:cNvSpPr/>
            <p:nvPr/>
          </p:nvSpPr>
          <p:spPr>
            <a:xfrm>
              <a:off x="1061702" y="1173939"/>
              <a:ext cx="6815662" cy="3109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平行四边形 23">
              <a:extLst>
                <a:ext uri="{FF2B5EF4-FFF2-40B4-BE49-F238E27FC236}">
                  <a16:creationId xmlns:a16="http://schemas.microsoft.com/office/drawing/2014/main" id="{3DBA553A-9D9D-40A4-9334-5781376C060F}"/>
                </a:ext>
              </a:extLst>
            </p:cNvPr>
            <p:cNvSpPr/>
            <p:nvPr/>
          </p:nvSpPr>
          <p:spPr>
            <a:xfrm>
              <a:off x="611560" y="1043935"/>
              <a:ext cx="1656184" cy="384949"/>
            </a:xfrm>
            <a:prstGeom prst="parallelogram">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a:extLst>
              <a:ext uri="{FF2B5EF4-FFF2-40B4-BE49-F238E27FC236}">
                <a16:creationId xmlns:a16="http://schemas.microsoft.com/office/drawing/2014/main" id="{466C1B82-F35D-4B5E-882B-8B16D98DD510}"/>
              </a:ext>
            </a:extLst>
          </p:cNvPr>
          <p:cNvGrpSpPr/>
          <p:nvPr/>
        </p:nvGrpSpPr>
        <p:grpSpPr>
          <a:xfrm>
            <a:off x="526482" y="3539212"/>
            <a:ext cx="7871712" cy="440937"/>
            <a:chOff x="611560" y="1043935"/>
            <a:chExt cx="7265804" cy="440937"/>
          </a:xfrm>
        </p:grpSpPr>
        <p:sp>
          <p:nvSpPr>
            <p:cNvPr id="26" name="矩形 25">
              <a:extLst>
                <a:ext uri="{FF2B5EF4-FFF2-40B4-BE49-F238E27FC236}">
                  <a16:creationId xmlns:a16="http://schemas.microsoft.com/office/drawing/2014/main" id="{EA484D17-3E37-4469-AB5D-D154B1FF89C4}"/>
                </a:ext>
              </a:extLst>
            </p:cNvPr>
            <p:cNvSpPr/>
            <p:nvPr/>
          </p:nvSpPr>
          <p:spPr>
            <a:xfrm>
              <a:off x="1061702" y="1173939"/>
              <a:ext cx="6815662" cy="3109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平行四边形 26">
              <a:extLst>
                <a:ext uri="{FF2B5EF4-FFF2-40B4-BE49-F238E27FC236}">
                  <a16:creationId xmlns:a16="http://schemas.microsoft.com/office/drawing/2014/main" id="{60175EE3-9CFA-4420-9239-1763B76505B4}"/>
                </a:ext>
              </a:extLst>
            </p:cNvPr>
            <p:cNvSpPr/>
            <p:nvPr/>
          </p:nvSpPr>
          <p:spPr>
            <a:xfrm>
              <a:off x="611560" y="1043935"/>
              <a:ext cx="1656184" cy="384949"/>
            </a:xfrm>
            <a:prstGeom prst="parallelogram">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a:extLst>
              <a:ext uri="{FF2B5EF4-FFF2-40B4-BE49-F238E27FC236}">
                <a16:creationId xmlns:a16="http://schemas.microsoft.com/office/drawing/2014/main" id="{2F65AFF0-6069-46CB-90B7-C567FAE9ECBE}"/>
              </a:ext>
            </a:extLst>
          </p:cNvPr>
          <p:cNvGrpSpPr/>
          <p:nvPr/>
        </p:nvGrpSpPr>
        <p:grpSpPr>
          <a:xfrm>
            <a:off x="599788" y="2309885"/>
            <a:ext cx="7860644" cy="440937"/>
            <a:chOff x="611560" y="1043935"/>
            <a:chExt cx="7265804" cy="440937"/>
          </a:xfrm>
        </p:grpSpPr>
        <p:sp>
          <p:nvSpPr>
            <p:cNvPr id="29" name="矩形 28">
              <a:extLst>
                <a:ext uri="{FF2B5EF4-FFF2-40B4-BE49-F238E27FC236}">
                  <a16:creationId xmlns:a16="http://schemas.microsoft.com/office/drawing/2014/main" id="{677DDC24-7B4D-4833-A941-9E87F97B84E7}"/>
                </a:ext>
              </a:extLst>
            </p:cNvPr>
            <p:cNvSpPr/>
            <p:nvPr/>
          </p:nvSpPr>
          <p:spPr>
            <a:xfrm>
              <a:off x="1061702" y="1173939"/>
              <a:ext cx="6815662" cy="3109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平行四边形 29">
              <a:extLst>
                <a:ext uri="{FF2B5EF4-FFF2-40B4-BE49-F238E27FC236}">
                  <a16:creationId xmlns:a16="http://schemas.microsoft.com/office/drawing/2014/main" id="{3DEB201C-D67D-429F-AB0C-5DBEA8BFB7A7}"/>
                </a:ext>
              </a:extLst>
            </p:cNvPr>
            <p:cNvSpPr/>
            <p:nvPr/>
          </p:nvSpPr>
          <p:spPr>
            <a:xfrm>
              <a:off x="611560" y="1043935"/>
              <a:ext cx="1656184" cy="384949"/>
            </a:xfrm>
            <a:prstGeom prst="parallelogram">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a:extLst>
              <a:ext uri="{FF2B5EF4-FFF2-40B4-BE49-F238E27FC236}">
                <a16:creationId xmlns:a16="http://schemas.microsoft.com/office/drawing/2014/main" id="{5E811F5D-16AB-43F1-B917-61AEE73BE3BB}"/>
              </a:ext>
            </a:extLst>
          </p:cNvPr>
          <p:cNvGrpSpPr/>
          <p:nvPr/>
        </p:nvGrpSpPr>
        <p:grpSpPr>
          <a:xfrm>
            <a:off x="545622" y="2916000"/>
            <a:ext cx="7860644" cy="440937"/>
            <a:chOff x="611560" y="1043935"/>
            <a:chExt cx="7265804" cy="440937"/>
          </a:xfrm>
        </p:grpSpPr>
        <p:sp>
          <p:nvSpPr>
            <p:cNvPr id="32" name="矩形 31">
              <a:extLst>
                <a:ext uri="{FF2B5EF4-FFF2-40B4-BE49-F238E27FC236}">
                  <a16:creationId xmlns:a16="http://schemas.microsoft.com/office/drawing/2014/main" id="{9203666A-B424-44A7-B1C7-D43817D48E72}"/>
                </a:ext>
              </a:extLst>
            </p:cNvPr>
            <p:cNvSpPr/>
            <p:nvPr/>
          </p:nvSpPr>
          <p:spPr>
            <a:xfrm>
              <a:off x="1061702" y="1173939"/>
              <a:ext cx="6815662" cy="31093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平行四边形 32">
              <a:extLst>
                <a:ext uri="{FF2B5EF4-FFF2-40B4-BE49-F238E27FC236}">
                  <a16:creationId xmlns:a16="http://schemas.microsoft.com/office/drawing/2014/main" id="{2B360358-36DB-4767-A316-55667FF0B7BD}"/>
                </a:ext>
              </a:extLst>
            </p:cNvPr>
            <p:cNvSpPr/>
            <p:nvPr/>
          </p:nvSpPr>
          <p:spPr>
            <a:xfrm>
              <a:off x="611560" y="1043935"/>
              <a:ext cx="1656184" cy="384949"/>
            </a:xfrm>
            <a:prstGeom prst="parallelogram">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a:extLst>
              <a:ext uri="{FF2B5EF4-FFF2-40B4-BE49-F238E27FC236}">
                <a16:creationId xmlns:a16="http://schemas.microsoft.com/office/drawing/2014/main" id="{6E3ACE1F-AC2E-40A2-AB23-D99B69825147}"/>
              </a:ext>
            </a:extLst>
          </p:cNvPr>
          <p:cNvSpPr txBox="1"/>
          <p:nvPr/>
        </p:nvSpPr>
        <p:spPr>
          <a:xfrm>
            <a:off x="599788" y="1769899"/>
            <a:ext cx="4579620" cy="307777"/>
          </a:xfrm>
          <a:prstGeom prst="rect">
            <a:avLst/>
          </a:prstGeom>
          <a:noFill/>
        </p:spPr>
        <p:txBody>
          <a:bodyPr wrap="square">
            <a:spAutoFit/>
          </a:bodyPr>
          <a:lstStyle/>
          <a:p>
            <a:r>
              <a:rPr lang="zh-CN" altLang="en-US" sz="1400" b="1" dirty="0">
                <a:solidFill>
                  <a:schemeClr val="bg1"/>
                </a:solidFill>
              </a:rPr>
              <a:t>先证者父亲（</a:t>
            </a:r>
            <a:r>
              <a:rPr lang="en-US" altLang="zh-CN" sz="1400" b="1" dirty="0">
                <a:solidFill>
                  <a:schemeClr val="bg1"/>
                </a:solidFill>
              </a:rPr>
              <a:t>Ⅲ-2</a:t>
            </a:r>
            <a:r>
              <a:rPr lang="zh-CN" altLang="en-US" sz="1400" b="1" dirty="0">
                <a:solidFill>
                  <a:schemeClr val="bg1"/>
                </a:solidFill>
              </a:rPr>
              <a:t>）</a:t>
            </a:r>
          </a:p>
        </p:txBody>
      </p:sp>
      <p:sp>
        <p:nvSpPr>
          <p:cNvPr id="35" name="文本框 34">
            <a:extLst>
              <a:ext uri="{FF2B5EF4-FFF2-40B4-BE49-F238E27FC236}">
                <a16:creationId xmlns:a16="http://schemas.microsoft.com/office/drawing/2014/main" id="{5E0CAB89-1F8C-416B-981A-FB3F468C1E76}"/>
              </a:ext>
            </a:extLst>
          </p:cNvPr>
          <p:cNvSpPr txBox="1"/>
          <p:nvPr/>
        </p:nvSpPr>
        <p:spPr>
          <a:xfrm>
            <a:off x="2320778" y="1845462"/>
            <a:ext cx="5805487" cy="276999"/>
          </a:xfrm>
          <a:prstGeom prst="rect">
            <a:avLst/>
          </a:prstGeom>
          <a:noFill/>
        </p:spPr>
        <p:txBody>
          <a:bodyPr wrap="square">
            <a:spAutoFit/>
          </a:bodyPr>
          <a:lstStyle/>
          <a:p>
            <a:r>
              <a:rPr lang="zh-CN" altLang="en-US" sz="1200" b="1" dirty="0"/>
              <a:t>存在</a:t>
            </a:r>
            <a:r>
              <a:rPr lang="en-US" altLang="zh-CN" sz="1200" b="1" dirty="0"/>
              <a:t>ATP7B</a:t>
            </a:r>
            <a:r>
              <a:rPr lang="zh-CN" altLang="en-US" sz="1200" b="1" dirty="0"/>
              <a:t>基因双杂合突变，无</a:t>
            </a:r>
            <a:r>
              <a:rPr lang="en-US" altLang="zh-CN" sz="1200" b="1" dirty="0"/>
              <a:t>DMD</a:t>
            </a:r>
            <a:r>
              <a:rPr lang="zh-CN" altLang="en-US" sz="1200" b="1" dirty="0"/>
              <a:t>基因</a:t>
            </a:r>
            <a:r>
              <a:rPr lang="en-US" altLang="zh-CN" sz="1200" b="1" dirty="0"/>
              <a:t>51</a:t>
            </a:r>
            <a:r>
              <a:rPr lang="zh-CN" altLang="en-US" sz="1200" b="1" dirty="0"/>
              <a:t>号外显子的缺失重复变异，临床表型正常</a:t>
            </a:r>
          </a:p>
        </p:txBody>
      </p:sp>
      <p:sp>
        <p:nvSpPr>
          <p:cNvPr id="36" name="文本框 35">
            <a:extLst>
              <a:ext uri="{FF2B5EF4-FFF2-40B4-BE49-F238E27FC236}">
                <a16:creationId xmlns:a16="http://schemas.microsoft.com/office/drawing/2014/main" id="{7F33A5FF-647F-4935-B126-60909E6F3DE9}"/>
              </a:ext>
            </a:extLst>
          </p:cNvPr>
          <p:cNvSpPr txBox="1"/>
          <p:nvPr/>
        </p:nvSpPr>
        <p:spPr>
          <a:xfrm>
            <a:off x="550904" y="3609564"/>
            <a:ext cx="1994158" cy="307777"/>
          </a:xfrm>
          <a:prstGeom prst="rect">
            <a:avLst/>
          </a:prstGeom>
          <a:noFill/>
        </p:spPr>
        <p:txBody>
          <a:bodyPr wrap="square">
            <a:spAutoFit/>
          </a:bodyPr>
          <a:lstStyle/>
          <a:p>
            <a:r>
              <a:rPr lang="zh-CN" altLang="en-US" sz="1400" b="1" dirty="0">
                <a:solidFill>
                  <a:schemeClr val="bg1"/>
                </a:solidFill>
              </a:rPr>
              <a:t>先证者姐姐（</a:t>
            </a:r>
            <a:r>
              <a:rPr lang="en-US" altLang="zh-CN" sz="1400" b="1" dirty="0">
                <a:solidFill>
                  <a:schemeClr val="bg1"/>
                </a:solidFill>
              </a:rPr>
              <a:t>Ⅳ-1</a:t>
            </a:r>
            <a:r>
              <a:rPr lang="zh-CN" altLang="en-US" sz="1400" b="1" dirty="0">
                <a:solidFill>
                  <a:schemeClr val="bg1"/>
                </a:solidFill>
              </a:rPr>
              <a:t>）</a:t>
            </a:r>
          </a:p>
        </p:txBody>
      </p:sp>
      <p:sp>
        <p:nvSpPr>
          <p:cNvPr id="37" name="文本框 36">
            <a:extLst>
              <a:ext uri="{FF2B5EF4-FFF2-40B4-BE49-F238E27FC236}">
                <a16:creationId xmlns:a16="http://schemas.microsoft.com/office/drawing/2014/main" id="{619A4E55-1A43-43E7-8C96-55355AF0FBD8}"/>
              </a:ext>
            </a:extLst>
          </p:cNvPr>
          <p:cNvSpPr txBox="1"/>
          <p:nvPr/>
        </p:nvSpPr>
        <p:spPr>
          <a:xfrm>
            <a:off x="2311306" y="3609238"/>
            <a:ext cx="6067700" cy="430887"/>
          </a:xfrm>
          <a:prstGeom prst="rect">
            <a:avLst/>
          </a:prstGeom>
          <a:noFill/>
        </p:spPr>
        <p:txBody>
          <a:bodyPr wrap="square">
            <a:spAutoFit/>
          </a:bodyPr>
          <a:lstStyle/>
          <a:p>
            <a:r>
              <a:rPr lang="zh-CN" altLang="en-US" sz="1100" b="1" dirty="0"/>
              <a:t>存在与先证者相同位点的</a:t>
            </a:r>
            <a:r>
              <a:rPr lang="en-US" altLang="zh-CN" sz="1100" b="1" dirty="0"/>
              <a:t>ATP7B</a:t>
            </a:r>
            <a:r>
              <a:rPr lang="zh-CN" altLang="en-US" sz="1100" b="1" dirty="0"/>
              <a:t>基因纯合突变，临床诊断为肝豆状核变性，同时存在</a:t>
            </a:r>
            <a:r>
              <a:rPr lang="en-US" altLang="zh-CN" sz="1100" b="1" dirty="0"/>
              <a:t>DMD</a:t>
            </a:r>
            <a:r>
              <a:rPr lang="zh-CN" altLang="en-US" sz="1100" b="1" dirty="0"/>
              <a:t>基因</a:t>
            </a:r>
            <a:r>
              <a:rPr lang="en-US" altLang="zh-CN" sz="1100" b="1" dirty="0"/>
              <a:t>51</a:t>
            </a:r>
            <a:r>
              <a:rPr lang="zh-CN" altLang="en-US" sz="1100" b="1" dirty="0"/>
              <a:t>号外显子的杂合缺失变异，为</a:t>
            </a:r>
            <a:r>
              <a:rPr lang="en-US" altLang="zh-CN" sz="1100" b="1" dirty="0"/>
              <a:t>DMD</a:t>
            </a:r>
            <a:r>
              <a:rPr lang="zh-CN" altLang="en-US" sz="1100" b="1" dirty="0"/>
              <a:t>女性携带者</a:t>
            </a:r>
          </a:p>
        </p:txBody>
      </p:sp>
      <p:sp>
        <p:nvSpPr>
          <p:cNvPr id="38" name="文本框 37">
            <a:extLst>
              <a:ext uri="{FF2B5EF4-FFF2-40B4-BE49-F238E27FC236}">
                <a16:creationId xmlns:a16="http://schemas.microsoft.com/office/drawing/2014/main" id="{CDC0FF6F-7AD8-4B86-8647-B67A46C9186A}"/>
              </a:ext>
            </a:extLst>
          </p:cNvPr>
          <p:cNvSpPr txBox="1"/>
          <p:nvPr/>
        </p:nvSpPr>
        <p:spPr>
          <a:xfrm>
            <a:off x="601816" y="2964426"/>
            <a:ext cx="1994158" cy="307777"/>
          </a:xfrm>
          <a:prstGeom prst="rect">
            <a:avLst/>
          </a:prstGeom>
          <a:noFill/>
        </p:spPr>
        <p:txBody>
          <a:bodyPr wrap="square">
            <a:spAutoFit/>
          </a:bodyPr>
          <a:lstStyle/>
          <a:p>
            <a:r>
              <a:rPr lang="zh-CN" altLang="en-US" sz="1400" b="1" dirty="0">
                <a:solidFill>
                  <a:schemeClr val="bg1"/>
                </a:solidFill>
              </a:rPr>
              <a:t>先证者小姨（</a:t>
            </a:r>
            <a:r>
              <a:rPr lang="en-US" altLang="zh-CN" sz="1400" b="1" dirty="0">
                <a:solidFill>
                  <a:schemeClr val="bg1"/>
                </a:solidFill>
              </a:rPr>
              <a:t> Ⅲ-6</a:t>
            </a:r>
            <a:r>
              <a:rPr lang="zh-CN" altLang="en-US" sz="1400" b="1" dirty="0">
                <a:solidFill>
                  <a:schemeClr val="bg1"/>
                </a:solidFill>
              </a:rPr>
              <a:t>）</a:t>
            </a:r>
          </a:p>
        </p:txBody>
      </p:sp>
      <p:sp>
        <p:nvSpPr>
          <p:cNvPr id="39" name="文本框 38">
            <a:extLst>
              <a:ext uri="{FF2B5EF4-FFF2-40B4-BE49-F238E27FC236}">
                <a16:creationId xmlns:a16="http://schemas.microsoft.com/office/drawing/2014/main" id="{65771CA7-9DCA-487B-A343-265B47B5BCFC}"/>
              </a:ext>
            </a:extLst>
          </p:cNvPr>
          <p:cNvSpPr txBox="1"/>
          <p:nvPr/>
        </p:nvSpPr>
        <p:spPr>
          <a:xfrm>
            <a:off x="526482" y="4190597"/>
            <a:ext cx="1994158" cy="307777"/>
          </a:xfrm>
          <a:prstGeom prst="rect">
            <a:avLst/>
          </a:prstGeom>
          <a:noFill/>
        </p:spPr>
        <p:txBody>
          <a:bodyPr wrap="square">
            <a:spAutoFit/>
          </a:bodyPr>
          <a:lstStyle/>
          <a:p>
            <a:r>
              <a:rPr lang="zh-CN" altLang="en-US" sz="1400" b="1" dirty="0">
                <a:solidFill>
                  <a:schemeClr val="bg1"/>
                </a:solidFill>
              </a:rPr>
              <a:t>先证者表哥（</a:t>
            </a:r>
            <a:r>
              <a:rPr lang="en-US" altLang="zh-CN" sz="1400" b="1" dirty="0">
                <a:solidFill>
                  <a:schemeClr val="bg1"/>
                </a:solidFill>
              </a:rPr>
              <a:t> Ⅳ-3 </a:t>
            </a:r>
            <a:r>
              <a:rPr lang="zh-CN" altLang="en-US" sz="1400" b="1" dirty="0">
                <a:solidFill>
                  <a:schemeClr val="bg1"/>
                </a:solidFill>
              </a:rPr>
              <a:t>）</a:t>
            </a:r>
          </a:p>
        </p:txBody>
      </p:sp>
      <p:sp>
        <p:nvSpPr>
          <p:cNvPr id="40" name="文本框 39">
            <a:extLst>
              <a:ext uri="{FF2B5EF4-FFF2-40B4-BE49-F238E27FC236}">
                <a16:creationId xmlns:a16="http://schemas.microsoft.com/office/drawing/2014/main" id="{71C89D57-8D8D-4F92-A4BB-A35EE5EAC7F0}"/>
              </a:ext>
            </a:extLst>
          </p:cNvPr>
          <p:cNvSpPr txBox="1"/>
          <p:nvPr/>
        </p:nvSpPr>
        <p:spPr>
          <a:xfrm>
            <a:off x="587778" y="2373872"/>
            <a:ext cx="1994158" cy="307777"/>
          </a:xfrm>
          <a:prstGeom prst="rect">
            <a:avLst/>
          </a:prstGeom>
          <a:noFill/>
        </p:spPr>
        <p:txBody>
          <a:bodyPr wrap="square">
            <a:spAutoFit/>
          </a:bodyPr>
          <a:lstStyle/>
          <a:p>
            <a:r>
              <a:rPr lang="zh-CN" altLang="en-US" sz="1400" b="1" dirty="0">
                <a:solidFill>
                  <a:schemeClr val="bg1"/>
                </a:solidFill>
              </a:rPr>
              <a:t>先证者舅舅（</a:t>
            </a:r>
            <a:r>
              <a:rPr lang="en-US" altLang="zh-CN" sz="1400" b="1" dirty="0">
                <a:solidFill>
                  <a:schemeClr val="bg1"/>
                </a:solidFill>
              </a:rPr>
              <a:t> Ⅲ-7</a:t>
            </a:r>
            <a:r>
              <a:rPr lang="zh-CN" altLang="en-US" sz="1400" b="1" dirty="0">
                <a:solidFill>
                  <a:schemeClr val="bg1"/>
                </a:solidFill>
              </a:rPr>
              <a:t>）</a:t>
            </a:r>
          </a:p>
        </p:txBody>
      </p:sp>
      <p:sp>
        <p:nvSpPr>
          <p:cNvPr id="46" name="文本框 45">
            <a:extLst>
              <a:ext uri="{FF2B5EF4-FFF2-40B4-BE49-F238E27FC236}">
                <a16:creationId xmlns:a16="http://schemas.microsoft.com/office/drawing/2014/main" id="{3B6CDAE9-0A0B-46A8-80A6-2E08EBD5C81D}"/>
              </a:ext>
            </a:extLst>
          </p:cNvPr>
          <p:cNvSpPr txBox="1"/>
          <p:nvPr/>
        </p:nvSpPr>
        <p:spPr>
          <a:xfrm>
            <a:off x="2228024" y="4192787"/>
            <a:ext cx="6178242" cy="430887"/>
          </a:xfrm>
          <a:prstGeom prst="rect">
            <a:avLst/>
          </a:prstGeom>
          <a:noFill/>
        </p:spPr>
        <p:txBody>
          <a:bodyPr wrap="square">
            <a:spAutoFit/>
          </a:bodyPr>
          <a:lstStyle/>
          <a:p>
            <a:r>
              <a:rPr lang="zh-CN" altLang="en-US" sz="1100" b="1" dirty="0"/>
              <a:t>先证者母亲（</a:t>
            </a:r>
            <a:r>
              <a:rPr lang="en-US" altLang="zh-CN" sz="1100" b="1" dirty="0"/>
              <a:t>Ⅲ-3</a:t>
            </a:r>
            <a:r>
              <a:rPr lang="zh-CN" altLang="en-US" sz="1100" b="1" dirty="0"/>
              <a:t>）同卵双生姐姐（外观推测未行基因验证）之子，转氨酶高且伴肌酸激酶显著升高，</a:t>
            </a:r>
            <a:r>
              <a:rPr lang="en-US" altLang="zh-CN" sz="1100" b="1" dirty="0"/>
              <a:t>DMD</a:t>
            </a:r>
            <a:r>
              <a:rPr lang="zh-CN" altLang="en-US" sz="1100" b="1" dirty="0"/>
              <a:t>基因</a:t>
            </a:r>
            <a:r>
              <a:rPr lang="en-US" altLang="zh-CN" sz="1100" b="1" dirty="0"/>
              <a:t>51</a:t>
            </a:r>
            <a:r>
              <a:rPr lang="zh-CN" altLang="en-US" sz="1100" b="1" dirty="0"/>
              <a:t>号外显子缺失突变，未发现</a:t>
            </a:r>
            <a:r>
              <a:rPr lang="en-US" altLang="zh-CN" sz="1100" b="1" dirty="0"/>
              <a:t>ATP7B</a:t>
            </a:r>
            <a:r>
              <a:rPr lang="zh-CN" altLang="en-US" sz="1100" b="1" dirty="0"/>
              <a:t>基因突变，确诊为杜氏肌营养不良症</a:t>
            </a:r>
          </a:p>
        </p:txBody>
      </p:sp>
      <p:sp>
        <p:nvSpPr>
          <p:cNvPr id="48" name="文本框 47">
            <a:extLst>
              <a:ext uri="{FF2B5EF4-FFF2-40B4-BE49-F238E27FC236}">
                <a16:creationId xmlns:a16="http://schemas.microsoft.com/office/drawing/2014/main" id="{036486A8-5859-4884-811D-2AB7F85E35AD}"/>
              </a:ext>
            </a:extLst>
          </p:cNvPr>
          <p:cNvSpPr txBox="1"/>
          <p:nvPr/>
        </p:nvSpPr>
        <p:spPr>
          <a:xfrm>
            <a:off x="2312264" y="3060282"/>
            <a:ext cx="6067699" cy="276999"/>
          </a:xfrm>
          <a:prstGeom prst="rect">
            <a:avLst/>
          </a:prstGeom>
          <a:noFill/>
        </p:spPr>
        <p:txBody>
          <a:bodyPr wrap="square">
            <a:spAutoFit/>
          </a:bodyPr>
          <a:lstStyle/>
          <a:p>
            <a:r>
              <a:rPr lang="zh-CN" altLang="en-US" sz="1200" b="1" dirty="0"/>
              <a:t>存在</a:t>
            </a:r>
            <a:r>
              <a:rPr lang="en-US" altLang="zh-CN" sz="1200" b="1" dirty="0"/>
              <a:t>ATP7B</a:t>
            </a:r>
            <a:r>
              <a:rPr lang="zh-CN" altLang="en-US" sz="1200" b="1" dirty="0"/>
              <a:t>基因双杂合突变，未见</a:t>
            </a:r>
            <a:r>
              <a:rPr lang="en-US" altLang="zh-CN" sz="1200" b="1" dirty="0"/>
              <a:t>DMD</a:t>
            </a:r>
            <a:r>
              <a:rPr lang="zh-CN" altLang="en-US" sz="1200" b="1" dirty="0"/>
              <a:t>基因</a:t>
            </a:r>
            <a:r>
              <a:rPr lang="en-US" altLang="zh-CN" sz="1200" b="1" dirty="0"/>
              <a:t>51</a:t>
            </a:r>
            <a:r>
              <a:rPr lang="zh-CN" altLang="en-US" sz="1200" b="1" dirty="0"/>
              <a:t>号外显子的缺失重复变异，临床表型正常 </a:t>
            </a:r>
          </a:p>
        </p:txBody>
      </p:sp>
      <p:sp>
        <p:nvSpPr>
          <p:cNvPr id="50" name="文本框 49">
            <a:extLst>
              <a:ext uri="{FF2B5EF4-FFF2-40B4-BE49-F238E27FC236}">
                <a16:creationId xmlns:a16="http://schemas.microsoft.com/office/drawing/2014/main" id="{6F605636-FE1F-4862-9353-94752EB21A2E}"/>
              </a:ext>
            </a:extLst>
          </p:cNvPr>
          <p:cNvSpPr txBox="1"/>
          <p:nvPr/>
        </p:nvSpPr>
        <p:spPr>
          <a:xfrm>
            <a:off x="2313554" y="2446352"/>
            <a:ext cx="4579620" cy="276999"/>
          </a:xfrm>
          <a:prstGeom prst="rect">
            <a:avLst/>
          </a:prstGeom>
          <a:noFill/>
        </p:spPr>
        <p:txBody>
          <a:bodyPr wrap="square">
            <a:spAutoFit/>
          </a:bodyPr>
          <a:lstStyle/>
          <a:p>
            <a:r>
              <a:rPr lang="zh-CN" altLang="en-US" sz="1200" b="1" dirty="0"/>
              <a:t>未发现</a:t>
            </a:r>
            <a:r>
              <a:rPr lang="en-US" altLang="zh-CN" sz="1200" b="1" dirty="0"/>
              <a:t>ATP7B</a:t>
            </a:r>
            <a:r>
              <a:rPr lang="zh-CN" altLang="en-US" sz="1200" b="1" dirty="0"/>
              <a:t>基因突变及</a:t>
            </a:r>
            <a:r>
              <a:rPr lang="en-US" altLang="zh-CN" sz="1200" b="1" dirty="0"/>
              <a:t>DMD</a:t>
            </a:r>
            <a:r>
              <a:rPr lang="zh-CN" altLang="en-US" sz="1200" b="1" dirty="0"/>
              <a:t>基因</a:t>
            </a:r>
            <a:r>
              <a:rPr lang="en-US" altLang="zh-CN" sz="1200" b="1" dirty="0"/>
              <a:t>51</a:t>
            </a:r>
            <a:r>
              <a:rPr lang="zh-CN" altLang="en-US" sz="1200" b="1" dirty="0"/>
              <a:t>号外显子的缺失重复变异</a:t>
            </a:r>
          </a:p>
        </p:txBody>
      </p:sp>
    </p:spTree>
    <p:custDataLst>
      <p:tags r:id="rId1"/>
    </p:custDataLst>
    <p:extLst>
      <p:ext uri="{BB962C8B-B14F-4D97-AF65-F5344CB8AC3E}">
        <p14:creationId xmlns:p14="http://schemas.microsoft.com/office/powerpoint/2010/main" val="133775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DA9FE0A-3A18-419D-BC8C-4D612F35B5EE}"/>
              </a:ext>
            </a:extLst>
          </p:cNvPr>
          <p:cNvPicPr>
            <a:picLocks noChangeAspect="1"/>
          </p:cNvPicPr>
          <p:nvPr/>
        </p:nvPicPr>
        <p:blipFill>
          <a:blip r:embed="rId3"/>
          <a:stretch>
            <a:fillRect/>
          </a:stretch>
        </p:blipFill>
        <p:spPr>
          <a:xfrm>
            <a:off x="6660232" y="0"/>
            <a:ext cx="684440" cy="684440"/>
          </a:xfrm>
          <a:prstGeom prst="rect">
            <a:avLst/>
          </a:prstGeom>
        </p:spPr>
      </p:pic>
      <p:cxnSp>
        <p:nvCxnSpPr>
          <p:cNvPr id="9" name="直接连接符 8">
            <a:extLst>
              <a:ext uri="{FF2B5EF4-FFF2-40B4-BE49-F238E27FC236}">
                <a16:creationId xmlns:a16="http://schemas.microsoft.com/office/drawing/2014/main" id="{8C342AE5-32F7-4740-93DD-17C7F4E34014}"/>
              </a:ext>
            </a:extLst>
          </p:cNvPr>
          <p:cNvCxnSpPr>
            <a:cxnSpLocks/>
          </p:cNvCxnSpPr>
          <p:nvPr/>
        </p:nvCxnSpPr>
        <p:spPr>
          <a:xfrm>
            <a:off x="0" y="77574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913B85E5-F6C6-481E-82DD-E6590B810228}"/>
              </a:ext>
            </a:extLst>
          </p:cNvPr>
          <p:cNvSpPr txBox="1"/>
          <p:nvPr/>
        </p:nvSpPr>
        <p:spPr>
          <a:xfrm>
            <a:off x="179512" y="123478"/>
            <a:ext cx="3456384" cy="533464"/>
          </a:xfrm>
          <a:prstGeom prst="rect">
            <a:avLst/>
          </a:prstGeom>
          <a:noFill/>
        </p:spPr>
        <p:txBody>
          <a:bodyPr wrap="square" rtlCol="0">
            <a:noAutofit/>
          </a:bodyPr>
          <a:lstStyle/>
          <a:p>
            <a:r>
              <a:rPr lang="zh-CN" altLang="en-US" sz="2400" b="1" dirty="0">
                <a:latin typeface="黑体" panose="02010609060101010101" pitchFamily="49" charset="-122"/>
                <a:ea typeface="黑体" panose="02010609060101010101" pitchFamily="49" charset="-122"/>
              </a:rPr>
              <a:t>病例资料</a:t>
            </a:r>
            <a:r>
              <a:rPr lang="en-US" altLang="zh-CN" sz="2400" b="1"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家系调查</a:t>
            </a:r>
          </a:p>
        </p:txBody>
      </p:sp>
      <p:pic>
        <p:nvPicPr>
          <p:cNvPr id="3" name="图片 2">
            <a:extLst>
              <a:ext uri="{FF2B5EF4-FFF2-40B4-BE49-F238E27FC236}">
                <a16:creationId xmlns:a16="http://schemas.microsoft.com/office/drawing/2014/main" id="{A9B66E15-C85B-464B-B8B3-8347434C5842}"/>
              </a:ext>
            </a:extLst>
          </p:cNvPr>
          <p:cNvPicPr>
            <a:picLocks noChangeAspect="1"/>
          </p:cNvPicPr>
          <p:nvPr/>
        </p:nvPicPr>
        <p:blipFill>
          <a:blip r:embed="rId4"/>
          <a:stretch>
            <a:fillRect/>
          </a:stretch>
        </p:blipFill>
        <p:spPr>
          <a:xfrm>
            <a:off x="650992" y="919248"/>
            <a:ext cx="6146184" cy="2783642"/>
          </a:xfrm>
          <a:prstGeom prst="rect">
            <a:avLst/>
          </a:prstGeom>
        </p:spPr>
      </p:pic>
      <p:pic>
        <p:nvPicPr>
          <p:cNvPr id="6" name="图片 5">
            <a:extLst>
              <a:ext uri="{FF2B5EF4-FFF2-40B4-BE49-F238E27FC236}">
                <a16:creationId xmlns:a16="http://schemas.microsoft.com/office/drawing/2014/main" id="{77D39A36-EF0F-4025-AEAB-00A3615E8EC8}"/>
              </a:ext>
            </a:extLst>
          </p:cNvPr>
          <p:cNvPicPr>
            <a:picLocks noChangeAspect="1"/>
          </p:cNvPicPr>
          <p:nvPr/>
        </p:nvPicPr>
        <p:blipFill>
          <a:blip r:embed="rId5"/>
          <a:stretch>
            <a:fillRect/>
          </a:stretch>
        </p:blipFill>
        <p:spPr>
          <a:xfrm>
            <a:off x="1259706" y="3979097"/>
            <a:ext cx="4752380" cy="929721"/>
          </a:xfrm>
          <a:prstGeom prst="rect">
            <a:avLst/>
          </a:prstGeom>
        </p:spPr>
      </p:pic>
      <p:sp>
        <p:nvSpPr>
          <p:cNvPr id="4" name="矩形 3">
            <a:extLst>
              <a:ext uri="{FF2B5EF4-FFF2-40B4-BE49-F238E27FC236}">
                <a16:creationId xmlns:a16="http://schemas.microsoft.com/office/drawing/2014/main" id="{1FC9FD49-66D6-4F89-B364-BDE48BC99553}"/>
              </a:ext>
            </a:extLst>
          </p:cNvPr>
          <p:cNvSpPr/>
          <p:nvPr/>
        </p:nvSpPr>
        <p:spPr>
          <a:xfrm>
            <a:off x="5800766" y="1749263"/>
            <a:ext cx="931474" cy="299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id="{B34528E2-CEEE-4ACE-BAFE-5237B76B23A5}"/>
              </a:ext>
            </a:extLst>
          </p:cNvPr>
          <p:cNvSpPr/>
          <p:nvPr/>
        </p:nvSpPr>
        <p:spPr>
          <a:xfrm>
            <a:off x="3995936" y="1779662"/>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7E8B4013-6A79-4118-9769-E7189E687542}"/>
              </a:ext>
            </a:extLst>
          </p:cNvPr>
          <p:cNvSpPr/>
          <p:nvPr/>
        </p:nvSpPr>
        <p:spPr>
          <a:xfrm>
            <a:off x="2897736" y="2504693"/>
            <a:ext cx="1098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注: 弯曲线形 15">
            <a:extLst>
              <a:ext uri="{FF2B5EF4-FFF2-40B4-BE49-F238E27FC236}">
                <a16:creationId xmlns:a16="http://schemas.microsoft.com/office/drawing/2014/main" id="{D4D6209D-BB09-42C4-81A7-676FA9A6BAD9}"/>
              </a:ext>
            </a:extLst>
          </p:cNvPr>
          <p:cNvSpPr/>
          <p:nvPr/>
        </p:nvSpPr>
        <p:spPr>
          <a:xfrm flipV="1">
            <a:off x="4572000" y="3079210"/>
            <a:ext cx="2592288" cy="685842"/>
          </a:xfrm>
          <a:prstGeom prst="borderCallout2">
            <a:avLst>
              <a:gd name="adj1" fmla="val 18750"/>
              <a:gd name="adj2" fmla="val -690"/>
              <a:gd name="adj3" fmla="val 19710"/>
              <a:gd name="adj4" fmla="val -4232"/>
              <a:gd name="adj5" fmla="val 149907"/>
              <a:gd name="adj6" fmla="val -22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a:extLst>
              <a:ext uri="{FF2B5EF4-FFF2-40B4-BE49-F238E27FC236}">
                <a16:creationId xmlns:a16="http://schemas.microsoft.com/office/drawing/2014/main" id="{DDF7C74F-9BAA-4EAB-9B17-CD9CC35C6525}"/>
              </a:ext>
            </a:extLst>
          </p:cNvPr>
          <p:cNvSpPr txBox="1"/>
          <p:nvPr/>
        </p:nvSpPr>
        <p:spPr>
          <a:xfrm>
            <a:off x="4572000" y="3098965"/>
            <a:ext cx="2592288" cy="646331"/>
          </a:xfrm>
          <a:prstGeom prst="rect">
            <a:avLst/>
          </a:prstGeom>
          <a:noFill/>
        </p:spPr>
        <p:txBody>
          <a:bodyPr wrap="square" rtlCol="0">
            <a:spAutoFit/>
          </a:bodyPr>
          <a:lstStyle/>
          <a:p>
            <a:r>
              <a:rPr lang="en-US" altLang="zh-CN" sz="1200" b="1" dirty="0">
                <a:solidFill>
                  <a:schemeClr val="bg1"/>
                </a:solidFill>
              </a:rPr>
              <a:t>III-3</a:t>
            </a:r>
            <a:r>
              <a:rPr lang="zh-CN" altLang="en-US" sz="1200" b="1" dirty="0">
                <a:solidFill>
                  <a:schemeClr val="bg1"/>
                </a:solidFill>
              </a:rPr>
              <a:t>、</a:t>
            </a:r>
            <a:r>
              <a:rPr lang="en-US" altLang="zh-CN" sz="1200" b="1" dirty="0">
                <a:solidFill>
                  <a:schemeClr val="bg1"/>
                </a:solidFill>
              </a:rPr>
              <a:t>4</a:t>
            </a:r>
            <a:r>
              <a:rPr lang="zh-CN" altLang="en-US" sz="1200" b="1" dirty="0">
                <a:solidFill>
                  <a:schemeClr val="bg1"/>
                </a:solidFill>
              </a:rPr>
              <a:t>同卵双生，基因理论上相同，均为携带两种致病突变，</a:t>
            </a:r>
            <a:r>
              <a:rPr lang="en-US" altLang="zh-CN" sz="1200" b="1" dirty="0">
                <a:solidFill>
                  <a:schemeClr val="bg1"/>
                </a:solidFill>
              </a:rPr>
              <a:t>III-3</a:t>
            </a:r>
            <a:r>
              <a:rPr lang="zh-CN" altLang="en-US" sz="1200" b="1" dirty="0">
                <a:solidFill>
                  <a:schemeClr val="bg1"/>
                </a:solidFill>
              </a:rPr>
              <a:t>、</a:t>
            </a:r>
            <a:r>
              <a:rPr lang="en-US" altLang="zh-CN" sz="1200" b="1" dirty="0">
                <a:solidFill>
                  <a:schemeClr val="bg1"/>
                </a:solidFill>
              </a:rPr>
              <a:t>4</a:t>
            </a:r>
            <a:r>
              <a:rPr lang="zh-CN" altLang="en-US" sz="1200" b="1" dirty="0">
                <a:solidFill>
                  <a:schemeClr val="bg1"/>
                </a:solidFill>
              </a:rPr>
              <a:t>的</a:t>
            </a:r>
            <a:r>
              <a:rPr lang="en-US" altLang="zh-CN" sz="1200" b="1" dirty="0">
                <a:solidFill>
                  <a:schemeClr val="bg1"/>
                </a:solidFill>
              </a:rPr>
              <a:t>DMD</a:t>
            </a:r>
            <a:r>
              <a:rPr lang="zh-CN" altLang="en-US" sz="1200" b="1" dirty="0">
                <a:solidFill>
                  <a:schemeClr val="bg1"/>
                </a:solidFill>
              </a:rPr>
              <a:t>基因异常均源自</a:t>
            </a:r>
            <a:r>
              <a:rPr lang="en-US" altLang="zh-CN" sz="1200" b="1" dirty="0">
                <a:solidFill>
                  <a:schemeClr val="bg1"/>
                </a:solidFill>
              </a:rPr>
              <a:t>II-9</a:t>
            </a:r>
            <a:endParaRPr lang="zh-CN" altLang="en-US" sz="1200" b="1" dirty="0">
              <a:solidFill>
                <a:schemeClr val="bg1"/>
              </a:solidFill>
            </a:endParaRPr>
          </a:p>
        </p:txBody>
      </p:sp>
      <p:sp>
        <p:nvSpPr>
          <p:cNvPr id="22" name="矩形 21">
            <a:extLst>
              <a:ext uri="{FF2B5EF4-FFF2-40B4-BE49-F238E27FC236}">
                <a16:creationId xmlns:a16="http://schemas.microsoft.com/office/drawing/2014/main" id="{D9BB4521-9119-4DBC-BCD9-2B49B2730B3D}"/>
              </a:ext>
            </a:extLst>
          </p:cNvPr>
          <p:cNvSpPr/>
          <p:nvPr/>
        </p:nvSpPr>
        <p:spPr>
          <a:xfrm>
            <a:off x="4572000" y="2491923"/>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标注: 线形 22">
            <a:extLst>
              <a:ext uri="{FF2B5EF4-FFF2-40B4-BE49-F238E27FC236}">
                <a16:creationId xmlns:a16="http://schemas.microsoft.com/office/drawing/2014/main" id="{ADF8461D-60FE-450E-9004-241DD49EEF6C}"/>
              </a:ext>
            </a:extLst>
          </p:cNvPr>
          <p:cNvSpPr/>
          <p:nvPr/>
        </p:nvSpPr>
        <p:spPr>
          <a:xfrm>
            <a:off x="6163838" y="2544208"/>
            <a:ext cx="2896814" cy="459962"/>
          </a:xfrm>
          <a:prstGeom prst="borderCallout1">
            <a:avLst>
              <a:gd name="adj1" fmla="val 58271"/>
              <a:gd name="adj2" fmla="val 522"/>
              <a:gd name="adj3" fmla="val 50243"/>
              <a:gd name="adj4" fmla="val -376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III-6</a:t>
            </a:r>
            <a:r>
              <a:rPr lang="zh-CN" altLang="en-US" sz="1200" b="1" dirty="0"/>
              <a:t>（小姨）未携带</a:t>
            </a:r>
            <a:r>
              <a:rPr lang="en-US" altLang="zh-CN" sz="1200" b="1" dirty="0"/>
              <a:t>DMD</a:t>
            </a:r>
            <a:r>
              <a:rPr lang="zh-CN" altLang="en-US" sz="1200" b="1" dirty="0"/>
              <a:t>，诊断肝豆状核变性，</a:t>
            </a:r>
            <a:r>
              <a:rPr lang="en-US" altLang="zh-CN" sz="1200" b="1" dirty="0"/>
              <a:t>ATP7B</a:t>
            </a:r>
            <a:r>
              <a:rPr lang="zh-CN" altLang="en-US" sz="1200" b="1" dirty="0"/>
              <a:t>突变分别来自</a:t>
            </a:r>
            <a:r>
              <a:rPr lang="en-US" altLang="zh-CN" sz="1200" b="1" dirty="0"/>
              <a:t>II-8</a:t>
            </a:r>
            <a:r>
              <a:rPr lang="zh-CN" altLang="en-US" sz="1200" b="1" dirty="0"/>
              <a:t>、</a:t>
            </a:r>
            <a:r>
              <a:rPr lang="en-US" altLang="zh-CN" sz="1200" b="1" dirty="0"/>
              <a:t>9</a:t>
            </a:r>
            <a:r>
              <a:rPr lang="zh-CN" altLang="en-US" sz="1200" b="1" dirty="0"/>
              <a:t>父母</a:t>
            </a:r>
          </a:p>
        </p:txBody>
      </p:sp>
      <p:sp>
        <p:nvSpPr>
          <p:cNvPr id="24" name="矩形 23">
            <a:extLst>
              <a:ext uri="{FF2B5EF4-FFF2-40B4-BE49-F238E27FC236}">
                <a16:creationId xmlns:a16="http://schemas.microsoft.com/office/drawing/2014/main" id="{42558519-A602-4D79-BB21-EA79FAD7A48E}"/>
              </a:ext>
            </a:extLst>
          </p:cNvPr>
          <p:cNvSpPr/>
          <p:nvPr/>
        </p:nvSpPr>
        <p:spPr>
          <a:xfrm>
            <a:off x="6132924" y="1003923"/>
            <a:ext cx="455300" cy="3436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标注: 线形 27">
            <a:extLst>
              <a:ext uri="{FF2B5EF4-FFF2-40B4-BE49-F238E27FC236}">
                <a16:creationId xmlns:a16="http://schemas.microsoft.com/office/drawing/2014/main" id="{F971D5DE-A3F3-4371-935D-0BB6474E8585}"/>
              </a:ext>
            </a:extLst>
          </p:cNvPr>
          <p:cNvSpPr/>
          <p:nvPr/>
        </p:nvSpPr>
        <p:spPr>
          <a:xfrm>
            <a:off x="6905188" y="763212"/>
            <a:ext cx="2059187" cy="506609"/>
          </a:xfrm>
          <a:prstGeom prst="borderCallout1">
            <a:avLst>
              <a:gd name="adj1" fmla="val 49704"/>
              <a:gd name="adj2" fmla="val 486"/>
              <a:gd name="adj3" fmla="val 60111"/>
              <a:gd name="adj4" fmla="val -157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I-4</a:t>
            </a:r>
            <a:r>
              <a:rPr lang="zh-CN" altLang="en-US" sz="1200" b="1" dirty="0"/>
              <a:t>女性为两病携带者或</a:t>
            </a:r>
            <a:r>
              <a:rPr lang="en-US" altLang="zh-CN" sz="1200" b="1" dirty="0"/>
              <a:t>DMD</a:t>
            </a:r>
            <a:r>
              <a:rPr lang="zh-CN" altLang="en-US" sz="1200" b="1" dirty="0"/>
              <a:t>携带</a:t>
            </a:r>
            <a:r>
              <a:rPr lang="en-US" altLang="zh-CN" sz="1200" b="1" dirty="0"/>
              <a:t>+</a:t>
            </a:r>
            <a:r>
              <a:rPr lang="zh-CN" altLang="en-US" sz="1200" b="1" dirty="0"/>
              <a:t>肝豆状核变性患者</a:t>
            </a:r>
          </a:p>
        </p:txBody>
      </p:sp>
      <p:sp>
        <p:nvSpPr>
          <p:cNvPr id="15" name="标注: 线形 14">
            <a:extLst>
              <a:ext uri="{FF2B5EF4-FFF2-40B4-BE49-F238E27FC236}">
                <a16:creationId xmlns:a16="http://schemas.microsoft.com/office/drawing/2014/main" id="{2AF740A7-A839-4885-B79A-87507ED92F1E}"/>
              </a:ext>
            </a:extLst>
          </p:cNvPr>
          <p:cNvSpPr/>
          <p:nvPr/>
        </p:nvSpPr>
        <p:spPr>
          <a:xfrm>
            <a:off x="6815073" y="1838335"/>
            <a:ext cx="2239416" cy="665009"/>
          </a:xfrm>
          <a:prstGeom prst="borderCallout1">
            <a:avLst>
              <a:gd name="adj1" fmla="val 44005"/>
              <a:gd name="adj2" fmla="val -351"/>
              <a:gd name="adj3" fmla="val 33363"/>
              <a:gd name="adj4" fmla="val -648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a:t>II-8</a:t>
            </a:r>
            <a:r>
              <a:rPr lang="zh-CN" altLang="en-US" sz="1200" b="1" dirty="0"/>
              <a:t>、</a:t>
            </a:r>
            <a:r>
              <a:rPr lang="en-US" altLang="zh-CN" sz="1200" b="1" dirty="0"/>
              <a:t>9</a:t>
            </a:r>
            <a:r>
              <a:rPr lang="zh-CN" altLang="en-US" sz="1200" b="1" dirty="0"/>
              <a:t>均携带</a:t>
            </a:r>
            <a:r>
              <a:rPr lang="en-US" altLang="zh-CN" sz="1200" b="1" dirty="0"/>
              <a:t>ATP7B</a:t>
            </a:r>
            <a:r>
              <a:rPr lang="zh-CN" altLang="en-US" sz="1200" b="1" dirty="0"/>
              <a:t>突变，</a:t>
            </a:r>
            <a:r>
              <a:rPr lang="en-US" altLang="zh-CN" sz="1200" b="1" dirty="0"/>
              <a:t>II-9</a:t>
            </a:r>
            <a:r>
              <a:rPr lang="zh-CN" altLang="en-US" sz="1200" b="1" dirty="0"/>
              <a:t>携带</a:t>
            </a:r>
            <a:r>
              <a:rPr lang="en-US" altLang="zh-CN" sz="1200" b="1" dirty="0"/>
              <a:t>DMD</a:t>
            </a:r>
            <a:r>
              <a:rPr lang="zh-CN" altLang="en-US" sz="1200" b="1" dirty="0"/>
              <a:t>基因异常，</a:t>
            </a:r>
            <a:r>
              <a:rPr lang="en-US" altLang="zh-CN" sz="1200" b="1" dirty="0"/>
              <a:t>II-9</a:t>
            </a:r>
            <a:r>
              <a:rPr lang="zh-CN" altLang="en-US" sz="1200" b="1" dirty="0"/>
              <a:t>家族有</a:t>
            </a:r>
            <a:r>
              <a:rPr lang="en-US" altLang="zh-CN" sz="1200" b="1" dirty="0"/>
              <a:t>DMD</a:t>
            </a:r>
            <a:r>
              <a:rPr lang="zh-CN" altLang="en-US" sz="1200" b="1" dirty="0"/>
              <a:t>和</a:t>
            </a:r>
            <a:r>
              <a:rPr lang="en-US" altLang="zh-CN" sz="1200" b="1" dirty="0"/>
              <a:t>ATP7B</a:t>
            </a:r>
            <a:r>
              <a:rPr lang="zh-CN" altLang="en-US" sz="1200" b="1" dirty="0"/>
              <a:t>两个致病基因</a:t>
            </a:r>
          </a:p>
        </p:txBody>
      </p:sp>
      <p:sp>
        <p:nvSpPr>
          <p:cNvPr id="37" name="标注: 线形 36">
            <a:extLst>
              <a:ext uri="{FF2B5EF4-FFF2-40B4-BE49-F238E27FC236}">
                <a16:creationId xmlns:a16="http://schemas.microsoft.com/office/drawing/2014/main" id="{F9D658BE-9667-497E-A7A5-FB8D35518E2A}"/>
              </a:ext>
            </a:extLst>
          </p:cNvPr>
          <p:cNvSpPr/>
          <p:nvPr/>
        </p:nvSpPr>
        <p:spPr>
          <a:xfrm>
            <a:off x="6816744" y="1338262"/>
            <a:ext cx="2195736" cy="405278"/>
          </a:xfrm>
          <a:prstGeom prst="borderCallout1">
            <a:avLst>
              <a:gd name="adj1" fmla="val 72155"/>
              <a:gd name="adj2" fmla="val -774"/>
              <a:gd name="adj3" fmla="val 109211"/>
              <a:gd name="adj4" fmla="val -4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t>先证者母系</a:t>
            </a:r>
            <a:r>
              <a:rPr lang="en-US" altLang="zh-CN" sz="1200" b="1" dirty="0"/>
              <a:t>Ⅱ</a:t>
            </a:r>
            <a:r>
              <a:rPr lang="zh-CN" altLang="en-US" sz="1200" b="1" dirty="0"/>
              <a:t>代亲属中有三人</a:t>
            </a:r>
            <a:r>
              <a:rPr lang="en-US" altLang="zh-CN" sz="1200" b="1" dirty="0"/>
              <a:t>50</a:t>
            </a:r>
            <a:r>
              <a:rPr lang="zh-CN" altLang="en-US" sz="1200" b="1" dirty="0"/>
              <a:t>岁左右死于不明原因肝硬化</a:t>
            </a:r>
          </a:p>
        </p:txBody>
      </p:sp>
      <p:sp>
        <p:nvSpPr>
          <p:cNvPr id="42" name="椭圆 41">
            <a:extLst>
              <a:ext uri="{FF2B5EF4-FFF2-40B4-BE49-F238E27FC236}">
                <a16:creationId xmlns:a16="http://schemas.microsoft.com/office/drawing/2014/main" id="{1514DF3C-3D01-4908-BC82-615751C8C14E}"/>
              </a:ext>
            </a:extLst>
          </p:cNvPr>
          <p:cNvSpPr/>
          <p:nvPr/>
        </p:nvSpPr>
        <p:spPr>
          <a:xfrm>
            <a:off x="1781508" y="2454168"/>
            <a:ext cx="1692552" cy="3786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标注: 线形 42">
            <a:extLst>
              <a:ext uri="{FF2B5EF4-FFF2-40B4-BE49-F238E27FC236}">
                <a16:creationId xmlns:a16="http://schemas.microsoft.com/office/drawing/2014/main" id="{2CD0F197-6AE7-4C77-8092-A4C1EC9647EC}"/>
              </a:ext>
            </a:extLst>
          </p:cNvPr>
          <p:cNvSpPr/>
          <p:nvPr/>
        </p:nvSpPr>
        <p:spPr>
          <a:xfrm>
            <a:off x="2560844" y="3572875"/>
            <a:ext cx="1692552" cy="353952"/>
          </a:xfrm>
          <a:prstGeom prst="borderCallout1">
            <a:avLst>
              <a:gd name="adj1" fmla="val 7986"/>
              <a:gd name="adj2" fmla="val 449"/>
              <a:gd name="adj3" fmla="val -219037"/>
              <a:gd name="adj4" fmla="val -3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a:extLst>
              <a:ext uri="{FF2B5EF4-FFF2-40B4-BE49-F238E27FC236}">
                <a16:creationId xmlns:a16="http://schemas.microsoft.com/office/drawing/2014/main" id="{8FDA48BB-D9E2-47CE-8F87-E8DB2AE45245}"/>
              </a:ext>
            </a:extLst>
          </p:cNvPr>
          <p:cNvSpPr txBox="1"/>
          <p:nvPr/>
        </p:nvSpPr>
        <p:spPr>
          <a:xfrm>
            <a:off x="2560844" y="3625732"/>
            <a:ext cx="1795132" cy="276999"/>
          </a:xfrm>
          <a:prstGeom prst="rect">
            <a:avLst/>
          </a:prstGeom>
          <a:noFill/>
        </p:spPr>
        <p:txBody>
          <a:bodyPr wrap="square" rtlCol="0">
            <a:spAutoFit/>
          </a:bodyPr>
          <a:lstStyle/>
          <a:p>
            <a:r>
              <a:rPr lang="zh-CN" altLang="en-US" sz="1200" b="1" dirty="0">
                <a:solidFill>
                  <a:schemeClr val="bg1"/>
                </a:solidFill>
              </a:rPr>
              <a:t>先证者父母为近亲结婚</a:t>
            </a:r>
          </a:p>
        </p:txBody>
      </p:sp>
    </p:spTree>
    <p:custDataLst>
      <p:tags r:id="rId1"/>
    </p:custDataLst>
    <p:extLst>
      <p:ext uri="{BB962C8B-B14F-4D97-AF65-F5344CB8AC3E}">
        <p14:creationId xmlns:p14="http://schemas.microsoft.com/office/powerpoint/2010/main" val="144759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19" grpId="0" animBg="1"/>
      <p:bldP spid="16" grpId="0" animBg="1"/>
      <p:bldP spid="22" grpId="0" animBg="1"/>
      <p:bldP spid="23" grpId="0" animBg="1"/>
      <p:bldP spid="24" grpId="0" animBg="1"/>
      <p:bldP spid="28" grpId="0" animBg="1"/>
      <p:bldP spid="15" grpId="0" animBg="1"/>
      <p:bldP spid="37" grpId="0" animBg="1"/>
      <p:bldP spid="42" grpId="0" animBg="1"/>
      <p:bldP spid="4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DA9FE0A-3A18-419D-BC8C-4D612F35B5EE}"/>
              </a:ext>
            </a:extLst>
          </p:cNvPr>
          <p:cNvPicPr>
            <a:picLocks noChangeAspect="1"/>
          </p:cNvPicPr>
          <p:nvPr/>
        </p:nvPicPr>
        <p:blipFill>
          <a:blip r:embed="rId3"/>
          <a:stretch>
            <a:fillRect/>
          </a:stretch>
        </p:blipFill>
        <p:spPr>
          <a:xfrm>
            <a:off x="6660232" y="0"/>
            <a:ext cx="684440" cy="684440"/>
          </a:xfrm>
          <a:prstGeom prst="rect">
            <a:avLst/>
          </a:prstGeom>
        </p:spPr>
      </p:pic>
      <p:cxnSp>
        <p:nvCxnSpPr>
          <p:cNvPr id="9" name="直接连接符 8">
            <a:extLst>
              <a:ext uri="{FF2B5EF4-FFF2-40B4-BE49-F238E27FC236}">
                <a16:creationId xmlns:a16="http://schemas.microsoft.com/office/drawing/2014/main" id="{8C342AE5-32F7-4740-93DD-17C7F4E34014}"/>
              </a:ext>
            </a:extLst>
          </p:cNvPr>
          <p:cNvCxnSpPr>
            <a:cxnSpLocks/>
          </p:cNvCxnSpPr>
          <p:nvPr/>
        </p:nvCxnSpPr>
        <p:spPr>
          <a:xfrm>
            <a:off x="0" y="69954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913B85E5-F6C6-481E-82DD-E6590B810228}"/>
              </a:ext>
            </a:extLst>
          </p:cNvPr>
          <p:cNvSpPr txBox="1"/>
          <p:nvPr/>
        </p:nvSpPr>
        <p:spPr>
          <a:xfrm>
            <a:off x="179512" y="123478"/>
            <a:ext cx="3168352" cy="533464"/>
          </a:xfrm>
          <a:prstGeom prst="rect">
            <a:avLst/>
          </a:prstGeom>
          <a:noFill/>
        </p:spPr>
        <p:txBody>
          <a:bodyPr wrap="square" rtlCol="0">
            <a:noAutofit/>
          </a:bodyPr>
          <a:lstStyle/>
          <a:p>
            <a:r>
              <a:rPr lang="zh-CN" altLang="en-US" sz="2400" b="1" dirty="0">
                <a:latin typeface="黑体" panose="02010609060101010101" pitchFamily="49" charset="-122"/>
                <a:ea typeface="黑体" panose="02010609060101010101" pitchFamily="49" charset="-122"/>
              </a:rPr>
              <a:t>讨论</a:t>
            </a:r>
            <a:endParaRPr lang="zh-CN" altLang="en-US" sz="2400" dirty="0">
              <a:latin typeface="黑体" panose="02010609060101010101" pitchFamily="49" charset="-122"/>
              <a:ea typeface="黑体" panose="02010609060101010101" pitchFamily="49" charset="-122"/>
            </a:endParaRPr>
          </a:p>
        </p:txBody>
      </p:sp>
      <p:grpSp>
        <p:nvGrpSpPr>
          <p:cNvPr id="90" name="组合 89">
            <a:extLst>
              <a:ext uri="{FF2B5EF4-FFF2-40B4-BE49-F238E27FC236}">
                <a16:creationId xmlns:a16="http://schemas.microsoft.com/office/drawing/2014/main" id="{077A9D8D-2D39-491B-B8CD-A0B1C2DBDD9F}"/>
              </a:ext>
            </a:extLst>
          </p:cNvPr>
          <p:cNvGrpSpPr/>
          <p:nvPr/>
        </p:nvGrpSpPr>
        <p:grpSpPr>
          <a:xfrm>
            <a:off x="570122" y="2139702"/>
            <a:ext cx="8003756" cy="1452771"/>
            <a:chOff x="570122" y="1845363"/>
            <a:chExt cx="8003756" cy="1452771"/>
          </a:xfrm>
          <a:noFill/>
          <a:effectLst>
            <a:reflection blurRad="6350" stA="52000" endA="300" endPos="35000" dir="5400000" sy="-100000" algn="bl" rotWithShape="0"/>
          </a:effectLst>
          <a:scene3d>
            <a:camera prst="orthographicFront">
              <a:rot lat="0" lon="20699983" rev="0"/>
            </a:camera>
            <a:lightRig rig="threePt" dir="t"/>
          </a:scene3d>
        </p:grpSpPr>
        <p:grpSp>
          <p:nvGrpSpPr>
            <p:cNvPr id="53" name="组合 52">
              <a:extLst>
                <a:ext uri="{FF2B5EF4-FFF2-40B4-BE49-F238E27FC236}">
                  <a16:creationId xmlns:a16="http://schemas.microsoft.com/office/drawing/2014/main" id="{6756CD23-7D61-4DB6-8E40-4C30E2D76B28}"/>
                </a:ext>
              </a:extLst>
            </p:cNvPr>
            <p:cNvGrpSpPr/>
            <p:nvPr/>
          </p:nvGrpSpPr>
          <p:grpSpPr>
            <a:xfrm>
              <a:off x="570122" y="1845365"/>
              <a:ext cx="8003756" cy="1452769"/>
              <a:chOff x="211293" y="1840316"/>
              <a:chExt cx="8003756" cy="1452769"/>
            </a:xfrm>
            <a:grpFill/>
          </p:grpSpPr>
          <p:sp>
            <p:nvSpPr>
              <p:cNvPr id="18" name="任意多边形: 形状 17">
                <a:extLst>
                  <a:ext uri="{FF2B5EF4-FFF2-40B4-BE49-F238E27FC236}">
                    <a16:creationId xmlns:a16="http://schemas.microsoft.com/office/drawing/2014/main" id="{5A54BB1C-E1F3-4257-B532-782E0D5E5155}"/>
                  </a:ext>
                </a:extLst>
              </p:cNvPr>
              <p:cNvSpPr/>
              <p:nvPr/>
            </p:nvSpPr>
            <p:spPr>
              <a:xfrm>
                <a:off x="211293" y="1860515"/>
                <a:ext cx="1503644" cy="1432569"/>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Lst>
                <a:ahLst/>
                <a:cxnLst>
                  <a:cxn ang="0">
                    <a:pos x="connsiteX0" y="connsiteY0"/>
                  </a:cxn>
                  <a:cxn ang="0">
                    <a:pos x="connsiteX1" y="connsiteY1"/>
                  </a:cxn>
                  <a:cxn ang="0">
                    <a:pos x="connsiteX2" y="connsiteY2"/>
                  </a:cxn>
                </a:cxnLst>
                <a:rect l="l" t="t" r="r" b="b"/>
                <a:pathLst>
                  <a:path w="2164080" h="1593003">
                    <a:moveTo>
                      <a:pt x="0" y="1447800"/>
                    </a:moveTo>
                    <a:cubicBezTo>
                      <a:pt x="177800" y="1572260"/>
                      <a:pt x="355600" y="1696720"/>
                      <a:pt x="716280" y="1455420"/>
                    </a:cubicBezTo>
                    <a:cubicBezTo>
                      <a:pt x="1076960" y="1214120"/>
                      <a:pt x="1681480" y="1270"/>
                      <a:pt x="216408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任意多边形: 形状 18">
                <a:extLst>
                  <a:ext uri="{FF2B5EF4-FFF2-40B4-BE49-F238E27FC236}">
                    <a16:creationId xmlns:a16="http://schemas.microsoft.com/office/drawing/2014/main" id="{C9AAE116-89AB-440A-A0BC-A945EAF901F2}"/>
                  </a:ext>
                </a:extLst>
              </p:cNvPr>
              <p:cNvSpPr/>
              <p:nvPr/>
            </p:nvSpPr>
            <p:spPr>
              <a:xfrm>
                <a:off x="3210152" y="1850415"/>
                <a:ext cx="1005959" cy="1308842"/>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 name="connsiteX0" fmla="*/ 0 w 2164080"/>
                  <a:gd name="connsiteY0" fmla="*/ 1447800 h 1593003"/>
                  <a:gd name="connsiteX1" fmla="*/ 716280 w 2164080"/>
                  <a:gd name="connsiteY1" fmla="*/ 1455420 h 1593003"/>
                  <a:gd name="connsiteX2" fmla="*/ 2164080 w 2164080"/>
                  <a:gd name="connsiteY2" fmla="*/ 0 h 1593003"/>
                  <a:gd name="connsiteX0" fmla="*/ 0 w 1447800"/>
                  <a:gd name="connsiteY0" fmla="*/ 1455420 h 1455420"/>
                  <a:gd name="connsiteX1" fmla="*/ 1447800 w 1447800"/>
                  <a:gd name="connsiteY1" fmla="*/ 0 h 1455420"/>
                </a:gdLst>
                <a:ahLst/>
                <a:cxnLst>
                  <a:cxn ang="0">
                    <a:pos x="connsiteX0" y="connsiteY0"/>
                  </a:cxn>
                  <a:cxn ang="0">
                    <a:pos x="connsiteX1" y="connsiteY1"/>
                  </a:cxn>
                </a:cxnLst>
                <a:rect l="l" t="t" r="r" b="b"/>
                <a:pathLst>
                  <a:path w="1447800" h="1455420">
                    <a:moveTo>
                      <a:pt x="0" y="1455420"/>
                    </a:moveTo>
                    <a:cubicBezTo>
                      <a:pt x="360680" y="1214120"/>
                      <a:pt x="965200" y="1270"/>
                      <a:pt x="144780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任意多边形: 形状 26">
                <a:extLst>
                  <a:ext uri="{FF2B5EF4-FFF2-40B4-BE49-F238E27FC236}">
                    <a16:creationId xmlns:a16="http://schemas.microsoft.com/office/drawing/2014/main" id="{3072A6A7-08E6-44FB-A846-FC7AF8F7143D}"/>
                  </a:ext>
                </a:extLst>
              </p:cNvPr>
              <p:cNvSpPr/>
              <p:nvPr/>
            </p:nvSpPr>
            <p:spPr>
              <a:xfrm>
                <a:off x="5710785" y="1850415"/>
                <a:ext cx="1005959" cy="1308842"/>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 name="connsiteX0" fmla="*/ 0 w 2164080"/>
                  <a:gd name="connsiteY0" fmla="*/ 1447800 h 1593003"/>
                  <a:gd name="connsiteX1" fmla="*/ 716280 w 2164080"/>
                  <a:gd name="connsiteY1" fmla="*/ 1455420 h 1593003"/>
                  <a:gd name="connsiteX2" fmla="*/ 2164080 w 2164080"/>
                  <a:gd name="connsiteY2" fmla="*/ 0 h 1593003"/>
                  <a:gd name="connsiteX0" fmla="*/ 0 w 1447800"/>
                  <a:gd name="connsiteY0" fmla="*/ 1455420 h 1455420"/>
                  <a:gd name="connsiteX1" fmla="*/ 1447800 w 1447800"/>
                  <a:gd name="connsiteY1" fmla="*/ 0 h 1455420"/>
                </a:gdLst>
                <a:ahLst/>
                <a:cxnLst>
                  <a:cxn ang="0">
                    <a:pos x="connsiteX0" y="connsiteY0"/>
                  </a:cxn>
                  <a:cxn ang="0">
                    <a:pos x="connsiteX1" y="connsiteY1"/>
                  </a:cxn>
                </a:cxnLst>
                <a:rect l="l" t="t" r="r" b="b"/>
                <a:pathLst>
                  <a:path w="1447800" h="1455420">
                    <a:moveTo>
                      <a:pt x="0" y="1455420"/>
                    </a:moveTo>
                    <a:cubicBezTo>
                      <a:pt x="360680" y="1214120"/>
                      <a:pt x="965200" y="1270"/>
                      <a:pt x="144780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任意多边形: 形状 46">
                <a:extLst>
                  <a:ext uri="{FF2B5EF4-FFF2-40B4-BE49-F238E27FC236}">
                    <a16:creationId xmlns:a16="http://schemas.microsoft.com/office/drawing/2014/main" id="{BF2E64AA-EC13-4B88-A5A5-A4723877712A}"/>
                  </a:ext>
                </a:extLst>
              </p:cNvPr>
              <p:cNvSpPr/>
              <p:nvPr/>
            </p:nvSpPr>
            <p:spPr>
              <a:xfrm flipV="1">
                <a:off x="211293" y="1840317"/>
                <a:ext cx="1503644" cy="1432569"/>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Lst>
                <a:ahLst/>
                <a:cxnLst>
                  <a:cxn ang="0">
                    <a:pos x="connsiteX0" y="connsiteY0"/>
                  </a:cxn>
                  <a:cxn ang="0">
                    <a:pos x="connsiteX1" y="connsiteY1"/>
                  </a:cxn>
                  <a:cxn ang="0">
                    <a:pos x="connsiteX2" y="connsiteY2"/>
                  </a:cxn>
                </a:cxnLst>
                <a:rect l="l" t="t" r="r" b="b"/>
                <a:pathLst>
                  <a:path w="2164080" h="1593003">
                    <a:moveTo>
                      <a:pt x="0" y="1447800"/>
                    </a:moveTo>
                    <a:cubicBezTo>
                      <a:pt x="177800" y="1572260"/>
                      <a:pt x="355600" y="1696720"/>
                      <a:pt x="716280" y="1455420"/>
                    </a:cubicBezTo>
                    <a:cubicBezTo>
                      <a:pt x="1076960" y="1214120"/>
                      <a:pt x="1681480" y="1270"/>
                      <a:pt x="216408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8" name="任意多边形: 形状 47">
                <a:extLst>
                  <a:ext uri="{FF2B5EF4-FFF2-40B4-BE49-F238E27FC236}">
                    <a16:creationId xmlns:a16="http://schemas.microsoft.com/office/drawing/2014/main" id="{A7CA6A95-D8A8-417E-A036-95B53386662B}"/>
                  </a:ext>
                </a:extLst>
              </p:cNvPr>
              <p:cNvSpPr/>
              <p:nvPr/>
            </p:nvSpPr>
            <p:spPr>
              <a:xfrm flipV="1">
                <a:off x="3210152" y="1974144"/>
                <a:ext cx="1005959" cy="1308842"/>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 name="connsiteX0" fmla="*/ 0 w 2164080"/>
                  <a:gd name="connsiteY0" fmla="*/ 1447800 h 1593003"/>
                  <a:gd name="connsiteX1" fmla="*/ 716280 w 2164080"/>
                  <a:gd name="connsiteY1" fmla="*/ 1455420 h 1593003"/>
                  <a:gd name="connsiteX2" fmla="*/ 2164080 w 2164080"/>
                  <a:gd name="connsiteY2" fmla="*/ 0 h 1593003"/>
                  <a:gd name="connsiteX0" fmla="*/ 0 w 1447800"/>
                  <a:gd name="connsiteY0" fmla="*/ 1455420 h 1455420"/>
                  <a:gd name="connsiteX1" fmla="*/ 1447800 w 1447800"/>
                  <a:gd name="connsiteY1" fmla="*/ 0 h 1455420"/>
                </a:gdLst>
                <a:ahLst/>
                <a:cxnLst>
                  <a:cxn ang="0">
                    <a:pos x="connsiteX0" y="connsiteY0"/>
                  </a:cxn>
                  <a:cxn ang="0">
                    <a:pos x="connsiteX1" y="connsiteY1"/>
                  </a:cxn>
                </a:cxnLst>
                <a:rect l="l" t="t" r="r" b="b"/>
                <a:pathLst>
                  <a:path w="1447800" h="1455420">
                    <a:moveTo>
                      <a:pt x="0" y="1455420"/>
                    </a:moveTo>
                    <a:cubicBezTo>
                      <a:pt x="360680" y="1214120"/>
                      <a:pt x="965200" y="1270"/>
                      <a:pt x="144780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任意多边形: 形状 48">
                <a:extLst>
                  <a:ext uri="{FF2B5EF4-FFF2-40B4-BE49-F238E27FC236}">
                    <a16:creationId xmlns:a16="http://schemas.microsoft.com/office/drawing/2014/main" id="{E3705320-9015-43AC-85D7-6CBF603116C0}"/>
                  </a:ext>
                </a:extLst>
              </p:cNvPr>
              <p:cNvSpPr/>
              <p:nvPr/>
            </p:nvSpPr>
            <p:spPr>
              <a:xfrm flipH="1" flipV="1">
                <a:off x="4217816" y="1850415"/>
                <a:ext cx="1503644" cy="1432569"/>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Lst>
                <a:ahLst/>
                <a:cxnLst>
                  <a:cxn ang="0">
                    <a:pos x="connsiteX0" y="connsiteY0"/>
                  </a:cxn>
                  <a:cxn ang="0">
                    <a:pos x="connsiteX1" y="connsiteY1"/>
                  </a:cxn>
                  <a:cxn ang="0">
                    <a:pos x="connsiteX2" y="connsiteY2"/>
                  </a:cxn>
                </a:cxnLst>
                <a:rect l="l" t="t" r="r" b="b"/>
                <a:pathLst>
                  <a:path w="2164080" h="1593003">
                    <a:moveTo>
                      <a:pt x="0" y="1447800"/>
                    </a:moveTo>
                    <a:cubicBezTo>
                      <a:pt x="177800" y="1572260"/>
                      <a:pt x="355600" y="1696720"/>
                      <a:pt x="716280" y="1455420"/>
                    </a:cubicBezTo>
                    <a:cubicBezTo>
                      <a:pt x="1076960" y="1214120"/>
                      <a:pt x="1681480" y="1270"/>
                      <a:pt x="216408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任意多边形: 形状 49">
                <a:extLst>
                  <a:ext uri="{FF2B5EF4-FFF2-40B4-BE49-F238E27FC236}">
                    <a16:creationId xmlns:a16="http://schemas.microsoft.com/office/drawing/2014/main" id="{111C79EB-53E1-4F0F-A37F-7CE68D88BDA6}"/>
                  </a:ext>
                </a:extLst>
              </p:cNvPr>
              <p:cNvSpPr/>
              <p:nvPr/>
            </p:nvSpPr>
            <p:spPr>
              <a:xfrm flipH="1" flipV="1">
                <a:off x="1704802" y="1840316"/>
                <a:ext cx="1503644" cy="1432569"/>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Lst>
                <a:ahLst/>
                <a:cxnLst>
                  <a:cxn ang="0">
                    <a:pos x="connsiteX0" y="connsiteY0"/>
                  </a:cxn>
                  <a:cxn ang="0">
                    <a:pos x="connsiteX1" y="connsiteY1"/>
                  </a:cxn>
                  <a:cxn ang="0">
                    <a:pos x="connsiteX2" y="connsiteY2"/>
                  </a:cxn>
                </a:cxnLst>
                <a:rect l="l" t="t" r="r" b="b"/>
                <a:pathLst>
                  <a:path w="2164080" h="1593003">
                    <a:moveTo>
                      <a:pt x="0" y="1447800"/>
                    </a:moveTo>
                    <a:cubicBezTo>
                      <a:pt x="177800" y="1572260"/>
                      <a:pt x="355600" y="1696720"/>
                      <a:pt x="716280" y="1455420"/>
                    </a:cubicBezTo>
                    <a:cubicBezTo>
                      <a:pt x="1076960" y="1214120"/>
                      <a:pt x="1681480" y="1270"/>
                      <a:pt x="216408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任意多边形: 形状 50">
                <a:extLst>
                  <a:ext uri="{FF2B5EF4-FFF2-40B4-BE49-F238E27FC236}">
                    <a16:creationId xmlns:a16="http://schemas.microsoft.com/office/drawing/2014/main" id="{74D519C7-53D0-420F-AB07-8FC7E9BD6BD4}"/>
                  </a:ext>
                </a:extLst>
              </p:cNvPr>
              <p:cNvSpPr/>
              <p:nvPr/>
            </p:nvSpPr>
            <p:spPr>
              <a:xfrm flipV="1">
                <a:off x="5710785" y="1974144"/>
                <a:ext cx="1005959" cy="1308842"/>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 name="connsiteX0" fmla="*/ 0 w 2164080"/>
                  <a:gd name="connsiteY0" fmla="*/ 1447800 h 1593003"/>
                  <a:gd name="connsiteX1" fmla="*/ 716280 w 2164080"/>
                  <a:gd name="connsiteY1" fmla="*/ 1455420 h 1593003"/>
                  <a:gd name="connsiteX2" fmla="*/ 2164080 w 2164080"/>
                  <a:gd name="connsiteY2" fmla="*/ 0 h 1593003"/>
                  <a:gd name="connsiteX0" fmla="*/ 0 w 1447800"/>
                  <a:gd name="connsiteY0" fmla="*/ 1455420 h 1455420"/>
                  <a:gd name="connsiteX1" fmla="*/ 1447800 w 1447800"/>
                  <a:gd name="connsiteY1" fmla="*/ 0 h 1455420"/>
                </a:gdLst>
                <a:ahLst/>
                <a:cxnLst>
                  <a:cxn ang="0">
                    <a:pos x="connsiteX0" y="connsiteY0"/>
                  </a:cxn>
                  <a:cxn ang="0">
                    <a:pos x="connsiteX1" y="connsiteY1"/>
                  </a:cxn>
                </a:cxnLst>
                <a:rect l="l" t="t" r="r" b="b"/>
                <a:pathLst>
                  <a:path w="1447800" h="1455420">
                    <a:moveTo>
                      <a:pt x="0" y="1455420"/>
                    </a:moveTo>
                    <a:cubicBezTo>
                      <a:pt x="360680" y="1214120"/>
                      <a:pt x="965200" y="1270"/>
                      <a:pt x="144780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任意多边形: 形状 51">
                <a:extLst>
                  <a:ext uri="{FF2B5EF4-FFF2-40B4-BE49-F238E27FC236}">
                    <a16:creationId xmlns:a16="http://schemas.microsoft.com/office/drawing/2014/main" id="{D165D430-4FD4-4880-B545-4B0874C98CA6}"/>
                  </a:ext>
                </a:extLst>
              </p:cNvPr>
              <p:cNvSpPr/>
              <p:nvPr/>
            </p:nvSpPr>
            <p:spPr>
              <a:xfrm flipH="1" flipV="1">
                <a:off x="6711405" y="1849530"/>
                <a:ext cx="1503644" cy="1432569"/>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Lst>
                <a:ahLst/>
                <a:cxnLst>
                  <a:cxn ang="0">
                    <a:pos x="connsiteX0" y="connsiteY0"/>
                  </a:cxn>
                  <a:cxn ang="0">
                    <a:pos x="connsiteX1" y="connsiteY1"/>
                  </a:cxn>
                  <a:cxn ang="0">
                    <a:pos x="connsiteX2" y="connsiteY2"/>
                  </a:cxn>
                </a:cxnLst>
                <a:rect l="l" t="t" r="r" b="b"/>
                <a:pathLst>
                  <a:path w="2164080" h="1593003">
                    <a:moveTo>
                      <a:pt x="0" y="1447800"/>
                    </a:moveTo>
                    <a:cubicBezTo>
                      <a:pt x="177800" y="1572260"/>
                      <a:pt x="355600" y="1696720"/>
                      <a:pt x="716280" y="1455420"/>
                    </a:cubicBezTo>
                    <a:cubicBezTo>
                      <a:pt x="1076960" y="1214120"/>
                      <a:pt x="1681480" y="1270"/>
                      <a:pt x="216408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任意多边形: 形状 20">
                <a:extLst>
                  <a:ext uri="{FF2B5EF4-FFF2-40B4-BE49-F238E27FC236}">
                    <a16:creationId xmlns:a16="http://schemas.microsoft.com/office/drawing/2014/main" id="{5FF5700C-342B-45F1-A572-A8CF38A9D755}"/>
                  </a:ext>
                </a:extLst>
              </p:cNvPr>
              <p:cNvSpPr/>
              <p:nvPr/>
            </p:nvSpPr>
            <p:spPr>
              <a:xfrm flipH="1">
                <a:off x="1704802" y="1860516"/>
                <a:ext cx="1503644" cy="1432569"/>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Lst>
                <a:ahLst/>
                <a:cxnLst>
                  <a:cxn ang="0">
                    <a:pos x="connsiteX0" y="connsiteY0"/>
                  </a:cxn>
                  <a:cxn ang="0">
                    <a:pos x="connsiteX1" y="connsiteY1"/>
                  </a:cxn>
                  <a:cxn ang="0">
                    <a:pos x="connsiteX2" y="connsiteY2"/>
                  </a:cxn>
                </a:cxnLst>
                <a:rect l="l" t="t" r="r" b="b"/>
                <a:pathLst>
                  <a:path w="2164080" h="1593003">
                    <a:moveTo>
                      <a:pt x="0" y="1447800"/>
                    </a:moveTo>
                    <a:cubicBezTo>
                      <a:pt x="177800" y="1572260"/>
                      <a:pt x="355600" y="1696720"/>
                      <a:pt x="716280" y="1455420"/>
                    </a:cubicBezTo>
                    <a:cubicBezTo>
                      <a:pt x="1076960" y="1214120"/>
                      <a:pt x="1681480" y="1270"/>
                      <a:pt x="216408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任意多边形: 形状 19">
                <a:extLst>
                  <a:ext uri="{FF2B5EF4-FFF2-40B4-BE49-F238E27FC236}">
                    <a16:creationId xmlns:a16="http://schemas.microsoft.com/office/drawing/2014/main" id="{7B4F1798-6DAD-44CE-BAF2-AB5A50A57132}"/>
                  </a:ext>
                </a:extLst>
              </p:cNvPr>
              <p:cNvSpPr/>
              <p:nvPr/>
            </p:nvSpPr>
            <p:spPr>
              <a:xfrm flipH="1">
                <a:off x="4217816" y="1850417"/>
                <a:ext cx="1503644" cy="1432569"/>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Lst>
                <a:ahLst/>
                <a:cxnLst>
                  <a:cxn ang="0">
                    <a:pos x="connsiteX0" y="connsiteY0"/>
                  </a:cxn>
                  <a:cxn ang="0">
                    <a:pos x="connsiteX1" y="connsiteY1"/>
                  </a:cxn>
                  <a:cxn ang="0">
                    <a:pos x="connsiteX2" y="connsiteY2"/>
                  </a:cxn>
                </a:cxnLst>
                <a:rect l="l" t="t" r="r" b="b"/>
                <a:pathLst>
                  <a:path w="2164080" h="1593003">
                    <a:moveTo>
                      <a:pt x="0" y="1447800"/>
                    </a:moveTo>
                    <a:cubicBezTo>
                      <a:pt x="177800" y="1572260"/>
                      <a:pt x="355600" y="1696720"/>
                      <a:pt x="716280" y="1455420"/>
                    </a:cubicBezTo>
                    <a:cubicBezTo>
                      <a:pt x="1076960" y="1214120"/>
                      <a:pt x="1681480" y="1270"/>
                      <a:pt x="216408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形状 27">
                <a:extLst>
                  <a:ext uri="{FF2B5EF4-FFF2-40B4-BE49-F238E27FC236}">
                    <a16:creationId xmlns:a16="http://schemas.microsoft.com/office/drawing/2014/main" id="{219AFEC0-3278-48CE-A469-313A80B47193}"/>
                  </a:ext>
                </a:extLst>
              </p:cNvPr>
              <p:cNvSpPr/>
              <p:nvPr/>
            </p:nvSpPr>
            <p:spPr>
              <a:xfrm flipH="1">
                <a:off x="6711405" y="1851302"/>
                <a:ext cx="1503644" cy="1432569"/>
              </a:xfrm>
              <a:custGeom>
                <a:avLst/>
                <a:gdLst>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5" fmla="*/ 4320540 w 4320540"/>
                  <a:gd name="connsiteY5"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4320540"/>
                  <a:gd name="connsiteY0" fmla="*/ 1447801 h 1593004"/>
                  <a:gd name="connsiteX1" fmla="*/ 716280 w 4320540"/>
                  <a:gd name="connsiteY1" fmla="*/ 1455421 h 1593004"/>
                  <a:gd name="connsiteX2" fmla="*/ 2164080 w 4320540"/>
                  <a:gd name="connsiteY2" fmla="*/ 1 h 1593004"/>
                  <a:gd name="connsiteX3" fmla="*/ 3611880 w 4320540"/>
                  <a:gd name="connsiteY3" fmla="*/ 1447801 h 1593004"/>
                  <a:gd name="connsiteX4" fmla="*/ 4320540 w 4320540"/>
                  <a:gd name="connsiteY4" fmla="*/ 145542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3611880"/>
                  <a:gd name="connsiteY0" fmla="*/ 1447801 h 1593004"/>
                  <a:gd name="connsiteX1" fmla="*/ 716280 w 3611880"/>
                  <a:gd name="connsiteY1" fmla="*/ 1455421 h 1593004"/>
                  <a:gd name="connsiteX2" fmla="*/ 2164080 w 3611880"/>
                  <a:gd name="connsiteY2" fmla="*/ 1 h 1593004"/>
                  <a:gd name="connsiteX3" fmla="*/ 3611880 w 3611880"/>
                  <a:gd name="connsiteY3" fmla="*/ 1447801 h 1593004"/>
                  <a:gd name="connsiteX0" fmla="*/ 0 w 2164080"/>
                  <a:gd name="connsiteY0" fmla="*/ 1447800 h 1593003"/>
                  <a:gd name="connsiteX1" fmla="*/ 716280 w 2164080"/>
                  <a:gd name="connsiteY1" fmla="*/ 1455420 h 1593003"/>
                  <a:gd name="connsiteX2" fmla="*/ 2164080 w 2164080"/>
                  <a:gd name="connsiteY2" fmla="*/ 0 h 1593003"/>
                </a:gdLst>
                <a:ahLst/>
                <a:cxnLst>
                  <a:cxn ang="0">
                    <a:pos x="connsiteX0" y="connsiteY0"/>
                  </a:cxn>
                  <a:cxn ang="0">
                    <a:pos x="connsiteX1" y="connsiteY1"/>
                  </a:cxn>
                  <a:cxn ang="0">
                    <a:pos x="connsiteX2" y="connsiteY2"/>
                  </a:cxn>
                </a:cxnLst>
                <a:rect l="l" t="t" r="r" b="b"/>
                <a:pathLst>
                  <a:path w="2164080" h="1593003">
                    <a:moveTo>
                      <a:pt x="0" y="1447800"/>
                    </a:moveTo>
                    <a:cubicBezTo>
                      <a:pt x="177800" y="1572260"/>
                      <a:pt x="355600" y="1696720"/>
                      <a:pt x="716280" y="1455420"/>
                    </a:cubicBezTo>
                    <a:cubicBezTo>
                      <a:pt x="1076960" y="1214120"/>
                      <a:pt x="1681480" y="1270"/>
                      <a:pt x="2164080" y="0"/>
                    </a:cubicBezTo>
                  </a:path>
                </a:pathLst>
              </a:cu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cxnSp>
          <p:nvCxnSpPr>
            <p:cNvPr id="55" name="直接连接符 54">
              <a:extLst>
                <a:ext uri="{FF2B5EF4-FFF2-40B4-BE49-F238E27FC236}">
                  <a16:creationId xmlns:a16="http://schemas.microsoft.com/office/drawing/2014/main" id="{1F73DBB0-C044-4393-98F8-E31426F0183D}"/>
                </a:ext>
              </a:extLst>
            </p:cNvPr>
            <p:cNvCxnSpPr>
              <a:stCxn id="21" idx="2"/>
              <a:endCxn id="50" idx="2"/>
            </p:cNvCxnSpPr>
            <p:nvPr/>
          </p:nvCxnSpPr>
          <p:spPr>
            <a:xfrm>
              <a:off x="2063631" y="1865565"/>
              <a:ext cx="0" cy="1412369"/>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A1D113F1-620B-4895-9A4B-5FB29988F643}"/>
                </a:ext>
              </a:extLst>
            </p:cNvPr>
            <p:cNvCxnSpPr/>
            <p:nvPr/>
          </p:nvCxnSpPr>
          <p:spPr>
            <a:xfrm>
              <a:off x="7070234" y="1875663"/>
              <a:ext cx="0" cy="1412369"/>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17CCED21-2547-4365-B8CB-22771C1F09BF}"/>
                </a:ext>
              </a:extLst>
            </p:cNvPr>
            <p:cNvCxnSpPr/>
            <p:nvPr/>
          </p:nvCxnSpPr>
          <p:spPr>
            <a:xfrm>
              <a:off x="4562991" y="1875663"/>
              <a:ext cx="0" cy="1412369"/>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0354FF42-0EEF-4A35-AB4E-00CD47370349}"/>
                </a:ext>
              </a:extLst>
            </p:cNvPr>
            <p:cNvCxnSpPr/>
            <p:nvPr/>
          </p:nvCxnSpPr>
          <p:spPr>
            <a:xfrm>
              <a:off x="3322608" y="1845364"/>
              <a:ext cx="0" cy="1440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58C542E6-4E53-49CF-9A14-2428F0B39EFC}"/>
                </a:ext>
              </a:extLst>
            </p:cNvPr>
            <p:cNvCxnSpPr/>
            <p:nvPr/>
          </p:nvCxnSpPr>
          <p:spPr>
            <a:xfrm>
              <a:off x="8316416" y="1845363"/>
              <a:ext cx="0" cy="1440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587DA22E-D9E5-455F-BDCF-095F93683F00}"/>
                </a:ext>
              </a:extLst>
            </p:cNvPr>
            <p:cNvCxnSpPr>
              <a:cxnSpLocks/>
            </p:cNvCxnSpPr>
            <p:nvPr/>
          </p:nvCxnSpPr>
          <p:spPr>
            <a:xfrm>
              <a:off x="827584" y="1865564"/>
              <a:ext cx="0" cy="1412369"/>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90583FD9-8334-4742-BB1B-2757BBC8DCB6}"/>
                </a:ext>
              </a:extLst>
            </p:cNvPr>
            <p:cNvCxnSpPr/>
            <p:nvPr/>
          </p:nvCxnSpPr>
          <p:spPr>
            <a:xfrm>
              <a:off x="5796136" y="1865564"/>
              <a:ext cx="0" cy="1412369"/>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E826CFDA-EB3C-41F6-9388-F662441B9BF3}"/>
                </a:ext>
              </a:extLst>
            </p:cNvPr>
            <p:cNvCxnSpPr/>
            <p:nvPr/>
          </p:nvCxnSpPr>
          <p:spPr>
            <a:xfrm>
              <a:off x="1691680" y="2201932"/>
              <a:ext cx="0" cy="72008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6456949C-7C80-4368-B0A9-F45511E05C79}"/>
                </a:ext>
              </a:extLst>
            </p:cNvPr>
            <p:cNvCxnSpPr/>
            <p:nvPr/>
          </p:nvCxnSpPr>
          <p:spPr>
            <a:xfrm>
              <a:off x="2411760" y="2201932"/>
              <a:ext cx="0" cy="756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80" name="直接连接符 79">
              <a:extLst>
                <a:ext uri="{FF2B5EF4-FFF2-40B4-BE49-F238E27FC236}">
                  <a16:creationId xmlns:a16="http://schemas.microsoft.com/office/drawing/2014/main" id="{32133284-1B65-4D36-AEC6-1136C3CAE618}"/>
                </a:ext>
              </a:extLst>
            </p:cNvPr>
            <p:cNvCxnSpPr/>
            <p:nvPr/>
          </p:nvCxnSpPr>
          <p:spPr>
            <a:xfrm>
              <a:off x="1115616" y="2067694"/>
              <a:ext cx="0" cy="1044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256F0C3B-27E0-4F89-9524-CDE6F862BB12}"/>
                </a:ext>
              </a:extLst>
            </p:cNvPr>
            <p:cNvCxnSpPr/>
            <p:nvPr/>
          </p:nvCxnSpPr>
          <p:spPr>
            <a:xfrm>
              <a:off x="2915816" y="2193750"/>
              <a:ext cx="0" cy="756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82" name="直接连接符 81">
              <a:extLst>
                <a:ext uri="{FF2B5EF4-FFF2-40B4-BE49-F238E27FC236}">
                  <a16:creationId xmlns:a16="http://schemas.microsoft.com/office/drawing/2014/main" id="{D42BEBEB-313E-4373-969D-31E962CF6751}"/>
                </a:ext>
              </a:extLst>
            </p:cNvPr>
            <p:cNvCxnSpPr/>
            <p:nvPr/>
          </p:nvCxnSpPr>
          <p:spPr>
            <a:xfrm>
              <a:off x="3707904" y="2201932"/>
              <a:ext cx="0" cy="756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83" name="直接连接符 82">
              <a:extLst>
                <a:ext uri="{FF2B5EF4-FFF2-40B4-BE49-F238E27FC236}">
                  <a16:creationId xmlns:a16="http://schemas.microsoft.com/office/drawing/2014/main" id="{D58E04C7-FA9C-4D43-8534-23C1F4069BDA}"/>
                </a:ext>
              </a:extLst>
            </p:cNvPr>
            <p:cNvCxnSpPr/>
            <p:nvPr/>
          </p:nvCxnSpPr>
          <p:spPr>
            <a:xfrm>
              <a:off x="4211960" y="2201932"/>
              <a:ext cx="0" cy="756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84" name="直接连接符 83">
              <a:extLst>
                <a:ext uri="{FF2B5EF4-FFF2-40B4-BE49-F238E27FC236}">
                  <a16:creationId xmlns:a16="http://schemas.microsoft.com/office/drawing/2014/main" id="{F5C2CC8A-1580-495B-8359-82AFC328183B}"/>
                </a:ext>
              </a:extLst>
            </p:cNvPr>
            <p:cNvCxnSpPr/>
            <p:nvPr/>
          </p:nvCxnSpPr>
          <p:spPr>
            <a:xfrm>
              <a:off x="4932040" y="2201932"/>
              <a:ext cx="0" cy="756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85" name="直接连接符 84">
              <a:extLst>
                <a:ext uri="{FF2B5EF4-FFF2-40B4-BE49-F238E27FC236}">
                  <a16:creationId xmlns:a16="http://schemas.microsoft.com/office/drawing/2014/main" id="{C009D09F-BEEB-489C-865C-FA9499CE4960}"/>
                </a:ext>
              </a:extLst>
            </p:cNvPr>
            <p:cNvCxnSpPr/>
            <p:nvPr/>
          </p:nvCxnSpPr>
          <p:spPr>
            <a:xfrm>
              <a:off x="5436096" y="2201932"/>
              <a:ext cx="0" cy="756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86" name="直接连接符 85">
              <a:extLst>
                <a:ext uri="{FF2B5EF4-FFF2-40B4-BE49-F238E27FC236}">
                  <a16:creationId xmlns:a16="http://schemas.microsoft.com/office/drawing/2014/main" id="{76D229B4-E159-4AE0-BC53-5C00B6560572}"/>
                </a:ext>
              </a:extLst>
            </p:cNvPr>
            <p:cNvCxnSpPr/>
            <p:nvPr/>
          </p:nvCxnSpPr>
          <p:spPr>
            <a:xfrm>
              <a:off x="6156176" y="2166012"/>
              <a:ext cx="0" cy="864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87" name="直接连接符 86">
              <a:extLst>
                <a:ext uri="{FF2B5EF4-FFF2-40B4-BE49-F238E27FC236}">
                  <a16:creationId xmlns:a16="http://schemas.microsoft.com/office/drawing/2014/main" id="{369B7EC0-7B7A-4F8E-A41B-418EE4D26B93}"/>
                </a:ext>
              </a:extLst>
            </p:cNvPr>
            <p:cNvCxnSpPr/>
            <p:nvPr/>
          </p:nvCxnSpPr>
          <p:spPr>
            <a:xfrm>
              <a:off x="6732240" y="2139750"/>
              <a:ext cx="0" cy="864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88" name="直接连接符 87">
              <a:extLst>
                <a:ext uri="{FF2B5EF4-FFF2-40B4-BE49-F238E27FC236}">
                  <a16:creationId xmlns:a16="http://schemas.microsoft.com/office/drawing/2014/main" id="{6CA71544-DF0D-46BF-9927-3FAD614813FD}"/>
                </a:ext>
              </a:extLst>
            </p:cNvPr>
            <p:cNvCxnSpPr/>
            <p:nvPr/>
          </p:nvCxnSpPr>
          <p:spPr>
            <a:xfrm>
              <a:off x="7381472" y="2139750"/>
              <a:ext cx="0" cy="864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cxnSp>
          <p:nvCxnSpPr>
            <p:cNvPr id="89" name="直接连接符 88">
              <a:extLst>
                <a:ext uri="{FF2B5EF4-FFF2-40B4-BE49-F238E27FC236}">
                  <a16:creationId xmlns:a16="http://schemas.microsoft.com/office/drawing/2014/main" id="{0EA7745F-631D-45AE-AD5E-7927B2761BB6}"/>
                </a:ext>
              </a:extLst>
            </p:cNvPr>
            <p:cNvCxnSpPr/>
            <p:nvPr/>
          </p:nvCxnSpPr>
          <p:spPr>
            <a:xfrm>
              <a:off x="7964139" y="2139750"/>
              <a:ext cx="0" cy="864000"/>
            </a:xfrm>
            <a:prstGeom prst="line">
              <a:avLst/>
            </a:prstGeom>
            <a:grpFill/>
            <a:ln w="38100" cap="rnd" cmpd="sng">
              <a:gradFill>
                <a:gsLst>
                  <a:gs pos="0">
                    <a:schemeClr val="accent2">
                      <a:lumMod val="50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sp3d extrusionH="254000">
              <a:bevelT/>
              <a:bevelB/>
            </a:sp3d>
          </p:spPr>
          <p:style>
            <a:lnRef idx="1">
              <a:schemeClr val="accent1"/>
            </a:lnRef>
            <a:fillRef idx="0">
              <a:schemeClr val="accent1"/>
            </a:fillRef>
            <a:effectRef idx="0">
              <a:schemeClr val="accent1"/>
            </a:effectRef>
            <a:fontRef idx="minor">
              <a:schemeClr val="tx1"/>
            </a:fontRef>
          </p:style>
        </p:cxnSp>
      </p:grpSp>
      <p:sp>
        <p:nvSpPr>
          <p:cNvPr id="92" name="标注: 弯曲线形 91">
            <a:extLst>
              <a:ext uri="{FF2B5EF4-FFF2-40B4-BE49-F238E27FC236}">
                <a16:creationId xmlns:a16="http://schemas.microsoft.com/office/drawing/2014/main" id="{3E752613-B1FB-4930-BF65-119B393C96B0}"/>
              </a:ext>
            </a:extLst>
          </p:cNvPr>
          <p:cNvSpPr/>
          <p:nvPr/>
        </p:nvSpPr>
        <p:spPr>
          <a:xfrm>
            <a:off x="3666113" y="867290"/>
            <a:ext cx="5256464" cy="1013979"/>
          </a:xfrm>
          <a:prstGeom prst="borderCallout2">
            <a:avLst>
              <a:gd name="adj1" fmla="val 18750"/>
              <a:gd name="adj2" fmla="val -358"/>
              <a:gd name="adj3" fmla="val 18750"/>
              <a:gd name="adj4" fmla="val -16667"/>
              <a:gd name="adj5" fmla="val 178632"/>
              <a:gd name="adj6" fmla="val -37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文本框 93">
            <a:extLst>
              <a:ext uri="{FF2B5EF4-FFF2-40B4-BE49-F238E27FC236}">
                <a16:creationId xmlns:a16="http://schemas.microsoft.com/office/drawing/2014/main" id="{7BE3DD92-C486-4494-8206-CE986F466C03}"/>
              </a:ext>
            </a:extLst>
          </p:cNvPr>
          <p:cNvSpPr txBox="1"/>
          <p:nvPr/>
        </p:nvSpPr>
        <p:spPr>
          <a:xfrm>
            <a:off x="3707904" y="1087907"/>
            <a:ext cx="5214673" cy="646331"/>
          </a:xfrm>
          <a:prstGeom prst="rect">
            <a:avLst/>
          </a:prstGeom>
          <a:noFill/>
        </p:spPr>
        <p:txBody>
          <a:bodyPr wrap="square">
            <a:spAutoFit/>
          </a:bodyPr>
          <a:lstStyle/>
          <a:p>
            <a:r>
              <a:rPr lang="zh-CN" altLang="en-US" sz="1200" b="1" dirty="0">
                <a:solidFill>
                  <a:schemeClr val="bg1"/>
                </a:solidFill>
              </a:rPr>
              <a:t>存在两处纯合突变，为</a:t>
            </a:r>
            <a:r>
              <a:rPr lang="en-US" altLang="zh-CN" sz="1200" b="1" dirty="0">
                <a:solidFill>
                  <a:schemeClr val="bg1"/>
                </a:solidFill>
              </a:rPr>
              <a:t>ATP7B c.2333G&gt;T chr13:52532469 p.R778L -</a:t>
            </a:r>
            <a:r>
              <a:rPr lang="zh-CN" altLang="en-US" sz="1200" b="1" dirty="0">
                <a:solidFill>
                  <a:schemeClr val="bg1"/>
                </a:solidFill>
              </a:rPr>
              <a:t>已知致病突变和</a:t>
            </a:r>
            <a:r>
              <a:rPr lang="en-US" altLang="zh-CN" sz="1200" b="1" dirty="0">
                <a:solidFill>
                  <a:schemeClr val="bg1"/>
                </a:solidFill>
              </a:rPr>
              <a:t>c.2310C&gt;G chr13:52532492 p.L770L -</a:t>
            </a:r>
            <a:r>
              <a:rPr lang="zh-CN" altLang="en-US" sz="1200" b="1" dirty="0">
                <a:solidFill>
                  <a:schemeClr val="bg1"/>
                </a:solidFill>
              </a:rPr>
              <a:t>疑似致病突变，其父母、小姨、姐姐均存在相同突变位点，但因为双杂合不发病</a:t>
            </a:r>
          </a:p>
        </p:txBody>
      </p:sp>
      <p:sp>
        <p:nvSpPr>
          <p:cNvPr id="95" name="星形: 四角 94">
            <a:extLst>
              <a:ext uri="{FF2B5EF4-FFF2-40B4-BE49-F238E27FC236}">
                <a16:creationId xmlns:a16="http://schemas.microsoft.com/office/drawing/2014/main" id="{FC1315DF-2533-45D8-894E-38BC75880840}"/>
              </a:ext>
            </a:extLst>
          </p:cNvPr>
          <p:cNvSpPr/>
          <p:nvPr/>
        </p:nvSpPr>
        <p:spPr>
          <a:xfrm>
            <a:off x="1516061" y="2702105"/>
            <a:ext cx="446603" cy="288032"/>
          </a:xfrm>
          <a:prstGeom prst="star4">
            <a:avLst/>
          </a:prstGeom>
          <a:solidFill>
            <a:srgbClr val="FF0000"/>
          </a:solidFill>
          <a:ln>
            <a:solidFill>
              <a:srgbClr val="DB2C03"/>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标注: 弯曲线形 95">
            <a:extLst>
              <a:ext uri="{FF2B5EF4-FFF2-40B4-BE49-F238E27FC236}">
                <a16:creationId xmlns:a16="http://schemas.microsoft.com/office/drawing/2014/main" id="{DDDC4C89-3708-4D0B-A585-7DF94CC74E18}"/>
              </a:ext>
            </a:extLst>
          </p:cNvPr>
          <p:cNvSpPr/>
          <p:nvPr/>
        </p:nvSpPr>
        <p:spPr>
          <a:xfrm flipH="1" flipV="1">
            <a:off x="694591" y="3797320"/>
            <a:ext cx="4442450" cy="903769"/>
          </a:xfrm>
          <a:prstGeom prst="borderCallout2">
            <a:avLst>
              <a:gd name="adj1" fmla="val 17742"/>
              <a:gd name="adj2" fmla="val -100"/>
              <a:gd name="adj3" fmla="val 18750"/>
              <a:gd name="adj4" fmla="val -16667"/>
              <a:gd name="adj5" fmla="val 171962"/>
              <a:gd name="adj6" fmla="val -391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星形: 四角 96">
            <a:extLst>
              <a:ext uri="{FF2B5EF4-FFF2-40B4-BE49-F238E27FC236}">
                <a16:creationId xmlns:a16="http://schemas.microsoft.com/office/drawing/2014/main" id="{4185DECE-2BFB-4ECE-A483-74E347644AFA}"/>
              </a:ext>
            </a:extLst>
          </p:cNvPr>
          <p:cNvSpPr/>
          <p:nvPr/>
        </p:nvSpPr>
        <p:spPr>
          <a:xfrm>
            <a:off x="6693700" y="2804224"/>
            <a:ext cx="446603" cy="288032"/>
          </a:xfrm>
          <a:prstGeom prst="star4">
            <a:avLst/>
          </a:prstGeom>
          <a:solidFill>
            <a:srgbClr val="FF0000"/>
          </a:solidFill>
          <a:ln>
            <a:solidFill>
              <a:srgbClr val="DB2C03"/>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文本框 98">
            <a:extLst>
              <a:ext uri="{FF2B5EF4-FFF2-40B4-BE49-F238E27FC236}">
                <a16:creationId xmlns:a16="http://schemas.microsoft.com/office/drawing/2014/main" id="{E69C0B31-E2A4-4E7F-85EA-D097FD79E1F0}"/>
              </a:ext>
            </a:extLst>
          </p:cNvPr>
          <p:cNvSpPr txBox="1"/>
          <p:nvPr/>
        </p:nvSpPr>
        <p:spPr>
          <a:xfrm>
            <a:off x="694591" y="3871903"/>
            <a:ext cx="4442450" cy="769441"/>
          </a:xfrm>
          <a:prstGeom prst="rect">
            <a:avLst/>
          </a:prstGeom>
          <a:noFill/>
        </p:spPr>
        <p:txBody>
          <a:bodyPr wrap="square" rtlCol="0">
            <a:spAutoFit/>
          </a:bodyPr>
          <a:lstStyle/>
          <a:p>
            <a:r>
              <a:rPr lang="en-US" altLang="zh-CN" sz="1100" b="1" dirty="0">
                <a:solidFill>
                  <a:schemeClr val="bg1"/>
                </a:solidFill>
              </a:rPr>
              <a:t>DMD</a:t>
            </a:r>
            <a:r>
              <a:rPr lang="zh-CN" altLang="en-US" sz="1100" b="1" dirty="0">
                <a:solidFill>
                  <a:schemeClr val="bg1"/>
                </a:solidFill>
              </a:rPr>
              <a:t>基因</a:t>
            </a:r>
            <a:r>
              <a:rPr lang="en-US" altLang="zh-CN" sz="1100" b="1" dirty="0">
                <a:solidFill>
                  <a:schemeClr val="bg1"/>
                </a:solidFill>
              </a:rPr>
              <a:t>51</a:t>
            </a:r>
            <a:r>
              <a:rPr lang="zh-CN" altLang="en-US" sz="1100" b="1" dirty="0">
                <a:solidFill>
                  <a:schemeClr val="bg1"/>
                </a:solidFill>
              </a:rPr>
              <a:t>号外显子存在缺失突变；其母亲、姐姐均存在相同位点的杂合缺失变异，但运动能力正常，检测肌酶正常，未诊断为</a:t>
            </a:r>
            <a:r>
              <a:rPr lang="en-US" altLang="zh-CN" sz="1100" b="1" dirty="0">
                <a:solidFill>
                  <a:schemeClr val="bg1"/>
                </a:solidFill>
              </a:rPr>
              <a:t>DMD</a:t>
            </a:r>
            <a:r>
              <a:rPr lang="zh-CN" altLang="en-US" sz="1100" b="1" dirty="0">
                <a:solidFill>
                  <a:schemeClr val="bg1"/>
                </a:solidFill>
              </a:rPr>
              <a:t>，但均为</a:t>
            </a:r>
            <a:r>
              <a:rPr lang="en-US" altLang="zh-CN" sz="1100" b="1" dirty="0">
                <a:solidFill>
                  <a:schemeClr val="bg1"/>
                </a:solidFill>
              </a:rPr>
              <a:t>DMD</a:t>
            </a:r>
            <a:r>
              <a:rPr lang="zh-CN" altLang="en-US" sz="1100" b="1" dirty="0">
                <a:solidFill>
                  <a:schemeClr val="bg1"/>
                </a:solidFill>
              </a:rPr>
              <a:t>携带者；其母亲及其母亲的孪生姐姐为同卵双生，其表哥</a:t>
            </a:r>
            <a:r>
              <a:rPr lang="en-US" altLang="zh-CN" sz="1100" b="1" dirty="0">
                <a:solidFill>
                  <a:schemeClr val="bg1"/>
                </a:solidFill>
              </a:rPr>
              <a:t>Ⅳ-3 </a:t>
            </a:r>
            <a:r>
              <a:rPr lang="zh-CN" altLang="en-US" sz="1100" b="1" dirty="0">
                <a:solidFill>
                  <a:schemeClr val="bg1"/>
                </a:solidFill>
              </a:rPr>
              <a:t>存在</a:t>
            </a:r>
            <a:r>
              <a:rPr lang="en-US" altLang="zh-CN" sz="1100" b="1" dirty="0">
                <a:solidFill>
                  <a:schemeClr val="bg1"/>
                </a:solidFill>
              </a:rPr>
              <a:t>DMD</a:t>
            </a:r>
            <a:r>
              <a:rPr lang="zh-CN" altLang="en-US" sz="1100" b="1" dirty="0">
                <a:solidFill>
                  <a:schemeClr val="bg1"/>
                </a:solidFill>
              </a:rPr>
              <a:t>基因</a:t>
            </a:r>
            <a:r>
              <a:rPr lang="en-US" altLang="zh-CN" sz="1100" b="1" dirty="0">
                <a:solidFill>
                  <a:schemeClr val="bg1"/>
                </a:solidFill>
              </a:rPr>
              <a:t>51</a:t>
            </a:r>
            <a:r>
              <a:rPr lang="zh-CN" altLang="en-US" sz="1100" b="1" dirty="0">
                <a:solidFill>
                  <a:schemeClr val="bg1"/>
                </a:solidFill>
              </a:rPr>
              <a:t>号外显子缺失突变，确诊</a:t>
            </a:r>
            <a:r>
              <a:rPr lang="en-US" altLang="zh-CN" sz="1100" b="1" dirty="0">
                <a:solidFill>
                  <a:schemeClr val="bg1"/>
                </a:solidFill>
              </a:rPr>
              <a:t>DMD</a:t>
            </a:r>
            <a:endParaRPr lang="zh-CN" altLang="en-US" sz="1100" b="1" dirty="0">
              <a:solidFill>
                <a:schemeClr val="bg1"/>
              </a:solidFill>
            </a:endParaRPr>
          </a:p>
        </p:txBody>
      </p:sp>
      <p:sp>
        <p:nvSpPr>
          <p:cNvPr id="100" name="对话气泡: 椭圆形 99">
            <a:extLst>
              <a:ext uri="{FF2B5EF4-FFF2-40B4-BE49-F238E27FC236}">
                <a16:creationId xmlns:a16="http://schemas.microsoft.com/office/drawing/2014/main" id="{46A29932-756D-480F-967D-5B2800A38773}"/>
              </a:ext>
            </a:extLst>
          </p:cNvPr>
          <p:cNvSpPr/>
          <p:nvPr/>
        </p:nvSpPr>
        <p:spPr>
          <a:xfrm>
            <a:off x="3181619" y="2563037"/>
            <a:ext cx="3183624" cy="1019948"/>
          </a:xfrm>
          <a:prstGeom prst="wedgeEllipseCallout">
            <a:avLst>
              <a:gd name="adj1" fmla="val -41430"/>
              <a:gd name="adj2" fmla="val 68029"/>
            </a:avLst>
          </a:prstGeom>
          <a:blipFill>
            <a:blip r:embed="rId4"/>
            <a:tile tx="0" ty="0" sx="100000" sy="100000" flip="none" algn="tl"/>
          </a:blipFill>
          <a:ln>
            <a:solidFill>
              <a:srgbClr val="B9CCA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zh-CN" altLang="en-US" sz="1100" b="1" dirty="0">
                <a:solidFill>
                  <a:schemeClr val="tx1"/>
                </a:solidFill>
                <a:latin typeface="华光楷体二_CNKI" panose="02000500000000000000" pitchFamily="2" charset="-122"/>
                <a:ea typeface="华光楷体二_CNKI" panose="02000500000000000000" pitchFamily="2" charset="-122"/>
              </a:rPr>
              <a:t>先证者母亲及其母亲的孪生姐姐</a:t>
            </a:r>
            <a:r>
              <a:rPr lang="en-US" altLang="zh-CN" sz="1100" b="1" dirty="0">
                <a:solidFill>
                  <a:schemeClr val="tx1"/>
                </a:solidFill>
                <a:latin typeface="华光楷体二_CNKI" panose="02000500000000000000" pitchFamily="2" charset="-122"/>
                <a:ea typeface="华光楷体二_CNKI" panose="02000500000000000000" pitchFamily="2" charset="-122"/>
              </a:rPr>
              <a:t>Ⅲ-4</a:t>
            </a:r>
            <a:r>
              <a:rPr lang="zh-CN" altLang="en-US" sz="1100" b="1" dirty="0">
                <a:solidFill>
                  <a:schemeClr val="tx1"/>
                </a:solidFill>
                <a:latin typeface="华光楷体二_CNKI" panose="02000500000000000000" pitchFamily="2" charset="-122"/>
                <a:ea typeface="华光楷体二_CNKI" panose="02000500000000000000" pitchFamily="2" charset="-122"/>
              </a:rPr>
              <a:t>再次生育男婴患</a:t>
            </a:r>
            <a:r>
              <a:rPr lang="en-US" altLang="zh-CN" sz="1100" b="1" dirty="0">
                <a:solidFill>
                  <a:schemeClr val="tx1"/>
                </a:solidFill>
                <a:latin typeface="华光楷体二_CNKI" panose="02000500000000000000" pitchFamily="2" charset="-122"/>
                <a:ea typeface="华光楷体二_CNKI" panose="02000500000000000000" pitchFamily="2" charset="-122"/>
              </a:rPr>
              <a:t>DMD</a:t>
            </a:r>
            <a:r>
              <a:rPr lang="zh-CN" altLang="en-US" sz="1100" b="1" dirty="0">
                <a:solidFill>
                  <a:schemeClr val="tx1"/>
                </a:solidFill>
                <a:latin typeface="华光楷体二_CNKI" panose="02000500000000000000" pitchFamily="2" charset="-122"/>
                <a:ea typeface="华光楷体二_CNKI" panose="02000500000000000000" pitchFamily="2" charset="-122"/>
              </a:rPr>
              <a:t>概率高达</a:t>
            </a:r>
            <a:r>
              <a:rPr lang="en-US" altLang="zh-CN" sz="1100" b="1" dirty="0">
                <a:solidFill>
                  <a:schemeClr val="tx1"/>
                </a:solidFill>
                <a:latin typeface="华光楷体二_CNKI" panose="02000500000000000000" pitchFamily="2" charset="-122"/>
                <a:ea typeface="华光楷体二_CNKI" panose="02000500000000000000" pitchFamily="2" charset="-122"/>
              </a:rPr>
              <a:t>50%</a:t>
            </a:r>
            <a:r>
              <a:rPr lang="zh-CN" altLang="en-US" sz="1100" b="1" dirty="0">
                <a:solidFill>
                  <a:schemeClr val="tx1"/>
                </a:solidFill>
                <a:latin typeface="华光楷体二_CNKI" panose="02000500000000000000" pitchFamily="2" charset="-122"/>
                <a:ea typeface="华光楷体二_CNKI" panose="02000500000000000000" pitchFamily="2" charset="-122"/>
              </a:rPr>
              <a:t>。考虑</a:t>
            </a:r>
            <a:r>
              <a:rPr lang="en-US" altLang="zh-CN" sz="1100" b="1" dirty="0">
                <a:solidFill>
                  <a:schemeClr val="tx1"/>
                </a:solidFill>
                <a:latin typeface="华光楷体二_CNKI" panose="02000500000000000000" pitchFamily="2" charset="-122"/>
                <a:ea typeface="华光楷体二_CNKI" panose="02000500000000000000" pitchFamily="2" charset="-122"/>
              </a:rPr>
              <a:t>DMD</a:t>
            </a:r>
            <a:r>
              <a:rPr lang="zh-CN" altLang="en-US" sz="1100" b="1" dirty="0">
                <a:solidFill>
                  <a:schemeClr val="tx1"/>
                </a:solidFill>
                <a:latin typeface="华光楷体二_CNKI" panose="02000500000000000000" pitchFamily="2" charset="-122"/>
                <a:ea typeface="华光楷体二_CNKI" panose="02000500000000000000" pitchFamily="2" charset="-122"/>
              </a:rPr>
              <a:t>基因变异来自</a:t>
            </a:r>
            <a:r>
              <a:rPr lang="en-US" altLang="zh-CN" sz="1100" b="1" dirty="0">
                <a:solidFill>
                  <a:schemeClr val="tx1"/>
                </a:solidFill>
                <a:latin typeface="华光楷体二_CNKI" panose="02000500000000000000" pitchFamily="2" charset="-122"/>
                <a:ea typeface="华光楷体二_CNKI" panose="02000500000000000000" pitchFamily="2" charset="-122"/>
              </a:rPr>
              <a:t>Ⅰ-4</a:t>
            </a:r>
            <a:r>
              <a:rPr lang="zh-CN" altLang="en-US" sz="1100" b="1" dirty="0">
                <a:solidFill>
                  <a:schemeClr val="tx1"/>
                </a:solidFill>
                <a:latin typeface="华光楷体二_CNKI" panose="02000500000000000000" pitchFamily="2" charset="-122"/>
                <a:ea typeface="华光楷体二_CNKI" panose="02000500000000000000" pitchFamily="2" charset="-122"/>
              </a:rPr>
              <a:t>及</a:t>
            </a:r>
            <a:r>
              <a:rPr lang="en-US" altLang="zh-CN" sz="1100" b="1" dirty="0">
                <a:solidFill>
                  <a:schemeClr val="tx1"/>
                </a:solidFill>
                <a:latin typeface="华光楷体二_CNKI" panose="02000500000000000000" pitchFamily="2" charset="-122"/>
                <a:ea typeface="华光楷体二_CNKI" panose="02000500000000000000" pitchFamily="2" charset="-122"/>
              </a:rPr>
              <a:t>Ⅱ-9</a:t>
            </a:r>
            <a:r>
              <a:rPr lang="zh-CN" altLang="en-US" sz="1100" b="1" dirty="0">
                <a:solidFill>
                  <a:schemeClr val="tx1"/>
                </a:solidFill>
                <a:latin typeface="华光楷体二_CNKI" panose="02000500000000000000" pitchFamily="2" charset="-122"/>
                <a:ea typeface="华光楷体二_CNKI" panose="02000500000000000000" pitchFamily="2" charset="-122"/>
              </a:rPr>
              <a:t>女性携带者。可进一步完善</a:t>
            </a:r>
            <a:r>
              <a:rPr lang="en-US" altLang="zh-CN" sz="1100" b="1" dirty="0">
                <a:solidFill>
                  <a:schemeClr val="tx1"/>
                </a:solidFill>
                <a:latin typeface="华光楷体二_CNKI" panose="02000500000000000000" pitchFamily="2" charset="-122"/>
                <a:ea typeface="华光楷体二_CNKI" panose="02000500000000000000" pitchFamily="2" charset="-122"/>
              </a:rPr>
              <a:t>Ⅱ</a:t>
            </a:r>
            <a:r>
              <a:rPr lang="zh-CN" altLang="en-US" sz="1100" b="1" dirty="0">
                <a:solidFill>
                  <a:schemeClr val="tx1"/>
                </a:solidFill>
                <a:latin typeface="华光楷体二_CNKI" panose="02000500000000000000" pitchFamily="2" charset="-122"/>
                <a:ea typeface="华光楷体二_CNKI" panose="02000500000000000000" pitchFamily="2" charset="-122"/>
              </a:rPr>
              <a:t>代基因检测以证实。</a:t>
            </a:r>
          </a:p>
        </p:txBody>
      </p:sp>
    </p:spTree>
    <p:custDataLst>
      <p:tags r:id="rId1"/>
    </p:custDataLst>
    <p:extLst>
      <p:ext uri="{BB962C8B-B14F-4D97-AF65-F5344CB8AC3E}">
        <p14:creationId xmlns:p14="http://schemas.microsoft.com/office/powerpoint/2010/main" val="30993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anim calcmode="lin" valueType="num">
                                      <p:cBhvr>
                                        <p:cTn id="8" dur="1000" fill="hold"/>
                                        <p:tgtEl>
                                          <p:spTgt spid="100"/>
                                        </p:tgtEl>
                                        <p:attrNameLst>
                                          <p:attrName>ppt_x</p:attrName>
                                        </p:attrNameLst>
                                      </p:cBhvr>
                                      <p:tavLst>
                                        <p:tav tm="0">
                                          <p:val>
                                            <p:strVal val="#ppt_x"/>
                                          </p:val>
                                        </p:tav>
                                        <p:tav tm="100000">
                                          <p:val>
                                            <p:strVal val="#ppt_x"/>
                                          </p:val>
                                        </p:tav>
                                      </p:tavLst>
                                    </p:anim>
                                    <p:anim calcmode="lin" valueType="num">
                                      <p:cBhvr>
                                        <p:cTn id="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4DA9FE0A-3A18-419D-BC8C-4D612F35B5EE}"/>
              </a:ext>
            </a:extLst>
          </p:cNvPr>
          <p:cNvPicPr>
            <a:picLocks noChangeAspect="1"/>
          </p:cNvPicPr>
          <p:nvPr/>
        </p:nvPicPr>
        <p:blipFill>
          <a:blip r:embed="rId3"/>
          <a:stretch>
            <a:fillRect/>
          </a:stretch>
        </p:blipFill>
        <p:spPr>
          <a:xfrm>
            <a:off x="6660232" y="0"/>
            <a:ext cx="684440" cy="684440"/>
          </a:xfrm>
          <a:prstGeom prst="rect">
            <a:avLst/>
          </a:prstGeom>
        </p:spPr>
      </p:pic>
      <p:cxnSp>
        <p:nvCxnSpPr>
          <p:cNvPr id="9" name="直接连接符 8">
            <a:extLst>
              <a:ext uri="{FF2B5EF4-FFF2-40B4-BE49-F238E27FC236}">
                <a16:creationId xmlns:a16="http://schemas.microsoft.com/office/drawing/2014/main" id="{8C342AE5-32F7-4740-93DD-17C7F4E34014}"/>
              </a:ext>
            </a:extLst>
          </p:cNvPr>
          <p:cNvCxnSpPr>
            <a:cxnSpLocks/>
          </p:cNvCxnSpPr>
          <p:nvPr/>
        </p:nvCxnSpPr>
        <p:spPr>
          <a:xfrm>
            <a:off x="0" y="69954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11DCC8A2-CB59-4A61-8262-CBFB6BAF59C4}"/>
              </a:ext>
            </a:extLst>
          </p:cNvPr>
          <p:cNvSpPr txBox="1"/>
          <p:nvPr/>
        </p:nvSpPr>
        <p:spPr>
          <a:xfrm>
            <a:off x="971600" y="987574"/>
            <a:ext cx="7488832" cy="2223686"/>
          </a:xfrm>
          <a:prstGeom prst="rect">
            <a:avLst/>
          </a:prstGeom>
          <a:noFill/>
        </p:spPr>
        <p:txBody>
          <a:bodyPr wrap="square">
            <a:spAutoFit/>
          </a:bodyPr>
          <a:lstStyle/>
          <a:p>
            <a:r>
              <a:rPr lang="zh-CN" altLang="en-US" sz="1050" dirty="0"/>
              <a:t>      </a:t>
            </a:r>
            <a:endParaRPr lang="en-US" altLang="zh-CN" sz="1050" dirty="0"/>
          </a:p>
          <a:p>
            <a:r>
              <a:rPr lang="en-US" altLang="zh-CN" sz="1050" dirty="0">
                <a:latin typeface="黑体" panose="02010609060101010101" pitchFamily="49" charset="-122"/>
                <a:ea typeface="黑体" panose="02010609060101010101" pitchFamily="49" charset="-122"/>
              </a:rPr>
              <a:t>     </a:t>
            </a:r>
            <a:r>
              <a:rPr lang="zh-CN" altLang="en-US" sz="1600" b="1" dirty="0">
                <a:latin typeface="黑体" panose="02010609060101010101" pitchFamily="49" charset="-122"/>
                <a:ea typeface="黑体" panose="02010609060101010101" pitchFamily="49" charset="-122"/>
              </a:rPr>
              <a:t>通过家系分析，</a:t>
            </a:r>
            <a:r>
              <a:rPr lang="en-US" altLang="zh-CN" sz="1600" b="1" dirty="0">
                <a:latin typeface="黑体" panose="02010609060101010101" pitchFamily="49" charset="-122"/>
                <a:ea typeface="黑体" panose="02010609060101010101" pitchFamily="49" charset="-122"/>
              </a:rPr>
              <a:t>I</a:t>
            </a:r>
            <a:r>
              <a:rPr lang="zh-CN" altLang="en-US" sz="1600" b="1" dirty="0">
                <a:latin typeface="黑体" panose="02010609060101010101" pitchFamily="49" charset="-122"/>
                <a:ea typeface="黑体" panose="02010609060101010101" pitchFamily="49" charset="-122"/>
              </a:rPr>
              <a:t>代父系家庭中含有</a:t>
            </a:r>
            <a:r>
              <a:rPr lang="en-US" altLang="zh-CN" sz="1600" b="1" dirty="0">
                <a:latin typeface="黑体" panose="02010609060101010101" pitchFamily="49" charset="-122"/>
                <a:ea typeface="黑体" panose="02010609060101010101" pitchFamily="49" charset="-122"/>
              </a:rPr>
              <a:t>ATP7B</a:t>
            </a:r>
            <a:r>
              <a:rPr lang="zh-CN" altLang="en-US" sz="1600" b="1" dirty="0">
                <a:latin typeface="黑体" panose="02010609060101010101" pitchFamily="49" charset="-122"/>
                <a:ea typeface="黑体" panose="02010609060101010101" pitchFamily="49" charset="-122"/>
              </a:rPr>
              <a:t>致病突变，</a:t>
            </a:r>
            <a:r>
              <a:rPr lang="en-US" altLang="zh-CN" sz="1600" b="1" dirty="0">
                <a:latin typeface="黑体" panose="02010609060101010101" pitchFamily="49" charset="-122"/>
                <a:ea typeface="黑体" panose="02010609060101010101" pitchFamily="49" charset="-122"/>
              </a:rPr>
              <a:t>I</a:t>
            </a:r>
            <a:r>
              <a:rPr lang="zh-CN" altLang="en-US" sz="1600" b="1" dirty="0">
                <a:latin typeface="黑体" panose="02010609060101010101" pitchFamily="49" charset="-122"/>
                <a:ea typeface="黑体" panose="02010609060101010101" pitchFamily="49" charset="-122"/>
              </a:rPr>
              <a:t>代母系家族中含有女性</a:t>
            </a:r>
            <a:r>
              <a:rPr lang="en-US" altLang="zh-CN" sz="1600" b="1" dirty="0">
                <a:latin typeface="黑体" panose="02010609060101010101" pitchFamily="49" charset="-122"/>
                <a:ea typeface="黑体" panose="02010609060101010101" pitchFamily="49" charset="-122"/>
              </a:rPr>
              <a:t>DMD</a:t>
            </a:r>
            <a:r>
              <a:rPr lang="zh-CN" altLang="en-US" sz="1600" b="1" dirty="0">
                <a:latin typeface="黑体" panose="02010609060101010101" pitchFamily="49" charset="-122"/>
                <a:ea typeface="黑体" panose="02010609060101010101" pitchFamily="49" charset="-122"/>
              </a:rPr>
              <a:t>基因</a:t>
            </a:r>
            <a:r>
              <a:rPr lang="en-US" altLang="zh-CN" sz="1600" b="1" dirty="0">
                <a:latin typeface="黑体" panose="02010609060101010101" pitchFamily="49" charset="-122"/>
                <a:ea typeface="黑体" panose="02010609060101010101" pitchFamily="49" charset="-122"/>
              </a:rPr>
              <a:t>51</a:t>
            </a:r>
            <a:r>
              <a:rPr lang="zh-CN" altLang="en-US" sz="1600" b="1" dirty="0">
                <a:latin typeface="黑体" panose="02010609060101010101" pitchFamily="49" charset="-122"/>
                <a:ea typeface="黑体" panose="02010609060101010101" pitchFamily="49" charset="-122"/>
              </a:rPr>
              <a:t>号外显子缺失突变携带，</a:t>
            </a:r>
            <a:r>
              <a:rPr lang="en-US" altLang="zh-CN" sz="1600" b="1" dirty="0">
                <a:latin typeface="黑体" panose="02010609060101010101" pitchFamily="49" charset="-122"/>
                <a:ea typeface="黑体" panose="02010609060101010101" pitchFamily="49" charset="-122"/>
              </a:rPr>
              <a:t>II</a:t>
            </a:r>
            <a:r>
              <a:rPr lang="zh-CN" altLang="en-US" sz="1600" b="1" dirty="0">
                <a:latin typeface="黑体" panose="02010609060101010101" pitchFamily="49" charset="-122"/>
                <a:ea typeface="黑体" panose="02010609060101010101" pitchFamily="49" charset="-122"/>
              </a:rPr>
              <a:t>代母系家族可疑出现多名肝豆状核变性患者，因此不除外携带</a:t>
            </a:r>
            <a:r>
              <a:rPr lang="en-US" altLang="zh-CN" sz="1600" b="1" dirty="0">
                <a:latin typeface="黑体" panose="02010609060101010101" pitchFamily="49" charset="-122"/>
                <a:ea typeface="黑体" panose="02010609060101010101" pitchFamily="49" charset="-122"/>
              </a:rPr>
              <a:t>ATP7B</a:t>
            </a:r>
            <a:r>
              <a:rPr lang="zh-CN" altLang="en-US" sz="1600" b="1" dirty="0">
                <a:latin typeface="黑体" panose="02010609060101010101" pitchFamily="49" charset="-122"/>
                <a:ea typeface="黑体" panose="02010609060101010101" pitchFamily="49" charset="-122"/>
              </a:rPr>
              <a:t>致病突变，待证实。</a:t>
            </a:r>
            <a:r>
              <a:rPr lang="en-US" altLang="zh-CN" sz="1600" b="1" dirty="0">
                <a:latin typeface="黑体" panose="02010609060101010101" pitchFamily="49" charset="-122"/>
                <a:ea typeface="黑体" panose="02010609060101010101" pitchFamily="49" charset="-122"/>
              </a:rPr>
              <a:t>III</a:t>
            </a:r>
            <a:r>
              <a:rPr lang="zh-CN" altLang="en-US" sz="1600" b="1" dirty="0">
                <a:latin typeface="黑体" panose="02010609060101010101" pitchFamily="49" charset="-122"/>
                <a:ea typeface="黑体" panose="02010609060101010101" pitchFamily="49" charset="-122"/>
              </a:rPr>
              <a:t>代母系女性两名携带</a:t>
            </a:r>
            <a:r>
              <a:rPr lang="en-US" altLang="zh-CN" sz="1600" b="1" dirty="0">
                <a:latin typeface="黑体" panose="02010609060101010101" pitchFamily="49" charset="-122"/>
                <a:ea typeface="黑体" panose="02010609060101010101" pitchFamily="49" charset="-122"/>
              </a:rPr>
              <a:t>DMD</a:t>
            </a:r>
            <a:r>
              <a:rPr lang="zh-CN" altLang="en-US" sz="1600" b="1" dirty="0">
                <a:latin typeface="黑体" panose="02010609060101010101" pitchFamily="49" charset="-122"/>
                <a:ea typeface="黑体" panose="02010609060101010101" pitchFamily="49" charset="-122"/>
              </a:rPr>
              <a:t>基因</a:t>
            </a:r>
            <a:r>
              <a:rPr lang="en-US" altLang="zh-CN" sz="1600" b="1" dirty="0">
                <a:latin typeface="黑体" panose="02010609060101010101" pitchFamily="49" charset="-122"/>
                <a:ea typeface="黑体" panose="02010609060101010101" pitchFamily="49" charset="-122"/>
              </a:rPr>
              <a:t>51</a:t>
            </a:r>
            <a:r>
              <a:rPr lang="zh-CN" altLang="en-US" sz="1600" b="1" dirty="0">
                <a:latin typeface="黑体" panose="02010609060101010101" pitchFamily="49" charset="-122"/>
                <a:ea typeface="黑体" panose="02010609060101010101" pitchFamily="49" charset="-122"/>
              </a:rPr>
              <a:t>号外显子缺失突变，与</a:t>
            </a:r>
            <a:r>
              <a:rPr lang="en-US" altLang="zh-CN" sz="1600" b="1" dirty="0">
                <a:latin typeface="黑体" panose="02010609060101010101" pitchFamily="49" charset="-122"/>
                <a:ea typeface="黑体" panose="02010609060101010101" pitchFamily="49" charset="-122"/>
              </a:rPr>
              <a:t>III</a:t>
            </a:r>
            <a:r>
              <a:rPr lang="zh-CN" altLang="en-US" sz="1600" b="1" dirty="0">
                <a:latin typeface="黑体" panose="02010609060101010101" pitchFamily="49" charset="-122"/>
                <a:ea typeface="黑体" panose="02010609060101010101" pitchFamily="49" charset="-122"/>
              </a:rPr>
              <a:t>代携带</a:t>
            </a:r>
            <a:r>
              <a:rPr lang="en-US" altLang="zh-CN" sz="1600" b="1" dirty="0">
                <a:latin typeface="黑体" panose="02010609060101010101" pitchFamily="49" charset="-122"/>
                <a:ea typeface="黑体" panose="02010609060101010101" pitchFamily="49" charset="-122"/>
              </a:rPr>
              <a:t>ATP7B</a:t>
            </a:r>
            <a:r>
              <a:rPr lang="zh-CN" altLang="en-US" sz="1600" b="1" dirty="0">
                <a:latin typeface="黑体" panose="02010609060101010101" pitchFamily="49" charset="-122"/>
                <a:ea typeface="黑体" panose="02010609060101010101" pitchFamily="49" charset="-122"/>
              </a:rPr>
              <a:t>致病突变的男性近亲通婚，导致</a:t>
            </a:r>
            <a:r>
              <a:rPr lang="en-US" altLang="zh-CN" sz="1600" b="1" dirty="0">
                <a:latin typeface="黑体" panose="02010609060101010101" pitchFamily="49" charset="-122"/>
                <a:ea typeface="黑体" panose="02010609060101010101" pitchFamily="49" charset="-122"/>
              </a:rPr>
              <a:t>IV</a:t>
            </a:r>
            <a:r>
              <a:rPr lang="zh-CN" altLang="en-US" sz="1600" b="1" dirty="0">
                <a:latin typeface="黑体" panose="02010609060101010101" pitchFamily="49" charset="-122"/>
                <a:ea typeface="黑体" panose="02010609060101010101" pitchFamily="49" charset="-122"/>
              </a:rPr>
              <a:t>代男性出现肝豆状核变性合并</a:t>
            </a:r>
            <a:r>
              <a:rPr lang="en-US" altLang="zh-CN" sz="1600" b="1" dirty="0">
                <a:latin typeface="黑体" panose="02010609060101010101" pitchFamily="49" charset="-122"/>
                <a:ea typeface="黑体" panose="02010609060101010101" pitchFamily="49" charset="-122"/>
              </a:rPr>
              <a:t>DMD</a:t>
            </a:r>
            <a:r>
              <a:rPr lang="zh-CN" altLang="en-US" sz="1600" b="1" dirty="0">
                <a:latin typeface="黑体" panose="02010609060101010101" pitchFamily="49" charset="-122"/>
                <a:ea typeface="黑体" panose="02010609060101010101" pitchFamily="49" charset="-122"/>
              </a:rPr>
              <a:t>。为防止</a:t>
            </a:r>
            <a:r>
              <a:rPr lang="en-US" altLang="zh-CN" sz="1600" b="1" dirty="0">
                <a:latin typeface="黑体" panose="02010609060101010101" pitchFamily="49" charset="-122"/>
                <a:ea typeface="黑体" panose="02010609060101010101" pitchFamily="49" charset="-122"/>
              </a:rPr>
              <a:t>IV</a:t>
            </a:r>
            <a:r>
              <a:rPr lang="zh-CN" altLang="en-US" sz="1600" b="1" dirty="0">
                <a:latin typeface="黑体" panose="02010609060101010101" pitchFamily="49" charset="-122"/>
                <a:ea typeface="黑体" panose="02010609060101010101" pitchFamily="49" charset="-122"/>
              </a:rPr>
              <a:t>代女性子女的发病，强烈建议遗传咨询及产前检查。</a:t>
            </a:r>
          </a:p>
          <a:p>
            <a:endParaRPr lang="en-US" altLang="zh-CN" sz="1600" b="1" dirty="0"/>
          </a:p>
          <a:p>
            <a:r>
              <a:rPr lang="en-US" altLang="zh-CN" sz="1600" b="1" dirty="0"/>
              <a:t>       </a:t>
            </a:r>
            <a:endParaRPr lang="zh-CN" altLang="en-US" sz="1600" b="1" dirty="0"/>
          </a:p>
        </p:txBody>
      </p:sp>
      <p:sp>
        <p:nvSpPr>
          <p:cNvPr id="17" name="文本框 16">
            <a:extLst>
              <a:ext uri="{FF2B5EF4-FFF2-40B4-BE49-F238E27FC236}">
                <a16:creationId xmlns:a16="http://schemas.microsoft.com/office/drawing/2014/main" id="{913B85E5-F6C6-481E-82DD-E6590B810228}"/>
              </a:ext>
            </a:extLst>
          </p:cNvPr>
          <p:cNvSpPr txBox="1"/>
          <p:nvPr/>
        </p:nvSpPr>
        <p:spPr>
          <a:xfrm>
            <a:off x="179512" y="123478"/>
            <a:ext cx="3168352" cy="533464"/>
          </a:xfrm>
          <a:prstGeom prst="rect">
            <a:avLst/>
          </a:prstGeom>
          <a:noFill/>
        </p:spPr>
        <p:txBody>
          <a:bodyPr wrap="square" rtlCol="0">
            <a:noAutofit/>
          </a:bodyPr>
          <a:lstStyle/>
          <a:p>
            <a:r>
              <a:rPr lang="zh-CN" altLang="en-US" sz="2400" b="1" dirty="0">
                <a:latin typeface="黑体" panose="02010609060101010101" pitchFamily="49" charset="-122"/>
                <a:ea typeface="黑体" panose="02010609060101010101" pitchFamily="49" charset="-122"/>
              </a:rPr>
              <a:t>讨论</a:t>
            </a:r>
            <a:endParaRPr lang="zh-CN" altLang="en-US" sz="2400" dirty="0">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3775847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DD9A56-EE09-4136-9380-568AC0784860}"/>
              </a:ext>
            </a:extLst>
          </p:cNvPr>
          <p:cNvPicPr>
            <a:picLocks noChangeAspect="1"/>
          </p:cNvPicPr>
          <p:nvPr/>
        </p:nvPicPr>
        <p:blipFill>
          <a:blip r:embed="rId3">
            <a:lum bright="70000" contrast="-70000"/>
          </a:blip>
          <a:stretch>
            <a:fillRect/>
          </a:stretch>
        </p:blipFill>
        <p:spPr>
          <a:xfrm>
            <a:off x="-108520" y="684440"/>
            <a:ext cx="9252520" cy="4459060"/>
          </a:xfrm>
          <a:prstGeom prst="rect">
            <a:avLst/>
          </a:prstGeom>
          <a:effectLst/>
        </p:spPr>
      </p:pic>
      <p:pic>
        <p:nvPicPr>
          <p:cNvPr id="14" name="图片 13">
            <a:extLst>
              <a:ext uri="{FF2B5EF4-FFF2-40B4-BE49-F238E27FC236}">
                <a16:creationId xmlns:a16="http://schemas.microsoft.com/office/drawing/2014/main" id="{4DA9FE0A-3A18-419D-BC8C-4D612F35B5EE}"/>
              </a:ext>
            </a:extLst>
          </p:cNvPr>
          <p:cNvPicPr>
            <a:picLocks noChangeAspect="1"/>
          </p:cNvPicPr>
          <p:nvPr/>
        </p:nvPicPr>
        <p:blipFill>
          <a:blip r:embed="rId4"/>
          <a:stretch>
            <a:fillRect/>
          </a:stretch>
        </p:blipFill>
        <p:spPr>
          <a:xfrm>
            <a:off x="6660232" y="0"/>
            <a:ext cx="684440" cy="684440"/>
          </a:xfrm>
          <a:prstGeom prst="rect">
            <a:avLst/>
          </a:prstGeom>
        </p:spPr>
      </p:pic>
      <p:cxnSp>
        <p:nvCxnSpPr>
          <p:cNvPr id="9" name="直接连接符 8">
            <a:extLst>
              <a:ext uri="{FF2B5EF4-FFF2-40B4-BE49-F238E27FC236}">
                <a16:creationId xmlns:a16="http://schemas.microsoft.com/office/drawing/2014/main" id="{8C342AE5-32F7-4740-93DD-17C7F4E34014}"/>
              </a:ext>
            </a:extLst>
          </p:cNvPr>
          <p:cNvCxnSpPr>
            <a:cxnSpLocks/>
          </p:cNvCxnSpPr>
          <p:nvPr/>
        </p:nvCxnSpPr>
        <p:spPr>
          <a:xfrm>
            <a:off x="0" y="699542"/>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913B85E5-F6C6-481E-82DD-E6590B810228}"/>
              </a:ext>
            </a:extLst>
          </p:cNvPr>
          <p:cNvSpPr txBox="1"/>
          <p:nvPr/>
        </p:nvSpPr>
        <p:spPr>
          <a:xfrm>
            <a:off x="179512" y="123478"/>
            <a:ext cx="3168352" cy="533464"/>
          </a:xfrm>
          <a:prstGeom prst="rect">
            <a:avLst/>
          </a:prstGeom>
          <a:noFill/>
        </p:spPr>
        <p:txBody>
          <a:bodyPr wrap="square" rtlCol="0">
            <a:noAutofit/>
          </a:bodyPr>
          <a:lstStyle/>
          <a:p>
            <a:r>
              <a:rPr lang="zh-CN" altLang="en-US" sz="2400" b="1" dirty="0">
                <a:latin typeface="黑体" panose="02010609060101010101" pitchFamily="49" charset="-122"/>
                <a:ea typeface="黑体" panose="02010609060101010101" pitchFamily="49" charset="-122"/>
              </a:rPr>
              <a:t>结语展望</a:t>
            </a:r>
            <a:endParaRPr lang="zh-CN" altLang="en-US" sz="2400" dirty="0">
              <a:latin typeface="黑体" panose="02010609060101010101" pitchFamily="49" charset="-122"/>
              <a:ea typeface="黑体" panose="02010609060101010101" pitchFamily="49" charset="-122"/>
            </a:endParaRPr>
          </a:p>
        </p:txBody>
      </p:sp>
      <p:sp>
        <p:nvSpPr>
          <p:cNvPr id="16" name="文本框 15">
            <a:extLst>
              <a:ext uri="{FF2B5EF4-FFF2-40B4-BE49-F238E27FC236}">
                <a16:creationId xmlns:a16="http://schemas.microsoft.com/office/drawing/2014/main" id="{11DCC8A2-CB59-4A61-8262-CBFB6BAF59C4}"/>
              </a:ext>
            </a:extLst>
          </p:cNvPr>
          <p:cNvSpPr txBox="1"/>
          <p:nvPr/>
        </p:nvSpPr>
        <p:spPr>
          <a:xfrm>
            <a:off x="485420" y="1155162"/>
            <a:ext cx="8173159" cy="1600438"/>
          </a:xfrm>
          <a:prstGeom prst="rect">
            <a:avLst/>
          </a:prstGeom>
          <a:noFill/>
        </p:spPr>
        <p:txBody>
          <a:bodyPr wrap="square">
            <a:spAutoFit/>
          </a:bodyPr>
          <a:lstStyle/>
          <a:p>
            <a:r>
              <a:rPr lang="zh-CN" altLang="en-US" sz="1050" dirty="0"/>
              <a:t>    </a:t>
            </a:r>
            <a:r>
              <a:rPr lang="zh-CN" altLang="en-US" sz="1400" b="1" dirty="0">
                <a:latin typeface="华光楷体二_CNKI" panose="02000500000000000000" pitchFamily="2" charset="-122"/>
                <a:ea typeface="华光楷体二_CNKI" panose="02000500000000000000" pitchFamily="2" charset="-122"/>
              </a:rPr>
              <a:t>肝豆状核变性与杜兴型肌营养不良均为少见遗传病，国内尚未见同时患有两种疾病的报道。肝细胞损伤及肌细胞损伤均可导致转氨酶的升高，转氨酶升高的鉴别诊断对于治疗意义重大。本报道通过对病史、临床表现、体格检查、辅助检查及影像学、病理学、基因检测的总结分析，最终获得确诊。</a:t>
            </a:r>
            <a:endParaRPr lang="en-US" altLang="zh-CN" sz="1400" b="1" dirty="0">
              <a:latin typeface="华光楷体二_CNKI" panose="02000500000000000000" pitchFamily="2" charset="-122"/>
              <a:ea typeface="华光楷体二_CNKI" panose="02000500000000000000" pitchFamily="2" charset="-122"/>
            </a:endParaRPr>
          </a:p>
          <a:p>
            <a:r>
              <a:rPr lang="en-US" altLang="zh-CN" sz="1400" b="1" dirty="0">
                <a:latin typeface="华光楷体二_CNKI" panose="02000500000000000000" pitchFamily="2" charset="-122"/>
                <a:ea typeface="华光楷体二_CNKI" panose="02000500000000000000" pitchFamily="2" charset="-122"/>
              </a:rPr>
              <a:t>   </a:t>
            </a:r>
          </a:p>
          <a:p>
            <a:r>
              <a:rPr lang="en-US" altLang="zh-CN" sz="1400" b="1" dirty="0">
                <a:latin typeface="华光楷体二_CNKI" panose="02000500000000000000" pitchFamily="2" charset="-122"/>
                <a:ea typeface="华光楷体二_CNKI" panose="02000500000000000000" pitchFamily="2" charset="-122"/>
              </a:rPr>
              <a:t>   </a:t>
            </a:r>
            <a:r>
              <a:rPr lang="zh-CN" altLang="en-US" sz="1400" b="1" dirty="0">
                <a:latin typeface="华光楷体二_CNKI" panose="02000500000000000000" pitchFamily="2" charset="-122"/>
                <a:ea typeface="华光楷体二_CNKI" panose="02000500000000000000" pitchFamily="2" charset="-122"/>
              </a:rPr>
              <a:t>由于杜兴型肌营养不良尚无有效治疗方法，故高效、准确的基因检测有助于产前诊断及遗传咨询，为预防本病提供关键的技术支持。随着基因编辑技术的快速进展，在基因诊断的基础上进行有效的基因治疗成为可能，也许为先天遗传性疾病的治疗带来希望。</a:t>
            </a:r>
          </a:p>
        </p:txBody>
      </p:sp>
    </p:spTree>
    <p:custDataLst>
      <p:tags r:id="rId1"/>
    </p:custDataLst>
    <p:extLst>
      <p:ext uri="{BB962C8B-B14F-4D97-AF65-F5344CB8AC3E}">
        <p14:creationId xmlns:p14="http://schemas.microsoft.com/office/powerpoint/2010/main" val="40895993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ags/tag10.xml><?xml version="1.0" encoding="utf-8"?>
<p:tagLst xmlns:a="http://schemas.openxmlformats.org/drawingml/2006/main" xmlns:r="http://schemas.openxmlformats.org/officeDocument/2006/relationships" xmlns:p="http://schemas.openxmlformats.org/presentationml/2006/main">
  <p:tag name="ISLIDE.VECTOR" val="#186193;"/>
</p:tagLst>
</file>

<file path=ppt/tags/tag11.xml><?xml version="1.0" encoding="utf-8"?>
<p:tagLst xmlns:a="http://schemas.openxmlformats.org/drawingml/2006/main" xmlns:r="http://schemas.openxmlformats.org/officeDocument/2006/relationships" xmlns:p="http://schemas.openxmlformats.org/presentationml/2006/main">
  <p:tag name="ISLIDE.VECTOR" val="#186193;"/>
  <p:tag name="ISLIDE.PICTURE" val="#127709;"/>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ISLIDE.VECTOR" val="#186193;"/>
</p:tagLst>
</file>

<file path=ppt/tags/tag5.xml><?xml version="1.0" encoding="utf-8"?>
<p:tagLst xmlns:a="http://schemas.openxmlformats.org/drawingml/2006/main" xmlns:r="http://schemas.openxmlformats.org/officeDocument/2006/relationships" xmlns:p="http://schemas.openxmlformats.org/presentationml/2006/main">
  <p:tag name="ISLIDE.VECTOR" val="#186193;"/>
</p:tagLst>
</file>

<file path=ppt/tags/tag6.xml><?xml version="1.0" encoding="utf-8"?>
<p:tagLst xmlns:a="http://schemas.openxmlformats.org/drawingml/2006/main" xmlns:r="http://schemas.openxmlformats.org/officeDocument/2006/relationships" xmlns:p="http://schemas.openxmlformats.org/presentationml/2006/main">
  <p:tag name="ISLIDE.VECTOR" val="#186193;"/>
</p:tagLst>
</file>

<file path=ppt/tags/tag7.xml><?xml version="1.0" encoding="utf-8"?>
<p:tagLst xmlns:a="http://schemas.openxmlformats.org/drawingml/2006/main" xmlns:r="http://schemas.openxmlformats.org/officeDocument/2006/relationships" xmlns:p="http://schemas.openxmlformats.org/presentationml/2006/main">
  <p:tag name="ISLIDE.VECTOR" val="#186193;"/>
</p:tagLst>
</file>

<file path=ppt/tags/tag8.xml><?xml version="1.0" encoding="utf-8"?>
<p:tagLst xmlns:a="http://schemas.openxmlformats.org/drawingml/2006/main" xmlns:r="http://schemas.openxmlformats.org/officeDocument/2006/relationships" xmlns:p="http://schemas.openxmlformats.org/presentationml/2006/main">
  <p:tag name="ISLIDE.VECTOR" val="#186193;"/>
</p:tagLst>
</file>

<file path=ppt/tags/tag9.xml><?xml version="1.0" encoding="utf-8"?>
<p:tagLst xmlns:a="http://schemas.openxmlformats.org/drawingml/2006/main" xmlns:r="http://schemas.openxmlformats.org/officeDocument/2006/relationships" xmlns:p="http://schemas.openxmlformats.org/presentationml/2006/main">
  <p:tag name="ISLIDE.VECTOR" val="#186193;"/>
</p:tagLst>
</file>

<file path=ppt/theme/theme1.xml><?xml version="1.0" encoding="utf-8"?>
<a:theme xmlns:a="http://schemas.openxmlformats.org/drawingml/2006/main" name="Office 主题​​">
  <a:themeElements>
    <a:clrScheme name="自定义 353">
      <a:dk1>
        <a:sysClr val="windowText" lastClr="000000"/>
      </a:dk1>
      <a:lt1>
        <a:sysClr val="window" lastClr="FFFFFF"/>
      </a:lt1>
      <a:dk2>
        <a:srgbClr val="5A6378"/>
      </a:dk2>
      <a:lt2>
        <a:srgbClr val="7F7F7F"/>
      </a:lt2>
      <a:accent1>
        <a:srgbClr val="10688B"/>
      </a:accent1>
      <a:accent2>
        <a:srgbClr val="00B0F0"/>
      </a:accent2>
      <a:accent3>
        <a:srgbClr val="10688B"/>
      </a:accent3>
      <a:accent4>
        <a:srgbClr val="00B0F0"/>
      </a:accent4>
      <a:accent5>
        <a:srgbClr val="10688B"/>
      </a:accent5>
      <a:accent6>
        <a:srgbClr val="00B0F0"/>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16117</TotalTime>
  <Words>1327</Words>
  <Application>Microsoft Office PowerPoint</Application>
  <PresentationFormat>全屏显示(16:9)</PresentationFormat>
  <Paragraphs>74</Paragraphs>
  <Slides>10</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10</vt:i4>
      </vt:variant>
    </vt:vector>
  </HeadingPairs>
  <TitlesOfParts>
    <vt:vector size="24" baseType="lpstr">
      <vt:lpstr>FontAwesome</vt:lpstr>
      <vt:lpstr>Helvetica-Bold</vt:lpstr>
      <vt:lpstr>Lato Regular</vt:lpstr>
      <vt:lpstr>Yuanti SC</vt:lpstr>
      <vt:lpstr>黑体</vt:lpstr>
      <vt:lpstr>华光粗黑_CNKI</vt:lpstr>
      <vt:lpstr>华光楷体二_CNKI</vt:lpstr>
      <vt:lpstr>微软雅黑</vt:lpstr>
      <vt:lpstr>造字工房悦黑演示版常规体</vt:lpstr>
      <vt:lpstr>Arial</vt:lpstr>
      <vt:lpstr>Calibri</vt:lpstr>
      <vt:lpstr>Calibri Light</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YuanZhi H</dc:creator>
  <cp:lastModifiedBy>敏</cp:lastModifiedBy>
  <cp:revision>785</cp:revision>
  <dcterms:created xsi:type="dcterms:W3CDTF">2014-11-09T01:07:25Z</dcterms:created>
  <dcterms:modified xsi:type="dcterms:W3CDTF">2022-01-16T15:04:31Z</dcterms:modified>
</cp:coreProperties>
</file>