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6"/>
  </p:handoutMasterIdLst>
  <p:sldIdLst>
    <p:sldId id="409" r:id="rId2"/>
    <p:sldId id="567" r:id="rId3"/>
    <p:sldId id="413" r:id="rId4"/>
    <p:sldId id="463" r:id="rId5"/>
    <p:sldId id="559" r:id="rId6"/>
    <p:sldId id="415" r:id="rId7"/>
    <p:sldId id="541" r:id="rId8"/>
    <p:sldId id="562" r:id="rId9"/>
    <p:sldId id="564" r:id="rId10"/>
    <p:sldId id="542" r:id="rId11"/>
    <p:sldId id="543" r:id="rId12"/>
    <p:sldId id="560" r:id="rId13"/>
    <p:sldId id="545" r:id="rId14"/>
    <p:sldId id="548" r:id="rId15"/>
    <p:sldId id="549" r:id="rId16"/>
    <p:sldId id="561" r:id="rId17"/>
    <p:sldId id="550" r:id="rId18"/>
    <p:sldId id="565" r:id="rId19"/>
    <p:sldId id="554" r:id="rId20"/>
    <p:sldId id="566" r:id="rId21"/>
    <p:sldId id="555" r:id="rId22"/>
    <p:sldId id="556" r:id="rId23"/>
    <p:sldId id="557" r:id="rId24"/>
    <p:sldId id="55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2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C5DC"/>
    <a:srgbClr val="1AA3AA"/>
    <a:srgbClr val="BEBEBE"/>
    <a:srgbClr val="C8C8C8"/>
    <a:srgbClr val="DCDCDC"/>
    <a:srgbClr val="F0F0F0"/>
    <a:srgbClr val="E6E6E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0" y="66"/>
      </p:cViewPr>
      <p:guideLst>
        <p:guide orient="horz" pos="2232"/>
        <p:guide pos="2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6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807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10038" y="3930512"/>
            <a:ext cx="3923931" cy="1655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9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3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7630" y="1279525"/>
            <a:ext cx="5388747" cy="4643992"/>
          </a:xfrm>
          <a:prstGeom prst="rect">
            <a:avLst/>
          </a:prstGeom>
        </p:spPr>
        <p:txBody>
          <a:bodyPr/>
          <a:lstStyle>
            <a:lvl1pPr marL="228600" indent="-228600" algn="ctr">
              <a:buClr>
                <a:srgbClr val="C00000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41655" indent="-274955">
              <a:buClr>
                <a:srgbClr val="C00000"/>
              </a:buClr>
              <a:buFont typeface="Wingdings" panose="05000000000000000000" pitchFamily="2" charset="2"/>
              <a:buChar char="p"/>
              <a:defRPr/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u"/>
              <a:defRPr/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/>
            </a:lvl4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9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EC06B1BF-9E31-4FC7-A734-ED9EAC230170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3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0F475FC-BA01-40A3-8D0E-06EA4EFB7F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 txBox="1"/>
          <p:nvPr/>
        </p:nvSpPr>
        <p:spPr>
          <a:xfrm>
            <a:off x="0" y="174630"/>
            <a:ext cx="9144000" cy="11049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   录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5727" y="1357315"/>
            <a:ext cx="7769625" cy="4679503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0000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30555" indent="-363855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2200" b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p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49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3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352585" y="165748"/>
            <a:ext cx="6604987" cy="11037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共用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49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EC06B1BF-9E31-4FC7-A734-ED9EAC230170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3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0F475FC-BA01-40A3-8D0E-06EA4EFB7F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45726" y="1357314"/>
            <a:ext cx="7705826" cy="444854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0000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30555" indent="-363855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2200" b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p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5724" y="1881097"/>
            <a:ext cx="3817399" cy="4164596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0000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30555" indent="-363855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2200" b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p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1828800" indent="0">
              <a:buNone/>
              <a:defRPr/>
            </a:lvl5pPr>
          </a:lstStyle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34155" y="1881097"/>
            <a:ext cx="3817399" cy="4164596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0000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30555" indent="-363855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2200" b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p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1828800" indent="0">
              <a:buNone/>
              <a:defRPr/>
            </a:lvl5pPr>
          </a:lstStyle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352585" y="165748"/>
            <a:ext cx="6604987" cy="11037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49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3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5728" y="1357315"/>
            <a:ext cx="3781889" cy="4679503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0000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30555" indent="-363855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2200" b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p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98635" y="1357315"/>
            <a:ext cx="3916718" cy="4679503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0000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30555" indent="-363855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2200" b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p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352585" y="165748"/>
            <a:ext cx="6604987" cy="11037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5" y="1356300"/>
            <a:ext cx="3868340" cy="543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49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3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8654" y="1899820"/>
            <a:ext cx="3869531" cy="4289845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0000"/>
              </a:buClr>
              <a:buFont typeface="Wingdings" panose="05000000000000000000" pitchFamily="2" charset="2"/>
              <a:buChar char="n"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30555" indent="-363855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2200" b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p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63680" y="1899820"/>
            <a:ext cx="3869531" cy="4289845"/>
          </a:xfrm>
          <a:prstGeom prst="rect">
            <a:avLst/>
          </a:prstGeom>
        </p:spPr>
        <p:txBody>
          <a:bodyPr/>
          <a:lstStyle>
            <a:lvl1pPr marL="355600" indent="-355600">
              <a:buClr>
                <a:srgbClr val="C00000"/>
              </a:buClr>
              <a:buFont typeface="Wingdings" panose="05000000000000000000" pitchFamily="2" charset="2"/>
              <a:buChar char="n"/>
              <a:defRPr sz="24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30555" indent="-363855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u"/>
              <a:defRPr sz="2200" b="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808355" indent="-266700">
              <a:buClr>
                <a:srgbClr val="C00000"/>
              </a:buClr>
              <a:buFont typeface="Wingdings" panose="05000000000000000000" pitchFamily="2" charset="2"/>
              <a:buChar char="p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075055" indent="-228600">
              <a:buClr>
                <a:srgbClr val="C00000"/>
              </a:buClr>
              <a:buFont typeface="Wingdings" panose="05000000000000000000" pitchFamily="2" charset="2"/>
              <a:buChar char="l"/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663681" y="1356300"/>
            <a:ext cx="3868340" cy="543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352585" y="165748"/>
            <a:ext cx="6604987" cy="11037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49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3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52585" y="165748"/>
            <a:ext cx="6604987" cy="110376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49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3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49" y="6356357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3" y="6356357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Documents and Settings\Administrator\桌面\院徽\院徽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72" y="255134"/>
            <a:ext cx="1031876" cy="10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Documents and Settings\Administrator\桌面\3452121147896634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7"/>
          <a:stretch>
            <a:fillRect/>
          </a:stretch>
        </p:blipFill>
        <p:spPr bwMode="auto">
          <a:xfrm>
            <a:off x="111620" y="174630"/>
            <a:ext cx="1176339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5" y="1093795"/>
            <a:ext cx="1000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41" Type="http://schemas.openxmlformats.org/officeDocument/2006/relationships/tags" Target="../tags/tag45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slideLayout" Target="../slideLayouts/slideLayout3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06793" y="1597688"/>
            <a:ext cx="7772400" cy="1060461"/>
          </a:xfrm>
        </p:spPr>
        <p:txBody>
          <a:bodyPr/>
          <a:lstStyle/>
          <a:p>
            <a:r>
              <a:rPr lang="zh-CN" altLang="en-US" sz="3200" dirty="0"/>
              <a:t>进行性家族性肝内胆汁淤积性肝病</a:t>
            </a:r>
            <a:r>
              <a:rPr lang="en-US" altLang="zh-CN" sz="3200" dirty="0"/>
              <a:t>Ⅳ</a:t>
            </a:r>
            <a:r>
              <a:rPr lang="zh-CN" altLang="en-US" sz="3200" dirty="0"/>
              <a:t>型</a:t>
            </a:r>
            <a:r>
              <a:rPr lang="en-US" altLang="zh-CN" sz="3200" dirty="0"/>
              <a:t>(PFIC4)1</a:t>
            </a:r>
            <a:r>
              <a:rPr lang="zh-CN" altLang="en-US" sz="3200" dirty="0"/>
              <a:t>例</a:t>
            </a:r>
            <a:endParaRPr lang="zh-CN" altLang="zh-CN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72640" y="3138938"/>
            <a:ext cx="5284289" cy="1730828"/>
          </a:xfrm>
        </p:spPr>
        <p:txBody>
          <a:bodyPr/>
          <a:lstStyle/>
          <a:p>
            <a:r>
              <a:rPr lang="zh-CN" altLang="en-US" dirty="0"/>
              <a:t>首都医科大学附属北京儿童医院</a:t>
            </a:r>
          </a:p>
          <a:p>
            <a:r>
              <a:rPr lang="zh-CN" altLang="en-US" dirty="0"/>
              <a:t>消化科</a:t>
            </a:r>
            <a:endParaRPr lang="en-US" altLang="zh-CN" dirty="0"/>
          </a:p>
          <a:p>
            <a:r>
              <a:rPr lang="zh-CN" altLang="en-US" dirty="0"/>
              <a:t>张晶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4253" y="1534050"/>
            <a:ext cx="76668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/>
              <a:t>血常规：白细胞 </a:t>
            </a:r>
            <a:r>
              <a:rPr lang="en-US" altLang="zh-CN" sz="1600" dirty="0"/>
              <a:t>15.85×109/L</a:t>
            </a:r>
            <a:r>
              <a:rPr lang="zh-CN" altLang="en-US" sz="1600" dirty="0"/>
              <a:t>，中性 </a:t>
            </a:r>
            <a:r>
              <a:rPr lang="en-US" altLang="zh-CN" sz="1600" dirty="0"/>
              <a:t>54.4</a:t>
            </a:r>
            <a:r>
              <a:rPr lang="zh-CN" altLang="en-US" sz="1600" dirty="0"/>
              <a:t>％，淋巴 </a:t>
            </a:r>
            <a:r>
              <a:rPr lang="en-US" altLang="zh-CN" sz="1600" dirty="0"/>
              <a:t>32.3</a:t>
            </a:r>
            <a:r>
              <a:rPr lang="zh-CN" altLang="en-US" sz="1600" dirty="0"/>
              <a:t>％，血色素 </a:t>
            </a:r>
            <a:r>
              <a:rPr lang="en-US" altLang="zh-CN" sz="1600" dirty="0"/>
              <a:t>111g/L</a:t>
            </a:r>
            <a:r>
              <a:rPr lang="zh-CN" altLang="en-US" sz="1600" dirty="0"/>
              <a:t>，血小板 </a:t>
            </a:r>
            <a:r>
              <a:rPr lang="en-US" altLang="zh-CN" sz="1600" dirty="0"/>
              <a:t>523×109/L</a:t>
            </a:r>
            <a:r>
              <a:rPr lang="zh-CN" altLang="en-US" sz="1600" dirty="0"/>
              <a:t>。</a:t>
            </a:r>
            <a:r>
              <a:rPr lang="en-US" altLang="zh-CN" sz="1600" dirty="0"/>
              <a:t>CRP</a:t>
            </a:r>
            <a:r>
              <a:rPr lang="zh-CN" altLang="en-US" sz="1600" dirty="0"/>
              <a:t>：</a:t>
            </a:r>
            <a:r>
              <a:rPr lang="en-US" altLang="zh-CN" sz="1600" dirty="0"/>
              <a:t>2.02mg/L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/>
              <a:t>PCT</a:t>
            </a:r>
            <a:r>
              <a:rPr lang="zh-CN" altLang="en-US" sz="1600" dirty="0"/>
              <a:t>：</a:t>
            </a:r>
            <a:r>
              <a:rPr lang="en-US" altLang="zh-CN" sz="1600" dirty="0"/>
              <a:t>0.48ng/ml</a:t>
            </a:r>
            <a:r>
              <a:rPr lang="zh-CN" altLang="en-US" sz="1600" dirty="0"/>
              <a:t>。偏高。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/>
              <a:t>便常规：黄色稀便，潜血阴性，白细胞、红细胞、虫卵阴性。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/>
              <a:t>尿常规：无异常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/>
              <a:t>生化：</a:t>
            </a:r>
            <a:r>
              <a:rPr lang="en-US" altLang="zh-CN" sz="1600" dirty="0"/>
              <a:t>K 4.55mmol/L</a:t>
            </a:r>
            <a:r>
              <a:rPr lang="zh-CN" altLang="en-US" sz="1600" dirty="0"/>
              <a:t>，</a:t>
            </a:r>
            <a:r>
              <a:rPr lang="en-US" altLang="zh-CN" sz="1600" dirty="0"/>
              <a:t>Na 133.4mmol/L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Ca</a:t>
            </a:r>
            <a:r>
              <a:rPr lang="en-US" altLang="zh-CN" sz="1600" dirty="0"/>
              <a:t> 2.41mmol/L</a:t>
            </a:r>
            <a:r>
              <a:rPr lang="zh-CN" altLang="en-US" sz="1600" dirty="0"/>
              <a:t>，血糖 </a:t>
            </a:r>
            <a:r>
              <a:rPr lang="en-US" altLang="zh-CN" sz="1600" dirty="0"/>
              <a:t>5.40mmol/L</a:t>
            </a:r>
            <a:r>
              <a:rPr lang="zh-CN" altLang="en-US" sz="1600" dirty="0"/>
              <a:t>，</a:t>
            </a:r>
            <a:r>
              <a:rPr lang="en-US" altLang="zh-CN" sz="1600" dirty="0">
                <a:solidFill>
                  <a:srgbClr val="00B0F0"/>
                </a:solidFill>
              </a:rPr>
              <a:t>AST  73.5U/L</a:t>
            </a:r>
            <a:r>
              <a:rPr lang="zh-CN" altLang="en-US" sz="1600" dirty="0">
                <a:solidFill>
                  <a:srgbClr val="00B0F0"/>
                </a:solidFill>
              </a:rPr>
              <a:t>，</a:t>
            </a:r>
            <a:r>
              <a:rPr lang="en-US" altLang="zh-CN" sz="1600" dirty="0">
                <a:solidFill>
                  <a:srgbClr val="00B0F0"/>
                </a:solidFill>
              </a:rPr>
              <a:t>ALT  73.9U/L</a:t>
            </a:r>
            <a:r>
              <a:rPr lang="zh-CN" altLang="en-US" sz="1600" dirty="0"/>
              <a:t>，</a:t>
            </a:r>
            <a:r>
              <a:rPr lang="en-US" altLang="zh-CN" sz="1600" dirty="0"/>
              <a:t>CK-MB  15U/L</a:t>
            </a:r>
            <a:r>
              <a:rPr lang="zh-CN" altLang="en-US" sz="1600" dirty="0"/>
              <a:t>，总蛋白 </a:t>
            </a:r>
            <a:r>
              <a:rPr lang="en-US" altLang="zh-CN" sz="1600" dirty="0"/>
              <a:t>63.1g/L</a:t>
            </a:r>
            <a:r>
              <a:rPr lang="zh-CN" altLang="en-US" sz="1600" dirty="0"/>
              <a:t>，白蛋白 </a:t>
            </a:r>
            <a:r>
              <a:rPr lang="en-US" altLang="zh-CN" sz="1600" dirty="0"/>
              <a:t>41.5g/L</a:t>
            </a:r>
            <a:r>
              <a:rPr lang="zh-CN" altLang="en-US" sz="1600" dirty="0"/>
              <a:t>，球蛋白 </a:t>
            </a:r>
            <a:r>
              <a:rPr lang="en-US" altLang="zh-CN" sz="1600" dirty="0"/>
              <a:t>21.6g/L</a:t>
            </a:r>
            <a:r>
              <a:rPr lang="zh-CN" altLang="en-US" sz="1600" dirty="0"/>
              <a:t>，尿素氮 </a:t>
            </a:r>
            <a:r>
              <a:rPr lang="en-US" altLang="zh-CN" sz="1600" dirty="0"/>
              <a:t>2.39mmol/L</a:t>
            </a:r>
            <a:r>
              <a:rPr lang="zh-CN" altLang="en-US" sz="1600" dirty="0"/>
              <a:t>，肌酐 </a:t>
            </a:r>
            <a:r>
              <a:rPr lang="en-US" altLang="zh-CN" sz="1600" dirty="0"/>
              <a:t>12.7umol/L</a:t>
            </a:r>
            <a:r>
              <a:rPr lang="zh-CN" altLang="en-US" sz="1600" dirty="0"/>
              <a:t>，</a:t>
            </a:r>
            <a:r>
              <a:rPr lang="zh-CN" altLang="en-US" sz="1600" dirty="0">
                <a:solidFill>
                  <a:srgbClr val="00B0F0"/>
                </a:solidFill>
              </a:rPr>
              <a:t>总胆红素 </a:t>
            </a:r>
            <a:r>
              <a:rPr lang="en-US" altLang="zh-CN" sz="1600" dirty="0">
                <a:solidFill>
                  <a:srgbClr val="00B0F0"/>
                </a:solidFill>
              </a:rPr>
              <a:t>76.3ummol/L</a:t>
            </a:r>
            <a:r>
              <a:rPr lang="zh-CN" altLang="en-US" sz="1600" dirty="0">
                <a:solidFill>
                  <a:srgbClr val="00B0F0"/>
                </a:solidFill>
              </a:rPr>
              <a:t>，直胆 </a:t>
            </a:r>
            <a:r>
              <a:rPr lang="en-US" altLang="zh-CN" sz="1600" dirty="0">
                <a:solidFill>
                  <a:srgbClr val="00B0F0"/>
                </a:solidFill>
              </a:rPr>
              <a:t>44.5ummol/L</a:t>
            </a:r>
            <a:r>
              <a:rPr lang="zh-CN" altLang="en-US" sz="1600" dirty="0">
                <a:solidFill>
                  <a:srgbClr val="00B0F0"/>
                </a:solidFill>
              </a:rPr>
              <a:t>，间胆 </a:t>
            </a:r>
            <a:r>
              <a:rPr lang="en-US" altLang="zh-CN" sz="1600" dirty="0">
                <a:solidFill>
                  <a:srgbClr val="00B0F0"/>
                </a:solidFill>
              </a:rPr>
              <a:t>31.8ummol/L</a:t>
            </a:r>
            <a:r>
              <a:rPr lang="zh-CN" altLang="en-US" sz="1600" dirty="0">
                <a:solidFill>
                  <a:srgbClr val="00B0F0"/>
                </a:solidFill>
              </a:rPr>
              <a:t>，</a:t>
            </a:r>
            <a:r>
              <a:rPr lang="en-US" altLang="zh-CN" sz="1600" dirty="0">
                <a:solidFill>
                  <a:srgbClr val="00B0F0"/>
                </a:solidFill>
              </a:rPr>
              <a:t>γ-GGT 40</a:t>
            </a:r>
            <a:r>
              <a:rPr lang="zh-CN" altLang="en-US" sz="1600" dirty="0">
                <a:solidFill>
                  <a:srgbClr val="00B0F0"/>
                </a:solidFill>
              </a:rPr>
              <a:t>，总胆汁酸</a:t>
            </a:r>
            <a:r>
              <a:rPr lang="en-US" altLang="zh-CN" sz="1600" dirty="0">
                <a:solidFill>
                  <a:srgbClr val="00B0F0"/>
                </a:solidFill>
              </a:rPr>
              <a:t>180</a:t>
            </a:r>
            <a:r>
              <a:rPr lang="en-US" altLang="zh-CN" sz="16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umol/L</a:t>
            </a:r>
            <a:r>
              <a:rPr lang="zh-CN" altLang="en-US" sz="1600" dirty="0">
                <a:solidFill>
                  <a:srgbClr val="00B0F0"/>
                </a:solidFill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/>
              <a:t>凝血五项：</a:t>
            </a:r>
            <a:r>
              <a:rPr lang="en-US" altLang="zh-CN" sz="1600" dirty="0"/>
              <a:t>PT 14.8</a:t>
            </a:r>
            <a:r>
              <a:rPr lang="zh-CN" altLang="en-US" sz="1600" dirty="0"/>
              <a:t>秒，</a:t>
            </a:r>
            <a:r>
              <a:rPr lang="en-US" altLang="zh-CN" sz="1600" dirty="0"/>
              <a:t>INR 1.28</a:t>
            </a:r>
            <a:r>
              <a:rPr lang="zh-CN" altLang="en-US" sz="1600" dirty="0"/>
              <a:t>，</a:t>
            </a:r>
            <a:r>
              <a:rPr lang="en-US" altLang="zh-CN" sz="1600" dirty="0"/>
              <a:t>FIB 2.64g/L</a:t>
            </a:r>
            <a:r>
              <a:rPr lang="zh-CN" altLang="en-US" sz="1600" dirty="0"/>
              <a:t>，</a:t>
            </a:r>
            <a:r>
              <a:rPr lang="en-US" altLang="zh-CN" sz="1600" dirty="0"/>
              <a:t>APTT 46.8</a:t>
            </a:r>
            <a:r>
              <a:rPr lang="zh-CN" altLang="en-US" sz="1600" dirty="0"/>
              <a:t>秒，</a:t>
            </a:r>
            <a:r>
              <a:rPr lang="en-US" altLang="zh-CN" sz="1600" dirty="0"/>
              <a:t>D-Dimer 0mg/L</a:t>
            </a:r>
            <a:r>
              <a:rPr lang="zh-CN" altLang="en-US" sz="1600" dirty="0"/>
              <a:t>。</a:t>
            </a:r>
            <a:endParaRPr lang="en-US" altLang="zh-CN" sz="1600" dirty="0"/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2298862" y="318135"/>
            <a:ext cx="5251610" cy="1103630"/>
          </a:xfrm>
        </p:spPr>
        <p:txBody>
          <a:bodyPr/>
          <a:lstStyle/>
          <a:p>
            <a:r>
              <a:rPr lang="zh-CN" altLang="en-US" sz="2800" dirty="0"/>
              <a:t>入院后实验室检查</a:t>
            </a:r>
          </a:p>
        </p:txBody>
      </p:sp>
    </p:spTree>
    <p:extLst>
      <p:ext uri="{BB962C8B-B14F-4D97-AF65-F5344CB8AC3E}">
        <p14:creationId xmlns:p14="http://schemas.microsoft.com/office/powerpoint/2010/main" val="41707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5852" y="1306859"/>
            <a:ext cx="69836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病原体：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/>
              <a:t>乙肝五项：乙肝表面抗体阳性，余均阴性。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/>
              <a:t>丙肝抗体：阴性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/>
              <a:t>CMV-</a:t>
            </a:r>
            <a:r>
              <a:rPr lang="en-US" altLang="zh-CN" sz="1600" dirty="0" err="1"/>
              <a:t>IgM</a:t>
            </a:r>
            <a:r>
              <a:rPr lang="zh-CN" altLang="en-US" sz="1600" dirty="0"/>
              <a:t>、</a:t>
            </a:r>
            <a:r>
              <a:rPr lang="en-US" altLang="zh-CN" sz="1600" dirty="0"/>
              <a:t>CMV-DNA</a:t>
            </a:r>
            <a:r>
              <a:rPr lang="zh-CN" altLang="en-US" sz="1600" dirty="0"/>
              <a:t>、</a:t>
            </a:r>
            <a:r>
              <a:rPr lang="en-US" altLang="zh-CN" sz="1600" dirty="0"/>
              <a:t>EBV-DNA</a:t>
            </a:r>
            <a:r>
              <a:rPr lang="zh-CN" altLang="en-US" sz="1600" dirty="0"/>
              <a:t>、</a:t>
            </a:r>
            <a:r>
              <a:rPr lang="en-US" altLang="zh-CN" sz="1600" dirty="0"/>
              <a:t>T-SPOT</a:t>
            </a:r>
            <a:r>
              <a:rPr lang="zh-CN" altLang="en-US" sz="1600" dirty="0"/>
              <a:t>：阴性。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/>
              <a:t>快速梅毒血清反应素试验：阴性。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/>
              <a:t>艾滋病毒抗体检测：阴性。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/>
              <a:t>抗链</a:t>
            </a:r>
            <a:r>
              <a:rPr lang="en-US" altLang="zh-CN" sz="1600" dirty="0"/>
              <a:t>O</a:t>
            </a:r>
            <a:r>
              <a:rPr lang="zh-CN" altLang="en-US" sz="1600" dirty="0"/>
              <a:t>：＜</a:t>
            </a:r>
            <a:r>
              <a:rPr lang="en-US" altLang="zh-CN" sz="1600" dirty="0"/>
              <a:t>25IU/ml</a:t>
            </a:r>
            <a:r>
              <a:rPr lang="zh-CN" altLang="en-US" sz="1600" dirty="0"/>
              <a:t>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/>
              <a:t>肺炎支原体抗体：阴性。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免疫：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err="1"/>
              <a:t>Ig</a:t>
            </a:r>
            <a:r>
              <a:rPr lang="zh-CN" altLang="en-US" sz="1600" dirty="0"/>
              <a:t>系列：</a:t>
            </a:r>
            <a:r>
              <a:rPr lang="en-US" altLang="zh-CN" sz="1600" dirty="0"/>
              <a:t>IgA 0.22g/L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IgG</a:t>
            </a:r>
            <a:r>
              <a:rPr lang="en-US" altLang="zh-CN" sz="1600" dirty="0"/>
              <a:t> 4.79g/L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IgM</a:t>
            </a:r>
            <a:r>
              <a:rPr lang="en-US" altLang="zh-CN" sz="1600" dirty="0"/>
              <a:t> 0.404g/L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IgE</a:t>
            </a:r>
            <a:r>
              <a:rPr lang="en-US" altLang="zh-CN" sz="1600" dirty="0"/>
              <a:t> 41.42IU/ml</a:t>
            </a:r>
            <a:r>
              <a:rPr lang="zh-CN" altLang="en-US" sz="1600" dirty="0"/>
              <a:t>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/>
              <a:t>CD</a:t>
            </a:r>
            <a:r>
              <a:rPr lang="zh-CN" altLang="en-US" sz="1600" dirty="0"/>
              <a:t>系列：</a:t>
            </a:r>
            <a:r>
              <a:rPr lang="en-US" altLang="zh-CN" sz="1600" dirty="0"/>
              <a:t>CD3 61.7%</a:t>
            </a:r>
            <a:r>
              <a:rPr lang="zh-CN" altLang="en-US" sz="1600" dirty="0"/>
              <a:t>，</a:t>
            </a:r>
            <a:r>
              <a:rPr lang="en-US" altLang="zh-CN" sz="1600" dirty="0"/>
              <a:t>CD4 34.2%</a:t>
            </a:r>
            <a:r>
              <a:rPr lang="zh-CN" altLang="en-US" sz="1600" dirty="0"/>
              <a:t>，</a:t>
            </a:r>
            <a:r>
              <a:rPr lang="en-US" altLang="zh-CN" sz="1600" dirty="0"/>
              <a:t>CD8 22.9</a:t>
            </a:r>
            <a:r>
              <a:rPr lang="zh-CN" altLang="en-US" sz="1600" dirty="0"/>
              <a:t>％，</a:t>
            </a:r>
            <a:r>
              <a:rPr lang="en-US" altLang="zh-CN" sz="1600" dirty="0"/>
              <a:t>B</a:t>
            </a:r>
            <a:r>
              <a:rPr lang="zh-CN" altLang="en-US" sz="1600" dirty="0"/>
              <a:t>淋巴细胞亚群 </a:t>
            </a:r>
            <a:r>
              <a:rPr lang="en-US" altLang="zh-CN" sz="1600" dirty="0"/>
              <a:t>30.6</a:t>
            </a:r>
            <a:r>
              <a:rPr lang="zh-CN" altLang="en-US" sz="1600" dirty="0"/>
              <a:t>％，</a:t>
            </a:r>
            <a:r>
              <a:rPr lang="en-US" altLang="zh-CN" sz="1600" dirty="0"/>
              <a:t>NK</a:t>
            </a:r>
            <a:r>
              <a:rPr lang="zh-CN" altLang="en-US" sz="1600" dirty="0"/>
              <a:t>细胞 </a:t>
            </a:r>
            <a:r>
              <a:rPr lang="en-US" altLang="zh-CN" sz="1600" dirty="0"/>
              <a:t>6.6</a:t>
            </a:r>
            <a:r>
              <a:rPr lang="zh-CN" altLang="en-US" sz="1600" dirty="0"/>
              <a:t>％。</a:t>
            </a:r>
          </a:p>
        </p:txBody>
      </p:sp>
    </p:spTree>
    <p:extLst>
      <p:ext uri="{BB962C8B-B14F-4D97-AF65-F5344CB8AC3E}">
        <p14:creationId xmlns:p14="http://schemas.microsoft.com/office/powerpoint/2010/main" val="342649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4976" y="1353180"/>
            <a:ext cx="76668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/>
              <a:t>感染：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>
                <a:solidFill>
                  <a:srgbClr val="0070C0"/>
                </a:solidFill>
              </a:rPr>
              <a:t>血培养（</a:t>
            </a:r>
            <a:r>
              <a:rPr lang="zh-CN" altLang="en-US" sz="1600" dirty="0"/>
              <a:t>外周）：</a:t>
            </a:r>
            <a:r>
              <a:rPr lang="en-US" altLang="zh-CN" sz="1600" dirty="0"/>
              <a:t> 2</a:t>
            </a:r>
            <a:r>
              <a:rPr lang="zh-CN" altLang="en-US" sz="1600" dirty="0"/>
              <a:t>次均阴性。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>
                <a:solidFill>
                  <a:srgbClr val="0070C0"/>
                </a:solidFill>
              </a:rPr>
              <a:t>骨髓穿刺</a:t>
            </a:r>
            <a:r>
              <a:rPr lang="zh-CN" altLang="en-US" sz="1600" dirty="0"/>
              <a:t>：</a:t>
            </a:r>
            <a:endParaRPr lang="en-US" altLang="zh-CN" sz="1600" dirty="0"/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dirty="0"/>
              <a:t>骨髓增生活跃；粒系统中性分叶核粒细胞构成比减低，个别中晚幼粒细胞可见胞外浆，部分成熟阶段细胞细胞可见中毒颗粒。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dirty="0"/>
              <a:t>红系统增生尚可，以中幼红为主，粒红比值及形态大致正常。巨核细胞及血小板不减少。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dirty="0"/>
              <a:t>成熟淋巴细胞构成比增高，分类占</a:t>
            </a:r>
            <a:r>
              <a:rPr lang="en-US" altLang="zh-CN" sz="1600" dirty="0"/>
              <a:t>42.0%</a:t>
            </a:r>
            <a:r>
              <a:rPr lang="zh-CN" altLang="en-US" sz="1600" dirty="0"/>
              <a:t>，可见幼淋</a:t>
            </a:r>
            <a:r>
              <a:rPr lang="en-US" altLang="zh-CN" sz="1600" dirty="0"/>
              <a:t>2.0%</a:t>
            </a:r>
            <a:r>
              <a:rPr lang="zh-CN" altLang="en-US" sz="1600" dirty="0"/>
              <a:t>。</a:t>
            </a:r>
          </a:p>
          <a:p>
            <a:pPr marL="1200150" lvl="2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0070C0"/>
                </a:solidFill>
              </a:rPr>
              <a:t>骨髓培养</a:t>
            </a:r>
            <a:r>
              <a:rPr lang="zh-CN" altLang="en-US" sz="1600" dirty="0"/>
              <a:t>：阴性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/>
              <a:t>代谢：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/>
              <a:t>乳酸：</a:t>
            </a:r>
            <a:r>
              <a:rPr lang="en-US" altLang="zh-CN" sz="1600" dirty="0"/>
              <a:t>1.22mmol/L</a:t>
            </a:r>
            <a:r>
              <a:rPr lang="zh-CN" altLang="en-US" sz="1600" dirty="0"/>
              <a:t>。正常。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/>
              <a:t>血氨：</a:t>
            </a:r>
            <a:r>
              <a:rPr lang="en-US" altLang="zh-CN" sz="1600" dirty="0"/>
              <a:t>28umol/L</a:t>
            </a:r>
            <a:r>
              <a:rPr lang="zh-CN" altLang="en-US" sz="1600" dirty="0"/>
              <a:t>，正常。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/>
              <a:t>AFP</a:t>
            </a:r>
            <a:r>
              <a:rPr lang="zh-CN" altLang="en-US" sz="1600" dirty="0"/>
              <a:t>：</a:t>
            </a:r>
            <a:r>
              <a:rPr lang="en-US" altLang="zh-CN" sz="1600" dirty="0"/>
              <a:t>489.54ng/ml</a:t>
            </a:r>
            <a:r>
              <a:rPr lang="zh-CN" altLang="en-US" sz="1600" dirty="0"/>
              <a:t>，升高。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sz="1600" dirty="0"/>
              <a:t>铜蓝蛋白330mg/L</a:t>
            </a:r>
            <a:r>
              <a:rPr lang="zh-CN" altLang="en-US" sz="1600" dirty="0"/>
              <a:t>，正常。</a:t>
            </a: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2298862" y="318135"/>
            <a:ext cx="5251610" cy="1103630"/>
          </a:xfrm>
        </p:spPr>
        <p:txBody>
          <a:bodyPr/>
          <a:lstStyle/>
          <a:p>
            <a:r>
              <a:rPr lang="zh-CN" altLang="en-US" sz="2800" dirty="0"/>
              <a:t>入院后实验室检查</a:t>
            </a:r>
          </a:p>
        </p:txBody>
      </p:sp>
    </p:spTree>
    <p:extLst>
      <p:ext uri="{BB962C8B-B14F-4D97-AF65-F5344CB8AC3E}">
        <p14:creationId xmlns:p14="http://schemas.microsoft.com/office/powerpoint/2010/main" val="366614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143" y="1377753"/>
            <a:ext cx="82095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影像学检查</a:t>
            </a:r>
            <a:endParaRPr lang="en-US" altLang="zh-CN" dirty="0"/>
          </a:p>
          <a:p>
            <a:pPr marL="742950" lvl="1" indent="-285750"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dirty="0"/>
              <a:t>胸片： 两肺纹理增多，模糊，肺门著明。</a:t>
            </a:r>
          </a:p>
          <a:p>
            <a:pPr marL="742950" lvl="1" indent="-285750"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dirty="0"/>
              <a:t>腹部B超： 空腹状态下：胆囊充盈欠佳，胆汁淤积；奶后胆囊未见收缩，且进一步充盈。</a:t>
            </a:r>
            <a:r>
              <a:rPr lang="zh-CN" altLang="zh-CN" dirty="0">
                <a:solidFill>
                  <a:srgbClr val="00B0F0"/>
                </a:solidFill>
              </a:rPr>
              <a:t>肝大，肝实质回声增强</a:t>
            </a:r>
            <a:r>
              <a:rPr lang="zh-CN" altLang="zh-CN" dirty="0"/>
              <a:t>。双肾增大，双肾实质回声增强，余腹部实质脏器未见异常，可见数枚系膜淋巴结，大者1.1×0.6cm，肝门区可见数个淋巴结，大小1.9x0.8cm。</a:t>
            </a:r>
          </a:p>
          <a:p>
            <a:pPr marL="742950" lvl="1" indent="-285750"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dirty="0"/>
              <a:t>心脏彩超：各房室内径正常，房室间隔回声连续完整，各瓣膜形态及活动未见异常。</a:t>
            </a:r>
            <a:endParaRPr lang="en-US" altLang="zh-CN" dirty="0"/>
          </a:p>
          <a:p>
            <a:pPr marL="285750" indent="-285750" eaLnBrk="0" fontAlgn="base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其他：</a:t>
            </a:r>
            <a:endParaRPr lang="en-US" altLang="zh-CN" dirty="0"/>
          </a:p>
          <a:p>
            <a:pPr marL="742950" lvl="1" indent="-285750"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dirty="0"/>
              <a:t>心电图：窦性心律，T波各导联切迹。</a:t>
            </a:r>
          </a:p>
          <a:p>
            <a:pPr marL="742950" lvl="1" indent="-285750"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dirty="0">
                <a:solidFill>
                  <a:srgbClr val="00B0F0"/>
                </a:solidFill>
              </a:rPr>
              <a:t>脑干听力</a:t>
            </a:r>
            <a:r>
              <a:rPr lang="zh-CN" altLang="zh-CN" dirty="0"/>
              <a:t>诱发电位：</a:t>
            </a:r>
            <a:r>
              <a:rPr lang="zh-CN" altLang="zh-CN" dirty="0">
                <a:solidFill>
                  <a:srgbClr val="FF0000"/>
                </a:solidFill>
              </a:rPr>
              <a:t>右耳听力障碍</a:t>
            </a:r>
            <a:r>
              <a:rPr lang="zh-CN" altLang="zh-CN" dirty="0"/>
              <a:t>(右耳阈值80d nHL，高于30d nHL)</a:t>
            </a:r>
          </a:p>
        </p:txBody>
      </p:sp>
      <p:sp>
        <p:nvSpPr>
          <p:cNvPr id="5" name="标题 6"/>
          <p:cNvSpPr txBox="1">
            <a:spLocks/>
          </p:cNvSpPr>
          <p:nvPr/>
        </p:nvSpPr>
        <p:spPr>
          <a:xfrm>
            <a:off x="2379249" y="472274"/>
            <a:ext cx="5251610" cy="462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入院后其他辅助检查</a:t>
            </a:r>
          </a:p>
        </p:txBody>
      </p:sp>
    </p:spTree>
    <p:extLst>
      <p:ext uri="{BB962C8B-B14F-4D97-AF65-F5344CB8AC3E}">
        <p14:creationId xmlns:p14="http://schemas.microsoft.com/office/powerpoint/2010/main" val="17212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张老师资料\medicine\投稿图片和文件\Hepatobiliary and Pancreatic Diseases International\Figure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73" y="1786498"/>
            <a:ext cx="4217331" cy="30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859673" y="4956999"/>
            <a:ext cx="4626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肝活检苏木素和伊红染色显示炎症、胆管增生、</a:t>
            </a:r>
            <a:r>
              <a:rPr lang="zh-CN" altLang="en-US" dirty="0">
                <a:solidFill>
                  <a:srgbClr val="00B0F0"/>
                </a:solidFill>
              </a:rPr>
              <a:t>胆汁淤积和胆管堵塞</a:t>
            </a:r>
            <a:r>
              <a:rPr lang="en-US" altLang="zh-CN" dirty="0"/>
              <a:t>(</a:t>
            </a:r>
            <a:r>
              <a:rPr lang="zh-CN" altLang="en-US" dirty="0"/>
              <a:t>原放大</a:t>
            </a:r>
            <a:r>
              <a:rPr lang="en-US" altLang="zh-CN" dirty="0"/>
              <a:t>100</a:t>
            </a:r>
            <a:r>
              <a:rPr lang="zh-CN" altLang="en-US" dirty="0"/>
              <a:t>倍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627101" y="138638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肝穿刺病理活检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63383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0" y="1841013"/>
            <a:ext cx="85153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25650" y="138638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基因检测结果</a:t>
            </a:r>
            <a:endParaRPr lang="en-US" altLang="zh-CN" sz="2000" dirty="0"/>
          </a:p>
        </p:txBody>
      </p:sp>
      <p:pic>
        <p:nvPicPr>
          <p:cNvPr id="2051" name="Picture 3" descr="E:\张老师资料\medicine\投稿图片和文件\Hepatobiliary and Pancreatic Diseases International\Figure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3" y="3147996"/>
            <a:ext cx="8517919" cy="31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8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33341" y="1805821"/>
            <a:ext cx="5129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(1)</a:t>
            </a:r>
            <a:r>
              <a:rPr lang="zh-CN" altLang="zh-CN" dirty="0"/>
              <a:t>婴儿胆汁淤积性肝病</a:t>
            </a:r>
            <a:r>
              <a:rPr lang="en-US" altLang="zh-CN" dirty="0"/>
              <a:t>  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进行性家族性胆汁淤积性肝病</a:t>
            </a:r>
            <a:r>
              <a:rPr lang="en-US" altLang="zh-CN" dirty="0"/>
              <a:t>4</a:t>
            </a:r>
            <a:r>
              <a:rPr lang="zh-CN" altLang="en-US" dirty="0"/>
              <a:t>型（</a:t>
            </a:r>
            <a:r>
              <a:rPr lang="en-US" altLang="zh-CN" dirty="0"/>
              <a:t>PFIC4</a:t>
            </a:r>
            <a:r>
              <a:rPr lang="zh-CN" altLang="en-US" dirty="0"/>
              <a:t>）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(2)</a:t>
            </a:r>
            <a:r>
              <a:rPr lang="zh-CN" altLang="zh-CN" dirty="0"/>
              <a:t>右耳听力障碍</a:t>
            </a:r>
            <a:r>
              <a:rPr lang="en-US" altLang="zh-CN" dirty="0"/>
              <a:t>  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(3)</a:t>
            </a:r>
            <a:r>
              <a:rPr lang="zh-CN" altLang="en-US" dirty="0"/>
              <a:t>上呼吸道感染</a:t>
            </a:r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4266005" y="683094"/>
            <a:ext cx="11144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/>
              <a:t>出院诊断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66965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307034" y="1030375"/>
            <a:ext cx="5519891" cy="4544364"/>
            <a:chOff x="1524003" y="1330316"/>
            <a:chExt cx="6096001" cy="4703600"/>
          </a:xfrm>
        </p:grpSpPr>
        <p:grpSp>
          <p:nvGrpSpPr>
            <p:cNvPr id="2" name="组合 1"/>
            <p:cNvGrpSpPr/>
            <p:nvPr/>
          </p:nvGrpSpPr>
          <p:grpSpPr>
            <a:xfrm>
              <a:off x="1524003" y="1330316"/>
              <a:ext cx="1039018" cy="1484312"/>
              <a:chOff x="1" y="1179"/>
              <a:chExt cx="1039018" cy="148431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" name="燕尾形 5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燕尾形 4"/>
              <p:cNvSpPr/>
              <p:nvPr/>
            </p:nvSpPr>
            <p:spPr>
              <a:xfrm>
                <a:off x="1" y="520688"/>
                <a:ext cx="1039018" cy="4452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400" kern="1200" dirty="0">
                    <a:solidFill>
                      <a:srgbClr val="FF0000"/>
                    </a:solidFill>
                  </a:rPr>
                  <a:t>查体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563020" y="1330317"/>
              <a:ext cx="5056981" cy="964803"/>
              <a:chOff x="1039018" y="1180"/>
              <a:chExt cx="5056981" cy="964803"/>
            </a:xfrm>
          </p:grpSpPr>
          <p:sp>
            <p:nvSpPr>
              <p:cNvPr id="4" name="同侧圆角矩形 3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" name="同侧圆角矩形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4912" tIns="16510" rIns="16510" bIns="16510" numCol="1" spcCol="1270" anchor="ctr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400" kern="1200" dirty="0"/>
              </a:p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400" kern="1200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524004" y="2397034"/>
              <a:ext cx="1039018" cy="1484312"/>
              <a:chOff x="1" y="1179"/>
              <a:chExt cx="1039018" cy="148431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2" name="燕尾形 11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燕尾形 4"/>
              <p:cNvSpPr/>
              <p:nvPr/>
            </p:nvSpPr>
            <p:spPr>
              <a:xfrm>
                <a:off x="1" y="638880"/>
                <a:ext cx="1039018" cy="4452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kern="1200" dirty="0">
                    <a:solidFill>
                      <a:srgbClr val="FF0000"/>
                    </a:solidFill>
                  </a:rPr>
                  <a:t>实验室检查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563021" y="2397035"/>
              <a:ext cx="5056981" cy="964803"/>
              <a:chOff x="1039018" y="1180"/>
              <a:chExt cx="5056981" cy="964803"/>
            </a:xfrm>
          </p:grpSpPr>
          <p:sp>
            <p:nvSpPr>
              <p:cNvPr id="10" name="同侧圆角矩形 9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同侧圆角矩形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4912" tIns="16510" rIns="16510" bIns="16510" numCol="1" spcCol="1270" anchor="ctr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400" kern="1200"/>
              </a:p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400" kern="120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524005" y="3474341"/>
              <a:ext cx="1039018" cy="1484312"/>
              <a:chOff x="1" y="1179"/>
              <a:chExt cx="1039018" cy="1484312"/>
            </a:xfrm>
            <a:solidFill>
              <a:schemeClr val="accent1"/>
            </a:solidFill>
          </p:grpSpPr>
          <p:sp>
            <p:nvSpPr>
              <p:cNvPr id="15" name="燕尾形 14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燕尾形 4"/>
              <p:cNvSpPr/>
              <p:nvPr/>
            </p:nvSpPr>
            <p:spPr>
              <a:xfrm>
                <a:off x="1" y="611120"/>
                <a:ext cx="1039018" cy="4452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kern="1200" dirty="0">
                    <a:solidFill>
                      <a:srgbClr val="FF0000"/>
                    </a:solidFill>
                  </a:rPr>
                  <a:t>鉴别诊断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563022" y="3474342"/>
              <a:ext cx="5056981" cy="964803"/>
              <a:chOff x="1039018" y="1180"/>
              <a:chExt cx="5056981" cy="964803"/>
            </a:xfrm>
          </p:grpSpPr>
          <p:sp>
            <p:nvSpPr>
              <p:cNvPr id="18" name="同侧圆角矩形 17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同侧圆角矩形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4912" tIns="16510" rIns="16510" bIns="16510" numCol="1" spcCol="1270" anchor="ctr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400" kern="1200"/>
              </a:p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400" kern="120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524006" y="4549604"/>
              <a:ext cx="1039018" cy="1484312"/>
              <a:chOff x="1" y="1179"/>
              <a:chExt cx="1039018" cy="1484312"/>
            </a:xfrm>
            <a:solidFill>
              <a:srgbClr val="0070C0"/>
            </a:solidFill>
          </p:grpSpPr>
          <p:sp>
            <p:nvSpPr>
              <p:cNvPr id="21" name="燕尾形 20"/>
              <p:cNvSpPr/>
              <p:nvPr/>
            </p:nvSpPr>
            <p:spPr>
              <a:xfrm rot="5400000">
                <a:off x="-222646" y="223826"/>
                <a:ext cx="1484312" cy="1039018"/>
              </a:xfrm>
              <a:prstGeom prst="chevron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燕尾形 4"/>
              <p:cNvSpPr/>
              <p:nvPr/>
            </p:nvSpPr>
            <p:spPr>
              <a:xfrm>
                <a:off x="1" y="621168"/>
                <a:ext cx="1039018" cy="4452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kern="1200" dirty="0">
                    <a:solidFill>
                      <a:srgbClr val="FF0000"/>
                    </a:solidFill>
                  </a:rPr>
                  <a:t>基因突变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563023" y="4549605"/>
              <a:ext cx="5056981" cy="964803"/>
              <a:chOff x="1039018" y="1180"/>
              <a:chExt cx="5056981" cy="964803"/>
            </a:xfrm>
          </p:grpSpPr>
          <p:sp>
            <p:nvSpPr>
              <p:cNvPr id="24" name="同侧圆角矩形 23"/>
              <p:cNvSpPr/>
              <p:nvPr/>
            </p:nvSpPr>
            <p:spPr>
              <a:xfrm rot="5400000">
                <a:off x="3085107" y="-2044909"/>
                <a:ext cx="964803" cy="5056981"/>
              </a:xfrm>
              <a:prstGeom prst="round2Same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600" dirty="0"/>
              </a:p>
            </p:txBody>
          </p:sp>
          <p:sp>
            <p:nvSpPr>
              <p:cNvPr id="25" name="同侧圆角矩形 6"/>
              <p:cNvSpPr/>
              <p:nvPr/>
            </p:nvSpPr>
            <p:spPr>
              <a:xfrm>
                <a:off x="1039018" y="48278"/>
                <a:ext cx="5009883" cy="870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4912" tIns="16510" rIns="16510" bIns="16510" numCol="1" spcCol="1270" anchor="ctr" anchorCtr="0">
                <a:noAutofit/>
              </a:bodyPr>
              <a:lstStyle/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400" kern="1200"/>
              </a:p>
              <a:p>
                <a:pPr marL="228600" lvl="1" indent="-228600" algn="l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400" kern="1200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781961" y="1489552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600" dirty="0"/>
                <a:t>皮肤、巩膜黄染为主要表现，颜面及躯干皮肤黏膜暗黄染，肝脾肿大。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805513" y="2593377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zh-CN" sz="1600" dirty="0"/>
                <a:t>血生化示总胆红素升高，直胆升高为主，血清丙氨酸转氨酶升高，胆汁酸明显升高</a:t>
              </a:r>
              <a:endParaRPr lang="zh-CN" altLang="en-US" sz="16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2781960" y="3521440"/>
              <a:ext cx="470406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/>
                <a:t>病原学检查除外病原学感染，免疫学检查除外免疫学缺陷，腹部超声除外肝外解剖异常，血氨、乳酸、血尿筛查、骨穿、肝穿刺等除外糖原累积病及溶酶体病。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2847990" y="4708840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600" dirty="0"/>
                <a:t>TJP2</a:t>
              </a:r>
              <a:r>
                <a:rPr lang="zh-CN" altLang="en-US" sz="1600" dirty="0"/>
                <a:t>基因复合杂合突变</a:t>
              </a:r>
            </a:p>
          </p:txBody>
        </p:sp>
      </p:grpSp>
      <p:sp>
        <p:nvSpPr>
          <p:cNvPr id="32" name="圆角矩形 31"/>
          <p:cNvSpPr/>
          <p:nvPr/>
        </p:nvSpPr>
        <p:spPr>
          <a:xfrm>
            <a:off x="2307037" y="5574739"/>
            <a:ext cx="5300314" cy="1197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344248" y="5637305"/>
            <a:ext cx="53015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(1)</a:t>
            </a:r>
            <a:r>
              <a:rPr lang="zh-CN" altLang="en-US" dirty="0">
                <a:solidFill>
                  <a:srgbClr val="C00000"/>
                </a:solidFill>
              </a:rPr>
              <a:t>进行性家族性肝内胆汁淤积性肝病</a:t>
            </a:r>
            <a:r>
              <a:rPr lang="en-US" altLang="zh-CN" dirty="0">
                <a:solidFill>
                  <a:srgbClr val="C00000"/>
                </a:solidFill>
              </a:rPr>
              <a:t>Ⅳ</a:t>
            </a:r>
            <a:r>
              <a:rPr lang="zh-CN" altLang="en-US" dirty="0">
                <a:solidFill>
                  <a:srgbClr val="C00000"/>
                </a:solidFill>
              </a:rPr>
              <a:t>型</a:t>
            </a:r>
            <a:r>
              <a:rPr lang="en-US" altLang="zh-CN" dirty="0">
                <a:solidFill>
                  <a:srgbClr val="C00000"/>
                </a:solidFill>
              </a:rPr>
              <a:t>(PFIC4)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(2)</a:t>
            </a:r>
            <a:r>
              <a:rPr lang="zh-CN" altLang="zh-CN" dirty="0"/>
              <a:t>右耳听力障碍</a:t>
            </a:r>
            <a:r>
              <a:rPr lang="en-US" altLang="zh-CN" dirty="0"/>
              <a:t>  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(3)</a:t>
            </a:r>
            <a:r>
              <a:rPr lang="zh-CN" altLang="en-US" dirty="0"/>
              <a:t>上呼吸道感染</a:t>
            </a:r>
            <a:endParaRPr lang="zh-CN" altLang="zh-CN" dirty="0"/>
          </a:p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5" name="标题 6"/>
          <p:cNvSpPr txBox="1">
            <a:spLocks/>
          </p:cNvSpPr>
          <p:nvPr/>
        </p:nvSpPr>
        <p:spPr>
          <a:xfrm>
            <a:off x="2453994" y="371792"/>
            <a:ext cx="5251610" cy="462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疾病确诊</a:t>
            </a:r>
          </a:p>
        </p:txBody>
      </p:sp>
    </p:spTree>
    <p:extLst>
      <p:ext uri="{BB962C8B-B14F-4D97-AF65-F5344CB8AC3E}">
        <p14:creationId xmlns:p14="http://schemas.microsoft.com/office/powerpoint/2010/main" val="23559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89"/>
          <p:cNvSpPr/>
          <p:nvPr/>
        </p:nvSpPr>
        <p:spPr>
          <a:xfrm>
            <a:off x="21606" y="0"/>
            <a:ext cx="2692958" cy="146705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420686" y="286406"/>
            <a:ext cx="8746511" cy="3615016"/>
            <a:chOff x="-2799521" y="24863"/>
            <a:chExt cx="11410121" cy="4848762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096963" y="3381375"/>
              <a:ext cx="1041400" cy="1052513"/>
              <a:chOff x="691" y="2077"/>
              <a:chExt cx="656" cy="663"/>
            </a:xfrm>
          </p:grpSpPr>
          <p:pic>
            <p:nvPicPr>
              <p:cNvPr id="76" name="Picture 19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" y="2077"/>
                <a:ext cx="656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Oval 20"/>
              <p:cNvSpPr>
                <a:spLocks noChangeArrowheads="1"/>
              </p:cNvSpPr>
              <p:nvPr/>
            </p:nvSpPr>
            <p:spPr bwMode="gray">
              <a:xfrm>
                <a:off x="691" y="2077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grpSp>
            <p:nvGrpSpPr>
              <p:cNvPr id="78" name="Group 21"/>
              <p:cNvGrpSpPr>
                <a:grpSpLocks/>
              </p:cNvGrpSpPr>
              <p:nvPr/>
            </p:nvGrpSpPr>
            <p:grpSpPr bwMode="auto">
              <a:xfrm>
                <a:off x="737" y="2609"/>
                <a:ext cx="575" cy="110"/>
                <a:chOff x="3704" y="1872"/>
                <a:chExt cx="827" cy="156"/>
              </a:xfrm>
            </p:grpSpPr>
            <p:grpSp>
              <p:nvGrpSpPr>
                <p:cNvPr id="79" name="Group 22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85" name="AutoShape 23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1858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AutoShape 24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1994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AutoShape 25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2070" y="229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AutoShape 26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2160" y="232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0" name="Group 27"/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4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81" name="AutoShape 28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1858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AutoShape 29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1994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AutoShape 30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2070" y="229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AutoShape 31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2160" y="232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3060700" y="3373438"/>
              <a:ext cx="1041400" cy="1052512"/>
              <a:chOff x="1928" y="2072"/>
              <a:chExt cx="656" cy="663"/>
            </a:xfrm>
          </p:grpSpPr>
          <p:pic>
            <p:nvPicPr>
              <p:cNvPr id="63" name="Picture 33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8" y="2072"/>
                <a:ext cx="656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Oval 34"/>
              <p:cNvSpPr>
                <a:spLocks noChangeArrowheads="1"/>
              </p:cNvSpPr>
              <p:nvPr/>
            </p:nvSpPr>
            <p:spPr bwMode="gray">
              <a:xfrm>
                <a:off x="1928" y="2072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grpSp>
            <p:nvGrpSpPr>
              <p:cNvPr id="65" name="Group 35"/>
              <p:cNvGrpSpPr>
                <a:grpSpLocks/>
              </p:cNvGrpSpPr>
              <p:nvPr/>
            </p:nvGrpSpPr>
            <p:grpSpPr bwMode="auto">
              <a:xfrm>
                <a:off x="1974" y="2604"/>
                <a:ext cx="575" cy="110"/>
                <a:chOff x="3704" y="1872"/>
                <a:chExt cx="827" cy="156"/>
              </a:xfrm>
            </p:grpSpPr>
            <p:grpSp>
              <p:nvGrpSpPr>
                <p:cNvPr id="66" name="Group 36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72" name="AutoShape 37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1858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AutoShape 38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1994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AutoShape 39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2070" y="229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AutoShape 40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2160" y="232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7" name="Group 41"/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4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68" name="AutoShape 42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1858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9" name="AutoShape 43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1994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AutoShape 44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2070" y="229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AutoShape 45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2160" y="232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4999038" y="3384550"/>
              <a:ext cx="1041400" cy="1050925"/>
              <a:chOff x="3149" y="2079"/>
              <a:chExt cx="656" cy="662"/>
            </a:xfrm>
          </p:grpSpPr>
          <p:pic>
            <p:nvPicPr>
              <p:cNvPr id="50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9" y="2079"/>
                <a:ext cx="656" cy="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Oval 48"/>
              <p:cNvSpPr>
                <a:spLocks noChangeArrowheads="1"/>
              </p:cNvSpPr>
              <p:nvPr/>
            </p:nvSpPr>
            <p:spPr bwMode="gray">
              <a:xfrm>
                <a:off x="3149" y="2079"/>
                <a:ext cx="652" cy="66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grpSp>
            <p:nvGrpSpPr>
              <p:cNvPr id="52" name="Group 49"/>
              <p:cNvGrpSpPr>
                <a:grpSpLocks/>
              </p:cNvGrpSpPr>
              <p:nvPr/>
            </p:nvGrpSpPr>
            <p:grpSpPr bwMode="auto">
              <a:xfrm>
                <a:off x="3195" y="2610"/>
                <a:ext cx="575" cy="111"/>
                <a:chOff x="3704" y="1872"/>
                <a:chExt cx="827" cy="156"/>
              </a:xfrm>
            </p:grpSpPr>
            <p:grpSp>
              <p:nvGrpSpPr>
                <p:cNvPr id="53" name="Group 50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59" name="AutoShape 51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1858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AutoShape 52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1994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AutoShape 53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2070" y="229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AutoShape 54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2160" y="232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4" name="Group 55"/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4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55" name="AutoShape 56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1858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AutoShape 57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1994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AutoShape 58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2070" y="229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AutoShape 59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2160" y="232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6961188" y="3376613"/>
              <a:ext cx="1041400" cy="1050925"/>
              <a:chOff x="4385" y="2074"/>
              <a:chExt cx="656" cy="662"/>
            </a:xfrm>
          </p:grpSpPr>
          <p:pic>
            <p:nvPicPr>
              <p:cNvPr id="37" name="Picture 61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5" y="2074"/>
                <a:ext cx="656" cy="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Oval 62"/>
              <p:cNvSpPr>
                <a:spLocks noChangeArrowheads="1"/>
              </p:cNvSpPr>
              <p:nvPr/>
            </p:nvSpPr>
            <p:spPr bwMode="gray">
              <a:xfrm>
                <a:off x="4385" y="2074"/>
                <a:ext cx="652" cy="6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grpSp>
            <p:nvGrpSpPr>
              <p:cNvPr id="39" name="Group 63"/>
              <p:cNvGrpSpPr>
                <a:grpSpLocks/>
              </p:cNvGrpSpPr>
              <p:nvPr/>
            </p:nvGrpSpPr>
            <p:grpSpPr bwMode="auto">
              <a:xfrm>
                <a:off x="4431" y="2605"/>
                <a:ext cx="575" cy="111"/>
                <a:chOff x="3704" y="1872"/>
                <a:chExt cx="827" cy="156"/>
              </a:xfrm>
            </p:grpSpPr>
            <p:grpSp>
              <p:nvGrpSpPr>
                <p:cNvPr id="40" name="Group 64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46" name="AutoShape 65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1858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AutoShape 66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1994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AutoShape 67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2070" y="229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AutoShape 68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2160" y="232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1" name="Group 69"/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4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42" name="AutoShape 70"/>
                  <p:cNvSpPr>
                    <a:spLocks noChangeArrowheads="1"/>
                  </p:cNvSpPr>
                  <p:nvPr/>
                </p:nvSpPr>
                <p:spPr bwMode="auto">
                  <a:xfrm rot="5263130">
                    <a:off x="1858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AutoShape 71"/>
                  <p:cNvSpPr>
                    <a:spLocks noChangeArrowheads="1"/>
                  </p:cNvSpPr>
                  <p:nvPr/>
                </p:nvSpPr>
                <p:spPr bwMode="auto">
                  <a:xfrm rot="6078281">
                    <a:off x="1994" y="2273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AutoShape 72"/>
                  <p:cNvSpPr>
                    <a:spLocks noChangeArrowheads="1"/>
                  </p:cNvSpPr>
                  <p:nvPr/>
                </p:nvSpPr>
                <p:spPr bwMode="auto">
                  <a:xfrm rot="6373927">
                    <a:off x="2070" y="229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AutoShape 73"/>
                  <p:cNvSpPr>
                    <a:spLocks noChangeArrowheads="1"/>
                  </p:cNvSpPr>
                  <p:nvPr/>
                </p:nvSpPr>
                <p:spPr bwMode="auto">
                  <a:xfrm rot="6906312">
                    <a:off x="2160" y="2325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7" name="Line 74"/>
            <p:cNvSpPr>
              <a:spLocks noChangeShapeType="1"/>
            </p:cNvSpPr>
            <p:nvPr/>
          </p:nvSpPr>
          <p:spPr bwMode="auto">
            <a:xfrm>
              <a:off x="1612900" y="4529138"/>
              <a:ext cx="0" cy="334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75"/>
            <p:cNvSpPr>
              <a:spLocks noChangeShapeType="1"/>
            </p:cNvSpPr>
            <p:nvPr/>
          </p:nvSpPr>
          <p:spPr bwMode="auto">
            <a:xfrm flipH="1">
              <a:off x="857250" y="4873625"/>
              <a:ext cx="14954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77"/>
            <p:cNvSpPr txBox="1">
              <a:spLocks noChangeArrowheads="1"/>
            </p:cNvSpPr>
            <p:nvPr/>
          </p:nvSpPr>
          <p:spPr bwMode="auto">
            <a:xfrm>
              <a:off x="769328" y="3655561"/>
              <a:ext cx="1502030" cy="70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1C1C1C"/>
                  </a:solidFill>
                </a:rPr>
                <a:t>   入院后诊治</a:t>
              </a:r>
              <a:endParaRPr lang="en-US" altLang="zh-CN" sz="1400" b="1" dirty="0">
                <a:solidFill>
                  <a:srgbClr val="1C1C1C"/>
                </a:solidFill>
              </a:endParaRPr>
            </a:p>
          </p:txBody>
        </p:sp>
        <p:sp>
          <p:nvSpPr>
            <p:cNvPr id="11" name="Text Box 78"/>
            <p:cNvSpPr txBox="1">
              <a:spLocks noChangeArrowheads="1"/>
            </p:cNvSpPr>
            <p:nvPr/>
          </p:nvSpPr>
          <p:spPr bwMode="auto">
            <a:xfrm>
              <a:off x="3049589" y="3600452"/>
              <a:ext cx="1139825" cy="86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1C1C1C"/>
                  </a:solidFill>
                </a:rPr>
                <a:t>出院半年</a:t>
              </a:r>
              <a:endParaRPr lang="en-US" altLang="zh-CN" b="1" dirty="0">
                <a:solidFill>
                  <a:srgbClr val="1C1C1C"/>
                </a:solidFill>
              </a:endParaRPr>
            </a:p>
          </p:txBody>
        </p:sp>
        <p:sp>
          <p:nvSpPr>
            <p:cNvPr id="12" name="Text Box 79"/>
            <p:cNvSpPr txBox="1">
              <a:spLocks noChangeArrowheads="1"/>
            </p:cNvSpPr>
            <p:nvPr/>
          </p:nvSpPr>
          <p:spPr bwMode="auto">
            <a:xfrm>
              <a:off x="4962013" y="3600449"/>
              <a:ext cx="1085849" cy="71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1C1C1C"/>
                  </a:solidFill>
                </a:rPr>
                <a:t>出院</a:t>
              </a:r>
              <a:r>
                <a:rPr lang="en-US" altLang="zh-CN" b="1" dirty="0">
                  <a:solidFill>
                    <a:srgbClr val="1C1C1C"/>
                  </a:solidFill>
                </a:rPr>
                <a:t>2</a:t>
              </a:r>
              <a:r>
                <a:rPr lang="zh-CN" altLang="en-US" b="1" dirty="0">
                  <a:solidFill>
                    <a:srgbClr val="1C1C1C"/>
                  </a:solidFill>
                </a:rPr>
                <a:t>年</a:t>
              </a:r>
              <a:endParaRPr lang="en-US" altLang="zh-CN" b="1" dirty="0">
                <a:solidFill>
                  <a:srgbClr val="1C1C1C"/>
                </a:solidFill>
              </a:endParaRPr>
            </a:p>
          </p:txBody>
        </p:sp>
        <p:sp>
          <p:nvSpPr>
            <p:cNvPr id="13" name="Text Box 80"/>
            <p:cNvSpPr txBox="1">
              <a:spLocks noChangeArrowheads="1"/>
            </p:cNvSpPr>
            <p:nvPr/>
          </p:nvSpPr>
          <p:spPr bwMode="auto">
            <a:xfrm>
              <a:off x="6945312" y="3600449"/>
              <a:ext cx="1044576" cy="86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1C1C1C"/>
                  </a:solidFill>
                </a:rPr>
                <a:t>出院</a:t>
              </a:r>
              <a:r>
                <a:rPr lang="en-US" altLang="zh-CN" b="1" dirty="0">
                  <a:solidFill>
                    <a:srgbClr val="1C1C1C"/>
                  </a:solidFill>
                </a:rPr>
                <a:t>4</a:t>
              </a:r>
              <a:r>
                <a:rPr lang="zh-CN" altLang="en-US" b="1" dirty="0">
                  <a:solidFill>
                    <a:srgbClr val="1C1C1C"/>
                  </a:solidFill>
                </a:rPr>
                <a:t>年</a:t>
              </a:r>
              <a:endParaRPr lang="en-US" altLang="zh-CN" b="1" dirty="0">
                <a:solidFill>
                  <a:srgbClr val="1C1C1C"/>
                </a:solidFill>
              </a:endParaRPr>
            </a:p>
          </p:txBody>
        </p:sp>
        <p:sp>
          <p:nvSpPr>
            <p:cNvPr id="20" name="Line 87"/>
            <p:cNvSpPr>
              <a:spLocks noChangeShapeType="1"/>
            </p:cNvSpPr>
            <p:nvPr/>
          </p:nvSpPr>
          <p:spPr bwMode="auto">
            <a:xfrm>
              <a:off x="5495925" y="4529138"/>
              <a:ext cx="0" cy="334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88"/>
            <p:cNvSpPr>
              <a:spLocks noChangeShapeType="1"/>
            </p:cNvSpPr>
            <p:nvPr/>
          </p:nvSpPr>
          <p:spPr bwMode="auto">
            <a:xfrm flipH="1">
              <a:off x="4684713" y="4864100"/>
              <a:ext cx="1587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3" name="Picture 9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13" y="3392488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1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50" y="3382963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2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25" y="3402013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7075" y="3392488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94"/>
            <p:cNvGrpSpPr>
              <a:grpSpLocks/>
            </p:cNvGrpSpPr>
            <p:nvPr/>
          </p:nvGrpSpPr>
          <p:grpSpPr bwMode="auto">
            <a:xfrm>
              <a:off x="0" y="3130550"/>
              <a:ext cx="8610600" cy="1536700"/>
              <a:chOff x="0" y="2015"/>
              <a:chExt cx="5424" cy="968"/>
            </a:xfrm>
          </p:grpSpPr>
          <p:sp>
            <p:nvSpPr>
              <p:cNvPr id="28" name="Rectangle 95"/>
              <p:cNvSpPr>
                <a:spLocks noChangeArrowheads="1"/>
              </p:cNvSpPr>
              <p:nvPr/>
            </p:nvSpPr>
            <p:spPr bwMode="auto">
              <a:xfrm>
                <a:off x="0" y="2475"/>
                <a:ext cx="624" cy="48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Rectangle 96"/>
              <p:cNvSpPr>
                <a:spLocks noChangeArrowheads="1"/>
              </p:cNvSpPr>
              <p:nvPr/>
            </p:nvSpPr>
            <p:spPr bwMode="auto">
              <a:xfrm>
                <a:off x="5088" y="2471"/>
                <a:ext cx="336" cy="39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Rectangle 97"/>
              <p:cNvSpPr>
                <a:spLocks noChangeArrowheads="1"/>
              </p:cNvSpPr>
              <p:nvPr/>
            </p:nvSpPr>
            <p:spPr bwMode="auto">
              <a:xfrm>
                <a:off x="1383" y="2475"/>
                <a:ext cx="501" cy="47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Rectangle 98"/>
              <p:cNvSpPr>
                <a:spLocks noChangeArrowheads="1"/>
              </p:cNvSpPr>
              <p:nvPr/>
            </p:nvSpPr>
            <p:spPr bwMode="auto">
              <a:xfrm>
                <a:off x="2639" y="2475"/>
                <a:ext cx="457" cy="47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" name="Rectangle 99"/>
              <p:cNvSpPr>
                <a:spLocks noChangeArrowheads="1"/>
              </p:cNvSpPr>
              <p:nvPr/>
            </p:nvSpPr>
            <p:spPr bwMode="auto">
              <a:xfrm>
                <a:off x="3861" y="2475"/>
                <a:ext cx="476" cy="47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100"/>
              <p:cNvSpPr>
                <a:spLocks noChangeArrowheads="1"/>
              </p:cNvSpPr>
              <p:nvPr/>
            </p:nvSpPr>
            <p:spPr bwMode="auto">
              <a:xfrm>
                <a:off x="1839" y="2072"/>
                <a:ext cx="831" cy="911"/>
              </a:xfrm>
              <a:custGeom>
                <a:avLst/>
                <a:gdLst>
                  <a:gd name="T0" fmla="*/ 2 w 21600"/>
                  <a:gd name="T1" fmla="*/ 19 h 21600"/>
                  <a:gd name="T2" fmla="*/ 16 w 21600"/>
                  <a:gd name="T3" fmla="*/ 2 h 21600"/>
                  <a:gd name="T4" fmla="*/ 30 w 21600"/>
                  <a:gd name="T5" fmla="*/ 19 h 21600"/>
                  <a:gd name="T6" fmla="*/ 32 w 21600"/>
                  <a:gd name="T7" fmla="*/ 19 h 21600"/>
                  <a:gd name="T8" fmla="*/ 16 w 21600"/>
                  <a:gd name="T9" fmla="*/ 0 h 21600"/>
                  <a:gd name="T10" fmla="*/ 0 w 21600"/>
                  <a:gd name="T11" fmla="*/ 19 h 21600"/>
                  <a:gd name="T12" fmla="*/ 2 w 21600"/>
                  <a:gd name="T13" fmla="*/ 1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lnTo>
                      <a:pt x="1213" y="1067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AutoShape 101"/>
              <p:cNvSpPr>
                <a:spLocks noChangeArrowheads="1"/>
              </p:cNvSpPr>
              <p:nvPr/>
            </p:nvSpPr>
            <p:spPr bwMode="auto">
              <a:xfrm>
                <a:off x="4297" y="2072"/>
                <a:ext cx="831" cy="911"/>
              </a:xfrm>
              <a:custGeom>
                <a:avLst/>
                <a:gdLst>
                  <a:gd name="T0" fmla="*/ 2 w 21600"/>
                  <a:gd name="T1" fmla="*/ 19 h 21600"/>
                  <a:gd name="T2" fmla="*/ 16 w 21600"/>
                  <a:gd name="T3" fmla="*/ 2 h 21600"/>
                  <a:gd name="T4" fmla="*/ 30 w 21600"/>
                  <a:gd name="T5" fmla="*/ 19 h 21600"/>
                  <a:gd name="T6" fmla="*/ 32 w 21600"/>
                  <a:gd name="T7" fmla="*/ 19 h 21600"/>
                  <a:gd name="T8" fmla="*/ 16 w 21600"/>
                  <a:gd name="T9" fmla="*/ 0 h 21600"/>
                  <a:gd name="T10" fmla="*/ 0 w 21600"/>
                  <a:gd name="T11" fmla="*/ 19 h 21600"/>
                  <a:gd name="T12" fmla="*/ 2 w 21600"/>
                  <a:gd name="T13" fmla="*/ 1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lnTo>
                      <a:pt x="1213" y="1067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AutoShape 102"/>
              <p:cNvSpPr>
                <a:spLocks noChangeArrowheads="1"/>
              </p:cNvSpPr>
              <p:nvPr/>
            </p:nvSpPr>
            <p:spPr bwMode="auto">
              <a:xfrm flipV="1">
                <a:off x="603" y="2015"/>
                <a:ext cx="831" cy="911"/>
              </a:xfrm>
              <a:custGeom>
                <a:avLst/>
                <a:gdLst>
                  <a:gd name="T0" fmla="*/ 2 w 21600"/>
                  <a:gd name="T1" fmla="*/ 19 h 21600"/>
                  <a:gd name="T2" fmla="*/ 16 w 21600"/>
                  <a:gd name="T3" fmla="*/ 2 h 21600"/>
                  <a:gd name="T4" fmla="*/ 30 w 21600"/>
                  <a:gd name="T5" fmla="*/ 19 h 21600"/>
                  <a:gd name="T6" fmla="*/ 32 w 21600"/>
                  <a:gd name="T7" fmla="*/ 19 h 21600"/>
                  <a:gd name="T8" fmla="*/ 16 w 21600"/>
                  <a:gd name="T9" fmla="*/ 0 h 21600"/>
                  <a:gd name="T10" fmla="*/ 0 w 21600"/>
                  <a:gd name="T11" fmla="*/ 19 h 21600"/>
                  <a:gd name="T12" fmla="*/ 2 w 21600"/>
                  <a:gd name="T13" fmla="*/ 1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lnTo>
                      <a:pt x="1213" y="1067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AutoShape 103"/>
              <p:cNvSpPr>
                <a:spLocks noChangeArrowheads="1"/>
              </p:cNvSpPr>
              <p:nvPr/>
            </p:nvSpPr>
            <p:spPr bwMode="auto">
              <a:xfrm flipV="1">
                <a:off x="3063" y="2015"/>
                <a:ext cx="831" cy="911"/>
              </a:xfrm>
              <a:custGeom>
                <a:avLst/>
                <a:gdLst>
                  <a:gd name="T0" fmla="*/ 2 w 21600"/>
                  <a:gd name="T1" fmla="*/ 19 h 21600"/>
                  <a:gd name="T2" fmla="*/ 16 w 21600"/>
                  <a:gd name="T3" fmla="*/ 2 h 21600"/>
                  <a:gd name="T4" fmla="*/ 30 w 21600"/>
                  <a:gd name="T5" fmla="*/ 19 h 21600"/>
                  <a:gd name="T6" fmla="*/ 32 w 21600"/>
                  <a:gd name="T7" fmla="*/ 19 h 21600"/>
                  <a:gd name="T8" fmla="*/ 16 w 21600"/>
                  <a:gd name="T9" fmla="*/ 0 h 21600"/>
                  <a:gd name="T10" fmla="*/ 0 w 21600"/>
                  <a:gd name="T11" fmla="*/ 19 h 21600"/>
                  <a:gd name="T12" fmla="*/ 2 w 21600"/>
                  <a:gd name="T13" fmla="*/ 19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00"/>
                  <a:gd name="T22" fmla="*/ 0 h 21600"/>
                  <a:gd name="T23" fmla="*/ 21600 w 21600"/>
                  <a:gd name="T24" fmla="*/ 21600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>
                    <a:moveTo>
                      <a:pt x="1213" y="10670"/>
                    </a:moveTo>
                    <a:cubicBezTo>
                      <a:pt x="1284" y="5426"/>
                      <a:pt x="5555" y="1212"/>
                      <a:pt x="10800" y="1213"/>
                    </a:cubicBezTo>
                    <a:cubicBezTo>
                      <a:pt x="16044" y="1213"/>
                      <a:pt x="20315" y="5426"/>
                      <a:pt x="20386" y="10670"/>
                    </a:cubicBezTo>
                    <a:lnTo>
                      <a:pt x="21599" y="10653"/>
                    </a:lnTo>
                    <a:cubicBezTo>
                      <a:pt x="21518" y="4746"/>
                      <a:pt x="16707" y="-1"/>
                      <a:pt x="10799" y="0"/>
                    </a:cubicBezTo>
                    <a:cubicBezTo>
                      <a:pt x="4892" y="0"/>
                      <a:pt x="81" y="4746"/>
                      <a:pt x="0" y="10653"/>
                    </a:cubicBezTo>
                    <a:lnTo>
                      <a:pt x="1213" y="1067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" name="Text Box 76"/>
            <p:cNvSpPr txBox="1">
              <a:spLocks noChangeArrowheads="1"/>
            </p:cNvSpPr>
            <p:nvPr/>
          </p:nvSpPr>
          <p:spPr bwMode="auto">
            <a:xfrm>
              <a:off x="-2799521" y="24863"/>
              <a:ext cx="4587000" cy="387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lnSpc>
                  <a:spcPct val="130000"/>
                </a:lnSpc>
                <a:buClr>
                  <a:schemeClr val="hlink"/>
                </a:buClr>
              </a:pPr>
              <a:r>
                <a:rPr lang="zh-CN" altLang="en-US" sz="1050" dirty="0">
                  <a:solidFill>
                    <a:srgbClr val="C00000"/>
                  </a:solidFill>
                  <a:latin typeface="+mn-ea"/>
                  <a:ea typeface="+mn-ea"/>
                </a:rPr>
                <a:t>出院时诊断：</a:t>
              </a:r>
              <a:endParaRPr lang="en-US" altLang="zh-CN" sz="1050" dirty="0">
                <a:solidFill>
                  <a:srgbClr val="C00000"/>
                </a:solidFill>
                <a:latin typeface="+mn-ea"/>
                <a:ea typeface="+mn-ea"/>
              </a:endParaRPr>
            </a:p>
            <a:p>
              <a:pPr lvl="1">
                <a:lnSpc>
                  <a:spcPct val="130000"/>
                </a:lnSpc>
                <a:buClr>
                  <a:schemeClr val="hlink"/>
                </a:buClr>
                <a:buFont typeface="Arial" pitchFamily="34" charset="0"/>
                <a:buChar char="•"/>
              </a:pPr>
              <a:r>
                <a:rPr lang="en-US" altLang="zh-CN" sz="1050" dirty="0">
                  <a:solidFill>
                    <a:srgbClr val="C00000"/>
                  </a:solidFill>
                  <a:latin typeface="+mn-ea"/>
                  <a:ea typeface="+mn-ea"/>
                </a:rPr>
                <a:t>PFIC4</a:t>
              </a:r>
            </a:p>
            <a:p>
              <a:pPr lvl="1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zh-CN" sz="1050" dirty="0">
                  <a:latin typeface="+mn-ea"/>
                  <a:ea typeface="+mn-ea"/>
                </a:rPr>
                <a:t>右耳听力障碍</a:t>
              </a:r>
              <a:r>
                <a:rPr lang="en-US" altLang="zh-CN" sz="1050" dirty="0">
                  <a:latin typeface="+mn-ea"/>
                  <a:ea typeface="+mn-ea"/>
                </a:rPr>
                <a:t>  .</a:t>
              </a:r>
            </a:p>
            <a:p>
              <a:pPr lvl="1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  <a:ea typeface="+mn-ea"/>
                </a:rPr>
                <a:t>上呼吸道感染</a:t>
              </a:r>
              <a:endParaRPr lang="zh-CN" altLang="zh-CN" sz="1050" dirty="0">
                <a:latin typeface="+mn-ea"/>
                <a:ea typeface="+mn-ea"/>
              </a:endParaRPr>
            </a:p>
            <a:p>
              <a:pPr>
                <a:lnSpc>
                  <a:spcPct val="130000"/>
                </a:lnSpc>
                <a:buClr>
                  <a:schemeClr val="hlink"/>
                </a:buClr>
              </a:pPr>
              <a:r>
                <a:rPr lang="zh-CN" altLang="en-US" sz="1050" dirty="0">
                  <a:latin typeface="+mn-ea"/>
                  <a:ea typeface="+mn-ea"/>
                </a:rPr>
                <a:t>住院期间（保肝利胆、抗感染治疗）</a:t>
              </a:r>
              <a:endParaRPr lang="en-US" altLang="zh-CN" sz="1050" dirty="0">
                <a:latin typeface="+mn-ea"/>
                <a:ea typeface="+mn-ea"/>
              </a:endParaRPr>
            </a:p>
            <a:p>
              <a:pPr>
                <a:lnSpc>
                  <a:spcPct val="130000"/>
                </a:lnSpc>
                <a:buClr>
                  <a:schemeClr val="hlink"/>
                </a:buClr>
              </a:pPr>
              <a:r>
                <a:rPr lang="zh-CN" altLang="en-US" sz="1050" dirty="0">
                  <a:latin typeface="+mn-ea"/>
                  <a:ea typeface="+mn-ea"/>
                </a:rPr>
                <a:t>出院：</a:t>
              </a:r>
              <a:endParaRPr lang="en-US" altLang="zh-CN" sz="1050" dirty="0">
                <a:latin typeface="+mn-ea"/>
                <a:ea typeface="+mn-ea"/>
              </a:endParaRPr>
            </a:p>
            <a:p>
              <a:pPr>
                <a:lnSpc>
                  <a:spcPct val="130000"/>
                </a:lnSpc>
                <a:buClr>
                  <a:schemeClr val="hlink"/>
                </a:buClr>
              </a:pPr>
              <a:r>
                <a:rPr lang="zh-CN" altLang="en-US" sz="1050" dirty="0">
                  <a:latin typeface="+mn-ea"/>
                  <a:ea typeface="+mn-ea"/>
                </a:rPr>
                <a:t>（</a:t>
              </a:r>
              <a:r>
                <a:rPr lang="en-US" altLang="zh-CN" sz="1050" dirty="0">
                  <a:latin typeface="+mn-ea"/>
                  <a:ea typeface="+mn-ea"/>
                </a:rPr>
                <a:t>1</a:t>
              </a:r>
              <a:r>
                <a:rPr lang="zh-CN" altLang="en-US" sz="1050" dirty="0">
                  <a:latin typeface="+mn-ea"/>
                  <a:ea typeface="+mn-ea"/>
                </a:rPr>
                <a:t>）蔼儿舒喂养</a:t>
              </a:r>
            </a:p>
            <a:p>
              <a:pPr>
                <a:lnSpc>
                  <a:spcPct val="130000"/>
                </a:lnSpc>
                <a:buClr>
                  <a:schemeClr val="hlink"/>
                </a:buClr>
              </a:pPr>
              <a:r>
                <a:rPr lang="zh-CN" altLang="en-US" sz="1050" dirty="0">
                  <a:latin typeface="+mn-ea"/>
                  <a:ea typeface="+mn-ea"/>
                </a:rPr>
                <a:t>（</a:t>
              </a:r>
              <a:r>
                <a:rPr lang="en-US" altLang="zh-CN" sz="1050" dirty="0">
                  <a:latin typeface="+mn-ea"/>
                  <a:ea typeface="+mn-ea"/>
                </a:rPr>
                <a:t>2</a:t>
              </a:r>
              <a:r>
                <a:rPr lang="zh-CN" altLang="en-US" sz="1050" dirty="0">
                  <a:latin typeface="+mn-ea"/>
                  <a:ea typeface="+mn-ea"/>
                </a:rPr>
                <a:t>）药物：</a:t>
              </a:r>
              <a:endParaRPr lang="en-US" altLang="zh-CN" sz="1050" dirty="0">
                <a:latin typeface="+mn-ea"/>
                <a:ea typeface="+mn-ea"/>
              </a:endParaRPr>
            </a:p>
            <a:p>
              <a:pPr lvl="1">
                <a:lnSpc>
                  <a:spcPct val="130000"/>
                </a:lnSpc>
                <a:buClr>
                  <a:schemeClr val="hlink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  <a:ea typeface="+mn-ea"/>
                </a:rPr>
                <a:t>熊去氧胆酸胶囊</a:t>
              </a:r>
              <a:r>
                <a:rPr lang="en-US" altLang="zh-CN" sz="1050" dirty="0">
                  <a:latin typeface="+mn-ea"/>
                  <a:ea typeface="+mn-ea"/>
                </a:rPr>
                <a:t>0.1g/</a:t>
              </a:r>
              <a:r>
                <a:rPr lang="zh-CN" altLang="en-US" sz="1050" dirty="0">
                  <a:latin typeface="+mn-ea"/>
                  <a:ea typeface="+mn-ea"/>
                </a:rPr>
                <a:t>次，每日</a:t>
              </a:r>
              <a:r>
                <a:rPr lang="en-US" altLang="zh-CN" sz="1050" dirty="0">
                  <a:latin typeface="+mn-ea"/>
                  <a:ea typeface="+mn-ea"/>
                </a:rPr>
                <a:t>1</a:t>
              </a:r>
              <a:r>
                <a:rPr lang="zh-CN" altLang="en-US" sz="1050" dirty="0">
                  <a:latin typeface="+mn-ea"/>
                  <a:ea typeface="+mn-ea"/>
                </a:rPr>
                <a:t>次口服；</a:t>
              </a:r>
            </a:p>
            <a:p>
              <a:pPr lvl="1">
                <a:lnSpc>
                  <a:spcPct val="130000"/>
                </a:lnSpc>
                <a:buClr>
                  <a:schemeClr val="hlink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  <a:ea typeface="+mn-ea"/>
                </a:rPr>
                <a:t>门冬氨酸鸟氨酸颗粒</a:t>
              </a:r>
              <a:r>
                <a:rPr lang="en-US" altLang="zh-CN" sz="1050" dirty="0">
                  <a:latin typeface="+mn-ea"/>
                  <a:ea typeface="+mn-ea"/>
                </a:rPr>
                <a:t>0.5g/</a:t>
              </a:r>
              <a:r>
                <a:rPr lang="zh-CN" altLang="en-US" sz="1050" dirty="0">
                  <a:latin typeface="+mn-ea"/>
                  <a:ea typeface="+mn-ea"/>
                </a:rPr>
                <a:t>次，每日</a:t>
              </a:r>
              <a:r>
                <a:rPr lang="en-US" altLang="zh-CN" sz="1050" dirty="0">
                  <a:latin typeface="+mn-ea"/>
                  <a:ea typeface="+mn-ea"/>
                </a:rPr>
                <a:t>2</a:t>
              </a:r>
              <a:r>
                <a:rPr lang="zh-CN" altLang="en-US" sz="1050" dirty="0">
                  <a:latin typeface="+mn-ea"/>
                  <a:ea typeface="+mn-ea"/>
                </a:rPr>
                <a:t>次口服；</a:t>
              </a:r>
            </a:p>
            <a:p>
              <a:pPr lvl="1">
                <a:lnSpc>
                  <a:spcPct val="130000"/>
                </a:lnSpc>
                <a:buClr>
                  <a:schemeClr val="hlink"/>
                </a:buClr>
                <a:buFont typeface="Arial" pitchFamily="34" charset="0"/>
                <a:buChar char="•"/>
              </a:pPr>
              <a:r>
                <a:rPr lang="zh-CN" altLang="en-US" sz="1050" dirty="0">
                  <a:latin typeface="+mn-ea"/>
                  <a:ea typeface="+mn-ea"/>
                </a:rPr>
                <a:t>常乐康</a:t>
              </a:r>
              <a:r>
                <a:rPr lang="en-US" altLang="zh-CN" sz="1050" dirty="0">
                  <a:latin typeface="+mn-ea"/>
                  <a:ea typeface="+mn-ea"/>
                </a:rPr>
                <a:t>250mg/</a:t>
              </a:r>
              <a:r>
                <a:rPr lang="zh-CN" altLang="en-US" sz="1050" dirty="0">
                  <a:latin typeface="+mn-ea"/>
                  <a:ea typeface="+mn-ea"/>
                </a:rPr>
                <a:t>次，每日</a:t>
              </a:r>
              <a:r>
                <a:rPr lang="en-US" altLang="zh-CN" sz="1050" dirty="0">
                  <a:latin typeface="+mn-ea"/>
                  <a:ea typeface="+mn-ea"/>
                </a:rPr>
                <a:t>2</a:t>
              </a:r>
              <a:r>
                <a:rPr lang="zh-CN" altLang="en-US" sz="1050" dirty="0">
                  <a:latin typeface="+mn-ea"/>
                  <a:ea typeface="+mn-ea"/>
                </a:rPr>
                <a:t>次口服；</a:t>
              </a:r>
              <a:endParaRPr lang="en-US" altLang="zh-CN" sz="1050" dirty="0">
                <a:latin typeface="+mn-ea"/>
                <a:ea typeface="+mn-ea"/>
              </a:endParaRPr>
            </a:p>
            <a:p>
              <a:pPr>
                <a:lnSpc>
                  <a:spcPct val="130000"/>
                </a:lnSpc>
                <a:buClr>
                  <a:schemeClr val="hlink"/>
                </a:buClr>
              </a:pPr>
              <a:r>
                <a:rPr lang="zh-CN" altLang="en-US" sz="1050" dirty="0">
                  <a:latin typeface="+mn-ea"/>
                  <a:ea typeface="+mn-ea"/>
                </a:rPr>
                <a:t>（</a:t>
              </a:r>
              <a:r>
                <a:rPr lang="en-US" altLang="zh-CN" sz="1050" dirty="0">
                  <a:latin typeface="+mn-ea"/>
                  <a:ea typeface="+mn-ea"/>
                </a:rPr>
                <a:t>3</a:t>
              </a:r>
              <a:r>
                <a:rPr lang="zh-CN" altLang="en-US" sz="1050" dirty="0">
                  <a:latin typeface="+mn-ea"/>
                  <a:ea typeface="+mn-ea"/>
                </a:rPr>
                <a:t>）检测肝功和听力，定期随诊</a:t>
              </a:r>
              <a:endParaRPr lang="en-US" altLang="zh-CN" sz="1050" dirty="0">
                <a:latin typeface="+mn-ea"/>
                <a:ea typeface="+mn-ea"/>
              </a:endParaRPr>
            </a:p>
            <a:p>
              <a:pPr>
                <a:lnSpc>
                  <a:spcPct val="130000"/>
                </a:lnSpc>
                <a:buClr>
                  <a:schemeClr val="hlink"/>
                </a:buClr>
              </a:pPr>
              <a:endParaRPr lang="en-US" altLang="zh-CN" sz="1050" dirty="0">
                <a:latin typeface="+mn-ea"/>
                <a:ea typeface="+mn-ea"/>
              </a:endParaRPr>
            </a:p>
          </p:txBody>
        </p:sp>
      </p:grpSp>
      <p:sp>
        <p:nvSpPr>
          <p:cNvPr id="91" name="标题 6"/>
          <p:cNvSpPr txBox="1">
            <a:spLocks/>
          </p:cNvSpPr>
          <p:nvPr/>
        </p:nvSpPr>
        <p:spPr>
          <a:xfrm>
            <a:off x="2465858" y="155023"/>
            <a:ext cx="5251610" cy="462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治疗及转归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" y="4100843"/>
            <a:ext cx="8736710" cy="258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右箭头 92"/>
          <p:cNvSpPr/>
          <p:nvPr/>
        </p:nvSpPr>
        <p:spPr>
          <a:xfrm rot="12871066">
            <a:off x="2899657" y="2771906"/>
            <a:ext cx="527583" cy="29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 Box 76"/>
          <p:cNvSpPr txBox="1">
            <a:spLocks noChangeArrowheads="1"/>
          </p:cNvSpPr>
          <p:nvPr/>
        </p:nvSpPr>
        <p:spPr bwMode="auto">
          <a:xfrm>
            <a:off x="4962191" y="782233"/>
            <a:ext cx="1944936" cy="11729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buClr>
                <a:schemeClr val="hlink"/>
              </a:buClr>
            </a:pPr>
            <a:r>
              <a:rPr lang="zh-CN" altLang="en-US" sz="1400" dirty="0">
                <a:latin typeface="+mn-ea"/>
                <a:ea typeface="+mn-ea"/>
              </a:rPr>
              <a:t>患儿身高</a:t>
            </a:r>
            <a:r>
              <a:rPr lang="en-US" altLang="zh-CN" sz="1400" dirty="0">
                <a:latin typeface="+mn-ea"/>
                <a:ea typeface="+mn-ea"/>
              </a:rPr>
              <a:t>90cm</a:t>
            </a:r>
            <a:r>
              <a:rPr lang="zh-CN" altLang="en-US" sz="1400" dirty="0">
                <a:latin typeface="+mn-ea"/>
                <a:ea typeface="+mn-ea"/>
              </a:rPr>
              <a:t>，体重</a:t>
            </a:r>
            <a:r>
              <a:rPr lang="en-US" altLang="zh-CN" sz="1400" dirty="0">
                <a:latin typeface="+mn-ea"/>
                <a:ea typeface="+mn-ea"/>
              </a:rPr>
              <a:t>13kg</a:t>
            </a:r>
            <a:r>
              <a:rPr lang="zh-CN" altLang="en-US" sz="1400" dirty="0">
                <a:latin typeface="+mn-ea"/>
                <a:ea typeface="+mn-ea"/>
              </a:rPr>
              <a:t>，生长发育正常，胆汁酸高，皮肤痒，加用消胆胺治疗。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240580" y="733529"/>
            <a:ext cx="1858945" cy="16004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</a:t>
            </a:r>
            <a:r>
              <a:rPr lang="zh-CN" altLang="en-US" sz="1400" dirty="0"/>
              <a:t>超（</a:t>
            </a:r>
            <a:r>
              <a:rPr lang="en-US" altLang="zh-CN" sz="1400" dirty="0"/>
              <a:t>2018.11.03-</a:t>
            </a:r>
            <a:r>
              <a:rPr lang="zh-CN" altLang="en-US" sz="1400" dirty="0"/>
              <a:t>出院后</a:t>
            </a:r>
            <a:r>
              <a:rPr lang="en-US" altLang="zh-CN" sz="1400" dirty="0"/>
              <a:t>3.5</a:t>
            </a:r>
            <a:r>
              <a:rPr lang="zh-CN" altLang="en-US" sz="1400" dirty="0"/>
              <a:t>年）：肝大、肋下</a:t>
            </a:r>
            <a:r>
              <a:rPr lang="en-US" altLang="zh-CN" sz="1400" dirty="0"/>
              <a:t>3.7cm</a:t>
            </a:r>
            <a:r>
              <a:rPr lang="zh-CN" altLang="en-US" sz="1400" dirty="0"/>
              <a:t>、右叶回声不均匀减低、肝右叶实质回声不均匀减低、胆囊内强回声团（胆囊结石）</a:t>
            </a:r>
          </a:p>
        </p:txBody>
      </p:sp>
      <p:sp>
        <p:nvSpPr>
          <p:cNvPr id="97" name="右箭头 96"/>
          <p:cNvSpPr/>
          <p:nvPr/>
        </p:nvSpPr>
        <p:spPr>
          <a:xfrm rot="14771218">
            <a:off x="6244938" y="2370466"/>
            <a:ext cx="527583" cy="29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5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 txBox="1">
            <a:spLocks/>
          </p:cNvSpPr>
          <p:nvPr/>
        </p:nvSpPr>
        <p:spPr>
          <a:xfrm>
            <a:off x="2443946" y="733536"/>
            <a:ext cx="5251610" cy="462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文献复习</a:t>
            </a:r>
          </a:p>
        </p:txBody>
      </p:sp>
      <p:sp>
        <p:nvSpPr>
          <p:cNvPr id="2" name="矩形 1"/>
          <p:cNvSpPr/>
          <p:nvPr/>
        </p:nvSpPr>
        <p:spPr>
          <a:xfrm>
            <a:off x="849087" y="2134500"/>
            <a:ext cx="769201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/>
              <a:t>进行性家族性肝内胆汁淤积症（</a:t>
            </a:r>
            <a:r>
              <a:rPr lang="en-US" altLang="zh-CN" dirty="0" err="1"/>
              <a:t>progressivefamilial</a:t>
            </a:r>
            <a:r>
              <a:rPr lang="en-US" altLang="zh-CN" dirty="0"/>
              <a:t> intrahepatic cholestasis</a:t>
            </a:r>
            <a:r>
              <a:rPr lang="zh-CN" altLang="en-US" dirty="0"/>
              <a:t>，</a:t>
            </a:r>
            <a:r>
              <a:rPr lang="en-US" altLang="zh-CN" dirty="0"/>
              <a:t>PFIC</a:t>
            </a:r>
            <a:r>
              <a:rPr lang="zh-CN" altLang="en-US" dirty="0"/>
              <a:t>）是一组常染色体隐性遗传性胆汁淤积性肝病，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dirty="0"/>
              <a:t>1969 </a:t>
            </a:r>
            <a:r>
              <a:rPr lang="zh-CN" altLang="en-US" dirty="0"/>
              <a:t>年由国外学者首次提出常于新生儿期或</a:t>
            </a:r>
            <a:r>
              <a:rPr lang="en-US" altLang="zh-CN" dirty="0"/>
              <a:t>1 </a:t>
            </a:r>
            <a:r>
              <a:rPr lang="zh-CN" altLang="en-US" dirty="0"/>
              <a:t>岁以内起病，由于不同类型基因突变导致胆汁酸转运缺陷，进而引起胆汁淤积和肝细胞损伤。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/>
              <a:t>主要表现为严重肝内胆汁淤积，可反复发生或者持续进展，最终进展为肝衰竭。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/>
              <a:t>该病发病率为</a:t>
            </a:r>
            <a:r>
              <a:rPr lang="en-US" altLang="zh-CN" dirty="0"/>
              <a:t>1∶100000</a:t>
            </a:r>
            <a:r>
              <a:rPr lang="zh-CN" altLang="en-US" dirty="0"/>
              <a:t>至</a:t>
            </a:r>
            <a:r>
              <a:rPr lang="en-US" altLang="zh-CN" dirty="0"/>
              <a:t>1∶50 000</a:t>
            </a:r>
            <a:r>
              <a:rPr lang="zh-CN" altLang="en-US" dirty="0"/>
              <a:t>，男女发病率差异无统计学意义。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/>
              <a:t>最新研究表明，目前已发现</a:t>
            </a:r>
            <a:r>
              <a:rPr lang="en-US" altLang="zh-CN" dirty="0"/>
              <a:t>6</a:t>
            </a:r>
            <a:r>
              <a:rPr lang="zh-CN" altLang="en-US" dirty="0"/>
              <a:t>种不同类型的基因缺陷导致</a:t>
            </a:r>
            <a:r>
              <a:rPr lang="en-US" altLang="zh-CN" dirty="0"/>
              <a:t>PFIC</a:t>
            </a:r>
            <a:r>
              <a:rPr lang="zh-CN" altLang="en-US" dirty="0"/>
              <a:t>，包括</a:t>
            </a:r>
            <a:r>
              <a:rPr lang="en-US" altLang="zh-CN" dirty="0"/>
              <a:t>FIC1</a:t>
            </a:r>
            <a:r>
              <a:rPr lang="zh-CN" altLang="en-US" dirty="0"/>
              <a:t>、</a:t>
            </a:r>
            <a:r>
              <a:rPr lang="en-US" altLang="zh-CN" dirty="0"/>
              <a:t>ATP8B1</a:t>
            </a:r>
            <a:r>
              <a:rPr lang="zh-CN" altLang="en-US" dirty="0"/>
              <a:t>、</a:t>
            </a:r>
            <a:r>
              <a:rPr lang="en-US" altLang="zh-CN" dirty="0"/>
              <a:t>ABCB11</a:t>
            </a:r>
            <a:r>
              <a:rPr lang="zh-CN" altLang="en-US" dirty="0"/>
              <a:t>、</a:t>
            </a:r>
            <a:r>
              <a:rPr lang="en-US" altLang="zh-CN" dirty="0"/>
              <a:t>TJP2</a:t>
            </a:r>
            <a:r>
              <a:rPr lang="zh-CN" altLang="en-US" dirty="0"/>
              <a:t>、</a:t>
            </a:r>
            <a:r>
              <a:rPr lang="en-US" altLang="zh-CN" dirty="0"/>
              <a:t>NR1H4 </a:t>
            </a:r>
            <a:r>
              <a:rPr lang="zh-CN" altLang="en-US" dirty="0"/>
              <a:t>和</a:t>
            </a:r>
            <a:r>
              <a:rPr lang="en-US" altLang="zh-CN" dirty="0"/>
              <a:t>MYO5B</a:t>
            </a:r>
            <a:r>
              <a:rPr lang="zh-CN" altLang="en-US" dirty="0"/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76733" y="1495921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进行性家族性肝内胆汁淤积症</a:t>
            </a:r>
          </a:p>
        </p:txBody>
      </p:sp>
    </p:spTree>
    <p:extLst>
      <p:ext uri="{BB962C8B-B14F-4D97-AF65-F5344CB8AC3E}">
        <p14:creationId xmlns:p14="http://schemas.microsoft.com/office/powerpoint/2010/main" val="325316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5" y="1452133"/>
            <a:ext cx="8038681" cy="34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582" y="5569246"/>
            <a:ext cx="74211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此病例已发表在</a:t>
            </a:r>
            <a:r>
              <a:rPr lang="en-US" altLang="zh-CN" b="1" i="1" dirty="0" err="1"/>
              <a:t>Hepatobiliary</a:t>
            </a:r>
            <a:r>
              <a:rPr lang="en-US" altLang="zh-CN" b="1" i="1" dirty="0"/>
              <a:t> &amp; Pancreatic Diseases International</a:t>
            </a:r>
          </a:p>
          <a:p>
            <a:pPr algn="ctr"/>
            <a:r>
              <a:rPr lang="en-US" altLang="zh-CN" sz="2000" b="1" i="1" dirty="0">
                <a:solidFill>
                  <a:srgbClr val="FF0000"/>
                </a:solidFill>
              </a:rPr>
              <a:t>IF: 2.428</a:t>
            </a:r>
            <a:endParaRPr lang="zh-CN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56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r="66588" b="4945"/>
          <a:stretch/>
        </p:blipFill>
        <p:spPr bwMode="auto">
          <a:xfrm>
            <a:off x="683288" y="1686782"/>
            <a:ext cx="3024554" cy="394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 rotWithShape="1">
          <a:blip r:embed="rId3"/>
          <a:srcRect l="3750"/>
          <a:stretch/>
        </p:blipFill>
        <p:spPr>
          <a:xfrm>
            <a:off x="4722724" y="646776"/>
            <a:ext cx="3703447" cy="3346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4"/>
          <a:srcRect l="3616" t="4428" r="7278" b="2627"/>
          <a:stretch/>
        </p:blipFill>
        <p:spPr>
          <a:xfrm>
            <a:off x="4722724" y="3661283"/>
            <a:ext cx="3703447" cy="306791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箭头连接符 8"/>
          <p:cNvCxnSpPr/>
          <p:nvPr/>
        </p:nvCxnSpPr>
        <p:spPr>
          <a:xfrm>
            <a:off x="2773345" y="2130252"/>
            <a:ext cx="3135086" cy="2914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2773345" y="1577592"/>
            <a:ext cx="3476730" cy="10969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5" idx="6"/>
          </p:cNvCxnSpPr>
          <p:nvPr/>
        </p:nvCxnSpPr>
        <p:spPr>
          <a:xfrm flipV="1">
            <a:off x="2768321" y="1979526"/>
            <a:ext cx="3230545" cy="14305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27" idx="6"/>
          </p:cNvCxnSpPr>
          <p:nvPr/>
        </p:nvCxnSpPr>
        <p:spPr>
          <a:xfrm flipV="1">
            <a:off x="2768321" y="1205802"/>
            <a:ext cx="3806126" cy="2706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29" idx="6"/>
          </p:cNvCxnSpPr>
          <p:nvPr/>
        </p:nvCxnSpPr>
        <p:spPr>
          <a:xfrm>
            <a:off x="2765809" y="4473858"/>
            <a:ext cx="4941277" cy="5503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31" idx="6"/>
          </p:cNvCxnSpPr>
          <p:nvPr/>
        </p:nvCxnSpPr>
        <p:spPr>
          <a:xfrm flipV="1">
            <a:off x="2765809" y="2130253"/>
            <a:ext cx="5021664" cy="30784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2195565" y="1979525"/>
            <a:ext cx="577780" cy="340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2188029" y="2504387"/>
            <a:ext cx="577780" cy="340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190541" y="3239923"/>
            <a:ext cx="577780" cy="340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190541" y="3742009"/>
            <a:ext cx="577780" cy="340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188029" y="4303707"/>
            <a:ext cx="577780" cy="340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188029" y="5038578"/>
            <a:ext cx="577780" cy="3403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34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010"/>
            <a:ext cx="9052342" cy="43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3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8" y="1426691"/>
            <a:ext cx="414020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397399" y="5546579"/>
            <a:ext cx="6827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TJP2</a:t>
            </a:r>
            <a:r>
              <a:rPr lang="zh-CN" altLang="en-US" dirty="0"/>
              <a:t>突变导致</a:t>
            </a:r>
            <a:r>
              <a:rPr lang="en-US" altLang="zh-CN" dirty="0"/>
              <a:t>PFIC4</a:t>
            </a:r>
          </a:p>
          <a:p>
            <a:r>
              <a:rPr lang="zh-CN" altLang="en-US" dirty="0"/>
              <a:t>紧密连接蛋白</a:t>
            </a:r>
            <a:r>
              <a:rPr lang="en-US" altLang="zh-CN" dirty="0"/>
              <a:t>2</a:t>
            </a:r>
            <a:r>
              <a:rPr lang="zh-CN" altLang="en-US" dirty="0"/>
              <a:t>基因</a:t>
            </a:r>
            <a:r>
              <a:rPr lang="en-US" altLang="zh-CN" dirty="0"/>
              <a:t>(TJP2)</a:t>
            </a:r>
            <a:r>
              <a:rPr lang="zh-CN" altLang="en-US" dirty="0"/>
              <a:t>的蛋白截断突变被证明会导致蛋白定位失败，紧密连接结构的中断导致严重的胆汁淤积性肝病。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75" y="778991"/>
            <a:ext cx="2771042" cy="45858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2682910" y="1848897"/>
            <a:ext cx="442128" cy="67323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739910" y="380919"/>
            <a:ext cx="3404089" cy="5145674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5" idx="0"/>
            <a:endCxn id="6" idx="1"/>
          </p:cNvCxnSpPr>
          <p:nvPr/>
        </p:nvCxnSpPr>
        <p:spPr>
          <a:xfrm flipV="1">
            <a:off x="2903974" y="1134486"/>
            <a:ext cx="3334453" cy="71441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903974" y="2522137"/>
            <a:ext cx="3416439" cy="235131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93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3867" y="1477502"/>
            <a:ext cx="78477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目前制定的</a:t>
            </a:r>
            <a:r>
              <a:rPr lang="en-US" altLang="zh-CN" dirty="0"/>
              <a:t>PIFC</a:t>
            </a:r>
            <a:r>
              <a:rPr lang="zh-CN" altLang="en-US" dirty="0"/>
              <a:t>治疗方案包括</a:t>
            </a:r>
            <a:r>
              <a:rPr lang="zh-CN" altLang="en-US" dirty="0">
                <a:solidFill>
                  <a:srgbClr val="0070C0"/>
                </a:solidFill>
              </a:rPr>
              <a:t>非手术治疗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0070C0"/>
                </a:solidFill>
              </a:rPr>
              <a:t>手术治疗</a:t>
            </a:r>
            <a:r>
              <a:rPr lang="zh-CN" altLang="en-US" dirty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非手术治疗包括</a:t>
            </a:r>
            <a:endParaRPr lang="en-US" altLang="zh-CN" sz="2000" b="1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/>
              <a:t>药物治疗和鼻胆管引流药物主要包括熊去氧胆酸（</a:t>
            </a:r>
            <a:r>
              <a:rPr lang="en-US" altLang="zh-CN" dirty="0"/>
              <a:t>UDCA</a:t>
            </a:r>
            <a:r>
              <a:rPr lang="zh-CN" altLang="en-US" dirty="0"/>
              <a:t>）、利福平、消胆胺。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/>
              <a:t>UDCA</a:t>
            </a:r>
            <a:r>
              <a:rPr lang="zh-CN" altLang="en-US" dirty="0"/>
              <a:t>是各型</a:t>
            </a:r>
            <a:r>
              <a:rPr lang="en-US" altLang="zh-CN" dirty="0"/>
              <a:t>PFIC</a:t>
            </a:r>
            <a:r>
              <a:rPr lang="zh-CN" altLang="en-US" dirty="0"/>
              <a:t>药物治疗首选，促进胆汁排出，从而减少胆汁淤积引起的肝细胞损害。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手术治疗</a:t>
            </a:r>
            <a:endParaRPr lang="en-US" altLang="zh-CN" sz="2000" b="1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/>
              <a:t>部分胆汁外分流术（</a:t>
            </a:r>
            <a:r>
              <a:rPr lang="en-US" altLang="zh-CN" dirty="0"/>
              <a:t>partial external biliary diversion</a:t>
            </a:r>
            <a:r>
              <a:rPr lang="zh-CN" altLang="en-US" dirty="0"/>
              <a:t>，</a:t>
            </a:r>
            <a:r>
              <a:rPr lang="en-US" altLang="zh-CN" dirty="0"/>
              <a:t>PEBD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/>
              <a:t>部分胆汁内分流术（</a:t>
            </a:r>
            <a:r>
              <a:rPr lang="en-US" altLang="zh-CN" dirty="0"/>
              <a:t>partial internal biliary diversion</a:t>
            </a:r>
            <a:r>
              <a:rPr lang="zh-CN" altLang="en-US" dirty="0"/>
              <a:t>，</a:t>
            </a:r>
            <a:r>
              <a:rPr lang="en-US" altLang="zh-CN" dirty="0"/>
              <a:t>PIBD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/>
              <a:t>肝移植</a:t>
            </a:r>
            <a:r>
              <a:rPr lang="en-US" altLang="zh-CN" dirty="0"/>
              <a:t>(liver </a:t>
            </a:r>
            <a:r>
              <a:rPr lang="en-US" altLang="zh-CN" dirty="0" err="1"/>
              <a:t>transplantation,LTx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标题 6"/>
          <p:cNvSpPr txBox="1">
            <a:spLocks/>
          </p:cNvSpPr>
          <p:nvPr/>
        </p:nvSpPr>
        <p:spPr>
          <a:xfrm>
            <a:off x="2443946" y="733536"/>
            <a:ext cx="5251610" cy="462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治疗</a:t>
            </a:r>
          </a:p>
        </p:txBody>
      </p:sp>
    </p:spTree>
    <p:extLst>
      <p:ext uri="{BB962C8B-B14F-4D97-AF65-F5344CB8AC3E}">
        <p14:creationId xmlns:p14="http://schemas.microsoft.com/office/powerpoint/2010/main" val="276053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4284" y="1611929"/>
            <a:ext cx="745085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婴儿胆汁淤积性肝病是临床上最常见的症候群，病因众多，包括肝内、肝外、胆管性疾病，临床需要进一步排查。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进行性家族性肝内胆汁淤积性肝病（</a:t>
            </a:r>
            <a:r>
              <a:rPr lang="en-US" altLang="zh-CN" dirty="0"/>
              <a:t>PFIC</a:t>
            </a:r>
            <a:r>
              <a:rPr lang="zh-CN" altLang="en-US" dirty="0"/>
              <a:t>）是引起婴儿胆汁淤积的最常见病因，目前已经发现了</a:t>
            </a:r>
            <a:r>
              <a:rPr lang="en-US" altLang="zh-CN" dirty="0"/>
              <a:t>6</a:t>
            </a:r>
            <a:r>
              <a:rPr lang="zh-CN" altLang="en-US" dirty="0"/>
              <a:t>个亚型，对</a:t>
            </a:r>
            <a:r>
              <a:rPr lang="en-US" altLang="zh-CN" dirty="0"/>
              <a:t>PFIC </a:t>
            </a:r>
            <a:r>
              <a:rPr lang="zh-CN" altLang="en-US" dirty="0"/>
              <a:t>患者的诊断和治疗已经取得了不错的进展，但是仍有很多胆汁淤积性肝病未找到病因，还需要进一步研究。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并非每个</a:t>
            </a:r>
            <a:r>
              <a:rPr lang="en-US" altLang="zh-CN" dirty="0"/>
              <a:t>PFIC</a:t>
            </a:r>
            <a:r>
              <a:rPr lang="zh-CN" altLang="en-US" dirty="0"/>
              <a:t>患者都能辨明已知基因突变，是否存在一些未被鉴定的新型基因缺陷影响胆汁分泌和转运导致</a:t>
            </a:r>
            <a:r>
              <a:rPr lang="en-US" altLang="zh-CN" dirty="0"/>
              <a:t>PFIC</a:t>
            </a:r>
            <a:r>
              <a:rPr lang="zh-CN" altLang="en-US" dirty="0"/>
              <a:t>尚未可知。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随着动物模型的不断发展，需要更深入地研究</a:t>
            </a:r>
            <a:r>
              <a:rPr lang="en-US" altLang="zh-CN" dirty="0"/>
              <a:t>PFIC</a:t>
            </a:r>
            <a:r>
              <a:rPr lang="zh-CN" altLang="en-US" dirty="0"/>
              <a:t>发病机制和更有效的治疗方案。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CN" dirty="0"/>
          </a:p>
        </p:txBody>
      </p:sp>
      <p:sp>
        <p:nvSpPr>
          <p:cNvPr id="3" name="标题 6"/>
          <p:cNvSpPr txBox="1">
            <a:spLocks/>
          </p:cNvSpPr>
          <p:nvPr/>
        </p:nvSpPr>
        <p:spPr>
          <a:xfrm>
            <a:off x="1478280" y="533400"/>
            <a:ext cx="6217276" cy="471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收获和启发</a:t>
            </a:r>
          </a:p>
        </p:txBody>
      </p:sp>
    </p:spTree>
    <p:extLst>
      <p:ext uri="{BB962C8B-B14F-4D97-AF65-F5344CB8AC3E}">
        <p14:creationId xmlns:p14="http://schemas.microsoft.com/office/powerpoint/2010/main" val="205022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5911" y="1857377"/>
            <a:ext cx="7085720" cy="3508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姓  名：</a:t>
            </a:r>
            <a:r>
              <a:rPr lang="en-US" altLang="zh-CN" dirty="0"/>
              <a:t>**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性  别：男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出 生 地：河南省</a:t>
            </a:r>
            <a:r>
              <a:rPr lang="en-US" altLang="zh-CN" dirty="0"/>
              <a:t>**</a:t>
            </a:r>
            <a:r>
              <a:rPr lang="zh-CN" altLang="en-US" dirty="0"/>
              <a:t>市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年  龄：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5</a:t>
            </a:r>
            <a:r>
              <a:rPr lang="zh-CN" altLang="en-US" dirty="0"/>
              <a:t>天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主诉：发现皮肤、巩膜黄染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2</a:t>
            </a:r>
            <a:r>
              <a:rPr lang="zh-CN" altLang="en-US" dirty="0"/>
              <a:t>天，发热</a:t>
            </a:r>
            <a:r>
              <a:rPr lang="en-US" altLang="zh-CN" dirty="0"/>
              <a:t>1</a:t>
            </a:r>
            <a:r>
              <a:rPr lang="zh-CN" altLang="en-US" dirty="0"/>
              <a:t>天</a:t>
            </a:r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346486" y="254000"/>
            <a:ext cx="4451032" cy="1103630"/>
          </a:xfrm>
        </p:spPr>
        <p:txBody>
          <a:bodyPr/>
          <a:lstStyle/>
          <a:p>
            <a:pPr algn="ctr"/>
            <a:r>
              <a:rPr lang="zh-CN" altLang="en-US" sz="3600" dirty="0"/>
              <a:t>病人信息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53717" y="134910"/>
            <a:ext cx="4886801" cy="1103630"/>
          </a:xfrm>
        </p:spPr>
        <p:txBody>
          <a:bodyPr/>
          <a:lstStyle/>
          <a:p>
            <a:r>
              <a:rPr lang="zh-CN" altLang="zh-CN" sz="3200" dirty="0"/>
              <a:t>首次住院（</a:t>
            </a:r>
            <a:r>
              <a:rPr lang="en-US" altLang="zh-CN" sz="3200" dirty="0"/>
              <a:t>2015.7</a:t>
            </a:r>
            <a:r>
              <a:rPr lang="zh-CN" altLang="en-US" sz="3200" dirty="0"/>
              <a:t>）</a:t>
            </a:r>
          </a:p>
        </p:txBody>
      </p: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4445351" y="2050893"/>
            <a:ext cx="3623536" cy="1387046"/>
            <a:chOff x="4433888" y="2871572"/>
            <a:chExt cx="4801888" cy="1700224"/>
          </a:xfrm>
        </p:grpSpPr>
        <p:sp>
          <p:nvSpPr>
            <p:cNvPr id="6" name="椭圆 5"/>
            <p:cNvSpPr/>
            <p:nvPr>
              <p:custDataLst>
                <p:tags r:id="rId37"/>
              </p:custDataLst>
            </p:nvPr>
          </p:nvSpPr>
          <p:spPr>
            <a:xfrm>
              <a:off x="4433888" y="2871572"/>
              <a:ext cx="1076324" cy="107632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635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38"/>
              </p:custDataLst>
            </p:nvPr>
          </p:nvSpPr>
          <p:spPr>
            <a:xfrm>
              <a:off x="4529138" y="2966822"/>
              <a:ext cx="885824" cy="885824"/>
            </a:xfrm>
            <a:prstGeom prst="ellipse">
              <a:avLst/>
            </a:prstGeom>
            <a:solidFill>
              <a:srgbClr val="66D9AB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39"/>
              </p:custDataLst>
            </p:nvPr>
          </p:nvSpPr>
          <p:spPr>
            <a:xfrm>
              <a:off x="5569744" y="2951344"/>
              <a:ext cx="204800" cy="916781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-1" fmla="*/ 0 w 202450"/>
                <a:gd name="connsiteY0-2" fmla="*/ 0 h 904875"/>
                <a:gd name="connsiteX1-3" fmla="*/ 202407 w 202450"/>
                <a:gd name="connsiteY1-4" fmla="*/ 471488 h 904875"/>
                <a:gd name="connsiteX2-5" fmla="*/ 14288 w 202450"/>
                <a:gd name="connsiteY2-6" fmla="*/ 904875 h 904875"/>
                <a:gd name="connsiteX0-7" fmla="*/ 0 w 202558"/>
                <a:gd name="connsiteY0-8" fmla="*/ 0 h 904875"/>
                <a:gd name="connsiteX1-9" fmla="*/ 202407 w 202558"/>
                <a:gd name="connsiteY1-10" fmla="*/ 471488 h 904875"/>
                <a:gd name="connsiteX2-11" fmla="*/ 14288 w 202558"/>
                <a:gd name="connsiteY2-12" fmla="*/ 904875 h 904875"/>
                <a:gd name="connsiteX0-13" fmla="*/ 0 w 204846"/>
                <a:gd name="connsiteY0-14" fmla="*/ 0 h 897731"/>
                <a:gd name="connsiteX1-15" fmla="*/ 204788 w 204846"/>
                <a:gd name="connsiteY1-16" fmla="*/ 464344 h 897731"/>
                <a:gd name="connsiteX2-17" fmla="*/ 16669 w 204846"/>
                <a:gd name="connsiteY2-18" fmla="*/ 897731 h 897731"/>
                <a:gd name="connsiteX0-19" fmla="*/ 0 w 204846"/>
                <a:gd name="connsiteY0-20" fmla="*/ 0 h 897731"/>
                <a:gd name="connsiteX1-21" fmla="*/ 204788 w 204846"/>
                <a:gd name="connsiteY1-22" fmla="*/ 464344 h 897731"/>
                <a:gd name="connsiteX2-23" fmla="*/ 16669 w 204846"/>
                <a:gd name="connsiteY2-24" fmla="*/ 897731 h 897731"/>
                <a:gd name="connsiteX0-25" fmla="*/ 0 w 204798"/>
                <a:gd name="connsiteY0-26" fmla="*/ 0 h 916781"/>
                <a:gd name="connsiteX1-27" fmla="*/ 204788 w 204798"/>
                <a:gd name="connsiteY1-28" fmla="*/ 464344 h 916781"/>
                <a:gd name="connsiteX2-29" fmla="*/ 7144 w 204798"/>
                <a:gd name="connsiteY2-30" fmla="*/ 916781 h 916781"/>
                <a:gd name="connsiteX0-31" fmla="*/ 0 w 204800"/>
                <a:gd name="connsiteY0-32" fmla="*/ 0 h 916781"/>
                <a:gd name="connsiteX1-33" fmla="*/ 204788 w 204800"/>
                <a:gd name="connsiteY1-34" fmla="*/ 464344 h 916781"/>
                <a:gd name="connsiteX2-35" fmla="*/ 7144 w 204800"/>
                <a:gd name="connsiteY2-36" fmla="*/ 916781 h 916781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rgbClr val="66D9AB">
                  <a:lumMod val="40000"/>
                  <a:lumOff val="6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40"/>
              </p:custDataLst>
            </p:nvPr>
          </p:nvCxnSpPr>
          <p:spPr>
            <a:xfrm>
              <a:off x="5772163" y="3407353"/>
              <a:ext cx="230981" cy="0"/>
            </a:xfrm>
            <a:prstGeom prst="line">
              <a:avLst/>
            </a:prstGeom>
            <a:ln w="25400">
              <a:solidFill>
                <a:srgbClr val="66D9AB">
                  <a:lumMod val="40000"/>
                  <a:lumOff val="60000"/>
                </a:srgbClr>
              </a:solidFill>
              <a:tailEnd type="oval" w="sm" len="sm"/>
            </a:ln>
          </p:spPr>
          <p:style>
            <a:lnRef idx="1">
              <a:srgbClr val="27BDBA"/>
            </a:lnRef>
            <a:fillRef idx="0">
              <a:srgbClr val="27BDBA"/>
            </a:fillRef>
            <a:effectRef idx="0">
              <a:srgbClr val="27BDBA"/>
            </a:effectRef>
            <a:fontRef idx="minor">
              <a:sysClr val="windowText" lastClr="000000"/>
            </a:fontRef>
          </p:style>
        </p:cxnSp>
        <p:sp>
          <p:nvSpPr>
            <p:cNvPr id="14" name="椭圆 13"/>
            <p:cNvSpPr/>
            <p:nvPr>
              <p:custDataLst>
                <p:tags r:id="rId41"/>
              </p:custDataLst>
            </p:nvPr>
          </p:nvSpPr>
          <p:spPr>
            <a:xfrm>
              <a:off x="5709066" y="3344256"/>
              <a:ext cx="126194" cy="126194"/>
            </a:xfrm>
            <a:prstGeom prst="ellipse">
              <a:avLst/>
            </a:prstGeom>
            <a:solidFill>
              <a:srgbClr val="66D9AB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42"/>
              </p:custDataLst>
            </p:nvPr>
          </p:nvSpPr>
          <p:spPr>
            <a:xfrm>
              <a:off x="6066241" y="3222687"/>
              <a:ext cx="2269479" cy="369332"/>
            </a:xfrm>
            <a:prstGeom prst="rect">
              <a:avLst/>
            </a:prstGeom>
          </p:spPr>
          <p:txBody>
            <a:bodyPr wrap="none" anchor="ctr" anchorCtr="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入院前</a:t>
              </a:r>
              <a:r>
                <a:rPr lang="en-US" altLang="zh-CN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3</a:t>
              </a:r>
              <a:r>
                <a:rPr lang="zh-CN" altLang="en-US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月余</a:t>
              </a:r>
              <a:endParaRPr lang="en-US" altLang="zh-CN" b="1" dirty="0">
                <a:solidFill>
                  <a:srgbClr val="66D9AB">
                    <a:lumMod val="75000"/>
                  </a:srgbClr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43"/>
              </p:custDataLst>
            </p:nvPr>
          </p:nvSpPr>
          <p:spPr>
            <a:xfrm>
              <a:off x="6066283" y="3591911"/>
              <a:ext cx="3169493" cy="979885"/>
            </a:xfrm>
            <a:prstGeom prst="rect">
              <a:avLst/>
            </a:prstGeom>
          </p:spPr>
          <p:txBody>
            <a:bodyPr wrap="square" anchor="t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皮肤、巩膜仍有轻度黄染，总胆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130umol/L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，直胆为主。</a:t>
              </a:r>
              <a:endPara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37" name="KSO_Shape"/>
            <p:cNvSpPr/>
            <p:nvPr>
              <p:custDataLst>
                <p:tags r:id="rId44"/>
              </p:custDataLst>
            </p:nvPr>
          </p:nvSpPr>
          <p:spPr>
            <a:xfrm>
              <a:off x="4750533" y="3255245"/>
              <a:ext cx="443033" cy="304216"/>
            </a:xfrm>
            <a:custGeom>
              <a:avLst/>
              <a:gdLst>
                <a:gd name="connsiteX0" fmla="*/ 1720704 w 1721074"/>
                <a:gd name="connsiteY0" fmla="*/ 0 h 1180530"/>
                <a:gd name="connsiteX1" fmla="*/ 1721074 w 1721074"/>
                <a:gd name="connsiteY1" fmla="*/ 328961 h 1180530"/>
                <a:gd name="connsiteX2" fmla="*/ 1609393 w 1721074"/>
                <a:gd name="connsiteY2" fmla="*/ 253106 h 1180530"/>
                <a:gd name="connsiteX3" fmla="*/ 1153934 w 1721074"/>
                <a:gd name="connsiteY3" fmla="*/ 933995 h 1180530"/>
                <a:gd name="connsiteX4" fmla="*/ 899597 w 1721074"/>
                <a:gd name="connsiteY4" fmla="*/ 519521 h 1180530"/>
                <a:gd name="connsiteX5" fmla="*/ 532223 w 1721074"/>
                <a:gd name="connsiteY5" fmla="*/ 1009354 h 1180530"/>
                <a:gd name="connsiteX6" fmla="*/ 292016 w 1721074"/>
                <a:gd name="connsiteY6" fmla="*/ 792697 h 1180530"/>
                <a:gd name="connsiteX7" fmla="*/ 0 w 1721074"/>
                <a:gd name="connsiteY7" fmla="*/ 1180530 h 1180530"/>
                <a:gd name="connsiteX8" fmla="*/ 0 w 1721074"/>
                <a:gd name="connsiteY8" fmla="*/ 996382 h 1180530"/>
                <a:gd name="connsiteX9" fmla="*/ 277886 w 1721074"/>
                <a:gd name="connsiteY9" fmla="*/ 613720 h 1180530"/>
                <a:gd name="connsiteX10" fmla="*/ 503963 w 1721074"/>
                <a:gd name="connsiteY10" fmla="*/ 839796 h 1180530"/>
                <a:gd name="connsiteX11" fmla="*/ 923147 w 1721074"/>
                <a:gd name="connsiteY11" fmla="*/ 316994 h 1180530"/>
                <a:gd name="connsiteX12" fmla="*/ 1158644 w 1721074"/>
                <a:gd name="connsiteY12" fmla="*/ 731468 h 1180530"/>
                <a:gd name="connsiteX13" fmla="*/ 1529274 w 1721074"/>
                <a:gd name="connsiteY13" fmla="*/ 198688 h 1180530"/>
                <a:gd name="connsiteX14" fmla="*/ 1414772 w 1721074"/>
                <a:gd name="connsiteY14" fmla="*/ 120917 h 118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1074" h="1180530">
                  <a:moveTo>
                    <a:pt x="1720704" y="0"/>
                  </a:moveTo>
                  <a:lnTo>
                    <a:pt x="1721074" y="328961"/>
                  </a:lnTo>
                  <a:lnTo>
                    <a:pt x="1609393" y="253106"/>
                  </a:lnTo>
                  <a:lnTo>
                    <a:pt x="1153934" y="933995"/>
                  </a:lnTo>
                  <a:lnTo>
                    <a:pt x="899597" y="519521"/>
                  </a:lnTo>
                  <a:lnTo>
                    <a:pt x="532223" y="1009354"/>
                  </a:lnTo>
                  <a:lnTo>
                    <a:pt x="292016" y="792697"/>
                  </a:lnTo>
                  <a:lnTo>
                    <a:pt x="0" y="1180530"/>
                  </a:lnTo>
                  <a:lnTo>
                    <a:pt x="0" y="996382"/>
                  </a:lnTo>
                  <a:lnTo>
                    <a:pt x="277886" y="613720"/>
                  </a:lnTo>
                  <a:lnTo>
                    <a:pt x="503963" y="839796"/>
                  </a:lnTo>
                  <a:lnTo>
                    <a:pt x="923147" y="316994"/>
                  </a:lnTo>
                  <a:lnTo>
                    <a:pt x="1158644" y="731468"/>
                  </a:lnTo>
                  <a:lnTo>
                    <a:pt x="1529274" y="198688"/>
                  </a:lnTo>
                  <a:lnTo>
                    <a:pt x="1414772" y="120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712857" y="1248473"/>
            <a:ext cx="2949917" cy="1290985"/>
            <a:chOff x="812799" y="1887980"/>
            <a:chExt cx="3909213" cy="1511550"/>
          </a:xfrm>
        </p:grpSpPr>
        <p:sp>
          <p:nvSpPr>
            <p:cNvPr id="20" name="椭圆 19"/>
            <p:cNvSpPr/>
            <p:nvPr>
              <p:custDataLst>
                <p:tags r:id="rId29"/>
              </p:custDataLst>
            </p:nvPr>
          </p:nvSpPr>
          <p:spPr>
            <a:xfrm flipH="1">
              <a:off x="3645688" y="1887980"/>
              <a:ext cx="1076324" cy="107632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635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30"/>
              </p:custDataLst>
            </p:nvPr>
          </p:nvSpPr>
          <p:spPr>
            <a:xfrm flipH="1">
              <a:off x="3740938" y="1983230"/>
              <a:ext cx="885824" cy="885824"/>
            </a:xfrm>
            <a:prstGeom prst="ellipse">
              <a:avLst/>
            </a:prstGeom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31"/>
              </p:custDataLst>
            </p:nvPr>
          </p:nvSpPr>
          <p:spPr>
            <a:xfrm flipH="1">
              <a:off x="3381356" y="1967752"/>
              <a:ext cx="204800" cy="916781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-1" fmla="*/ 0 w 202450"/>
                <a:gd name="connsiteY0-2" fmla="*/ 0 h 904875"/>
                <a:gd name="connsiteX1-3" fmla="*/ 202407 w 202450"/>
                <a:gd name="connsiteY1-4" fmla="*/ 471488 h 904875"/>
                <a:gd name="connsiteX2-5" fmla="*/ 14288 w 202450"/>
                <a:gd name="connsiteY2-6" fmla="*/ 904875 h 904875"/>
                <a:gd name="connsiteX0-7" fmla="*/ 0 w 202558"/>
                <a:gd name="connsiteY0-8" fmla="*/ 0 h 904875"/>
                <a:gd name="connsiteX1-9" fmla="*/ 202407 w 202558"/>
                <a:gd name="connsiteY1-10" fmla="*/ 471488 h 904875"/>
                <a:gd name="connsiteX2-11" fmla="*/ 14288 w 202558"/>
                <a:gd name="connsiteY2-12" fmla="*/ 904875 h 904875"/>
                <a:gd name="connsiteX0-13" fmla="*/ 0 w 204846"/>
                <a:gd name="connsiteY0-14" fmla="*/ 0 h 897731"/>
                <a:gd name="connsiteX1-15" fmla="*/ 204788 w 204846"/>
                <a:gd name="connsiteY1-16" fmla="*/ 464344 h 897731"/>
                <a:gd name="connsiteX2-17" fmla="*/ 16669 w 204846"/>
                <a:gd name="connsiteY2-18" fmla="*/ 897731 h 897731"/>
                <a:gd name="connsiteX0-19" fmla="*/ 0 w 204846"/>
                <a:gd name="connsiteY0-20" fmla="*/ 0 h 897731"/>
                <a:gd name="connsiteX1-21" fmla="*/ 204788 w 204846"/>
                <a:gd name="connsiteY1-22" fmla="*/ 464344 h 897731"/>
                <a:gd name="connsiteX2-23" fmla="*/ 16669 w 204846"/>
                <a:gd name="connsiteY2-24" fmla="*/ 897731 h 897731"/>
                <a:gd name="connsiteX0-25" fmla="*/ 0 w 204798"/>
                <a:gd name="connsiteY0-26" fmla="*/ 0 h 916781"/>
                <a:gd name="connsiteX1-27" fmla="*/ 204788 w 204798"/>
                <a:gd name="connsiteY1-28" fmla="*/ 464344 h 916781"/>
                <a:gd name="connsiteX2-29" fmla="*/ 7144 w 204798"/>
                <a:gd name="connsiteY2-30" fmla="*/ 916781 h 916781"/>
                <a:gd name="connsiteX0-31" fmla="*/ 0 w 204800"/>
                <a:gd name="connsiteY0-32" fmla="*/ 0 h 916781"/>
                <a:gd name="connsiteX1-33" fmla="*/ 204788 w 204800"/>
                <a:gd name="connsiteY1-34" fmla="*/ 464344 h 916781"/>
                <a:gd name="connsiteX2-35" fmla="*/ 7144 w 204800"/>
                <a:gd name="connsiteY2-36" fmla="*/ 916781 h 916781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rgbClr val="27BDBA">
                  <a:lumMod val="40000"/>
                  <a:lumOff val="6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>
              <p:custDataLst>
                <p:tags r:id="rId32"/>
              </p:custDataLst>
            </p:nvPr>
          </p:nvCxnSpPr>
          <p:spPr>
            <a:xfrm flipH="1">
              <a:off x="3152756" y="2423761"/>
              <a:ext cx="230981" cy="0"/>
            </a:xfrm>
            <a:prstGeom prst="line">
              <a:avLst/>
            </a:prstGeom>
            <a:ln w="25400">
              <a:solidFill>
                <a:srgbClr val="27BDBA">
                  <a:lumMod val="40000"/>
                  <a:lumOff val="60000"/>
                </a:srgbClr>
              </a:solidFill>
              <a:tailEnd type="oval" w="sm" len="sm"/>
            </a:ln>
          </p:spPr>
          <p:style>
            <a:lnRef idx="1">
              <a:srgbClr val="27BDBA"/>
            </a:lnRef>
            <a:fillRef idx="0">
              <a:srgbClr val="27BDBA"/>
            </a:fillRef>
            <a:effectRef idx="0">
              <a:srgbClr val="27BDBA"/>
            </a:effectRef>
            <a:fontRef idx="minor">
              <a:sysClr val="windowText" lastClr="000000"/>
            </a:fontRef>
          </p:style>
        </p:cxnSp>
        <p:sp>
          <p:nvSpPr>
            <p:cNvPr id="25" name="椭圆 24"/>
            <p:cNvSpPr/>
            <p:nvPr>
              <p:custDataLst>
                <p:tags r:id="rId33"/>
              </p:custDataLst>
            </p:nvPr>
          </p:nvSpPr>
          <p:spPr>
            <a:xfrm flipH="1">
              <a:off x="3320640" y="2360664"/>
              <a:ext cx="126194" cy="126194"/>
            </a:xfrm>
            <a:prstGeom prst="ellipse">
              <a:avLst/>
            </a:prstGeom>
            <a:solidFill>
              <a:srgbClr val="27BDBA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2" name="KSO_Shape"/>
            <p:cNvSpPr/>
            <p:nvPr>
              <p:custDataLst>
                <p:tags r:id="rId34"/>
              </p:custDataLst>
            </p:nvPr>
          </p:nvSpPr>
          <p:spPr bwMode="auto">
            <a:xfrm>
              <a:off x="3983493" y="2253582"/>
              <a:ext cx="400713" cy="40071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35"/>
              </p:custDataLst>
            </p:nvPr>
          </p:nvSpPr>
          <p:spPr>
            <a:xfrm>
              <a:off x="812799" y="2221647"/>
              <a:ext cx="2269479" cy="369332"/>
            </a:xfrm>
            <a:prstGeom prst="rect">
              <a:avLst/>
            </a:prstGeom>
          </p:spPr>
          <p:txBody>
            <a:bodyPr wrap="none" anchor="ctr" anchorCtr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入院前</a:t>
              </a:r>
              <a:r>
                <a:rPr lang="en-US" altLang="zh-CN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8</a:t>
              </a:r>
              <a:r>
                <a:rPr lang="zh-CN" altLang="en-US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月</a:t>
              </a:r>
              <a:r>
                <a:rPr lang="en-US" altLang="zh-CN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2</a:t>
              </a:r>
              <a:r>
                <a:rPr lang="zh-CN" altLang="en-US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天（生后</a:t>
              </a:r>
              <a:r>
                <a:rPr lang="en-US" altLang="zh-CN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3</a:t>
              </a:r>
              <a:r>
                <a:rPr lang="zh-CN" altLang="en-US" b="1" dirty="0">
                  <a:solidFill>
                    <a:srgbClr val="27BDB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天）</a:t>
              </a:r>
            </a:p>
          </p:txBody>
        </p:sp>
        <p:sp>
          <p:nvSpPr>
            <p:cNvPr id="47" name="矩形 46"/>
            <p:cNvSpPr/>
            <p:nvPr>
              <p:custDataLst>
                <p:tags r:id="rId36"/>
              </p:custDataLst>
            </p:nvPr>
          </p:nvSpPr>
          <p:spPr>
            <a:xfrm>
              <a:off x="847510" y="2520258"/>
              <a:ext cx="2738645" cy="879272"/>
            </a:xfrm>
            <a:prstGeom prst="rect">
              <a:avLst/>
            </a:prstGeom>
          </p:spPr>
          <p:txBody>
            <a:bodyPr wrap="square" anchor="t" anchorCtr="0"/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皮肤、巩膜黄染、大便黄</a:t>
              </a:r>
              <a:endPara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外院经皮测胆为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16 mg/dl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sym typeface="Arial" panose="020B0604020202020204" pitchFamily="34" charset="0"/>
                </a:rPr>
                <a:t>口服茵栀黄颗粒有效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1025851" y="2867542"/>
            <a:ext cx="3636925" cy="1314361"/>
            <a:chOff x="-97619" y="3872612"/>
            <a:chExt cx="4819631" cy="1611127"/>
          </a:xfrm>
        </p:grpSpPr>
        <p:sp>
          <p:nvSpPr>
            <p:cNvPr id="27" name="椭圆 26"/>
            <p:cNvSpPr/>
            <p:nvPr>
              <p:custDataLst>
                <p:tags r:id="rId21"/>
              </p:custDataLst>
            </p:nvPr>
          </p:nvSpPr>
          <p:spPr>
            <a:xfrm flipH="1">
              <a:off x="3645688" y="3872612"/>
              <a:ext cx="1076324" cy="107632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635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22"/>
              </p:custDataLst>
            </p:nvPr>
          </p:nvSpPr>
          <p:spPr>
            <a:xfrm flipH="1">
              <a:off x="3740938" y="3967862"/>
              <a:ext cx="885824" cy="885824"/>
            </a:xfrm>
            <a:prstGeom prst="ellipse">
              <a:avLst/>
            </a:prstGeom>
            <a:solidFill>
              <a:srgbClr val="CFD90A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23"/>
              </p:custDataLst>
            </p:nvPr>
          </p:nvSpPr>
          <p:spPr>
            <a:xfrm flipH="1">
              <a:off x="3381356" y="3952384"/>
              <a:ext cx="204800" cy="916781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-1" fmla="*/ 0 w 202450"/>
                <a:gd name="connsiteY0-2" fmla="*/ 0 h 904875"/>
                <a:gd name="connsiteX1-3" fmla="*/ 202407 w 202450"/>
                <a:gd name="connsiteY1-4" fmla="*/ 471488 h 904875"/>
                <a:gd name="connsiteX2-5" fmla="*/ 14288 w 202450"/>
                <a:gd name="connsiteY2-6" fmla="*/ 904875 h 904875"/>
                <a:gd name="connsiteX0-7" fmla="*/ 0 w 202558"/>
                <a:gd name="connsiteY0-8" fmla="*/ 0 h 904875"/>
                <a:gd name="connsiteX1-9" fmla="*/ 202407 w 202558"/>
                <a:gd name="connsiteY1-10" fmla="*/ 471488 h 904875"/>
                <a:gd name="connsiteX2-11" fmla="*/ 14288 w 202558"/>
                <a:gd name="connsiteY2-12" fmla="*/ 904875 h 904875"/>
                <a:gd name="connsiteX0-13" fmla="*/ 0 w 204846"/>
                <a:gd name="connsiteY0-14" fmla="*/ 0 h 897731"/>
                <a:gd name="connsiteX1-15" fmla="*/ 204788 w 204846"/>
                <a:gd name="connsiteY1-16" fmla="*/ 464344 h 897731"/>
                <a:gd name="connsiteX2-17" fmla="*/ 16669 w 204846"/>
                <a:gd name="connsiteY2-18" fmla="*/ 897731 h 897731"/>
                <a:gd name="connsiteX0-19" fmla="*/ 0 w 204846"/>
                <a:gd name="connsiteY0-20" fmla="*/ 0 h 897731"/>
                <a:gd name="connsiteX1-21" fmla="*/ 204788 w 204846"/>
                <a:gd name="connsiteY1-22" fmla="*/ 464344 h 897731"/>
                <a:gd name="connsiteX2-23" fmla="*/ 16669 w 204846"/>
                <a:gd name="connsiteY2-24" fmla="*/ 897731 h 897731"/>
                <a:gd name="connsiteX0-25" fmla="*/ 0 w 204798"/>
                <a:gd name="connsiteY0-26" fmla="*/ 0 h 916781"/>
                <a:gd name="connsiteX1-27" fmla="*/ 204788 w 204798"/>
                <a:gd name="connsiteY1-28" fmla="*/ 464344 h 916781"/>
                <a:gd name="connsiteX2-29" fmla="*/ 7144 w 204798"/>
                <a:gd name="connsiteY2-30" fmla="*/ 916781 h 916781"/>
                <a:gd name="connsiteX0-31" fmla="*/ 0 w 204800"/>
                <a:gd name="connsiteY0-32" fmla="*/ 0 h 916781"/>
                <a:gd name="connsiteX1-33" fmla="*/ 204788 w 204800"/>
                <a:gd name="connsiteY1-34" fmla="*/ 464344 h 916781"/>
                <a:gd name="connsiteX2-35" fmla="*/ 7144 w 204800"/>
                <a:gd name="connsiteY2-36" fmla="*/ 916781 h 916781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rgbClr val="CFD90A">
                  <a:lumMod val="40000"/>
                  <a:lumOff val="6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31" name="直接连接符 30"/>
            <p:cNvCxnSpPr/>
            <p:nvPr>
              <p:custDataLst>
                <p:tags r:id="rId24"/>
              </p:custDataLst>
            </p:nvPr>
          </p:nvCxnSpPr>
          <p:spPr>
            <a:xfrm flipH="1">
              <a:off x="3152756" y="4408393"/>
              <a:ext cx="230981" cy="0"/>
            </a:xfrm>
            <a:prstGeom prst="line">
              <a:avLst/>
            </a:prstGeom>
            <a:ln w="25400">
              <a:solidFill>
                <a:srgbClr val="CFD90A">
                  <a:lumMod val="40000"/>
                  <a:lumOff val="60000"/>
                </a:srgbClr>
              </a:solidFill>
              <a:tailEnd type="oval" w="sm" len="sm"/>
            </a:ln>
          </p:spPr>
          <p:style>
            <a:lnRef idx="1">
              <a:srgbClr val="27BDBA"/>
            </a:lnRef>
            <a:fillRef idx="0">
              <a:srgbClr val="27BDBA"/>
            </a:fillRef>
            <a:effectRef idx="0">
              <a:srgbClr val="27BDBA"/>
            </a:effectRef>
            <a:fontRef idx="minor">
              <a:sysClr val="windowText" lastClr="000000"/>
            </a:fontRef>
          </p:style>
        </p:cxnSp>
        <p:sp>
          <p:nvSpPr>
            <p:cNvPr id="32" name="椭圆 31"/>
            <p:cNvSpPr/>
            <p:nvPr>
              <p:custDataLst>
                <p:tags r:id="rId25"/>
              </p:custDataLst>
            </p:nvPr>
          </p:nvSpPr>
          <p:spPr>
            <a:xfrm flipH="1">
              <a:off x="3320640" y="4345296"/>
              <a:ext cx="126194" cy="126194"/>
            </a:xfrm>
            <a:prstGeom prst="ellipse">
              <a:avLst/>
            </a:prstGeom>
            <a:solidFill>
              <a:srgbClr val="CFD90A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3" name="KSO_Shape"/>
            <p:cNvSpPr/>
            <p:nvPr>
              <p:custDataLst>
                <p:tags r:id="rId26"/>
              </p:custDataLst>
            </p:nvPr>
          </p:nvSpPr>
          <p:spPr bwMode="auto">
            <a:xfrm>
              <a:off x="3919051" y="4244660"/>
              <a:ext cx="529595" cy="327466"/>
            </a:xfrm>
            <a:custGeom>
              <a:avLst/>
              <a:gdLst>
                <a:gd name="T0" fmla="*/ 1066662 w 2063518"/>
                <a:gd name="T1" fmla="*/ 654802 h 1276454"/>
                <a:gd name="T2" fmla="*/ 1500594 w 2063518"/>
                <a:gd name="T3" fmla="*/ 654802 h 1276454"/>
                <a:gd name="T4" fmla="*/ 1255790 w 2063518"/>
                <a:gd name="T5" fmla="*/ 314944 h 1276454"/>
                <a:gd name="T6" fmla="*/ 1323568 w 2063518"/>
                <a:gd name="T7" fmla="*/ 383500 h 1276454"/>
                <a:gd name="T8" fmla="*/ 1481023 w 2063518"/>
                <a:gd name="T9" fmla="*/ 376582 h 1276454"/>
                <a:gd name="T10" fmla="*/ 1488825 w 2063518"/>
                <a:gd name="T11" fmla="*/ 472615 h 1276454"/>
                <a:gd name="T12" fmla="*/ 1613893 w 2063518"/>
                <a:gd name="T13" fmla="*/ 568404 h 1276454"/>
                <a:gd name="T14" fmla="*/ 1558067 w 2063518"/>
                <a:gd name="T15" fmla="*/ 646977 h 1276454"/>
                <a:gd name="T16" fmla="*/ 1592227 w 2063518"/>
                <a:gd name="T17" fmla="*/ 800652 h 1276454"/>
                <a:gd name="T18" fmla="*/ 1498897 w 2063518"/>
                <a:gd name="T19" fmla="*/ 825001 h 1276454"/>
                <a:gd name="T20" fmla="*/ 1426167 w 2063518"/>
                <a:gd name="T21" fmla="*/ 964655 h 1276454"/>
                <a:gd name="T22" fmla="*/ 1339000 w 2063518"/>
                <a:gd name="T23" fmla="*/ 923387 h 1276454"/>
                <a:gd name="T24" fmla="*/ 1193410 w 2063518"/>
                <a:gd name="T25" fmla="*/ 983675 h 1276454"/>
                <a:gd name="T26" fmla="*/ 1153195 w 2063518"/>
                <a:gd name="T27" fmla="*/ 896101 h 1276454"/>
                <a:gd name="T28" fmla="*/ 1002868 w 2063518"/>
                <a:gd name="T29" fmla="*/ 848812 h 1276454"/>
                <a:gd name="T30" fmla="*/ 1028421 w 2063518"/>
                <a:gd name="T31" fmla="*/ 755906 h 1276454"/>
                <a:gd name="T32" fmla="*/ 943696 w 2063518"/>
                <a:gd name="T33" fmla="*/ 623169 h 1276454"/>
                <a:gd name="T34" fmla="*/ 1023061 w 2063518"/>
                <a:gd name="T35" fmla="*/ 568405 h 1276454"/>
                <a:gd name="T36" fmla="*/ 1043583 w 2063518"/>
                <a:gd name="T37" fmla="*/ 412329 h 1276454"/>
                <a:gd name="T38" fmla="*/ 1139624 w 2063518"/>
                <a:gd name="T39" fmla="*/ 421330 h 1276454"/>
                <a:gd name="T40" fmla="*/ 1255790 w 2063518"/>
                <a:gd name="T41" fmla="*/ 314944 h 1276454"/>
                <a:gd name="T42" fmla="*/ 184450 w 2063518"/>
                <a:gd name="T43" fmla="*/ 509786 h 1276454"/>
                <a:gd name="T44" fmla="*/ 835347 w 2063518"/>
                <a:gd name="T45" fmla="*/ 509786 h 1276454"/>
                <a:gd name="T46" fmla="*/ 468140 w 2063518"/>
                <a:gd name="T47" fmla="*/ 0 h 1276454"/>
                <a:gd name="T48" fmla="*/ 569807 w 2063518"/>
                <a:gd name="T49" fmla="*/ 102832 h 1276454"/>
                <a:gd name="T50" fmla="*/ 805989 w 2063518"/>
                <a:gd name="T51" fmla="*/ 92457 h 1276454"/>
                <a:gd name="T52" fmla="*/ 817693 w 2063518"/>
                <a:gd name="T53" fmla="*/ 236505 h 1276454"/>
                <a:gd name="T54" fmla="*/ 1005294 w 2063518"/>
                <a:gd name="T55" fmla="*/ 380190 h 1276454"/>
                <a:gd name="T56" fmla="*/ 921557 w 2063518"/>
                <a:gd name="T57" fmla="*/ 498048 h 1276454"/>
                <a:gd name="T58" fmla="*/ 972798 w 2063518"/>
                <a:gd name="T59" fmla="*/ 728561 h 1276454"/>
                <a:gd name="T60" fmla="*/ 832801 w 2063518"/>
                <a:gd name="T61" fmla="*/ 765085 h 1276454"/>
                <a:gd name="T62" fmla="*/ 723706 w 2063518"/>
                <a:gd name="T63" fmla="*/ 974565 h 1276454"/>
                <a:gd name="T64" fmla="*/ 592956 w 2063518"/>
                <a:gd name="T65" fmla="*/ 912666 h 1276454"/>
                <a:gd name="T66" fmla="*/ 374570 w 2063518"/>
                <a:gd name="T67" fmla="*/ 1003096 h 1276454"/>
                <a:gd name="T68" fmla="*/ 314247 w 2063518"/>
                <a:gd name="T69" fmla="*/ 871734 h 1276454"/>
                <a:gd name="T70" fmla="*/ 88757 w 2063518"/>
                <a:gd name="T71" fmla="*/ 800802 h 1276454"/>
                <a:gd name="T72" fmla="*/ 127086 w 2063518"/>
                <a:gd name="T73" fmla="*/ 661445 h 1276454"/>
                <a:gd name="T74" fmla="*/ 0 w 2063518"/>
                <a:gd name="T75" fmla="*/ 462338 h 1276454"/>
                <a:gd name="T76" fmla="*/ 119047 w 2063518"/>
                <a:gd name="T77" fmla="*/ 380191 h 1276454"/>
                <a:gd name="T78" fmla="*/ 149829 w 2063518"/>
                <a:gd name="T79" fmla="*/ 146078 h 1276454"/>
                <a:gd name="T80" fmla="*/ 293892 w 2063518"/>
                <a:gd name="T81" fmla="*/ 159579 h 1276454"/>
                <a:gd name="T82" fmla="*/ 468140 w 2063518"/>
                <a:gd name="T83" fmla="*/ 0 h 1276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3518" h="1276454">
                  <a:moveTo>
                    <a:pt x="1631470" y="557485"/>
                  </a:moveTo>
                  <a:cubicBezTo>
                    <a:pt x="1479172" y="557485"/>
                    <a:pt x="1355710" y="680947"/>
                    <a:pt x="1355710" y="833245"/>
                  </a:cubicBezTo>
                  <a:cubicBezTo>
                    <a:pt x="1355710" y="985543"/>
                    <a:pt x="1479172" y="1109005"/>
                    <a:pt x="1631470" y="1109005"/>
                  </a:cubicBezTo>
                  <a:cubicBezTo>
                    <a:pt x="1783768" y="1109005"/>
                    <a:pt x="1907230" y="985543"/>
                    <a:pt x="1907230" y="833245"/>
                  </a:cubicBezTo>
                  <a:cubicBezTo>
                    <a:pt x="1907230" y="680947"/>
                    <a:pt x="1783768" y="557485"/>
                    <a:pt x="1631470" y="557485"/>
                  </a:cubicBezTo>
                  <a:close/>
                  <a:moveTo>
                    <a:pt x="1596087" y="400771"/>
                  </a:moveTo>
                  <a:lnTo>
                    <a:pt x="1666853" y="400771"/>
                  </a:lnTo>
                  <a:lnTo>
                    <a:pt x="1682233" y="488008"/>
                  </a:lnTo>
                  <a:cubicBezTo>
                    <a:pt x="1729134" y="494904"/>
                    <a:pt x="1774137" y="511284"/>
                    <a:pt x="1814498" y="536149"/>
                  </a:cubicBezTo>
                  <a:lnTo>
                    <a:pt x="1882355" y="479207"/>
                  </a:lnTo>
                  <a:lnTo>
                    <a:pt x="1936564" y="524695"/>
                  </a:lnTo>
                  <a:lnTo>
                    <a:pt x="1892271" y="601408"/>
                  </a:lnTo>
                  <a:cubicBezTo>
                    <a:pt x="1923766" y="636838"/>
                    <a:pt x="1947711" y="678313"/>
                    <a:pt x="1962647" y="723304"/>
                  </a:cubicBezTo>
                  <a:lnTo>
                    <a:pt x="2051230" y="723302"/>
                  </a:lnTo>
                  <a:lnTo>
                    <a:pt x="2063518" y="792992"/>
                  </a:lnTo>
                  <a:lnTo>
                    <a:pt x="1980277" y="823287"/>
                  </a:lnTo>
                  <a:cubicBezTo>
                    <a:pt x="1981630" y="870672"/>
                    <a:pt x="1973314" y="917837"/>
                    <a:pt x="1955836" y="961902"/>
                  </a:cubicBezTo>
                  <a:lnTo>
                    <a:pt x="2023695" y="1018840"/>
                  </a:lnTo>
                  <a:lnTo>
                    <a:pt x="1988313" y="1080125"/>
                  </a:lnTo>
                  <a:lnTo>
                    <a:pt x="1905073" y="1049826"/>
                  </a:lnTo>
                  <a:cubicBezTo>
                    <a:pt x="1875651" y="1086995"/>
                    <a:pt x="1838963" y="1117779"/>
                    <a:pt x="1797250" y="1140300"/>
                  </a:cubicBezTo>
                  <a:lnTo>
                    <a:pt x="1812635" y="1227537"/>
                  </a:lnTo>
                  <a:lnTo>
                    <a:pt x="1746136" y="1251740"/>
                  </a:lnTo>
                  <a:lnTo>
                    <a:pt x="1701847" y="1175024"/>
                  </a:lnTo>
                  <a:cubicBezTo>
                    <a:pt x="1655416" y="1184585"/>
                    <a:pt x="1607524" y="1184585"/>
                    <a:pt x="1561093" y="1175024"/>
                  </a:cubicBezTo>
                  <a:lnTo>
                    <a:pt x="1516804" y="1251740"/>
                  </a:lnTo>
                  <a:lnTo>
                    <a:pt x="1450306" y="1227537"/>
                  </a:lnTo>
                  <a:lnTo>
                    <a:pt x="1465691" y="1140300"/>
                  </a:lnTo>
                  <a:cubicBezTo>
                    <a:pt x="1423978" y="1117779"/>
                    <a:pt x="1387290" y="1086995"/>
                    <a:pt x="1357868" y="1049826"/>
                  </a:cubicBezTo>
                  <a:lnTo>
                    <a:pt x="1274628" y="1080125"/>
                  </a:lnTo>
                  <a:lnTo>
                    <a:pt x="1239245" y="1018840"/>
                  </a:lnTo>
                  <a:lnTo>
                    <a:pt x="1307105" y="961902"/>
                  </a:lnTo>
                  <a:cubicBezTo>
                    <a:pt x="1289627" y="917837"/>
                    <a:pt x="1281310" y="870672"/>
                    <a:pt x="1282663" y="823287"/>
                  </a:cubicBezTo>
                  <a:lnTo>
                    <a:pt x="1199422" y="792992"/>
                  </a:lnTo>
                  <a:lnTo>
                    <a:pt x="1211710" y="723302"/>
                  </a:lnTo>
                  <a:lnTo>
                    <a:pt x="1300293" y="723304"/>
                  </a:lnTo>
                  <a:cubicBezTo>
                    <a:pt x="1315229" y="678313"/>
                    <a:pt x="1339174" y="636838"/>
                    <a:pt x="1370670" y="601408"/>
                  </a:cubicBezTo>
                  <a:lnTo>
                    <a:pt x="1326376" y="524695"/>
                  </a:lnTo>
                  <a:lnTo>
                    <a:pt x="1380586" y="479207"/>
                  </a:lnTo>
                  <a:lnTo>
                    <a:pt x="1448443" y="536149"/>
                  </a:lnTo>
                  <a:cubicBezTo>
                    <a:pt x="1488803" y="511284"/>
                    <a:pt x="1533807" y="494905"/>
                    <a:pt x="1580707" y="488008"/>
                  </a:cubicBezTo>
                  <a:lnTo>
                    <a:pt x="1596087" y="400771"/>
                  </a:lnTo>
                  <a:close/>
                  <a:moveTo>
                    <a:pt x="648072" y="235071"/>
                  </a:moveTo>
                  <a:cubicBezTo>
                    <a:pt x="419625" y="235071"/>
                    <a:pt x="234432" y="420264"/>
                    <a:pt x="234432" y="648711"/>
                  </a:cubicBezTo>
                  <a:cubicBezTo>
                    <a:pt x="234432" y="877158"/>
                    <a:pt x="419625" y="1062352"/>
                    <a:pt x="648072" y="1062352"/>
                  </a:cubicBezTo>
                  <a:cubicBezTo>
                    <a:pt x="876519" y="1062352"/>
                    <a:pt x="1061712" y="877158"/>
                    <a:pt x="1061712" y="648711"/>
                  </a:cubicBezTo>
                  <a:cubicBezTo>
                    <a:pt x="1061712" y="420264"/>
                    <a:pt x="876519" y="235071"/>
                    <a:pt x="648072" y="235071"/>
                  </a:cubicBezTo>
                  <a:close/>
                  <a:moveTo>
                    <a:pt x="594998" y="0"/>
                  </a:moveTo>
                  <a:lnTo>
                    <a:pt x="701146" y="0"/>
                  </a:lnTo>
                  <a:lnTo>
                    <a:pt x="724216" y="130856"/>
                  </a:lnTo>
                  <a:cubicBezTo>
                    <a:pt x="794567" y="141200"/>
                    <a:pt x="862072" y="165770"/>
                    <a:pt x="922614" y="203067"/>
                  </a:cubicBezTo>
                  <a:lnTo>
                    <a:pt x="1024399" y="117654"/>
                  </a:lnTo>
                  <a:lnTo>
                    <a:pt x="1105713" y="185886"/>
                  </a:lnTo>
                  <a:lnTo>
                    <a:pt x="1039273" y="300956"/>
                  </a:lnTo>
                  <a:cubicBezTo>
                    <a:pt x="1086516" y="354101"/>
                    <a:pt x="1122434" y="416314"/>
                    <a:pt x="1144837" y="483799"/>
                  </a:cubicBezTo>
                  <a:lnTo>
                    <a:pt x="1277712" y="483796"/>
                  </a:lnTo>
                  <a:lnTo>
                    <a:pt x="1296144" y="588332"/>
                  </a:lnTo>
                  <a:lnTo>
                    <a:pt x="1171283" y="633774"/>
                  </a:lnTo>
                  <a:cubicBezTo>
                    <a:pt x="1173312" y="704852"/>
                    <a:pt x="1160838" y="775599"/>
                    <a:pt x="1134620" y="841697"/>
                  </a:cubicBezTo>
                  <a:lnTo>
                    <a:pt x="1236410" y="927104"/>
                  </a:lnTo>
                  <a:lnTo>
                    <a:pt x="1183336" y="1019032"/>
                  </a:lnTo>
                  <a:lnTo>
                    <a:pt x="1058476" y="973583"/>
                  </a:lnTo>
                  <a:cubicBezTo>
                    <a:pt x="1014343" y="1029336"/>
                    <a:pt x="959312" y="1075513"/>
                    <a:pt x="896742" y="1109294"/>
                  </a:cubicBezTo>
                  <a:lnTo>
                    <a:pt x="919819" y="1240149"/>
                  </a:lnTo>
                  <a:lnTo>
                    <a:pt x="820071" y="1276454"/>
                  </a:lnTo>
                  <a:lnTo>
                    <a:pt x="753637" y="1161380"/>
                  </a:lnTo>
                  <a:cubicBezTo>
                    <a:pt x="683991" y="1175721"/>
                    <a:pt x="612153" y="1175721"/>
                    <a:pt x="542507" y="1161380"/>
                  </a:cubicBezTo>
                  <a:lnTo>
                    <a:pt x="476073" y="1276454"/>
                  </a:lnTo>
                  <a:lnTo>
                    <a:pt x="376326" y="1240149"/>
                  </a:lnTo>
                  <a:lnTo>
                    <a:pt x="399403" y="1109294"/>
                  </a:lnTo>
                  <a:cubicBezTo>
                    <a:pt x="336833" y="1075513"/>
                    <a:pt x="281802" y="1029336"/>
                    <a:pt x="237669" y="973583"/>
                  </a:cubicBezTo>
                  <a:lnTo>
                    <a:pt x="112809" y="1019032"/>
                  </a:lnTo>
                  <a:lnTo>
                    <a:pt x="59735" y="927104"/>
                  </a:lnTo>
                  <a:lnTo>
                    <a:pt x="161524" y="841697"/>
                  </a:lnTo>
                  <a:cubicBezTo>
                    <a:pt x="135307" y="775599"/>
                    <a:pt x="122832" y="704852"/>
                    <a:pt x="124862" y="633774"/>
                  </a:cubicBezTo>
                  <a:lnTo>
                    <a:pt x="0" y="588332"/>
                  </a:lnTo>
                  <a:lnTo>
                    <a:pt x="18432" y="483796"/>
                  </a:lnTo>
                  <a:lnTo>
                    <a:pt x="151306" y="483799"/>
                  </a:lnTo>
                  <a:cubicBezTo>
                    <a:pt x="173710" y="416314"/>
                    <a:pt x="209628" y="354100"/>
                    <a:pt x="256871" y="300956"/>
                  </a:cubicBezTo>
                  <a:lnTo>
                    <a:pt x="190431" y="185886"/>
                  </a:lnTo>
                  <a:lnTo>
                    <a:pt x="271746" y="117654"/>
                  </a:lnTo>
                  <a:lnTo>
                    <a:pt x="373531" y="203067"/>
                  </a:lnTo>
                  <a:cubicBezTo>
                    <a:pt x="434072" y="165770"/>
                    <a:pt x="501577" y="141200"/>
                    <a:pt x="571928" y="130856"/>
                  </a:cubicBezTo>
                  <a:lnTo>
                    <a:pt x="5949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501445" tIns="575655" rIns="501445" bIns="614746" anchor="ctr"/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27"/>
              </p:custDataLst>
            </p:nvPr>
          </p:nvSpPr>
          <p:spPr>
            <a:xfrm>
              <a:off x="-52649" y="4196144"/>
              <a:ext cx="2269478" cy="369332"/>
            </a:xfrm>
            <a:prstGeom prst="rect">
              <a:avLst/>
            </a:prstGeom>
          </p:spPr>
          <p:txBody>
            <a:bodyPr wrap="none" anchor="ctr" anchorCtr="0">
              <a:normAutofit fontScale="92500" lnSpcReduction="20000"/>
            </a:bodyPr>
            <a:lstStyle/>
            <a:p>
              <a:pPr algn="r"/>
              <a:r>
                <a:rPr lang="zh-CN" altLang="en-US" b="1" dirty="0">
                  <a:solidFill>
                    <a:srgbClr val="CFD90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入院前</a:t>
              </a:r>
              <a:r>
                <a:rPr lang="en-US" altLang="zh-CN" b="1" dirty="0">
                  <a:solidFill>
                    <a:srgbClr val="CFD90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2</a:t>
              </a:r>
              <a:r>
                <a:rPr lang="zh-CN" altLang="en-US" b="1" dirty="0">
                  <a:solidFill>
                    <a:srgbClr val="CFD90A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月</a:t>
              </a:r>
            </a:p>
          </p:txBody>
        </p:sp>
        <p:sp>
          <p:nvSpPr>
            <p:cNvPr id="50" name="矩形 49"/>
            <p:cNvSpPr/>
            <p:nvPr>
              <p:custDataLst>
                <p:tags r:id="rId28"/>
              </p:custDataLst>
            </p:nvPr>
          </p:nvSpPr>
          <p:spPr>
            <a:xfrm>
              <a:off x="-97619" y="4565476"/>
              <a:ext cx="3683774" cy="918263"/>
            </a:xfrm>
            <a:prstGeom prst="rect">
              <a:avLst/>
            </a:prstGeom>
          </p:spPr>
          <p:txBody>
            <a:bodyPr wrap="square" anchor="t" anchorCtr="0"/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感冒后，总直胆增高 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TB 314.3umol/L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DB 165.2umol/L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ALT 65U/L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AST 83U/L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，总胆汁酸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104.6umol/L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r-GGT 56U/L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，凝血五项（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-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）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CMV-DNA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、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EB-DNA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（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-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）。保肝退黄治疗，住院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16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天</a:t>
              </a:r>
              <a:endPara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TB 124umol/L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DB 84umol/L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ALT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104U/L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AST 95U/L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</a:p>
          </p:txBody>
        </p:sp>
      </p:grpSp>
      <p:grpSp>
        <p:nvGrpSpPr>
          <p:cNvPr id="11" name="组合 10"/>
          <p:cNvGrpSpPr/>
          <p:nvPr>
            <p:custDataLst>
              <p:tags r:id="rId5"/>
            </p:custDataLst>
          </p:nvPr>
        </p:nvGrpSpPr>
        <p:grpSpPr>
          <a:xfrm>
            <a:off x="4384489" y="3819703"/>
            <a:ext cx="4677240" cy="1510373"/>
            <a:chOff x="4433888" y="4856485"/>
            <a:chExt cx="6198251" cy="1851397"/>
          </a:xfrm>
        </p:grpSpPr>
        <p:sp>
          <p:nvSpPr>
            <p:cNvPr id="36" name="椭圆 35"/>
            <p:cNvSpPr/>
            <p:nvPr>
              <p:custDataLst>
                <p:tags r:id="rId13"/>
              </p:custDataLst>
            </p:nvPr>
          </p:nvSpPr>
          <p:spPr>
            <a:xfrm>
              <a:off x="4433888" y="4856485"/>
              <a:ext cx="1076324" cy="1076324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DDDDDD"/>
              </a:solidFill>
            </a:ln>
            <a:effectLst>
              <a:outerShdw dist="635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14"/>
              </p:custDataLst>
            </p:nvPr>
          </p:nvSpPr>
          <p:spPr>
            <a:xfrm>
              <a:off x="4529138" y="4951735"/>
              <a:ext cx="885824" cy="8858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9" name="任意多边形 38"/>
            <p:cNvSpPr/>
            <p:nvPr>
              <p:custDataLst>
                <p:tags r:id="rId15"/>
              </p:custDataLst>
            </p:nvPr>
          </p:nvSpPr>
          <p:spPr>
            <a:xfrm>
              <a:off x="5569744" y="4936257"/>
              <a:ext cx="204800" cy="916781"/>
            </a:xfrm>
            <a:custGeom>
              <a:avLst/>
              <a:gdLst>
                <a:gd name="connsiteX0" fmla="*/ 0 w 200069"/>
                <a:gd name="connsiteY0" fmla="*/ 0 h 904875"/>
                <a:gd name="connsiteX1" fmla="*/ 200025 w 200069"/>
                <a:gd name="connsiteY1" fmla="*/ 490538 h 904875"/>
                <a:gd name="connsiteX2" fmla="*/ 14288 w 200069"/>
                <a:gd name="connsiteY2" fmla="*/ 904875 h 904875"/>
                <a:gd name="connsiteX0-1" fmla="*/ 0 w 202450"/>
                <a:gd name="connsiteY0-2" fmla="*/ 0 h 904875"/>
                <a:gd name="connsiteX1-3" fmla="*/ 202407 w 202450"/>
                <a:gd name="connsiteY1-4" fmla="*/ 471488 h 904875"/>
                <a:gd name="connsiteX2-5" fmla="*/ 14288 w 202450"/>
                <a:gd name="connsiteY2-6" fmla="*/ 904875 h 904875"/>
                <a:gd name="connsiteX0-7" fmla="*/ 0 w 202558"/>
                <a:gd name="connsiteY0-8" fmla="*/ 0 h 904875"/>
                <a:gd name="connsiteX1-9" fmla="*/ 202407 w 202558"/>
                <a:gd name="connsiteY1-10" fmla="*/ 471488 h 904875"/>
                <a:gd name="connsiteX2-11" fmla="*/ 14288 w 202558"/>
                <a:gd name="connsiteY2-12" fmla="*/ 904875 h 904875"/>
                <a:gd name="connsiteX0-13" fmla="*/ 0 w 204846"/>
                <a:gd name="connsiteY0-14" fmla="*/ 0 h 897731"/>
                <a:gd name="connsiteX1-15" fmla="*/ 204788 w 204846"/>
                <a:gd name="connsiteY1-16" fmla="*/ 464344 h 897731"/>
                <a:gd name="connsiteX2-17" fmla="*/ 16669 w 204846"/>
                <a:gd name="connsiteY2-18" fmla="*/ 897731 h 897731"/>
                <a:gd name="connsiteX0-19" fmla="*/ 0 w 204846"/>
                <a:gd name="connsiteY0-20" fmla="*/ 0 h 897731"/>
                <a:gd name="connsiteX1-21" fmla="*/ 204788 w 204846"/>
                <a:gd name="connsiteY1-22" fmla="*/ 464344 h 897731"/>
                <a:gd name="connsiteX2-23" fmla="*/ 16669 w 204846"/>
                <a:gd name="connsiteY2-24" fmla="*/ 897731 h 897731"/>
                <a:gd name="connsiteX0-25" fmla="*/ 0 w 204798"/>
                <a:gd name="connsiteY0-26" fmla="*/ 0 h 916781"/>
                <a:gd name="connsiteX1-27" fmla="*/ 204788 w 204798"/>
                <a:gd name="connsiteY1-28" fmla="*/ 464344 h 916781"/>
                <a:gd name="connsiteX2-29" fmla="*/ 7144 w 204798"/>
                <a:gd name="connsiteY2-30" fmla="*/ 916781 h 916781"/>
                <a:gd name="connsiteX0-31" fmla="*/ 0 w 204800"/>
                <a:gd name="connsiteY0-32" fmla="*/ 0 h 916781"/>
                <a:gd name="connsiteX1-33" fmla="*/ 204788 w 204800"/>
                <a:gd name="connsiteY1-34" fmla="*/ 464344 h 916781"/>
                <a:gd name="connsiteX2-35" fmla="*/ 7144 w 204800"/>
                <a:gd name="connsiteY2-36" fmla="*/ 916781 h 916781"/>
              </a:gdLst>
              <a:ahLst/>
              <a:cxnLst>
                <a:cxn ang="0">
                  <a:pos x="connsiteX0-31" y="connsiteY0-32"/>
                </a:cxn>
                <a:cxn ang="0">
                  <a:pos x="connsiteX1-33" y="connsiteY1-34"/>
                </a:cxn>
                <a:cxn ang="0">
                  <a:pos x="connsiteX2-35" y="connsiteY2-36"/>
                </a:cxn>
              </a:cxnLst>
              <a:rect l="l" t="t" r="r" b="b"/>
              <a:pathLst>
                <a:path w="204800" h="916781">
                  <a:moveTo>
                    <a:pt x="0" y="0"/>
                  </a:moveTo>
                  <a:cubicBezTo>
                    <a:pt x="158353" y="148432"/>
                    <a:pt x="203597" y="311547"/>
                    <a:pt x="204788" y="464344"/>
                  </a:cubicBezTo>
                  <a:cubicBezTo>
                    <a:pt x="205979" y="617141"/>
                    <a:pt x="120253" y="789782"/>
                    <a:pt x="7144" y="916781"/>
                  </a:cubicBezTo>
                </a:path>
              </a:pathLst>
            </a:custGeom>
            <a:noFill/>
            <a:ln w="25400">
              <a:solidFill>
                <a:srgbClr val="FFC000">
                  <a:lumMod val="40000"/>
                  <a:lumOff val="6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cxnSp>
          <p:nvCxnSpPr>
            <p:cNvPr id="40" name="直接连接符 39"/>
            <p:cNvCxnSpPr/>
            <p:nvPr>
              <p:custDataLst>
                <p:tags r:id="rId16"/>
              </p:custDataLst>
            </p:nvPr>
          </p:nvCxnSpPr>
          <p:spPr>
            <a:xfrm>
              <a:off x="5772163" y="5392266"/>
              <a:ext cx="230981" cy="0"/>
            </a:xfrm>
            <a:prstGeom prst="line">
              <a:avLst/>
            </a:prstGeom>
            <a:ln w="25400">
              <a:solidFill>
                <a:srgbClr val="FFC000">
                  <a:lumMod val="40000"/>
                  <a:lumOff val="60000"/>
                </a:srgbClr>
              </a:solidFill>
              <a:tailEnd type="oval" w="sm" len="sm"/>
            </a:ln>
          </p:spPr>
          <p:style>
            <a:lnRef idx="1">
              <a:srgbClr val="27BDBA"/>
            </a:lnRef>
            <a:fillRef idx="0">
              <a:srgbClr val="27BDBA"/>
            </a:fillRef>
            <a:effectRef idx="0">
              <a:srgbClr val="27BDBA"/>
            </a:effectRef>
            <a:fontRef idx="minor">
              <a:sysClr val="windowText" lastClr="000000"/>
            </a:fontRef>
          </p:style>
        </p:cxnSp>
        <p:sp>
          <p:nvSpPr>
            <p:cNvPr id="41" name="椭圆 40"/>
            <p:cNvSpPr/>
            <p:nvPr>
              <p:custDataLst>
                <p:tags r:id="rId17"/>
              </p:custDataLst>
            </p:nvPr>
          </p:nvSpPr>
          <p:spPr>
            <a:xfrm>
              <a:off x="5709066" y="5329169"/>
              <a:ext cx="126194" cy="12619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18"/>
              </p:custDataLst>
            </p:nvPr>
          </p:nvSpPr>
          <p:spPr>
            <a:xfrm>
              <a:off x="6066241" y="5207600"/>
              <a:ext cx="2269479" cy="369332"/>
            </a:xfrm>
            <a:prstGeom prst="rect">
              <a:avLst/>
            </a:prstGeom>
          </p:spPr>
          <p:txBody>
            <a:bodyPr wrap="none" anchor="ctr" anchorCtr="0">
              <a:normAutofit fontScale="92500" lnSpcReduction="20000"/>
            </a:bodyPr>
            <a:lstStyle/>
            <a:p>
              <a:r>
                <a:rPr lang="zh-CN" altLang="en-US" b="1" dirty="0">
                  <a:solidFill>
                    <a:srgbClr val="FFC000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入院前</a:t>
              </a:r>
              <a:r>
                <a:rPr lang="en-US" altLang="zh-CN" b="1" dirty="0">
                  <a:solidFill>
                    <a:srgbClr val="FFC000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1</a:t>
              </a:r>
              <a:r>
                <a:rPr lang="zh-CN" altLang="en-US" b="1" dirty="0">
                  <a:solidFill>
                    <a:srgbClr val="FFC000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月</a:t>
              </a:r>
              <a:r>
                <a:rPr lang="en-US" altLang="zh-CN" b="1" dirty="0">
                  <a:solidFill>
                    <a:srgbClr val="FFC000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-10</a:t>
              </a:r>
              <a:r>
                <a:rPr lang="zh-CN" altLang="en-US" b="1" dirty="0">
                  <a:solidFill>
                    <a:srgbClr val="FFC000">
                      <a:lumMod val="75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20204" pitchFamily="34" charset="0"/>
                </a:rPr>
                <a:t>天</a:t>
              </a:r>
            </a:p>
          </p:txBody>
        </p:sp>
        <p:sp>
          <p:nvSpPr>
            <p:cNvPr id="45" name="矩形 44"/>
            <p:cNvSpPr/>
            <p:nvPr>
              <p:custDataLst>
                <p:tags r:id="rId19"/>
              </p:custDataLst>
            </p:nvPr>
          </p:nvSpPr>
          <p:spPr>
            <a:xfrm>
              <a:off x="5954933" y="5609922"/>
              <a:ext cx="4677206" cy="1097960"/>
            </a:xfrm>
            <a:prstGeom prst="rect">
              <a:avLst/>
            </a:prstGeom>
          </p:spPr>
          <p:txBody>
            <a:bodyPr wrap="square" anchor="t" anchorCtr="0"/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总胆红素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104.3-117.6umol/L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，直胆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73.5-88umol/L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，间胆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30.8umol/L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ALT 54-133U/L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AST 77-121U/L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，总胆汁酸</a:t>
              </a:r>
              <a:r>
                <a:rPr lang="en-US" altLang="zh-CN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90.1-187.6umol/L</a:t>
              </a:r>
              <a:r>
                <a:rPr lang="zh-CN" altLang="en-US" sz="12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</a:p>
          </p:txBody>
        </p:sp>
        <p:sp>
          <p:nvSpPr>
            <p:cNvPr id="54" name="KSO_Shape"/>
            <p:cNvSpPr/>
            <p:nvPr>
              <p:custDataLst>
                <p:tags r:id="rId20"/>
              </p:custDataLst>
            </p:nvPr>
          </p:nvSpPr>
          <p:spPr bwMode="auto">
            <a:xfrm>
              <a:off x="4776677" y="5207600"/>
              <a:ext cx="390744" cy="387488"/>
            </a:xfrm>
            <a:custGeom>
              <a:avLst/>
              <a:gdLst>
                <a:gd name="T0" fmla="*/ 0 w 1438275"/>
                <a:gd name="T1" fmla="*/ 2252360 h 1425575"/>
                <a:gd name="T2" fmla="*/ 365180 w 1438275"/>
                <a:gd name="T3" fmla="*/ 2252360 h 1425575"/>
                <a:gd name="T4" fmla="*/ 365180 w 1438275"/>
                <a:gd name="T5" fmla="*/ 2946274 h 1425575"/>
                <a:gd name="T6" fmla="*/ 2979731 w 1438275"/>
                <a:gd name="T7" fmla="*/ 2946274 h 1425575"/>
                <a:gd name="T8" fmla="*/ 2979731 w 1438275"/>
                <a:gd name="T9" fmla="*/ 2252360 h 1425575"/>
                <a:gd name="T10" fmla="*/ 3341959 w 1438275"/>
                <a:gd name="T11" fmla="*/ 2252360 h 1425575"/>
                <a:gd name="T12" fmla="*/ 3341959 w 1438275"/>
                <a:gd name="T13" fmla="*/ 3315771 h 1425575"/>
                <a:gd name="T14" fmla="*/ 0 w 1438275"/>
                <a:gd name="T15" fmla="*/ 3315771 h 1425575"/>
                <a:gd name="T16" fmla="*/ 1209893 w 1438275"/>
                <a:gd name="T17" fmla="*/ 0 h 1425575"/>
                <a:gd name="T18" fmla="*/ 2154199 w 1438275"/>
                <a:gd name="T19" fmla="*/ 0 h 1425575"/>
                <a:gd name="T20" fmla="*/ 2154199 w 1438275"/>
                <a:gd name="T21" fmla="*/ 1183932 h 1425575"/>
                <a:gd name="T22" fmla="*/ 2725946 w 1438275"/>
                <a:gd name="T23" fmla="*/ 1183932 h 1425575"/>
                <a:gd name="T24" fmla="*/ 1682783 w 1438275"/>
                <a:gd name="T25" fmla="*/ 2632679 h 1425575"/>
                <a:gd name="T26" fmla="*/ 1681307 w 1438275"/>
                <a:gd name="T27" fmla="*/ 2632679 h 1425575"/>
                <a:gd name="T28" fmla="*/ 638144 w 1438275"/>
                <a:gd name="T29" fmla="*/ 1183932 h 1425575"/>
                <a:gd name="T30" fmla="*/ 1209893 w 1438275"/>
                <a:gd name="T31" fmla="*/ 1183932 h 14255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38275" h="1425575">
                  <a:moveTo>
                    <a:pt x="0" y="968375"/>
                  </a:moveTo>
                  <a:lnTo>
                    <a:pt x="157162" y="968375"/>
                  </a:lnTo>
                  <a:lnTo>
                    <a:pt x="157162" y="1266715"/>
                  </a:lnTo>
                  <a:lnTo>
                    <a:pt x="1282383" y="1266715"/>
                  </a:lnTo>
                  <a:lnTo>
                    <a:pt x="1282383" y="968375"/>
                  </a:lnTo>
                  <a:lnTo>
                    <a:pt x="1438275" y="968375"/>
                  </a:lnTo>
                  <a:lnTo>
                    <a:pt x="1438275" y="1425575"/>
                  </a:lnTo>
                  <a:lnTo>
                    <a:pt x="0" y="1425575"/>
                  </a:lnTo>
                  <a:lnTo>
                    <a:pt x="0" y="968375"/>
                  </a:lnTo>
                  <a:close/>
                  <a:moveTo>
                    <a:pt x="520700" y="0"/>
                  </a:moveTo>
                  <a:lnTo>
                    <a:pt x="927100" y="0"/>
                  </a:lnTo>
                  <a:lnTo>
                    <a:pt x="927100" y="509017"/>
                  </a:lnTo>
                  <a:lnTo>
                    <a:pt x="1173162" y="509017"/>
                  </a:lnTo>
                  <a:lnTo>
                    <a:pt x="724217" y="1131888"/>
                  </a:lnTo>
                  <a:lnTo>
                    <a:pt x="723582" y="1131888"/>
                  </a:lnTo>
                  <a:lnTo>
                    <a:pt x="274637" y="509017"/>
                  </a:lnTo>
                  <a:lnTo>
                    <a:pt x="520700" y="509017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矩形 47"/>
          <p:cNvSpPr/>
          <p:nvPr>
            <p:custDataLst>
              <p:tags r:id="rId6"/>
            </p:custDataLst>
          </p:nvPr>
        </p:nvSpPr>
        <p:spPr>
          <a:xfrm>
            <a:off x="2804664" y="5650360"/>
            <a:ext cx="1712563" cy="301302"/>
          </a:xfrm>
          <a:prstGeom prst="rect">
            <a:avLst/>
          </a:prstGeom>
        </p:spPr>
        <p:txBody>
          <a:bodyPr wrap="none" anchor="ctr" anchorCtr="0">
            <a:normAutofit fontScale="92500" lnSpcReduction="20000"/>
          </a:bodyPr>
          <a:lstStyle/>
          <a:p>
            <a:r>
              <a:rPr lang="zh-CN" altLang="en-US" b="1" dirty="0">
                <a:solidFill>
                  <a:srgbClr val="FFC000">
                    <a:lumMod val="7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入院前</a:t>
            </a:r>
            <a:r>
              <a:rPr lang="en-US" altLang="zh-CN" b="1" dirty="0">
                <a:solidFill>
                  <a:srgbClr val="FFC000">
                    <a:lumMod val="7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b="1" dirty="0">
                <a:solidFill>
                  <a:srgbClr val="FFC000">
                    <a:lumMod val="75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天</a:t>
            </a:r>
          </a:p>
        </p:txBody>
      </p:sp>
      <p:sp>
        <p:nvSpPr>
          <p:cNvPr id="51" name="矩形 50"/>
          <p:cNvSpPr/>
          <p:nvPr>
            <p:custDataLst>
              <p:tags r:id="rId7"/>
            </p:custDataLst>
          </p:nvPr>
        </p:nvSpPr>
        <p:spPr>
          <a:xfrm>
            <a:off x="1542570" y="5951662"/>
            <a:ext cx="3529450" cy="338606"/>
          </a:xfrm>
          <a:prstGeom prst="rect">
            <a:avLst/>
          </a:prstGeom>
        </p:spPr>
        <p:txBody>
          <a:bodyPr wrap="square" anchor="t" anchorCtr="0"/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再次发热、黄疸加重，体温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38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℃，流鼻涕</a:t>
            </a:r>
          </a:p>
        </p:txBody>
      </p:sp>
      <p:sp>
        <p:nvSpPr>
          <p:cNvPr id="52" name="椭圆 51"/>
          <p:cNvSpPr/>
          <p:nvPr>
            <p:custDataLst>
              <p:tags r:id="rId8"/>
            </p:custDataLst>
          </p:nvPr>
        </p:nvSpPr>
        <p:spPr>
          <a:xfrm flipH="1">
            <a:off x="3922449" y="4837370"/>
            <a:ext cx="812201" cy="878068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/>
          <p:nvPr>
            <p:custDataLst>
              <p:tags r:id="rId9"/>
            </p:custDataLst>
          </p:nvPr>
        </p:nvSpPr>
        <p:spPr>
          <a:xfrm flipH="1">
            <a:off x="3994325" y="4915075"/>
            <a:ext cx="668448" cy="722657"/>
          </a:xfrm>
          <a:prstGeom prst="ellipse">
            <a:avLst/>
          </a:prstGeom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5" name="任意多边形 54"/>
          <p:cNvSpPr/>
          <p:nvPr>
            <p:custDataLst>
              <p:tags r:id="rId10"/>
            </p:custDataLst>
          </p:nvPr>
        </p:nvSpPr>
        <p:spPr>
          <a:xfrm flipH="1">
            <a:off x="3801915" y="4915075"/>
            <a:ext cx="154543" cy="747912"/>
          </a:xfrm>
          <a:custGeom>
            <a:avLst/>
            <a:gdLst>
              <a:gd name="connsiteX0" fmla="*/ 0 w 200069"/>
              <a:gd name="connsiteY0" fmla="*/ 0 h 904875"/>
              <a:gd name="connsiteX1" fmla="*/ 200025 w 200069"/>
              <a:gd name="connsiteY1" fmla="*/ 490538 h 904875"/>
              <a:gd name="connsiteX2" fmla="*/ 14288 w 200069"/>
              <a:gd name="connsiteY2" fmla="*/ 904875 h 904875"/>
              <a:gd name="connsiteX0-1" fmla="*/ 0 w 202450"/>
              <a:gd name="connsiteY0-2" fmla="*/ 0 h 904875"/>
              <a:gd name="connsiteX1-3" fmla="*/ 202407 w 202450"/>
              <a:gd name="connsiteY1-4" fmla="*/ 471488 h 904875"/>
              <a:gd name="connsiteX2-5" fmla="*/ 14288 w 202450"/>
              <a:gd name="connsiteY2-6" fmla="*/ 904875 h 904875"/>
              <a:gd name="connsiteX0-7" fmla="*/ 0 w 202558"/>
              <a:gd name="connsiteY0-8" fmla="*/ 0 h 904875"/>
              <a:gd name="connsiteX1-9" fmla="*/ 202407 w 202558"/>
              <a:gd name="connsiteY1-10" fmla="*/ 471488 h 904875"/>
              <a:gd name="connsiteX2-11" fmla="*/ 14288 w 202558"/>
              <a:gd name="connsiteY2-12" fmla="*/ 904875 h 904875"/>
              <a:gd name="connsiteX0-13" fmla="*/ 0 w 204846"/>
              <a:gd name="connsiteY0-14" fmla="*/ 0 h 897731"/>
              <a:gd name="connsiteX1-15" fmla="*/ 204788 w 204846"/>
              <a:gd name="connsiteY1-16" fmla="*/ 464344 h 897731"/>
              <a:gd name="connsiteX2-17" fmla="*/ 16669 w 204846"/>
              <a:gd name="connsiteY2-18" fmla="*/ 897731 h 897731"/>
              <a:gd name="connsiteX0-19" fmla="*/ 0 w 204846"/>
              <a:gd name="connsiteY0-20" fmla="*/ 0 h 897731"/>
              <a:gd name="connsiteX1-21" fmla="*/ 204788 w 204846"/>
              <a:gd name="connsiteY1-22" fmla="*/ 464344 h 897731"/>
              <a:gd name="connsiteX2-23" fmla="*/ 16669 w 204846"/>
              <a:gd name="connsiteY2-24" fmla="*/ 897731 h 897731"/>
              <a:gd name="connsiteX0-25" fmla="*/ 0 w 204798"/>
              <a:gd name="connsiteY0-26" fmla="*/ 0 h 916781"/>
              <a:gd name="connsiteX1-27" fmla="*/ 204788 w 204798"/>
              <a:gd name="connsiteY1-28" fmla="*/ 464344 h 916781"/>
              <a:gd name="connsiteX2-29" fmla="*/ 7144 w 204798"/>
              <a:gd name="connsiteY2-30" fmla="*/ 916781 h 916781"/>
              <a:gd name="connsiteX0-31" fmla="*/ 0 w 204800"/>
              <a:gd name="connsiteY0-32" fmla="*/ 0 h 916781"/>
              <a:gd name="connsiteX1-33" fmla="*/ 204788 w 204800"/>
              <a:gd name="connsiteY1-34" fmla="*/ 464344 h 916781"/>
              <a:gd name="connsiteX2-35" fmla="*/ 7144 w 204800"/>
              <a:gd name="connsiteY2-36" fmla="*/ 916781 h 916781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</a:cxnLst>
            <a:rect l="l" t="t" r="r" b="b"/>
            <a:pathLst>
              <a:path w="204800" h="916781">
                <a:moveTo>
                  <a:pt x="0" y="0"/>
                </a:moveTo>
                <a:cubicBezTo>
                  <a:pt x="158353" y="148432"/>
                  <a:pt x="203597" y="311547"/>
                  <a:pt x="204788" y="464344"/>
                </a:cubicBezTo>
                <a:cubicBezTo>
                  <a:pt x="205979" y="617141"/>
                  <a:pt x="120253" y="789782"/>
                  <a:pt x="7144" y="916781"/>
                </a:cubicBezTo>
              </a:path>
            </a:pathLst>
          </a:custGeom>
          <a:noFill/>
          <a:ln w="25400">
            <a:solidFill>
              <a:srgbClr val="27BDBA">
                <a:lumMod val="40000"/>
                <a:lumOff val="60000"/>
              </a:srgbClr>
            </a:solidFill>
            <a:headEnd type="oval" w="sm" len="sm"/>
            <a:tailEnd type="oval" w="sm" len="sm"/>
          </a:ln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56" name="直接连接符 55"/>
          <p:cNvCxnSpPr>
            <a:stCxn id="55" idx="1"/>
          </p:cNvCxnSpPr>
          <p:nvPr>
            <p:custDataLst>
              <p:tags r:id="rId11"/>
            </p:custDataLst>
          </p:nvPr>
        </p:nvCxnSpPr>
        <p:spPr>
          <a:xfrm flipH="1">
            <a:off x="3497803" y="5293888"/>
            <a:ext cx="304121" cy="202560"/>
          </a:xfrm>
          <a:prstGeom prst="line">
            <a:avLst/>
          </a:prstGeom>
          <a:ln w="25400">
            <a:solidFill>
              <a:srgbClr val="27BDBA">
                <a:lumMod val="40000"/>
                <a:lumOff val="60000"/>
              </a:srgbClr>
            </a:solidFill>
            <a:tailEnd type="oval" w="sm" len="sm"/>
          </a:ln>
        </p:spPr>
        <p:style>
          <a:lnRef idx="1">
            <a:srgbClr val="27BDBA"/>
          </a:lnRef>
          <a:fillRef idx="0">
            <a:srgbClr val="27BDBA"/>
          </a:fillRef>
          <a:effectRef idx="0">
            <a:srgbClr val="27BDBA"/>
          </a:effectRef>
          <a:fontRef idx="minor">
            <a:sysClr val="windowText" lastClr="000000"/>
          </a:fontRef>
        </p:style>
      </p:cxnSp>
      <p:sp>
        <p:nvSpPr>
          <p:cNvPr id="57" name="KSO_Shape"/>
          <p:cNvSpPr/>
          <p:nvPr>
            <p:custDataLst>
              <p:tags r:id="rId12"/>
            </p:custDataLst>
          </p:nvPr>
        </p:nvSpPr>
        <p:spPr>
          <a:xfrm>
            <a:off x="4161391" y="5188314"/>
            <a:ext cx="334316" cy="248180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r="44035" b="15959"/>
          <a:stretch/>
        </p:blipFill>
        <p:spPr bwMode="auto">
          <a:xfrm>
            <a:off x="1566416" y="1396721"/>
            <a:ext cx="6568903" cy="306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656876" y="4411224"/>
            <a:ext cx="6717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TB: total bilirubin; DB: direct bilirubin; ALT: alanine aminotransferase; AST: aspartate aminotransferase; GGT:</a:t>
            </a:r>
          </a:p>
          <a:p>
            <a:r>
              <a:rPr lang="en-US" altLang="zh-CN" sz="1600" dirty="0"/>
              <a:t>gamma-</a:t>
            </a:r>
            <a:r>
              <a:rPr lang="en-US" altLang="zh-CN" sz="1600" dirty="0" err="1"/>
              <a:t>glutamyltransferase</a:t>
            </a:r>
            <a:r>
              <a:rPr lang="en-US" altLang="zh-CN" sz="1600" dirty="0"/>
              <a:t>; ALP: alkaline phosphatase; TBA: total bile acid.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18324" y="5649217"/>
            <a:ext cx="74558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1600" dirty="0"/>
              <a:t>入院前血常规（</a:t>
            </a:r>
            <a:r>
              <a:rPr lang="zh-CN" altLang="zh-CN" sz="1600" dirty="0"/>
              <a:t>2015.7.5）：白细胞11.38×10</a:t>
            </a:r>
            <a:r>
              <a:rPr lang="en-US" altLang="zh-CN" sz="1600" dirty="0"/>
              <a:t>9</a:t>
            </a:r>
            <a:r>
              <a:rPr lang="zh-CN" altLang="zh-CN" sz="1600" dirty="0"/>
              <a:t>/</a:t>
            </a:r>
            <a:r>
              <a:rPr lang="en-US" altLang="zh-CN" sz="1600" dirty="0"/>
              <a:t>L</a:t>
            </a:r>
            <a:r>
              <a:rPr lang="zh-CN" altLang="zh-CN" sz="1600" dirty="0"/>
              <a:t>，中性粒细胞 50.9％，淋巴细胞 31.7％，血色素 121</a:t>
            </a:r>
            <a:r>
              <a:rPr lang="en-US" altLang="zh-CN" sz="1600" dirty="0"/>
              <a:t>g</a:t>
            </a:r>
            <a:r>
              <a:rPr lang="zh-CN" altLang="zh-CN" sz="1600" dirty="0"/>
              <a:t>/L，血小板 557×10</a:t>
            </a:r>
            <a:r>
              <a:rPr lang="en-US" altLang="zh-CN" sz="1600" dirty="0"/>
              <a:t>9</a:t>
            </a:r>
            <a:r>
              <a:rPr lang="zh-CN" altLang="zh-CN" sz="1600" dirty="0"/>
              <a:t>/</a:t>
            </a:r>
            <a:r>
              <a:rPr lang="en-US" altLang="zh-CN" sz="1600" dirty="0"/>
              <a:t>L</a:t>
            </a:r>
            <a:r>
              <a:rPr lang="zh-CN" altLang="zh-CN" sz="1600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704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52527" y="1661795"/>
            <a:ext cx="7279005" cy="366903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rm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charset="0"/>
              <a:buChar char="n"/>
            </a:pP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新生儿状况</a:t>
            </a: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: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</a:pP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G2P1</a:t>
            </a: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，足月顺产，出生体重</a:t>
            </a: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3.45kg</a:t>
            </a: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，生后无窒息，生后</a:t>
            </a: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3</a:t>
            </a: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天出现皮肤黄染</a:t>
            </a: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(</a:t>
            </a: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详见现病史</a:t>
            </a: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)</a:t>
            </a: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。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charset="0"/>
              <a:buChar char="n"/>
            </a:pP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喂养史</a:t>
            </a: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:</a:t>
            </a:r>
          </a:p>
          <a:p>
            <a:pPr lvl="1">
              <a:lnSpc>
                <a:spcPct val="200000"/>
              </a:lnSpc>
              <a:buClr>
                <a:srgbClr val="C00000"/>
              </a:buClr>
            </a:pP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母乳喂养，</a:t>
            </a: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2</a:t>
            </a: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月补钙，</a:t>
            </a:r>
            <a:r>
              <a:rPr lang="en-US" altLang="zh-CN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4</a:t>
            </a: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月添加辅食，目前混合喂养。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charset="0"/>
              <a:buChar char="n"/>
            </a:pPr>
            <a:r>
              <a:rPr lang="zh-CN" altLang="en-US" b="1" spc="3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家族无类似发作史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</a:pPr>
            <a:endParaRPr lang="zh-CN" altLang="en-US" sz="1600" b="1" spc="300" dirty="0"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298862" y="318135"/>
            <a:ext cx="5251610" cy="1103630"/>
          </a:xfrm>
        </p:spPr>
        <p:txBody>
          <a:bodyPr/>
          <a:lstStyle/>
          <a:p>
            <a:r>
              <a:rPr lang="zh-CN" altLang="en-US" sz="2800" dirty="0"/>
              <a:t>相关病史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45511" y="1524002"/>
            <a:ext cx="723481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体温</a:t>
            </a:r>
            <a:r>
              <a:rPr lang="en-US" altLang="zh-CN" dirty="0"/>
              <a:t>38.0℃</a:t>
            </a:r>
            <a:r>
              <a:rPr lang="zh-CN" altLang="en-US" dirty="0"/>
              <a:t>，呼吸</a:t>
            </a:r>
            <a:r>
              <a:rPr lang="en-US" altLang="zh-CN" dirty="0"/>
              <a:t>30</a:t>
            </a:r>
            <a:r>
              <a:rPr lang="zh-CN" altLang="en-US" dirty="0"/>
              <a:t>次</a:t>
            </a:r>
            <a:r>
              <a:rPr lang="en-US" altLang="zh-CN" dirty="0"/>
              <a:t>/</a:t>
            </a:r>
            <a:r>
              <a:rPr lang="zh-CN" altLang="en-US" dirty="0"/>
              <a:t>分，脉搏</a:t>
            </a:r>
            <a:r>
              <a:rPr lang="en-US" altLang="zh-CN" dirty="0"/>
              <a:t>120</a:t>
            </a:r>
            <a:r>
              <a:rPr lang="zh-CN" altLang="en-US" dirty="0"/>
              <a:t>次</a:t>
            </a:r>
            <a:r>
              <a:rPr lang="en-US" altLang="zh-CN" dirty="0"/>
              <a:t>/</a:t>
            </a:r>
            <a:r>
              <a:rPr lang="zh-CN" altLang="en-US" dirty="0"/>
              <a:t>分，血压</a:t>
            </a:r>
            <a:r>
              <a:rPr lang="en-US" altLang="zh-CN" dirty="0"/>
              <a:t>85/50mmHg</a:t>
            </a:r>
            <a:r>
              <a:rPr lang="zh-CN" altLang="en-US" dirty="0"/>
              <a:t>。血糖</a:t>
            </a:r>
            <a:r>
              <a:rPr lang="en-US" altLang="zh-CN" dirty="0"/>
              <a:t>7.5mmol/L</a:t>
            </a:r>
            <a:r>
              <a:rPr lang="zh-CN" altLang="en-US" dirty="0"/>
              <a:t>，腹围</a:t>
            </a:r>
            <a:r>
              <a:rPr lang="en-US" altLang="zh-CN" dirty="0"/>
              <a:t>48cm</a:t>
            </a:r>
            <a:r>
              <a:rPr lang="zh-CN" altLang="en-US" dirty="0"/>
              <a:t>，头围</a:t>
            </a:r>
            <a:r>
              <a:rPr lang="en-US" altLang="zh-CN" dirty="0"/>
              <a:t>42cm</a:t>
            </a:r>
            <a:r>
              <a:rPr lang="zh-CN" altLang="en-US" dirty="0"/>
              <a:t>，身长</a:t>
            </a:r>
            <a:r>
              <a:rPr lang="en-US" altLang="zh-CN" dirty="0"/>
              <a:t>70cm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神志清楚，精神反应可，面部及躯干皮肤轻度黄染，色暗，无皮疹、出血点，口唇红润，咽充血，双侧扁桃体无肿大，双肺呼吸音粗，未闻及明显干湿罗音，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心音有力，律齐，各瓣膜听诊区未闻及病理性杂音，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腹膨隆，无压痛，无反跳痛，</a:t>
            </a:r>
            <a:r>
              <a:rPr lang="zh-CN" altLang="en-US" dirty="0">
                <a:solidFill>
                  <a:srgbClr val="C00000"/>
                </a:solidFill>
              </a:rPr>
              <a:t>肝肋下</a:t>
            </a:r>
            <a:r>
              <a:rPr lang="en-US" altLang="zh-CN" dirty="0">
                <a:solidFill>
                  <a:srgbClr val="C00000"/>
                </a:solidFill>
              </a:rPr>
              <a:t>5cm</a:t>
            </a:r>
            <a:r>
              <a:rPr lang="zh-CN" altLang="en-US" dirty="0">
                <a:solidFill>
                  <a:srgbClr val="C00000"/>
                </a:solidFill>
              </a:rPr>
              <a:t>，剑突下约</a:t>
            </a:r>
            <a:r>
              <a:rPr lang="en-US" altLang="zh-CN" dirty="0">
                <a:solidFill>
                  <a:srgbClr val="C00000"/>
                </a:solidFill>
              </a:rPr>
              <a:t>4cm</a:t>
            </a:r>
            <a:r>
              <a:rPr lang="zh-CN" altLang="en-US" dirty="0"/>
              <a:t>，触韧，脾肋下约</a:t>
            </a:r>
            <a:r>
              <a:rPr lang="en-US" altLang="zh-CN" dirty="0"/>
              <a:t>2cm</a:t>
            </a:r>
            <a:r>
              <a:rPr lang="zh-CN" altLang="en-US" dirty="0"/>
              <a:t>，质软边锐，肠鸣音正常，</a:t>
            </a:r>
            <a:r>
              <a:rPr lang="en-US" altLang="zh-CN" dirty="0"/>
              <a:t>4</a:t>
            </a:r>
            <a:r>
              <a:rPr lang="zh-CN" altLang="en-US" dirty="0"/>
              <a:t>次</a:t>
            </a:r>
            <a:r>
              <a:rPr lang="en-US" altLang="zh-CN" dirty="0"/>
              <a:t>/</a:t>
            </a:r>
            <a:r>
              <a:rPr lang="zh-CN" altLang="en-US" dirty="0"/>
              <a:t>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/>
              <a:t>四肢肌张力正常，神经系统查体未见异常。</a:t>
            </a:r>
          </a:p>
        </p:txBody>
      </p:sp>
      <p:sp>
        <p:nvSpPr>
          <p:cNvPr id="4" name="标题 6"/>
          <p:cNvSpPr>
            <a:spLocks noGrp="1"/>
          </p:cNvSpPr>
          <p:nvPr>
            <p:ph type="title"/>
          </p:nvPr>
        </p:nvSpPr>
        <p:spPr>
          <a:xfrm>
            <a:off x="2298862" y="318135"/>
            <a:ext cx="5251610" cy="1103630"/>
          </a:xfrm>
        </p:spPr>
        <p:txBody>
          <a:bodyPr/>
          <a:lstStyle/>
          <a:p>
            <a:r>
              <a:rPr lang="zh-CN" altLang="en-US" sz="2800" dirty="0"/>
              <a:t>入院查体</a:t>
            </a:r>
          </a:p>
        </p:txBody>
      </p:sp>
    </p:spTree>
    <p:extLst>
      <p:ext uri="{BB962C8B-B14F-4D97-AF65-F5344CB8AC3E}">
        <p14:creationId xmlns:p14="http://schemas.microsoft.com/office/powerpoint/2010/main" val="89646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5754" y="1547446"/>
            <a:ext cx="70438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</a:t>
            </a:r>
            <a:r>
              <a:rPr lang="zh-CN" altLang="zh-CN" dirty="0"/>
              <a:t>婴儿胆汁淤积性肝病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/>
              <a:t>患儿为</a:t>
            </a:r>
            <a:r>
              <a:rPr lang="en-US" altLang="zh-CN" dirty="0"/>
              <a:t>8</a:t>
            </a:r>
            <a:r>
              <a:rPr lang="zh-CN" altLang="en-US" dirty="0"/>
              <a:t>月婴儿，生后不久即起病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/>
              <a:t>以皮肤、巩膜黄染为主要表现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/>
              <a:t>查体：颜面及躯干皮肤黏膜暗黄染，肝脾肿大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dirty="0"/>
              <a:t>血生化示总胆红素升高，直胆升高为主，血清丙氨酸转氨酶升高，胆汁酸明显升高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/>
              <a:t>病因？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1.  </a:t>
            </a:r>
            <a:r>
              <a:rPr lang="zh-CN" altLang="zh-CN" dirty="0"/>
              <a:t>遗传代谢性肝病？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2.  </a:t>
            </a:r>
            <a:r>
              <a:rPr lang="zh-CN" altLang="zh-CN" dirty="0"/>
              <a:t>感染性疾病？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</a:t>
            </a:r>
            <a:r>
              <a:rPr lang="zh-CN" altLang="zh-CN" dirty="0"/>
              <a:t>上呼吸道感染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22300" y="507227"/>
            <a:ext cx="12170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000" b="1" dirty="0">
                <a:solidFill>
                  <a:prstClr val="black"/>
                </a:solidFill>
              </a:rPr>
              <a:t>入院诊断</a:t>
            </a:r>
          </a:p>
        </p:txBody>
      </p:sp>
    </p:spTree>
    <p:extLst>
      <p:ext uri="{BB962C8B-B14F-4D97-AF65-F5344CB8AC3E}">
        <p14:creationId xmlns:p14="http://schemas.microsoft.com/office/powerpoint/2010/main" val="24408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0725"/>
            <a:ext cx="2562330" cy="1286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57123"/>
              </p:ext>
            </p:extLst>
          </p:nvPr>
        </p:nvGraphicFramePr>
        <p:xfrm>
          <a:off x="741134" y="534573"/>
          <a:ext cx="8021028" cy="5577840"/>
        </p:xfrm>
        <a:graphic>
          <a:graphicData uri="http://schemas.openxmlformats.org/drawingml/2006/table">
            <a:tbl>
              <a:tblPr/>
              <a:tblGrid>
                <a:gridCol w="68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44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拟诊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支持点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不支持点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进一步检查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肝外胆管疾病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肝外胆道闭锁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婴儿期发病、肝大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大便颜色正常、年龄偏大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EBV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抗体、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DNA</a:t>
                      </a:r>
                      <a:b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CMV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抗体、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DNA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胆总管囊肿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总直胆增高、肝酶增高、肝大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外院影像学未提示改变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B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超等影像学检查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其他：胆管狭窄、胆管穿孔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、胆汁粘稠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、胆石症、外源性压迫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总直胆增高、肝酶增高、肝大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外院影像学检查无急腹症表现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入院后进一步影像学检查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肝内疾病</a:t>
                      </a:r>
                    </a:p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感染相关的胆汁淤积：细菌、病毒、弓形虫、梅毒、螺旋体等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黄疸、肝大、肝功能损害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母孕期间未发现异常，非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HBV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HCV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携带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入院后进一步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CMV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EB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、支原体、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Torch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等病原体协诊；血培养：细菌、结核杆菌协诊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肝内胆管疾病（胆管发育不良、硬化性胆管炎、朗格罕组织细胞增多症）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黄疸、肝大、肝酶异常、肝功能损害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大便颜色正常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入院后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B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超等影像学、肝组织活检协诊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自身免疫性疾病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黄疸、肝大、肝酶异常、肝功能损害</a:t>
                      </a:r>
                    </a:p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没有血管炎表现、没有免疫性肠炎表现、无明显反复发热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入院后进一步行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ANA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ds-DNA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ENA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谱协诊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血液系统疾病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肝脾大，发热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无发热、无三系降低、无感染及出血倾向、外周血未见幼稚细胞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骨髓穿刺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代谢性疾病：糖代谢异常（半乳糖血症、糖原累积症）氨基酸代谢异常（酪氨酸血症、高蛋氨酸血症）脂质代谢性异常（胆固醇沉积症、尼曼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匹克）胆汁酸代谢异常（原发性胆汁酸代谢障碍、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PFIC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、过氧化酶体病），其他（肝豆、囊性纤维化、</a:t>
                      </a:r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Alagille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综合征等）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黄疸、肝大、肝功能损害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生长发育基本正常、无家族史、既往肝功正常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入院后进一步乳酸、血氨、铜蓝蛋白、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α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抗胰蛋白酶、血尿筛查、基因筛查协诊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699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a"/>
  <p:tag name="KSO_WM_UNIT_INDEX" val="1_4_1"/>
  <p:tag name="KSO_WM_UNIT_ID" val="diagram160329_4*m_h_a*1_4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8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f"/>
  <p:tag name="KSO_WM_UNIT_INDEX" val="1_4_1"/>
  <p:tag name="KSO_WM_UNIT_ID" val="diagram160329_4*m_h_f*1_4_1"/>
  <p:tag name="KSO_WM_UNIT_CLEAR" val="1"/>
  <p:tag name="KSO_WM_UNIT_LAYERLEVEL" val="1_1_1"/>
  <p:tag name="KSO_WM_UNIT_VALUE" val="33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7"/>
  <p:tag name="KSO_WM_UNIT_ID" val="diagram160329_4*m_i*1_7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8"/>
  <p:tag name="KSO_WM_UNIT_ID" val="diagram160329_4*m_i*1_8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9"/>
  <p:tag name="KSO_WM_UNIT_ID" val="diagram160329_4*m_i*1_9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0"/>
  <p:tag name="KSO_WM_UNIT_ID" val="diagram160329_4*m_i*1_10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6"/>
  <p:tag name="KSO_WM_UNIT_ID" val="diagram160329_4*m_i*1_6"/>
  <p:tag name="KSO_WM_UNIT_CLEAR" val="1"/>
  <p:tag name="KSO_WM_UNIT_LAYERLEVEL" val="1_1"/>
  <p:tag name="KSO_WM_DIAGRAM_GROUP_CODE" val="m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9"/>
  <p:tag name="KSO_WM_UNIT_ID" val="diagram160329_4*m_i*1_19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20"/>
  <p:tag name="KSO_WM_UNIT_ID" val="diagram160329_4*m_i*1_20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21"/>
  <p:tag name="KSO_WM_UNIT_ID" val="diagram160329_4*m_i*1_21"/>
  <p:tag name="KSO_WM_UNIT_CLEAR" val="1"/>
  <p:tag name="KSO_WM_UNIT_LAYERLEVEL" val="1_1"/>
  <p:tag name="KSO_WM_DIAGRAM_GROUP_CODE" val="m1-1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22"/>
  <p:tag name="KSO_WM_UNIT_ID" val="diagram160329_4*m_i*1_22"/>
  <p:tag name="KSO_WM_UNIT_CLEAR" val="1"/>
  <p:tag name="KSO_WM_UNIT_LAYERLEVEL" val="1_1"/>
  <p:tag name="KSO_WM_DIAGRAM_GROUP_CODE" val="m1-1"/>
  <p:tag name="KSO_WM_UNIT_LINE_FORE_SCHEMECOLOR_INDEX" val="8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23"/>
  <p:tag name="KSO_WM_UNIT_ID" val="diagram160329_4*m_i*1_23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a"/>
  <p:tag name="KSO_WM_UNIT_INDEX" val="1_4_1"/>
  <p:tag name="KSO_WM_UNIT_ID" val="diagram160329_4*m_h_a*1_4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8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f"/>
  <p:tag name="KSO_WM_UNIT_INDEX" val="1_4_1"/>
  <p:tag name="KSO_WM_UNIT_ID" val="diagram160329_4*m_h_f*1_4_1"/>
  <p:tag name="KSO_WM_UNIT_CLEAR" val="1"/>
  <p:tag name="KSO_WM_UNIT_LAYERLEVEL" val="1_1_1"/>
  <p:tag name="KSO_WM_UNIT_VALUE" val="33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24"/>
  <p:tag name="KSO_WM_UNIT_ID" val="diagram160329_4*m_i*1_24"/>
  <p:tag name="KSO_WM_UNIT_CLEAR" val="1"/>
  <p:tag name="KSO_WM_UNIT_LAYERLEVEL" val="1_1"/>
  <p:tag name="KSO_WM_DIAGRAM_GROUP_CODE" val="m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3"/>
  <p:tag name="KSO_WM_UNIT_ID" val="diagram160329_4*m_i*1_13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4"/>
  <p:tag name="KSO_WM_UNIT_ID" val="diagram160329_4*m_i*1_14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5"/>
  <p:tag name="KSO_WM_UNIT_ID" val="diagram160329_4*m_i*1_15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6"/>
  <p:tag name="KSO_WM_UNIT_ID" val="diagram160329_4*m_i*1_16"/>
  <p:tag name="KSO_WM_UNIT_CLEAR" val="1"/>
  <p:tag name="KSO_WM_UNIT_LAYERLEVEL" val="1_1"/>
  <p:tag name="KSO_WM_DIAGRAM_GROUP_CODE" val="m1-1"/>
  <p:tag name="KSO_WM_UNIT_LINE_FORE_SCHEMECOLOR_INDEX" val="7"/>
  <p:tag name="KSO_WM_UNIT_LINE_FILL_TYP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7"/>
  <p:tag name="KSO_WM_UNIT_ID" val="diagram160329_4*m_i*1_17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8"/>
  <p:tag name="KSO_WM_UNIT_ID" val="diagram160329_4*m_i*1_18"/>
  <p:tag name="KSO_WM_UNIT_CLEAR" val="1"/>
  <p:tag name="KSO_WM_UNIT_LAYERLEVEL" val="1_1"/>
  <p:tag name="KSO_WM_DIAGRAM_GROUP_CODE" val="m1-1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a"/>
  <p:tag name="KSO_WM_UNIT_INDEX" val="1_3_1"/>
  <p:tag name="KSO_WM_UNIT_ID" val="diagram160329_4*m_h_a*1_3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7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f"/>
  <p:tag name="KSO_WM_UNIT_INDEX" val="1_3_1"/>
  <p:tag name="KSO_WM_UNIT_ID" val="diagram160329_4*m_h_f*1_3_1"/>
  <p:tag name="KSO_WM_UNIT_CLEAR" val="1"/>
  <p:tag name="KSO_WM_UNIT_LAYERLEVEL" val="1_1_1"/>
  <p:tag name="KSO_WM_UNIT_VALUE" val="33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7"/>
  <p:tag name="KSO_WM_UNIT_ID" val="diagram160329_4*m_i*1_7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8"/>
  <p:tag name="KSO_WM_UNIT_ID" val="diagram160329_4*m_i*1_8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9"/>
  <p:tag name="KSO_WM_UNIT_ID" val="diagram160329_4*m_i*1_9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0"/>
  <p:tag name="KSO_WM_UNIT_ID" val="diagram160329_4*m_i*1_10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1"/>
  <p:tag name="KSO_WM_UNIT_ID" val="diagram160329_4*m_i*1_1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2"/>
  <p:tag name="KSO_WM_UNIT_ID" val="diagram160329_4*m_i*1_12"/>
  <p:tag name="KSO_WM_UNIT_CLEAR" val="1"/>
  <p:tag name="KSO_WM_UNIT_LAYERLEVEL" val="1_1"/>
  <p:tag name="KSO_WM_DIAGRAM_GROUP_CODE" val="m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a"/>
  <p:tag name="KSO_WM_UNIT_INDEX" val="1_1_1"/>
  <p:tag name="KSO_WM_UNIT_ID" val="diagram160329_4*m_h_a*1_1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5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f"/>
  <p:tag name="KSO_WM_UNIT_INDEX" val="1_1_1"/>
  <p:tag name="KSO_WM_UNIT_ID" val="diagram160329_4*m_h_f*1_1_1"/>
  <p:tag name="KSO_WM_UNIT_CLEAR" val="1"/>
  <p:tag name="KSO_WM_UNIT_LAYERLEVEL" val="1_1_1"/>
  <p:tag name="KSO_WM_UNIT_VALUE" val="33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1"/>
  <p:tag name="KSO_WM_UNIT_ID" val="diagram160329_4*m_i*1_1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2"/>
  <p:tag name="KSO_WM_UNIT_ID" val="diagram160329_4*m_i*1_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3"/>
  <p:tag name="KSO_WM_UNIT_ID" val="diagram160329_4*m_i*1_3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4"/>
  <p:tag name="KSO_WM_UNIT_ID" val="diagram160329_4*m_i*1_4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5"/>
  <p:tag name="KSO_WM_UNIT_ID" val="diagram160329_4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a"/>
  <p:tag name="KSO_WM_UNIT_INDEX" val="1_2_1"/>
  <p:tag name="KSO_WM_UNIT_ID" val="diagram160329_4*m_h_a*1_2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UNIT_PRESET_TEXT_LEN" val="12"/>
  <p:tag name="KSO_WM_DIAGRAM_GROUP_CODE" val="m1-1"/>
  <p:tag name="KSO_WM_UNIT_TEXT_FILL_FORE_SCHEMECOLOR_INDEX" val="6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h_f"/>
  <p:tag name="KSO_WM_UNIT_INDEX" val="1_2_1"/>
  <p:tag name="KSO_WM_UNIT_ID" val="diagram160329_4*m_h_f*1_2_1"/>
  <p:tag name="KSO_WM_UNIT_CLEAR" val="1"/>
  <p:tag name="KSO_WM_UNIT_LAYERLEVEL" val="1_1_1"/>
  <p:tag name="KSO_WM_UNIT_VALUE" val="33"/>
  <p:tag name="KSO_WM_UNIT_HIGHLIGHT" val="0"/>
  <p:tag name="KSO_WM_UNIT_COMPATIBLE" val="0"/>
  <p:tag name="KSO_WM_UNIT_PRESET_TEXT_INDEX" val="4"/>
  <p:tag name="KSO_WM_UNIT_PRESET_TEXT_LEN" val="40"/>
  <p:tag name="KSO_WM_DIAGRAM_GROUP_CODE" val="m1-1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29"/>
  <p:tag name="KSO_WM_UNIT_TYPE" val="m_i"/>
  <p:tag name="KSO_WM_UNIT_INDEX" val="1_6"/>
  <p:tag name="KSO_WM_UNIT_ID" val="diagram160329_4*m_i*1_6"/>
  <p:tag name="KSO_WM_UNIT_CLEAR" val="1"/>
  <p:tag name="KSO_WM_UNIT_LAYERLEVEL" val="1_1"/>
  <p:tag name="KSO_WM_DIAGRAM_GROUP_CODE" val="m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88142_5*m_h_a*1_1_1"/>
  <p:tag name="KSO_WM_TEMPLATE_CATEGORY" val="diagram"/>
  <p:tag name="KSO_WM_TEMPLATE_INDEX" val="2018814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9_4*i*1"/>
  <p:tag name="KSO_WM_TEMPLATE_CATEGORY" val="diagram"/>
  <p:tag name="KSO_WM_TEMPLATE_INDEX" val="160329"/>
  <p:tag name="KSO_WM_UNIT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9_4*i*18"/>
  <p:tag name="KSO_WM_TEMPLATE_CATEGORY" val="diagram"/>
  <p:tag name="KSO_WM_TEMPLATE_INDEX" val="160329"/>
  <p:tag name="KSO_WM_UNIT_INDEX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9_4*i*35"/>
  <p:tag name="KSO_WM_TEMPLATE_CATEGORY" val="diagram"/>
  <p:tag name="KSO_WM_TEMPLATE_INDEX" val="160329"/>
  <p:tag name="KSO_WM_UNIT_INDEX" val="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29_4*i*52"/>
  <p:tag name="KSO_WM_TEMPLATE_CATEGORY" val="diagram"/>
  <p:tag name="KSO_WM_TEMPLATE_INDEX" val="160329"/>
  <p:tag name="KSO_WM_UNIT_INDEX" val="5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2370</Words>
  <Application>Microsoft Office PowerPoint</Application>
  <PresentationFormat>全屏显示(4:3)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黑体</vt:lpstr>
      <vt:lpstr>楷体</vt:lpstr>
      <vt:lpstr>宋体</vt:lpstr>
      <vt:lpstr>微软雅黑</vt:lpstr>
      <vt:lpstr>Arial</vt:lpstr>
      <vt:lpstr>Arial Black</vt:lpstr>
      <vt:lpstr>Calibri</vt:lpstr>
      <vt:lpstr>Wingdings</vt:lpstr>
      <vt:lpstr>Office 主题​​</vt:lpstr>
      <vt:lpstr>进行性家族性肝内胆汁淤积性肝病Ⅳ型(PFIC4)1例</vt:lpstr>
      <vt:lpstr>PowerPoint 演示文稿</vt:lpstr>
      <vt:lpstr>病人信息</vt:lpstr>
      <vt:lpstr>首次住院（2015.7）</vt:lpstr>
      <vt:lpstr>PowerPoint 演示文稿</vt:lpstr>
      <vt:lpstr>相关病史</vt:lpstr>
      <vt:lpstr>入院查体</vt:lpstr>
      <vt:lpstr>PowerPoint 演示文稿</vt:lpstr>
      <vt:lpstr>PowerPoint 演示文稿</vt:lpstr>
      <vt:lpstr>入院后实验室检查</vt:lpstr>
      <vt:lpstr>PowerPoint 演示文稿</vt:lpstr>
      <vt:lpstr>入院后实验室检查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hahahagg</dc:creator>
  <cp:lastModifiedBy>小白兔</cp:lastModifiedBy>
  <cp:revision>300</cp:revision>
  <dcterms:created xsi:type="dcterms:W3CDTF">2019-06-19T02:08:00Z</dcterms:created>
  <dcterms:modified xsi:type="dcterms:W3CDTF">2021-01-28T07:07:06Z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