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482" r:id="rId2"/>
    <p:sldId id="418" r:id="rId3"/>
    <p:sldId id="460" r:id="rId4"/>
    <p:sldId id="499" r:id="rId5"/>
    <p:sldId id="501" r:id="rId6"/>
    <p:sldId id="500" r:id="rId7"/>
    <p:sldId id="502" r:id="rId8"/>
    <p:sldId id="496" r:id="rId9"/>
    <p:sldId id="498" r:id="rId10"/>
    <p:sldId id="465" r:id="rId11"/>
    <p:sldId id="495" r:id="rId12"/>
    <p:sldId id="504" r:id="rId13"/>
    <p:sldId id="505" r:id="rId14"/>
    <p:sldId id="503" r:id="rId15"/>
    <p:sldId id="468" r:id="rId16"/>
    <p:sldId id="485" r:id="rId17"/>
    <p:sldId id="469" r:id="rId18"/>
    <p:sldId id="448" r:id="rId19"/>
    <p:sldId id="449" r:id="rId20"/>
    <p:sldId id="450" r:id="rId21"/>
    <p:sldId id="451" r:id="rId22"/>
    <p:sldId id="452" r:id="rId23"/>
    <p:sldId id="391" r:id="rId2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未知用户1" initials="未知用户1" lastIdx="1" clrIdx="0"/>
  <p:cmAuthor id="2" name="作者" initials="A" lastIdx="0" clrIdx="1"/>
  <p:cmAuthor id="3" name="dell" initials="d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4371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60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5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9241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4640104" y="1207631"/>
            <a:ext cx="4124325" cy="3058140"/>
            <a:chOff x="9137" y="1828"/>
            <a:chExt cx="9305" cy="7504"/>
          </a:xfrm>
        </p:grpSpPr>
        <p:pic>
          <p:nvPicPr>
            <p:cNvPr id="7" name="图片 6" descr="498263aa97e3371ec10866220cfa148c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9137" y="5113"/>
              <a:ext cx="9305" cy="4219"/>
            </a:xfrm>
            <a:prstGeom prst="rect">
              <a:avLst/>
            </a:prstGeom>
          </p:spPr>
        </p:pic>
        <p:pic>
          <p:nvPicPr>
            <p:cNvPr id="9" name="图片 8" descr="0d7ffd61b48d866a25b9e01656b4f61d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0369" y="1828"/>
              <a:ext cx="7178" cy="4455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 userDrawn="1"/>
        </p:nvSpPr>
        <p:spPr>
          <a:xfrm rot="16200000">
            <a:off x="-777912" y="2604757"/>
            <a:ext cx="1592580" cy="81000"/>
          </a:xfrm>
          <a:prstGeom prst="rect">
            <a:avLst/>
          </a:prstGeom>
          <a:solidFill>
            <a:srgbClr val="30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98263aa97e3371ec10866220cfa148c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9761" y="2882265"/>
            <a:ext cx="5064443" cy="155067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3959543" y="-22860"/>
            <a:ext cx="945007" cy="108001"/>
          </a:xfrm>
          <a:prstGeom prst="rect">
            <a:avLst/>
          </a:prstGeom>
          <a:solidFill>
            <a:srgbClr val="30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98263aa97e3371ec10866220cfa148c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346" y="285751"/>
            <a:ext cx="610076" cy="360521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0954" y="276701"/>
            <a:ext cx="40500" cy="405003"/>
          </a:xfrm>
          <a:prstGeom prst="rect">
            <a:avLst/>
          </a:prstGeom>
          <a:solidFill>
            <a:srgbClr val="30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8047d3909c6e088b3678d165a65c64a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9142" y="-31909"/>
            <a:ext cx="4767263" cy="5456873"/>
          </a:xfrm>
          <a:prstGeom prst="rect">
            <a:avLst/>
          </a:prstGeom>
        </p:spPr>
      </p:pic>
      <p:pic>
        <p:nvPicPr>
          <p:cNvPr id="9" name="图片 8" descr="498263aa97e3371ec10866220cfa148c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3346" y="285751"/>
            <a:ext cx="610076" cy="36052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-20003" y="285750"/>
            <a:ext cx="57150" cy="405003"/>
          </a:xfrm>
          <a:prstGeom prst="rect">
            <a:avLst/>
          </a:prstGeom>
          <a:solidFill>
            <a:srgbClr val="30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27A53-B45F-42AD-B921-471D9BFFC9DC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F9CA1-F703-4DDC-9344-5715A6BCE0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/>
          <p:nvPr/>
        </p:nvSpPr>
        <p:spPr>
          <a:xfrm>
            <a:off x="0" y="621255"/>
            <a:ext cx="5940876" cy="36065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2700" b="1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500" b="1" dirty="0">
              <a:solidFill>
                <a:srgbClr val="30437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500" b="1" dirty="0">
              <a:solidFill>
                <a:srgbClr val="30437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</a:rPr>
              <a:t>首都医科大学附属北京佑安医院</a:t>
            </a:r>
            <a:endParaRPr lang="en-US" altLang="zh-CN" sz="1500" b="1" dirty="0">
              <a:solidFill>
                <a:srgbClr val="30437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</a:rPr>
              <a:t>临床病理中心</a:t>
            </a:r>
            <a:endParaRPr lang="en-US" altLang="zh-CN" sz="1500" b="1" dirty="0">
              <a:solidFill>
                <a:srgbClr val="30437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</a:rPr>
              <a:t>刘晖</a:t>
            </a:r>
          </a:p>
        </p:txBody>
      </p:sp>
      <p:sp>
        <p:nvSpPr>
          <p:cNvPr id="3" name="文本框 6"/>
          <p:cNvSpPr txBox="1"/>
          <p:nvPr/>
        </p:nvSpPr>
        <p:spPr>
          <a:xfrm>
            <a:off x="334736" y="1594781"/>
            <a:ext cx="5061857" cy="559770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algn="ctr"/>
            <a:r>
              <a:rPr lang="zh-CN" altLang="en-US" sz="33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囊性纤维化的肝脏病理</a:t>
            </a:r>
            <a:endParaRPr lang="zh-CN" altLang="en-US" sz="33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465364" y="2374737"/>
            <a:ext cx="5061857" cy="375103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lvl="0" eaLnBrk="0" hangingPunct="0"/>
            <a:r>
              <a:rPr lang="en-US" altLang="zh-CN" sz="2100" b="1" dirty="0" smtClean="0">
                <a:solidFill>
                  <a:srgbClr val="1B4367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Hepatic Pathology in Cystic Fibrosis</a:t>
            </a:r>
            <a:endParaRPr lang="en-US" altLang="zh-CN" sz="2100" b="1" dirty="0">
              <a:solidFill>
                <a:srgbClr val="1B4367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786" t="5882" b="12941"/>
          <a:stretch>
            <a:fillRect/>
          </a:stretch>
        </p:blipFill>
        <p:spPr bwMode="auto">
          <a:xfrm>
            <a:off x="5467152" y="0"/>
            <a:ext cx="3676848" cy="53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5"/>
          <p:cNvSpPr txBox="1"/>
          <p:nvPr/>
        </p:nvSpPr>
        <p:spPr>
          <a:xfrm>
            <a:off x="830503" y="273482"/>
            <a:ext cx="1696283" cy="421269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病例分享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2" name="Rectangle 72"/>
          <p:cNvSpPr>
            <a:spLocks noChangeArrowheads="1"/>
          </p:cNvSpPr>
          <p:nvPr/>
        </p:nvSpPr>
        <p:spPr bwMode="auto">
          <a:xfrm>
            <a:off x="518984" y="4312141"/>
            <a:ext cx="8188411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上图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HE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染色，下图网织染色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穿刺组织部分为宽大的纤维间隔分隔，部分结构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尚可（右）</a:t>
            </a:r>
            <a:endParaRPr lang="zh-CN" altLang="en-US" sz="20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3" name="Freeform 2"/>
          <p:cNvSpPr>
            <a:spLocks/>
          </p:cNvSpPr>
          <p:nvPr/>
        </p:nvSpPr>
        <p:spPr bwMode="auto">
          <a:xfrm>
            <a:off x="2648935" y="230659"/>
            <a:ext cx="2057289" cy="415293"/>
          </a:xfrm>
          <a:custGeom>
            <a:avLst/>
            <a:gdLst>
              <a:gd name="T0" fmla="*/ 0 w 1953"/>
              <a:gd name="T1" fmla="*/ 1459054381 h 195"/>
              <a:gd name="T2" fmla="*/ 2147483647 w 1953"/>
              <a:gd name="T3" fmla="*/ 1459054381 h 195"/>
              <a:gd name="T4" fmla="*/ 2147483647 w 1953"/>
              <a:gd name="T5" fmla="*/ 0 h 195"/>
              <a:gd name="T6" fmla="*/ 0 60000 65536"/>
              <a:gd name="T7" fmla="*/ 0 60000 65536"/>
              <a:gd name="T8" fmla="*/ 0 60000 65536"/>
              <a:gd name="T9" fmla="*/ 0 w 1953"/>
              <a:gd name="T10" fmla="*/ 0 h 195"/>
              <a:gd name="T11" fmla="*/ 1953 w 1953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3" h="195">
                <a:moveTo>
                  <a:pt x="0" y="195"/>
                </a:moveTo>
                <a:lnTo>
                  <a:pt x="1953" y="195"/>
                </a:lnTo>
                <a:lnTo>
                  <a:pt x="1953" y="0"/>
                </a:lnTo>
              </a:path>
            </a:pathLst>
          </a:custGeom>
          <a:solidFill>
            <a:srgbClr val="FFFFFF"/>
          </a:solidFill>
          <a:ln w="22225" cap="flat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肝穿时间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2018.1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2152272" y="211187"/>
            <a:ext cx="60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30437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  <a:sym typeface="+mn-ea"/>
              </a:rPr>
              <a:t>—</a:t>
            </a:r>
            <a:endParaRPr lang="zh-CN" altLang="en-US" sz="2800" dirty="0">
              <a:latin typeface="Calibri" pitchFamily="34" charset="0"/>
              <a:ea typeface="微软雅黑" pitchFamily="34" charset="-122"/>
              <a:cs typeface="Arial Unicode MS" pitchFamily="34" charset="-122"/>
            </a:endParaRPr>
          </a:p>
        </p:txBody>
      </p:sp>
      <p:pic>
        <p:nvPicPr>
          <p:cNvPr id="17" name="图片 16" descr="囊性纤维化1.jpg"/>
          <p:cNvPicPr>
            <a:picLocks noChangeAspect="1"/>
          </p:cNvPicPr>
          <p:nvPr/>
        </p:nvPicPr>
        <p:blipFill>
          <a:blip r:embed="rId2"/>
          <a:srcRect l="1982" t="18739" r="2523" b="24084"/>
          <a:stretch>
            <a:fillRect/>
          </a:stretch>
        </p:blipFill>
        <p:spPr>
          <a:xfrm>
            <a:off x="181232" y="963827"/>
            <a:ext cx="8732109" cy="2940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5"/>
          <p:cNvSpPr txBox="1"/>
          <p:nvPr/>
        </p:nvSpPr>
        <p:spPr>
          <a:xfrm>
            <a:off x="830503" y="239926"/>
            <a:ext cx="1696283" cy="421269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病例分享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3" name="Freeform 2"/>
          <p:cNvSpPr>
            <a:spLocks/>
          </p:cNvSpPr>
          <p:nvPr/>
        </p:nvSpPr>
        <p:spPr bwMode="auto">
          <a:xfrm>
            <a:off x="2648935" y="206248"/>
            <a:ext cx="1948232" cy="448093"/>
          </a:xfrm>
          <a:custGeom>
            <a:avLst/>
            <a:gdLst>
              <a:gd name="T0" fmla="*/ 0 w 1953"/>
              <a:gd name="T1" fmla="*/ 1459054381 h 195"/>
              <a:gd name="T2" fmla="*/ 2147483647 w 1953"/>
              <a:gd name="T3" fmla="*/ 1459054381 h 195"/>
              <a:gd name="T4" fmla="*/ 2147483647 w 1953"/>
              <a:gd name="T5" fmla="*/ 0 h 195"/>
              <a:gd name="T6" fmla="*/ 0 60000 65536"/>
              <a:gd name="T7" fmla="*/ 0 60000 65536"/>
              <a:gd name="T8" fmla="*/ 0 60000 65536"/>
              <a:gd name="T9" fmla="*/ 0 w 1953"/>
              <a:gd name="T10" fmla="*/ 0 h 195"/>
              <a:gd name="T11" fmla="*/ 1953 w 1953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3" h="195">
                <a:moveTo>
                  <a:pt x="0" y="195"/>
                </a:moveTo>
                <a:lnTo>
                  <a:pt x="1953" y="195"/>
                </a:lnTo>
                <a:lnTo>
                  <a:pt x="1953" y="0"/>
                </a:lnTo>
              </a:path>
            </a:pathLst>
          </a:custGeom>
          <a:solidFill>
            <a:srgbClr val="FFFFFF"/>
          </a:solidFill>
          <a:ln w="22225" cap="flat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肝穿时间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2018.1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2085160" y="169242"/>
            <a:ext cx="60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30437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  <a:sym typeface="+mn-ea"/>
              </a:rPr>
              <a:t>—</a:t>
            </a:r>
            <a:endParaRPr lang="zh-CN" altLang="en-US" sz="2800" dirty="0">
              <a:latin typeface="Calibri" pitchFamily="34" charset="0"/>
              <a:ea typeface="微软雅黑" pitchFamily="34" charset="-122"/>
              <a:cs typeface="Arial Unicode MS" pitchFamily="34" charset="-122"/>
            </a:endParaRPr>
          </a:p>
        </p:txBody>
      </p:sp>
      <p:pic>
        <p:nvPicPr>
          <p:cNvPr id="7" name="图片 6" descr="囊性纤维化2.jpg"/>
          <p:cNvPicPr>
            <a:picLocks noChangeAspect="1"/>
          </p:cNvPicPr>
          <p:nvPr/>
        </p:nvPicPr>
        <p:blipFill>
          <a:blip r:embed="rId3"/>
          <a:srcRect l="11712" t="13293" r="13153" b="43884"/>
          <a:stretch>
            <a:fillRect/>
          </a:stretch>
        </p:blipFill>
        <p:spPr>
          <a:xfrm>
            <a:off x="387178" y="991801"/>
            <a:ext cx="8366595" cy="2682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58097" y="3909195"/>
            <a:ext cx="6445969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  <a:buClr>
                <a:srgbClr val="00B0F0"/>
              </a:buClr>
            </a:pPr>
            <a:r>
              <a:rPr lang="zh-CN" altLang="en-US" sz="2000" dirty="0" smtClean="0">
                <a:latin typeface="+mj-ea"/>
                <a:ea typeface="+mj-ea"/>
              </a:rPr>
              <a:t>间隔宽，内含汇管区，未</a:t>
            </a:r>
            <a:r>
              <a:rPr lang="zh-CN" altLang="en-US" sz="2000" dirty="0" smtClean="0">
                <a:latin typeface="+mj-ea"/>
                <a:ea typeface="+mj-ea"/>
              </a:rPr>
              <a:t>见相应</a:t>
            </a:r>
            <a:r>
              <a:rPr lang="zh-CN" altLang="en-US" sz="2000" dirty="0" smtClean="0">
                <a:latin typeface="+mj-ea"/>
                <a:ea typeface="+mj-ea"/>
              </a:rPr>
              <a:t>管径门静脉分支，</a:t>
            </a:r>
            <a:r>
              <a:rPr lang="zh-CN" altLang="en-US" sz="2000" dirty="0" smtClean="0">
                <a:latin typeface="+mj-ea"/>
                <a:ea typeface="+mj-ea"/>
              </a:rPr>
              <a:t>可见不规则增生的</a:t>
            </a:r>
            <a:r>
              <a:rPr lang="zh-CN" altLang="en-US" sz="2000" dirty="0" smtClean="0">
                <a:latin typeface="+mj-ea"/>
                <a:ea typeface="+mj-ea"/>
              </a:rPr>
              <a:t>胆管结构</a:t>
            </a:r>
            <a:r>
              <a:rPr lang="zh-CN" altLang="en-US" sz="2000" dirty="0" smtClean="0">
                <a:latin typeface="+mj-ea"/>
                <a:ea typeface="+mj-ea"/>
              </a:rPr>
              <a:t>；</a:t>
            </a:r>
            <a:endParaRPr lang="en-US" altLang="zh-CN" sz="2000" dirty="0" smtClean="0"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5"/>
          <p:cNvSpPr txBox="1"/>
          <p:nvPr/>
        </p:nvSpPr>
        <p:spPr>
          <a:xfrm>
            <a:off x="830503" y="239926"/>
            <a:ext cx="1696283" cy="421269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病例分享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3" name="Freeform 2"/>
          <p:cNvSpPr>
            <a:spLocks/>
          </p:cNvSpPr>
          <p:nvPr/>
        </p:nvSpPr>
        <p:spPr bwMode="auto">
          <a:xfrm>
            <a:off x="2648935" y="206248"/>
            <a:ext cx="1948232" cy="448093"/>
          </a:xfrm>
          <a:custGeom>
            <a:avLst/>
            <a:gdLst>
              <a:gd name="T0" fmla="*/ 0 w 1953"/>
              <a:gd name="T1" fmla="*/ 1459054381 h 195"/>
              <a:gd name="T2" fmla="*/ 2147483647 w 1953"/>
              <a:gd name="T3" fmla="*/ 1459054381 h 195"/>
              <a:gd name="T4" fmla="*/ 2147483647 w 1953"/>
              <a:gd name="T5" fmla="*/ 0 h 195"/>
              <a:gd name="T6" fmla="*/ 0 60000 65536"/>
              <a:gd name="T7" fmla="*/ 0 60000 65536"/>
              <a:gd name="T8" fmla="*/ 0 60000 65536"/>
              <a:gd name="T9" fmla="*/ 0 w 1953"/>
              <a:gd name="T10" fmla="*/ 0 h 195"/>
              <a:gd name="T11" fmla="*/ 1953 w 1953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3" h="195">
                <a:moveTo>
                  <a:pt x="0" y="195"/>
                </a:moveTo>
                <a:lnTo>
                  <a:pt x="1953" y="195"/>
                </a:lnTo>
                <a:lnTo>
                  <a:pt x="1953" y="0"/>
                </a:lnTo>
              </a:path>
            </a:pathLst>
          </a:custGeom>
          <a:solidFill>
            <a:srgbClr val="FFFFFF"/>
          </a:solidFill>
          <a:ln w="22225" cap="flat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肝穿时间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2018.1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2085160" y="169242"/>
            <a:ext cx="60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30437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  <a:sym typeface="+mn-ea"/>
              </a:rPr>
              <a:t>—</a:t>
            </a:r>
            <a:endParaRPr lang="zh-CN" altLang="en-US" sz="2800" dirty="0">
              <a:latin typeface="Calibri" pitchFamily="34" charset="0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260" y="3933908"/>
            <a:ext cx="3278659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  <a:buClr>
                <a:srgbClr val="00B0F0"/>
              </a:buClr>
            </a:pPr>
            <a:r>
              <a:rPr lang="en-US" altLang="zh-CN" sz="2000" dirty="0" smtClean="0">
                <a:latin typeface="+mj-ea"/>
                <a:ea typeface="+mj-ea"/>
              </a:rPr>
              <a:t>200x</a:t>
            </a:r>
            <a:r>
              <a:rPr lang="zh-CN" altLang="en-US" sz="2000" dirty="0" smtClean="0">
                <a:latin typeface="+mj-ea"/>
                <a:ea typeface="+mj-ea"/>
              </a:rPr>
              <a:t>：细胆管壁、腔内及周围见中性粒细胞浸润</a:t>
            </a:r>
            <a:endParaRPr lang="en-US" altLang="zh-CN" sz="2000" dirty="0" smtClean="0">
              <a:latin typeface="+mj-ea"/>
              <a:ea typeface="+mj-ea"/>
            </a:endParaRPr>
          </a:p>
        </p:txBody>
      </p:sp>
      <p:pic>
        <p:nvPicPr>
          <p:cNvPr id="9" name="图片 8" descr="he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987" y="1023877"/>
            <a:ext cx="3676402" cy="2743904"/>
          </a:xfrm>
          <a:prstGeom prst="rect">
            <a:avLst/>
          </a:prstGeom>
        </p:spPr>
      </p:pic>
      <p:pic>
        <p:nvPicPr>
          <p:cNvPr id="10" name="图片 9" descr="he200-1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4382530" y="1027888"/>
            <a:ext cx="3657600" cy="27298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30811" y="3933908"/>
            <a:ext cx="3509319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  <a:buClr>
                <a:srgbClr val="00B0F0"/>
              </a:buClr>
            </a:pPr>
            <a:r>
              <a:rPr lang="en-US" altLang="zh-CN" sz="2000" dirty="0" smtClean="0">
                <a:latin typeface="+mj-ea"/>
                <a:ea typeface="+mj-ea"/>
              </a:rPr>
              <a:t>400x</a:t>
            </a:r>
            <a:r>
              <a:rPr lang="zh-CN" altLang="en-US" sz="2000" dirty="0" smtClean="0">
                <a:latin typeface="+mj-ea"/>
                <a:ea typeface="+mj-ea"/>
              </a:rPr>
              <a:t>：小胆管内似见粉染物</a:t>
            </a:r>
            <a:endParaRPr lang="en-US" altLang="zh-CN" sz="2000" dirty="0" smtClean="0">
              <a:latin typeface="+mj-ea"/>
              <a:ea typeface="+mj-ea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rot="5400000">
            <a:off x="5857103" y="2380735"/>
            <a:ext cx="197709" cy="659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rot="5400000">
            <a:off x="5535828" y="1351005"/>
            <a:ext cx="197709" cy="659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囊性纤维化月报.jpg"/>
          <p:cNvPicPr>
            <a:picLocks noChangeAspect="1"/>
          </p:cNvPicPr>
          <p:nvPr/>
        </p:nvPicPr>
        <p:blipFill>
          <a:blip r:embed="rId5"/>
          <a:srcRect l="6847" t="20180" r="11982" b="26647"/>
          <a:stretch>
            <a:fillRect/>
          </a:stretch>
        </p:blipFill>
        <p:spPr>
          <a:xfrm>
            <a:off x="626076" y="971188"/>
            <a:ext cx="7603524" cy="280174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5"/>
          <p:cNvSpPr txBox="1"/>
          <p:nvPr/>
        </p:nvSpPr>
        <p:spPr>
          <a:xfrm>
            <a:off x="830503" y="239926"/>
            <a:ext cx="1696283" cy="421269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病例分享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3" name="Freeform 2"/>
          <p:cNvSpPr>
            <a:spLocks/>
          </p:cNvSpPr>
          <p:nvPr/>
        </p:nvSpPr>
        <p:spPr bwMode="auto">
          <a:xfrm>
            <a:off x="2648935" y="206248"/>
            <a:ext cx="1948232" cy="448093"/>
          </a:xfrm>
          <a:custGeom>
            <a:avLst/>
            <a:gdLst>
              <a:gd name="T0" fmla="*/ 0 w 1953"/>
              <a:gd name="T1" fmla="*/ 1459054381 h 195"/>
              <a:gd name="T2" fmla="*/ 2147483647 w 1953"/>
              <a:gd name="T3" fmla="*/ 1459054381 h 195"/>
              <a:gd name="T4" fmla="*/ 2147483647 w 1953"/>
              <a:gd name="T5" fmla="*/ 0 h 195"/>
              <a:gd name="T6" fmla="*/ 0 60000 65536"/>
              <a:gd name="T7" fmla="*/ 0 60000 65536"/>
              <a:gd name="T8" fmla="*/ 0 60000 65536"/>
              <a:gd name="T9" fmla="*/ 0 w 1953"/>
              <a:gd name="T10" fmla="*/ 0 h 195"/>
              <a:gd name="T11" fmla="*/ 1953 w 1953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3" h="195">
                <a:moveTo>
                  <a:pt x="0" y="195"/>
                </a:moveTo>
                <a:lnTo>
                  <a:pt x="1953" y="195"/>
                </a:lnTo>
                <a:lnTo>
                  <a:pt x="1953" y="0"/>
                </a:lnTo>
              </a:path>
            </a:pathLst>
          </a:custGeom>
          <a:solidFill>
            <a:srgbClr val="FFFFFF"/>
          </a:solidFill>
          <a:ln w="22225" cap="flat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肝穿时间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2018.1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2085160" y="169242"/>
            <a:ext cx="60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30437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  <a:sym typeface="+mn-ea"/>
              </a:rPr>
              <a:t>—</a:t>
            </a:r>
            <a:endParaRPr lang="zh-CN" altLang="en-US" sz="2800" dirty="0">
              <a:latin typeface="Calibri" pitchFamily="34" charset="0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5493" y="3942146"/>
            <a:ext cx="4275437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  <a:buClr>
                <a:srgbClr val="00B0F0"/>
              </a:buClr>
            </a:pPr>
            <a:r>
              <a:rPr lang="zh-CN" altLang="en-US" sz="2000" dirty="0" smtClean="0">
                <a:latin typeface="+mj-ea"/>
                <a:ea typeface="+mj-ea"/>
              </a:rPr>
              <a:t>部分区域肝实质内见大泡性脂肪变性</a:t>
            </a:r>
            <a:endParaRPr lang="en-US" altLang="zh-CN" sz="2000" dirty="0" smtClean="0">
              <a:latin typeface="+mj-ea"/>
              <a:ea typeface="+mj-ea"/>
            </a:endParaRPr>
          </a:p>
        </p:txBody>
      </p:sp>
      <p:pic>
        <p:nvPicPr>
          <p:cNvPr id="15" name="图片 14" descr="he200-2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780648" y="962883"/>
            <a:ext cx="3539568" cy="2641747"/>
          </a:xfrm>
          <a:prstGeom prst="rect">
            <a:avLst/>
          </a:prstGeom>
        </p:spPr>
      </p:pic>
      <p:pic>
        <p:nvPicPr>
          <p:cNvPr id="19" name="图片 18" descr="HE1006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658429" y="954506"/>
            <a:ext cx="3992858" cy="26619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5"/>
          <p:cNvSpPr txBox="1"/>
          <p:nvPr/>
        </p:nvSpPr>
        <p:spPr>
          <a:xfrm>
            <a:off x="830503" y="239926"/>
            <a:ext cx="1696283" cy="421269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病例分享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83958" y="1655805"/>
            <a:ext cx="6268994" cy="13206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2018/12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肝移植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</a:t>
            </a:r>
            <a:endParaRPr lang="en-US" altLang="zh-CN" sz="24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24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2019/3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移植后肝穿显示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80-90%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肝细胞脂变</a:t>
            </a:r>
            <a:endParaRPr lang="zh-CN" altLang="en-US" sz="2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>
            <a:extLst>
              <a:ext uri="{FF2B5EF4-FFF2-40B4-BE49-F238E27FC236}">
                <a16:creationId xmlns:a16="http://schemas.microsoft.com/office/drawing/2014/main" xmlns="" id="{AC7F0678-AD11-4EF6-81C0-1B76DA2123AC}"/>
              </a:ext>
            </a:extLst>
          </p:cNvPr>
          <p:cNvGrpSpPr/>
          <p:nvPr/>
        </p:nvGrpSpPr>
        <p:grpSpPr>
          <a:xfrm>
            <a:off x="2215531" y="1709499"/>
            <a:ext cx="546678" cy="546773"/>
            <a:chOff x="5054033" y="1695602"/>
            <a:chExt cx="765599" cy="765732"/>
          </a:xfrm>
        </p:grpSpPr>
        <p:sp>
          <p:nvSpPr>
            <p:cNvPr id="8" name="椭圆 27">
              <a:extLst>
                <a:ext uri="{FF2B5EF4-FFF2-40B4-BE49-F238E27FC236}">
                  <a16:creationId xmlns:a16="http://schemas.microsoft.com/office/drawing/2014/main" xmlns="" id="{EE76E889-47C6-4CA3-924B-16114BA57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4033" y="1695602"/>
              <a:ext cx="765599" cy="765732"/>
            </a:xfrm>
            <a:prstGeom prst="roundRect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zh-CN" sz="2000" dirty="0">
                <a:solidFill>
                  <a:srgbClr val="000000"/>
                </a:solidFill>
                <a:latin typeface="굴림" charset="-127"/>
                <a:ea typeface="굴림" charset="-127"/>
                <a:sym typeface="微软雅黑" pitchFamily="34" charset="-122"/>
              </a:endParaRPr>
            </a:p>
          </p:txBody>
        </p:sp>
        <p:sp>
          <p:nvSpPr>
            <p:cNvPr id="9" name="椭圆 28">
              <a:extLst>
                <a:ext uri="{FF2B5EF4-FFF2-40B4-BE49-F238E27FC236}">
                  <a16:creationId xmlns:a16="http://schemas.microsoft.com/office/drawing/2014/main" xmlns="" id="{E05C8184-16CB-4729-B6AC-B3DD421CC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9119" y="1780703"/>
              <a:ext cx="595426" cy="595530"/>
            </a:xfrm>
            <a:prstGeom prst="roundRect">
              <a:avLst/>
            </a:prstGeom>
            <a:gradFill rotWithShape="1">
              <a:gsLst>
                <a:gs pos="93000">
                  <a:srgbClr val="ECECEC"/>
                </a:gs>
                <a:gs pos="66000">
                  <a:srgbClr val="F9F9F9"/>
                </a:gs>
                <a:gs pos="0">
                  <a:srgbClr val="D3D3D3"/>
                </a:gs>
              </a:gsLst>
              <a:lin ang="42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4200000" scaled="0"/>
              </a:gradFill>
            </a:ln>
            <a:effectLst>
              <a:outerShdw blurRad="203200" dist="127000" dir="36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algn="ctr" latinLnBrk="1"/>
              <a:r>
                <a:rPr kumimoji="1" lang="en-US" altLang="zh-CN" sz="2000" dirty="0" smtClean="0">
                  <a:solidFill>
                    <a:srgbClr val="304371"/>
                  </a:solidFill>
                  <a:latin typeface="Impact" panose="020B0806030902050204" pitchFamily="34" charset="0"/>
                  <a:ea typeface="굴림" charset="-127"/>
                  <a:sym typeface="微软雅黑" pitchFamily="34" charset="-122"/>
                </a:rPr>
                <a:t>02</a:t>
              </a:r>
              <a:endParaRPr kumimoji="1" lang="zh-CN" altLang="zh-CN" sz="2000" dirty="0">
                <a:solidFill>
                  <a:srgbClr val="304371"/>
                </a:solidFill>
                <a:latin typeface="Impact" panose="020B0806030902050204" pitchFamily="34" charset="0"/>
                <a:ea typeface="굴림" charset="-127"/>
                <a:sym typeface="微软雅黑" pitchFamily="34" charset="-122"/>
              </a:endParaRPr>
            </a:p>
          </p:txBody>
        </p:sp>
      </p:grpSp>
      <p:sp>
        <p:nvSpPr>
          <p:cNvPr id="7" name="文本框 11"/>
          <p:cNvSpPr txBox="1"/>
          <p:nvPr/>
        </p:nvSpPr>
        <p:spPr>
          <a:xfrm>
            <a:off x="2474753" y="1760742"/>
            <a:ext cx="5041783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囊性纤维化及其肝病表现</a:t>
            </a:r>
            <a:endParaRPr lang="zh-CN" altLang="en-US" sz="2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33"/>
          <p:cNvGrpSpPr/>
          <p:nvPr/>
        </p:nvGrpSpPr>
        <p:grpSpPr bwMode="auto">
          <a:xfrm>
            <a:off x="280085" y="609600"/>
            <a:ext cx="2957383" cy="4374294"/>
            <a:chOff x="4304043" y="1286667"/>
            <a:chExt cx="3837944" cy="2766411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2060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4351927" y="1286667"/>
              <a:ext cx="3742173" cy="276641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2060"/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15" name="椭圆 14"/>
          <p:cNvSpPr/>
          <p:nvPr/>
        </p:nvSpPr>
        <p:spPr bwMode="auto">
          <a:xfrm>
            <a:off x="125495" y="338861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0"/>
          <p:cNvSpPr>
            <a:spLocks noChangeArrowheads="1"/>
          </p:cNvSpPr>
          <p:nvPr/>
        </p:nvSpPr>
        <p:spPr bwMode="auto">
          <a:xfrm>
            <a:off x="369258" y="797927"/>
            <a:ext cx="2785832" cy="23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solidFill>
                  <a:srgbClr val="002B82"/>
                </a:solidFill>
                <a:latin typeface="微软雅黑" pitchFamily="34" charset="-122"/>
                <a:ea typeface="微软雅黑" pitchFamily="34" charset="-122"/>
              </a:rPr>
              <a:t>白种人最常见的常染色体隐性遗传病，</a:t>
            </a:r>
            <a:endParaRPr lang="en-US" altLang="zh-CN" sz="1800" b="1" dirty="0" smtClean="0">
              <a:solidFill>
                <a:srgbClr val="002B82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solidFill>
                  <a:srgbClr val="002B82"/>
                </a:solidFill>
                <a:latin typeface="微软雅黑" pitchFamily="34" charset="-122"/>
                <a:ea typeface="微软雅黑" pitchFamily="34" charset="-122"/>
              </a:rPr>
              <a:t>新生儿发病率约</a:t>
            </a:r>
            <a:r>
              <a:rPr lang="en-US" altLang="zh-CN" sz="1800" b="1" dirty="0" smtClean="0">
                <a:solidFill>
                  <a:srgbClr val="002B82"/>
                </a:solidFill>
                <a:latin typeface="微软雅黑" pitchFamily="34" charset="-122"/>
                <a:ea typeface="微软雅黑" pitchFamily="34" charset="-122"/>
              </a:rPr>
              <a:t>1/3500</a:t>
            </a:r>
            <a:r>
              <a:rPr lang="zh-CN" altLang="en-US" sz="1800" b="1" dirty="0" smtClean="0">
                <a:solidFill>
                  <a:srgbClr val="002B82"/>
                </a:solidFill>
                <a:latin typeface="微软雅黑" pitchFamily="34" charset="-122"/>
                <a:ea typeface="微软雅黑" pitchFamily="34" charset="-122"/>
              </a:rPr>
              <a:t>，携带率</a:t>
            </a:r>
            <a:r>
              <a:rPr lang="en-US" altLang="zh-CN" sz="1800" b="1" dirty="0" smtClean="0">
                <a:solidFill>
                  <a:srgbClr val="002B82"/>
                </a:solidFill>
                <a:latin typeface="微软雅黑" pitchFamily="34" charset="-122"/>
                <a:ea typeface="微软雅黑" pitchFamily="34" charset="-122"/>
              </a:rPr>
              <a:t>1/20</a:t>
            </a:r>
            <a:r>
              <a:rPr lang="zh-CN" altLang="en-US" sz="1800" b="1" dirty="0" smtClean="0">
                <a:solidFill>
                  <a:srgbClr val="002B82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1800" b="1" dirty="0" smtClean="0">
              <a:solidFill>
                <a:srgbClr val="002B82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solidFill>
                  <a:srgbClr val="002B82"/>
                </a:solidFill>
                <a:latin typeface="微软雅黑" pitchFamily="34" charset="-122"/>
                <a:ea typeface="微软雅黑" pitchFamily="34" charset="-122"/>
              </a:rPr>
              <a:t>欧洲约</a:t>
            </a:r>
            <a:r>
              <a:rPr lang="en-US" altLang="zh-CN" sz="1800" b="1" dirty="0" smtClean="0">
                <a:solidFill>
                  <a:srgbClr val="002B82"/>
                </a:solidFill>
                <a:latin typeface="微软雅黑" pitchFamily="34" charset="-122"/>
                <a:ea typeface="微软雅黑" pitchFamily="34" charset="-122"/>
              </a:rPr>
              <a:t>1/2000~1/4000; </a:t>
            </a:r>
          </a:p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solidFill>
                  <a:srgbClr val="002B82"/>
                </a:solidFill>
                <a:latin typeface="微软雅黑" pitchFamily="34" charset="-122"/>
                <a:ea typeface="微软雅黑" pitchFamily="34" charset="-122"/>
              </a:rPr>
              <a:t>非洲</a:t>
            </a:r>
            <a:r>
              <a:rPr lang="en-US" altLang="zh-CN" sz="1800" b="1" dirty="0" smtClean="0">
                <a:solidFill>
                  <a:srgbClr val="002B82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800" b="1" dirty="0" smtClean="0">
                <a:solidFill>
                  <a:srgbClr val="002B82"/>
                </a:solidFill>
                <a:latin typeface="微软雅黑" pitchFamily="34" charset="-122"/>
                <a:ea typeface="微软雅黑" pitchFamily="34" charset="-122"/>
              </a:rPr>
              <a:t>北美洲约</a:t>
            </a:r>
            <a:r>
              <a:rPr lang="en-US" altLang="zh-CN" sz="1800" b="1" dirty="0" smtClean="0">
                <a:solidFill>
                  <a:srgbClr val="002B82"/>
                </a:solidFill>
                <a:latin typeface="微软雅黑" pitchFamily="34" charset="-122"/>
                <a:ea typeface="微软雅黑" pitchFamily="34" charset="-122"/>
              </a:rPr>
              <a:t>1/15000</a:t>
            </a:r>
            <a:r>
              <a:rPr lang="zh-CN" altLang="en-US" sz="1800" b="1" dirty="0" smtClean="0">
                <a:solidFill>
                  <a:srgbClr val="002B82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1800" b="1" dirty="0" smtClean="0">
              <a:solidFill>
                <a:srgbClr val="002B82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solidFill>
                  <a:srgbClr val="002B82"/>
                </a:solidFill>
                <a:latin typeface="微软雅黑" pitchFamily="34" charset="-122"/>
                <a:ea typeface="微软雅黑" pitchFamily="34" charset="-122"/>
              </a:rPr>
              <a:t>亚洲更为罕见</a:t>
            </a:r>
            <a:endParaRPr lang="zh-CN" altLang="en-US" sz="1800" b="1" dirty="0">
              <a:solidFill>
                <a:srgbClr val="002B8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7"/>
          <p:cNvSpPr>
            <a:spLocks noChangeArrowheads="1"/>
          </p:cNvSpPr>
          <p:nvPr/>
        </p:nvSpPr>
        <p:spPr bwMode="auto">
          <a:xfrm>
            <a:off x="361020" y="3332173"/>
            <a:ext cx="2835260" cy="137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solidFill>
                  <a:srgbClr val="002B82"/>
                </a:solidFill>
                <a:latin typeface="微软雅黑" pitchFamily="34" charset="-122"/>
                <a:ea typeface="微软雅黑" pitchFamily="34" charset="-122"/>
              </a:rPr>
              <a:t>累及多系统，</a:t>
            </a:r>
            <a:r>
              <a:rPr lang="en-US" altLang="zh-CN" sz="1800" b="1" dirty="0" smtClean="0">
                <a:solidFill>
                  <a:srgbClr val="002B82"/>
                </a:solidFill>
                <a:latin typeface="微软雅黑" pitchFamily="34" charset="-122"/>
                <a:ea typeface="微软雅黑" pitchFamily="34" charset="-122"/>
              </a:rPr>
              <a:t>CFTR</a:t>
            </a:r>
            <a:r>
              <a:rPr lang="zh-CN" altLang="en-US" sz="1800" b="1" dirty="0" smtClean="0">
                <a:solidFill>
                  <a:srgbClr val="002B82"/>
                </a:solidFill>
                <a:latin typeface="微软雅黑" pitchFamily="34" charset="-122"/>
                <a:ea typeface="微软雅黑" pitchFamily="34" charset="-122"/>
              </a:rPr>
              <a:t>蛋白缺陷使外分泌腺分泌功能受损，致多余的异常粘性分泌物潴留</a:t>
            </a:r>
            <a:endParaRPr lang="zh-CN" altLang="en-US" sz="1800" b="1" dirty="0">
              <a:solidFill>
                <a:srgbClr val="002B8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210"/>
          <p:cNvSpPr/>
          <p:nvPr/>
        </p:nvSpPr>
        <p:spPr>
          <a:xfrm>
            <a:off x="4656431" y="1388437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=""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9" name="圆角矩形 18"/>
          <p:cNvSpPr/>
          <p:nvPr/>
        </p:nvSpPr>
        <p:spPr bwMode="auto">
          <a:xfrm>
            <a:off x="5529797" y="2089034"/>
            <a:ext cx="1329070" cy="868883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lnSpc>
                <a:spcPts val="3000"/>
              </a:lnSpc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b="1" dirty="0" smtClean="0">
                <a:solidFill>
                  <a:srgbClr val="002060"/>
                </a:solidFill>
                <a:latin typeface="+mj-ea"/>
                <a:ea typeface="+mj-ea"/>
              </a:rPr>
              <a:t>囊性</a:t>
            </a:r>
            <a:endParaRPr lang="en-US" altLang="zh-CN" sz="24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lvl="2" algn="ctr" eaLnBrk="0" fontAlgn="ctr" hangingPunct="0">
              <a:lnSpc>
                <a:spcPts val="3000"/>
              </a:lnSpc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b="1" dirty="0" smtClean="0">
                <a:solidFill>
                  <a:srgbClr val="002060"/>
                </a:solidFill>
                <a:latin typeface="+mj-ea"/>
                <a:ea typeface="+mj-ea"/>
              </a:rPr>
              <a:t>纤维化</a:t>
            </a:r>
            <a:endParaRPr lang="en-US" altLang="zh-CN" sz="24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15435" y="3347157"/>
            <a:ext cx="2283587" cy="427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200"/>
              </a:lnSpc>
              <a:defRPr/>
            </a:pPr>
            <a:r>
              <a:rPr lang="en-US" altLang="zh-CN" sz="1800" b="1" dirty="0" smtClean="0">
                <a:solidFill>
                  <a:srgbClr val="002060"/>
                </a:solidFill>
                <a:latin typeface="+mj-ea"/>
                <a:ea typeface="+mj-ea"/>
              </a:rPr>
              <a:t>CFTR</a:t>
            </a:r>
            <a:r>
              <a:rPr lang="zh-CN" altLang="en-US" sz="1800" b="1" dirty="0" smtClean="0">
                <a:solidFill>
                  <a:srgbClr val="002060"/>
                </a:solidFill>
                <a:latin typeface="+mj-ea"/>
                <a:ea typeface="+mj-ea"/>
              </a:rPr>
              <a:t>功能紊乱</a:t>
            </a:r>
            <a:r>
              <a:rPr lang="en-US" altLang="zh-CN" sz="1800" b="1" dirty="0" smtClean="0">
                <a:solidFill>
                  <a:srgbClr val="002060"/>
                </a:solidFill>
                <a:latin typeface="+mj-ea"/>
                <a:ea typeface="+mj-ea"/>
              </a:rPr>
              <a:t>/</a:t>
            </a:r>
            <a:r>
              <a:rPr lang="zh-CN" altLang="en-US" sz="1800" b="1" dirty="0" smtClean="0">
                <a:solidFill>
                  <a:srgbClr val="002060"/>
                </a:solidFill>
                <a:latin typeface="+mj-ea"/>
                <a:ea typeface="+mj-ea"/>
              </a:rPr>
              <a:t>缺乏</a:t>
            </a:r>
            <a:endParaRPr lang="zh-CN" altLang="en-US" sz="1800" b="1" dirty="0">
              <a:solidFill>
                <a:srgbClr val="002060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29" name="TextBox 1210"/>
          <p:cNvSpPr/>
          <p:nvPr/>
        </p:nvSpPr>
        <p:spPr>
          <a:xfrm>
            <a:off x="3283849" y="1470614"/>
            <a:ext cx="1677382" cy="438582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=""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r"/>
            <a:r>
              <a:rPr lang="zh-CN" altLang="en-US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胃肠道腺体</a:t>
            </a:r>
            <a:endParaRPr lang="zh-CN" altLang="en-US" sz="2400" b="1" dirty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0" name="TextBox 1210"/>
          <p:cNvSpPr/>
          <p:nvPr/>
        </p:nvSpPr>
        <p:spPr>
          <a:xfrm>
            <a:off x="3440713" y="2519336"/>
            <a:ext cx="1369606" cy="438582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=""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r"/>
            <a:r>
              <a:rPr lang="zh-CN" altLang="en-US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胰腺导管</a:t>
            </a:r>
            <a:endParaRPr lang="zh-CN" altLang="en-US" sz="2400" b="1" dirty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1" name="TextBox 1210"/>
          <p:cNvSpPr/>
          <p:nvPr/>
        </p:nvSpPr>
        <p:spPr>
          <a:xfrm>
            <a:off x="4970608" y="1011789"/>
            <a:ext cx="1061829" cy="438582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=""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r"/>
            <a:r>
              <a:rPr lang="zh-CN" altLang="en-US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肺腺体</a:t>
            </a:r>
            <a:endParaRPr lang="zh-CN" altLang="en-US" sz="2400" b="1" dirty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2" name="TextBox 1210"/>
          <p:cNvSpPr/>
          <p:nvPr/>
        </p:nvSpPr>
        <p:spPr>
          <a:xfrm>
            <a:off x="6612494" y="1011789"/>
            <a:ext cx="754053" cy="438582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=""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汗腺</a:t>
            </a:r>
            <a:endParaRPr lang="zh-CN" altLang="en-US" sz="2400" b="1" dirty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3" name="TextBox 1210"/>
          <p:cNvSpPr/>
          <p:nvPr/>
        </p:nvSpPr>
        <p:spPr>
          <a:xfrm>
            <a:off x="7982399" y="2550750"/>
            <a:ext cx="754053" cy="438582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=""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肝胆</a:t>
            </a:r>
            <a:endParaRPr lang="zh-CN" altLang="en-US" sz="2400" b="1" dirty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4" name="TextBox 1210"/>
          <p:cNvSpPr/>
          <p:nvPr/>
        </p:nvSpPr>
        <p:spPr>
          <a:xfrm>
            <a:off x="7468590" y="1388437"/>
            <a:ext cx="1369606" cy="438582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=""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生殖系统</a:t>
            </a:r>
            <a:endParaRPr lang="zh-CN" altLang="en-US" sz="2400" b="1" dirty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5" name="下箭头 34"/>
          <p:cNvSpPr/>
          <p:nvPr/>
        </p:nvSpPr>
        <p:spPr>
          <a:xfrm flipH="1" flipV="1">
            <a:off x="6079196" y="3053708"/>
            <a:ext cx="156064" cy="261515"/>
          </a:xfrm>
          <a:prstGeom prst="down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142589" y="4148539"/>
            <a:ext cx="1964360" cy="7301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200"/>
              </a:lnSpc>
              <a:defRPr/>
            </a:pPr>
            <a:r>
              <a:rPr lang="en-US" altLang="zh-CN" sz="1800" b="1" dirty="0" smtClean="0">
                <a:solidFill>
                  <a:srgbClr val="002060"/>
                </a:solidFill>
                <a:latin typeface="+mj-ea"/>
                <a:ea typeface="+mj-ea"/>
              </a:rPr>
              <a:t>7q31.2</a:t>
            </a:r>
          </a:p>
          <a:p>
            <a:pPr algn="ctr">
              <a:lnSpc>
                <a:spcPts val="2200"/>
              </a:lnSpc>
              <a:defRPr/>
            </a:pPr>
            <a:r>
              <a:rPr lang="en-US" altLang="zh-CN" sz="1800" b="1" dirty="0" smtClean="0">
                <a:solidFill>
                  <a:srgbClr val="002060"/>
                </a:solidFill>
                <a:latin typeface="+mj-ea"/>
                <a:ea typeface="+mj-ea"/>
                <a:cs typeface="Arial" pitchFamily="34" charset="0"/>
              </a:rPr>
              <a:t>&gt;2000</a:t>
            </a:r>
            <a:r>
              <a:rPr lang="zh-CN" altLang="en-US" sz="1800" b="1" dirty="0" smtClean="0">
                <a:solidFill>
                  <a:srgbClr val="002060"/>
                </a:solidFill>
                <a:latin typeface="+mj-ea"/>
                <a:ea typeface="+mj-ea"/>
                <a:cs typeface="Arial" pitchFamily="34" charset="0"/>
              </a:rPr>
              <a:t>种突变</a:t>
            </a:r>
            <a:endParaRPr lang="zh-CN" altLang="en-US" sz="1800" b="1" dirty="0">
              <a:solidFill>
                <a:srgbClr val="002060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37" name="下箭头 36"/>
          <p:cNvSpPr/>
          <p:nvPr/>
        </p:nvSpPr>
        <p:spPr>
          <a:xfrm flipH="1" flipV="1">
            <a:off x="6078636" y="3819253"/>
            <a:ext cx="156064" cy="261515"/>
          </a:xfrm>
          <a:prstGeom prst="down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38" name="Rectangle 51"/>
          <p:cNvSpPr>
            <a:spLocks noChangeAspect="1" noChangeArrowheads="1"/>
          </p:cNvSpPr>
          <p:nvPr/>
        </p:nvSpPr>
        <p:spPr bwMode="auto">
          <a:xfrm>
            <a:off x="3541781" y="3053708"/>
            <a:ext cx="1210588" cy="1220847"/>
          </a:xfrm>
          <a:prstGeom prst="rect">
            <a:avLst/>
          </a:prstGeom>
          <a:noFill/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胰腺炎、</a:t>
            </a:r>
            <a:endParaRPr lang="en-US" altLang="zh-CN" sz="20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>
              <a:lnSpc>
                <a:spcPts val="22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纤维化、</a:t>
            </a:r>
            <a:endParaRPr lang="en-US" altLang="zh-CN" sz="20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>
              <a:lnSpc>
                <a:spcPts val="22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功能不全</a:t>
            </a:r>
            <a:endParaRPr lang="en-US" altLang="zh-CN" sz="20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>
              <a:lnSpc>
                <a:spcPts val="2200"/>
              </a:lnSpc>
            </a:pPr>
            <a:r>
              <a:rPr lang="en-US" altLang="zh-CN" sz="2000" b="1" dirty="0" smtClean="0">
                <a:solidFill>
                  <a:srgbClr val="000000"/>
                </a:solidFill>
                <a:latin typeface="+mj-ea"/>
                <a:ea typeface="+mj-ea"/>
              </a:rPr>
              <a:t>1938</a:t>
            </a:r>
            <a:r>
              <a:rPr lang="zh-CN" altLang="en-US" sz="2000" b="1" dirty="0" smtClean="0">
                <a:solidFill>
                  <a:srgbClr val="000000"/>
                </a:solidFill>
                <a:latin typeface="+mj-ea"/>
                <a:ea typeface="+mj-ea"/>
              </a:rPr>
              <a:t>年</a:t>
            </a:r>
            <a:endParaRPr lang="zh-CN" altLang="en-US" sz="20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9" name="Rectangle 51"/>
          <p:cNvSpPr>
            <a:spLocks noChangeAspect="1" noChangeArrowheads="1"/>
          </p:cNvSpPr>
          <p:nvPr/>
        </p:nvSpPr>
        <p:spPr bwMode="auto">
          <a:xfrm>
            <a:off x="3285300" y="1948452"/>
            <a:ext cx="1723549" cy="374461"/>
          </a:xfrm>
          <a:prstGeom prst="rect">
            <a:avLst/>
          </a:prstGeom>
          <a:noFill/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胎粪性肠梗阻</a:t>
            </a:r>
            <a:endParaRPr lang="zh-CN" altLang="en-US" sz="20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40" name="Rectangle 51"/>
          <p:cNvSpPr>
            <a:spLocks noChangeAspect="1" noChangeArrowheads="1"/>
          </p:cNvSpPr>
          <p:nvPr/>
        </p:nvSpPr>
        <p:spPr bwMode="auto">
          <a:xfrm>
            <a:off x="4390768" y="332419"/>
            <a:ext cx="1840454" cy="656590"/>
          </a:xfrm>
          <a:prstGeom prst="rect">
            <a:avLst/>
          </a:prstGeom>
          <a:noFill/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反复肺部感染，</a:t>
            </a:r>
            <a:endParaRPr lang="en-US" altLang="zh-CN" sz="20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>
              <a:lnSpc>
                <a:spcPts val="22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支气管扩张</a:t>
            </a:r>
            <a:endParaRPr lang="zh-CN" altLang="en-US" sz="20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41" name="Rectangle 51"/>
          <p:cNvSpPr>
            <a:spLocks noChangeAspect="1" noChangeArrowheads="1"/>
          </p:cNvSpPr>
          <p:nvPr/>
        </p:nvSpPr>
        <p:spPr bwMode="auto">
          <a:xfrm>
            <a:off x="6358695" y="330043"/>
            <a:ext cx="1467068" cy="656590"/>
          </a:xfrm>
          <a:prstGeom prst="rect">
            <a:avLst/>
          </a:prstGeom>
          <a:noFill/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高浓度汗液</a:t>
            </a:r>
            <a:endParaRPr lang="en-US" altLang="zh-CN" sz="20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>
              <a:lnSpc>
                <a:spcPts val="22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电解质</a:t>
            </a:r>
            <a:endParaRPr lang="zh-CN" altLang="en-US" sz="20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42" name="Rectangle 51"/>
          <p:cNvSpPr>
            <a:spLocks noChangeAspect="1" noChangeArrowheads="1"/>
          </p:cNvSpPr>
          <p:nvPr/>
        </p:nvSpPr>
        <p:spPr bwMode="auto">
          <a:xfrm>
            <a:off x="7565459" y="1894790"/>
            <a:ext cx="1210588" cy="374461"/>
          </a:xfrm>
          <a:prstGeom prst="rect">
            <a:avLst/>
          </a:prstGeom>
          <a:noFill/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男性不育</a:t>
            </a:r>
            <a:endParaRPr lang="zh-CN" altLang="en-US" sz="20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43" name="Rectangle 51"/>
          <p:cNvSpPr>
            <a:spLocks noChangeAspect="1" noChangeArrowheads="1"/>
          </p:cNvSpPr>
          <p:nvPr/>
        </p:nvSpPr>
        <p:spPr bwMode="auto">
          <a:xfrm>
            <a:off x="7448496" y="3018862"/>
            <a:ext cx="1722206" cy="656590"/>
          </a:xfrm>
          <a:prstGeom prst="rect">
            <a:avLst/>
          </a:prstGeom>
          <a:noFill/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胆汁性肝硬化</a:t>
            </a:r>
            <a:endParaRPr lang="en-US" altLang="zh-CN" sz="20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>
              <a:lnSpc>
                <a:spcPts val="22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+mj-ea"/>
                <a:ea typeface="+mj-ea"/>
              </a:rPr>
              <a:t>胆囊疾病</a:t>
            </a:r>
          </a:p>
        </p:txBody>
      </p:sp>
      <p:sp>
        <p:nvSpPr>
          <p:cNvPr id="44" name="椭圆 43"/>
          <p:cNvSpPr/>
          <p:nvPr/>
        </p:nvSpPr>
        <p:spPr>
          <a:xfrm>
            <a:off x="7366547" y="2519336"/>
            <a:ext cx="1804155" cy="1299917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45" name="椭圆 44"/>
          <p:cNvSpPr/>
          <p:nvPr/>
        </p:nvSpPr>
        <p:spPr bwMode="auto">
          <a:xfrm>
            <a:off x="125495" y="891277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下箭头 45"/>
          <p:cNvSpPr/>
          <p:nvPr/>
        </p:nvSpPr>
        <p:spPr>
          <a:xfrm>
            <a:off x="8196650" y="3715268"/>
            <a:ext cx="214183" cy="263611"/>
          </a:xfrm>
          <a:prstGeom prst="downArrow">
            <a:avLst/>
          </a:prstGeom>
          <a:noFill/>
          <a:ln w="25400">
            <a:solidFill>
              <a:srgbClr val="1D4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gray">
          <a:xfrm>
            <a:off x="7205133" y="4028301"/>
            <a:ext cx="1938867" cy="889687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eaLnBrk="0" hangingPunct="0">
              <a:defRPr/>
            </a:pPr>
            <a:r>
              <a:rPr lang="zh-CN" altLang="en-US" sz="1800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有临床表现</a:t>
            </a:r>
            <a:r>
              <a:rPr lang="en-US" altLang="zh-CN" sz="18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4-6%</a:t>
            </a:r>
          </a:p>
          <a:p>
            <a:pPr eaLnBrk="0" hangingPunct="0">
              <a:defRPr/>
            </a:pPr>
            <a:r>
              <a:rPr lang="zh-CN" altLang="en-US" sz="1800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仅生化异常无临床症状</a:t>
            </a:r>
            <a:r>
              <a:rPr lang="en-US" altLang="zh-CN" sz="18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20-50%</a:t>
            </a:r>
          </a:p>
        </p:txBody>
      </p:sp>
      <p:sp>
        <p:nvSpPr>
          <p:cNvPr id="48" name="文本框 11"/>
          <p:cNvSpPr txBox="1"/>
          <p:nvPr/>
        </p:nvSpPr>
        <p:spPr>
          <a:xfrm>
            <a:off x="770068" y="160867"/>
            <a:ext cx="309324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CF</a:t>
            </a:r>
            <a:r>
              <a:rPr lang="zh-CN" altLang="en-US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概述</a:t>
            </a:r>
            <a:endParaRPr lang="zh-CN" altLang="en-US" sz="2400" b="1" dirty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3876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3"/>
          <a:srcRect b="26523"/>
          <a:stretch/>
        </p:blipFill>
        <p:spPr>
          <a:xfrm>
            <a:off x="3877734" y="493770"/>
            <a:ext cx="5020134" cy="4323759"/>
          </a:xfrm>
          <a:prstGeom prst="rect">
            <a:avLst/>
          </a:prstGeom>
        </p:spPr>
      </p:pic>
      <p:sp>
        <p:nvSpPr>
          <p:cNvPr id="59" name="文本框 15"/>
          <p:cNvSpPr txBox="1"/>
          <p:nvPr/>
        </p:nvSpPr>
        <p:spPr>
          <a:xfrm>
            <a:off x="708012" y="262417"/>
            <a:ext cx="3294203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CF</a:t>
            </a:r>
            <a:r>
              <a:rPr lang="zh-CN" altLang="en-US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相关肝病的发病机制</a:t>
            </a:r>
            <a:endParaRPr lang="zh-CN" altLang="en-US" sz="2400" b="1" dirty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60" name="组合 43"/>
          <p:cNvGrpSpPr>
            <a:grpSpLocks/>
          </p:cNvGrpSpPr>
          <p:nvPr/>
        </p:nvGrpSpPr>
        <p:grpSpPr bwMode="auto">
          <a:xfrm>
            <a:off x="0" y="1070923"/>
            <a:ext cx="1118372" cy="522893"/>
            <a:chOff x="814328" y="3219334"/>
            <a:chExt cx="1356392" cy="432536"/>
          </a:xfrm>
        </p:grpSpPr>
        <p:grpSp>
          <p:nvGrpSpPr>
            <p:cNvPr id="61" name="组合 33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圆角矩形 6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206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4" name="圆角矩形 63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2060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62" name="TextBox 75"/>
            <p:cNvSpPr txBox="1">
              <a:spLocks noChangeArrowheads="1"/>
            </p:cNvSpPr>
            <p:nvPr/>
          </p:nvSpPr>
          <p:spPr bwMode="auto">
            <a:xfrm>
              <a:off x="965156" y="3320454"/>
              <a:ext cx="1046808" cy="305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002B82"/>
                  </a:solidFill>
                  <a:latin typeface="+mj-ea"/>
                  <a:ea typeface="+mj-ea"/>
                </a:rPr>
                <a:t>CFTR</a:t>
              </a:r>
              <a:endParaRPr lang="zh-CN" altLang="en-US" sz="2400" b="1" dirty="0">
                <a:solidFill>
                  <a:srgbClr val="002B82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5" name="下箭头 64"/>
          <p:cNvSpPr/>
          <p:nvPr/>
        </p:nvSpPr>
        <p:spPr>
          <a:xfrm rot="16200000">
            <a:off x="1219202" y="1243919"/>
            <a:ext cx="214183" cy="263611"/>
          </a:xfrm>
          <a:prstGeom prst="downArrow">
            <a:avLst/>
          </a:prstGeom>
          <a:noFill/>
          <a:ln w="25400">
            <a:solidFill>
              <a:srgbClr val="1D4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66" name="Rectangle 51"/>
          <p:cNvSpPr>
            <a:spLocks noChangeAspect="1" noChangeArrowheads="1"/>
          </p:cNvSpPr>
          <p:nvPr/>
        </p:nvSpPr>
        <p:spPr bwMode="auto">
          <a:xfrm>
            <a:off x="1543599" y="1054533"/>
            <a:ext cx="1891579" cy="656590"/>
          </a:xfrm>
          <a:prstGeom prst="rect">
            <a:avLst/>
          </a:prstGeom>
          <a:noFill/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000" dirty="0" err="1" smtClean="0">
                <a:solidFill>
                  <a:srgbClr val="000000"/>
                </a:solidFill>
                <a:latin typeface="+mj-ea"/>
                <a:ea typeface="+mj-ea"/>
              </a:rPr>
              <a:t>cAMP</a:t>
            </a:r>
            <a:r>
              <a:rPr lang="zh-CN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依赖性氯离子通道</a:t>
            </a:r>
            <a:endParaRPr lang="zh-CN" altLang="en-US" sz="20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cxnSp>
        <p:nvCxnSpPr>
          <p:cNvPr id="67" name="形状 66"/>
          <p:cNvCxnSpPr/>
          <p:nvPr/>
        </p:nvCxnSpPr>
        <p:spPr>
          <a:xfrm rot="16200000" flipH="1">
            <a:off x="722293" y="1430751"/>
            <a:ext cx="622122" cy="948339"/>
          </a:xfrm>
          <a:prstGeom prst="bentConnector2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16692" y="186999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存在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69" name="Rectangle 51"/>
          <p:cNvSpPr>
            <a:spLocks noChangeAspect="1" noChangeArrowheads="1"/>
          </p:cNvSpPr>
          <p:nvPr/>
        </p:nvSpPr>
        <p:spPr bwMode="auto">
          <a:xfrm>
            <a:off x="1543599" y="1985409"/>
            <a:ext cx="1891579" cy="374461"/>
          </a:xfrm>
          <a:prstGeom prst="rect">
            <a:avLst/>
          </a:prstGeom>
          <a:noFill/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大小胆管上皮</a:t>
            </a:r>
            <a:endParaRPr lang="zh-CN" altLang="en-US" sz="20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70" name="图片 69" descr="dangua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664" y="2411887"/>
            <a:ext cx="822111" cy="655892"/>
          </a:xfrm>
          <a:prstGeom prst="rect">
            <a:avLst/>
          </a:prstGeom>
        </p:spPr>
      </p:pic>
      <p:pic>
        <p:nvPicPr>
          <p:cNvPr id="71" name="图片 70" descr="danguan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301" y="2442140"/>
            <a:ext cx="821170" cy="589388"/>
          </a:xfrm>
          <a:prstGeom prst="rect">
            <a:avLst/>
          </a:prstGeom>
        </p:spPr>
      </p:pic>
      <p:sp>
        <p:nvSpPr>
          <p:cNvPr id="72" name="Rectangle 51"/>
          <p:cNvSpPr>
            <a:spLocks noChangeAspect="1" noChangeArrowheads="1"/>
          </p:cNvSpPr>
          <p:nvPr/>
        </p:nvSpPr>
        <p:spPr bwMode="auto">
          <a:xfrm>
            <a:off x="1584789" y="3146945"/>
            <a:ext cx="837136" cy="656590"/>
          </a:xfrm>
          <a:prstGeom prst="rect">
            <a:avLst/>
          </a:prstGeom>
          <a:noFill/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胆囊上皮</a:t>
            </a:r>
            <a:endParaRPr lang="zh-CN" altLang="en-US" sz="20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cxnSp>
        <p:nvCxnSpPr>
          <p:cNvPr id="73" name="形状 72"/>
          <p:cNvCxnSpPr/>
          <p:nvPr/>
        </p:nvCxnSpPr>
        <p:spPr>
          <a:xfrm rot="16200000" flipH="1">
            <a:off x="714055" y="3539640"/>
            <a:ext cx="622122" cy="948339"/>
          </a:xfrm>
          <a:prstGeom prst="bentConnector2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4104" y="3116282"/>
            <a:ext cx="1079929" cy="72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TextBox 74"/>
          <p:cNvSpPr txBox="1"/>
          <p:nvPr/>
        </p:nvSpPr>
        <p:spPr>
          <a:xfrm>
            <a:off x="576648" y="388826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不存在</a:t>
            </a:r>
            <a:endParaRPr lang="zh-CN" altLang="en-US" sz="2000" b="1" dirty="0">
              <a:latin typeface="+mj-ea"/>
              <a:ea typeface="+mj-ea"/>
            </a:endParaRPr>
          </a:p>
        </p:txBody>
      </p:sp>
      <p:cxnSp>
        <p:nvCxnSpPr>
          <p:cNvPr id="76" name="直接连接符 75"/>
          <p:cNvCxnSpPr/>
          <p:nvPr/>
        </p:nvCxnSpPr>
        <p:spPr>
          <a:xfrm rot="5400000">
            <a:off x="-222421" y="2990338"/>
            <a:ext cx="1556951" cy="823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51"/>
          <p:cNvSpPr>
            <a:spLocks noChangeAspect="1" noChangeArrowheads="1"/>
          </p:cNvSpPr>
          <p:nvPr/>
        </p:nvSpPr>
        <p:spPr bwMode="auto">
          <a:xfrm>
            <a:off x="1572431" y="4016038"/>
            <a:ext cx="1846271" cy="656590"/>
          </a:xfrm>
          <a:prstGeom prst="rect">
            <a:avLst/>
          </a:prstGeom>
          <a:noFill/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胆总管上皮</a:t>
            </a:r>
            <a:endParaRPr lang="en-US" altLang="zh-CN" sz="20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>
              <a:lnSpc>
                <a:spcPts val="22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肝细胞</a:t>
            </a:r>
            <a:endParaRPr lang="zh-CN" altLang="en-US" sz="20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cxnSp>
        <p:nvCxnSpPr>
          <p:cNvPr id="78" name="形状 77"/>
          <p:cNvCxnSpPr>
            <a:endCxn id="72" idx="1"/>
          </p:cNvCxnSpPr>
          <p:nvPr/>
        </p:nvCxnSpPr>
        <p:spPr>
          <a:xfrm rot="16200000" flipH="1">
            <a:off x="632322" y="2522773"/>
            <a:ext cx="1251020" cy="653913"/>
          </a:xfrm>
          <a:prstGeom prst="bentConnector2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/>
          <p:cNvSpPr/>
          <p:nvPr/>
        </p:nvSpPr>
        <p:spPr>
          <a:xfrm>
            <a:off x="5206314" y="4866501"/>
            <a:ext cx="39376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 smtClean="0"/>
              <a:t> Nat Rev Gastroenterol Hepatol. 2016;13(3):175-85.</a:t>
            </a:r>
            <a:endParaRPr lang="zh-CN" altLang="en-US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箭头连接符 9"/>
          <p:cNvCxnSpPr/>
          <p:nvPr/>
        </p:nvCxnSpPr>
        <p:spPr>
          <a:xfrm flipV="1">
            <a:off x="5766480" y="4234249"/>
            <a:ext cx="411898" cy="8237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rot="16200000" flipH="1">
            <a:off x="6503775" y="2318929"/>
            <a:ext cx="601358" cy="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rot="5400000" flipH="1" flipV="1">
            <a:off x="4563497" y="3977407"/>
            <a:ext cx="641332" cy="1729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5"/>
          <p:cNvSpPr txBox="1"/>
          <p:nvPr/>
        </p:nvSpPr>
        <p:spPr>
          <a:xfrm>
            <a:off x="766738" y="250460"/>
            <a:ext cx="3294203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发病机制</a:t>
            </a:r>
            <a:endParaRPr lang="zh-CN" altLang="en-US" sz="2400" b="1" dirty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87703" y="131797"/>
            <a:ext cx="1678341" cy="43022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200"/>
              </a:lnSpc>
              <a:defRPr/>
            </a:pPr>
            <a:r>
              <a:rPr lang="en-US" altLang="zh-CN" sz="2000" b="1" i="1" dirty="0" smtClean="0">
                <a:solidFill>
                  <a:srgbClr val="002060"/>
                </a:solidFill>
                <a:latin typeface="+mj-ea"/>
                <a:ea typeface="+mj-ea"/>
                <a:cs typeface="Arial" pitchFamily="34" charset="0"/>
              </a:rPr>
              <a:t>CFTR </a:t>
            </a:r>
            <a:r>
              <a:rPr lang="zh-CN" altLang="en-US" sz="2000" b="1" dirty="0" smtClean="0">
                <a:solidFill>
                  <a:srgbClr val="002060"/>
                </a:solidFill>
                <a:latin typeface="+mj-ea"/>
                <a:ea typeface="+mj-ea"/>
                <a:cs typeface="Arial" pitchFamily="34" charset="0"/>
              </a:rPr>
              <a:t>突变</a:t>
            </a:r>
            <a:endParaRPr lang="zh-CN" altLang="en-US" sz="2000" b="1" dirty="0">
              <a:solidFill>
                <a:srgbClr val="002060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16" name="Rectangle 51"/>
          <p:cNvSpPr>
            <a:spLocks noChangeAspect="1" noChangeArrowheads="1"/>
          </p:cNvSpPr>
          <p:nvPr/>
        </p:nvSpPr>
        <p:spPr bwMode="auto">
          <a:xfrm>
            <a:off x="89884" y="1635417"/>
            <a:ext cx="931599" cy="654694"/>
          </a:xfrm>
          <a:prstGeom prst="rect">
            <a:avLst/>
          </a:prstGeom>
          <a:gradFill rotWithShape="0">
            <a:gsLst>
              <a:gs pos="0">
                <a:srgbClr val="D2D2D2"/>
              </a:gs>
              <a:gs pos="50000">
                <a:srgbClr val="EAEAEA"/>
              </a:gs>
              <a:gs pos="100000">
                <a:srgbClr val="D2D2D2"/>
              </a:gs>
            </a:gsLst>
            <a:lin ang="2700000" scaled="1"/>
          </a:gradFill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异常黏</a:t>
            </a:r>
            <a:endParaRPr lang="en-US" altLang="zh-CN" sz="18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>
              <a:spcBef>
                <a:spcPts val="0"/>
              </a:spcBef>
            </a:pPr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液分泌</a:t>
            </a:r>
            <a:endParaRPr lang="zh-CN" altLang="en-US" sz="1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7" name="Rectangle 51"/>
          <p:cNvSpPr>
            <a:spLocks noChangeAspect="1" noChangeArrowheads="1"/>
          </p:cNvSpPr>
          <p:nvPr/>
        </p:nvSpPr>
        <p:spPr bwMode="auto">
          <a:xfrm>
            <a:off x="1441612" y="1649949"/>
            <a:ext cx="1779373" cy="640162"/>
          </a:xfrm>
          <a:prstGeom prst="rect">
            <a:avLst/>
          </a:prstGeom>
          <a:gradFill rotWithShape="0">
            <a:gsLst>
              <a:gs pos="0">
                <a:srgbClr val="D2D2D2"/>
              </a:gs>
              <a:gs pos="50000">
                <a:srgbClr val="EAEAEA"/>
              </a:gs>
              <a:gs pos="100000">
                <a:srgbClr val="D2D2D2"/>
              </a:gs>
            </a:gsLst>
            <a:lin ang="2700000" scaled="1"/>
          </a:gradFill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胆管细胞</a:t>
            </a:r>
            <a:r>
              <a:rPr lang="en-US" altLang="zh-CN" sz="1800" dirty="0" err="1" smtClean="0">
                <a:solidFill>
                  <a:srgbClr val="000000"/>
                </a:solidFill>
                <a:latin typeface="+mj-ea"/>
                <a:ea typeface="+mj-ea"/>
              </a:rPr>
              <a:t>Cl</a:t>
            </a:r>
            <a:r>
              <a:rPr lang="en-US" altLang="zh-CN" sz="1800" baseline="50000" dirty="0" smtClean="0">
                <a:solidFill>
                  <a:srgbClr val="000000"/>
                </a:solidFill>
                <a:latin typeface="+mj-ea"/>
                <a:ea typeface="+mj-ea"/>
              </a:rPr>
              <a:t>-</a:t>
            </a:r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，</a:t>
            </a:r>
            <a:endParaRPr lang="en-US" altLang="zh-CN" sz="18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>
              <a:spcBef>
                <a:spcPts val="0"/>
              </a:spcBef>
            </a:pPr>
            <a:r>
              <a:rPr lang="en-US" altLang="zh-CN" sz="1800" dirty="0" smtClean="0">
                <a:solidFill>
                  <a:srgbClr val="000000"/>
                </a:solidFill>
                <a:latin typeface="+mj-ea"/>
                <a:ea typeface="+mj-ea"/>
              </a:rPr>
              <a:t>HCO</a:t>
            </a:r>
            <a:r>
              <a:rPr lang="en-US" altLang="zh-CN" sz="1800" baseline="-25000" dirty="0" smtClean="0">
                <a:solidFill>
                  <a:srgbClr val="000000"/>
                </a:solidFill>
                <a:latin typeface="+mj-ea"/>
                <a:ea typeface="+mj-ea"/>
              </a:rPr>
              <a:t>3</a:t>
            </a:r>
            <a:r>
              <a:rPr lang="en-US" altLang="zh-CN" sz="1800" baseline="50000" dirty="0" smtClean="0">
                <a:solidFill>
                  <a:srgbClr val="000000"/>
                </a:solidFill>
                <a:latin typeface="+mj-ea"/>
                <a:ea typeface="+mj-ea"/>
              </a:rPr>
              <a:t>-</a:t>
            </a:r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转运缺陷</a:t>
            </a:r>
            <a:endParaRPr lang="zh-CN" altLang="en-US" sz="1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8" name="Rectangle 51"/>
          <p:cNvSpPr>
            <a:spLocks noChangeAspect="1" noChangeArrowheads="1"/>
          </p:cNvSpPr>
          <p:nvPr/>
        </p:nvSpPr>
        <p:spPr bwMode="auto">
          <a:xfrm>
            <a:off x="1441612" y="2485307"/>
            <a:ext cx="1804087" cy="340263"/>
          </a:xfrm>
          <a:prstGeom prst="rect">
            <a:avLst/>
          </a:prstGeom>
          <a:gradFill rotWithShape="0">
            <a:gsLst>
              <a:gs pos="0">
                <a:srgbClr val="D2D2D2"/>
              </a:gs>
              <a:gs pos="50000">
                <a:srgbClr val="EAEAEA"/>
              </a:gs>
              <a:gs pos="100000">
                <a:srgbClr val="D2D2D2"/>
              </a:gs>
            </a:gsLst>
            <a:lin ang="2700000" scaled="1"/>
          </a:gradFill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胆汁流  </a:t>
            </a:r>
            <a:endParaRPr lang="zh-CN" altLang="en-US" sz="1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 flipH="1" flipV="1">
            <a:off x="555743" y="1381117"/>
            <a:ext cx="1882775" cy="249967"/>
          </a:xfrm>
          <a:custGeom>
            <a:avLst/>
            <a:gdLst>
              <a:gd name="T0" fmla="*/ 1095 w 1285"/>
              <a:gd name="T1" fmla="*/ 0 h 592"/>
              <a:gd name="T2" fmla="*/ 1095 w 1285"/>
              <a:gd name="T3" fmla="*/ 592 h 592"/>
              <a:gd name="T4" fmla="*/ 0 w 1285"/>
              <a:gd name="T5" fmla="*/ 592 h 592"/>
              <a:gd name="T6" fmla="*/ 0 60000 65536"/>
              <a:gd name="T7" fmla="*/ 0 60000 65536"/>
              <a:gd name="T8" fmla="*/ 0 60000 65536"/>
              <a:gd name="T9" fmla="*/ 0 w 1285"/>
              <a:gd name="T10" fmla="*/ 0 h 592"/>
              <a:gd name="T11" fmla="*/ 1285 w 1285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5" h="592">
                <a:moveTo>
                  <a:pt x="1285" y="0"/>
                </a:moveTo>
                <a:lnTo>
                  <a:pt x="1285" y="592"/>
                </a:lnTo>
                <a:lnTo>
                  <a:pt x="0" y="592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triangle" w="med" len="lg"/>
            <a:tailEnd type="none" w="med" len="med"/>
          </a:ln>
        </p:spPr>
        <p:txBody>
          <a:bodyPr wrap="none" lIns="0" tIns="0" rIns="0" bIns="0" anchor="ctr"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 flipV="1">
            <a:off x="4891251" y="1381117"/>
            <a:ext cx="1896719" cy="260308"/>
          </a:xfrm>
          <a:custGeom>
            <a:avLst/>
            <a:gdLst>
              <a:gd name="T0" fmla="*/ 1095 w 1285"/>
              <a:gd name="T1" fmla="*/ 0 h 592"/>
              <a:gd name="T2" fmla="*/ 1095 w 1285"/>
              <a:gd name="T3" fmla="*/ 592 h 592"/>
              <a:gd name="T4" fmla="*/ 0 w 1285"/>
              <a:gd name="T5" fmla="*/ 592 h 592"/>
              <a:gd name="T6" fmla="*/ 0 60000 65536"/>
              <a:gd name="T7" fmla="*/ 0 60000 65536"/>
              <a:gd name="T8" fmla="*/ 0 60000 65536"/>
              <a:gd name="T9" fmla="*/ 0 w 1285"/>
              <a:gd name="T10" fmla="*/ 0 h 592"/>
              <a:gd name="T11" fmla="*/ 1285 w 1285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5" h="592">
                <a:moveTo>
                  <a:pt x="1285" y="0"/>
                </a:moveTo>
                <a:lnTo>
                  <a:pt x="1285" y="592"/>
                </a:lnTo>
                <a:lnTo>
                  <a:pt x="0" y="592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triangle" w="med" len="lg"/>
            <a:tailEnd type="none" w="med" len="med"/>
          </a:ln>
        </p:spPr>
        <p:txBody>
          <a:bodyPr wrap="none" lIns="0" tIns="0" rIns="0" bIns="0" anchor="ctr"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314824" y="774349"/>
            <a:ext cx="2545492" cy="43022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200"/>
              </a:lnSpc>
              <a:defRPr/>
            </a:pPr>
            <a:r>
              <a:rPr lang="en-US" altLang="zh-CN" sz="2000" b="1" dirty="0" smtClean="0">
                <a:solidFill>
                  <a:srgbClr val="002060"/>
                </a:solidFill>
                <a:latin typeface="+mj-ea"/>
                <a:ea typeface="+mj-ea"/>
                <a:cs typeface="Arial" pitchFamily="34" charset="0"/>
              </a:rPr>
              <a:t>CFTR</a:t>
            </a:r>
            <a:r>
              <a:rPr lang="zh-CN" altLang="en-US" sz="2000" b="1" dirty="0" smtClean="0">
                <a:solidFill>
                  <a:srgbClr val="002060"/>
                </a:solidFill>
                <a:latin typeface="+mj-ea"/>
                <a:ea typeface="+mj-ea"/>
                <a:cs typeface="Arial" pitchFamily="34" charset="0"/>
              </a:rPr>
              <a:t>蛋白异常</a:t>
            </a:r>
            <a:r>
              <a:rPr lang="en-US" altLang="zh-CN" sz="2000" b="1" dirty="0" smtClean="0">
                <a:solidFill>
                  <a:srgbClr val="002060"/>
                </a:solidFill>
                <a:latin typeface="+mj-ea"/>
                <a:ea typeface="+mj-ea"/>
                <a:cs typeface="Arial" pitchFamily="34" charset="0"/>
              </a:rPr>
              <a:t>/</a:t>
            </a:r>
            <a:r>
              <a:rPr lang="zh-CN" altLang="en-US" sz="2000" b="1" dirty="0" smtClean="0">
                <a:solidFill>
                  <a:srgbClr val="002060"/>
                </a:solidFill>
                <a:latin typeface="+mj-ea"/>
                <a:ea typeface="+mj-ea"/>
                <a:cs typeface="Arial" pitchFamily="34" charset="0"/>
              </a:rPr>
              <a:t>缺乏</a:t>
            </a:r>
            <a:endParaRPr lang="zh-CN" altLang="en-US" sz="2000" b="1" dirty="0">
              <a:solidFill>
                <a:srgbClr val="002060"/>
              </a:solidFill>
              <a:latin typeface="+mj-ea"/>
              <a:ea typeface="+mj-ea"/>
              <a:cs typeface="Arial" pitchFamily="34" charset="0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rot="5400000">
            <a:off x="3484598" y="1309811"/>
            <a:ext cx="197709" cy="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11"/>
          <p:cNvSpPr>
            <a:spLocks/>
          </p:cNvSpPr>
          <p:nvPr/>
        </p:nvSpPr>
        <p:spPr bwMode="auto">
          <a:xfrm flipV="1">
            <a:off x="3013024" y="1381117"/>
            <a:ext cx="1896719" cy="260308"/>
          </a:xfrm>
          <a:custGeom>
            <a:avLst/>
            <a:gdLst>
              <a:gd name="T0" fmla="*/ 1095 w 1285"/>
              <a:gd name="T1" fmla="*/ 0 h 592"/>
              <a:gd name="T2" fmla="*/ 1095 w 1285"/>
              <a:gd name="T3" fmla="*/ 592 h 592"/>
              <a:gd name="T4" fmla="*/ 0 w 1285"/>
              <a:gd name="T5" fmla="*/ 592 h 592"/>
              <a:gd name="T6" fmla="*/ 0 60000 65536"/>
              <a:gd name="T7" fmla="*/ 0 60000 65536"/>
              <a:gd name="T8" fmla="*/ 0 60000 65536"/>
              <a:gd name="T9" fmla="*/ 0 w 1285"/>
              <a:gd name="T10" fmla="*/ 0 h 592"/>
              <a:gd name="T11" fmla="*/ 1285 w 1285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5" h="592">
                <a:moveTo>
                  <a:pt x="1285" y="0"/>
                </a:moveTo>
                <a:lnTo>
                  <a:pt x="1285" y="592"/>
                </a:lnTo>
                <a:lnTo>
                  <a:pt x="0" y="592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triangle" w="med" len="lg"/>
            <a:tailEnd type="none" w="med" len="med"/>
          </a:ln>
        </p:spPr>
        <p:txBody>
          <a:bodyPr wrap="none" lIns="0" tIns="0" rIns="0" bIns="0" anchor="ctr"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24" name="Freeform 8"/>
          <p:cNvSpPr>
            <a:spLocks/>
          </p:cNvSpPr>
          <p:nvPr/>
        </p:nvSpPr>
        <p:spPr bwMode="auto">
          <a:xfrm flipH="1" flipV="1">
            <a:off x="2347773" y="1381117"/>
            <a:ext cx="1367610" cy="249967"/>
          </a:xfrm>
          <a:custGeom>
            <a:avLst/>
            <a:gdLst>
              <a:gd name="T0" fmla="*/ 1095 w 1285"/>
              <a:gd name="T1" fmla="*/ 0 h 592"/>
              <a:gd name="T2" fmla="*/ 1095 w 1285"/>
              <a:gd name="T3" fmla="*/ 592 h 592"/>
              <a:gd name="T4" fmla="*/ 0 w 1285"/>
              <a:gd name="T5" fmla="*/ 592 h 592"/>
              <a:gd name="T6" fmla="*/ 0 60000 65536"/>
              <a:gd name="T7" fmla="*/ 0 60000 65536"/>
              <a:gd name="T8" fmla="*/ 0 60000 65536"/>
              <a:gd name="T9" fmla="*/ 0 w 1285"/>
              <a:gd name="T10" fmla="*/ 0 h 592"/>
              <a:gd name="T11" fmla="*/ 1285 w 1285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5" h="592">
                <a:moveTo>
                  <a:pt x="1285" y="0"/>
                </a:moveTo>
                <a:lnTo>
                  <a:pt x="1285" y="592"/>
                </a:lnTo>
                <a:lnTo>
                  <a:pt x="0" y="592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triangle" w="med" len="lg"/>
            <a:tailEnd type="none" w="med" len="med"/>
          </a:ln>
        </p:spPr>
        <p:txBody>
          <a:bodyPr wrap="none" lIns="0" tIns="0" rIns="0" bIns="0" anchor="ctr"/>
          <a:lstStyle/>
          <a:p>
            <a:endParaRPr lang="zh-CN" altLang="en-US">
              <a:latin typeface="+mj-ea"/>
              <a:ea typeface="+mj-ea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rot="5400000">
            <a:off x="3476360" y="716686"/>
            <a:ext cx="197709" cy="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51"/>
          <p:cNvSpPr>
            <a:spLocks noChangeAspect="1" noChangeArrowheads="1"/>
          </p:cNvSpPr>
          <p:nvPr/>
        </p:nvSpPr>
        <p:spPr bwMode="auto">
          <a:xfrm>
            <a:off x="1449851" y="3020775"/>
            <a:ext cx="1804086" cy="340263"/>
          </a:xfrm>
          <a:prstGeom prst="rect">
            <a:avLst/>
          </a:prstGeom>
          <a:gradFill rotWithShape="0">
            <a:gsLst>
              <a:gs pos="0">
                <a:srgbClr val="D2D2D2"/>
              </a:gs>
              <a:gs pos="50000">
                <a:srgbClr val="EAEAEA"/>
              </a:gs>
              <a:gs pos="100000">
                <a:srgbClr val="D2D2D2"/>
              </a:gs>
            </a:gsLst>
            <a:lin ang="2700000" scaled="1"/>
          </a:gradFill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胆栓</a:t>
            </a:r>
            <a:r>
              <a:rPr lang="en-US" altLang="zh-CN" sz="1800" dirty="0" smtClean="0">
                <a:solidFill>
                  <a:srgbClr val="000000"/>
                </a:solidFill>
                <a:latin typeface="+mj-ea"/>
                <a:ea typeface="+mj-ea"/>
              </a:rPr>
              <a:t>/</a:t>
            </a:r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胆道阻塞</a:t>
            </a:r>
            <a:endParaRPr lang="zh-CN" altLang="en-US" sz="1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7" name="Rectangle 51"/>
          <p:cNvSpPr>
            <a:spLocks noChangeAspect="1" noChangeArrowheads="1"/>
          </p:cNvSpPr>
          <p:nvPr/>
        </p:nvSpPr>
        <p:spPr bwMode="auto">
          <a:xfrm>
            <a:off x="1449851" y="3589186"/>
            <a:ext cx="1804086" cy="340263"/>
          </a:xfrm>
          <a:prstGeom prst="rect">
            <a:avLst/>
          </a:prstGeom>
          <a:gradFill rotWithShape="0">
            <a:gsLst>
              <a:gs pos="0">
                <a:srgbClr val="D2D2D2"/>
              </a:gs>
              <a:gs pos="50000">
                <a:srgbClr val="EAEAEA"/>
              </a:gs>
              <a:gs pos="100000">
                <a:srgbClr val="D2D2D2"/>
              </a:gs>
            </a:gsLst>
            <a:lin ang="2700000" scaled="1"/>
          </a:gradFill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毒性胆汁酸</a:t>
            </a:r>
            <a:endParaRPr lang="zh-CN" altLang="en-US" sz="1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8" name="Rectangle 51"/>
          <p:cNvSpPr>
            <a:spLocks noChangeAspect="1" noChangeArrowheads="1"/>
          </p:cNvSpPr>
          <p:nvPr/>
        </p:nvSpPr>
        <p:spPr bwMode="auto">
          <a:xfrm>
            <a:off x="1441613" y="4083456"/>
            <a:ext cx="1820562" cy="340263"/>
          </a:xfrm>
          <a:prstGeom prst="rect">
            <a:avLst/>
          </a:prstGeom>
          <a:gradFill rotWithShape="0">
            <a:gsLst>
              <a:gs pos="0">
                <a:srgbClr val="D2D2D2"/>
              </a:gs>
              <a:gs pos="50000">
                <a:srgbClr val="EAEAEA"/>
              </a:gs>
              <a:gs pos="100000">
                <a:srgbClr val="D2D2D2"/>
              </a:gs>
            </a:gsLst>
            <a:lin ang="2700000" scaled="1"/>
          </a:gradFill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肝细胞损伤</a:t>
            </a:r>
            <a:endParaRPr lang="zh-CN" altLang="en-US" sz="1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9" name="Rectangle 51"/>
          <p:cNvSpPr>
            <a:spLocks noChangeAspect="1" noChangeArrowheads="1"/>
          </p:cNvSpPr>
          <p:nvPr/>
        </p:nvSpPr>
        <p:spPr bwMode="auto">
          <a:xfrm>
            <a:off x="1235666" y="4622005"/>
            <a:ext cx="2248930" cy="340263"/>
          </a:xfrm>
          <a:prstGeom prst="rect">
            <a:avLst/>
          </a:prstGeom>
          <a:gradFill rotWithShape="0">
            <a:gsLst>
              <a:gs pos="0">
                <a:srgbClr val="D2D2D2"/>
              </a:gs>
              <a:gs pos="50000">
                <a:srgbClr val="EAEAEA"/>
              </a:gs>
              <a:gs pos="100000">
                <a:srgbClr val="D2D2D2"/>
              </a:gs>
            </a:gsLst>
            <a:lin ang="2700000" scaled="1"/>
          </a:gradFill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脂质过氧化</a:t>
            </a:r>
            <a:r>
              <a:rPr lang="en-US" altLang="zh-CN" sz="1800" dirty="0" smtClean="0">
                <a:solidFill>
                  <a:srgbClr val="000000"/>
                </a:solidFill>
                <a:latin typeface="+mj-ea"/>
                <a:ea typeface="+mj-ea"/>
              </a:rPr>
              <a:t>/</a:t>
            </a:r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细胞因子</a:t>
            </a:r>
            <a:endParaRPr lang="zh-CN" altLang="en-US" sz="1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rot="5400000">
            <a:off x="2232447" y="2380730"/>
            <a:ext cx="197709" cy="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rot="5400000">
            <a:off x="2224209" y="2932665"/>
            <a:ext cx="197709" cy="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rot="5400000">
            <a:off x="2215971" y="3476362"/>
            <a:ext cx="197709" cy="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rot="5400000">
            <a:off x="2232447" y="4020060"/>
            <a:ext cx="197709" cy="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rot="5400000">
            <a:off x="2224209" y="4530805"/>
            <a:ext cx="197709" cy="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rot="5400000">
            <a:off x="2570198" y="2677292"/>
            <a:ext cx="197709" cy="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rot="5400000" flipH="1" flipV="1">
            <a:off x="2920305" y="3760574"/>
            <a:ext cx="205944" cy="1588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51"/>
          <p:cNvSpPr>
            <a:spLocks noChangeAspect="1" noChangeArrowheads="1"/>
          </p:cNvSpPr>
          <p:nvPr/>
        </p:nvSpPr>
        <p:spPr bwMode="auto">
          <a:xfrm>
            <a:off x="4094198" y="1641710"/>
            <a:ext cx="1614624" cy="1999414"/>
          </a:xfrm>
          <a:prstGeom prst="rect">
            <a:avLst/>
          </a:prstGeom>
          <a:gradFill rotWithShape="0">
            <a:gsLst>
              <a:gs pos="0">
                <a:srgbClr val="D2D2D2"/>
              </a:gs>
              <a:gs pos="50000">
                <a:srgbClr val="EAEAEA"/>
              </a:gs>
              <a:gs pos="100000">
                <a:srgbClr val="D2D2D2"/>
              </a:gs>
            </a:gsLst>
            <a:lin ang="2700000" scaled="1"/>
          </a:gradFill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0"/>
              </a:spcBef>
            </a:pPr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对其它通道</a:t>
            </a:r>
            <a:endParaRPr lang="en-US" altLang="zh-CN" sz="18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spcBef>
                <a:spcPts val="0"/>
              </a:spcBef>
            </a:pPr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的影响：</a:t>
            </a:r>
            <a:endParaRPr lang="en-US" altLang="zh-CN" sz="18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>
              <a:spcBef>
                <a:spcPts val="0"/>
              </a:spcBef>
            </a:pPr>
            <a:r>
              <a:rPr lang="en-US" altLang="zh-CN" sz="1800" dirty="0" smtClean="0">
                <a:solidFill>
                  <a:srgbClr val="000000"/>
                </a:solidFill>
                <a:latin typeface="+mj-ea"/>
                <a:ea typeface="+mj-ea"/>
              </a:rPr>
              <a:t>Na</a:t>
            </a:r>
            <a:r>
              <a:rPr lang="en-US" altLang="zh-CN" sz="1800" baseline="50000" dirty="0" smtClean="0">
                <a:solidFill>
                  <a:srgbClr val="000000"/>
                </a:solidFill>
                <a:latin typeface="+mj-ea"/>
                <a:ea typeface="+mj-ea"/>
              </a:rPr>
              <a:t>+</a:t>
            </a:r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通道</a:t>
            </a:r>
            <a:endParaRPr lang="en-US" altLang="zh-CN" sz="18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>
              <a:spcBef>
                <a:spcPts val="0"/>
              </a:spcBef>
            </a:pPr>
            <a:r>
              <a:rPr lang="en-US" altLang="zh-CN" sz="1800" dirty="0" smtClean="0">
                <a:solidFill>
                  <a:srgbClr val="000000"/>
                </a:solidFill>
                <a:latin typeface="+mj-ea"/>
                <a:ea typeface="+mj-ea"/>
              </a:rPr>
              <a:t>CL</a:t>
            </a:r>
            <a:r>
              <a:rPr lang="en-US" altLang="zh-CN" sz="1800" baseline="50000" dirty="0" smtClean="0">
                <a:solidFill>
                  <a:srgbClr val="000000"/>
                </a:solidFill>
                <a:latin typeface="+mj-ea"/>
                <a:ea typeface="+mj-ea"/>
              </a:rPr>
              <a:t>-</a:t>
            </a:r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通道</a:t>
            </a:r>
            <a:endParaRPr lang="en-US" altLang="zh-CN" sz="18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>
              <a:spcBef>
                <a:spcPts val="0"/>
              </a:spcBef>
            </a:pPr>
            <a:r>
              <a:rPr lang="en-US" altLang="zh-CN" sz="1800" dirty="0" smtClean="0">
                <a:solidFill>
                  <a:srgbClr val="000000"/>
                </a:solidFill>
                <a:latin typeface="+mj-ea"/>
                <a:ea typeface="+mj-ea"/>
              </a:rPr>
              <a:t>ATP</a:t>
            </a:r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渗透性</a:t>
            </a:r>
            <a:endParaRPr lang="en-US" altLang="zh-CN" sz="18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>
              <a:spcBef>
                <a:spcPts val="0"/>
              </a:spcBef>
            </a:pPr>
            <a:r>
              <a:rPr lang="en-US" altLang="zh-CN" sz="1800" dirty="0" smtClean="0">
                <a:solidFill>
                  <a:srgbClr val="000000"/>
                </a:solidFill>
                <a:latin typeface="+mj-ea"/>
                <a:ea typeface="+mj-ea"/>
              </a:rPr>
              <a:t>GSH</a:t>
            </a:r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转运</a:t>
            </a:r>
            <a:endParaRPr lang="en-US" altLang="zh-CN" sz="18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>
              <a:spcBef>
                <a:spcPts val="0"/>
              </a:spcBef>
            </a:pPr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水转运</a:t>
            </a:r>
            <a:endParaRPr lang="zh-CN" altLang="en-US" sz="1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cxnSp>
        <p:nvCxnSpPr>
          <p:cNvPr id="38" name="直接箭头连接符 37"/>
          <p:cNvCxnSpPr>
            <a:stCxn id="47" idx="3"/>
            <a:endCxn id="40" idx="3"/>
          </p:cNvCxnSpPr>
          <p:nvPr/>
        </p:nvCxnSpPr>
        <p:spPr>
          <a:xfrm flipH="1" flipV="1">
            <a:off x="7587050" y="2776147"/>
            <a:ext cx="1178009" cy="5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51"/>
          <p:cNvSpPr>
            <a:spLocks noChangeAspect="1" noChangeArrowheads="1"/>
          </p:cNvSpPr>
          <p:nvPr/>
        </p:nvSpPr>
        <p:spPr bwMode="auto">
          <a:xfrm>
            <a:off x="6161893" y="1625235"/>
            <a:ext cx="1268637" cy="640162"/>
          </a:xfrm>
          <a:prstGeom prst="rect">
            <a:avLst/>
          </a:prstGeom>
          <a:gradFill rotWithShape="0">
            <a:gsLst>
              <a:gs pos="0">
                <a:srgbClr val="D2D2D2"/>
              </a:gs>
              <a:gs pos="50000">
                <a:srgbClr val="EAEAEA"/>
              </a:gs>
              <a:gs pos="100000">
                <a:srgbClr val="D2D2D2"/>
              </a:gs>
            </a:gsLst>
            <a:lin ang="2700000" scaled="1"/>
          </a:gradFill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直接损伤</a:t>
            </a:r>
            <a:endParaRPr lang="en-US" altLang="zh-CN" sz="18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>
              <a:spcBef>
                <a:spcPts val="0"/>
              </a:spcBef>
            </a:pPr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胆管细胞</a:t>
            </a:r>
            <a:endParaRPr lang="zh-CN" altLang="en-US" sz="1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40" name="Rectangle 51"/>
          <p:cNvSpPr>
            <a:spLocks noChangeAspect="1" noChangeArrowheads="1"/>
          </p:cNvSpPr>
          <p:nvPr/>
        </p:nvSpPr>
        <p:spPr bwMode="auto">
          <a:xfrm>
            <a:off x="6054796" y="2619632"/>
            <a:ext cx="1532254" cy="313029"/>
          </a:xfrm>
          <a:prstGeom prst="rect">
            <a:avLst/>
          </a:prstGeom>
          <a:gradFill rotWithShape="0">
            <a:gsLst>
              <a:gs pos="0">
                <a:srgbClr val="D2D2D2"/>
              </a:gs>
              <a:gs pos="50000">
                <a:srgbClr val="EAEAEA"/>
              </a:gs>
              <a:gs pos="100000">
                <a:srgbClr val="D2D2D2"/>
              </a:gs>
            </a:gsLst>
            <a:lin ang="2700000" scaled="1"/>
          </a:gradFill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星状细胞激活</a:t>
            </a:r>
            <a:endParaRPr lang="zh-CN" altLang="en-US" sz="1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41" name="Rectangle 51"/>
          <p:cNvSpPr>
            <a:spLocks noChangeAspect="1" noChangeArrowheads="1"/>
          </p:cNvSpPr>
          <p:nvPr/>
        </p:nvSpPr>
        <p:spPr bwMode="auto">
          <a:xfrm>
            <a:off x="6120714" y="3169047"/>
            <a:ext cx="1425145" cy="636834"/>
          </a:xfrm>
          <a:prstGeom prst="rect">
            <a:avLst/>
          </a:prstGeom>
          <a:gradFill rotWithShape="0">
            <a:gsLst>
              <a:gs pos="0">
                <a:srgbClr val="D2D2D2"/>
              </a:gs>
              <a:gs pos="50000">
                <a:srgbClr val="EAEAEA"/>
              </a:gs>
              <a:gs pos="100000">
                <a:srgbClr val="D2D2D2"/>
              </a:gs>
            </a:gsLst>
            <a:lin ang="2700000" scaled="1"/>
          </a:gradFill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胶原沉积</a:t>
            </a:r>
            <a:endParaRPr lang="en-US" altLang="zh-CN" sz="18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胆汁性纤维化</a:t>
            </a:r>
            <a:endParaRPr lang="zh-CN" altLang="en-US" sz="1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42" name="Rectangle 51"/>
          <p:cNvSpPr>
            <a:spLocks noChangeAspect="1" noChangeArrowheads="1"/>
          </p:cNvSpPr>
          <p:nvPr/>
        </p:nvSpPr>
        <p:spPr bwMode="auto">
          <a:xfrm>
            <a:off x="6186615" y="4050504"/>
            <a:ext cx="1276865" cy="340263"/>
          </a:xfrm>
          <a:prstGeom prst="rect">
            <a:avLst/>
          </a:prstGeom>
          <a:gradFill rotWithShape="0">
            <a:gsLst>
              <a:gs pos="0">
                <a:srgbClr val="D2D2D2"/>
              </a:gs>
              <a:gs pos="50000">
                <a:srgbClr val="EAEAEA"/>
              </a:gs>
              <a:gs pos="100000">
                <a:srgbClr val="D2D2D2"/>
              </a:gs>
            </a:gsLst>
            <a:lin ang="2700000" scaled="1"/>
          </a:gradFill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002060"/>
                </a:solidFill>
                <a:latin typeface="+mj-ea"/>
                <a:ea typeface="+mj-ea"/>
                <a:cs typeface="Arial" pitchFamily="34" charset="0"/>
              </a:rPr>
              <a:t>肝硬化</a:t>
            </a:r>
          </a:p>
        </p:txBody>
      </p:sp>
      <p:cxnSp>
        <p:nvCxnSpPr>
          <p:cNvPr id="43" name="直接箭头连接符 42"/>
          <p:cNvCxnSpPr/>
          <p:nvPr/>
        </p:nvCxnSpPr>
        <p:spPr>
          <a:xfrm rot="5400000">
            <a:off x="6705586" y="3080949"/>
            <a:ext cx="197709" cy="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rot="5400000">
            <a:off x="6713824" y="3929440"/>
            <a:ext cx="197709" cy="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10"/>
          <p:cNvSpPr>
            <a:spLocks/>
          </p:cNvSpPr>
          <p:nvPr/>
        </p:nvSpPr>
        <p:spPr bwMode="auto">
          <a:xfrm rot="16200000" flipV="1">
            <a:off x="5235145" y="3389870"/>
            <a:ext cx="1491049" cy="214184"/>
          </a:xfrm>
          <a:custGeom>
            <a:avLst/>
            <a:gdLst>
              <a:gd name="T0" fmla="*/ 1095 w 1285"/>
              <a:gd name="T1" fmla="*/ 0 h 592"/>
              <a:gd name="T2" fmla="*/ 1095 w 1285"/>
              <a:gd name="T3" fmla="*/ 592 h 592"/>
              <a:gd name="T4" fmla="*/ 0 w 1285"/>
              <a:gd name="T5" fmla="*/ 592 h 592"/>
              <a:gd name="T6" fmla="*/ 0 60000 65536"/>
              <a:gd name="T7" fmla="*/ 0 60000 65536"/>
              <a:gd name="T8" fmla="*/ 0 60000 65536"/>
              <a:gd name="T9" fmla="*/ 0 w 1285"/>
              <a:gd name="T10" fmla="*/ 0 h 592"/>
              <a:gd name="T11" fmla="*/ 1285 w 1285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5" h="592">
                <a:moveTo>
                  <a:pt x="1285" y="0"/>
                </a:moveTo>
                <a:lnTo>
                  <a:pt x="1285" y="592"/>
                </a:lnTo>
                <a:lnTo>
                  <a:pt x="0" y="592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triangle" w="med" len="lg"/>
            <a:tailEnd type="none" w="med" len="med"/>
          </a:ln>
        </p:spPr>
        <p:txBody>
          <a:bodyPr wrap="none" lIns="0" tIns="0" rIns="0" bIns="0" anchor="ctr"/>
          <a:lstStyle/>
          <a:p>
            <a:endParaRPr lang="zh-CN" altLang="en-US">
              <a:latin typeface="+mj-ea"/>
              <a:ea typeface="+mj-ea"/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 flipV="1">
            <a:off x="5865341" y="3501082"/>
            <a:ext cx="255372" cy="8237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51"/>
          <p:cNvSpPr>
            <a:spLocks noChangeAspect="1" noChangeArrowheads="1"/>
          </p:cNvSpPr>
          <p:nvPr/>
        </p:nvSpPr>
        <p:spPr bwMode="auto">
          <a:xfrm>
            <a:off x="7867129" y="2479590"/>
            <a:ext cx="897930" cy="593123"/>
          </a:xfrm>
          <a:prstGeom prst="rect">
            <a:avLst/>
          </a:prstGeom>
          <a:gradFill rotWithShape="0">
            <a:gsLst>
              <a:gs pos="0">
                <a:srgbClr val="D2D2D2"/>
              </a:gs>
              <a:gs pos="50000">
                <a:srgbClr val="EAEAEA"/>
              </a:gs>
              <a:gs pos="100000">
                <a:srgbClr val="D2D2D2"/>
              </a:gs>
            </a:gsLst>
            <a:lin ang="2700000" scaled="1"/>
          </a:gradFill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释放</a:t>
            </a:r>
            <a:endParaRPr lang="en-US" altLang="zh-CN" sz="18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细胞因子</a:t>
            </a:r>
            <a:endParaRPr lang="zh-CN" altLang="en-US" sz="1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cxnSp>
        <p:nvCxnSpPr>
          <p:cNvPr id="48" name="直接箭头连接符 47"/>
          <p:cNvCxnSpPr/>
          <p:nvPr/>
        </p:nvCxnSpPr>
        <p:spPr>
          <a:xfrm rot="10800000">
            <a:off x="3270425" y="4250720"/>
            <a:ext cx="1070917" cy="4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51"/>
          <p:cNvSpPr>
            <a:spLocks noChangeAspect="1" noChangeArrowheads="1"/>
          </p:cNvSpPr>
          <p:nvPr/>
        </p:nvSpPr>
        <p:spPr bwMode="auto">
          <a:xfrm>
            <a:off x="4085966" y="4061254"/>
            <a:ext cx="1696995" cy="345989"/>
          </a:xfrm>
          <a:prstGeom prst="rect">
            <a:avLst/>
          </a:prstGeom>
          <a:gradFill rotWithShape="0">
            <a:gsLst>
              <a:gs pos="0">
                <a:srgbClr val="D2D2D2"/>
              </a:gs>
              <a:gs pos="50000">
                <a:srgbClr val="EAEAEA"/>
              </a:gs>
              <a:gs pos="100000">
                <a:srgbClr val="D2D2D2"/>
              </a:gs>
            </a:gsLst>
            <a:lin ang="2700000" scaled="1"/>
          </a:gradFill>
          <a:ln w="2540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dirty="0" smtClean="0">
                <a:solidFill>
                  <a:srgbClr val="000000"/>
                </a:solidFill>
                <a:latin typeface="+mj-ea"/>
                <a:ea typeface="+mj-ea"/>
              </a:rPr>
              <a:t>修饰基因？</a:t>
            </a:r>
            <a:endParaRPr lang="zh-CN" altLang="en-US" sz="18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50" name="Freeform 11"/>
          <p:cNvSpPr>
            <a:spLocks/>
          </p:cNvSpPr>
          <p:nvPr/>
        </p:nvSpPr>
        <p:spPr bwMode="auto">
          <a:xfrm flipV="1">
            <a:off x="7422292" y="1933050"/>
            <a:ext cx="897916" cy="530061"/>
          </a:xfrm>
          <a:custGeom>
            <a:avLst/>
            <a:gdLst>
              <a:gd name="T0" fmla="*/ 1095 w 1285"/>
              <a:gd name="T1" fmla="*/ 0 h 592"/>
              <a:gd name="T2" fmla="*/ 1095 w 1285"/>
              <a:gd name="T3" fmla="*/ 592 h 592"/>
              <a:gd name="T4" fmla="*/ 0 w 1285"/>
              <a:gd name="T5" fmla="*/ 592 h 592"/>
              <a:gd name="T6" fmla="*/ 0 60000 65536"/>
              <a:gd name="T7" fmla="*/ 0 60000 65536"/>
              <a:gd name="T8" fmla="*/ 0 60000 65536"/>
              <a:gd name="T9" fmla="*/ 0 w 1285"/>
              <a:gd name="T10" fmla="*/ 0 h 592"/>
              <a:gd name="T11" fmla="*/ 1285 w 1285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5" h="592">
                <a:moveTo>
                  <a:pt x="1285" y="0"/>
                </a:moveTo>
                <a:lnTo>
                  <a:pt x="1285" y="592"/>
                </a:lnTo>
                <a:lnTo>
                  <a:pt x="0" y="592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triangle" w="med" len="lg"/>
            <a:tailEnd type="none" w="med" len="med"/>
          </a:ln>
        </p:spPr>
        <p:txBody>
          <a:bodyPr wrap="none" lIns="0" tIns="0" rIns="0" bIns="0" anchor="ctr"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51" name="Freeform 8"/>
          <p:cNvSpPr>
            <a:spLocks/>
          </p:cNvSpPr>
          <p:nvPr/>
        </p:nvSpPr>
        <p:spPr bwMode="auto">
          <a:xfrm rot="10800000" flipH="1" flipV="1">
            <a:off x="3501081" y="3072712"/>
            <a:ext cx="4827491" cy="1754661"/>
          </a:xfrm>
          <a:custGeom>
            <a:avLst/>
            <a:gdLst>
              <a:gd name="T0" fmla="*/ 1095 w 1285"/>
              <a:gd name="T1" fmla="*/ 0 h 592"/>
              <a:gd name="T2" fmla="*/ 1095 w 1285"/>
              <a:gd name="T3" fmla="*/ 592 h 592"/>
              <a:gd name="T4" fmla="*/ 0 w 1285"/>
              <a:gd name="T5" fmla="*/ 592 h 592"/>
              <a:gd name="T6" fmla="*/ 0 60000 65536"/>
              <a:gd name="T7" fmla="*/ 0 60000 65536"/>
              <a:gd name="T8" fmla="*/ 0 60000 65536"/>
              <a:gd name="T9" fmla="*/ 0 w 1285"/>
              <a:gd name="T10" fmla="*/ 0 h 592"/>
              <a:gd name="T11" fmla="*/ 1285 w 1285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5" h="592">
                <a:moveTo>
                  <a:pt x="1285" y="0"/>
                </a:moveTo>
                <a:lnTo>
                  <a:pt x="1285" y="592"/>
                </a:lnTo>
                <a:lnTo>
                  <a:pt x="0" y="592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triangle" w="med" len="lg"/>
            <a:tailEnd type="none" w="med" len="med"/>
          </a:ln>
        </p:spPr>
        <p:txBody>
          <a:bodyPr wrap="none" lIns="0" tIns="0" rIns="0" bIns="0" anchor="ctr"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030097" y="4835723"/>
            <a:ext cx="31139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+mj-ea"/>
                <a:ea typeface="+mj-ea"/>
              </a:rPr>
              <a:t>Curr</a:t>
            </a:r>
            <a:r>
              <a:rPr lang="en-US" sz="1200" dirty="0" smtClean="0">
                <a:latin typeface="+mj-ea"/>
                <a:ea typeface="+mj-ea"/>
              </a:rPr>
              <a:t> </a:t>
            </a:r>
            <a:r>
              <a:rPr lang="en-US" sz="1200" dirty="0" err="1" smtClean="0">
                <a:latin typeface="+mj-ea"/>
                <a:ea typeface="+mj-ea"/>
              </a:rPr>
              <a:t>Gastroenterol</a:t>
            </a:r>
            <a:r>
              <a:rPr lang="en-US" sz="1200" dirty="0" smtClean="0">
                <a:latin typeface="+mj-ea"/>
                <a:ea typeface="+mj-ea"/>
              </a:rPr>
              <a:t> Rep. 2004;6(3):231-9</a:t>
            </a:r>
            <a:endParaRPr lang="zh-CN" altLang="en-US" sz="1200" dirty="0">
              <a:latin typeface="+mj-ea"/>
              <a:ea typeface="+mj-ea"/>
            </a:endParaRPr>
          </a:p>
        </p:txBody>
      </p:sp>
      <p:sp>
        <p:nvSpPr>
          <p:cNvPr id="53" name="Freeform 8"/>
          <p:cNvSpPr>
            <a:spLocks/>
          </p:cNvSpPr>
          <p:nvPr/>
        </p:nvSpPr>
        <p:spPr bwMode="auto">
          <a:xfrm rot="16200000" flipH="1" flipV="1">
            <a:off x="571471" y="2285999"/>
            <a:ext cx="857256" cy="857256"/>
          </a:xfrm>
          <a:custGeom>
            <a:avLst/>
            <a:gdLst>
              <a:gd name="T0" fmla="*/ 1095 w 1285"/>
              <a:gd name="T1" fmla="*/ 0 h 592"/>
              <a:gd name="T2" fmla="*/ 1095 w 1285"/>
              <a:gd name="T3" fmla="*/ 592 h 592"/>
              <a:gd name="T4" fmla="*/ 0 w 1285"/>
              <a:gd name="T5" fmla="*/ 592 h 592"/>
              <a:gd name="T6" fmla="*/ 0 60000 65536"/>
              <a:gd name="T7" fmla="*/ 0 60000 65536"/>
              <a:gd name="T8" fmla="*/ 0 60000 65536"/>
              <a:gd name="T9" fmla="*/ 0 w 1285"/>
              <a:gd name="T10" fmla="*/ 0 h 592"/>
              <a:gd name="T11" fmla="*/ 1285 w 1285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5" h="592">
                <a:moveTo>
                  <a:pt x="1285" y="0"/>
                </a:moveTo>
                <a:lnTo>
                  <a:pt x="1285" y="592"/>
                </a:lnTo>
                <a:lnTo>
                  <a:pt x="0" y="592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triangle" w="med" len="lg"/>
            <a:tailEnd type="none" w="med" len="med"/>
          </a:ln>
        </p:spPr>
        <p:txBody>
          <a:bodyPr wrap="none" lIns="0" tIns="0" rIns="0" bIns="0" anchor="ctr"/>
          <a:lstStyle/>
          <a:p>
            <a:endParaRPr lang="zh-CN" altLang="en-US"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5"/>
          <p:cNvSpPr txBox="1"/>
          <p:nvPr/>
        </p:nvSpPr>
        <p:spPr>
          <a:xfrm>
            <a:off x="758812" y="270107"/>
            <a:ext cx="396970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CF</a:t>
            </a:r>
            <a:r>
              <a:rPr lang="zh-CN" altLang="en-US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相关肝病</a:t>
            </a:r>
            <a:r>
              <a:rPr lang="zh-CN" altLang="en-US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的典型病理</a:t>
            </a:r>
            <a:r>
              <a:rPr lang="zh-CN" altLang="en-US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改变</a:t>
            </a:r>
            <a:endParaRPr lang="zh-CN" altLang="en-US" sz="2400" b="1" dirty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rot="5400000" flipH="1" flipV="1">
            <a:off x="7096902" y="3768807"/>
            <a:ext cx="337755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3410473" y="2924432"/>
            <a:ext cx="2026506" cy="69197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eaLnBrk="0" hangingPunct="0">
              <a:defRPr/>
            </a:pPr>
            <a:r>
              <a:rPr lang="zh-CN" altLang="en-US" sz="20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非区域性分布的大小泡脂肪变性</a:t>
            </a:r>
            <a:endParaRPr lang="en-US" altLang="zh-CN" sz="2000" b="1" dirty="0" smtClean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6252527" y="3929449"/>
            <a:ext cx="2026506" cy="930876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eaLnBrk="0" hangingPunct="0">
              <a:defRPr/>
            </a:pPr>
            <a:r>
              <a:rPr lang="zh-CN" altLang="en-US" sz="2000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异常粘性胆汁所致胆管阻塞</a:t>
            </a:r>
            <a:endParaRPr lang="en-US" altLang="zh-CN" sz="2000" dirty="0" smtClean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742" y="888394"/>
            <a:ext cx="2603027" cy="194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910" y="887890"/>
            <a:ext cx="2726724" cy="195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724938" y="2907957"/>
            <a:ext cx="2026506" cy="69197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eaLnBrk="0" hangingPunct="0">
              <a:defRPr/>
            </a:pPr>
            <a:r>
              <a:rPr lang="zh-CN" altLang="en-US" sz="20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小胆管腔内粉染粘稠分泌物</a:t>
            </a:r>
            <a:endParaRPr lang="en-US" altLang="zh-CN" sz="2000" b="1" dirty="0" smtClean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rot="5400000" flipH="1" flipV="1">
            <a:off x="1569313" y="3785282"/>
            <a:ext cx="337755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724938" y="3945924"/>
            <a:ext cx="2026506" cy="930876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eaLnBrk="0" hangingPunct="0">
              <a:defRPr/>
            </a:pPr>
            <a:r>
              <a:rPr lang="zh-CN" altLang="en-US" sz="2000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分泌物中酸性糖蛋白含量增加，分泌物粘稠</a:t>
            </a:r>
            <a:endParaRPr lang="en-US" altLang="zh-CN" sz="2000" dirty="0" smtClean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5910115" y="886524"/>
            <a:ext cx="2739621" cy="195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6244289" y="2924432"/>
            <a:ext cx="2026506" cy="69197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eaLnBrk="0" hangingPunct="0">
              <a:defRPr/>
            </a:pPr>
            <a:r>
              <a:rPr lang="zh-CN" altLang="en-US" sz="20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新生儿胆汁淤积</a:t>
            </a:r>
            <a:endParaRPr lang="en-US" altLang="zh-CN" sz="2000" b="1" dirty="0" smtClean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rot="5400000" flipH="1" flipV="1">
            <a:off x="4263086" y="3809996"/>
            <a:ext cx="337755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3418711" y="3970638"/>
            <a:ext cx="2026506" cy="930876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eaLnBrk="0" hangingPunct="0">
              <a:defRPr/>
            </a:pPr>
            <a:r>
              <a:rPr lang="zh-CN" altLang="en-US" sz="2000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与微量元素、必需脂肪酸、肉碱缺乏有关</a:t>
            </a:r>
            <a:endParaRPr lang="en-US" altLang="zh-CN" sz="2000" dirty="0" smtClean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4" grpId="0"/>
      <p:bldP spid="16" grpId="0" animBg="1"/>
      <p:bldP spid="18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AC7F0678-AD11-4EF6-81C0-1B76DA2123AC}"/>
              </a:ext>
            </a:extLst>
          </p:cNvPr>
          <p:cNvGrpSpPr/>
          <p:nvPr/>
        </p:nvGrpSpPr>
        <p:grpSpPr>
          <a:xfrm>
            <a:off x="2280558" y="1338356"/>
            <a:ext cx="546678" cy="546773"/>
            <a:chOff x="5054033" y="1695602"/>
            <a:chExt cx="765599" cy="765732"/>
          </a:xfrm>
        </p:grpSpPr>
        <p:sp>
          <p:nvSpPr>
            <p:cNvPr id="4" name="椭圆 27">
              <a:extLst>
                <a:ext uri="{FF2B5EF4-FFF2-40B4-BE49-F238E27FC236}">
                  <a16:creationId xmlns:a16="http://schemas.microsoft.com/office/drawing/2014/main" xmlns="" id="{EE76E889-47C6-4CA3-924B-16114BA57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4033" y="1695602"/>
              <a:ext cx="765599" cy="765732"/>
            </a:xfrm>
            <a:prstGeom prst="roundRect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zh-CN" sz="2000" dirty="0">
                <a:solidFill>
                  <a:srgbClr val="000000"/>
                </a:solidFill>
                <a:latin typeface="굴림" charset="-127"/>
                <a:ea typeface="굴림" charset="-127"/>
                <a:sym typeface="微软雅黑" pitchFamily="34" charset="-122"/>
              </a:endParaRPr>
            </a:p>
          </p:txBody>
        </p:sp>
        <p:sp>
          <p:nvSpPr>
            <p:cNvPr id="5" name="椭圆 28">
              <a:extLst>
                <a:ext uri="{FF2B5EF4-FFF2-40B4-BE49-F238E27FC236}">
                  <a16:creationId xmlns:a16="http://schemas.microsoft.com/office/drawing/2014/main" xmlns="" id="{E05C8184-16CB-4729-B6AC-B3DD421CC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9119" y="1780703"/>
              <a:ext cx="595426" cy="595530"/>
            </a:xfrm>
            <a:prstGeom prst="roundRect">
              <a:avLst/>
            </a:prstGeom>
            <a:gradFill rotWithShape="1">
              <a:gsLst>
                <a:gs pos="93000">
                  <a:srgbClr val="ECECEC"/>
                </a:gs>
                <a:gs pos="66000">
                  <a:srgbClr val="F9F9F9"/>
                </a:gs>
                <a:gs pos="0">
                  <a:srgbClr val="D3D3D3"/>
                </a:gs>
              </a:gsLst>
              <a:lin ang="4200000" scaled="0"/>
            </a:gradFill>
            <a:ln w="2857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4200000" scaled="0"/>
              </a:gradFill>
            </a:ln>
            <a:effectLst>
              <a:outerShdw blurRad="203200" dist="127000" dir="36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algn="ctr" latinLnBrk="1"/>
              <a:r>
                <a:rPr kumimoji="1" lang="en-US" altLang="zh-CN" sz="2000" dirty="0">
                  <a:solidFill>
                    <a:srgbClr val="304371"/>
                  </a:solidFill>
                  <a:latin typeface="Impact" panose="020B0806030902050204" pitchFamily="34" charset="0"/>
                  <a:ea typeface="굴림" charset="-127"/>
                  <a:sym typeface="微软雅黑" pitchFamily="34" charset="-122"/>
                </a:rPr>
                <a:t>01</a:t>
              </a:r>
              <a:endParaRPr kumimoji="1" lang="zh-CN" altLang="zh-CN" sz="2000" dirty="0">
                <a:solidFill>
                  <a:srgbClr val="304371"/>
                </a:solidFill>
                <a:latin typeface="Impact" panose="020B0806030902050204" pitchFamily="34" charset="0"/>
                <a:ea typeface="굴림" charset="-127"/>
                <a:sym typeface="微软雅黑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3056611" y="1414429"/>
            <a:ext cx="309820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病例分享</a:t>
            </a:r>
            <a:endParaRPr lang="zh-CN" altLang="en-US" sz="2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5"/>
          <p:cNvSpPr txBox="1"/>
          <p:nvPr/>
        </p:nvSpPr>
        <p:spPr>
          <a:xfrm>
            <a:off x="758812" y="270107"/>
            <a:ext cx="396970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CF</a:t>
            </a:r>
            <a:r>
              <a:rPr lang="zh-CN" altLang="en-US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相关肝病</a:t>
            </a:r>
            <a:r>
              <a:rPr lang="zh-CN" altLang="en-US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的典型病理</a:t>
            </a:r>
            <a:r>
              <a:rPr lang="zh-CN" altLang="en-US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改变</a:t>
            </a:r>
            <a:endParaRPr lang="zh-CN" altLang="en-US" sz="2400" b="1" dirty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50756" y="899351"/>
            <a:ext cx="5609176" cy="209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 r="8151"/>
          <a:stretch>
            <a:fillRect/>
          </a:stretch>
        </p:blipFill>
        <p:spPr bwMode="auto">
          <a:xfrm rot="5400000">
            <a:off x="6373515" y="532885"/>
            <a:ext cx="2089063" cy="28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1342775" y="3064476"/>
            <a:ext cx="6433743" cy="5436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eaLnBrk="0" hangingPunct="0">
              <a:defRPr/>
            </a:pPr>
            <a:r>
              <a:rPr lang="en-US" altLang="zh-CN" sz="20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CF</a:t>
            </a:r>
            <a:r>
              <a:rPr lang="zh-CN" altLang="en-US" sz="20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特征性的改变</a:t>
            </a:r>
            <a:r>
              <a:rPr lang="en-US" altLang="zh-CN" sz="20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20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局灶性胆汁性纤维化（肝硬化）</a:t>
            </a:r>
            <a:endParaRPr lang="en-US" altLang="zh-CN" sz="2000" b="1" dirty="0" smtClean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87612" y="3563207"/>
            <a:ext cx="5972432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zh-CN" altLang="en-US" sz="2000" dirty="0" smtClean="0">
                <a:latin typeface="+mj-ea"/>
                <a:ea typeface="+mj-ea"/>
                <a:cs typeface="Times New Roman (Hebrew)" charset="-79"/>
              </a:rPr>
              <a:t>汇管区扩大，汇管区周围纤维化；</a:t>
            </a:r>
            <a:endParaRPr lang="en-US" altLang="zh-CN" sz="2000" dirty="0" smtClean="0">
              <a:latin typeface="+mj-ea"/>
              <a:ea typeface="+mj-ea"/>
              <a:cs typeface="Times New Roman (Hebrew)" charset="-79"/>
            </a:endParaRPr>
          </a:p>
          <a:p>
            <a:pPr>
              <a:lnSpc>
                <a:spcPts val="31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en-US" altLang="zh-CN" sz="2000" dirty="0" smtClean="0">
                <a:latin typeface="+mj-ea"/>
                <a:ea typeface="+mj-ea"/>
                <a:cs typeface="Times New Roman (Hebrew)" charset="-79"/>
              </a:rPr>
              <a:t>P-P</a:t>
            </a:r>
            <a:r>
              <a:rPr lang="zh-CN" altLang="en-US" sz="2000" dirty="0" smtClean="0">
                <a:latin typeface="+mj-ea"/>
                <a:ea typeface="+mj-ea"/>
                <a:cs typeface="Times New Roman (Hebrew)" charset="-79"/>
              </a:rPr>
              <a:t>、</a:t>
            </a:r>
            <a:r>
              <a:rPr lang="en-US" altLang="zh-CN" sz="2000" dirty="0" smtClean="0">
                <a:latin typeface="+mj-ea"/>
                <a:ea typeface="+mj-ea"/>
                <a:cs typeface="Times New Roman (Hebrew)" charset="-79"/>
              </a:rPr>
              <a:t>P-C</a:t>
            </a:r>
            <a:r>
              <a:rPr lang="zh-CN" altLang="en-US" sz="2000" dirty="0" smtClean="0">
                <a:latin typeface="+mj-ea"/>
                <a:ea typeface="+mj-ea"/>
                <a:cs typeface="Times New Roman (Hebrew)" charset="-79"/>
              </a:rPr>
              <a:t>的桥接纤维化；</a:t>
            </a:r>
            <a:endParaRPr lang="en-US" altLang="zh-CN" sz="2000" dirty="0" smtClean="0">
              <a:latin typeface="+mj-ea"/>
              <a:ea typeface="+mj-ea"/>
              <a:cs typeface="Times New Roman (Hebrew)" charset="-79"/>
            </a:endParaRPr>
          </a:p>
          <a:p>
            <a:pPr>
              <a:lnSpc>
                <a:spcPts val="31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zh-CN" altLang="en-US" sz="2000" dirty="0" smtClean="0">
                <a:latin typeface="+mj-ea"/>
                <a:ea typeface="+mj-ea"/>
              </a:rPr>
              <a:t>细胆管反应性增生，细胆管扩张含粉染粘稠分泌物。</a:t>
            </a:r>
            <a:endParaRPr lang="zh-CN" altLang="en-US" sz="20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5"/>
          <p:cNvSpPr txBox="1"/>
          <p:nvPr/>
        </p:nvSpPr>
        <p:spPr>
          <a:xfrm>
            <a:off x="758812" y="295274"/>
            <a:ext cx="396970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CF</a:t>
            </a:r>
            <a:r>
              <a:rPr lang="zh-CN" altLang="en-US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相关肝病</a:t>
            </a:r>
            <a:r>
              <a:rPr lang="zh-CN" altLang="en-US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的典型病理</a:t>
            </a:r>
            <a:r>
              <a:rPr lang="zh-CN" altLang="en-US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改变</a:t>
            </a:r>
            <a:endParaRPr lang="zh-CN" altLang="en-US" sz="2400" b="1" dirty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739" y="832443"/>
            <a:ext cx="2764693" cy="209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724938" y="3017014"/>
            <a:ext cx="2026506" cy="69197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eaLnBrk="0" hangingPunct="0">
              <a:defRPr/>
            </a:pPr>
            <a:r>
              <a:rPr lang="zh-CN" altLang="en-US" sz="20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多小叶性肝硬化</a:t>
            </a:r>
            <a:endParaRPr lang="en-US" altLang="zh-CN" sz="2000" b="1" dirty="0" smtClean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rot="5400000">
            <a:off x="1458250" y="3791357"/>
            <a:ext cx="461320" cy="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5"/>
          <p:cNvSpPr>
            <a:spLocks noChangeArrowheads="1"/>
          </p:cNvSpPr>
          <p:nvPr/>
        </p:nvSpPr>
        <p:spPr bwMode="gray">
          <a:xfrm>
            <a:off x="914409" y="4038505"/>
            <a:ext cx="1548705" cy="527222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eaLnBrk="0" hangingPunct="0">
              <a:defRPr/>
            </a:pPr>
            <a:r>
              <a:rPr lang="zh-CN" altLang="en-US" sz="20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终末期改变</a:t>
            </a:r>
            <a:endParaRPr lang="en-US" altLang="zh-CN" sz="2000" b="1" dirty="0" smtClean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5990326" y="825735"/>
            <a:ext cx="2832399" cy="2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tangle 5"/>
          <p:cNvSpPr>
            <a:spLocks noChangeArrowheads="1"/>
          </p:cNvSpPr>
          <p:nvPr/>
        </p:nvSpPr>
        <p:spPr bwMode="gray">
          <a:xfrm>
            <a:off x="3468138" y="3025252"/>
            <a:ext cx="2026506" cy="69197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eaLnBrk="0" hangingPunct="0">
              <a:defRPr/>
            </a:pPr>
            <a:r>
              <a:rPr lang="zh-CN" altLang="en-US" sz="20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汇管区纤维化，门静脉闭塞</a:t>
            </a:r>
            <a:endParaRPr lang="en-US" altLang="zh-CN" sz="2000" b="1" dirty="0" smtClean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6211331" y="3000538"/>
            <a:ext cx="2364258" cy="69197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eaLnBrk="0" hangingPunct="0">
              <a:defRPr/>
            </a:pPr>
            <a:r>
              <a:rPr lang="zh-CN" altLang="en-US" sz="20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结节性再生性增生</a:t>
            </a:r>
            <a:endParaRPr lang="en-US" altLang="zh-CN" sz="2000" b="1" dirty="0" smtClean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gray">
          <a:xfrm>
            <a:off x="4737966" y="4137360"/>
            <a:ext cx="2281881" cy="527222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eaLnBrk="0" hangingPunct="0">
              <a:defRPr/>
            </a:pPr>
            <a:r>
              <a:rPr lang="zh-CN" altLang="en-US" sz="20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非硬化性门脉高压</a:t>
            </a:r>
            <a:endParaRPr lang="en-US" altLang="zh-CN" sz="2000" b="1" dirty="0" smtClean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25556" y="4626509"/>
            <a:ext cx="31184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+mj-ea"/>
                <a:ea typeface="+mj-ea"/>
              </a:rPr>
              <a:t> J Cyst Fibros. 2017 ;16(5):e11-e13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 flipH="1" flipV="1">
            <a:off x="5830707" y="3872259"/>
            <a:ext cx="1576771" cy="249967"/>
          </a:xfrm>
          <a:custGeom>
            <a:avLst/>
            <a:gdLst>
              <a:gd name="T0" fmla="*/ 1095 w 1285"/>
              <a:gd name="T1" fmla="*/ 0 h 592"/>
              <a:gd name="T2" fmla="*/ 1095 w 1285"/>
              <a:gd name="T3" fmla="*/ 592 h 592"/>
              <a:gd name="T4" fmla="*/ 0 w 1285"/>
              <a:gd name="T5" fmla="*/ 592 h 592"/>
              <a:gd name="T6" fmla="*/ 0 60000 65536"/>
              <a:gd name="T7" fmla="*/ 0 60000 65536"/>
              <a:gd name="T8" fmla="*/ 0 60000 65536"/>
              <a:gd name="T9" fmla="*/ 0 w 1285"/>
              <a:gd name="T10" fmla="*/ 0 h 592"/>
              <a:gd name="T11" fmla="*/ 1285 w 1285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5" h="592">
                <a:moveTo>
                  <a:pt x="1285" y="0"/>
                </a:moveTo>
                <a:lnTo>
                  <a:pt x="1285" y="592"/>
                </a:lnTo>
                <a:lnTo>
                  <a:pt x="0" y="592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triangle" w="med" len="lg"/>
            <a:tailEnd type="none" w="med" len="med"/>
          </a:ln>
        </p:spPr>
        <p:txBody>
          <a:bodyPr wrap="none" lIns="0" tIns="0" rIns="0" bIns="0" anchor="ctr"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35" name="Freeform 11"/>
          <p:cNvSpPr>
            <a:spLocks/>
          </p:cNvSpPr>
          <p:nvPr/>
        </p:nvSpPr>
        <p:spPr bwMode="auto">
          <a:xfrm flipV="1">
            <a:off x="4286774" y="3875713"/>
            <a:ext cx="1543575" cy="256853"/>
          </a:xfrm>
          <a:custGeom>
            <a:avLst/>
            <a:gdLst>
              <a:gd name="T0" fmla="*/ 1095 w 1285"/>
              <a:gd name="T1" fmla="*/ 0 h 592"/>
              <a:gd name="T2" fmla="*/ 1095 w 1285"/>
              <a:gd name="T3" fmla="*/ 592 h 592"/>
              <a:gd name="T4" fmla="*/ 0 w 1285"/>
              <a:gd name="T5" fmla="*/ 592 h 592"/>
              <a:gd name="T6" fmla="*/ 0 60000 65536"/>
              <a:gd name="T7" fmla="*/ 0 60000 65536"/>
              <a:gd name="T8" fmla="*/ 0 60000 65536"/>
              <a:gd name="T9" fmla="*/ 0 w 1285"/>
              <a:gd name="T10" fmla="*/ 0 h 592"/>
              <a:gd name="T11" fmla="*/ 1285 w 1285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5" h="592">
                <a:moveTo>
                  <a:pt x="1285" y="0"/>
                </a:moveTo>
                <a:lnTo>
                  <a:pt x="1285" y="592"/>
                </a:lnTo>
                <a:lnTo>
                  <a:pt x="0" y="592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triangle" w="med" len="lg"/>
            <a:tailEnd type="none" w="med" len="med"/>
          </a:ln>
        </p:spPr>
        <p:txBody>
          <a:bodyPr wrap="none" lIns="0" tIns="0" rIns="0" bIns="0" anchor="ctr"/>
          <a:lstStyle/>
          <a:p>
            <a:endParaRPr lang="zh-CN" altLang="en-US">
              <a:latin typeface="+mj-ea"/>
              <a:ea typeface="+mj-ea"/>
            </a:endParaRPr>
          </a:p>
        </p:txBody>
      </p:sp>
      <p:cxnSp>
        <p:nvCxnSpPr>
          <p:cNvPr id="36" name="直接连接符 35"/>
          <p:cNvCxnSpPr>
            <a:stCxn id="35" idx="2"/>
          </p:cNvCxnSpPr>
          <p:nvPr/>
        </p:nvCxnSpPr>
        <p:spPr>
          <a:xfrm flipV="1">
            <a:off x="4286774" y="3640822"/>
            <a:ext cx="1588" cy="2348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16200000" flipV="1">
            <a:off x="7251490" y="3712922"/>
            <a:ext cx="302797" cy="75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lum bright="-30000" contrast="40000"/>
          </a:blip>
          <a:srcRect/>
          <a:stretch>
            <a:fillRect/>
          </a:stretch>
        </p:blipFill>
        <p:spPr bwMode="auto">
          <a:xfrm>
            <a:off x="3156963" y="820945"/>
            <a:ext cx="2799221" cy="21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直接箭头连接符 18"/>
          <p:cNvCxnSpPr/>
          <p:nvPr/>
        </p:nvCxnSpPr>
        <p:spPr>
          <a:xfrm rot="10800000" flipV="1">
            <a:off x="4681058" y="1937856"/>
            <a:ext cx="159391" cy="922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10800000" flipV="1">
            <a:off x="4504889" y="1912689"/>
            <a:ext cx="159391" cy="922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97166" y="1996580"/>
            <a:ext cx="4362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/>
              <a:t>BD</a:t>
            </a:r>
            <a:endParaRPr lang="zh-CN" altLang="en-US" sz="11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86775" y="2013358"/>
            <a:ext cx="402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/>
              <a:t>HA</a:t>
            </a:r>
            <a:endParaRPr lang="zh-CN" altLang="en-US" sz="1100" b="1" dirty="0"/>
          </a:p>
        </p:txBody>
      </p:sp>
      <p:cxnSp>
        <p:nvCxnSpPr>
          <p:cNvPr id="38" name="直接箭头连接符 37"/>
          <p:cNvCxnSpPr/>
          <p:nvPr/>
        </p:nvCxnSpPr>
        <p:spPr>
          <a:xfrm rot="10800000" flipV="1">
            <a:off x="8128933" y="1308682"/>
            <a:ext cx="159391" cy="922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rot="10800000" flipV="1">
            <a:off x="8212825" y="1820411"/>
            <a:ext cx="192945" cy="83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rot="10800000">
            <a:off x="8137323" y="2164359"/>
            <a:ext cx="151000" cy="1342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rot="16200000" flipH="1">
            <a:off x="7315201" y="1191235"/>
            <a:ext cx="125834" cy="4194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6862194" y="1560352"/>
            <a:ext cx="184560" cy="109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6761527" y="1979802"/>
            <a:ext cx="184559" cy="335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V="1">
            <a:off x="6878972" y="2365695"/>
            <a:ext cx="159391" cy="335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rot="16200000" flipV="1">
            <a:off x="7562677" y="2529281"/>
            <a:ext cx="151003" cy="587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6193864" y="4835723"/>
            <a:ext cx="2903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微软雅黑" pitchFamily="34" charset="-122"/>
                <a:ea typeface="微软雅黑" pitchFamily="34" charset="-122"/>
              </a:rPr>
              <a:t>Hepatology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. 2011r;53(3):1064-5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  <p:bldP spid="33" grpId="0"/>
      <p:bldP spid="34" grpId="0" animBg="1"/>
      <p:bldP spid="35" grpId="0" animBg="1"/>
      <p:bldP spid="21" grpId="0"/>
      <p:bldP spid="22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5"/>
          <p:cNvSpPr txBox="1"/>
          <p:nvPr/>
        </p:nvSpPr>
        <p:spPr>
          <a:xfrm>
            <a:off x="758812" y="186217"/>
            <a:ext cx="396970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CF</a:t>
            </a:r>
            <a:r>
              <a:rPr lang="zh-CN" altLang="en-US" sz="2400" b="1" dirty="0" smtClean="0">
                <a:solidFill>
                  <a:srgbClr val="1B4367"/>
                </a:solidFill>
                <a:latin typeface="+mj-ea"/>
                <a:ea typeface="+mj-ea"/>
                <a:cs typeface="+mn-ea"/>
                <a:sym typeface="+mn-lt"/>
              </a:rPr>
              <a:t>相关肝病表现</a:t>
            </a:r>
            <a:endParaRPr lang="zh-CN" altLang="en-US" sz="2400" b="1" dirty="0">
              <a:solidFill>
                <a:srgbClr val="1B4367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351760" y="607936"/>
          <a:ext cx="4512145" cy="443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393"/>
                <a:gridCol w="2001752"/>
              </a:tblGrid>
              <a:tr h="393090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+mj-ea"/>
                          <a:ea typeface="+mj-ea"/>
                        </a:rPr>
                        <a:t>病变</a:t>
                      </a:r>
                      <a:endParaRPr lang="zh-CN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+mj-ea"/>
                          <a:ea typeface="+mj-ea"/>
                        </a:rPr>
                        <a:t>发生率</a:t>
                      </a:r>
                      <a:r>
                        <a:rPr lang="en-US" altLang="zh-CN" sz="2000" dirty="0" smtClean="0">
                          <a:latin typeface="+mj-ea"/>
                          <a:ea typeface="+mj-ea"/>
                        </a:rPr>
                        <a:t>%</a:t>
                      </a:r>
                      <a:endParaRPr lang="zh-CN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67892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无症状的肝酶升高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j-ea"/>
                          <a:ea typeface="+mj-ea"/>
                        </a:rPr>
                        <a:t>10-46</a:t>
                      </a:r>
                      <a:endParaRPr lang="zh-CN" altLang="en-US" sz="1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67892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脂肪变性</a:t>
                      </a:r>
                      <a:endParaRPr lang="zh-CN" altLang="en-US" sz="1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altLang="zh-CN" sz="1600" dirty="0" smtClean="0">
                          <a:latin typeface="+mj-ea"/>
                          <a:ea typeface="+mj-ea"/>
                        </a:rPr>
                        <a:t>23-75</a:t>
                      </a:r>
                      <a:endParaRPr lang="zh-CN" altLang="en-US" sz="1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67892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新生儿淤胆</a:t>
                      </a:r>
                      <a:endParaRPr lang="zh-CN" altLang="en-US" sz="1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j-ea"/>
                          <a:ea typeface="+mj-ea"/>
                        </a:rPr>
                        <a:t>2-38</a:t>
                      </a:r>
                      <a:endParaRPr lang="zh-CN" altLang="en-US" sz="1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02377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局灶性胆汁性肝硬化</a:t>
                      </a:r>
                      <a:endParaRPr lang="zh-CN" altLang="en-US" sz="1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j-ea"/>
                          <a:ea typeface="+mj-ea"/>
                        </a:rPr>
                        <a:t>10-72</a:t>
                      </a:r>
                      <a:endParaRPr lang="zh-CN" altLang="en-US" sz="1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02377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多小叶性肝硬化</a:t>
                      </a:r>
                      <a:endParaRPr lang="zh-CN" altLang="en-US" sz="1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j-ea"/>
                          <a:ea typeface="+mj-ea"/>
                        </a:rPr>
                        <a:t>7-20</a:t>
                      </a:r>
                      <a:endParaRPr lang="zh-CN" altLang="en-US" sz="1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02377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肝细胞癌</a:t>
                      </a:r>
                      <a:endParaRPr lang="zh-CN" altLang="en-US" sz="1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j-ea"/>
                          <a:ea typeface="+mj-ea"/>
                        </a:rPr>
                        <a:t>罕见</a:t>
                      </a:r>
                      <a:endParaRPr lang="zh-CN" altLang="en-US" sz="1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02377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微小胆囊</a:t>
                      </a:r>
                      <a:endParaRPr lang="zh-CN" altLang="en-US" sz="1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j-ea"/>
                          <a:ea typeface="+mj-ea"/>
                        </a:rPr>
                        <a:t>15-45</a:t>
                      </a:r>
                      <a:endParaRPr lang="zh-CN" altLang="en-US" sz="1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67892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胆石症</a:t>
                      </a:r>
                      <a:endParaRPr lang="zh-CN" altLang="en-US" sz="1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j-ea"/>
                          <a:ea typeface="+mj-ea"/>
                        </a:rPr>
                        <a:t>3-25</a:t>
                      </a:r>
                      <a:endParaRPr lang="zh-CN" altLang="en-US" sz="1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67892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门脉高压</a:t>
                      </a:r>
                      <a:endParaRPr lang="zh-CN" altLang="en-US" sz="1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j-ea"/>
                          <a:ea typeface="+mj-ea"/>
                        </a:rPr>
                        <a:t>2-5</a:t>
                      </a:r>
                      <a:endParaRPr lang="zh-CN" altLang="en-US" sz="1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02377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硬化性胆管炎</a:t>
                      </a:r>
                      <a:endParaRPr lang="zh-CN" altLang="en-US" sz="1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j-ea"/>
                          <a:ea typeface="+mj-ea"/>
                        </a:rPr>
                        <a:t>罕见</a:t>
                      </a:r>
                      <a:endParaRPr lang="zh-CN" altLang="en-US" sz="1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02377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胆管癌</a:t>
                      </a:r>
                      <a:endParaRPr lang="zh-CN" altLang="en-US" sz="1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j-ea"/>
                          <a:ea typeface="+mj-ea"/>
                        </a:rPr>
                        <a:t>罕见</a:t>
                      </a:r>
                      <a:endParaRPr lang="zh-CN" altLang="en-US" sz="1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6091843" y="2150313"/>
            <a:ext cx="22159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Feranchak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AP. Cystic fibrosis liver disease. In: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Suchy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FJ,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Sokol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RJ,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Balistreri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WF, eds. Liver Disease in Children,3rd ed. Cambridge: Cambridge University Press; 2007:572–594.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61713" y="4138940"/>
            <a:ext cx="21182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Best </a:t>
            </a:r>
            <a:r>
              <a:rPr lang="en-US" dirty="0" err="1" smtClean="0">
                <a:latin typeface="微软雅黑" pitchFamily="34" charset="-122"/>
                <a:ea typeface="微软雅黑" pitchFamily="34" charset="-122"/>
              </a:rPr>
              <a:t>Pract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 Res </a:t>
            </a:r>
            <a:r>
              <a:rPr lang="en-US" dirty="0" err="1" smtClean="0">
                <a:latin typeface="微软雅黑" pitchFamily="34" charset="-122"/>
                <a:ea typeface="微软雅黑" pitchFamily="34" charset="-122"/>
              </a:rPr>
              <a:t>Clin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dirty="0" err="1" smtClean="0">
                <a:latin typeface="微软雅黑" pitchFamily="34" charset="-122"/>
                <a:ea typeface="微软雅黑" pitchFamily="34" charset="-122"/>
              </a:rPr>
              <a:t>Gastroenterol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. 2010;24(5):585-92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136650" y="1475185"/>
            <a:ext cx="4955540" cy="191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2500" dirty="0">
                <a:solidFill>
                  <a:srgbClr val="9FD2E9"/>
                </a:solidFill>
                <a:latin typeface="Impact" panose="020B0806030902050204" pitchFamily="34" charset="0"/>
              </a:rPr>
              <a:t>THANKS</a:t>
            </a: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23080" y="2253477"/>
            <a:ext cx="6494463" cy="3262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3300" spc="225" dirty="0">
              <a:ln w="3175">
                <a:noFill/>
              </a:ln>
              <a:solidFill>
                <a:schemeClr val="accent1">
                  <a:lumMod val="50000"/>
                </a:schemeClr>
              </a:solidFill>
              <a:latin typeface="方正毡笔黑繁体" panose="03000509000000000000" pitchFamily="65" charset="-122"/>
              <a:ea typeface="方正毡笔黑繁体" panose="03000509000000000000" pitchFamily="65" charset="-122"/>
            </a:endParaRPr>
          </a:p>
        </p:txBody>
      </p:sp>
      <p:sp>
        <p:nvSpPr>
          <p:cNvPr id="3076" name="KSO_Shape"/>
          <p:cNvSpPr>
            <a:spLocks/>
          </p:cNvSpPr>
          <p:nvPr/>
        </p:nvSpPr>
        <p:spPr bwMode="auto">
          <a:xfrm>
            <a:off x="7642226" y="1447801"/>
            <a:ext cx="428625" cy="389335"/>
          </a:xfrm>
          <a:custGeom>
            <a:avLst/>
            <a:gdLst>
              <a:gd name="T0" fmla="*/ 2792 w 968375"/>
              <a:gd name="T1" fmla="*/ 31626 h 1170887"/>
              <a:gd name="T2" fmla="*/ 13476 w 968375"/>
              <a:gd name="T3" fmla="*/ 36401 h 1170887"/>
              <a:gd name="T4" fmla="*/ 24038 w 968375"/>
              <a:gd name="T5" fmla="*/ 31871 h 1170887"/>
              <a:gd name="T6" fmla="*/ 25616 w 968375"/>
              <a:gd name="T7" fmla="*/ 32606 h 1170887"/>
              <a:gd name="T8" fmla="*/ 13476 w 968375"/>
              <a:gd name="T9" fmla="*/ 38237 h 1170887"/>
              <a:gd name="T10" fmla="*/ 1093 w 968375"/>
              <a:gd name="T11" fmla="*/ 32361 h 1170887"/>
              <a:gd name="T12" fmla="*/ 2792 w 968375"/>
              <a:gd name="T13" fmla="*/ 31626 h 1170887"/>
              <a:gd name="T14" fmla="*/ 28166 w 968375"/>
              <a:gd name="T15" fmla="*/ 20241 h 1170887"/>
              <a:gd name="T16" fmla="*/ 31323 w 968375"/>
              <a:gd name="T17" fmla="*/ 24158 h 1170887"/>
              <a:gd name="T18" fmla="*/ 27316 w 968375"/>
              <a:gd name="T19" fmla="*/ 28198 h 1170887"/>
              <a:gd name="T20" fmla="*/ 25859 w 968375"/>
              <a:gd name="T21" fmla="*/ 27954 h 1170887"/>
              <a:gd name="T22" fmla="*/ 26830 w 968375"/>
              <a:gd name="T23" fmla="*/ 26362 h 1170887"/>
              <a:gd name="T24" fmla="*/ 27316 w 968375"/>
              <a:gd name="T25" fmla="*/ 26484 h 1170887"/>
              <a:gd name="T26" fmla="*/ 29501 w 968375"/>
              <a:gd name="T27" fmla="*/ 24158 h 1170887"/>
              <a:gd name="T28" fmla="*/ 28045 w 968375"/>
              <a:gd name="T29" fmla="*/ 22077 h 1170887"/>
              <a:gd name="T30" fmla="*/ 28166 w 968375"/>
              <a:gd name="T31" fmla="*/ 20241 h 1170887"/>
              <a:gd name="T32" fmla="*/ 26587 w 968375"/>
              <a:gd name="T33" fmla="*/ 17547 h 1170887"/>
              <a:gd name="T34" fmla="*/ 26830 w 968375"/>
              <a:gd name="T35" fmla="*/ 19996 h 1170887"/>
              <a:gd name="T36" fmla="*/ 13476 w 968375"/>
              <a:gd name="T37" fmla="*/ 33463 h 1170887"/>
              <a:gd name="T38" fmla="*/ 0 w 968375"/>
              <a:gd name="T39" fmla="*/ 19996 h 1170887"/>
              <a:gd name="T40" fmla="*/ 243 w 968375"/>
              <a:gd name="T41" fmla="*/ 17792 h 1170887"/>
              <a:gd name="T42" fmla="*/ 13476 w 968375"/>
              <a:gd name="T43" fmla="*/ 24770 h 1170887"/>
              <a:gd name="T44" fmla="*/ 26587 w 968375"/>
              <a:gd name="T45" fmla="*/ 17792 h 1170887"/>
              <a:gd name="T46" fmla="*/ 26587 w 968375"/>
              <a:gd name="T47" fmla="*/ 17547 h 1170887"/>
              <a:gd name="T48" fmla="*/ 13476 w 968375"/>
              <a:gd name="T49" fmla="*/ 12161 h 1170887"/>
              <a:gd name="T50" fmla="*/ 25131 w 968375"/>
              <a:gd name="T51" fmla="*/ 17792 h 1170887"/>
              <a:gd name="T52" fmla="*/ 25010 w 968375"/>
              <a:gd name="T53" fmla="*/ 18649 h 1170887"/>
              <a:gd name="T54" fmla="*/ 13476 w 968375"/>
              <a:gd name="T55" fmla="*/ 14732 h 1170887"/>
              <a:gd name="T56" fmla="*/ 1821 w 968375"/>
              <a:gd name="T57" fmla="*/ 18649 h 1170887"/>
              <a:gd name="T58" fmla="*/ 1700 w 968375"/>
              <a:gd name="T59" fmla="*/ 17792 h 1170887"/>
              <a:gd name="T60" fmla="*/ 13476 w 968375"/>
              <a:gd name="T61" fmla="*/ 12161 h 1170887"/>
              <a:gd name="T62" fmla="*/ 17593 w 968375"/>
              <a:gd name="T63" fmla="*/ 2028 h 1170887"/>
              <a:gd name="T64" fmla="*/ 17927 w 968375"/>
              <a:gd name="T65" fmla="*/ 12167 h 1170887"/>
              <a:gd name="T66" fmla="*/ 17593 w 968375"/>
              <a:gd name="T67" fmla="*/ 2028 h 1170887"/>
              <a:gd name="T68" fmla="*/ 8900 w 968375"/>
              <a:gd name="T69" fmla="*/ 1352 h 1170887"/>
              <a:gd name="T70" fmla="*/ 9234 w 968375"/>
              <a:gd name="T71" fmla="*/ 11491 h 1170887"/>
              <a:gd name="T72" fmla="*/ 8900 w 968375"/>
              <a:gd name="T73" fmla="*/ 1352 h 1170887"/>
              <a:gd name="T74" fmla="*/ 13246 w 968375"/>
              <a:gd name="T75" fmla="*/ 0 h 1170887"/>
              <a:gd name="T76" fmla="*/ 13581 w 968375"/>
              <a:gd name="T77" fmla="*/ 10139 h 1170887"/>
              <a:gd name="T78" fmla="*/ 13246 w 968375"/>
              <a:gd name="T79" fmla="*/ 0 h 11708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68375" h="1170887">
                <a:moveTo>
                  <a:pt x="86328" y="968447"/>
                </a:moveTo>
                <a:cubicBezTo>
                  <a:pt x="120108" y="1054672"/>
                  <a:pt x="258984" y="1114654"/>
                  <a:pt x="416627" y="1114654"/>
                </a:cubicBezTo>
                <a:cubicBezTo>
                  <a:pt x="566762" y="1114654"/>
                  <a:pt x="701884" y="1058421"/>
                  <a:pt x="743172" y="975945"/>
                </a:cubicBezTo>
                <a:cubicBezTo>
                  <a:pt x="791966" y="998438"/>
                  <a:pt x="791966" y="998438"/>
                  <a:pt x="791966" y="998438"/>
                </a:cubicBezTo>
                <a:cubicBezTo>
                  <a:pt x="743172" y="1103407"/>
                  <a:pt x="589283" y="1170887"/>
                  <a:pt x="416627" y="1170887"/>
                </a:cubicBezTo>
                <a:cubicBezTo>
                  <a:pt x="236464" y="1170887"/>
                  <a:pt x="78821" y="1095909"/>
                  <a:pt x="33780" y="990941"/>
                </a:cubicBezTo>
                <a:cubicBezTo>
                  <a:pt x="86328" y="968447"/>
                  <a:pt x="86328" y="968447"/>
                  <a:pt x="86328" y="968447"/>
                </a:cubicBezTo>
                <a:close/>
                <a:moveTo>
                  <a:pt x="870787" y="619801"/>
                </a:moveTo>
                <a:cubicBezTo>
                  <a:pt x="927088" y="634796"/>
                  <a:pt x="968375" y="683532"/>
                  <a:pt x="968375" y="739765"/>
                </a:cubicBezTo>
                <a:cubicBezTo>
                  <a:pt x="968375" y="810994"/>
                  <a:pt x="912074" y="863478"/>
                  <a:pt x="844513" y="863478"/>
                </a:cubicBezTo>
                <a:cubicBezTo>
                  <a:pt x="829500" y="863478"/>
                  <a:pt x="814486" y="863478"/>
                  <a:pt x="799473" y="855981"/>
                </a:cubicBezTo>
                <a:cubicBezTo>
                  <a:pt x="810733" y="840985"/>
                  <a:pt x="821993" y="822241"/>
                  <a:pt x="829500" y="807245"/>
                </a:cubicBezTo>
                <a:cubicBezTo>
                  <a:pt x="833253" y="807245"/>
                  <a:pt x="840760" y="810994"/>
                  <a:pt x="844513" y="810994"/>
                </a:cubicBezTo>
                <a:cubicBezTo>
                  <a:pt x="882047" y="810994"/>
                  <a:pt x="912074" y="777254"/>
                  <a:pt x="912074" y="739765"/>
                </a:cubicBezTo>
                <a:cubicBezTo>
                  <a:pt x="912074" y="713523"/>
                  <a:pt x="893307" y="687281"/>
                  <a:pt x="867034" y="676034"/>
                </a:cubicBezTo>
                <a:cubicBezTo>
                  <a:pt x="870787" y="661038"/>
                  <a:pt x="870787" y="642294"/>
                  <a:pt x="870787" y="619801"/>
                </a:cubicBezTo>
                <a:close/>
                <a:moveTo>
                  <a:pt x="821993" y="537325"/>
                </a:moveTo>
                <a:cubicBezTo>
                  <a:pt x="825746" y="556070"/>
                  <a:pt x="829500" y="582312"/>
                  <a:pt x="829500" y="612303"/>
                </a:cubicBezTo>
                <a:cubicBezTo>
                  <a:pt x="829500" y="840985"/>
                  <a:pt x="645584" y="1024681"/>
                  <a:pt x="416627" y="1024681"/>
                </a:cubicBezTo>
                <a:cubicBezTo>
                  <a:pt x="187669" y="1024681"/>
                  <a:pt x="0" y="840985"/>
                  <a:pt x="0" y="612303"/>
                </a:cubicBezTo>
                <a:cubicBezTo>
                  <a:pt x="0" y="586061"/>
                  <a:pt x="3753" y="563567"/>
                  <a:pt x="7507" y="544823"/>
                </a:cubicBezTo>
                <a:cubicBezTo>
                  <a:pt x="7507" y="664787"/>
                  <a:pt x="187669" y="758510"/>
                  <a:pt x="416627" y="758510"/>
                </a:cubicBezTo>
                <a:cubicBezTo>
                  <a:pt x="641830" y="758510"/>
                  <a:pt x="821993" y="664787"/>
                  <a:pt x="821993" y="544823"/>
                </a:cubicBezTo>
                <a:cubicBezTo>
                  <a:pt x="821993" y="541074"/>
                  <a:pt x="821993" y="541074"/>
                  <a:pt x="821993" y="537325"/>
                </a:cubicBezTo>
                <a:close/>
                <a:moveTo>
                  <a:pt x="416627" y="372374"/>
                </a:moveTo>
                <a:cubicBezTo>
                  <a:pt x="611803" y="372374"/>
                  <a:pt x="776952" y="451101"/>
                  <a:pt x="776952" y="544823"/>
                </a:cubicBezTo>
                <a:cubicBezTo>
                  <a:pt x="776952" y="556070"/>
                  <a:pt x="776952" y="563567"/>
                  <a:pt x="773199" y="571065"/>
                </a:cubicBezTo>
                <a:cubicBezTo>
                  <a:pt x="716898" y="499836"/>
                  <a:pt x="578023" y="451101"/>
                  <a:pt x="416627" y="451101"/>
                </a:cubicBezTo>
                <a:cubicBezTo>
                  <a:pt x="251477" y="451101"/>
                  <a:pt x="112601" y="499836"/>
                  <a:pt x="56301" y="571065"/>
                </a:cubicBezTo>
                <a:cubicBezTo>
                  <a:pt x="52547" y="563567"/>
                  <a:pt x="52547" y="556070"/>
                  <a:pt x="52547" y="544823"/>
                </a:cubicBezTo>
                <a:cubicBezTo>
                  <a:pt x="52547" y="451101"/>
                  <a:pt x="217696" y="372374"/>
                  <a:pt x="416627" y="372374"/>
                </a:cubicBezTo>
                <a:close/>
                <a:moveTo>
                  <a:pt x="543902" y="62096"/>
                </a:moveTo>
                <a:cubicBezTo>
                  <a:pt x="636930" y="186288"/>
                  <a:pt x="492220" y="196637"/>
                  <a:pt x="554238" y="372576"/>
                </a:cubicBezTo>
                <a:cubicBezTo>
                  <a:pt x="409528" y="155240"/>
                  <a:pt x="585248" y="196637"/>
                  <a:pt x="543902" y="62096"/>
                </a:cubicBezTo>
                <a:close/>
                <a:moveTo>
                  <a:pt x="275155" y="41398"/>
                </a:moveTo>
                <a:cubicBezTo>
                  <a:pt x="368183" y="175939"/>
                  <a:pt x="223472" y="175939"/>
                  <a:pt x="285491" y="351878"/>
                </a:cubicBezTo>
                <a:cubicBezTo>
                  <a:pt x="140780" y="144891"/>
                  <a:pt x="316500" y="186288"/>
                  <a:pt x="275155" y="41398"/>
                </a:cubicBezTo>
                <a:close/>
                <a:moveTo>
                  <a:pt x="409528" y="0"/>
                </a:moveTo>
                <a:cubicBezTo>
                  <a:pt x="502556" y="124192"/>
                  <a:pt x="357846" y="134542"/>
                  <a:pt x="419865" y="310480"/>
                </a:cubicBezTo>
                <a:cubicBezTo>
                  <a:pt x="275155" y="103493"/>
                  <a:pt x="450874" y="144891"/>
                  <a:pt x="409528" y="0"/>
                </a:cubicBezTo>
                <a:close/>
              </a:path>
            </a:pathLst>
          </a:custGeom>
          <a:solidFill>
            <a:srgbClr val="9FD2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581548" y="2287046"/>
            <a:ext cx="1356213" cy="246382"/>
            <a:chOff x="2088" y="3325"/>
            <a:chExt cx="843" cy="352"/>
          </a:xfrm>
          <a:solidFill>
            <a:srgbClr val="2987B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2088" y="3336"/>
              <a:ext cx="322" cy="341"/>
            </a:xfrm>
            <a:custGeom>
              <a:avLst/>
              <a:gdLst>
                <a:gd name="T0" fmla="*/ 1030 w 5379"/>
                <a:gd name="T1" fmla="*/ 3786 h 5658"/>
                <a:gd name="T2" fmla="*/ 847 w 5379"/>
                <a:gd name="T3" fmla="*/ 4986 h 5658"/>
                <a:gd name="T4" fmla="*/ 1144 w 5379"/>
                <a:gd name="T5" fmla="*/ 4962 h 5658"/>
                <a:gd name="T6" fmla="*/ 1084 w 5379"/>
                <a:gd name="T7" fmla="*/ 3769 h 5658"/>
                <a:gd name="T8" fmla="*/ 2128 w 5379"/>
                <a:gd name="T9" fmla="*/ 3810 h 5658"/>
                <a:gd name="T10" fmla="*/ 1716 w 5379"/>
                <a:gd name="T11" fmla="*/ 3978 h 5658"/>
                <a:gd name="T12" fmla="*/ 1671 w 5379"/>
                <a:gd name="T13" fmla="*/ 4914 h 5658"/>
                <a:gd name="T14" fmla="*/ 2998 w 5379"/>
                <a:gd name="T15" fmla="*/ 3427 h 5658"/>
                <a:gd name="T16" fmla="*/ 2540 w 5379"/>
                <a:gd name="T17" fmla="*/ 2827 h 5658"/>
                <a:gd name="T18" fmla="*/ 2403 w 5379"/>
                <a:gd name="T19" fmla="*/ 3307 h 5658"/>
                <a:gd name="T20" fmla="*/ 2998 w 5379"/>
                <a:gd name="T21" fmla="*/ 2659 h 5658"/>
                <a:gd name="T22" fmla="*/ 1762 w 5379"/>
                <a:gd name="T23" fmla="*/ 2899 h 5658"/>
                <a:gd name="T24" fmla="*/ 526 w 5379"/>
                <a:gd name="T25" fmla="*/ 3355 h 5658"/>
                <a:gd name="T26" fmla="*/ 435 w 5379"/>
                <a:gd name="T27" fmla="*/ 2875 h 5658"/>
                <a:gd name="T28" fmla="*/ 4257 w 5379"/>
                <a:gd name="T29" fmla="*/ 2275 h 5658"/>
                <a:gd name="T30" fmla="*/ 3570 w 5379"/>
                <a:gd name="T31" fmla="*/ 3139 h 5658"/>
                <a:gd name="T32" fmla="*/ 3639 w 5379"/>
                <a:gd name="T33" fmla="*/ 3067 h 5658"/>
                <a:gd name="T34" fmla="*/ 4051 w 5379"/>
                <a:gd name="T35" fmla="*/ 3163 h 5658"/>
                <a:gd name="T36" fmla="*/ 4257 w 5379"/>
                <a:gd name="T37" fmla="*/ 2275 h 5658"/>
                <a:gd name="T38" fmla="*/ 2403 w 5379"/>
                <a:gd name="T39" fmla="*/ 2227 h 5658"/>
                <a:gd name="T40" fmla="*/ 2998 w 5379"/>
                <a:gd name="T41" fmla="*/ 2443 h 5658"/>
                <a:gd name="T42" fmla="*/ 1671 w 5379"/>
                <a:gd name="T43" fmla="*/ 1891 h 5658"/>
                <a:gd name="T44" fmla="*/ 641 w 5379"/>
                <a:gd name="T45" fmla="*/ 2419 h 5658"/>
                <a:gd name="T46" fmla="*/ 206 w 5379"/>
                <a:gd name="T47" fmla="*/ 2371 h 5658"/>
                <a:gd name="T48" fmla="*/ 1671 w 5379"/>
                <a:gd name="T49" fmla="*/ 1891 h 5658"/>
                <a:gd name="T50" fmla="*/ 2701 w 5379"/>
                <a:gd name="T51" fmla="*/ 1363 h 5658"/>
                <a:gd name="T52" fmla="*/ 2403 w 5379"/>
                <a:gd name="T53" fmla="*/ 1867 h 5658"/>
                <a:gd name="T54" fmla="*/ 2998 w 5379"/>
                <a:gd name="T55" fmla="*/ 1795 h 5658"/>
                <a:gd name="T56" fmla="*/ 2788 w 5379"/>
                <a:gd name="T57" fmla="*/ 1345 h 5658"/>
                <a:gd name="T58" fmla="*/ 2815 w 5379"/>
                <a:gd name="T59" fmla="*/ 164 h 5658"/>
                <a:gd name="T60" fmla="*/ 2975 w 5379"/>
                <a:gd name="T61" fmla="*/ 811 h 5658"/>
                <a:gd name="T62" fmla="*/ 3158 w 5379"/>
                <a:gd name="T63" fmla="*/ 1003 h 5658"/>
                <a:gd name="T64" fmla="*/ 3547 w 5379"/>
                <a:gd name="T65" fmla="*/ 1819 h 5658"/>
                <a:gd name="T66" fmla="*/ 4234 w 5379"/>
                <a:gd name="T67" fmla="*/ 1939 h 5658"/>
                <a:gd name="T68" fmla="*/ 4211 w 5379"/>
                <a:gd name="T69" fmla="*/ 571 h 5658"/>
                <a:gd name="T70" fmla="*/ 4875 w 5379"/>
                <a:gd name="T71" fmla="*/ 595 h 5658"/>
                <a:gd name="T72" fmla="*/ 5310 w 5379"/>
                <a:gd name="T73" fmla="*/ 1867 h 5658"/>
                <a:gd name="T74" fmla="*/ 4875 w 5379"/>
                <a:gd name="T75" fmla="*/ 2131 h 5658"/>
                <a:gd name="T76" fmla="*/ 4829 w 5379"/>
                <a:gd name="T77" fmla="*/ 5442 h 5658"/>
                <a:gd name="T78" fmla="*/ 4257 w 5379"/>
                <a:gd name="T79" fmla="*/ 3715 h 5658"/>
                <a:gd name="T80" fmla="*/ 3822 w 5379"/>
                <a:gd name="T81" fmla="*/ 3786 h 5658"/>
                <a:gd name="T82" fmla="*/ 3570 w 5379"/>
                <a:gd name="T83" fmla="*/ 3427 h 5658"/>
                <a:gd name="T84" fmla="*/ 3502 w 5379"/>
                <a:gd name="T85" fmla="*/ 5346 h 5658"/>
                <a:gd name="T86" fmla="*/ 2975 w 5379"/>
                <a:gd name="T87" fmla="*/ 4194 h 5658"/>
                <a:gd name="T88" fmla="*/ 2311 w 5379"/>
                <a:gd name="T89" fmla="*/ 4890 h 5658"/>
                <a:gd name="T90" fmla="*/ 1648 w 5379"/>
                <a:gd name="T91" fmla="*/ 4962 h 5658"/>
                <a:gd name="T92" fmla="*/ 343 w 5379"/>
                <a:gd name="T93" fmla="*/ 5586 h 5658"/>
                <a:gd name="T94" fmla="*/ 320 w 5379"/>
                <a:gd name="T95" fmla="*/ 4002 h 5658"/>
                <a:gd name="T96" fmla="*/ 778 w 5379"/>
                <a:gd name="T97" fmla="*/ 3619 h 5658"/>
                <a:gd name="T98" fmla="*/ 1602 w 5379"/>
                <a:gd name="T99" fmla="*/ 3667 h 5658"/>
                <a:gd name="T100" fmla="*/ 1854 w 5379"/>
                <a:gd name="T101" fmla="*/ 3451 h 5658"/>
                <a:gd name="T102" fmla="*/ 1877 w 5379"/>
                <a:gd name="T103" fmla="*/ 1435 h 5658"/>
                <a:gd name="T104" fmla="*/ 1899 w 5379"/>
                <a:gd name="T105" fmla="*/ 1291 h 5658"/>
                <a:gd name="T106" fmla="*/ 0 w 5379"/>
                <a:gd name="T107" fmla="*/ 1675 h 5658"/>
                <a:gd name="T108" fmla="*/ 1396 w 5379"/>
                <a:gd name="T109" fmla="*/ 1123 h 5658"/>
                <a:gd name="T110" fmla="*/ 1922 w 5379"/>
                <a:gd name="T111" fmla="*/ 1219 h 5658"/>
                <a:gd name="T112" fmla="*/ 2334 w 5379"/>
                <a:gd name="T113" fmla="*/ 1147 h 5658"/>
                <a:gd name="T114" fmla="*/ 2449 w 5379"/>
                <a:gd name="T115" fmla="*/ 451 h 5658"/>
                <a:gd name="T116" fmla="*/ 784 w 5379"/>
                <a:gd name="T117" fmla="*/ 8 h 5658"/>
                <a:gd name="T118" fmla="*/ 1053 w 5379"/>
                <a:gd name="T119" fmla="*/ 164 h 5658"/>
                <a:gd name="T120" fmla="*/ 869 w 5379"/>
                <a:gd name="T121" fmla="*/ 1003 h 5658"/>
                <a:gd name="T122" fmla="*/ 480 w 5379"/>
                <a:gd name="T123" fmla="*/ 499 h 5658"/>
                <a:gd name="T124" fmla="*/ 784 w 5379"/>
                <a:gd name="T125" fmla="*/ 8 h 5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79" h="5658">
                  <a:moveTo>
                    <a:pt x="1084" y="3769"/>
                  </a:moveTo>
                  <a:cubicBezTo>
                    <a:pt x="1068" y="3769"/>
                    <a:pt x="1050" y="3774"/>
                    <a:pt x="1030" y="3786"/>
                  </a:cubicBezTo>
                  <a:cubicBezTo>
                    <a:pt x="999" y="3818"/>
                    <a:pt x="938" y="3874"/>
                    <a:pt x="847" y="3954"/>
                  </a:cubicBezTo>
                  <a:cubicBezTo>
                    <a:pt x="877" y="4290"/>
                    <a:pt x="877" y="4634"/>
                    <a:pt x="847" y="4986"/>
                  </a:cubicBezTo>
                  <a:cubicBezTo>
                    <a:pt x="862" y="4986"/>
                    <a:pt x="900" y="4986"/>
                    <a:pt x="961" y="4986"/>
                  </a:cubicBezTo>
                  <a:cubicBezTo>
                    <a:pt x="1037" y="4970"/>
                    <a:pt x="1098" y="4962"/>
                    <a:pt x="1144" y="4962"/>
                  </a:cubicBezTo>
                  <a:cubicBezTo>
                    <a:pt x="1175" y="4578"/>
                    <a:pt x="1190" y="4298"/>
                    <a:pt x="1190" y="4122"/>
                  </a:cubicBezTo>
                  <a:cubicBezTo>
                    <a:pt x="1190" y="3888"/>
                    <a:pt x="1155" y="3771"/>
                    <a:pt x="1084" y="3769"/>
                  </a:cubicBezTo>
                  <a:close/>
                  <a:moveTo>
                    <a:pt x="2998" y="3427"/>
                  </a:moveTo>
                  <a:cubicBezTo>
                    <a:pt x="2769" y="3507"/>
                    <a:pt x="2479" y="3635"/>
                    <a:pt x="2128" y="3810"/>
                  </a:cubicBezTo>
                  <a:cubicBezTo>
                    <a:pt x="2037" y="3858"/>
                    <a:pt x="1968" y="3890"/>
                    <a:pt x="1922" y="3906"/>
                  </a:cubicBezTo>
                  <a:cubicBezTo>
                    <a:pt x="1861" y="3954"/>
                    <a:pt x="1793" y="3978"/>
                    <a:pt x="1716" y="3978"/>
                  </a:cubicBezTo>
                  <a:cubicBezTo>
                    <a:pt x="1716" y="4090"/>
                    <a:pt x="1709" y="4298"/>
                    <a:pt x="1693" y="4602"/>
                  </a:cubicBezTo>
                  <a:cubicBezTo>
                    <a:pt x="1678" y="4730"/>
                    <a:pt x="1671" y="4834"/>
                    <a:pt x="1671" y="4914"/>
                  </a:cubicBezTo>
                  <a:cubicBezTo>
                    <a:pt x="2250" y="4274"/>
                    <a:pt x="2693" y="3794"/>
                    <a:pt x="2998" y="3475"/>
                  </a:cubicBezTo>
                  <a:cubicBezTo>
                    <a:pt x="2998" y="3459"/>
                    <a:pt x="2998" y="3443"/>
                    <a:pt x="2998" y="3427"/>
                  </a:cubicBezTo>
                  <a:close/>
                  <a:moveTo>
                    <a:pt x="2998" y="2659"/>
                  </a:moveTo>
                  <a:cubicBezTo>
                    <a:pt x="2891" y="2691"/>
                    <a:pt x="2739" y="2747"/>
                    <a:pt x="2540" y="2827"/>
                  </a:cubicBezTo>
                  <a:cubicBezTo>
                    <a:pt x="2479" y="2843"/>
                    <a:pt x="2434" y="2859"/>
                    <a:pt x="2403" y="2875"/>
                  </a:cubicBezTo>
                  <a:cubicBezTo>
                    <a:pt x="2403" y="3035"/>
                    <a:pt x="2403" y="3179"/>
                    <a:pt x="2403" y="3307"/>
                  </a:cubicBezTo>
                  <a:cubicBezTo>
                    <a:pt x="2586" y="3259"/>
                    <a:pt x="2785" y="3219"/>
                    <a:pt x="2998" y="3187"/>
                  </a:cubicBezTo>
                  <a:cubicBezTo>
                    <a:pt x="2998" y="2995"/>
                    <a:pt x="2998" y="2819"/>
                    <a:pt x="2998" y="2659"/>
                  </a:cubicBezTo>
                  <a:close/>
                  <a:moveTo>
                    <a:pt x="1739" y="2659"/>
                  </a:moveTo>
                  <a:cubicBezTo>
                    <a:pt x="1747" y="2739"/>
                    <a:pt x="1754" y="2819"/>
                    <a:pt x="1762" y="2899"/>
                  </a:cubicBezTo>
                  <a:cubicBezTo>
                    <a:pt x="1457" y="2947"/>
                    <a:pt x="1083" y="3075"/>
                    <a:pt x="641" y="3283"/>
                  </a:cubicBezTo>
                  <a:cubicBezTo>
                    <a:pt x="595" y="3315"/>
                    <a:pt x="557" y="3339"/>
                    <a:pt x="526" y="3355"/>
                  </a:cubicBezTo>
                  <a:cubicBezTo>
                    <a:pt x="343" y="3419"/>
                    <a:pt x="229" y="3387"/>
                    <a:pt x="183" y="3259"/>
                  </a:cubicBezTo>
                  <a:cubicBezTo>
                    <a:pt x="122" y="3067"/>
                    <a:pt x="206" y="2939"/>
                    <a:pt x="435" y="2875"/>
                  </a:cubicBezTo>
                  <a:cubicBezTo>
                    <a:pt x="648" y="2795"/>
                    <a:pt x="1083" y="2723"/>
                    <a:pt x="1739" y="2659"/>
                  </a:cubicBezTo>
                  <a:close/>
                  <a:moveTo>
                    <a:pt x="4257" y="2275"/>
                  </a:moveTo>
                  <a:cubicBezTo>
                    <a:pt x="4013" y="2339"/>
                    <a:pt x="3784" y="2427"/>
                    <a:pt x="3570" y="2539"/>
                  </a:cubicBezTo>
                  <a:cubicBezTo>
                    <a:pt x="3570" y="2739"/>
                    <a:pt x="3570" y="2939"/>
                    <a:pt x="3570" y="3139"/>
                  </a:cubicBezTo>
                  <a:cubicBezTo>
                    <a:pt x="3570" y="3123"/>
                    <a:pt x="3586" y="3107"/>
                    <a:pt x="3616" y="3091"/>
                  </a:cubicBezTo>
                  <a:cubicBezTo>
                    <a:pt x="3631" y="3075"/>
                    <a:pt x="3639" y="3067"/>
                    <a:pt x="3639" y="3067"/>
                  </a:cubicBezTo>
                  <a:cubicBezTo>
                    <a:pt x="3776" y="2939"/>
                    <a:pt x="3898" y="2955"/>
                    <a:pt x="4005" y="3115"/>
                  </a:cubicBezTo>
                  <a:cubicBezTo>
                    <a:pt x="4005" y="3131"/>
                    <a:pt x="4021" y="3147"/>
                    <a:pt x="4051" y="3163"/>
                  </a:cubicBezTo>
                  <a:cubicBezTo>
                    <a:pt x="4143" y="3307"/>
                    <a:pt x="4211" y="3427"/>
                    <a:pt x="4257" y="3523"/>
                  </a:cubicBezTo>
                  <a:cubicBezTo>
                    <a:pt x="4257" y="3123"/>
                    <a:pt x="4257" y="2707"/>
                    <a:pt x="4257" y="2275"/>
                  </a:cubicBezTo>
                  <a:close/>
                  <a:moveTo>
                    <a:pt x="2998" y="2059"/>
                  </a:moveTo>
                  <a:cubicBezTo>
                    <a:pt x="2785" y="2107"/>
                    <a:pt x="2586" y="2163"/>
                    <a:pt x="2403" y="2227"/>
                  </a:cubicBezTo>
                  <a:cubicBezTo>
                    <a:pt x="2403" y="2323"/>
                    <a:pt x="2403" y="2419"/>
                    <a:pt x="2403" y="2515"/>
                  </a:cubicBezTo>
                  <a:cubicBezTo>
                    <a:pt x="2601" y="2467"/>
                    <a:pt x="2800" y="2443"/>
                    <a:pt x="2998" y="2443"/>
                  </a:cubicBezTo>
                  <a:cubicBezTo>
                    <a:pt x="2998" y="2315"/>
                    <a:pt x="2998" y="2187"/>
                    <a:pt x="2998" y="2059"/>
                  </a:cubicBezTo>
                  <a:close/>
                  <a:moveTo>
                    <a:pt x="1671" y="1891"/>
                  </a:moveTo>
                  <a:cubicBezTo>
                    <a:pt x="1686" y="1947"/>
                    <a:pt x="1701" y="2003"/>
                    <a:pt x="1716" y="2059"/>
                  </a:cubicBezTo>
                  <a:cubicBezTo>
                    <a:pt x="1442" y="2107"/>
                    <a:pt x="1083" y="2227"/>
                    <a:pt x="641" y="2419"/>
                  </a:cubicBezTo>
                  <a:cubicBezTo>
                    <a:pt x="595" y="2435"/>
                    <a:pt x="564" y="2451"/>
                    <a:pt x="549" y="2467"/>
                  </a:cubicBezTo>
                  <a:cubicBezTo>
                    <a:pt x="366" y="2563"/>
                    <a:pt x="251" y="2531"/>
                    <a:pt x="206" y="2371"/>
                  </a:cubicBezTo>
                  <a:cubicBezTo>
                    <a:pt x="129" y="2227"/>
                    <a:pt x="190" y="2115"/>
                    <a:pt x="389" y="2035"/>
                  </a:cubicBezTo>
                  <a:cubicBezTo>
                    <a:pt x="618" y="1971"/>
                    <a:pt x="1045" y="1923"/>
                    <a:pt x="1671" y="1891"/>
                  </a:cubicBezTo>
                  <a:close/>
                  <a:moveTo>
                    <a:pt x="2788" y="1345"/>
                  </a:moveTo>
                  <a:cubicBezTo>
                    <a:pt x="2761" y="1345"/>
                    <a:pt x="2732" y="1351"/>
                    <a:pt x="2701" y="1363"/>
                  </a:cubicBezTo>
                  <a:cubicBezTo>
                    <a:pt x="2640" y="1395"/>
                    <a:pt x="2548" y="1459"/>
                    <a:pt x="2426" y="1555"/>
                  </a:cubicBezTo>
                  <a:cubicBezTo>
                    <a:pt x="2426" y="1651"/>
                    <a:pt x="2418" y="1755"/>
                    <a:pt x="2403" y="1867"/>
                  </a:cubicBezTo>
                  <a:cubicBezTo>
                    <a:pt x="2556" y="1851"/>
                    <a:pt x="2609" y="1843"/>
                    <a:pt x="2563" y="1843"/>
                  </a:cubicBezTo>
                  <a:cubicBezTo>
                    <a:pt x="2777" y="1827"/>
                    <a:pt x="2922" y="1811"/>
                    <a:pt x="2998" y="1795"/>
                  </a:cubicBezTo>
                  <a:cubicBezTo>
                    <a:pt x="2998" y="1747"/>
                    <a:pt x="2998" y="1707"/>
                    <a:pt x="2998" y="1675"/>
                  </a:cubicBezTo>
                  <a:cubicBezTo>
                    <a:pt x="2973" y="1454"/>
                    <a:pt x="2903" y="1344"/>
                    <a:pt x="2788" y="1345"/>
                  </a:cubicBezTo>
                  <a:close/>
                  <a:moveTo>
                    <a:pt x="2744" y="163"/>
                  </a:moveTo>
                  <a:cubicBezTo>
                    <a:pt x="2767" y="161"/>
                    <a:pt x="2790" y="162"/>
                    <a:pt x="2815" y="164"/>
                  </a:cubicBezTo>
                  <a:cubicBezTo>
                    <a:pt x="2998" y="148"/>
                    <a:pt x="3067" y="283"/>
                    <a:pt x="3021" y="571"/>
                  </a:cubicBezTo>
                  <a:cubicBezTo>
                    <a:pt x="3021" y="619"/>
                    <a:pt x="3006" y="699"/>
                    <a:pt x="2975" y="811"/>
                  </a:cubicBezTo>
                  <a:cubicBezTo>
                    <a:pt x="2960" y="891"/>
                    <a:pt x="2952" y="947"/>
                    <a:pt x="2952" y="979"/>
                  </a:cubicBezTo>
                  <a:cubicBezTo>
                    <a:pt x="3029" y="979"/>
                    <a:pt x="3097" y="987"/>
                    <a:pt x="3158" y="1003"/>
                  </a:cubicBezTo>
                  <a:cubicBezTo>
                    <a:pt x="3433" y="1051"/>
                    <a:pt x="3563" y="1251"/>
                    <a:pt x="3547" y="1603"/>
                  </a:cubicBezTo>
                  <a:cubicBezTo>
                    <a:pt x="3547" y="1651"/>
                    <a:pt x="3547" y="1723"/>
                    <a:pt x="3547" y="1819"/>
                  </a:cubicBezTo>
                  <a:cubicBezTo>
                    <a:pt x="3563" y="1915"/>
                    <a:pt x="3570" y="1995"/>
                    <a:pt x="3570" y="2059"/>
                  </a:cubicBezTo>
                  <a:cubicBezTo>
                    <a:pt x="3753" y="2011"/>
                    <a:pt x="3975" y="1971"/>
                    <a:pt x="4234" y="1939"/>
                  </a:cubicBezTo>
                  <a:cubicBezTo>
                    <a:pt x="4234" y="1795"/>
                    <a:pt x="4234" y="1587"/>
                    <a:pt x="4234" y="1315"/>
                  </a:cubicBezTo>
                  <a:cubicBezTo>
                    <a:pt x="4219" y="995"/>
                    <a:pt x="4211" y="747"/>
                    <a:pt x="4211" y="571"/>
                  </a:cubicBezTo>
                  <a:cubicBezTo>
                    <a:pt x="4196" y="363"/>
                    <a:pt x="4288" y="243"/>
                    <a:pt x="4486" y="212"/>
                  </a:cubicBezTo>
                  <a:cubicBezTo>
                    <a:pt x="4730" y="196"/>
                    <a:pt x="4860" y="323"/>
                    <a:pt x="4875" y="595"/>
                  </a:cubicBezTo>
                  <a:cubicBezTo>
                    <a:pt x="4875" y="1027"/>
                    <a:pt x="4875" y="1459"/>
                    <a:pt x="4875" y="1891"/>
                  </a:cubicBezTo>
                  <a:cubicBezTo>
                    <a:pt x="5028" y="1875"/>
                    <a:pt x="5173" y="1867"/>
                    <a:pt x="5310" y="1867"/>
                  </a:cubicBezTo>
                  <a:cubicBezTo>
                    <a:pt x="5333" y="1939"/>
                    <a:pt x="5356" y="2011"/>
                    <a:pt x="5379" y="2083"/>
                  </a:cubicBezTo>
                  <a:cubicBezTo>
                    <a:pt x="5196" y="2083"/>
                    <a:pt x="5028" y="2099"/>
                    <a:pt x="4875" y="2131"/>
                  </a:cubicBezTo>
                  <a:cubicBezTo>
                    <a:pt x="4875" y="3043"/>
                    <a:pt x="4875" y="3715"/>
                    <a:pt x="4875" y="4146"/>
                  </a:cubicBezTo>
                  <a:cubicBezTo>
                    <a:pt x="4860" y="4658"/>
                    <a:pt x="4845" y="5090"/>
                    <a:pt x="4829" y="5442"/>
                  </a:cubicBezTo>
                  <a:cubicBezTo>
                    <a:pt x="4738" y="5458"/>
                    <a:pt x="4539" y="5530"/>
                    <a:pt x="4234" y="5658"/>
                  </a:cubicBezTo>
                  <a:cubicBezTo>
                    <a:pt x="4249" y="5194"/>
                    <a:pt x="4257" y="4546"/>
                    <a:pt x="4257" y="3715"/>
                  </a:cubicBezTo>
                  <a:cubicBezTo>
                    <a:pt x="4211" y="3715"/>
                    <a:pt x="4143" y="3722"/>
                    <a:pt x="4051" y="3738"/>
                  </a:cubicBezTo>
                  <a:cubicBezTo>
                    <a:pt x="3944" y="3754"/>
                    <a:pt x="3868" y="3770"/>
                    <a:pt x="3822" y="3786"/>
                  </a:cubicBezTo>
                  <a:cubicBezTo>
                    <a:pt x="3807" y="3754"/>
                    <a:pt x="3731" y="3643"/>
                    <a:pt x="3593" y="3451"/>
                  </a:cubicBezTo>
                  <a:cubicBezTo>
                    <a:pt x="3593" y="3451"/>
                    <a:pt x="3586" y="3443"/>
                    <a:pt x="3570" y="3427"/>
                  </a:cubicBezTo>
                  <a:cubicBezTo>
                    <a:pt x="3570" y="3411"/>
                    <a:pt x="3563" y="3403"/>
                    <a:pt x="3547" y="3403"/>
                  </a:cubicBezTo>
                  <a:cubicBezTo>
                    <a:pt x="3547" y="3978"/>
                    <a:pt x="3532" y="4626"/>
                    <a:pt x="3502" y="5346"/>
                  </a:cubicBezTo>
                  <a:cubicBezTo>
                    <a:pt x="3303" y="5394"/>
                    <a:pt x="3090" y="5466"/>
                    <a:pt x="2861" y="5562"/>
                  </a:cubicBezTo>
                  <a:cubicBezTo>
                    <a:pt x="2907" y="5130"/>
                    <a:pt x="2945" y="4674"/>
                    <a:pt x="2975" y="4194"/>
                  </a:cubicBezTo>
                  <a:cubicBezTo>
                    <a:pt x="2853" y="4322"/>
                    <a:pt x="2685" y="4498"/>
                    <a:pt x="2472" y="4722"/>
                  </a:cubicBezTo>
                  <a:cubicBezTo>
                    <a:pt x="2395" y="4802"/>
                    <a:pt x="2342" y="4858"/>
                    <a:pt x="2311" y="4890"/>
                  </a:cubicBezTo>
                  <a:cubicBezTo>
                    <a:pt x="2235" y="4906"/>
                    <a:pt x="2113" y="4922"/>
                    <a:pt x="1945" y="4938"/>
                  </a:cubicBezTo>
                  <a:cubicBezTo>
                    <a:pt x="1808" y="4954"/>
                    <a:pt x="1709" y="4962"/>
                    <a:pt x="1648" y="4962"/>
                  </a:cubicBezTo>
                  <a:cubicBezTo>
                    <a:pt x="1648" y="5010"/>
                    <a:pt x="1648" y="5042"/>
                    <a:pt x="1648" y="5058"/>
                  </a:cubicBezTo>
                  <a:cubicBezTo>
                    <a:pt x="1068" y="5250"/>
                    <a:pt x="633" y="5426"/>
                    <a:pt x="343" y="5586"/>
                  </a:cubicBezTo>
                  <a:cubicBezTo>
                    <a:pt x="343" y="5378"/>
                    <a:pt x="335" y="5058"/>
                    <a:pt x="320" y="4626"/>
                  </a:cubicBezTo>
                  <a:cubicBezTo>
                    <a:pt x="320" y="4306"/>
                    <a:pt x="320" y="4098"/>
                    <a:pt x="320" y="4002"/>
                  </a:cubicBezTo>
                  <a:cubicBezTo>
                    <a:pt x="290" y="3715"/>
                    <a:pt x="373" y="3571"/>
                    <a:pt x="572" y="3571"/>
                  </a:cubicBezTo>
                  <a:cubicBezTo>
                    <a:pt x="663" y="3555"/>
                    <a:pt x="732" y="3571"/>
                    <a:pt x="778" y="3619"/>
                  </a:cubicBezTo>
                  <a:cubicBezTo>
                    <a:pt x="900" y="3587"/>
                    <a:pt x="1053" y="3563"/>
                    <a:pt x="1236" y="3547"/>
                  </a:cubicBezTo>
                  <a:cubicBezTo>
                    <a:pt x="1404" y="3547"/>
                    <a:pt x="1526" y="3587"/>
                    <a:pt x="1602" y="3667"/>
                  </a:cubicBezTo>
                  <a:cubicBezTo>
                    <a:pt x="1602" y="3619"/>
                    <a:pt x="1617" y="3587"/>
                    <a:pt x="1648" y="3571"/>
                  </a:cubicBezTo>
                  <a:cubicBezTo>
                    <a:pt x="1663" y="3555"/>
                    <a:pt x="1732" y="3515"/>
                    <a:pt x="1854" y="3451"/>
                  </a:cubicBezTo>
                  <a:cubicBezTo>
                    <a:pt x="1854" y="3211"/>
                    <a:pt x="1861" y="2811"/>
                    <a:pt x="1877" y="2251"/>
                  </a:cubicBezTo>
                  <a:cubicBezTo>
                    <a:pt x="1877" y="1851"/>
                    <a:pt x="1877" y="1579"/>
                    <a:pt x="1877" y="1435"/>
                  </a:cubicBezTo>
                  <a:cubicBezTo>
                    <a:pt x="1877" y="1419"/>
                    <a:pt x="1884" y="1387"/>
                    <a:pt x="1899" y="1339"/>
                  </a:cubicBezTo>
                  <a:cubicBezTo>
                    <a:pt x="1899" y="1307"/>
                    <a:pt x="1899" y="1291"/>
                    <a:pt x="1899" y="1291"/>
                  </a:cubicBezTo>
                  <a:cubicBezTo>
                    <a:pt x="1442" y="1371"/>
                    <a:pt x="938" y="1547"/>
                    <a:pt x="389" y="1819"/>
                  </a:cubicBezTo>
                  <a:cubicBezTo>
                    <a:pt x="190" y="1899"/>
                    <a:pt x="61" y="1851"/>
                    <a:pt x="0" y="1675"/>
                  </a:cubicBezTo>
                  <a:cubicBezTo>
                    <a:pt x="0" y="1467"/>
                    <a:pt x="76" y="1339"/>
                    <a:pt x="229" y="1291"/>
                  </a:cubicBezTo>
                  <a:cubicBezTo>
                    <a:pt x="442" y="1227"/>
                    <a:pt x="831" y="1171"/>
                    <a:pt x="1396" y="1123"/>
                  </a:cubicBezTo>
                  <a:cubicBezTo>
                    <a:pt x="1594" y="1123"/>
                    <a:pt x="1739" y="1115"/>
                    <a:pt x="1831" y="1099"/>
                  </a:cubicBezTo>
                  <a:cubicBezTo>
                    <a:pt x="1861" y="1139"/>
                    <a:pt x="1892" y="1179"/>
                    <a:pt x="1922" y="1219"/>
                  </a:cubicBezTo>
                  <a:cubicBezTo>
                    <a:pt x="1953" y="1123"/>
                    <a:pt x="2022" y="1083"/>
                    <a:pt x="2128" y="1099"/>
                  </a:cubicBezTo>
                  <a:cubicBezTo>
                    <a:pt x="2205" y="1083"/>
                    <a:pt x="2273" y="1099"/>
                    <a:pt x="2334" y="1147"/>
                  </a:cubicBezTo>
                  <a:cubicBezTo>
                    <a:pt x="2350" y="1051"/>
                    <a:pt x="2380" y="883"/>
                    <a:pt x="2426" y="643"/>
                  </a:cubicBezTo>
                  <a:cubicBezTo>
                    <a:pt x="2441" y="547"/>
                    <a:pt x="2449" y="483"/>
                    <a:pt x="2449" y="451"/>
                  </a:cubicBezTo>
                  <a:cubicBezTo>
                    <a:pt x="2489" y="269"/>
                    <a:pt x="2587" y="173"/>
                    <a:pt x="2744" y="163"/>
                  </a:cubicBezTo>
                  <a:close/>
                  <a:moveTo>
                    <a:pt x="784" y="8"/>
                  </a:moveTo>
                  <a:cubicBezTo>
                    <a:pt x="864" y="16"/>
                    <a:pt x="946" y="60"/>
                    <a:pt x="1030" y="140"/>
                  </a:cubicBezTo>
                  <a:cubicBezTo>
                    <a:pt x="1030" y="140"/>
                    <a:pt x="1037" y="148"/>
                    <a:pt x="1053" y="164"/>
                  </a:cubicBezTo>
                  <a:cubicBezTo>
                    <a:pt x="1281" y="451"/>
                    <a:pt x="1442" y="675"/>
                    <a:pt x="1533" y="835"/>
                  </a:cubicBezTo>
                  <a:cubicBezTo>
                    <a:pt x="1304" y="867"/>
                    <a:pt x="1083" y="923"/>
                    <a:pt x="869" y="1003"/>
                  </a:cubicBezTo>
                  <a:cubicBezTo>
                    <a:pt x="839" y="955"/>
                    <a:pt x="770" y="867"/>
                    <a:pt x="663" y="739"/>
                  </a:cubicBezTo>
                  <a:cubicBezTo>
                    <a:pt x="572" y="627"/>
                    <a:pt x="511" y="547"/>
                    <a:pt x="480" y="499"/>
                  </a:cubicBezTo>
                  <a:cubicBezTo>
                    <a:pt x="373" y="339"/>
                    <a:pt x="396" y="204"/>
                    <a:pt x="549" y="92"/>
                  </a:cubicBezTo>
                  <a:cubicBezTo>
                    <a:pt x="625" y="28"/>
                    <a:pt x="703" y="0"/>
                    <a:pt x="784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rgbClr val="33A0D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2608" y="3325"/>
              <a:ext cx="323" cy="341"/>
            </a:xfrm>
            <a:custGeom>
              <a:avLst/>
              <a:gdLst>
                <a:gd name="T0" fmla="*/ 1030 w 5379"/>
                <a:gd name="T1" fmla="*/ 3786 h 5658"/>
                <a:gd name="T2" fmla="*/ 847 w 5379"/>
                <a:gd name="T3" fmla="*/ 4986 h 5658"/>
                <a:gd name="T4" fmla="*/ 1144 w 5379"/>
                <a:gd name="T5" fmla="*/ 4962 h 5658"/>
                <a:gd name="T6" fmla="*/ 1084 w 5379"/>
                <a:gd name="T7" fmla="*/ 3769 h 5658"/>
                <a:gd name="T8" fmla="*/ 2129 w 5379"/>
                <a:gd name="T9" fmla="*/ 3810 h 5658"/>
                <a:gd name="T10" fmla="*/ 1717 w 5379"/>
                <a:gd name="T11" fmla="*/ 3978 h 5658"/>
                <a:gd name="T12" fmla="*/ 1671 w 5379"/>
                <a:gd name="T13" fmla="*/ 4914 h 5658"/>
                <a:gd name="T14" fmla="*/ 2998 w 5379"/>
                <a:gd name="T15" fmla="*/ 3427 h 5658"/>
                <a:gd name="T16" fmla="*/ 2541 w 5379"/>
                <a:gd name="T17" fmla="*/ 2827 h 5658"/>
                <a:gd name="T18" fmla="*/ 2403 w 5379"/>
                <a:gd name="T19" fmla="*/ 3307 h 5658"/>
                <a:gd name="T20" fmla="*/ 2998 w 5379"/>
                <a:gd name="T21" fmla="*/ 2659 h 5658"/>
                <a:gd name="T22" fmla="*/ 1762 w 5379"/>
                <a:gd name="T23" fmla="*/ 2899 h 5658"/>
                <a:gd name="T24" fmla="*/ 526 w 5379"/>
                <a:gd name="T25" fmla="*/ 3355 h 5658"/>
                <a:gd name="T26" fmla="*/ 435 w 5379"/>
                <a:gd name="T27" fmla="*/ 2875 h 5658"/>
                <a:gd name="T28" fmla="*/ 4257 w 5379"/>
                <a:gd name="T29" fmla="*/ 2275 h 5658"/>
                <a:gd name="T30" fmla="*/ 3571 w 5379"/>
                <a:gd name="T31" fmla="*/ 3139 h 5658"/>
                <a:gd name="T32" fmla="*/ 3639 w 5379"/>
                <a:gd name="T33" fmla="*/ 3067 h 5658"/>
                <a:gd name="T34" fmla="*/ 4051 w 5379"/>
                <a:gd name="T35" fmla="*/ 3163 h 5658"/>
                <a:gd name="T36" fmla="*/ 4257 w 5379"/>
                <a:gd name="T37" fmla="*/ 2275 h 5658"/>
                <a:gd name="T38" fmla="*/ 2403 w 5379"/>
                <a:gd name="T39" fmla="*/ 2227 h 5658"/>
                <a:gd name="T40" fmla="*/ 2998 w 5379"/>
                <a:gd name="T41" fmla="*/ 2443 h 5658"/>
                <a:gd name="T42" fmla="*/ 1671 w 5379"/>
                <a:gd name="T43" fmla="*/ 1891 h 5658"/>
                <a:gd name="T44" fmla="*/ 641 w 5379"/>
                <a:gd name="T45" fmla="*/ 2419 h 5658"/>
                <a:gd name="T46" fmla="*/ 206 w 5379"/>
                <a:gd name="T47" fmla="*/ 2371 h 5658"/>
                <a:gd name="T48" fmla="*/ 1671 w 5379"/>
                <a:gd name="T49" fmla="*/ 1891 h 5658"/>
                <a:gd name="T50" fmla="*/ 2701 w 5379"/>
                <a:gd name="T51" fmla="*/ 1363 h 5658"/>
                <a:gd name="T52" fmla="*/ 2403 w 5379"/>
                <a:gd name="T53" fmla="*/ 1867 h 5658"/>
                <a:gd name="T54" fmla="*/ 2998 w 5379"/>
                <a:gd name="T55" fmla="*/ 1795 h 5658"/>
                <a:gd name="T56" fmla="*/ 2788 w 5379"/>
                <a:gd name="T57" fmla="*/ 1345 h 5658"/>
                <a:gd name="T58" fmla="*/ 2815 w 5379"/>
                <a:gd name="T59" fmla="*/ 164 h 5658"/>
                <a:gd name="T60" fmla="*/ 2975 w 5379"/>
                <a:gd name="T61" fmla="*/ 811 h 5658"/>
                <a:gd name="T62" fmla="*/ 3159 w 5379"/>
                <a:gd name="T63" fmla="*/ 1003 h 5658"/>
                <a:gd name="T64" fmla="*/ 3548 w 5379"/>
                <a:gd name="T65" fmla="*/ 1819 h 5658"/>
                <a:gd name="T66" fmla="*/ 4234 w 5379"/>
                <a:gd name="T67" fmla="*/ 1939 h 5658"/>
                <a:gd name="T68" fmla="*/ 4212 w 5379"/>
                <a:gd name="T69" fmla="*/ 571 h 5658"/>
                <a:gd name="T70" fmla="*/ 4875 w 5379"/>
                <a:gd name="T71" fmla="*/ 595 h 5658"/>
                <a:gd name="T72" fmla="*/ 5310 w 5379"/>
                <a:gd name="T73" fmla="*/ 1867 h 5658"/>
                <a:gd name="T74" fmla="*/ 4875 w 5379"/>
                <a:gd name="T75" fmla="*/ 2131 h 5658"/>
                <a:gd name="T76" fmla="*/ 4830 w 5379"/>
                <a:gd name="T77" fmla="*/ 5442 h 5658"/>
                <a:gd name="T78" fmla="*/ 4257 w 5379"/>
                <a:gd name="T79" fmla="*/ 3715 h 5658"/>
                <a:gd name="T80" fmla="*/ 3822 w 5379"/>
                <a:gd name="T81" fmla="*/ 3786 h 5658"/>
                <a:gd name="T82" fmla="*/ 3571 w 5379"/>
                <a:gd name="T83" fmla="*/ 3427 h 5658"/>
                <a:gd name="T84" fmla="*/ 3502 w 5379"/>
                <a:gd name="T85" fmla="*/ 5346 h 5658"/>
                <a:gd name="T86" fmla="*/ 2975 w 5379"/>
                <a:gd name="T87" fmla="*/ 4194 h 5658"/>
                <a:gd name="T88" fmla="*/ 2312 w 5379"/>
                <a:gd name="T89" fmla="*/ 4890 h 5658"/>
                <a:gd name="T90" fmla="*/ 1648 w 5379"/>
                <a:gd name="T91" fmla="*/ 4962 h 5658"/>
                <a:gd name="T92" fmla="*/ 343 w 5379"/>
                <a:gd name="T93" fmla="*/ 5586 h 5658"/>
                <a:gd name="T94" fmla="*/ 320 w 5379"/>
                <a:gd name="T95" fmla="*/ 4002 h 5658"/>
                <a:gd name="T96" fmla="*/ 778 w 5379"/>
                <a:gd name="T97" fmla="*/ 3619 h 5658"/>
                <a:gd name="T98" fmla="*/ 1602 w 5379"/>
                <a:gd name="T99" fmla="*/ 3667 h 5658"/>
                <a:gd name="T100" fmla="*/ 1854 w 5379"/>
                <a:gd name="T101" fmla="*/ 3451 h 5658"/>
                <a:gd name="T102" fmla="*/ 1877 w 5379"/>
                <a:gd name="T103" fmla="*/ 1435 h 5658"/>
                <a:gd name="T104" fmla="*/ 1900 w 5379"/>
                <a:gd name="T105" fmla="*/ 1291 h 5658"/>
                <a:gd name="T106" fmla="*/ 0 w 5379"/>
                <a:gd name="T107" fmla="*/ 1675 h 5658"/>
                <a:gd name="T108" fmla="*/ 1396 w 5379"/>
                <a:gd name="T109" fmla="*/ 1123 h 5658"/>
                <a:gd name="T110" fmla="*/ 1923 w 5379"/>
                <a:gd name="T111" fmla="*/ 1219 h 5658"/>
                <a:gd name="T112" fmla="*/ 2335 w 5379"/>
                <a:gd name="T113" fmla="*/ 1147 h 5658"/>
                <a:gd name="T114" fmla="*/ 2449 w 5379"/>
                <a:gd name="T115" fmla="*/ 451 h 5658"/>
                <a:gd name="T116" fmla="*/ 784 w 5379"/>
                <a:gd name="T117" fmla="*/ 8 h 5658"/>
                <a:gd name="T118" fmla="*/ 1053 w 5379"/>
                <a:gd name="T119" fmla="*/ 164 h 5658"/>
                <a:gd name="T120" fmla="*/ 870 w 5379"/>
                <a:gd name="T121" fmla="*/ 1003 h 5658"/>
                <a:gd name="T122" fmla="*/ 481 w 5379"/>
                <a:gd name="T123" fmla="*/ 499 h 5658"/>
                <a:gd name="T124" fmla="*/ 784 w 5379"/>
                <a:gd name="T125" fmla="*/ 8 h 5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79" h="5658">
                  <a:moveTo>
                    <a:pt x="1084" y="3769"/>
                  </a:moveTo>
                  <a:cubicBezTo>
                    <a:pt x="1068" y="3769"/>
                    <a:pt x="1050" y="3774"/>
                    <a:pt x="1030" y="3786"/>
                  </a:cubicBezTo>
                  <a:cubicBezTo>
                    <a:pt x="999" y="3818"/>
                    <a:pt x="938" y="3874"/>
                    <a:pt x="847" y="3954"/>
                  </a:cubicBezTo>
                  <a:cubicBezTo>
                    <a:pt x="877" y="4290"/>
                    <a:pt x="877" y="4634"/>
                    <a:pt x="847" y="4986"/>
                  </a:cubicBezTo>
                  <a:cubicBezTo>
                    <a:pt x="862" y="4986"/>
                    <a:pt x="900" y="4986"/>
                    <a:pt x="961" y="4986"/>
                  </a:cubicBezTo>
                  <a:cubicBezTo>
                    <a:pt x="1038" y="4970"/>
                    <a:pt x="1099" y="4962"/>
                    <a:pt x="1144" y="4962"/>
                  </a:cubicBezTo>
                  <a:cubicBezTo>
                    <a:pt x="1175" y="4578"/>
                    <a:pt x="1190" y="4298"/>
                    <a:pt x="1190" y="4122"/>
                  </a:cubicBezTo>
                  <a:cubicBezTo>
                    <a:pt x="1190" y="3888"/>
                    <a:pt x="1155" y="3771"/>
                    <a:pt x="1084" y="3769"/>
                  </a:cubicBezTo>
                  <a:close/>
                  <a:moveTo>
                    <a:pt x="2998" y="3427"/>
                  </a:moveTo>
                  <a:cubicBezTo>
                    <a:pt x="2769" y="3507"/>
                    <a:pt x="2480" y="3635"/>
                    <a:pt x="2129" y="3810"/>
                  </a:cubicBezTo>
                  <a:cubicBezTo>
                    <a:pt x="2037" y="3858"/>
                    <a:pt x="1968" y="3890"/>
                    <a:pt x="1923" y="3906"/>
                  </a:cubicBezTo>
                  <a:cubicBezTo>
                    <a:pt x="1862" y="3954"/>
                    <a:pt x="1793" y="3978"/>
                    <a:pt x="1717" y="3978"/>
                  </a:cubicBezTo>
                  <a:cubicBezTo>
                    <a:pt x="1717" y="4090"/>
                    <a:pt x="1709" y="4298"/>
                    <a:pt x="1694" y="4602"/>
                  </a:cubicBezTo>
                  <a:cubicBezTo>
                    <a:pt x="1678" y="4730"/>
                    <a:pt x="1671" y="4834"/>
                    <a:pt x="1671" y="4914"/>
                  </a:cubicBezTo>
                  <a:cubicBezTo>
                    <a:pt x="2251" y="4274"/>
                    <a:pt x="2693" y="3794"/>
                    <a:pt x="2998" y="3475"/>
                  </a:cubicBezTo>
                  <a:cubicBezTo>
                    <a:pt x="2998" y="3459"/>
                    <a:pt x="2998" y="3443"/>
                    <a:pt x="2998" y="3427"/>
                  </a:cubicBezTo>
                  <a:close/>
                  <a:moveTo>
                    <a:pt x="2998" y="2659"/>
                  </a:moveTo>
                  <a:cubicBezTo>
                    <a:pt x="2892" y="2691"/>
                    <a:pt x="2739" y="2747"/>
                    <a:pt x="2541" y="2827"/>
                  </a:cubicBezTo>
                  <a:cubicBezTo>
                    <a:pt x="2480" y="2843"/>
                    <a:pt x="2434" y="2859"/>
                    <a:pt x="2403" y="2875"/>
                  </a:cubicBezTo>
                  <a:cubicBezTo>
                    <a:pt x="2403" y="3035"/>
                    <a:pt x="2403" y="3179"/>
                    <a:pt x="2403" y="3307"/>
                  </a:cubicBezTo>
                  <a:cubicBezTo>
                    <a:pt x="2586" y="3259"/>
                    <a:pt x="2785" y="3219"/>
                    <a:pt x="2998" y="3187"/>
                  </a:cubicBezTo>
                  <a:cubicBezTo>
                    <a:pt x="2998" y="2995"/>
                    <a:pt x="2998" y="2819"/>
                    <a:pt x="2998" y="2659"/>
                  </a:cubicBezTo>
                  <a:close/>
                  <a:moveTo>
                    <a:pt x="1739" y="2659"/>
                  </a:moveTo>
                  <a:cubicBezTo>
                    <a:pt x="1747" y="2739"/>
                    <a:pt x="1755" y="2819"/>
                    <a:pt x="1762" y="2899"/>
                  </a:cubicBezTo>
                  <a:cubicBezTo>
                    <a:pt x="1457" y="2947"/>
                    <a:pt x="1083" y="3075"/>
                    <a:pt x="641" y="3283"/>
                  </a:cubicBezTo>
                  <a:cubicBezTo>
                    <a:pt x="595" y="3315"/>
                    <a:pt x="557" y="3339"/>
                    <a:pt x="526" y="3355"/>
                  </a:cubicBezTo>
                  <a:cubicBezTo>
                    <a:pt x="343" y="3419"/>
                    <a:pt x="229" y="3387"/>
                    <a:pt x="183" y="3259"/>
                  </a:cubicBezTo>
                  <a:cubicBezTo>
                    <a:pt x="122" y="3067"/>
                    <a:pt x="206" y="2939"/>
                    <a:pt x="435" y="2875"/>
                  </a:cubicBezTo>
                  <a:cubicBezTo>
                    <a:pt x="648" y="2795"/>
                    <a:pt x="1083" y="2723"/>
                    <a:pt x="1739" y="2659"/>
                  </a:cubicBezTo>
                  <a:close/>
                  <a:moveTo>
                    <a:pt x="4257" y="2275"/>
                  </a:moveTo>
                  <a:cubicBezTo>
                    <a:pt x="4013" y="2339"/>
                    <a:pt x="3784" y="2427"/>
                    <a:pt x="3571" y="2539"/>
                  </a:cubicBezTo>
                  <a:cubicBezTo>
                    <a:pt x="3571" y="2739"/>
                    <a:pt x="3571" y="2939"/>
                    <a:pt x="3571" y="3139"/>
                  </a:cubicBezTo>
                  <a:cubicBezTo>
                    <a:pt x="3571" y="3123"/>
                    <a:pt x="3586" y="3107"/>
                    <a:pt x="3616" y="3091"/>
                  </a:cubicBezTo>
                  <a:cubicBezTo>
                    <a:pt x="3632" y="3075"/>
                    <a:pt x="3639" y="3067"/>
                    <a:pt x="3639" y="3067"/>
                  </a:cubicBezTo>
                  <a:cubicBezTo>
                    <a:pt x="3777" y="2939"/>
                    <a:pt x="3899" y="2955"/>
                    <a:pt x="4006" y="3115"/>
                  </a:cubicBezTo>
                  <a:cubicBezTo>
                    <a:pt x="4006" y="3131"/>
                    <a:pt x="4021" y="3147"/>
                    <a:pt x="4051" y="3163"/>
                  </a:cubicBezTo>
                  <a:cubicBezTo>
                    <a:pt x="4143" y="3307"/>
                    <a:pt x="4212" y="3427"/>
                    <a:pt x="4257" y="3523"/>
                  </a:cubicBezTo>
                  <a:cubicBezTo>
                    <a:pt x="4257" y="3123"/>
                    <a:pt x="4257" y="2707"/>
                    <a:pt x="4257" y="2275"/>
                  </a:cubicBezTo>
                  <a:close/>
                  <a:moveTo>
                    <a:pt x="2998" y="2059"/>
                  </a:moveTo>
                  <a:cubicBezTo>
                    <a:pt x="2785" y="2107"/>
                    <a:pt x="2586" y="2163"/>
                    <a:pt x="2403" y="2227"/>
                  </a:cubicBezTo>
                  <a:cubicBezTo>
                    <a:pt x="2403" y="2323"/>
                    <a:pt x="2403" y="2419"/>
                    <a:pt x="2403" y="2515"/>
                  </a:cubicBezTo>
                  <a:cubicBezTo>
                    <a:pt x="2602" y="2467"/>
                    <a:pt x="2800" y="2443"/>
                    <a:pt x="2998" y="2443"/>
                  </a:cubicBezTo>
                  <a:cubicBezTo>
                    <a:pt x="2998" y="2315"/>
                    <a:pt x="2998" y="2187"/>
                    <a:pt x="2998" y="2059"/>
                  </a:cubicBezTo>
                  <a:close/>
                  <a:moveTo>
                    <a:pt x="1671" y="1891"/>
                  </a:moveTo>
                  <a:cubicBezTo>
                    <a:pt x="1686" y="1947"/>
                    <a:pt x="1701" y="2003"/>
                    <a:pt x="1717" y="2059"/>
                  </a:cubicBezTo>
                  <a:cubicBezTo>
                    <a:pt x="1442" y="2107"/>
                    <a:pt x="1083" y="2227"/>
                    <a:pt x="641" y="2419"/>
                  </a:cubicBezTo>
                  <a:cubicBezTo>
                    <a:pt x="595" y="2435"/>
                    <a:pt x="564" y="2451"/>
                    <a:pt x="549" y="2467"/>
                  </a:cubicBezTo>
                  <a:cubicBezTo>
                    <a:pt x="366" y="2563"/>
                    <a:pt x="252" y="2531"/>
                    <a:pt x="206" y="2371"/>
                  </a:cubicBezTo>
                  <a:cubicBezTo>
                    <a:pt x="130" y="2227"/>
                    <a:pt x="191" y="2115"/>
                    <a:pt x="389" y="2035"/>
                  </a:cubicBezTo>
                  <a:cubicBezTo>
                    <a:pt x="618" y="1971"/>
                    <a:pt x="1045" y="1923"/>
                    <a:pt x="1671" y="1891"/>
                  </a:cubicBezTo>
                  <a:close/>
                  <a:moveTo>
                    <a:pt x="2788" y="1345"/>
                  </a:moveTo>
                  <a:cubicBezTo>
                    <a:pt x="2761" y="1345"/>
                    <a:pt x="2732" y="1351"/>
                    <a:pt x="2701" y="1363"/>
                  </a:cubicBezTo>
                  <a:cubicBezTo>
                    <a:pt x="2640" y="1395"/>
                    <a:pt x="2548" y="1459"/>
                    <a:pt x="2426" y="1555"/>
                  </a:cubicBezTo>
                  <a:cubicBezTo>
                    <a:pt x="2426" y="1651"/>
                    <a:pt x="2419" y="1755"/>
                    <a:pt x="2403" y="1867"/>
                  </a:cubicBezTo>
                  <a:cubicBezTo>
                    <a:pt x="2556" y="1851"/>
                    <a:pt x="2609" y="1843"/>
                    <a:pt x="2563" y="1843"/>
                  </a:cubicBezTo>
                  <a:cubicBezTo>
                    <a:pt x="2777" y="1827"/>
                    <a:pt x="2922" y="1811"/>
                    <a:pt x="2998" y="1795"/>
                  </a:cubicBezTo>
                  <a:cubicBezTo>
                    <a:pt x="2998" y="1747"/>
                    <a:pt x="2998" y="1707"/>
                    <a:pt x="2998" y="1675"/>
                  </a:cubicBezTo>
                  <a:cubicBezTo>
                    <a:pt x="2974" y="1454"/>
                    <a:pt x="2903" y="1344"/>
                    <a:pt x="2788" y="1345"/>
                  </a:cubicBezTo>
                  <a:close/>
                  <a:moveTo>
                    <a:pt x="2744" y="163"/>
                  </a:moveTo>
                  <a:cubicBezTo>
                    <a:pt x="2767" y="161"/>
                    <a:pt x="2790" y="162"/>
                    <a:pt x="2815" y="164"/>
                  </a:cubicBezTo>
                  <a:cubicBezTo>
                    <a:pt x="2998" y="148"/>
                    <a:pt x="3067" y="283"/>
                    <a:pt x="3021" y="571"/>
                  </a:cubicBezTo>
                  <a:cubicBezTo>
                    <a:pt x="3021" y="619"/>
                    <a:pt x="3006" y="699"/>
                    <a:pt x="2975" y="811"/>
                  </a:cubicBezTo>
                  <a:cubicBezTo>
                    <a:pt x="2960" y="891"/>
                    <a:pt x="2953" y="947"/>
                    <a:pt x="2953" y="979"/>
                  </a:cubicBezTo>
                  <a:cubicBezTo>
                    <a:pt x="3029" y="979"/>
                    <a:pt x="3098" y="987"/>
                    <a:pt x="3159" y="1003"/>
                  </a:cubicBezTo>
                  <a:cubicBezTo>
                    <a:pt x="3433" y="1051"/>
                    <a:pt x="3563" y="1251"/>
                    <a:pt x="3548" y="1603"/>
                  </a:cubicBezTo>
                  <a:cubicBezTo>
                    <a:pt x="3548" y="1651"/>
                    <a:pt x="3548" y="1723"/>
                    <a:pt x="3548" y="1819"/>
                  </a:cubicBezTo>
                  <a:cubicBezTo>
                    <a:pt x="3563" y="1915"/>
                    <a:pt x="3571" y="1995"/>
                    <a:pt x="3571" y="2059"/>
                  </a:cubicBezTo>
                  <a:cubicBezTo>
                    <a:pt x="3754" y="2011"/>
                    <a:pt x="3975" y="1971"/>
                    <a:pt x="4234" y="1939"/>
                  </a:cubicBezTo>
                  <a:cubicBezTo>
                    <a:pt x="4234" y="1795"/>
                    <a:pt x="4234" y="1587"/>
                    <a:pt x="4234" y="1315"/>
                  </a:cubicBezTo>
                  <a:cubicBezTo>
                    <a:pt x="4219" y="995"/>
                    <a:pt x="4212" y="747"/>
                    <a:pt x="4212" y="571"/>
                  </a:cubicBezTo>
                  <a:cubicBezTo>
                    <a:pt x="4196" y="363"/>
                    <a:pt x="4288" y="243"/>
                    <a:pt x="4486" y="212"/>
                  </a:cubicBezTo>
                  <a:cubicBezTo>
                    <a:pt x="4730" y="196"/>
                    <a:pt x="4860" y="323"/>
                    <a:pt x="4875" y="595"/>
                  </a:cubicBezTo>
                  <a:cubicBezTo>
                    <a:pt x="4875" y="1027"/>
                    <a:pt x="4875" y="1459"/>
                    <a:pt x="4875" y="1891"/>
                  </a:cubicBezTo>
                  <a:cubicBezTo>
                    <a:pt x="5028" y="1875"/>
                    <a:pt x="5173" y="1867"/>
                    <a:pt x="5310" y="1867"/>
                  </a:cubicBezTo>
                  <a:cubicBezTo>
                    <a:pt x="5333" y="1939"/>
                    <a:pt x="5356" y="2011"/>
                    <a:pt x="5379" y="2083"/>
                  </a:cubicBezTo>
                  <a:cubicBezTo>
                    <a:pt x="5196" y="2083"/>
                    <a:pt x="5028" y="2099"/>
                    <a:pt x="4875" y="2131"/>
                  </a:cubicBezTo>
                  <a:cubicBezTo>
                    <a:pt x="4875" y="3043"/>
                    <a:pt x="4875" y="3715"/>
                    <a:pt x="4875" y="4146"/>
                  </a:cubicBezTo>
                  <a:cubicBezTo>
                    <a:pt x="4860" y="4658"/>
                    <a:pt x="4845" y="5090"/>
                    <a:pt x="4830" y="5442"/>
                  </a:cubicBezTo>
                  <a:cubicBezTo>
                    <a:pt x="4738" y="5458"/>
                    <a:pt x="4540" y="5530"/>
                    <a:pt x="4234" y="5658"/>
                  </a:cubicBezTo>
                  <a:cubicBezTo>
                    <a:pt x="4250" y="5194"/>
                    <a:pt x="4257" y="4546"/>
                    <a:pt x="4257" y="3715"/>
                  </a:cubicBezTo>
                  <a:cubicBezTo>
                    <a:pt x="4212" y="3715"/>
                    <a:pt x="4143" y="3722"/>
                    <a:pt x="4051" y="3738"/>
                  </a:cubicBezTo>
                  <a:cubicBezTo>
                    <a:pt x="3944" y="3754"/>
                    <a:pt x="3868" y="3770"/>
                    <a:pt x="3822" y="3786"/>
                  </a:cubicBezTo>
                  <a:cubicBezTo>
                    <a:pt x="3807" y="3754"/>
                    <a:pt x="3731" y="3643"/>
                    <a:pt x="3594" y="3451"/>
                  </a:cubicBezTo>
                  <a:cubicBezTo>
                    <a:pt x="3594" y="3451"/>
                    <a:pt x="3586" y="3443"/>
                    <a:pt x="3571" y="3427"/>
                  </a:cubicBezTo>
                  <a:cubicBezTo>
                    <a:pt x="3571" y="3411"/>
                    <a:pt x="3563" y="3403"/>
                    <a:pt x="3548" y="3403"/>
                  </a:cubicBezTo>
                  <a:cubicBezTo>
                    <a:pt x="3548" y="3978"/>
                    <a:pt x="3532" y="4626"/>
                    <a:pt x="3502" y="5346"/>
                  </a:cubicBezTo>
                  <a:cubicBezTo>
                    <a:pt x="3304" y="5394"/>
                    <a:pt x="3090" y="5466"/>
                    <a:pt x="2861" y="5562"/>
                  </a:cubicBezTo>
                  <a:cubicBezTo>
                    <a:pt x="2907" y="5130"/>
                    <a:pt x="2945" y="4674"/>
                    <a:pt x="2975" y="4194"/>
                  </a:cubicBezTo>
                  <a:cubicBezTo>
                    <a:pt x="2853" y="4322"/>
                    <a:pt x="2686" y="4498"/>
                    <a:pt x="2472" y="4722"/>
                  </a:cubicBezTo>
                  <a:cubicBezTo>
                    <a:pt x="2396" y="4802"/>
                    <a:pt x="2342" y="4858"/>
                    <a:pt x="2312" y="4890"/>
                  </a:cubicBezTo>
                  <a:cubicBezTo>
                    <a:pt x="2235" y="4906"/>
                    <a:pt x="2113" y="4922"/>
                    <a:pt x="1945" y="4938"/>
                  </a:cubicBezTo>
                  <a:cubicBezTo>
                    <a:pt x="1808" y="4954"/>
                    <a:pt x="1709" y="4962"/>
                    <a:pt x="1648" y="4962"/>
                  </a:cubicBezTo>
                  <a:cubicBezTo>
                    <a:pt x="1648" y="5010"/>
                    <a:pt x="1648" y="5042"/>
                    <a:pt x="1648" y="5058"/>
                  </a:cubicBezTo>
                  <a:cubicBezTo>
                    <a:pt x="1068" y="5250"/>
                    <a:pt x="633" y="5426"/>
                    <a:pt x="343" y="5586"/>
                  </a:cubicBezTo>
                  <a:cubicBezTo>
                    <a:pt x="343" y="5378"/>
                    <a:pt x="336" y="5058"/>
                    <a:pt x="320" y="4626"/>
                  </a:cubicBezTo>
                  <a:cubicBezTo>
                    <a:pt x="320" y="4306"/>
                    <a:pt x="320" y="4098"/>
                    <a:pt x="320" y="4002"/>
                  </a:cubicBezTo>
                  <a:cubicBezTo>
                    <a:pt x="290" y="3715"/>
                    <a:pt x="374" y="3571"/>
                    <a:pt x="572" y="3571"/>
                  </a:cubicBezTo>
                  <a:cubicBezTo>
                    <a:pt x="664" y="3555"/>
                    <a:pt x="732" y="3571"/>
                    <a:pt x="778" y="3619"/>
                  </a:cubicBezTo>
                  <a:cubicBezTo>
                    <a:pt x="900" y="3587"/>
                    <a:pt x="1053" y="3563"/>
                    <a:pt x="1236" y="3547"/>
                  </a:cubicBezTo>
                  <a:cubicBezTo>
                    <a:pt x="1404" y="3547"/>
                    <a:pt x="1526" y="3587"/>
                    <a:pt x="1602" y="3667"/>
                  </a:cubicBezTo>
                  <a:cubicBezTo>
                    <a:pt x="1602" y="3619"/>
                    <a:pt x="1617" y="3587"/>
                    <a:pt x="1648" y="3571"/>
                  </a:cubicBezTo>
                  <a:cubicBezTo>
                    <a:pt x="1663" y="3555"/>
                    <a:pt x="1732" y="3515"/>
                    <a:pt x="1854" y="3451"/>
                  </a:cubicBezTo>
                  <a:cubicBezTo>
                    <a:pt x="1854" y="3211"/>
                    <a:pt x="1862" y="2811"/>
                    <a:pt x="1877" y="2251"/>
                  </a:cubicBezTo>
                  <a:cubicBezTo>
                    <a:pt x="1877" y="1851"/>
                    <a:pt x="1877" y="1579"/>
                    <a:pt x="1877" y="1435"/>
                  </a:cubicBezTo>
                  <a:cubicBezTo>
                    <a:pt x="1877" y="1419"/>
                    <a:pt x="1884" y="1387"/>
                    <a:pt x="1900" y="1339"/>
                  </a:cubicBezTo>
                  <a:cubicBezTo>
                    <a:pt x="1900" y="1307"/>
                    <a:pt x="1900" y="1291"/>
                    <a:pt x="1900" y="1291"/>
                  </a:cubicBezTo>
                  <a:cubicBezTo>
                    <a:pt x="1442" y="1371"/>
                    <a:pt x="938" y="1547"/>
                    <a:pt x="389" y="1819"/>
                  </a:cubicBezTo>
                  <a:cubicBezTo>
                    <a:pt x="191" y="1899"/>
                    <a:pt x="61" y="1851"/>
                    <a:pt x="0" y="1675"/>
                  </a:cubicBezTo>
                  <a:cubicBezTo>
                    <a:pt x="0" y="1467"/>
                    <a:pt x="76" y="1339"/>
                    <a:pt x="229" y="1291"/>
                  </a:cubicBezTo>
                  <a:cubicBezTo>
                    <a:pt x="442" y="1227"/>
                    <a:pt x="832" y="1171"/>
                    <a:pt x="1396" y="1123"/>
                  </a:cubicBezTo>
                  <a:cubicBezTo>
                    <a:pt x="1595" y="1123"/>
                    <a:pt x="1739" y="1115"/>
                    <a:pt x="1831" y="1099"/>
                  </a:cubicBezTo>
                  <a:cubicBezTo>
                    <a:pt x="1862" y="1139"/>
                    <a:pt x="1892" y="1179"/>
                    <a:pt x="1923" y="1219"/>
                  </a:cubicBezTo>
                  <a:cubicBezTo>
                    <a:pt x="1953" y="1123"/>
                    <a:pt x="2022" y="1083"/>
                    <a:pt x="2129" y="1099"/>
                  </a:cubicBezTo>
                  <a:cubicBezTo>
                    <a:pt x="2205" y="1083"/>
                    <a:pt x="2274" y="1099"/>
                    <a:pt x="2335" y="1147"/>
                  </a:cubicBezTo>
                  <a:cubicBezTo>
                    <a:pt x="2350" y="1051"/>
                    <a:pt x="2380" y="883"/>
                    <a:pt x="2426" y="643"/>
                  </a:cubicBezTo>
                  <a:cubicBezTo>
                    <a:pt x="2441" y="547"/>
                    <a:pt x="2449" y="483"/>
                    <a:pt x="2449" y="451"/>
                  </a:cubicBezTo>
                  <a:cubicBezTo>
                    <a:pt x="2489" y="269"/>
                    <a:pt x="2588" y="173"/>
                    <a:pt x="2744" y="163"/>
                  </a:cubicBezTo>
                  <a:close/>
                  <a:moveTo>
                    <a:pt x="784" y="8"/>
                  </a:moveTo>
                  <a:cubicBezTo>
                    <a:pt x="864" y="16"/>
                    <a:pt x="946" y="60"/>
                    <a:pt x="1030" y="140"/>
                  </a:cubicBezTo>
                  <a:cubicBezTo>
                    <a:pt x="1030" y="140"/>
                    <a:pt x="1038" y="148"/>
                    <a:pt x="1053" y="164"/>
                  </a:cubicBezTo>
                  <a:cubicBezTo>
                    <a:pt x="1282" y="451"/>
                    <a:pt x="1442" y="675"/>
                    <a:pt x="1533" y="835"/>
                  </a:cubicBezTo>
                  <a:cubicBezTo>
                    <a:pt x="1305" y="867"/>
                    <a:pt x="1083" y="923"/>
                    <a:pt x="870" y="1003"/>
                  </a:cubicBezTo>
                  <a:cubicBezTo>
                    <a:pt x="839" y="955"/>
                    <a:pt x="770" y="867"/>
                    <a:pt x="664" y="739"/>
                  </a:cubicBezTo>
                  <a:cubicBezTo>
                    <a:pt x="572" y="627"/>
                    <a:pt x="511" y="547"/>
                    <a:pt x="481" y="499"/>
                  </a:cubicBezTo>
                  <a:cubicBezTo>
                    <a:pt x="374" y="339"/>
                    <a:pt x="397" y="204"/>
                    <a:pt x="549" y="92"/>
                  </a:cubicBezTo>
                  <a:cubicBezTo>
                    <a:pt x="626" y="28"/>
                    <a:pt x="704" y="0"/>
                    <a:pt x="784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rgbClr val="33A0D1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2786" t="5882" b="12941"/>
          <a:stretch>
            <a:fillRect/>
          </a:stretch>
        </p:blipFill>
        <p:spPr bwMode="auto">
          <a:xfrm>
            <a:off x="5467152" y="0"/>
            <a:ext cx="3676848" cy="53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916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5"/>
          <p:cNvSpPr txBox="1"/>
          <p:nvPr/>
        </p:nvSpPr>
        <p:spPr>
          <a:xfrm>
            <a:off x="830503" y="273482"/>
            <a:ext cx="1696283" cy="421269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病例分享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8" name="Rectangle 72"/>
          <p:cNvSpPr>
            <a:spLocks noChangeArrowheads="1"/>
          </p:cNvSpPr>
          <p:nvPr/>
        </p:nvSpPr>
        <p:spPr bwMode="auto">
          <a:xfrm>
            <a:off x="1581665" y="964392"/>
            <a:ext cx="6384324" cy="329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zh-CN" altLang="en-US" sz="21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男</a:t>
            </a:r>
            <a:r>
              <a:rPr lang="zh-CN" altLang="en-US" sz="21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</a:t>
            </a:r>
            <a:r>
              <a:rPr lang="en-US" altLang="zh-CN" sz="21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8</a:t>
            </a:r>
            <a:r>
              <a:rPr lang="zh-CN" altLang="en-US" sz="21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岁，藏族，体检发现异常，患者无不适。</a:t>
            </a:r>
            <a:endParaRPr lang="en-US" altLang="zh-CN" sz="2100" b="1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spcBef>
                <a:spcPts val="450"/>
              </a:spcBef>
            </a:pPr>
            <a:r>
              <a:rPr lang="zh-CN" altLang="en-US" sz="21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腹部</a:t>
            </a:r>
            <a:r>
              <a:rPr lang="en-US" altLang="zh-CN" sz="21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B</a:t>
            </a:r>
            <a:r>
              <a:rPr lang="zh-CN" altLang="en-US" sz="21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超</a:t>
            </a:r>
            <a:r>
              <a:rPr lang="zh-CN" altLang="en-US" sz="21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提示肝实质回声不均，可见片状增强回声区；</a:t>
            </a:r>
            <a:endParaRPr lang="en-US" altLang="zh-CN" sz="210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spcBef>
                <a:spcPts val="450"/>
              </a:spcBef>
            </a:pPr>
            <a:r>
              <a:rPr lang="zh-CN" altLang="en-US" sz="21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肝功化验</a:t>
            </a:r>
            <a:r>
              <a:rPr lang="zh-CN" altLang="en-US" sz="21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显示：</a:t>
            </a:r>
            <a:endParaRPr lang="en-US" altLang="zh-CN" sz="210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spcBef>
                <a:spcPts val="450"/>
              </a:spcBef>
            </a:pPr>
            <a:r>
              <a:rPr lang="en-US" altLang="zh-CN" sz="21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ALT 117U/L</a:t>
            </a:r>
            <a:r>
              <a:rPr lang="zh-CN" altLang="en-US" sz="21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</a:t>
            </a:r>
            <a:r>
              <a:rPr lang="en-US" altLang="zh-CN" sz="21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AST102U/L</a:t>
            </a:r>
            <a:r>
              <a:rPr lang="zh-CN" altLang="en-US" sz="21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</a:t>
            </a:r>
            <a:r>
              <a:rPr lang="en-US" altLang="zh-CN" sz="21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GGT 121U/L</a:t>
            </a:r>
            <a:r>
              <a:rPr lang="zh-CN" altLang="en-US" sz="21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  <a:endParaRPr lang="en-US" altLang="zh-CN" sz="210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spcBef>
                <a:spcPts val="450"/>
              </a:spcBef>
            </a:pPr>
            <a:r>
              <a:rPr lang="zh-CN" altLang="en-US" sz="21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入院</a:t>
            </a:r>
            <a:r>
              <a:rPr lang="zh-CN" altLang="en-US" sz="21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后排除了嗜肝及非嗜肝病毒感染，自身抗体系列均阴性，铜蓝蛋白</a:t>
            </a:r>
            <a:r>
              <a:rPr lang="en-US" altLang="zh-CN" sz="21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0.39g/L</a:t>
            </a:r>
            <a:r>
              <a:rPr lang="zh-CN" altLang="en-US" sz="21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，钠</a:t>
            </a:r>
            <a:r>
              <a:rPr lang="en-US" altLang="zh-CN" sz="21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133mmol/L</a:t>
            </a:r>
          </a:p>
          <a:p>
            <a:pPr>
              <a:spcBef>
                <a:spcPts val="450"/>
              </a:spcBef>
            </a:pPr>
            <a:r>
              <a:rPr lang="zh-CN" altLang="en-US" sz="21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腹部</a:t>
            </a:r>
            <a:r>
              <a:rPr lang="en-US" altLang="zh-CN" sz="21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MRI</a:t>
            </a:r>
            <a:r>
              <a:rPr lang="zh-CN" altLang="en-US" sz="21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平扫示：肝内多发略低信号小结节，门脉主干宽约</a:t>
            </a:r>
            <a:r>
              <a:rPr lang="en-US" altLang="zh-CN" sz="21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1.0cm</a:t>
            </a:r>
            <a:r>
              <a:rPr lang="zh-CN" altLang="en-US" sz="21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，胆囊体积小，显示不清，肝内外胆管无扩张，脾脏增大。</a:t>
            </a:r>
            <a:endParaRPr lang="zh-CN" altLang="en-US" sz="21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1343797" y="1089152"/>
            <a:ext cx="189000" cy="189000"/>
          </a:xfrm>
          <a:prstGeom prst="ellipse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2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1349901" y="1477947"/>
            <a:ext cx="189000" cy="189000"/>
          </a:xfrm>
          <a:prstGeom prst="ellipse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2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1347916" y="1849902"/>
            <a:ext cx="189000" cy="189000"/>
          </a:xfrm>
          <a:prstGeom prst="ellipse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2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1364392" y="3307999"/>
            <a:ext cx="189000" cy="189000"/>
          </a:xfrm>
          <a:prstGeom prst="ellipse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2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5"/>
          <p:cNvSpPr txBox="1"/>
          <p:nvPr/>
        </p:nvSpPr>
        <p:spPr>
          <a:xfrm>
            <a:off x="830503" y="273482"/>
            <a:ext cx="1696283" cy="421269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病例分享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5" name="Freeform 2"/>
          <p:cNvSpPr>
            <a:spLocks/>
          </p:cNvSpPr>
          <p:nvPr/>
        </p:nvSpPr>
        <p:spPr bwMode="auto">
          <a:xfrm>
            <a:off x="2648935" y="223026"/>
            <a:ext cx="2116012" cy="495858"/>
          </a:xfrm>
          <a:custGeom>
            <a:avLst/>
            <a:gdLst>
              <a:gd name="T0" fmla="*/ 0 w 1953"/>
              <a:gd name="T1" fmla="*/ 1459054381 h 195"/>
              <a:gd name="T2" fmla="*/ 2147483647 w 1953"/>
              <a:gd name="T3" fmla="*/ 1459054381 h 195"/>
              <a:gd name="T4" fmla="*/ 2147483647 w 1953"/>
              <a:gd name="T5" fmla="*/ 0 h 195"/>
              <a:gd name="T6" fmla="*/ 0 60000 65536"/>
              <a:gd name="T7" fmla="*/ 0 60000 65536"/>
              <a:gd name="T8" fmla="*/ 0 60000 65536"/>
              <a:gd name="T9" fmla="*/ 0 w 1953"/>
              <a:gd name="T10" fmla="*/ 0 h 195"/>
              <a:gd name="T11" fmla="*/ 1953 w 1953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3" h="195">
                <a:moveTo>
                  <a:pt x="0" y="195"/>
                </a:moveTo>
                <a:lnTo>
                  <a:pt x="1953" y="195"/>
                </a:lnTo>
                <a:lnTo>
                  <a:pt x="1953" y="0"/>
                </a:lnTo>
              </a:path>
            </a:pathLst>
          </a:custGeom>
          <a:solidFill>
            <a:srgbClr val="FFFFFF"/>
          </a:solidFill>
          <a:ln w="22225" cap="flat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肝穿时间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2016.9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2085160" y="211187"/>
            <a:ext cx="60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30437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  <a:sym typeface="+mn-ea"/>
              </a:rPr>
              <a:t>—</a:t>
            </a:r>
            <a:endParaRPr lang="zh-CN" altLang="en-US" sz="2800" dirty="0">
              <a:latin typeface="Calibri" pitchFamily="34" charset="0"/>
              <a:ea typeface="微软雅黑" pitchFamily="34" charset="-122"/>
              <a:cs typeface="Arial Unicode MS" pitchFamily="34" charset="-122"/>
            </a:endParaRPr>
          </a:p>
        </p:txBody>
      </p:sp>
      <p:pic>
        <p:nvPicPr>
          <p:cNvPr id="17" name="图片 16" descr="HE100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384862" y="751187"/>
            <a:ext cx="3066793" cy="2044529"/>
          </a:xfrm>
          <a:prstGeom prst="rect">
            <a:avLst/>
          </a:prstGeom>
        </p:spPr>
      </p:pic>
      <p:pic>
        <p:nvPicPr>
          <p:cNvPr id="19" name="图片 18" descr="CK7100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376624" y="2824379"/>
            <a:ext cx="3075031" cy="2050021"/>
          </a:xfrm>
          <a:prstGeom prst="rect">
            <a:avLst/>
          </a:prstGeom>
        </p:spPr>
      </p:pic>
      <p:pic>
        <p:nvPicPr>
          <p:cNvPr id="20" name="图片 19" descr="HE2001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3539954" y="740204"/>
            <a:ext cx="3103349" cy="206889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7179" y="2487827"/>
            <a:ext cx="42351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HE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989" y="4596714"/>
            <a:ext cx="5245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CK7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5795" y="2504304"/>
            <a:ext cx="42351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HE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97494" y="1149520"/>
            <a:ext cx="2322940" cy="287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大片坏死塌陷带，含汇管区，大量不规则细胆管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增生（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CK7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染色棕褐色管腔），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间质大量单个核为主的混合性炎细胞浸润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524000" y="2125362"/>
            <a:ext cx="1400432" cy="78259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334530" y="4360906"/>
            <a:ext cx="1252151" cy="672414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45276" y="246311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+mj-ea"/>
                <a:ea typeface="+mj-ea"/>
              </a:rPr>
              <a:t>肝实质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98140" y="456376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+mj-ea"/>
                <a:ea typeface="+mj-ea"/>
              </a:rPr>
              <a:t>肝实质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10184" y="1878227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PT</a:t>
            </a:r>
            <a:endParaRPr lang="zh-CN" alt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86184" y="947351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PT</a:t>
            </a:r>
            <a:endParaRPr lang="zh-CN" alt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659148" y="4283448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latin typeface="+mj-ea"/>
                <a:ea typeface="+mj-ea"/>
              </a:rPr>
              <a:t>药物？</a:t>
            </a:r>
            <a:r>
              <a:rPr lang="en-US" altLang="zh-CN" sz="1800" b="1" dirty="0" smtClean="0">
                <a:latin typeface="+mj-ea"/>
                <a:ea typeface="+mj-ea"/>
              </a:rPr>
              <a:t>Wilson</a:t>
            </a:r>
            <a:r>
              <a:rPr lang="zh-CN" altLang="en-US" sz="1800" b="1" dirty="0" smtClean="0">
                <a:latin typeface="+mj-ea"/>
                <a:ea typeface="+mj-ea"/>
              </a:rPr>
              <a:t>？免疫？</a:t>
            </a:r>
            <a:endParaRPr lang="zh-CN" altLang="en-US" sz="1800" b="1" dirty="0">
              <a:latin typeface="+mj-ea"/>
              <a:ea typeface="+mj-ea"/>
            </a:endParaRPr>
          </a:p>
        </p:txBody>
      </p:sp>
      <p:pic>
        <p:nvPicPr>
          <p:cNvPr id="33" name="图片 32" descr="CK72001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tretch>
            <a:fillRect/>
          </a:stretch>
        </p:blipFill>
        <p:spPr>
          <a:xfrm>
            <a:off x="3523478" y="2818884"/>
            <a:ext cx="3111589" cy="207439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509318" y="4613190"/>
            <a:ext cx="5245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CK7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5"/>
          <p:cNvSpPr txBox="1"/>
          <p:nvPr/>
        </p:nvSpPr>
        <p:spPr>
          <a:xfrm>
            <a:off x="830503" y="273482"/>
            <a:ext cx="1696283" cy="421269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病例分享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5" name="Freeform 2"/>
          <p:cNvSpPr>
            <a:spLocks/>
          </p:cNvSpPr>
          <p:nvPr/>
        </p:nvSpPr>
        <p:spPr bwMode="auto">
          <a:xfrm>
            <a:off x="2648935" y="223026"/>
            <a:ext cx="2116012" cy="495858"/>
          </a:xfrm>
          <a:custGeom>
            <a:avLst/>
            <a:gdLst>
              <a:gd name="T0" fmla="*/ 0 w 1953"/>
              <a:gd name="T1" fmla="*/ 1459054381 h 195"/>
              <a:gd name="T2" fmla="*/ 2147483647 w 1953"/>
              <a:gd name="T3" fmla="*/ 1459054381 h 195"/>
              <a:gd name="T4" fmla="*/ 2147483647 w 1953"/>
              <a:gd name="T5" fmla="*/ 0 h 195"/>
              <a:gd name="T6" fmla="*/ 0 60000 65536"/>
              <a:gd name="T7" fmla="*/ 0 60000 65536"/>
              <a:gd name="T8" fmla="*/ 0 60000 65536"/>
              <a:gd name="T9" fmla="*/ 0 w 1953"/>
              <a:gd name="T10" fmla="*/ 0 h 195"/>
              <a:gd name="T11" fmla="*/ 1953 w 1953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3" h="195">
                <a:moveTo>
                  <a:pt x="0" y="195"/>
                </a:moveTo>
                <a:lnTo>
                  <a:pt x="1953" y="195"/>
                </a:lnTo>
                <a:lnTo>
                  <a:pt x="1953" y="0"/>
                </a:lnTo>
              </a:path>
            </a:pathLst>
          </a:custGeom>
          <a:solidFill>
            <a:srgbClr val="FFFFFF"/>
          </a:solidFill>
          <a:ln w="22225" cap="flat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肝穿时间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2016.9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2085160" y="211187"/>
            <a:ext cx="60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30437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  <a:sym typeface="+mn-ea"/>
              </a:rPr>
              <a:t>—</a:t>
            </a:r>
            <a:endParaRPr lang="zh-CN" altLang="en-US" sz="2800" dirty="0">
              <a:latin typeface="Calibri" pitchFamily="34" charset="0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50" name="Rectangle 72"/>
          <p:cNvSpPr>
            <a:spLocks noChangeArrowheads="1"/>
          </p:cNvSpPr>
          <p:nvPr/>
        </p:nvSpPr>
        <p:spPr bwMode="auto">
          <a:xfrm>
            <a:off x="691979" y="4188573"/>
            <a:ext cx="794127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高倍镜下：细胆管形态不规则，管壁、管腔及周围中性粒细胞浸润</a:t>
            </a:r>
            <a:endParaRPr lang="zh-CN" altLang="en-US" sz="20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51" name="图片 50" descr="囊性纤维化月报.jpg"/>
          <p:cNvPicPr>
            <a:picLocks noChangeAspect="1"/>
          </p:cNvPicPr>
          <p:nvPr/>
        </p:nvPicPr>
        <p:blipFill>
          <a:blip r:embed="rId3"/>
          <a:srcRect l="4414" t="24985" r="5225" b="22162"/>
          <a:stretch>
            <a:fillRect/>
          </a:stretch>
        </p:blipFill>
        <p:spPr>
          <a:xfrm>
            <a:off x="403654" y="1169773"/>
            <a:ext cx="8262551" cy="271848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5"/>
          <p:cNvSpPr txBox="1"/>
          <p:nvPr/>
        </p:nvSpPr>
        <p:spPr>
          <a:xfrm>
            <a:off x="830503" y="273482"/>
            <a:ext cx="1696283" cy="421269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病例分享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5" name="Freeform 2"/>
          <p:cNvSpPr>
            <a:spLocks/>
          </p:cNvSpPr>
          <p:nvPr/>
        </p:nvSpPr>
        <p:spPr bwMode="auto">
          <a:xfrm>
            <a:off x="2648935" y="223026"/>
            <a:ext cx="2116012" cy="495858"/>
          </a:xfrm>
          <a:custGeom>
            <a:avLst/>
            <a:gdLst>
              <a:gd name="T0" fmla="*/ 0 w 1953"/>
              <a:gd name="T1" fmla="*/ 1459054381 h 195"/>
              <a:gd name="T2" fmla="*/ 2147483647 w 1953"/>
              <a:gd name="T3" fmla="*/ 1459054381 h 195"/>
              <a:gd name="T4" fmla="*/ 2147483647 w 1953"/>
              <a:gd name="T5" fmla="*/ 0 h 195"/>
              <a:gd name="T6" fmla="*/ 0 60000 65536"/>
              <a:gd name="T7" fmla="*/ 0 60000 65536"/>
              <a:gd name="T8" fmla="*/ 0 60000 65536"/>
              <a:gd name="T9" fmla="*/ 0 w 1953"/>
              <a:gd name="T10" fmla="*/ 0 h 195"/>
              <a:gd name="T11" fmla="*/ 1953 w 1953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3" h="195">
                <a:moveTo>
                  <a:pt x="0" y="195"/>
                </a:moveTo>
                <a:lnTo>
                  <a:pt x="1953" y="195"/>
                </a:lnTo>
                <a:lnTo>
                  <a:pt x="1953" y="0"/>
                </a:lnTo>
              </a:path>
            </a:pathLst>
          </a:custGeom>
          <a:solidFill>
            <a:srgbClr val="FFFFFF"/>
          </a:solidFill>
          <a:ln w="22225" cap="flat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肝穿时间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2016.9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2085160" y="211187"/>
            <a:ext cx="60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30437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  <a:sym typeface="+mn-ea"/>
              </a:rPr>
              <a:t>—</a:t>
            </a:r>
            <a:endParaRPr lang="zh-CN" altLang="en-US" sz="2800" dirty="0">
              <a:latin typeface="Calibri" pitchFamily="34" charset="0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48714" y="3981445"/>
            <a:ext cx="5815913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  <a:buClr>
                <a:srgbClr val="00B0F0"/>
              </a:buClr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细胆管内粉染粘稠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分泌物，小叶间胆管结构尚好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1" name="图片 40" descr="囊性纤维化月报.jpg"/>
          <p:cNvPicPr>
            <a:picLocks noChangeAspect="1"/>
          </p:cNvPicPr>
          <p:nvPr/>
        </p:nvPicPr>
        <p:blipFill>
          <a:blip r:embed="rId3"/>
          <a:srcRect l="4234" t="22422" r="7838" b="26487"/>
          <a:stretch>
            <a:fillRect/>
          </a:stretch>
        </p:blipFill>
        <p:spPr>
          <a:xfrm>
            <a:off x="535459" y="1243913"/>
            <a:ext cx="8040130" cy="26278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5"/>
          <p:cNvSpPr txBox="1"/>
          <p:nvPr/>
        </p:nvSpPr>
        <p:spPr>
          <a:xfrm>
            <a:off x="830503" y="273482"/>
            <a:ext cx="1696283" cy="421269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病例分享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5" name="Freeform 2"/>
          <p:cNvSpPr>
            <a:spLocks/>
          </p:cNvSpPr>
          <p:nvPr/>
        </p:nvSpPr>
        <p:spPr bwMode="auto">
          <a:xfrm>
            <a:off x="2648935" y="223026"/>
            <a:ext cx="2116012" cy="495858"/>
          </a:xfrm>
          <a:custGeom>
            <a:avLst/>
            <a:gdLst>
              <a:gd name="T0" fmla="*/ 0 w 1953"/>
              <a:gd name="T1" fmla="*/ 1459054381 h 195"/>
              <a:gd name="T2" fmla="*/ 2147483647 w 1953"/>
              <a:gd name="T3" fmla="*/ 1459054381 h 195"/>
              <a:gd name="T4" fmla="*/ 2147483647 w 1953"/>
              <a:gd name="T5" fmla="*/ 0 h 195"/>
              <a:gd name="T6" fmla="*/ 0 60000 65536"/>
              <a:gd name="T7" fmla="*/ 0 60000 65536"/>
              <a:gd name="T8" fmla="*/ 0 60000 65536"/>
              <a:gd name="T9" fmla="*/ 0 w 1953"/>
              <a:gd name="T10" fmla="*/ 0 h 195"/>
              <a:gd name="T11" fmla="*/ 1953 w 1953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3" h="195">
                <a:moveTo>
                  <a:pt x="0" y="195"/>
                </a:moveTo>
                <a:lnTo>
                  <a:pt x="1953" y="195"/>
                </a:lnTo>
                <a:lnTo>
                  <a:pt x="1953" y="0"/>
                </a:lnTo>
              </a:path>
            </a:pathLst>
          </a:custGeom>
          <a:solidFill>
            <a:srgbClr val="FFFFFF"/>
          </a:solidFill>
          <a:ln w="22225" cap="flat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基因检测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2085160" y="211187"/>
            <a:ext cx="60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30437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  <a:sym typeface="+mn-ea"/>
              </a:rPr>
              <a:t>—</a:t>
            </a:r>
            <a:endParaRPr lang="zh-CN" altLang="en-US" sz="2800" dirty="0">
              <a:latin typeface="Calibri" pitchFamily="34" charset="0"/>
              <a:ea typeface="微软雅黑" pitchFamily="34" charset="-122"/>
              <a:cs typeface="Arial Unicode MS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078" y="2146472"/>
            <a:ext cx="4320159" cy="152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062" y="2104227"/>
            <a:ext cx="4472759" cy="161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247135" y="1396110"/>
            <a:ext cx="7690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+mj-ea"/>
                <a:ea typeface="+mj-ea"/>
              </a:rPr>
              <a:t> </a:t>
            </a:r>
            <a:r>
              <a:rPr lang="en-US" altLang="zh-CN" sz="2400" b="1" i="1" dirty="0" smtClean="0">
                <a:latin typeface="+mj-ea"/>
                <a:ea typeface="+mj-ea"/>
              </a:rPr>
              <a:t> CFTR</a:t>
            </a:r>
            <a:r>
              <a:rPr lang="en-US" altLang="zh-CN" sz="2400" i="1" dirty="0" smtClean="0">
                <a:latin typeface="+mj-ea"/>
                <a:ea typeface="+mj-ea"/>
              </a:rPr>
              <a:t> </a:t>
            </a:r>
            <a:r>
              <a:rPr lang="en-US" altLang="zh-CN" sz="2400" i="1" dirty="0" smtClean="0">
                <a:latin typeface="+mj-ea"/>
                <a:ea typeface="+mj-ea"/>
              </a:rPr>
              <a:t>   </a:t>
            </a:r>
            <a:r>
              <a:rPr lang="en-US" altLang="zh-CN" sz="2400" dirty="0" smtClean="0">
                <a:latin typeface="+mj-ea"/>
                <a:ea typeface="+mj-ea"/>
              </a:rPr>
              <a:t>c.2491-2A&gt;G</a:t>
            </a:r>
            <a:r>
              <a:rPr lang="zh-CN" altLang="en-US" sz="2400" dirty="0" smtClean="0">
                <a:latin typeface="+mj-ea"/>
                <a:ea typeface="+mj-ea"/>
              </a:rPr>
              <a:t>                      </a:t>
            </a:r>
            <a:r>
              <a:rPr lang="en-US" altLang="zh-CN" sz="2400" dirty="0" smtClean="0">
                <a:latin typeface="+mj-ea"/>
                <a:ea typeface="+mj-ea"/>
              </a:rPr>
              <a:t>c.3196C&gt;T 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5"/>
          <p:cNvSpPr txBox="1"/>
          <p:nvPr/>
        </p:nvSpPr>
        <p:spPr>
          <a:xfrm>
            <a:off x="830503" y="273482"/>
            <a:ext cx="1696283" cy="421269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病例分享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3" name="Freeform 2"/>
          <p:cNvSpPr>
            <a:spLocks/>
          </p:cNvSpPr>
          <p:nvPr/>
        </p:nvSpPr>
        <p:spPr bwMode="auto">
          <a:xfrm>
            <a:off x="2648935" y="223026"/>
            <a:ext cx="1758308" cy="495858"/>
          </a:xfrm>
          <a:custGeom>
            <a:avLst/>
            <a:gdLst>
              <a:gd name="T0" fmla="*/ 0 w 1953"/>
              <a:gd name="T1" fmla="*/ 1459054381 h 195"/>
              <a:gd name="T2" fmla="*/ 2147483647 w 1953"/>
              <a:gd name="T3" fmla="*/ 1459054381 h 195"/>
              <a:gd name="T4" fmla="*/ 2147483647 w 1953"/>
              <a:gd name="T5" fmla="*/ 0 h 195"/>
              <a:gd name="T6" fmla="*/ 0 60000 65536"/>
              <a:gd name="T7" fmla="*/ 0 60000 65536"/>
              <a:gd name="T8" fmla="*/ 0 60000 65536"/>
              <a:gd name="T9" fmla="*/ 0 w 1953"/>
              <a:gd name="T10" fmla="*/ 0 h 195"/>
              <a:gd name="T11" fmla="*/ 1953 w 1953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3" h="195">
                <a:moveTo>
                  <a:pt x="0" y="195"/>
                </a:moveTo>
                <a:lnTo>
                  <a:pt x="1953" y="195"/>
                </a:lnTo>
                <a:lnTo>
                  <a:pt x="1953" y="0"/>
                </a:lnTo>
              </a:path>
            </a:pathLst>
          </a:custGeom>
          <a:solidFill>
            <a:srgbClr val="FFFFFF"/>
          </a:solidFill>
          <a:ln w="22225" cap="flat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诊  断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2085160" y="211187"/>
            <a:ext cx="60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30437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  <a:sym typeface="+mn-ea"/>
              </a:rPr>
              <a:t>—</a:t>
            </a:r>
            <a:endParaRPr lang="zh-CN" altLang="en-US" sz="2800" dirty="0">
              <a:latin typeface="Calibri" pitchFamily="34" charset="0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26274" y="984215"/>
            <a:ext cx="5642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+mj-ea"/>
                <a:ea typeface="+mj-ea"/>
              </a:rPr>
              <a:t>  CFTR</a:t>
            </a:r>
            <a:r>
              <a:rPr lang="en-US" altLang="zh-CN" sz="2400" dirty="0" smtClean="0">
                <a:latin typeface="+mj-ea"/>
                <a:ea typeface="+mj-ea"/>
              </a:rPr>
              <a:t> c.2491-2A&gt;G</a:t>
            </a:r>
            <a:r>
              <a:rPr lang="zh-CN" altLang="en-US" sz="2400" dirty="0" smtClean="0">
                <a:latin typeface="+mj-ea"/>
                <a:ea typeface="+mj-ea"/>
              </a:rPr>
              <a:t>，</a:t>
            </a:r>
            <a:r>
              <a:rPr lang="en-US" altLang="zh-CN" sz="2400" dirty="0" smtClean="0">
                <a:latin typeface="+mj-ea"/>
                <a:ea typeface="+mj-ea"/>
              </a:rPr>
              <a:t>c.3196C&gt;T 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2978674" y="1499289"/>
            <a:ext cx="214183" cy="263611"/>
          </a:xfrm>
          <a:prstGeom prst="downArrow">
            <a:avLst/>
          </a:prstGeom>
          <a:noFill/>
          <a:ln w="25400">
            <a:solidFill>
              <a:srgbClr val="1D4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07513" y="1047121"/>
            <a:ext cx="939113" cy="378941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06132" y="2870735"/>
            <a:ext cx="2733139" cy="4175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zh-CN" altLang="en-US" sz="2400" b="1" dirty="0" smtClean="0">
                <a:solidFill>
                  <a:srgbClr val="002060"/>
                </a:solidFill>
                <a:latin typeface="+mj-ea"/>
                <a:ea typeface="+mj-ea"/>
                <a:cs typeface="Arial" pitchFamily="34" charset="0"/>
              </a:rPr>
              <a:t>囊性纤维化</a:t>
            </a:r>
            <a:endParaRPr lang="zh-CN" altLang="en-US" sz="2400" b="1" dirty="0">
              <a:solidFill>
                <a:srgbClr val="002060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15" name="下箭头 14"/>
          <p:cNvSpPr/>
          <p:nvPr/>
        </p:nvSpPr>
        <p:spPr>
          <a:xfrm>
            <a:off x="2995607" y="2537939"/>
            <a:ext cx="214183" cy="263611"/>
          </a:xfrm>
          <a:prstGeom prst="downArrow">
            <a:avLst/>
          </a:prstGeom>
          <a:noFill/>
          <a:ln w="25400">
            <a:solidFill>
              <a:srgbClr val="1D4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18955" y="1806849"/>
            <a:ext cx="5688228" cy="65659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en-US" altLang="zh-CN" sz="2000" b="1" dirty="0" smtClean="0">
                <a:solidFill>
                  <a:srgbClr val="002060"/>
                </a:solidFill>
                <a:latin typeface="+mj-ea"/>
                <a:ea typeface="+mj-ea"/>
                <a:cs typeface="Arial" pitchFamily="34" charset="0"/>
              </a:rPr>
              <a:t>cystic fibrosis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+mj-ea"/>
                <a:ea typeface="+mj-ea"/>
                <a:cs typeface="Arial" pitchFamily="34" charset="0"/>
              </a:rPr>
              <a:t>transmembrane</a:t>
            </a:r>
            <a:r>
              <a:rPr lang="en-US" altLang="zh-CN" sz="2000" b="1" dirty="0" smtClean="0">
                <a:solidFill>
                  <a:srgbClr val="002060"/>
                </a:solidFill>
                <a:latin typeface="+mj-ea"/>
                <a:ea typeface="+mj-ea"/>
                <a:cs typeface="Arial" pitchFamily="34" charset="0"/>
              </a:rPr>
              <a:t> regulator</a:t>
            </a:r>
          </a:p>
          <a:p>
            <a:pPr>
              <a:lnSpc>
                <a:spcPts val="2200"/>
              </a:lnSpc>
              <a:defRPr/>
            </a:pPr>
            <a:r>
              <a:rPr lang="zh-CN" altLang="en-US" sz="2000" b="1" dirty="0" smtClean="0">
                <a:solidFill>
                  <a:srgbClr val="002060"/>
                </a:solidFill>
                <a:latin typeface="+mj-ea"/>
                <a:ea typeface="+mj-ea"/>
                <a:cs typeface="Arial" pitchFamily="34" charset="0"/>
              </a:rPr>
              <a:t>（囊性纤维化跨膜调节子）</a:t>
            </a:r>
            <a:endParaRPr lang="zh-CN" altLang="en-US" sz="2000" b="1" dirty="0">
              <a:solidFill>
                <a:srgbClr val="002060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18" name="Freeform 2"/>
          <p:cNvSpPr>
            <a:spLocks/>
          </p:cNvSpPr>
          <p:nvPr/>
        </p:nvSpPr>
        <p:spPr bwMode="auto">
          <a:xfrm>
            <a:off x="391784" y="1013483"/>
            <a:ext cx="1707314" cy="400050"/>
          </a:xfrm>
          <a:custGeom>
            <a:avLst/>
            <a:gdLst>
              <a:gd name="T0" fmla="*/ 0 w 1953"/>
              <a:gd name="T1" fmla="*/ 1459054381 h 195"/>
              <a:gd name="T2" fmla="*/ 2147483647 w 1953"/>
              <a:gd name="T3" fmla="*/ 1459054381 h 195"/>
              <a:gd name="T4" fmla="*/ 2147483647 w 1953"/>
              <a:gd name="T5" fmla="*/ 0 h 195"/>
              <a:gd name="T6" fmla="*/ 0 60000 65536"/>
              <a:gd name="T7" fmla="*/ 0 60000 65536"/>
              <a:gd name="T8" fmla="*/ 0 60000 65536"/>
              <a:gd name="T9" fmla="*/ 0 w 1953"/>
              <a:gd name="T10" fmla="*/ 0 h 195"/>
              <a:gd name="T11" fmla="*/ 1953 w 1953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3" h="195">
                <a:moveTo>
                  <a:pt x="0" y="195"/>
                </a:moveTo>
                <a:lnTo>
                  <a:pt x="1953" y="195"/>
                </a:lnTo>
                <a:lnTo>
                  <a:pt x="1953" y="0"/>
                </a:lnTo>
              </a:path>
            </a:pathLst>
          </a:custGeom>
          <a:solidFill>
            <a:srgbClr val="FFFFFF"/>
          </a:solidFill>
          <a:ln w="22225" cap="flat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CN" altLang="en-US" sz="2400" b="1" dirty="0" smtClean="0">
                <a:solidFill>
                  <a:srgbClr val="002060"/>
                </a:solidFill>
                <a:latin typeface="+mj-ea"/>
                <a:ea typeface="+mj-ea"/>
                <a:cs typeface="Arial" pitchFamily="34" charset="0"/>
              </a:rPr>
              <a:t>基因改变</a:t>
            </a:r>
          </a:p>
        </p:txBody>
      </p:sp>
      <p:sp>
        <p:nvSpPr>
          <p:cNvPr id="19" name="Freeform 2"/>
          <p:cNvSpPr>
            <a:spLocks/>
          </p:cNvSpPr>
          <p:nvPr/>
        </p:nvSpPr>
        <p:spPr bwMode="auto">
          <a:xfrm>
            <a:off x="408260" y="3837457"/>
            <a:ext cx="1707314" cy="400050"/>
          </a:xfrm>
          <a:custGeom>
            <a:avLst/>
            <a:gdLst>
              <a:gd name="T0" fmla="*/ 0 w 1953"/>
              <a:gd name="T1" fmla="*/ 1459054381 h 195"/>
              <a:gd name="T2" fmla="*/ 2147483647 w 1953"/>
              <a:gd name="T3" fmla="*/ 1459054381 h 195"/>
              <a:gd name="T4" fmla="*/ 2147483647 w 1953"/>
              <a:gd name="T5" fmla="*/ 0 h 195"/>
              <a:gd name="T6" fmla="*/ 0 60000 65536"/>
              <a:gd name="T7" fmla="*/ 0 60000 65536"/>
              <a:gd name="T8" fmla="*/ 0 60000 65536"/>
              <a:gd name="T9" fmla="*/ 0 w 1953"/>
              <a:gd name="T10" fmla="*/ 0 h 195"/>
              <a:gd name="T11" fmla="*/ 1953 w 1953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3" h="195">
                <a:moveTo>
                  <a:pt x="0" y="195"/>
                </a:moveTo>
                <a:lnTo>
                  <a:pt x="1953" y="195"/>
                </a:lnTo>
                <a:lnTo>
                  <a:pt x="1953" y="0"/>
                </a:lnTo>
              </a:path>
            </a:pathLst>
          </a:custGeom>
          <a:solidFill>
            <a:srgbClr val="FFFFFF"/>
          </a:solidFill>
          <a:ln w="22225" cap="flat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CN" altLang="en-US" sz="2400" b="1" dirty="0" smtClean="0">
                <a:solidFill>
                  <a:srgbClr val="002060"/>
                </a:solidFill>
                <a:latin typeface="+mj-ea"/>
                <a:ea typeface="+mj-ea"/>
                <a:cs typeface="Arial" pitchFamily="34" charset="0"/>
              </a:rPr>
              <a:t>病变特点</a:t>
            </a:r>
          </a:p>
        </p:txBody>
      </p:sp>
      <p:sp>
        <p:nvSpPr>
          <p:cNvPr id="20" name="矩形 19"/>
          <p:cNvSpPr/>
          <p:nvPr/>
        </p:nvSpPr>
        <p:spPr>
          <a:xfrm>
            <a:off x="2359082" y="3799900"/>
            <a:ext cx="4702249" cy="73609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ts val="2325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大片坏死塌陷带，伴纤维化；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>
              <a:lnSpc>
                <a:spcPts val="2325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细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胆管炎，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细胆管内粉染粘稠分泌物。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21" name="下箭头 20"/>
          <p:cNvSpPr/>
          <p:nvPr/>
        </p:nvSpPr>
        <p:spPr>
          <a:xfrm rot="10800000">
            <a:off x="2995607" y="3418472"/>
            <a:ext cx="214183" cy="263611"/>
          </a:xfrm>
          <a:prstGeom prst="downArrow">
            <a:avLst/>
          </a:prstGeom>
          <a:noFill/>
          <a:ln w="25400">
            <a:solidFill>
              <a:srgbClr val="1D4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22" name="Freeform 2"/>
          <p:cNvSpPr>
            <a:spLocks/>
          </p:cNvSpPr>
          <p:nvPr/>
        </p:nvSpPr>
        <p:spPr bwMode="auto">
          <a:xfrm>
            <a:off x="416649" y="2914668"/>
            <a:ext cx="1707314" cy="400050"/>
          </a:xfrm>
          <a:custGeom>
            <a:avLst/>
            <a:gdLst>
              <a:gd name="T0" fmla="*/ 0 w 1953"/>
              <a:gd name="T1" fmla="*/ 1459054381 h 195"/>
              <a:gd name="T2" fmla="*/ 2147483647 w 1953"/>
              <a:gd name="T3" fmla="*/ 1459054381 h 195"/>
              <a:gd name="T4" fmla="*/ 2147483647 w 1953"/>
              <a:gd name="T5" fmla="*/ 0 h 195"/>
              <a:gd name="T6" fmla="*/ 0 60000 65536"/>
              <a:gd name="T7" fmla="*/ 0 60000 65536"/>
              <a:gd name="T8" fmla="*/ 0 60000 65536"/>
              <a:gd name="T9" fmla="*/ 0 w 1953"/>
              <a:gd name="T10" fmla="*/ 0 h 195"/>
              <a:gd name="T11" fmla="*/ 1953 w 1953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3" h="195">
                <a:moveTo>
                  <a:pt x="0" y="195"/>
                </a:moveTo>
                <a:lnTo>
                  <a:pt x="1953" y="195"/>
                </a:lnTo>
                <a:lnTo>
                  <a:pt x="1953" y="0"/>
                </a:lnTo>
              </a:path>
            </a:pathLst>
          </a:custGeom>
          <a:solidFill>
            <a:srgbClr val="FFFFFF"/>
          </a:solidFill>
          <a:ln w="22225" cap="flat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CN" altLang="en-US" sz="2400" b="1" dirty="0" smtClean="0">
                <a:solidFill>
                  <a:srgbClr val="002060"/>
                </a:solidFill>
                <a:latin typeface="+mj-ea"/>
                <a:ea typeface="+mj-ea"/>
                <a:cs typeface="Arial" pitchFamily="34" charset="0"/>
              </a:rPr>
              <a:t>诊断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  <p:bldP spid="16" grpId="0" animBg="1"/>
      <p:bldP spid="19" grpId="0" animBg="1"/>
      <p:bldP spid="20" grpId="0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5"/>
          <p:cNvSpPr txBox="1"/>
          <p:nvPr/>
        </p:nvSpPr>
        <p:spPr>
          <a:xfrm>
            <a:off x="830503" y="273482"/>
            <a:ext cx="1696283" cy="421269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病例分享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8" name="Rectangle 72"/>
          <p:cNvSpPr>
            <a:spLocks noChangeArrowheads="1"/>
          </p:cNvSpPr>
          <p:nvPr/>
        </p:nvSpPr>
        <p:spPr bwMode="auto">
          <a:xfrm>
            <a:off x="1954384" y="1005581"/>
            <a:ext cx="4633410" cy="183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zh-CN" altLang="en-US" sz="21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男，</a:t>
            </a:r>
            <a:r>
              <a:rPr lang="en-US" altLang="zh-CN" sz="21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9</a:t>
            </a:r>
            <a:r>
              <a:rPr lang="zh-CN" altLang="en-US" sz="21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岁，</a:t>
            </a:r>
            <a:r>
              <a:rPr lang="zh-CN" altLang="en-US" sz="21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肝功异常</a:t>
            </a:r>
            <a:r>
              <a:rPr lang="en-US" altLang="zh-CN" sz="21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1</a:t>
            </a:r>
            <a:r>
              <a:rPr lang="zh-CN" altLang="en-US" sz="21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年余，腹胀</a:t>
            </a:r>
            <a:r>
              <a:rPr lang="en-US" altLang="zh-CN" sz="21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1</a:t>
            </a:r>
            <a:r>
              <a:rPr lang="zh-CN" altLang="en-US" sz="21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月。</a:t>
            </a:r>
            <a:endParaRPr lang="en-US" altLang="zh-CN" sz="210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spcBef>
                <a:spcPts val="450"/>
              </a:spcBef>
            </a:pPr>
            <a:r>
              <a:rPr lang="zh-CN" altLang="en-US" sz="21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腹部</a:t>
            </a:r>
            <a:r>
              <a:rPr lang="en-US" altLang="zh-CN" sz="21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B</a:t>
            </a:r>
            <a:r>
              <a:rPr lang="zh-CN" altLang="en-US" sz="21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超、增强</a:t>
            </a:r>
            <a:r>
              <a:rPr lang="en-US" altLang="zh-CN" sz="21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CT</a:t>
            </a:r>
            <a:r>
              <a:rPr lang="zh-CN" altLang="en-US" sz="21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、增强</a:t>
            </a:r>
            <a:r>
              <a:rPr lang="en-US" altLang="zh-CN" sz="21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MRI</a:t>
            </a:r>
            <a:r>
              <a:rPr lang="zh-CN" altLang="en-US" sz="21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：肝硬化、脾大、胆囊缩小；</a:t>
            </a:r>
            <a:endParaRPr lang="en-US" altLang="zh-CN" sz="210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spcBef>
                <a:spcPts val="450"/>
              </a:spcBef>
            </a:pPr>
            <a:r>
              <a:rPr lang="en-US" altLang="zh-CN" sz="21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MRCP</a:t>
            </a:r>
            <a:r>
              <a:rPr lang="zh-CN" altLang="en-US" sz="21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：胆囊充盈欠佳，肝内外胆管未见明确扩张。</a:t>
            </a:r>
            <a:endParaRPr lang="zh-CN" altLang="en-US" sz="21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1714500" y="1080914"/>
            <a:ext cx="189000" cy="189000"/>
          </a:xfrm>
          <a:prstGeom prst="ellipse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2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1728842" y="1527374"/>
            <a:ext cx="189000" cy="189000"/>
          </a:xfrm>
          <a:prstGeom prst="ellipse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2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1726856" y="2154701"/>
            <a:ext cx="189000" cy="189000"/>
          </a:xfrm>
          <a:prstGeom prst="ellipse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2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337550" y="3113389"/>
          <a:ext cx="6132772" cy="707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319"/>
                <a:gridCol w="734319"/>
                <a:gridCol w="860202"/>
                <a:gridCol w="860202"/>
                <a:gridCol w="837344"/>
                <a:gridCol w="731354"/>
                <a:gridCol w="687516"/>
                <a:gridCol w="687516"/>
              </a:tblGrid>
              <a:tr h="342900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ALT</a:t>
                      </a:r>
                      <a:endParaRPr lang="zh-CN" alt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AST</a:t>
                      </a:r>
                      <a:endParaRPr lang="zh-CN" alt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ALP</a:t>
                      </a:r>
                      <a:endParaRPr lang="zh-CN" altLang="en-US" sz="18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GGT</a:t>
                      </a:r>
                      <a:endParaRPr lang="zh-CN" alt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TBIL</a:t>
                      </a:r>
                      <a:endParaRPr lang="zh-CN" alt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DBIL</a:t>
                      </a:r>
                      <a:endParaRPr lang="zh-CN" alt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TBA</a:t>
                      </a:r>
                      <a:endParaRPr lang="zh-CN" alt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ALB</a:t>
                      </a:r>
                      <a:endParaRPr lang="zh-CN" alt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34290" marB="34290"/>
                </a:tc>
              </a:tr>
              <a:tr h="3646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169</a:t>
                      </a:r>
                      <a:endParaRPr lang="en-US" altLang="zh-CN" sz="1800" b="0" i="0" u="none" strike="noStrike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137</a:t>
                      </a:r>
                      <a:endParaRPr lang="en-US" altLang="zh-CN" sz="1800" b="0" i="0" u="none" strike="noStrike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831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167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9.6</a:t>
                      </a:r>
                      <a:endParaRPr lang="en-US" altLang="zh-CN" sz="1800" b="0" i="0" u="none" strike="noStrike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6.5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34</a:t>
                      </a:r>
                      <a:endParaRPr lang="en-US" altLang="zh-CN" sz="1800" b="0" i="0" u="none" strike="noStrike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sp>
        <p:nvSpPr>
          <p:cNvPr id="13" name="Freeform 2"/>
          <p:cNvSpPr>
            <a:spLocks/>
          </p:cNvSpPr>
          <p:nvPr/>
        </p:nvSpPr>
        <p:spPr bwMode="auto">
          <a:xfrm>
            <a:off x="2566557" y="263610"/>
            <a:ext cx="2057289" cy="415293"/>
          </a:xfrm>
          <a:custGeom>
            <a:avLst/>
            <a:gdLst>
              <a:gd name="T0" fmla="*/ 0 w 1953"/>
              <a:gd name="T1" fmla="*/ 1459054381 h 195"/>
              <a:gd name="T2" fmla="*/ 2147483647 w 1953"/>
              <a:gd name="T3" fmla="*/ 1459054381 h 195"/>
              <a:gd name="T4" fmla="*/ 2147483647 w 1953"/>
              <a:gd name="T5" fmla="*/ 0 h 195"/>
              <a:gd name="T6" fmla="*/ 0 60000 65536"/>
              <a:gd name="T7" fmla="*/ 0 60000 65536"/>
              <a:gd name="T8" fmla="*/ 0 60000 65536"/>
              <a:gd name="T9" fmla="*/ 0 w 1953"/>
              <a:gd name="T10" fmla="*/ 0 h 195"/>
              <a:gd name="T11" fmla="*/ 1953 w 1953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3" h="195">
                <a:moveTo>
                  <a:pt x="0" y="195"/>
                </a:moveTo>
                <a:lnTo>
                  <a:pt x="1953" y="195"/>
                </a:lnTo>
                <a:lnTo>
                  <a:pt x="1953" y="0"/>
                </a:lnTo>
              </a:path>
            </a:pathLst>
          </a:custGeom>
          <a:solidFill>
            <a:srgbClr val="FFFFFF"/>
          </a:solidFill>
          <a:ln w="22225" cap="flat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再次入院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2085160" y="211187"/>
            <a:ext cx="60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30437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  <a:sym typeface="+mn-ea"/>
              </a:rPr>
              <a:t>—</a:t>
            </a:r>
            <a:endParaRPr lang="zh-CN" altLang="en-US" sz="2800" dirty="0">
              <a:latin typeface="Calibri" pitchFamily="34" charset="0"/>
              <a:ea typeface="微软雅黑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0.8|34.4|7.2|4.8|13.4|3.4|9.1|6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4|9.2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8.5|3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2.4|0.7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2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2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"/>
</p:tagLst>
</file>

<file path=ppt/theme/theme1.xml><?xml version="1.0" encoding="utf-8"?>
<a:theme xmlns:a="http://schemas.openxmlformats.org/drawingml/2006/main" name="更多作品请在稻壳儿搜索艺随风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6901</TotalTime>
  <Words>924</Words>
  <Application>Microsoft Office PowerPoint</Application>
  <PresentationFormat>全屏显示(16:9)</PresentationFormat>
  <Paragraphs>220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更多作品请在稻壳儿搜索艺随风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akazaM</dc:creator>
  <cp:lastModifiedBy>麦尔斯</cp:lastModifiedBy>
  <cp:revision>685</cp:revision>
  <dcterms:created xsi:type="dcterms:W3CDTF">2015-05-05T08:02:00Z</dcterms:created>
  <dcterms:modified xsi:type="dcterms:W3CDTF">2022-04-26T14:27:22Z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