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2"/>
  </p:notesMasterIdLst>
  <p:handoutMasterIdLst>
    <p:handoutMasterId r:id="rId33"/>
  </p:handoutMasterIdLst>
  <p:sldIdLst>
    <p:sldId id="257" r:id="rId3"/>
    <p:sldId id="258" r:id="rId4"/>
    <p:sldId id="259" r:id="rId5"/>
    <p:sldId id="260" r:id="rId6"/>
    <p:sldId id="294" r:id="rId7"/>
    <p:sldId id="261" r:id="rId8"/>
    <p:sldId id="262" r:id="rId9"/>
    <p:sldId id="288" r:id="rId10"/>
    <p:sldId id="295" r:id="rId11"/>
    <p:sldId id="264" r:id="rId12"/>
    <p:sldId id="290" r:id="rId13"/>
    <p:sldId id="291" r:id="rId14"/>
    <p:sldId id="265" r:id="rId15"/>
    <p:sldId id="296" r:id="rId16"/>
    <p:sldId id="266" r:id="rId17"/>
    <p:sldId id="267" r:id="rId18"/>
    <p:sldId id="289" r:id="rId19"/>
    <p:sldId id="268" r:id="rId20"/>
    <p:sldId id="287" r:id="rId21"/>
    <p:sldId id="286" r:id="rId22"/>
    <p:sldId id="269" r:id="rId23"/>
    <p:sldId id="271" r:id="rId24"/>
    <p:sldId id="292" r:id="rId25"/>
    <p:sldId id="297" r:id="rId26"/>
    <p:sldId id="298" r:id="rId27"/>
    <p:sldId id="299" r:id="rId28"/>
    <p:sldId id="273" r:id="rId29"/>
    <p:sldId id="274" r:id="rId30"/>
    <p:sldId id="281"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907" y="12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41E27-C765-4103-8D39-D5545CFDDCD5}" type="datetimeFigureOut">
              <a:rPr lang="zh-CN" altLang="en-US" smtClean="0"/>
              <a:pPr/>
              <a:t>2020-12-25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92CFC8-5D13-4CC5-A0D7-99DAD30BE960}" type="slidenum">
              <a:rPr lang="zh-CN" altLang="en-US" smtClean="0"/>
              <a:pPr/>
              <a:t>‹#›</a:t>
            </a:fld>
            <a:endParaRPr lang="zh-CN" altLang="en-US"/>
          </a:p>
        </p:txBody>
      </p:sp>
    </p:spTree>
    <p:extLst>
      <p:ext uri="{BB962C8B-B14F-4D97-AF65-F5344CB8AC3E}">
        <p14:creationId xmlns:p14="http://schemas.microsoft.com/office/powerpoint/2010/main" val="403453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3C8F9-49AB-4F5E-A889-A93734226DFE}" type="datetimeFigureOut">
              <a:rPr lang="zh-CN" altLang="en-US" smtClean="0"/>
              <a:pPr/>
              <a:t>2020-12-25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86DD3-2959-40F4-BFAF-09DACD7B7536}" type="slidenum">
              <a:rPr lang="zh-CN" altLang="en-US" smtClean="0"/>
              <a:pPr/>
              <a:t>‹#›</a:t>
            </a:fld>
            <a:endParaRPr lang="zh-CN" altLang="en-US"/>
          </a:p>
        </p:txBody>
      </p:sp>
    </p:spTree>
    <p:extLst>
      <p:ext uri="{BB962C8B-B14F-4D97-AF65-F5344CB8AC3E}">
        <p14:creationId xmlns:p14="http://schemas.microsoft.com/office/powerpoint/2010/main" val="360100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pPr/>
              <a:t>2020-12-25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pPr/>
              <a:t>1</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286DD3-2959-40F4-BFAF-09DACD7B7536}" type="slidenum">
              <a:rPr lang="zh-CN" altLang="en-US" smtClean="0"/>
              <a:pPr/>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286DD3-2959-40F4-BFAF-09DACD7B7536}" type="slidenum">
              <a:rPr lang="zh-CN" altLang="en-US" smtClean="0"/>
              <a:pPr/>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56D030-197C-4BA0-ACD5-A68A69FE4D9C}" type="datetime1">
              <a:rPr lang="zh-CN" altLang="en-US" smtClean="0"/>
              <a:pPr/>
              <a:t>2020-12-25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30AEA5-82FD-42D0-B4E9-77BE75E4710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设计准则">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 name="矩形 70"/>
          <p:cNvSpPr/>
          <p:nvPr/>
        </p:nvSpPr>
        <p:spPr>
          <a:xfrm>
            <a:off x="1143001" y="2349420"/>
            <a:ext cx="6858000" cy="3733310"/>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latin typeface="微软雅黑" panose="020B0503020204020204" charset="-122"/>
              <a:ea typeface="微软雅黑" panose="020B0503020204020204" charset="-122"/>
            </a:endParaRPr>
          </a:p>
        </p:txBody>
      </p:sp>
      <p:sp>
        <p:nvSpPr>
          <p:cNvPr id="72" name="矩形 71"/>
          <p:cNvSpPr/>
          <p:nvPr/>
        </p:nvSpPr>
        <p:spPr>
          <a:xfrm>
            <a:off x="1143001" y="1800442"/>
            <a:ext cx="6858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baseline="-25000"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905" y="2788930"/>
            <a:ext cx="438031" cy="584041"/>
          </a:xfrm>
          <a:prstGeom prst="rect">
            <a:avLst/>
          </a:prstGeom>
        </p:spPr>
      </p:pic>
      <p:sp>
        <p:nvSpPr>
          <p:cNvPr id="13" name="文本框 12"/>
          <p:cNvSpPr txBox="1"/>
          <p:nvPr/>
        </p:nvSpPr>
        <p:spPr>
          <a:xfrm>
            <a:off x="1576216" y="3496072"/>
            <a:ext cx="893407" cy="88922"/>
          </a:xfrm>
          <a:prstGeom prst="rect">
            <a:avLst/>
          </a:prstGeom>
          <a:noFill/>
        </p:spPr>
        <p:txBody>
          <a:bodyPr wrap="square" lIns="72823" tIns="36411" rIns="72823" bIns="36411" rtlCol="0">
            <a:spAutoFit/>
          </a:bodyPr>
          <a:lstStyle/>
          <a:p>
            <a:pPr algn="ctr"/>
            <a:r>
              <a:rPr lang="zh-CN" altLang="en-US" sz="100" dirty="0">
                <a:latin typeface="微软雅黑" panose="020B0503020204020204" charset="-122"/>
                <a:ea typeface="微软雅黑" panose="020B0503020204020204" charset="-122"/>
              </a:rPr>
              <a:t>字体设置</a:t>
            </a:r>
          </a:p>
        </p:txBody>
      </p:sp>
      <p:pic>
        <p:nvPicPr>
          <p:cNvPr id="3" name="图形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803905" y="4623878"/>
            <a:ext cx="521818" cy="695757"/>
          </a:xfrm>
          <a:prstGeom prst="rect">
            <a:avLst/>
          </a:prstGeom>
        </p:spPr>
      </p:pic>
      <p:sp>
        <p:nvSpPr>
          <p:cNvPr id="21" name="文本框 20"/>
          <p:cNvSpPr txBox="1"/>
          <p:nvPr/>
        </p:nvSpPr>
        <p:spPr>
          <a:xfrm>
            <a:off x="1598139" y="5319635"/>
            <a:ext cx="893407" cy="88922"/>
          </a:xfrm>
          <a:prstGeom prst="rect">
            <a:avLst/>
          </a:prstGeom>
          <a:noFill/>
        </p:spPr>
        <p:txBody>
          <a:bodyPr wrap="square" lIns="72823" tIns="36411" rIns="72823" bIns="36411" rtlCol="0">
            <a:spAutoFit/>
          </a:bodyPr>
          <a:lstStyle/>
          <a:p>
            <a:pPr algn="ctr"/>
            <a:r>
              <a:rPr lang="zh-CN" altLang="en-US" sz="100" dirty="0">
                <a:latin typeface="微软雅黑" panose="020B0503020204020204" charset="-122"/>
                <a:ea typeface="微软雅黑" panose="020B0503020204020204" charset="-122"/>
              </a:rPr>
              <a:t>大小设置</a:t>
            </a:r>
          </a:p>
        </p:txBody>
      </p:sp>
      <p:cxnSp>
        <p:nvCxnSpPr>
          <p:cNvPr id="5" name="直接连接符 4"/>
          <p:cNvCxnSpPr/>
          <p:nvPr/>
        </p:nvCxnSpPr>
        <p:spPr>
          <a:xfrm>
            <a:off x="1689755" y="4248600"/>
            <a:ext cx="5747994"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文本框 5"/>
          <p:cNvSpPr txBox="1"/>
          <p:nvPr/>
        </p:nvSpPr>
        <p:spPr>
          <a:xfrm>
            <a:off x="3964141" y="3194138"/>
            <a:ext cx="270518" cy="139105"/>
          </a:xfrm>
          <a:prstGeom prst="rect">
            <a:avLst/>
          </a:prstGeom>
        </p:spPr>
        <p:txBody>
          <a:bodyPr vert="horz" wrap="none" lIns="76801" tIns="38400" rIns="76801" bIns="38400" rtlCol="0" anchor="ctr">
            <a:spAutoFit/>
          </a:bodyPr>
          <a:lstStyle/>
          <a:p>
            <a:pPr algn="l">
              <a:lnSpc>
                <a:spcPct val="200000"/>
              </a:lnSpc>
            </a:pPr>
            <a:r>
              <a:rPr lang="zh-CN" altLang="en-US" sz="100" dirty="0"/>
              <a:t>中文字体：微软雅黑</a:t>
            </a:r>
            <a:endParaRPr lang="en-US" altLang="zh-CN" sz="100" dirty="0"/>
          </a:p>
          <a:p>
            <a:pPr algn="l">
              <a:lnSpc>
                <a:spcPct val="200000"/>
              </a:lnSpc>
            </a:pPr>
            <a:r>
              <a:rPr lang="zh-CN" altLang="en-US" sz="100" dirty="0"/>
              <a:t>英文字体：</a:t>
            </a:r>
            <a:r>
              <a:rPr lang="en-US" altLang="zh-CN" sz="100" dirty="0"/>
              <a:t>Arial</a:t>
            </a:r>
            <a:endParaRPr lang="zh-CN" altLang="en-US" sz="100" dirty="0"/>
          </a:p>
        </p:txBody>
      </p:sp>
      <p:sp>
        <p:nvSpPr>
          <p:cNvPr id="24" name="文本框 23"/>
          <p:cNvSpPr txBox="1"/>
          <p:nvPr/>
        </p:nvSpPr>
        <p:spPr>
          <a:xfrm>
            <a:off x="3964141" y="5061248"/>
            <a:ext cx="244870" cy="139105"/>
          </a:xfrm>
          <a:prstGeom prst="rect">
            <a:avLst/>
          </a:prstGeom>
        </p:spPr>
        <p:txBody>
          <a:bodyPr vert="horz" wrap="none" lIns="76801" tIns="38400" rIns="76801" bIns="38400" rtlCol="0" anchor="ctr">
            <a:spAutoFit/>
          </a:bodyPr>
          <a:lstStyle/>
          <a:p>
            <a:pPr algn="l">
              <a:lnSpc>
                <a:spcPct val="200000"/>
              </a:lnSpc>
            </a:pPr>
            <a:r>
              <a:rPr lang="zh-CN" altLang="en-US" sz="100" dirty="0"/>
              <a:t>标题字号：</a:t>
            </a:r>
            <a:r>
              <a:rPr lang="en-US" altLang="zh-CN" sz="100" dirty="0"/>
              <a:t>18</a:t>
            </a:r>
            <a:r>
              <a:rPr lang="zh-CN" altLang="en-US" sz="100" dirty="0"/>
              <a:t>号</a:t>
            </a:r>
            <a:endParaRPr lang="en-US" altLang="zh-CN" sz="100" dirty="0"/>
          </a:p>
          <a:p>
            <a:pPr algn="l">
              <a:lnSpc>
                <a:spcPct val="200000"/>
              </a:lnSpc>
            </a:pPr>
            <a:r>
              <a:rPr lang="zh-CN" altLang="en-US" sz="100" dirty="0"/>
              <a:t>正文字号：</a:t>
            </a:r>
            <a:r>
              <a:rPr lang="en-US" altLang="zh-CN" sz="100" dirty="0"/>
              <a:t>14</a:t>
            </a:r>
            <a:r>
              <a:rPr lang="zh-CN" altLang="en-US" sz="100" dirty="0"/>
              <a:t>号</a:t>
            </a:r>
          </a:p>
        </p:txBody>
      </p:sp>
      <p:cxnSp>
        <p:nvCxnSpPr>
          <p:cNvPr id="79" name="直接连接符 78"/>
          <p:cNvCxnSpPr/>
          <p:nvPr/>
        </p:nvCxnSpPr>
        <p:spPr>
          <a:xfrm>
            <a:off x="1143001" y="2352872"/>
            <a:ext cx="6858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4156501" y="2041340"/>
            <a:ext cx="206398" cy="92939"/>
          </a:xfrm>
          <a:prstGeom prst="rect">
            <a:avLst/>
          </a:prstGeom>
        </p:spPr>
        <p:txBody>
          <a:bodyPr vert="horz" wrap="none" lIns="76801" tIns="38400" rIns="76801" bIns="38400" rtlCol="0" anchor="ctr">
            <a:spAutoFit/>
          </a:bodyPr>
          <a:lstStyle/>
          <a:p>
            <a:pPr marL="0" marR="0" lvl="0" indent="0" algn="l" defTabSz="728228" rtl="0" eaLnBrk="1" fontAlgn="auto" latinLnBrk="0" hangingPunct="1">
              <a:lnSpc>
                <a:spcPct val="100000"/>
              </a:lnSpc>
              <a:spcBef>
                <a:spcPts val="0"/>
              </a:spcBef>
              <a:spcAft>
                <a:spcPts val="0"/>
              </a:spcAft>
              <a:buClrTx/>
              <a:buSzTx/>
              <a:buFontTx/>
              <a:buNone/>
              <a:defRPr/>
            </a:pPr>
            <a:r>
              <a:rPr lang="zh-CN" altLang="en-US" sz="100" dirty="0">
                <a:solidFill>
                  <a:srgbClr val="666666"/>
                </a:solidFill>
                <a:latin typeface="+mn-lt"/>
                <a:ea typeface="+mn-ea"/>
                <a:cs typeface="+mn-ea"/>
                <a:sym typeface="+mn-lt"/>
              </a:rPr>
              <a:t>设计准则</a:t>
            </a:r>
          </a:p>
        </p:txBody>
      </p:sp>
      <p:sp>
        <p:nvSpPr>
          <p:cNvPr id="236" name="矩形 235"/>
          <p:cNvSpPr/>
          <p:nvPr/>
        </p:nvSpPr>
        <p:spPr>
          <a:xfrm>
            <a:off x="6598141" y="426033"/>
            <a:ext cx="1402859"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p>
        </p:txBody>
      </p:sp>
      <p:pic>
        <p:nvPicPr>
          <p:cNvPr id="237" name="图片 2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1" y="447094"/>
            <a:ext cx="624699" cy="832932"/>
          </a:xfrm>
          <a:prstGeom prst="rect">
            <a:avLst/>
          </a:prstGeom>
        </p:spPr>
      </p:pic>
      <p:pic>
        <p:nvPicPr>
          <p:cNvPr id="238" name="图片 2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7834" y="426033"/>
            <a:ext cx="631566" cy="842088"/>
          </a:xfrm>
          <a:prstGeom prst="rect">
            <a:avLst/>
          </a:prstGeom>
        </p:spPr>
      </p:pic>
      <p:sp>
        <p:nvSpPr>
          <p:cNvPr id="239" name="文本框 238"/>
          <p:cNvSpPr txBox="1"/>
          <p:nvPr/>
        </p:nvSpPr>
        <p:spPr>
          <a:xfrm>
            <a:off x="1767699" y="492417"/>
            <a:ext cx="1655178" cy="446882"/>
          </a:xfrm>
          <a:prstGeom prst="rect">
            <a:avLst/>
          </a:prstGeom>
        </p:spPr>
        <p:txBody>
          <a:bodyPr vert="horz" wrap="square" lIns="76801" tIns="38400" rIns="76801" bIns="38400" rtlCol="0" anchor="ctr">
            <a:spAutoFit/>
          </a:bodyPr>
          <a:lstStyle/>
          <a:p>
            <a:pPr algn="l"/>
            <a:r>
              <a:rPr lang="en-US" altLang="zh-CN" sz="2400" dirty="0">
                <a:latin typeface="微软雅黑" panose="020B0503020204020204" charset="-122"/>
                <a:ea typeface="微软雅黑" panose="020B0503020204020204" charset="-122"/>
              </a:rPr>
              <a:t>Office</a:t>
            </a:r>
            <a:r>
              <a:rPr lang="zh-CN" altLang="en-US" sz="2400" dirty="0">
                <a:latin typeface="微软雅黑" panose="020B0503020204020204" charset="-122"/>
                <a:ea typeface="微软雅黑" panose="020B0503020204020204" charset="-122"/>
              </a:rPr>
              <a:t>助手</a:t>
            </a:r>
          </a:p>
        </p:txBody>
      </p:sp>
      <p:sp>
        <p:nvSpPr>
          <p:cNvPr id="240" name="文本框 239"/>
          <p:cNvSpPr txBox="1"/>
          <p:nvPr/>
        </p:nvSpPr>
        <p:spPr>
          <a:xfrm>
            <a:off x="1795692" y="983124"/>
            <a:ext cx="1509640" cy="262216"/>
          </a:xfrm>
          <a:prstGeom prst="rect">
            <a:avLst/>
          </a:prstGeom>
        </p:spPr>
        <p:txBody>
          <a:bodyPr vert="horz" wrap="none" lIns="76801" tIns="38400" rIns="76801" bIns="38400" rtlCol="0" anchor="ctr">
            <a:spAutoFit/>
          </a:bodyPr>
          <a:lstStyle/>
          <a:p>
            <a:pPr algn="l"/>
            <a:r>
              <a:rPr lang="zh-CN" altLang="en-US" sz="1200" dirty="0">
                <a:solidFill>
                  <a:srgbClr val="666666"/>
                </a:solidFill>
                <a:latin typeface="微软雅黑" panose="020B0503020204020204" charset="-122"/>
                <a:ea typeface="微软雅黑" panose="020B0503020204020204" charset="-122"/>
              </a:rPr>
              <a:t>强大的</a:t>
            </a:r>
            <a:r>
              <a:rPr lang="en-US" altLang="zh-CN" sz="1200" dirty="0">
                <a:solidFill>
                  <a:srgbClr val="666666"/>
                </a:solidFill>
                <a:latin typeface="微软雅黑" panose="020B0503020204020204" charset="-122"/>
                <a:ea typeface="微软雅黑" panose="020B0503020204020204" charset="-122"/>
              </a:rPr>
              <a:t>PPT</a:t>
            </a:r>
            <a:r>
              <a:rPr lang="zh-CN" altLang="en-US" sz="1200" dirty="0">
                <a:solidFill>
                  <a:srgbClr val="666666"/>
                </a:solidFill>
                <a:latin typeface="微软雅黑" panose="020B0503020204020204" charset="-122"/>
                <a:ea typeface="微软雅黑" panose="020B0503020204020204" charset="-122"/>
              </a:rPr>
              <a:t>设计工具</a:t>
            </a:r>
          </a:p>
        </p:txBody>
      </p:sp>
      <p:sp>
        <p:nvSpPr>
          <p:cNvPr id="241" name="文本框 240"/>
          <p:cNvSpPr txBox="1"/>
          <p:nvPr/>
        </p:nvSpPr>
        <p:spPr>
          <a:xfrm>
            <a:off x="6598141" y="466866"/>
            <a:ext cx="1402859" cy="631548"/>
          </a:xfrm>
          <a:prstGeom prst="rect">
            <a:avLst/>
          </a:prstGeom>
          <a:solidFill>
            <a:schemeClr val="bg1"/>
          </a:solidFill>
        </p:spPr>
        <p:txBody>
          <a:bodyPr vert="horz" wrap="square" lIns="76801" tIns="38400" rIns="76801" bIns="38400" rtlCol="0" anchor="t">
            <a:spAutoFit/>
          </a:bodyPr>
          <a:lstStyle/>
          <a:p>
            <a:pPr lvl="0" algn="ctr">
              <a:lnSpc>
                <a:spcPct val="150000"/>
              </a:lnSpc>
            </a:pPr>
            <a:r>
              <a:rPr lang="zh-CN" altLang="en-US" sz="1200" dirty="0">
                <a:solidFill>
                  <a:srgbClr val="999999"/>
                </a:solidFill>
              </a:rPr>
              <a:t>关注官方公众号</a:t>
            </a:r>
            <a:endParaRPr lang="en-US" altLang="zh-CN" sz="1200" dirty="0">
              <a:solidFill>
                <a:srgbClr val="999999"/>
              </a:solidFill>
            </a:endParaRPr>
          </a:p>
          <a:p>
            <a:pPr lvl="0" algn="ctr">
              <a:lnSpc>
                <a:spcPct val="150000"/>
              </a:lnSpc>
            </a:pPr>
            <a:r>
              <a:rPr lang="zh-CN" altLang="en-US" sz="1200" dirty="0">
                <a:solidFill>
                  <a:srgbClr val="999999"/>
                </a:solidFill>
              </a:rPr>
              <a:t>解锁更多办公技能</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宣传页1">
    <p:spTree>
      <p:nvGrpSpPr>
        <p:cNvPr id="1" name=""/>
        <p:cNvGrpSpPr/>
        <p:nvPr/>
      </p:nvGrpSpPr>
      <p:grpSpPr>
        <a:xfrm>
          <a:off x="0" y="0"/>
          <a:ext cx="0" cy="0"/>
          <a:chOff x="0" y="0"/>
          <a:chExt cx="0" cy="0"/>
        </a:xfrm>
      </p:grpSpPr>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矩形 9"/>
          <p:cNvSpPr/>
          <p:nvPr/>
        </p:nvSpPr>
        <p:spPr>
          <a:xfrm>
            <a:off x="1143001" y="1586203"/>
            <a:ext cx="6858000" cy="4702629"/>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latin typeface="微软雅黑" panose="020B0503020204020204" charset="-122"/>
              <a:ea typeface="微软雅黑" panose="020B0503020204020204" charset="-122"/>
            </a:endParaRPr>
          </a:p>
        </p:txBody>
      </p:sp>
      <p:cxnSp>
        <p:nvCxnSpPr>
          <p:cNvPr id="269" name="直接连接符 268"/>
          <p:cNvCxnSpPr/>
          <p:nvPr/>
        </p:nvCxnSpPr>
        <p:spPr>
          <a:xfrm>
            <a:off x="1143001" y="2152459"/>
            <a:ext cx="6858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43001" y="1602857"/>
            <a:ext cx="6858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baseline="-25000" dirty="0"/>
          </a:p>
        </p:txBody>
      </p:sp>
      <p:sp>
        <p:nvSpPr>
          <p:cNvPr id="5" name="文本框 4"/>
          <p:cNvSpPr txBox="1"/>
          <p:nvPr/>
        </p:nvSpPr>
        <p:spPr>
          <a:xfrm>
            <a:off x="2858069" y="1818471"/>
            <a:ext cx="398758" cy="92939"/>
          </a:xfrm>
          <a:prstGeom prst="rect">
            <a:avLst/>
          </a:prstGeom>
        </p:spPr>
        <p:txBody>
          <a:bodyPr vert="horz" wrap="none" lIns="76801" tIns="38400" rIns="76801" bIns="38400" rtlCol="0" anchor="ctr">
            <a:spAutoFit/>
          </a:bodyPr>
          <a:lstStyle/>
          <a:p>
            <a:pPr marL="0" marR="0" lvl="0" indent="0" algn="l" defTabSz="728228" rtl="0" eaLnBrk="1" fontAlgn="auto" latinLnBrk="0" hangingPunct="1">
              <a:lnSpc>
                <a:spcPct val="100000"/>
              </a:lnSpc>
              <a:spcBef>
                <a:spcPts val="0"/>
              </a:spcBef>
              <a:spcAft>
                <a:spcPts val="0"/>
              </a:spcAft>
              <a:buClrTx/>
              <a:buSzTx/>
              <a:buFontTx/>
              <a:buNone/>
              <a:defRPr/>
            </a:pPr>
            <a:r>
              <a:rPr lang="zh-CN" altLang="en-US" sz="100" dirty="0">
                <a:solidFill>
                  <a:srgbClr val="666666"/>
                </a:solidFill>
                <a:latin typeface="+mn-lt"/>
                <a:ea typeface="+mn-ea"/>
                <a:cs typeface="+mn-ea"/>
                <a:sym typeface="+mn-lt"/>
              </a:rPr>
              <a:t>智能的设计工具，让你告别繁琐的设计流程</a:t>
            </a:r>
          </a:p>
        </p:txBody>
      </p:sp>
      <p:sp>
        <p:nvSpPr>
          <p:cNvPr id="8" name="文本框 7"/>
          <p:cNvSpPr txBox="1"/>
          <p:nvPr/>
        </p:nvSpPr>
        <p:spPr>
          <a:xfrm>
            <a:off x="1715210" y="3425555"/>
            <a:ext cx="206398" cy="92939"/>
          </a:xfrm>
          <a:prstGeom prst="rect">
            <a:avLst/>
          </a:prstGeom>
        </p:spPr>
        <p:txBody>
          <a:bodyPr vert="horz" wrap="none" lIns="76801" tIns="38400" rIns="76801" bIns="38400" rtlCol="0" anchor="ctr">
            <a:spAutoFit/>
          </a:bodyPr>
          <a:lstStyle/>
          <a:p>
            <a:pPr marL="0" marR="0" lvl="0" indent="0" algn="l" defTabSz="728228" rtl="0" eaLnBrk="1" fontAlgn="auto" latinLnBrk="0" hangingPunct="1">
              <a:lnSpc>
                <a:spcPct val="100000"/>
              </a:lnSpc>
              <a:spcBef>
                <a:spcPts val="0"/>
              </a:spcBef>
              <a:spcAft>
                <a:spcPts val="0"/>
              </a:spcAft>
              <a:buClrTx/>
              <a:buSzTx/>
              <a:buFontTx/>
              <a:buNone/>
              <a:defRPr/>
            </a:pPr>
            <a:r>
              <a:rPr lang="zh-CN" altLang="en-US" sz="100" dirty="0"/>
              <a:t>段落统一</a:t>
            </a:r>
          </a:p>
        </p:txBody>
      </p:sp>
      <p:sp>
        <p:nvSpPr>
          <p:cNvPr id="27" name="文本框 26"/>
          <p:cNvSpPr txBox="1"/>
          <p:nvPr/>
        </p:nvSpPr>
        <p:spPr>
          <a:xfrm>
            <a:off x="3344862" y="3425555"/>
            <a:ext cx="830997" cy="92939"/>
          </a:xfrm>
          <a:prstGeom prst="rect">
            <a:avLst/>
          </a:prstGeom>
        </p:spPr>
        <p:txBody>
          <a:bodyPr vert="horz" wrap="square" lIns="76801" tIns="38400" rIns="76801" bIns="38400" rtlCol="0" anchor="ctr">
            <a:spAutoFit/>
          </a:bodyPr>
          <a:lstStyle/>
          <a:p>
            <a:pPr algn="ctr"/>
            <a:r>
              <a:rPr lang="zh-CN" altLang="en-US" sz="100" dirty="0">
                <a:latin typeface="+mn-lt"/>
                <a:ea typeface="+mn-ea"/>
                <a:cs typeface="+mn-ea"/>
                <a:sym typeface="+mn-lt"/>
              </a:rPr>
              <a:t>画中画</a:t>
            </a:r>
          </a:p>
        </p:txBody>
      </p:sp>
      <p:sp>
        <p:nvSpPr>
          <p:cNvPr id="46" name="文本框 45"/>
          <p:cNvSpPr txBox="1"/>
          <p:nvPr/>
        </p:nvSpPr>
        <p:spPr>
          <a:xfrm>
            <a:off x="5057022" y="3425554"/>
            <a:ext cx="206398"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三维折图</a:t>
            </a:r>
          </a:p>
        </p:txBody>
      </p:sp>
      <p:sp>
        <p:nvSpPr>
          <p:cNvPr id="47" name="文本框 46"/>
          <p:cNvSpPr txBox="1"/>
          <p:nvPr/>
        </p:nvSpPr>
        <p:spPr>
          <a:xfrm>
            <a:off x="6727573" y="3427614"/>
            <a:ext cx="206398"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色彩统一</a:t>
            </a:r>
          </a:p>
        </p:txBody>
      </p:sp>
      <p:sp>
        <p:nvSpPr>
          <p:cNvPr id="63" name="文本框 62"/>
          <p:cNvSpPr txBox="1"/>
          <p:nvPr/>
        </p:nvSpPr>
        <p:spPr>
          <a:xfrm>
            <a:off x="1730655" y="4924233"/>
            <a:ext cx="206398"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图形裁图</a:t>
            </a:r>
          </a:p>
        </p:txBody>
      </p:sp>
      <p:sp>
        <p:nvSpPr>
          <p:cNvPr id="64" name="文本框 63"/>
          <p:cNvSpPr txBox="1"/>
          <p:nvPr/>
        </p:nvSpPr>
        <p:spPr>
          <a:xfrm>
            <a:off x="3360306" y="4924233"/>
            <a:ext cx="206398"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背景虚化</a:t>
            </a:r>
          </a:p>
        </p:txBody>
      </p:sp>
      <p:sp>
        <p:nvSpPr>
          <p:cNvPr id="65" name="文本框 64"/>
          <p:cNvSpPr txBox="1"/>
          <p:nvPr/>
        </p:nvSpPr>
        <p:spPr>
          <a:xfrm>
            <a:off x="5072466" y="4924232"/>
            <a:ext cx="206398"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字体统一</a:t>
            </a:r>
          </a:p>
        </p:txBody>
      </p:sp>
      <p:sp>
        <p:nvSpPr>
          <p:cNvPr id="66" name="文本框 65"/>
          <p:cNvSpPr txBox="1"/>
          <p:nvPr/>
        </p:nvSpPr>
        <p:spPr>
          <a:xfrm>
            <a:off x="6743018" y="4926290"/>
            <a:ext cx="204796" cy="92939"/>
          </a:xfrm>
          <a:prstGeom prst="rect">
            <a:avLst/>
          </a:prstGeom>
        </p:spPr>
        <p:txBody>
          <a:bodyPr vert="horz" wrap="none" lIns="76801" tIns="38400" rIns="76801" bIns="38400" rtlCol="0" anchor="ctr">
            <a:spAutoFit/>
          </a:bodyPr>
          <a:lstStyle/>
          <a:p>
            <a:r>
              <a:rPr lang="en-US" altLang="zh-CN" sz="100" dirty="0">
                <a:latin typeface="+mn-lt"/>
                <a:ea typeface="+mn-ea"/>
                <a:cs typeface="+mn-ea"/>
                <a:sym typeface="+mn-lt"/>
              </a:rPr>
              <a:t>PPT</a:t>
            </a:r>
            <a:r>
              <a:rPr lang="zh-CN" altLang="en-US" sz="100" dirty="0">
                <a:latin typeface="+mn-lt"/>
                <a:ea typeface="+mn-ea"/>
                <a:cs typeface="+mn-ea"/>
                <a:sym typeface="+mn-lt"/>
              </a:rPr>
              <a:t>瘦身</a:t>
            </a:r>
          </a:p>
        </p:txBody>
      </p:sp>
      <p:sp>
        <p:nvSpPr>
          <p:cNvPr id="11" name="文本框 10"/>
          <p:cNvSpPr txBox="1"/>
          <p:nvPr/>
        </p:nvSpPr>
        <p:spPr>
          <a:xfrm>
            <a:off x="1395827" y="3718440"/>
            <a:ext cx="1668337" cy="231438"/>
          </a:xfrm>
          <a:prstGeom prst="rect">
            <a:avLst/>
          </a:prstGeom>
        </p:spPr>
        <p:txBody>
          <a:bodyPr vert="horz" wrap="none" lIns="76801" tIns="38400" rIns="76801" bIns="38400" rtlCol="0" anchor="ctr">
            <a:spAutoFit/>
          </a:bodyPr>
          <a:lstStyle/>
          <a:p>
            <a:pPr marL="0" marR="0" lvl="0" indent="0" algn="l" defTabSz="728228" rtl="0" eaLnBrk="1" fontAlgn="auto" latinLnBrk="0" hangingPunct="1">
              <a:lnSpc>
                <a:spcPct val="100000"/>
              </a:lnSpc>
              <a:spcBef>
                <a:spcPts val="0"/>
              </a:spcBef>
              <a:spcAft>
                <a:spcPts val="0"/>
              </a:spcAft>
              <a:buClrTx/>
              <a:buSzTx/>
              <a:buFontTx/>
              <a:buNone/>
              <a:defRPr/>
            </a:pPr>
            <a:r>
              <a:rPr lang="zh-CN" altLang="en-US" sz="1000" dirty="0">
                <a:solidFill>
                  <a:srgbClr val="999999"/>
                </a:solidFill>
                <a:latin typeface="+mn-ea"/>
                <a:ea typeface="+mn-ea"/>
                <a:cs typeface="+mn-ea"/>
                <a:sym typeface="+mn-lt"/>
              </a:rPr>
              <a:t>一键统一</a:t>
            </a:r>
            <a:r>
              <a:rPr lang="en-US" altLang="zh-CN" sz="1000" dirty="0">
                <a:solidFill>
                  <a:srgbClr val="999999"/>
                </a:solidFill>
                <a:latin typeface="+mn-ea"/>
                <a:ea typeface="+mn-ea"/>
                <a:cs typeface="+mn-ea"/>
                <a:sym typeface="+mn-lt"/>
              </a:rPr>
              <a:t>PPT</a:t>
            </a:r>
            <a:r>
              <a:rPr lang="zh-CN" altLang="en-US" sz="1000" dirty="0">
                <a:solidFill>
                  <a:srgbClr val="999999"/>
                </a:solidFill>
                <a:latin typeface="+mn-ea"/>
                <a:ea typeface="+mn-ea"/>
                <a:cs typeface="+mn-ea"/>
                <a:sym typeface="+mn-lt"/>
              </a:rPr>
              <a:t>所有页面字体</a:t>
            </a:r>
          </a:p>
        </p:txBody>
      </p:sp>
      <p:sp>
        <p:nvSpPr>
          <p:cNvPr id="71" name="文本框 70"/>
          <p:cNvSpPr txBox="1"/>
          <p:nvPr/>
        </p:nvSpPr>
        <p:spPr>
          <a:xfrm>
            <a:off x="3287154" y="3718440"/>
            <a:ext cx="1052784" cy="231438"/>
          </a:xfrm>
          <a:prstGeom prst="rect">
            <a:avLst/>
          </a:prstGeom>
        </p:spPr>
        <p:txBody>
          <a:bodyPr vert="horz" wrap="none" lIns="76801" tIns="38400" rIns="76801" bIns="38400" rtlCol="0" anchor="ctr">
            <a:spAutoFit/>
          </a:bodyPr>
          <a:lstStyle/>
          <a:p>
            <a:pPr algn="l"/>
            <a:r>
              <a:rPr lang="zh-CN" altLang="en-US" sz="1000" dirty="0">
                <a:solidFill>
                  <a:srgbClr val="999999"/>
                </a:solidFill>
                <a:cs typeface="+mn-ea"/>
                <a:sym typeface="+mn-lt"/>
              </a:rPr>
              <a:t>让图片更加高级</a:t>
            </a:r>
          </a:p>
        </p:txBody>
      </p:sp>
      <p:sp>
        <p:nvSpPr>
          <p:cNvPr id="72" name="文本框 71"/>
          <p:cNvSpPr txBox="1"/>
          <p:nvPr/>
        </p:nvSpPr>
        <p:spPr>
          <a:xfrm>
            <a:off x="4869357" y="3718440"/>
            <a:ext cx="1437504" cy="231438"/>
          </a:xfrm>
          <a:prstGeom prst="rect">
            <a:avLst/>
          </a:prstGeom>
        </p:spPr>
        <p:txBody>
          <a:bodyPr vert="horz" wrap="none" lIns="76801" tIns="38400" rIns="76801" bIns="38400" rtlCol="0" anchor="ctr">
            <a:spAutoFit/>
          </a:bodyPr>
          <a:lstStyle/>
          <a:p>
            <a:pPr algn="l"/>
            <a:r>
              <a:rPr lang="zh-CN" altLang="en-US" sz="1000" dirty="0">
                <a:solidFill>
                  <a:srgbClr val="999999"/>
                </a:solidFill>
                <a:cs typeface="+mn-ea"/>
                <a:sym typeface="+mn-lt"/>
              </a:rPr>
              <a:t>快速让图片具有立体感</a:t>
            </a:r>
          </a:p>
        </p:txBody>
      </p:sp>
      <p:sp>
        <p:nvSpPr>
          <p:cNvPr id="74" name="文本框 73"/>
          <p:cNvSpPr txBox="1"/>
          <p:nvPr/>
        </p:nvSpPr>
        <p:spPr>
          <a:xfrm>
            <a:off x="6399774" y="3718440"/>
            <a:ext cx="1631468" cy="231438"/>
          </a:xfrm>
          <a:prstGeom prst="rect">
            <a:avLst/>
          </a:prstGeom>
        </p:spPr>
        <p:txBody>
          <a:bodyPr vert="horz" wrap="none" lIns="76801" tIns="38400" rIns="76801" bIns="38400" rtlCol="0" anchor="ctr">
            <a:spAutoFit/>
          </a:bodyPr>
          <a:lstStyle/>
          <a:p>
            <a:pPr algn="l"/>
            <a:r>
              <a:rPr lang="zh-CN" altLang="en-US" sz="1000" dirty="0">
                <a:solidFill>
                  <a:srgbClr val="999999"/>
                </a:solidFill>
                <a:cs typeface="+mn-ea"/>
                <a:sym typeface="+mn-lt"/>
              </a:rPr>
              <a:t>一键统一</a:t>
            </a:r>
            <a:r>
              <a:rPr lang="en-US" altLang="zh-CN" sz="1000" dirty="0">
                <a:solidFill>
                  <a:srgbClr val="999999"/>
                </a:solidFill>
                <a:cs typeface="+mn-ea"/>
                <a:sym typeface="+mn-lt"/>
              </a:rPr>
              <a:t>PPT</a:t>
            </a:r>
            <a:r>
              <a:rPr lang="zh-CN" altLang="en-US" sz="1000" dirty="0">
                <a:solidFill>
                  <a:srgbClr val="999999"/>
                </a:solidFill>
                <a:cs typeface="+mn-ea"/>
                <a:sym typeface="+mn-lt"/>
              </a:rPr>
              <a:t>所有页面色彩</a:t>
            </a:r>
          </a:p>
        </p:txBody>
      </p:sp>
      <p:sp>
        <p:nvSpPr>
          <p:cNvPr id="91" name="文本框 90"/>
          <p:cNvSpPr txBox="1"/>
          <p:nvPr/>
        </p:nvSpPr>
        <p:spPr>
          <a:xfrm>
            <a:off x="1615238" y="5247701"/>
            <a:ext cx="1181024" cy="231438"/>
          </a:xfrm>
          <a:prstGeom prst="rect">
            <a:avLst/>
          </a:prstGeom>
        </p:spPr>
        <p:txBody>
          <a:bodyPr vert="horz" wrap="none" lIns="76801" tIns="38400" rIns="76801" bIns="38400" rtlCol="0" anchor="ctr">
            <a:spAutoFit/>
          </a:bodyPr>
          <a:lstStyle/>
          <a:p>
            <a:pPr algn="l"/>
            <a:r>
              <a:rPr lang="zh-CN" altLang="zh-CN" sz="1000" dirty="0">
                <a:solidFill>
                  <a:srgbClr val="999999"/>
                </a:solidFill>
                <a:cs typeface="+mn-ea"/>
                <a:sym typeface="+mn-lt"/>
              </a:rPr>
              <a:t>极速裁剪图片大小</a:t>
            </a:r>
          </a:p>
        </p:txBody>
      </p:sp>
      <p:sp>
        <p:nvSpPr>
          <p:cNvPr id="92" name="文本框 91"/>
          <p:cNvSpPr txBox="1"/>
          <p:nvPr/>
        </p:nvSpPr>
        <p:spPr>
          <a:xfrm>
            <a:off x="3148709" y="5247701"/>
            <a:ext cx="1415062" cy="231438"/>
          </a:xfrm>
          <a:prstGeom prst="rect">
            <a:avLst/>
          </a:prstGeom>
        </p:spPr>
        <p:txBody>
          <a:bodyPr vert="horz" wrap="none" lIns="76801" tIns="38400" rIns="76801" bIns="38400" rtlCol="0" anchor="ctr">
            <a:spAutoFit/>
          </a:bodyPr>
          <a:lstStyle/>
          <a:p>
            <a:pPr algn="l"/>
            <a:r>
              <a:rPr lang="zh-CN" altLang="en-US" sz="1000" dirty="0">
                <a:solidFill>
                  <a:srgbClr val="999999"/>
                </a:solidFill>
                <a:cs typeface="+mn-ea"/>
                <a:sym typeface="+mn-lt"/>
              </a:rPr>
              <a:t>让图片具有</a:t>
            </a:r>
            <a:r>
              <a:rPr lang="en-US" altLang="zh-CN" sz="1000" dirty="0">
                <a:solidFill>
                  <a:srgbClr val="999999"/>
                </a:solidFill>
                <a:cs typeface="+mn-ea"/>
                <a:sym typeface="+mn-lt"/>
              </a:rPr>
              <a:t>“</a:t>
            </a:r>
            <a:r>
              <a:rPr lang="zh-CN" altLang="en-US" sz="1000" dirty="0">
                <a:solidFill>
                  <a:srgbClr val="999999"/>
                </a:solidFill>
                <a:cs typeface="+mn-ea"/>
                <a:sym typeface="+mn-lt"/>
              </a:rPr>
              <a:t>大片</a:t>
            </a:r>
            <a:r>
              <a:rPr lang="en-US" altLang="zh-CN" sz="1000" dirty="0">
                <a:solidFill>
                  <a:srgbClr val="999999"/>
                </a:solidFill>
                <a:cs typeface="+mn-ea"/>
                <a:sym typeface="+mn-lt"/>
              </a:rPr>
              <a:t>”</a:t>
            </a:r>
            <a:r>
              <a:rPr lang="zh-CN" altLang="en-US" sz="1000" dirty="0">
                <a:solidFill>
                  <a:srgbClr val="999999"/>
                </a:solidFill>
                <a:cs typeface="+mn-ea"/>
                <a:sym typeface="+mn-lt"/>
              </a:rPr>
              <a:t>特质</a:t>
            </a:r>
          </a:p>
        </p:txBody>
      </p:sp>
      <p:sp>
        <p:nvSpPr>
          <p:cNvPr id="93" name="文本框 92"/>
          <p:cNvSpPr txBox="1"/>
          <p:nvPr/>
        </p:nvSpPr>
        <p:spPr>
          <a:xfrm>
            <a:off x="4814653" y="5247701"/>
            <a:ext cx="1503228" cy="231438"/>
          </a:xfrm>
          <a:prstGeom prst="rect">
            <a:avLst/>
          </a:prstGeom>
        </p:spPr>
        <p:txBody>
          <a:bodyPr vert="horz" wrap="none" lIns="76801" tIns="38400" rIns="76801" bIns="38400" rtlCol="0" anchor="ctr">
            <a:spAutoFit/>
          </a:bodyPr>
          <a:lstStyle/>
          <a:p>
            <a:pPr algn="l"/>
            <a:r>
              <a:rPr lang="zh-CN" altLang="en-US" sz="1000" dirty="0">
                <a:solidFill>
                  <a:srgbClr val="999999"/>
                </a:solidFill>
                <a:cs typeface="+mn-ea"/>
                <a:sym typeface="+mn-lt"/>
              </a:rPr>
              <a:t>一键统一</a:t>
            </a:r>
            <a:r>
              <a:rPr lang="en-US" altLang="zh-CN" sz="1000" dirty="0">
                <a:solidFill>
                  <a:srgbClr val="999999"/>
                </a:solidFill>
                <a:cs typeface="+mn-ea"/>
                <a:sym typeface="+mn-lt"/>
              </a:rPr>
              <a:t>PPT</a:t>
            </a:r>
            <a:r>
              <a:rPr lang="zh-CN" altLang="en-US" sz="1000" dirty="0">
                <a:solidFill>
                  <a:srgbClr val="999999"/>
                </a:solidFill>
                <a:cs typeface="+mn-ea"/>
                <a:sym typeface="+mn-lt"/>
              </a:rPr>
              <a:t>所有页字体</a:t>
            </a:r>
          </a:p>
        </p:txBody>
      </p:sp>
      <p:sp>
        <p:nvSpPr>
          <p:cNvPr id="94" name="文本框 93"/>
          <p:cNvSpPr txBox="1"/>
          <p:nvPr/>
        </p:nvSpPr>
        <p:spPr>
          <a:xfrm>
            <a:off x="6628475" y="5247701"/>
            <a:ext cx="1118507" cy="231438"/>
          </a:xfrm>
          <a:prstGeom prst="rect">
            <a:avLst/>
          </a:prstGeom>
        </p:spPr>
        <p:txBody>
          <a:bodyPr vert="horz" wrap="none" lIns="76801" tIns="38400" rIns="76801" bIns="38400" rtlCol="0" anchor="ctr">
            <a:spAutoFit/>
          </a:bodyPr>
          <a:lstStyle/>
          <a:p>
            <a:pPr algn="l"/>
            <a:r>
              <a:rPr lang="zh-CN" altLang="en-US" sz="1000" dirty="0">
                <a:solidFill>
                  <a:srgbClr val="999999"/>
                </a:solidFill>
                <a:cs typeface="+mn-ea"/>
                <a:sym typeface="+mn-lt"/>
              </a:rPr>
              <a:t>快速精简</a:t>
            </a:r>
            <a:r>
              <a:rPr lang="en-US" altLang="zh-CN" sz="1000" dirty="0">
                <a:solidFill>
                  <a:srgbClr val="999999"/>
                </a:solidFill>
                <a:cs typeface="+mn-ea"/>
                <a:sym typeface="+mn-lt"/>
              </a:rPr>
              <a:t>PPT</a:t>
            </a:r>
            <a:r>
              <a:rPr lang="zh-CN" altLang="en-US" sz="1000" dirty="0">
                <a:solidFill>
                  <a:srgbClr val="999999"/>
                </a:solidFill>
                <a:cs typeface="+mn-ea"/>
                <a:sym typeface="+mn-lt"/>
              </a:rPr>
              <a:t>空间</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087" y="4095097"/>
            <a:ext cx="457200" cy="609600"/>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785" y="4095097"/>
            <a:ext cx="457200" cy="609600"/>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0734" y="4095097"/>
            <a:ext cx="457200" cy="60960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2868" y="4095097"/>
            <a:ext cx="457200" cy="609600"/>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5489" y="2552464"/>
            <a:ext cx="457200" cy="609600"/>
          </a:xfrm>
          <a:prstGeom prst="rect">
            <a:avLst/>
          </a:prstGeom>
        </p:spPr>
      </p:pic>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3921" y="2552464"/>
            <a:ext cx="457200" cy="609600"/>
          </a:xfrm>
          <a:prstGeom prst="rect">
            <a:avLst/>
          </a:prstGeom>
        </p:spPr>
      </p:pic>
      <p:pic>
        <p:nvPicPr>
          <p:cNvPr id="256" name="图片 2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3298" y="2552464"/>
            <a:ext cx="457200" cy="609600"/>
          </a:xfrm>
          <a:prstGeom prst="rect">
            <a:avLst/>
          </a:prstGeom>
        </p:spPr>
      </p:pic>
      <p:pic>
        <p:nvPicPr>
          <p:cNvPr id="258" name="图片 2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7553" y="2596419"/>
            <a:ext cx="457200" cy="609600"/>
          </a:xfrm>
          <a:prstGeom prst="rect">
            <a:avLst/>
          </a:prstGeom>
        </p:spPr>
      </p:pic>
      <p:sp>
        <p:nvSpPr>
          <p:cNvPr id="50" name="矩形 49"/>
          <p:cNvSpPr/>
          <p:nvPr/>
        </p:nvSpPr>
        <p:spPr>
          <a:xfrm>
            <a:off x="6598141" y="426033"/>
            <a:ext cx="1402859"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p>
        </p:txBody>
      </p:sp>
      <p:pic>
        <p:nvPicPr>
          <p:cNvPr id="51" name="图片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3001" y="447094"/>
            <a:ext cx="624699" cy="832932"/>
          </a:xfrm>
          <a:prstGeom prst="rect">
            <a:avLst/>
          </a:prstGeom>
        </p:spPr>
      </p:pic>
      <p:pic>
        <p:nvPicPr>
          <p:cNvPr id="52" name="图片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97834" y="426033"/>
            <a:ext cx="631566" cy="842088"/>
          </a:xfrm>
          <a:prstGeom prst="rect">
            <a:avLst/>
          </a:prstGeom>
        </p:spPr>
      </p:pic>
      <p:sp>
        <p:nvSpPr>
          <p:cNvPr id="53" name="文本框 52"/>
          <p:cNvSpPr txBox="1"/>
          <p:nvPr/>
        </p:nvSpPr>
        <p:spPr>
          <a:xfrm>
            <a:off x="1767699" y="492417"/>
            <a:ext cx="1655178" cy="446882"/>
          </a:xfrm>
          <a:prstGeom prst="rect">
            <a:avLst/>
          </a:prstGeom>
        </p:spPr>
        <p:txBody>
          <a:bodyPr vert="horz" wrap="square" lIns="76801" tIns="38400" rIns="76801" bIns="38400" rtlCol="0" anchor="ctr">
            <a:spAutoFit/>
          </a:bodyPr>
          <a:lstStyle/>
          <a:p>
            <a:pPr algn="l"/>
            <a:r>
              <a:rPr lang="en-US" altLang="zh-CN" sz="2400" dirty="0">
                <a:latin typeface="微软雅黑" panose="020B0503020204020204" charset="-122"/>
                <a:ea typeface="微软雅黑" panose="020B0503020204020204" charset="-122"/>
              </a:rPr>
              <a:t>Office</a:t>
            </a:r>
            <a:r>
              <a:rPr lang="zh-CN" altLang="en-US" sz="2400" dirty="0">
                <a:latin typeface="微软雅黑" panose="020B0503020204020204" charset="-122"/>
                <a:ea typeface="微软雅黑" panose="020B0503020204020204" charset="-122"/>
              </a:rPr>
              <a:t>助手</a:t>
            </a:r>
          </a:p>
        </p:txBody>
      </p:sp>
      <p:sp>
        <p:nvSpPr>
          <p:cNvPr id="54" name="文本框 53"/>
          <p:cNvSpPr txBox="1"/>
          <p:nvPr/>
        </p:nvSpPr>
        <p:spPr>
          <a:xfrm>
            <a:off x="1795692" y="983124"/>
            <a:ext cx="1509640" cy="262216"/>
          </a:xfrm>
          <a:prstGeom prst="rect">
            <a:avLst/>
          </a:prstGeom>
        </p:spPr>
        <p:txBody>
          <a:bodyPr vert="horz" wrap="none" lIns="76801" tIns="38400" rIns="76801" bIns="38400" rtlCol="0" anchor="ctr">
            <a:spAutoFit/>
          </a:bodyPr>
          <a:lstStyle/>
          <a:p>
            <a:pPr algn="l"/>
            <a:r>
              <a:rPr lang="zh-CN" altLang="en-US" sz="1200" dirty="0">
                <a:solidFill>
                  <a:srgbClr val="666666"/>
                </a:solidFill>
                <a:latin typeface="微软雅黑" panose="020B0503020204020204" charset="-122"/>
                <a:ea typeface="微软雅黑" panose="020B0503020204020204" charset="-122"/>
              </a:rPr>
              <a:t>强大的</a:t>
            </a:r>
            <a:r>
              <a:rPr lang="en-US" altLang="zh-CN" sz="1200" dirty="0">
                <a:solidFill>
                  <a:srgbClr val="666666"/>
                </a:solidFill>
                <a:latin typeface="微软雅黑" panose="020B0503020204020204" charset="-122"/>
                <a:ea typeface="微软雅黑" panose="020B0503020204020204" charset="-122"/>
              </a:rPr>
              <a:t>PPT</a:t>
            </a:r>
            <a:r>
              <a:rPr lang="zh-CN" altLang="en-US" sz="1200" dirty="0">
                <a:solidFill>
                  <a:srgbClr val="666666"/>
                </a:solidFill>
                <a:latin typeface="微软雅黑" panose="020B0503020204020204" charset="-122"/>
                <a:ea typeface="微软雅黑" panose="020B0503020204020204" charset="-122"/>
              </a:rPr>
              <a:t>设计工具</a:t>
            </a:r>
          </a:p>
        </p:txBody>
      </p:sp>
      <p:sp>
        <p:nvSpPr>
          <p:cNvPr id="55" name="文本框 54"/>
          <p:cNvSpPr txBox="1"/>
          <p:nvPr/>
        </p:nvSpPr>
        <p:spPr>
          <a:xfrm>
            <a:off x="6598141" y="466866"/>
            <a:ext cx="1402859" cy="631548"/>
          </a:xfrm>
          <a:prstGeom prst="rect">
            <a:avLst/>
          </a:prstGeom>
          <a:solidFill>
            <a:schemeClr val="bg1"/>
          </a:solidFill>
        </p:spPr>
        <p:txBody>
          <a:bodyPr vert="horz" wrap="square" lIns="76801" tIns="38400" rIns="76801" bIns="38400" rtlCol="0" anchor="t">
            <a:spAutoFit/>
          </a:bodyPr>
          <a:lstStyle/>
          <a:p>
            <a:pPr lvl="0" algn="ctr">
              <a:lnSpc>
                <a:spcPct val="150000"/>
              </a:lnSpc>
            </a:pPr>
            <a:r>
              <a:rPr lang="zh-CN" altLang="en-US" sz="1200" dirty="0">
                <a:solidFill>
                  <a:srgbClr val="999999"/>
                </a:solidFill>
              </a:rPr>
              <a:t>关注官方公众号</a:t>
            </a:r>
            <a:endParaRPr lang="en-US" altLang="zh-CN" sz="1200" dirty="0">
              <a:solidFill>
                <a:srgbClr val="999999"/>
              </a:solidFill>
            </a:endParaRPr>
          </a:p>
          <a:p>
            <a:pPr lvl="0" algn="ctr">
              <a:lnSpc>
                <a:spcPct val="150000"/>
              </a:lnSpc>
            </a:pPr>
            <a:r>
              <a:rPr lang="zh-CN" altLang="en-US" sz="1200" dirty="0">
                <a:solidFill>
                  <a:srgbClr val="999999"/>
                </a:solidFill>
              </a:rPr>
              <a:t>解锁更多办公技能</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宣传页2">
    <p:spTree>
      <p:nvGrpSpPr>
        <p:cNvPr id="1" name=""/>
        <p:cNvGrpSpPr/>
        <p:nvPr/>
      </p:nvGrpSpPr>
      <p:grpSpPr>
        <a:xfrm>
          <a:off x="0" y="0"/>
          <a:ext cx="0" cy="0"/>
          <a:chOff x="0" y="0"/>
          <a:chExt cx="0" cy="0"/>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9" name="矩形 48"/>
          <p:cNvSpPr/>
          <p:nvPr/>
        </p:nvSpPr>
        <p:spPr>
          <a:xfrm>
            <a:off x="1143001" y="1586203"/>
            <a:ext cx="6858000" cy="4702629"/>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latin typeface="微软雅黑" panose="020B0503020204020204" charset="-122"/>
              <a:ea typeface="微软雅黑" panose="020B0503020204020204" charset="-122"/>
            </a:endParaRPr>
          </a:p>
        </p:txBody>
      </p:sp>
      <p:cxnSp>
        <p:nvCxnSpPr>
          <p:cNvPr id="50" name="直接连接符 49"/>
          <p:cNvCxnSpPr/>
          <p:nvPr/>
        </p:nvCxnSpPr>
        <p:spPr>
          <a:xfrm>
            <a:off x="1143001" y="2152459"/>
            <a:ext cx="6858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143001" y="1602857"/>
            <a:ext cx="6858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baseline="-25000" dirty="0"/>
          </a:p>
        </p:txBody>
      </p:sp>
      <p:sp>
        <p:nvSpPr>
          <p:cNvPr id="53" name="文本框 52"/>
          <p:cNvSpPr txBox="1"/>
          <p:nvPr/>
        </p:nvSpPr>
        <p:spPr>
          <a:xfrm>
            <a:off x="3117755" y="1818471"/>
            <a:ext cx="360286" cy="92939"/>
          </a:xfrm>
          <a:prstGeom prst="rect">
            <a:avLst/>
          </a:prstGeom>
        </p:spPr>
        <p:txBody>
          <a:bodyPr vert="horz" wrap="none" lIns="76801" tIns="38400" rIns="76801" bIns="38400" rtlCol="0" anchor="ctr">
            <a:spAutoFit/>
          </a:bodyPr>
          <a:lstStyle/>
          <a:p>
            <a:r>
              <a:rPr lang="zh-CN" altLang="en-US" sz="100" dirty="0">
                <a:solidFill>
                  <a:srgbClr val="666666"/>
                </a:solidFill>
                <a:latin typeface="+mn-lt"/>
                <a:ea typeface="+mn-ea"/>
                <a:cs typeface="+mn-ea"/>
                <a:sym typeface="+mn-lt"/>
              </a:rPr>
              <a:t>丰富的内容库，让你随时迸发灵感！</a:t>
            </a:r>
          </a:p>
        </p:txBody>
      </p:sp>
      <p:sp>
        <p:nvSpPr>
          <p:cNvPr id="54" name="文本框 53"/>
          <p:cNvSpPr txBox="1"/>
          <p:nvPr/>
        </p:nvSpPr>
        <p:spPr>
          <a:xfrm>
            <a:off x="1740069" y="3425555"/>
            <a:ext cx="193574"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案例库</a:t>
            </a:r>
          </a:p>
        </p:txBody>
      </p:sp>
      <p:sp>
        <p:nvSpPr>
          <p:cNvPr id="55" name="文本框 54"/>
          <p:cNvSpPr txBox="1"/>
          <p:nvPr/>
        </p:nvSpPr>
        <p:spPr>
          <a:xfrm>
            <a:off x="3434430" y="3425555"/>
            <a:ext cx="657872" cy="92939"/>
          </a:xfrm>
          <a:prstGeom prst="rect">
            <a:avLst/>
          </a:prstGeom>
        </p:spPr>
        <p:txBody>
          <a:bodyPr vert="horz" wrap="square" lIns="76801" tIns="38400" rIns="76801" bIns="38400" rtlCol="0" anchor="ctr">
            <a:spAutoFit/>
          </a:bodyPr>
          <a:lstStyle/>
          <a:p>
            <a:r>
              <a:rPr lang="zh-CN" altLang="en-US" sz="100" dirty="0">
                <a:latin typeface="+mn-lt"/>
                <a:ea typeface="+mn-ea"/>
                <a:cs typeface="+mn-ea"/>
                <a:sym typeface="+mn-lt"/>
              </a:rPr>
              <a:t>插图库</a:t>
            </a:r>
          </a:p>
        </p:txBody>
      </p:sp>
      <p:sp>
        <p:nvSpPr>
          <p:cNvPr id="56" name="文本框 55"/>
          <p:cNvSpPr txBox="1"/>
          <p:nvPr/>
        </p:nvSpPr>
        <p:spPr>
          <a:xfrm>
            <a:off x="5159028" y="3425554"/>
            <a:ext cx="193574"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色彩库</a:t>
            </a:r>
          </a:p>
        </p:txBody>
      </p:sp>
      <p:sp>
        <p:nvSpPr>
          <p:cNvPr id="57" name="文本框 56"/>
          <p:cNvSpPr txBox="1"/>
          <p:nvPr/>
        </p:nvSpPr>
        <p:spPr>
          <a:xfrm>
            <a:off x="6814136" y="3427614"/>
            <a:ext cx="193574"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图标库</a:t>
            </a:r>
          </a:p>
        </p:txBody>
      </p:sp>
      <p:sp>
        <p:nvSpPr>
          <p:cNvPr id="58" name="文本框 57"/>
          <p:cNvSpPr txBox="1"/>
          <p:nvPr/>
        </p:nvSpPr>
        <p:spPr>
          <a:xfrm>
            <a:off x="1746667" y="4924233"/>
            <a:ext cx="193574"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图片库</a:t>
            </a:r>
          </a:p>
        </p:txBody>
      </p:sp>
      <p:sp>
        <p:nvSpPr>
          <p:cNvPr id="59" name="文本框 58"/>
          <p:cNvSpPr txBox="1"/>
          <p:nvPr/>
        </p:nvSpPr>
        <p:spPr>
          <a:xfrm>
            <a:off x="3446867" y="4924233"/>
            <a:ext cx="193574"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图示库</a:t>
            </a:r>
          </a:p>
        </p:txBody>
      </p:sp>
      <p:sp>
        <p:nvSpPr>
          <p:cNvPr id="60" name="文本框 59"/>
          <p:cNvSpPr txBox="1"/>
          <p:nvPr/>
        </p:nvSpPr>
        <p:spPr>
          <a:xfrm>
            <a:off x="5100189" y="4924232"/>
            <a:ext cx="206398"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智能图表</a:t>
            </a:r>
          </a:p>
        </p:txBody>
      </p:sp>
      <p:sp>
        <p:nvSpPr>
          <p:cNvPr id="61" name="文本框 60"/>
          <p:cNvSpPr txBox="1"/>
          <p:nvPr/>
        </p:nvSpPr>
        <p:spPr>
          <a:xfrm>
            <a:off x="6827448" y="4926290"/>
            <a:ext cx="193574" cy="92939"/>
          </a:xfrm>
          <a:prstGeom prst="rect">
            <a:avLst/>
          </a:prstGeom>
        </p:spPr>
        <p:txBody>
          <a:bodyPr vert="horz" wrap="none" lIns="76801" tIns="38400" rIns="76801" bIns="38400" rtlCol="0" anchor="ctr">
            <a:spAutoFit/>
          </a:bodyPr>
          <a:lstStyle/>
          <a:p>
            <a:r>
              <a:rPr lang="zh-CN" altLang="en-US" sz="100" dirty="0">
                <a:latin typeface="+mn-lt"/>
                <a:ea typeface="+mn-ea"/>
                <a:cs typeface="+mn-ea"/>
                <a:sym typeface="+mn-lt"/>
              </a:rPr>
              <a:t>主题库</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730" y="2580054"/>
            <a:ext cx="457200" cy="6096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861" y="2569352"/>
            <a:ext cx="457200" cy="609600"/>
          </a:xfrm>
          <a:prstGeom prst="rect">
            <a:avLst/>
          </a:prstGeom>
        </p:spPr>
      </p:pic>
      <p:pic>
        <p:nvPicPr>
          <p:cNvPr id="41" name="111_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784" y="2580054"/>
            <a:ext cx="457200" cy="609600"/>
          </a:xfrm>
          <a:prstGeom prst="rect">
            <a:avLst/>
          </a:prstGeom>
        </p:spPr>
      </p:pic>
      <p:pic>
        <p:nvPicPr>
          <p:cNvPr id="42" name="111_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7002" y="4095941"/>
            <a:ext cx="457200" cy="609600"/>
          </a:xfrm>
          <a:prstGeom prst="rect">
            <a:avLst/>
          </a:prstGeom>
        </p:spPr>
      </p:pic>
      <p:pic>
        <p:nvPicPr>
          <p:cNvPr id="43" name="111_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7203" y="4095941"/>
            <a:ext cx="457200" cy="609600"/>
          </a:xfrm>
          <a:prstGeom prst="rect">
            <a:avLst/>
          </a:prstGeom>
        </p:spPr>
      </p:pic>
      <p:pic>
        <p:nvPicPr>
          <p:cNvPr id="45" name="111_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596" y="2580054"/>
            <a:ext cx="457200" cy="609600"/>
          </a:xfrm>
          <a:prstGeom prst="rect">
            <a:avLst/>
          </a:prstGeom>
        </p:spPr>
      </p:pic>
      <p:pic>
        <p:nvPicPr>
          <p:cNvPr id="46" name="图片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7784" y="4095941"/>
            <a:ext cx="457200" cy="609600"/>
          </a:xfrm>
          <a:prstGeom prst="rect">
            <a:avLst/>
          </a:prstGeom>
        </p:spPr>
      </p:pic>
      <p:pic>
        <p:nvPicPr>
          <p:cNvPr id="24" name="图片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7087" y="4095941"/>
            <a:ext cx="457200" cy="609600"/>
          </a:xfrm>
          <a:prstGeom prst="rect">
            <a:avLst/>
          </a:prstGeom>
        </p:spPr>
      </p:pic>
      <p:sp>
        <p:nvSpPr>
          <p:cNvPr id="62" name="矩形 61"/>
          <p:cNvSpPr/>
          <p:nvPr/>
        </p:nvSpPr>
        <p:spPr>
          <a:xfrm>
            <a:off x="6598141" y="426033"/>
            <a:ext cx="1402859"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p>
        </p:txBody>
      </p:sp>
      <p:pic>
        <p:nvPicPr>
          <p:cNvPr id="63" name="图片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3001" y="447094"/>
            <a:ext cx="624699" cy="832932"/>
          </a:xfrm>
          <a:prstGeom prst="rect">
            <a:avLst/>
          </a:prstGeom>
        </p:spPr>
      </p:pic>
      <p:pic>
        <p:nvPicPr>
          <p:cNvPr id="64" name="图片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97834" y="426033"/>
            <a:ext cx="631566" cy="842088"/>
          </a:xfrm>
          <a:prstGeom prst="rect">
            <a:avLst/>
          </a:prstGeom>
        </p:spPr>
      </p:pic>
      <p:sp>
        <p:nvSpPr>
          <p:cNvPr id="65" name="文本框 64"/>
          <p:cNvSpPr txBox="1"/>
          <p:nvPr/>
        </p:nvSpPr>
        <p:spPr>
          <a:xfrm>
            <a:off x="1767699" y="492417"/>
            <a:ext cx="1655178" cy="446882"/>
          </a:xfrm>
          <a:prstGeom prst="rect">
            <a:avLst/>
          </a:prstGeom>
        </p:spPr>
        <p:txBody>
          <a:bodyPr vert="horz" wrap="square" lIns="76801" tIns="38400" rIns="76801" bIns="38400" rtlCol="0" anchor="ctr">
            <a:spAutoFit/>
          </a:bodyPr>
          <a:lstStyle/>
          <a:p>
            <a:pPr algn="l"/>
            <a:r>
              <a:rPr lang="en-US" altLang="zh-CN" sz="2400" dirty="0">
                <a:latin typeface="微软雅黑" panose="020B0503020204020204" charset="-122"/>
                <a:ea typeface="微软雅黑" panose="020B0503020204020204" charset="-122"/>
              </a:rPr>
              <a:t>Office</a:t>
            </a:r>
            <a:r>
              <a:rPr lang="zh-CN" altLang="en-US" sz="2400" dirty="0">
                <a:latin typeface="微软雅黑" panose="020B0503020204020204" charset="-122"/>
                <a:ea typeface="微软雅黑" panose="020B0503020204020204" charset="-122"/>
              </a:rPr>
              <a:t>助手</a:t>
            </a:r>
          </a:p>
        </p:txBody>
      </p:sp>
      <p:sp>
        <p:nvSpPr>
          <p:cNvPr id="66" name="文本框 65"/>
          <p:cNvSpPr txBox="1"/>
          <p:nvPr/>
        </p:nvSpPr>
        <p:spPr>
          <a:xfrm>
            <a:off x="1795692" y="983124"/>
            <a:ext cx="1509640" cy="262216"/>
          </a:xfrm>
          <a:prstGeom prst="rect">
            <a:avLst/>
          </a:prstGeom>
        </p:spPr>
        <p:txBody>
          <a:bodyPr vert="horz" wrap="none" lIns="76801" tIns="38400" rIns="76801" bIns="38400" rtlCol="0" anchor="ctr">
            <a:spAutoFit/>
          </a:bodyPr>
          <a:lstStyle/>
          <a:p>
            <a:pPr algn="l"/>
            <a:r>
              <a:rPr lang="zh-CN" altLang="en-US" sz="1200" dirty="0">
                <a:solidFill>
                  <a:srgbClr val="666666"/>
                </a:solidFill>
                <a:latin typeface="微软雅黑" panose="020B0503020204020204" charset="-122"/>
                <a:ea typeface="微软雅黑" panose="020B0503020204020204" charset="-122"/>
              </a:rPr>
              <a:t>强大的</a:t>
            </a:r>
            <a:r>
              <a:rPr lang="en-US" altLang="zh-CN" sz="1200" dirty="0">
                <a:solidFill>
                  <a:srgbClr val="666666"/>
                </a:solidFill>
                <a:latin typeface="微软雅黑" panose="020B0503020204020204" charset="-122"/>
                <a:ea typeface="微软雅黑" panose="020B0503020204020204" charset="-122"/>
              </a:rPr>
              <a:t>PPT</a:t>
            </a:r>
            <a:r>
              <a:rPr lang="zh-CN" altLang="en-US" sz="1200" dirty="0">
                <a:solidFill>
                  <a:srgbClr val="666666"/>
                </a:solidFill>
                <a:latin typeface="微软雅黑" panose="020B0503020204020204" charset="-122"/>
                <a:ea typeface="微软雅黑" panose="020B0503020204020204" charset="-122"/>
              </a:rPr>
              <a:t>设计工具</a:t>
            </a:r>
          </a:p>
        </p:txBody>
      </p:sp>
      <p:sp>
        <p:nvSpPr>
          <p:cNvPr id="67" name="文本框 66"/>
          <p:cNvSpPr txBox="1"/>
          <p:nvPr/>
        </p:nvSpPr>
        <p:spPr>
          <a:xfrm>
            <a:off x="6598141" y="466866"/>
            <a:ext cx="1402859" cy="631548"/>
          </a:xfrm>
          <a:prstGeom prst="rect">
            <a:avLst/>
          </a:prstGeom>
          <a:solidFill>
            <a:schemeClr val="bg1"/>
          </a:solidFill>
        </p:spPr>
        <p:txBody>
          <a:bodyPr vert="horz" wrap="square" lIns="76801" tIns="38400" rIns="76801" bIns="38400" rtlCol="0" anchor="t">
            <a:spAutoFit/>
          </a:bodyPr>
          <a:lstStyle/>
          <a:p>
            <a:pPr lvl="0" algn="ctr">
              <a:lnSpc>
                <a:spcPct val="150000"/>
              </a:lnSpc>
            </a:pPr>
            <a:r>
              <a:rPr lang="zh-CN" altLang="en-US" sz="1200" dirty="0">
                <a:solidFill>
                  <a:srgbClr val="999999"/>
                </a:solidFill>
              </a:rPr>
              <a:t>关注官方公众号</a:t>
            </a:r>
            <a:endParaRPr lang="en-US" altLang="zh-CN" sz="1200" dirty="0">
              <a:solidFill>
                <a:srgbClr val="999999"/>
              </a:solidFill>
            </a:endParaRPr>
          </a:p>
          <a:p>
            <a:pPr lvl="0" algn="ctr">
              <a:lnSpc>
                <a:spcPct val="150000"/>
              </a:lnSpc>
            </a:pPr>
            <a:r>
              <a:rPr lang="zh-CN" altLang="en-US" sz="1200" dirty="0">
                <a:solidFill>
                  <a:srgbClr val="999999"/>
                </a:solidFill>
              </a:rPr>
              <a:t>解锁更多办公技能</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宣传页3">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6598141" y="426033"/>
            <a:ext cx="1402859"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p>
        </p:txBody>
      </p:sp>
      <p:sp>
        <p:nvSpPr>
          <p:cNvPr id="10" name="矩形 9"/>
          <p:cNvSpPr/>
          <p:nvPr/>
        </p:nvSpPr>
        <p:spPr>
          <a:xfrm>
            <a:off x="1143001" y="2362300"/>
            <a:ext cx="6858000" cy="3733310"/>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dirty="0">
              <a:latin typeface="微软雅黑" panose="020B0503020204020204" charset="-122"/>
              <a:ea typeface="微软雅黑" panose="020B0503020204020204" charset="-122"/>
            </a:endParaRPr>
          </a:p>
        </p:txBody>
      </p:sp>
      <p:cxnSp>
        <p:nvCxnSpPr>
          <p:cNvPr id="269" name="直接连接符 268"/>
          <p:cNvCxnSpPr/>
          <p:nvPr/>
        </p:nvCxnSpPr>
        <p:spPr>
          <a:xfrm>
            <a:off x="1143001" y="2362299"/>
            <a:ext cx="6858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447094"/>
            <a:ext cx="624699" cy="832932"/>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834" y="426033"/>
            <a:ext cx="631566" cy="842088"/>
          </a:xfrm>
          <a:prstGeom prst="rect">
            <a:avLst/>
          </a:prstGeom>
        </p:spPr>
      </p:pic>
      <p:sp>
        <p:nvSpPr>
          <p:cNvPr id="16" name="文本框 15"/>
          <p:cNvSpPr txBox="1"/>
          <p:nvPr/>
        </p:nvSpPr>
        <p:spPr>
          <a:xfrm>
            <a:off x="1767699" y="492417"/>
            <a:ext cx="1655178" cy="446882"/>
          </a:xfrm>
          <a:prstGeom prst="rect">
            <a:avLst/>
          </a:prstGeom>
        </p:spPr>
        <p:txBody>
          <a:bodyPr vert="horz" wrap="square" lIns="76801" tIns="38400" rIns="76801" bIns="38400" rtlCol="0" anchor="ctr">
            <a:spAutoFit/>
          </a:bodyPr>
          <a:lstStyle/>
          <a:p>
            <a:pPr algn="l"/>
            <a:r>
              <a:rPr lang="en-US" altLang="zh-CN" sz="2400" dirty="0">
                <a:latin typeface="微软雅黑" panose="020B0503020204020204" charset="-122"/>
                <a:ea typeface="微软雅黑" panose="020B0503020204020204" charset="-122"/>
              </a:rPr>
              <a:t>Office</a:t>
            </a:r>
            <a:r>
              <a:rPr lang="zh-CN" altLang="en-US" sz="2400" dirty="0">
                <a:latin typeface="微软雅黑" panose="020B0503020204020204" charset="-122"/>
                <a:ea typeface="微软雅黑" panose="020B0503020204020204" charset="-122"/>
              </a:rPr>
              <a:t>助手</a:t>
            </a:r>
          </a:p>
        </p:txBody>
      </p:sp>
      <p:sp>
        <p:nvSpPr>
          <p:cNvPr id="17" name="文本框 16"/>
          <p:cNvSpPr txBox="1"/>
          <p:nvPr/>
        </p:nvSpPr>
        <p:spPr>
          <a:xfrm>
            <a:off x="1795692" y="983124"/>
            <a:ext cx="1509640" cy="262216"/>
          </a:xfrm>
          <a:prstGeom prst="rect">
            <a:avLst/>
          </a:prstGeom>
        </p:spPr>
        <p:txBody>
          <a:bodyPr vert="horz" wrap="none" lIns="76801" tIns="38400" rIns="76801" bIns="38400" rtlCol="0" anchor="ctr">
            <a:spAutoFit/>
          </a:bodyPr>
          <a:lstStyle/>
          <a:p>
            <a:pPr algn="l"/>
            <a:r>
              <a:rPr lang="zh-CN" altLang="en-US" sz="1200" dirty="0">
                <a:solidFill>
                  <a:srgbClr val="666666"/>
                </a:solidFill>
                <a:latin typeface="微软雅黑" panose="020B0503020204020204" charset="-122"/>
                <a:ea typeface="微软雅黑" panose="020B0503020204020204" charset="-122"/>
              </a:rPr>
              <a:t>强大的</a:t>
            </a:r>
            <a:r>
              <a:rPr lang="en-US" altLang="zh-CN" sz="1200" dirty="0">
                <a:solidFill>
                  <a:srgbClr val="666666"/>
                </a:solidFill>
                <a:latin typeface="微软雅黑" panose="020B0503020204020204" charset="-122"/>
                <a:ea typeface="微软雅黑" panose="020B0503020204020204" charset="-122"/>
              </a:rPr>
              <a:t>PPT</a:t>
            </a:r>
            <a:r>
              <a:rPr lang="zh-CN" altLang="en-US" sz="1200" dirty="0">
                <a:solidFill>
                  <a:srgbClr val="666666"/>
                </a:solidFill>
                <a:latin typeface="微软雅黑" panose="020B0503020204020204" charset="-122"/>
                <a:ea typeface="微软雅黑" panose="020B0503020204020204" charset="-122"/>
              </a:rPr>
              <a:t>设计工具</a:t>
            </a:r>
          </a:p>
        </p:txBody>
      </p:sp>
      <p:sp>
        <p:nvSpPr>
          <p:cNvPr id="2" name="文本框 1"/>
          <p:cNvSpPr txBox="1"/>
          <p:nvPr/>
        </p:nvSpPr>
        <p:spPr>
          <a:xfrm>
            <a:off x="6598141" y="466866"/>
            <a:ext cx="1402859" cy="631548"/>
          </a:xfrm>
          <a:prstGeom prst="rect">
            <a:avLst/>
          </a:prstGeom>
          <a:solidFill>
            <a:schemeClr val="bg1"/>
          </a:solidFill>
        </p:spPr>
        <p:txBody>
          <a:bodyPr vert="horz" wrap="square" lIns="76801" tIns="38400" rIns="76801" bIns="38400" rtlCol="0" anchor="t">
            <a:spAutoFit/>
          </a:bodyPr>
          <a:lstStyle/>
          <a:p>
            <a:pPr lvl="0" algn="ctr">
              <a:lnSpc>
                <a:spcPct val="150000"/>
              </a:lnSpc>
            </a:pPr>
            <a:r>
              <a:rPr lang="zh-CN" altLang="en-US" sz="1200" dirty="0">
                <a:solidFill>
                  <a:srgbClr val="999999"/>
                </a:solidFill>
              </a:rPr>
              <a:t>关注官方公众号</a:t>
            </a:r>
            <a:endParaRPr lang="en-US" altLang="zh-CN" sz="1200" dirty="0">
              <a:solidFill>
                <a:srgbClr val="999999"/>
              </a:solidFill>
            </a:endParaRPr>
          </a:p>
          <a:p>
            <a:pPr lvl="0" algn="ctr">
              <a:lnSpc>
                <a:spcPct val="150000"/>
              </a:lnSpc>
            </a:pPr>
            <a:r>
              <a:rPr lang="zh-CN" altLang="en-US" sz="1200" dirty="0">
                <a:solidFill>
                  <a:srgbClr val="999999"/>
                </a:solidFill>
              </a:rPr>
              <a:t>解锁更多办公技能</a:t>
            </a:r>
          </a:p>
        </p:txBody>
      </p:sp>
      <p:sp>
        <p:nvSpPr>
          <p:cNvPr id="14" name="矩形 13"/>
          <p:cNvSpPr/>
          <p:nvPr/>
        </p:nvSpPr>
        <p:spPr>
          <a:xfrm>
            <a:off x="1143001" y="1813322"/>
            <a:ext cx="6858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sz="100" baseline="-25000" dirty="0"/>
          </a:p>
        </p:txBody>
      </p:sp>
      <p:sp>
        <p:nvSpPr>
          <p:cNvPr id="4" name="文本框 3"/>
          <p:cNvSpPr txBox="1"/>
          <p:nvPr/>
        </p:nvSpPr>
        <p:spPr>
          <a:xfrm>
            <a:off x="4156501" y="2041340"/>
            <a:ext cx="206398" cy="92939"/>
          </a:xfrm>
          <a:prstGeom prst="rect">
            <a:avLst/>
          </a:prstGeom>
        </p:spPr>
        <p:txBody>
          <a:bodyPr vert="horz" wrap="none" lIns="76801" tIns="38400" rIns="76801" bIns="38400" rtlCol="0" anchor="ctr">
            <a:spAutoFit/>
          </a:bodyPr>
          <a:lstStyle/>
          <a:p>
            <a:pPr marL="0" marR="0" lvl="0" indent="0" algn="l" defTabSz="728228" rtl="0" eaLnBrk="1" fontAlgn="auto" latinLnBrk="0" hangingPunct="1">
              <a:lnSpc>
                <a:spcPct val="100000"/>
              </a:lnSpc>
              <a:spcBef>
                <a:spcPts val="0"/>
              </a:spcBef>
              <a:spcAft>
                <a:spcPts val="0"/>
              </a:spcAft>
              <a:buClrTx/>
              <a:buSzTx/>
              <a:buFontTx/>
              <a:buNone/>
              <a:defRPr/>
            </a:pPr>
            <a:r>
              <a:rPr lang="zh-CN" altLang="en-US" sz="100" dirty="0">
                <a:solidFill>
                  <a:srgbClr val="666666"/>
                </a:solidFill>
                <a:latin typeface="+mn-lt"/>
                <a:ea typeface="+mn-ea"/>
                <a:cs typeface="+mn-ea"/>
                <a:sym typeface="+mn-lt"/>
              </a:rPr>
              <a:t>版权声明</a:t>
            </a:r>
          </a:p>
        </p:txBody>
      </p:sp>
      <p:sp>
        <p:nvSpPr>
          <p:cNvPr id="6" name="文本框 5"/>
          <p:cNvSpPr txBox="1"/>
          <p:nvPr/>
        </p:nvSpPr>
        <p:spPr>
          <a:xfrm>
            <a:off x="1291281" y="2907906"/>
            <a:ext cx="6549081" cy="2642098"/>
          </a:xfrm>
          <a:prstGeom prst="rect">
            <a:avLst/>
          </a:prstGeom>
        </p:spPr>
        <p:txBody>
          <a:bodyPr vert="horz" wrap="square" lIns="76801" tIns="38400" rIns="76801" bIns="38400" rtlCol="0" anchor="ctr">
            <a:spAutoFit/>
          </a:bodyPr>
          <a:lstStyle/>
          <a:p>
            <a:pPr>
              <a:lnSpc>
                <a:spcPct val="220000"/>
              </a:lnSpc>
            </a:pPr>
            <a:r>
              <a:rPr lang="zh-CN" altLang="zh-CN" sz="1000" dirty="0">
                <a:latin typeface="+mn-ea"/>
                <a:ea typeface="+mn-ea"/>
                <a:cs typeface="+mn-ea"/>
                <a:sym typeface="+mn-lt"/>
              </a:rPr>
              <a:t>本素材中涉及到的所有的内容的所有权、知识产权等归原始权利人或者合法的受让人所有，您购买</a:t>
            </a:r>
            <a:r>
              <a:rPr lang="en-US" altLang="zh-CN" sz="1000" dirty="0">
                <a:latin typeface="+mn-ea"/>
                <a:ea typeface="+mn-ea"/>
                <a:cs typeface="+mn-ea"/>
                <a:sym typeface="+mn-lt"/>
              </a:rPr>
              <a:t>/</a:t>
            </a:r>
            <a:r>
              <a:rPr lang="zh-CN" altLang="zh-CN" sz="1000" dirty="0">
                <a:latin typeface="+mn-ea"/>
                <a:ea typeface="+mn-ea"/>
                <a:cs typeface="+mn-ea"/>
                <a:sym typeface="+mn-lt"/>
              </a:rPr>
              <a:t>免费或通过其他合法方式获得的本信息的使用权，并受到以下条款约束：</a:t>
            </a:r>
          </a:p>
          <a:p>
            <a:pPr lvl="0">
              <a:lnSpc>
                <a:spcPct val="220000"/>
              </a:lnSpc>
            </a:pPr>
            <a:r>
              <a:rPr lang="zh-CN" altLang="zh-CN" sz="1000" dirty="0">
                <a:latin typeface="+mn-ea"/>
                <a:ea typeface="+mn-ea"/>
                <a:cs typeface="+mn-ea"/>
                <a:sym typeface="+mn-lt"/>
              </a:rPr>
              <a:t>您仅可以个人非商业用途使用该等信息内容，不得将其全部或部分内容用于出售、或出租、出借、转让、分销、发布等其他方任何式供他人使用；</a:t>
            </a:r>
            <a:endParaRPr lang="en-US" altLang="zh-CN" sz="1000" dirty="0">
              <a:latin typeface="+mn-ea"/>
              <a:ea typeface="+mn-ea"/>
              <a:cs typeface="+mn-ea"/>
              <a:sym typeface="+mn-lt"/>
            </a:endParaRPr>
          </a:p>
          <a:p>
            <a:pPr marL="136543" lvl="0" indent="-136543">
              <a:lnSpc>
                <a:spcPct val="220000"/>
              </a:lnSpc>
              <a:buFont typeface="Wingdings" panose="05000000000000000000" pitchFamily="2" charset="2"/>
              <a:buChar char="l"/>
            </a:pPr>
            <a:r>
              <a:rPr lang="en-US" altLang="zh-CN" sz="1000" dirty="0">
                <a:latin typeface="+mn-ea"/>
                <a:ea typeface="+mn-ea"/>
                <a:cs typeface="+mn-ea"/>
                <a:sym typeface="+mn-lt"/>
              </a:rPr>
              <a:t> </a:t>
            </a:r>
            <a:r>
              <a:rPr lang="zh-CN" altLang="zh-CN" sz="1000" dirty="0">
                <a:latin typeface="+mn-ea"/>
                <a:ea typeface="+mn-ea"/>
                <a:cs typeface="+mn-ea"/>
                <a:sym typeface="+mn-lt"/>
              </a:rPr>
              <a:t>禁止在任何网站、平台、应用程序上以任何方式为他人提供本素材所有内容的下载、转载等；</a:t>
            </a:r>
            <a:endParaRPr lang="en-US" altLang="zh-CN" sz="1000" dirty="0">
              <a:latin typeface="+mn-ea"/>
              <a:ea typeface="+mn-ea"/>
              <a:cs typeface="+mn-ea"/>
              <a:sym typeface="+mn-lt"/>
            </a:endParaRPr>
          </a:p>
          <a:p>
            <a:pPr marL="136543" lvl="0" indent="-136543">
              <a:lnSpc>
                <a:spcPct val="220000"/>
              </a:lnSpc>
              <a:buFont typeface="Wingdings" panose="05000000000000000000" pitchFamily="2" charset="2"/>
              <a:buChar char="l"/>
            </a:pPr>
            <a:r>
              <a:rPr lang="en-US" altLang="zh-CN" sz="1000" dirty="0">
                <a:latin typeface="+mn-ea"/>
                <a:ea typeface="+mn-ea"/>
                <a:cs typeface="+mn-ea"/>
                <a:sym typeface="+mn-lt"/>
              </a:rPr>
              <a:t> </a:t>
            </a:r>
            <a:r>
              <a:rPr lang="zh-CN" altLang="zh-CN" sz="1000" dirty="0">
                <a:latin typeface="+mn-ea"/>
                <a:ea typeface="+mn-ea"/>
                <a:cs typeface="+mn-ea"/>
                <a:sym typeface="+mn-lt"/>
              </a:rPr>
              <a:t>对于不当下载、转载或引用本信息内容而引起的民事纷争、行政处理或其他损失，声明方不承担责任；</a:t>
            </a:r>
            <a:endParaRPr lang="en-US" altLang="zh-CN" sz="1000" dirty="0">
              <a:latin typeface="+mn-ea"/>
              <a:ea typeface="+mn-ea"/>
              <a:cs typeface="+mn-ea"/>
              <a:sym typeface="+mn-lt"/>
            </a:endParaRPr>
          </a:p>
          <a:p>
            <a:pPr marL="136543" lvl="0" indent="-136543">
              <a:lnSpc>
                <a:spcPct val="220000"/>
              </a:lnSpc>
              <a:buFont typeface="Wingdings" panose="05000000000000000000" pitchFamily="2" charset="2"/>
              <a:buChar char="l"/>
            </a:pPr>
            <a:r>
              <a:rPr lang="en-US" altLang="zh-CN" sz="1000" dirty="0">
                <a:latin typeface="+mn-ea"/>
                <a:ea typeface="+mn-ea"/>
                <a:cs typeface="+mn-ea"/>
                <a:sym typeface="+mn-lt"/>
              </a:rPr>
              <a:t> </a:t>
            </a:r>
            <a:r>
              <a:rPr lang="zh-CN" altLang="zh-CN" sz="1000" dirty="0">
                <a:latin typeface="+mn-ea"/>
                <a:ea typeface="+mn-ea"/>
                <a:cs typeface="+mn-ea"/>
                <a:sym typeface="+mn-lt"/>
              </a:rPr>
              <a:t>对不遵守本声明或其他违法、恶意使用本信息内容者，声明方保留追究其法律责任的权利。</a:t>
            </a:r>
          </a:p>
          <a:p>
            <a:pPr algn="l"/>
            <a:endParaRPr lang="zh-CN" altLang="en-US" sz="100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6646FA-61F6-4896-8E3E-8F41DDA25802}" type="datetime1">
              <a:rPr lang="zh-CN" altLang="en-US" smtClean="0"/>
              <a:pPr/>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30AEA5-82FD-42D0-B4E9-77BE75E4710D}"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02A1CD-B979-43C3-8AEB-31CBA0BF3A2F}" type="datetime1">
              <a:rPr lang="zh-CN" altLang="en-US" smtClean="0"/>
              <a:pPr/>
              <a:t>2020-12-25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30AEA5-82FD-42D0-B4E9-77BE75E4710D}"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1" y="516467"/>
            <a:ext cx="5638800" cy="471365"/>
          </a:xfrm>
          <a:prstGeom prst="rect">
            <a:avLst/>
          </a:prstGeom>
        </p:spPr>
        <p:txBody>
          <a:bodyPr wrap="none" lIns="0" tIns="0" rIns="0" bIns="0" anchor="ctr">
            <a:noAutofit/>
          </a:bodyPr>
          <a:lstStyle>
            <a:lvl1pPr algn="ctr">
              <a:defRPr sz="31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2514600" y="985788"/>
            <a:ext cx="4114800" cy="267662"/>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up)">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ortfolio #3">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429864"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17" name="Picture Placeholder 15"/>
          <p:cNvSpPr>
            <a:spLocks noGrp="1"/>
          </p:cNvSpPr>
          <p:nvPr>
            <p:ph type="pic" sz="quarter" idx="11" hasCustomPrompt="1"/>
          </p:nvPr>
        </p:nvSpPr>
        <p:spPr>
          <a:xfrm>
            <a:off x="2514649"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18" name="Picture Placeholder 15"/>
          <p:cNvSpPr>
            <a:spLocks noGrp="1"/>
          </p:cNvSpPr>
          <p:nvPr>
            <p:ph type="pic" sz="quarter" idx="12" hasCustomPrompt="1"/>
          </p:nvPr>
        </p:nvSpPr>
        <p:spPr>
          <a:xfrm>
            <a:off x="4598195"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19" name="Picture Placeholder 15"/>
          <p:cNvSpPr>
            <a:spLocks noGrp="1"/>
          </p:cNvSpPr>
          <p:nvPr>
            <p:ph type="pic" sz="quarter" idx="13" hasCustomPrompt="1"/>
          </p:nvPr>
        </p:nvSpPr>
        <p:spPr>
          <a:xfrm>
            <a:off x="6683027"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0" name="Picture Placeholder 15"/>
          <p:cNvSpPr>
            <a:spLocks noGrp="1"/>
          </p:cNvSpPr>
          <p:nvPr>
            <p:ph type="pic" sz="quarter" idx="14" hasCustomPrompt="1"/>
          </p:nvPr>
        </p:nvSpPr>
        <p:spPr>
          <a:xfrm>
            <a:off x="429864"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1" name="Picture Placeholder 15"/>
          <p:cNvSpPr>
            <a:spLocks noGrp="1"/>
          </p:cNvSpPr>
          <p:nvPr>
            <p:ph type="pic" sz="quarter" idx="15" hasCustomPrompt="1"/>
          </p:nvPr>
        </p:nvSpPr>
        <p:spPr>
          <a:xfrm>
            <a:off x="2514649"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2" name="Picture Placeholder 15"/>
          <p:cNvSpPr>
            <a:spLocks noGrp="1"/>
          </p:cNvSpPr>
          <p:nvPr>
            <p:ph type="pic" sz="quarter" idx="16" hasCustomPrompt="1"/>
          </p:nvPr>
        </p:nvSpPr>
        <p:spPr>
          <a:xfrm>
            <a:off x="4598195"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3" name="Picture Placeholder 15"/>
          <p:cNvSpPr>
            <a:spLocks noGrp="1"/>
          </p:cNvSpPr>
          <p:nvPr>
            <p:ph type="pic" sz="quarter" idx="17" hasCustomPrompt="1"/>
          </p:nvPr>
        </p:nvSpPr>
        <p:spPr>
          <a:xfrm>
            <a:off x="6681741"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2_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1" y="516467"/>
            <a:ext cx="5638800" cy="471365"/>
          </a:xfrm>
          <a:prstGeom prst="rect">
            <a:avLst/>
          </a:prstGeom>
        </p:spPr>
        <p:txBody>
          <a:bodyPr wrap="none" lIns="0" tIns="0" rIns="0" bIns="0" anchor="ctr">
            <a:noAutofit/>
          </a:bodyPr>
          <a:lstStyle>
            <a:lvl1pPr algn="ctr">
              <a:defRPr sz="31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2514600" y="985788"/>
            <a:ext cx="4114800" cy="267662"/>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up)">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ortfolio #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009136"/>
            <a:ext cx="4572000" cy="415628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7" name="Picture Placeholder 5"/>
          <p:cNvSpPr>
            <a:spLocks noGrp="1"/>
          </p:cNvSpPr>
          <p:nvPr>
            <p:ph type="pic" sz="quarter" idx="11" hasCustomPrompt="1"/>
          </p:nvPr>
        </p:nvSpPr>
        <p:spPr>
          <a:xfrm>
            <a:off x="4572000" y="2009136"/>
            <a:ext cx="1743075" cy="232748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8" name="Picture Placeholder 5"/>
          <p:cNvSpPr>
            <a:spLocks noGrp="1"/>
          </p:cNvSpPr>
          <p:nvPr>
            <p:ph type="pic" sz="quarter" idx="12" hasCustomPrompt="1"/>
          </p:nvPr>
        </p:nvSpPr>
        <p:spPr>
          <a:xfrm>
            <a:off x="6315075" y="2009136"/>
            <a:ext cx="2828925" cy="232748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1420940"/>
            <a:ext cx="3198019" cy="2321452"/>
          </a:xfrm>
          <a:prstGeom prst="rect">
            <a:avLst/>
          </a:prstGeom>
          <a:solidFill>
            <a:schemeClr val="bg1">
              <a:lumMod val="85000"/>
            </a:schemeClr>
          </a:solidFill>
        </p:spPr>
        <p:txBody>
          <a:bodyPr/>
          <a:lstStyle/>
          <a:p>
            <a:r>
              <a:rPr lang="zh-CN" altLang="en-US" smtClean="0"/>
              <a:t>单击图标添加图片</a:t>
            </a:r>
            <a:endParaRPr lang="en-US"/>
          </a:p>
        </p:txBody>
      </p:sp>
      <p:sp>
        <p:nvSpPr>
          <p:cNvPr id="21" name="Picture Placeholder 20"/>
          <p:cNvSpPr>
            <a:spLocks noGrp="1"/>
          </p:cNvSpPr>
          <p:nvPr>
            <p:ph type="pic" sz="quarter" idx="11"/>
          </p:nvPr>
        </p:nvSpPr>
        <p:spPr>
          <a:xfrm>
            <a:off x="4572000" y="3770390"/>
            <a:ext cx="3198019" cy="2321452"/>
          </a:xfrm>
          <a:prstGeom prst="rect">
            <a:avLst/>
          </a:prstGeom>
          <a:solidFill>
            <a:schemeClr val="bg1">
              <a:lumMod val="85000"/>
            </a:schemeClr>
          </a:solidFill>
        </p:spPr>
        <p:txBody>
          <a:bodyPr/>
          <a:lstStyle/>
          <a:p>
            <a:r>
              <a:rPr lang="zh-CN" altLang="en-US" smtClean="0"/>
              <a:t>单击图标添加图片</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689691" y="1477857"/>
            <a:ext cx="1941320" cy="3351021"/>
          </a:xfrm>
          <a:prstGeom prst="rect">
            <a:avLst/>
          </a:prstGeom>
          <a:effectLst/>
        </p:spPr>
        <p:txBody>
          <a:bodyPr>
            <a:normAutofit/>
          </a:bodyPr>
          <a:lstStyle>
            <a:lvl1pPr marL="0" indent="0">
              <a:buNone/>
              <a:defRPr sz="1500">
                <a:ln>
                  <a:noFill/>
                </a:ln>
                <a:solidFill>
                  <a:schemeClr val="bg1">
                    <a:lumMod val="85000"/>
                  </a:schemeClr>
                </a:solidFill>
              </a:defRPr>
            </a:lvl1pPr>
          </a:lstStyle>
          <a:p>
            <a:r>
              <a:rPr lang="zh-CN" altLang="en-US" smtClean="0"/>
              <a:t>单击图标添加图片</a:t>
            </a:r>
            <a:endParaRPr lang="en-US" dirty="0"/>
          </a:p>
        </p:txBody>
      </p:sp>
      <p:sp>
        <p:nvSpPr>
          <p:cNvPr id="11" name="Picture Placeholder 13"/>
          <p:cNvSpPr>
            <a:spLocks noGrp="1"/>
          </p:cNvSpPr>
          <p:nvPr>
            <p:ph type="pic" sz="quarter" idx="14"/>
          </p:nvPr>
        </p:nvSpPr>
        <p:spPr>
          <a:xfrm>
            <a:off x="4572730" y="1477857"/>
            <a:ext cx="1941320" cy="3351021"/>
          </a:xfrm>
          <a:prstGeom prst="rect">
            <a:avLst/>
          </a:prstGeom>
          <a:effectLst/>
        </p:spPr>
        <p:txBody>
          <a:bodyPr>
            <a:normAutofit/>
          </a:bodyPr>
          <a:lstStyle>
            <a:lvl1pPr marL="0" indent="0">
              <a:buNone/>
              <a:defRPr sz="1500">
                <a:ln>
                  <a:noFill/>
                </a:ln>
                <a:solidFill>
                  <a:schemeClr val="bg1">
                    <a:lumMod val="85000"/>
                  </a:schemeClr>
                </a:solidFill>
              </a:defRPr>
            </a:lvl1pPr>
          </a:lstStyle>
          <a:p>
            <a:r>
              <a:rPr lang="zh-CN" altLang="en-US" smtClean="0"/>
              <a:t>单击图标添加图片</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8_Title Slide">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1560100" y="516467"/>
            <a:ext cx="5638800" cy="471365"/>
          </a:xfrm>
          <a:prstGeom prst="rect">
            <a:avLst/>
          </a:prstGeom>
        </p:spPr>
        <p:txBody>
          <a:bodyPr wrap="none" lIns="0" tIns="0" rIns="0" bIns="0" anchor="ctr">
            <a:noAutofit/>
          </a:bodyPr>
          <a:lstStyle>
            <a:lvl1pPr algn="ctr">
              <a:defRPr sz="31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2322100" y="985788"/>
            <a:ext cx="4114800" cy="267662"/>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en-US" dirty="0"/>
              <a:t>Subtext Goes Here</a:t>
            </a:r>
          </a:p>
        </p:txBody>
      </p:sp>
      <p:sp>
        <p:nvSpPr>
          <p:cNvPr id="18" name="Rectangle 17"/>
          <p:cNvSpPr/>
          <p:nvPr/>
        </p:nvSpPr>
        <p:spPr>
          <a:xfrm>
            <a:off x="521025" y="4972834"/>
            <a:ext cx="1909977" cy="132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19" name="Picture Placeholder 7"/>
          <p:cNvSpPr>
            <a:spLocks noGrp="1"/>
          </p:cNvSpPr>
          <p:nvPr>
            <p:ph type="pic" sz="quarter" idx="10" hasCustomPrompt="1"/>
          </p:nvPr>
        </p:nvSpPr>
        <p:spPr>
          <a:xfrm>
            <a:off x="524333"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20" name="Text Placeholder 3"/>
          <p:cNvSpPr>
            <a:spLocks noGrp="1"/>
          </p:cNvSpPr>
          <p:nvPr>
            <p:ph type="body" sz="half" idx="15"/>
          </p:nvPr>
        </p:nvSpPr>
        <p:spPr>
          <a:xfrm>
            <a:off x="584923"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35" name="Text Placeholder 3"/>
          <p:cNvSpPr>
            <a:spLocks noGrp="1"/>
          </p:cNvSpPr>
          <p:nvPr>
            <p:ph type="body" sz="half" idx="17"/>
          </p:nvPr>
        </p:nvSpPr>
        <p:spPr>
          <a:xfrm>
            <a:off x="582428"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
        <p:nvSpPr>
          <p:cNvPr id="36" name="Rectangle 35"/>
          <p:cNvSpPr/>
          <p:nvPr/>
        </p:nvSpPr>
        <p:spPr>
          <a:xfrm>
            <a:off x="2585824" y="4972834"/>
            <a:ext cx="1909977" cy="132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37" name="Picture Placeholder 7"/>
          <p:cNvSpPr>
            <a:spLocks noGrp="1"/>
          </p:cNvSpPr>
          <p:nvPr>
            <p:ph type="pic" sz="quarter" idx="18" hasCustomPrompt="1"/>
          </p:nvPr>
        </p:nvSpPr>
        <p:spPr>
          <a:xfrm>
            <a:off x="2589132"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38" name="Text Placeholder 3"/>
          <p:cNvSpPr>
            <a:spLocks noGrp="1"/>
          </p:cNvSpPr>
          <p:nvPr>
            <p:ph type="body" sz="half" idx="19"/>
          </p:nvPr>
        </p:nvSpPr>
        <p:spPr>
          <a:xfrm>
            <a:off x="2649722"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39" name="Text Placeholder 3"/>
          <p:cNvSpPr>
            <a:spLocks noGrp="1"/>
          </p:cNvSpPr>
          <p:nvPr>
            <p:ph type="body" sz="half" idx="20"/>
          </p:nvPr>
        </p:nvSpPr>
        <p:spPr>
          <a:xfrm>
            <a:off x="2647227"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
        <p:nvSpPr>
          <p:cNvPr id="40" name="Rectangle 39"/>
          <p:cNvSpPr/>
          <p:nvPr/>
        </p:nvSpPr>
        <p:spPr>
          <a:xfrm>
            <a:off x="4643224" y="4972834"/>
            <a:ext cx="1909977" cy="132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41" name="Picture Placeholder 7"/>
          <p:cNvSpPr>
            <a:spLocks noGrp="1"/>
          </p:cNvSpPr>
          <p:nvPr>
            <p:ph type="pic" sz="quarter" idx="21" hasCustomPrompt="1"/>
          </p:nvPr>
        </p:nvSpPr>
        <p:spPr>
          <a:xfrm>
            <a:off x="4646532"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22"/>
          </p:nvPr>
        </p:nvSpPr>
        <p:spPr>
          <a:xfrm>
            <a:off x="4707122"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43" name="Text Placeholder 3"/>
          <p:cNvSpPr>
            <a:spLocks noGrp="1"/>
          </p:cNvSpPr>
          <p:nvPr>
            <p:ph type="body" sz="half" idx="23"/>
          </p:nvPr>
        </p:nvSpPr>
        <p:spPr>
          <a:xfrm>
            <a:off x="4704628"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
        <p:nvSpPr>
          <p:cNvPr id="44" name="Rectangle 43"/>
          <p:cNvSpPr/>
          <p:nvPr/>
        </p:nvSpPr>
        <p:spPr>
          <a:xfrm>
            <a:off x="6700624" y="4972834"/>
            <a:ext cx="1909977" cy="132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45" name="Picture Placeholder 7"/>
          <p:cNvSpPr>
            <a:spLocks noGrp="1"/>
          </p:cNvSpPr>
          <p:nvPr>
            <p:ph type="pic" sz="quarter" idx="24" hasCustomPrompt="1"/>
          </p:nvPr>
        </p:nvSpPr>
        <p:spPr>
          <a:xfrm>
            <a:off x="6703932"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6764522"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47" name="Text Placeholder 3"/>
          <p:cNvSpPr>
            <a:spLocks noGrp="1"/>
          </p:cNvSpPr>
          <p:nvPr>
            <p:ph type="body" sz="half" idx="26"/>
          </p:nvPr>
        </p:nvSpPr>
        <p:spPr>
          <a:xfrm>
            <a:off x="6762027"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wipe(up)">
                                      <p:cBhvr>
                                        <p:cTn id="11" dur="500"/>
                                        <p:tgtEl>
                                          <p:spTgt spid="29">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nodePh="1">
                                  <p:stCondLst>
                                    <p:cond delay="0"/>
                                  </p:stCondLst>
                                  <p:endCondLst>
                                    <p:cond evt="begin" delay="0">
                                      <p:tn val="22"/>
                                    </p:cond>
                                  </p:endCondLst>
                                  <p:childTnLst>
                                    <p:set>
                                      <p:cBhvr>
                                        <p:cTn id="23" dur="1" fill="hold">
                                          <p:stCondLst>
                                            <p:cond delay="0"/>
                                          </p:stCondLst>
                                        </p:cTn>
                                        <p:tgtEl>
                                          <p:spTgt spid="35">
                                            <p:txEl>
                                              <p:pRg st="0" end="0"/>
                                            </p:txEl>
                                          </p:spTgt>
                                        </p:tgtEl>
                                        <p:attrNameLst>
                                          <p:attrName>style.visibility</p:attrName>
                                        </p:attrNameLst>
                                      </p:cBhvr>
                                      <p:to>
                                        <p:strVal val="visible"/>
                                      </p:to>
                                    </p:set>
                                    <p:anim calcmode="lin" valueType="num">
                                      <p:cBhvr additive="base">
                                        <p:cTn id="2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20">
                                            <p:txEl>
                                              <p:pRg st="0" end="0"/>
                                            </p:txEl>
                                          </p:spTgt>
                                        </p:tgtEl>
                                        <p:attrNameLst>
                                          <p:attrName>style.visibility</p:attrName>
                                        </p:attrNameLst>
                                      </p:cBhvr>
                                      <p:to>
                                        <p:strVal val="visible"/>
                                      </p:to>
                                    </p:set>
                                    <p:anim calcmode="lin" valueType="num">
                                      <p:cBhvr additive="base">
                                        <p:cTn id="2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1" accel="50000" decel="5000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0-#ppt_h/2"/>
                                          </p:val>
                                        </p:tav>
                                        <p:tav tm="100000">
                                          <p:val>
                                            <p:strVal val="#ppt_y"/>
                                          </p:val>
                                        </p:tav>
                                      </p:tavLst>
                                    </p:anim>
                                  </p:childTnLst>
                                </p:cTn>
                              </p:par>
                              <p:par>
                                <p:cTn id="36" presetID="2" presetClass="entr" presetSubtype="4" accel="50000" decel="5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accel="50000" decel="50000" fill="hold" grpId="0" nodeType="afterEffect" nodePh="1">
                                  <p:stCondLst>
                                    <p:cond delay="0"/>
                                  </p:stCondLst>
                                  <p:endCondLst>
                                    <p:cond evt="begin" delay="0">
                                      <p:tn val="41"/>
                                    </p:cond>
                                  </p:endCondLst>
                                  <p:childTnLst>
                                    <p:set>
                                      <p:cBhvr>
                                        <p:cTn id="42" dur="1" fill="hold">
                                          <p:stCondLst>
                                            <p:cond delay="0"/>
                                          </p:stCondLst>
                                        </p:cTn>
                                        <p:tgtEl>
                                          <p:spTgt spid="39">
                                            <p:txEl>
                                              <p:pRg st="0" end="0"/>
                                            </p:txEl>
                                          </p:spTgt>
                                        </p:tgtEl>
                                        <p:attrNameLst>
                                          <p:attrName>style.visibility</p:attrName>
                                        </p:attrNameLst>
                                      </p:cBhvr>
                                      <p:to>
                                        <p:strVal val="visible"/>
                                      </p:to>
                                    </p:set>
                                    <p:anim calcmode="lin" valueType="num">
                                      <p:cBhvr additive="base">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1" accel="50000" decel="5000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0-#ppt_h/2"/>
                                          </p:val>
                                        </p:tav>
                                        <p:tav tm="100000">
                                          <p:val>
                                            <p:strVal val="#ppt_y"/>
                                          </p:val>
                                        </p:tav>
                                      </p:tavLst>
                                    </p:anim>
                                  </p:childTnLst>
                                </p:cTn>
                              </p:par>
                              <p:par>
                                <p:cTn id="55" presetID="2" presetClass="entr" presetSubtype="4" accel="50000" decel="5000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ppt_x"/>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4" accel="50000" decel="50000" fill="hold" grpId="0" nodeType="afterEffect" nodePh="1">
                                  <p:stCondLst>
                                    <p:cond delay="0"/>
                                  </p:stCondLst>
                                  <p:endCondLst>
                                    <p:cond evt="begin" delay="0">
                                      <p:tn val="60"/>
                                    </p:cond>
                                  </p:end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0-#ppt_h/2"/>
                                          </p:val>
                                        </p:tav>
                                        <p:tav tm="100000">
                                          <p:val>
                                            <p:strVal val="#ppt_y"/>
                                          </p:val>
                                        </p:tav>
                                      </p:tavLst>
                                    </p:anim>
                                  </p:childTnLst>
                                </p:cTn>
                              </p:par>
                              <p:par>
                                <p:cTn id="74" presetID="2" presetClass="entr" presetSubtype="4" accel="50000" decel="5000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 presetClass="entr" presetSubtype="4" accel="50000" decel="50000"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 calcmode="lin" valueType="num">
                                      <p:cBhvr additive="base">
                                        <p:cTn id="8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6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46">
                                            <p:txEl>
                                              <p:pRg st="0" end="0"/>
                                            </p:txEl>
                                          </p:spTgt>
                                        </p:tgtEl>
                                        <p:attrNameLst>
                                          <p:attrName>style.visibility</p:attrName>
                                        </p:attrNameLst>
                                      </p:cBhvr>
                                      <p:to>
                                        <p:strVal val="visible"/>
                                      </p:to>
                                    </p:set>
                                    <p:anim calcmode="lin" valueType="num">
                                      <p:cBhvr additive="base">
                                        <p:cTn id="86"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22" presetClass="entr" presetSubtype="1"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18" grpId="0" animBg="1"/>
      <p:bldP spid="19" grpId="0" animBg="1"/>
      <p:bldP spid="2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animBg="1"/>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animBg="1"/>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46B1102-D520-4367-9521-13D777F4A934}" type="datetime1">
              <a:rPr lang="zh-CN" altLang="en-US" smtClean="0"/>
              <a:pPr/>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30AEA5-82FD-42D0-B4E9-77BE75E4710D}"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ortfolio #3">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429864"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17" name="Picture Placeholder 15"/>
          <p:cNvSpPr>
            <a:spLocks noGrp="1"/>
          </p:cNvSpPr>
          <p:nvPr>
            <p:ph type="pic" sz="quarter" idx="11" hasCustomPrompt="1"/>
          </p:nvPr>
        </p:nvSpPr>
        <p:spPr>
          <a:xfrm>
            <a:off x="2514649"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18" name="Picture Placeholder 15"/>
          <p:cNvSpPr>
            <a:spLocks noGrp="1"/>
          </p:cNvSpPr>
          <p:nvPr>
            <p:ph type="pic" sz="quarter" idx="12" hasCustomPrompt="1"/>
          </p:nvPr>
        </p:nvSpPr>
        <p:spPr>
          <a:xfrm>
            <a:off x="4598195"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19" name="Picture Placeholder 15"/>
          <p:cNvSpPr>
            <a:spLocks noGrp="1"/>
          </p:cNvSpPr>
          <p:nvPr>
            <p:ph type="pic" sz="quarter" idx="13" hasCustomPrompt="1"/>
          </p:nvPr>
        </p:nvSpPr>
        <p:spPr>
          <a:xfrm>
            <a:off x="6683027" y="1775893"/>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0" name="Picture Placeholder 15"/>
          <p:cNvSpPr>
            <a:spLocks noGrp="1"/>
          </p:cNvSpPr>
          <p:nvPr>
            <p:ph type="pic" sz="quarter" idx="14" hasCustomPrompt="1"/>
          </p:nvPr>
        </p:nvSpPr>
        <p:spPr>
          <a:xfrm>
            <a:off x="429864"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1" name="Picture Placeholder 15"/>
          <p:cNvSpPr>
            <a:spLocks noGrp="1"/>
          </p:cNvSpPr>
          <p:nvPr>
            <p:ph type="pic" sz="quarter" idx="15" hasCustomPrompt="1"/>
          </p:nvPr>
        </p:nvSpPr>
        <p:spPr>
          <a:xfrm>
            <a:off x="2514649"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2" name="Picture Placeholder 15"/>
          <p:cNvSpPr>
            <a:spLocks noGrp="1"/>
          </p:cNvSpPr>
          <p:nvPr>
            <p:ph type="pic" sz="quarter" idx="16" hasCustomPrompt="1"/>
          </p:nvPr>
        </p:nvSpPr>
        <p:spPr>
          <a:xfrm>
            <a:off x="4598195"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23" name="Picture Placeholder 15"/>
          <p:cNvSpPr>
            <a:spLocks noGrp="1"/>
          </p:cNvSpPr>
          <p:nvPr>
            <p:ph type="pic" sz="quarter" idx="17" hasCustomPrompt="1"/>
          </p:nvPr>
        </p:nvSpPr>
        <p:spPr>
          <a:xfrm>
            <a:off x="6681741" y="3816434"/>
            <a:ext cx="2029968" cy="198424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ortfolio #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009136"/>
            <a:ext cx="4572000" cy="415628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7" name="Picture Placeholder 5"/>
          <p:cNvSpPr>
            <a:spLocks noGrp="1"/>
          </p:cNvSpPr>
          <p:nvPr>
            <p:ph type="pic" sz="quarter" idx="11" hasCustomPrompt="1"/>
          </p:nvPr>
        </p:nvSpPr>
        <p:spPr>
          <a:xfrm>
            <a:off x="4572000" y="2009136"/>
            <a:ext cx="1743075" cy="232748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
        <p:nvSpPr>
          <p:cNvPr id="8" name="Picture Placeholder 5"/>
          <p:cNvSpPr>
            <a:spLocks noGrp="1"/>
          </p:cNvSpPr>
          <p:nvPr>
            <p:ph type="pic" sz="quarter" idx="12" hasCustomPrompt="1"/>
          </p:nvPr>
        </p:nvSpPr>
        <p:spPr>
          <a:xfrm>
            <a:off x="6315075" y="2009136"/>
            <a:ext cx="2828925" cy="2327488"/>
          </a:xfrm>
          <a:prstGeom prst="rect">
            <a:avLst/>
          </a:prstGeom>
          <a:solidFill>
            <a:schemeClr val="bg1">
              <a:lumMod val="65000"/>
            </a:schemeClr>
          </a:solidFill>
        </p:spPr>
        <p:txBody>
          <a:bodyPr/>
          <a:lstStyle>
            <a:lvl1pPr marL="0" indent="0">
              <a:buNone/>
              <a:defRPr sz="800" baseline="0">
                <a:solidFill>
                  <a:schemeClr val="bg1"/>
                </a:solidFill>
              </a:defRPr>
            </a:lvl1pPr>
          </a:lstStyle>
          <a:p>
            <a:r>
              <a:rPr lang="zh-CN" altLang="en-US" dirty="0"/>
              <a:t>请替换文字内容</a:t>
            </a:r>
            <a:r>
              <a:rPr lang="en-US" dirty="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1420940"/>
            <a:ext cx="3198019" cy="2321452"/>
          </a:xfrm>
          <a:prstGeom prst="rect">
            <a:avLst/>
          </a:prstGeom>
          <a:solidFill>
            <a:schemeClr val="bg1">
              <a:lumMod val="85000"/>
            </a:schemeClr>
          </a:solidFill>
        </p:spPr>
        <p:txBody>
          <a:bodyPr/>
          <a:lstStyle/>
          <a:p>
            <a:r>
              <a:rPr lang="zh-CN" altLang="en-US" smtClean="0"/>
              <a:t>单击图标添加图片</a:t>
            </a:r>
            <a:endParaRPr lang="en-US"/>
          </a:p>
        </p:txBody>
      </p:sp>
      <p:sp>
        <p:nvSpPr>
          <p:cNvPr id="21" name="Picture Placeholder 20"/>
          <p:cNvSpPr>
            <a:spLocks noGrp="1"/>
          </p:cNvSpPr>
          <p:nvPr>
            <p:ph type="pic" sz="quarter" idx="11"/>
          </p:nvPr>
        </p:nvSpPr>
        <p:spPr>
          <a:xfrm>
            <a:off x="4572000" y="3770390"/>
            <a:ext cx="3198019" cy="2321452"/>
          </a:xfrm>
          <a:prstGeom prst="rect">
            <a:avLst/>
          </a:prstGeom>
          <a:solidFill>
            <a:schemeClr val="bg1">
              <a:lumMod val="85000"/>
            </a:schemeClr>
          </a:solidFill>
        </p:spPr>
        <p:txBody>
          <a:bodyPr/>
          <a:lstStyle/>
          <a:p>
            <a:r>
              <a:rPr lang="zh-CN" altLang="en-US" smtClean="0"/>
              <a:t>单击图标添加图片</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689691" y="1477857"/>
            <a:ext cx="1941320" cy="3351021"/>
          </a:xfrm>
          <a:prstGeom prst="rect">
            <a:avLst/>
          </a:prstGeom>
          <a:effectLst/>
        </p:spPr>
        <p:txBody>
          <a:bodyPr>
            <a:normAutofit/>
          </a:bodyPr>
          <a:lstStyle>
            <a:lvl1pPr marL="0" indent="0">
              <a:buNone/>
              <a:defRPr sz="1500">
                <a:ln>
                  <a:noFill/>
                </a:ln>
                <a:solidFill>
                  <a:schemeClr val="bg1">
                    <a:lumMod val="85000"/>
                  </a:schemeClr>
                </a:solidFill>
              </a:defRPr>
            </a:lvl1pPr>
          </a:lstStyle>
          <a:p>
            <a:r>
              <a:rPr lang="zh-CN" altLang="en-US" smtClean="0"/>
              <a:t>单击图标添加图片</a:t>
            </a:r>
            <a:endParaRPr lang="en-US" dirty="0"/>
          </a:p>
        </p:txBody>
      </p:sp>
      <p:sp>
        <p:nvSpPr>
          <p:cNvPr id="11" name="Picture Placeholder 13"/>
          <p:cNvSpPr>
            <a:spLocks noGrp="1"/>
          </p:cNvSpPr>
          <p:nvPr>
            <p:ph type="pic" sz="quarter" idx="14"/>
          </p:nvPr>
        </p:nvSpPr>
        <p:spPr>
          <a:xfrm>
            <a:off x="4572730" y="1477857"/>
            <a:ext cx="1941320" cy="3351021"/>
          </a:xfrm>
          <a:prstGeom prst="rect">
            <a:avLst/>
          </a:prstGeom>
          <a:effectLst/>
        </p:spPr>
        <p:txBody>
          <a:bodyPr>
            <a:normAutofit/>
          </a:bodyPr>
          <a:lstStyle>
            <a:lvl1pPr marL="0" indent="0">
              <a:buNone/>
              <a:defRPr sz="1500">
                <a:ln>
                  <a:noFill/>
                </a:ln>
                <a:solidFill>
                  <a:schemeClr val="bg1">
                    <a:lumMod val="85000"/>
                  </a:schemeClr>
                </a:solidFill>
              </a:defRPr>
            </a:lvl1pPr>
          </a:lstStyle>
          <a:p>
            <a:r>
              <a:rPr lang="zh-CN" altLang="en-US" smtClean="0"/>
              <a:t>单击图标添加图片</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78_Title Slide">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1560100" y="516467"/>
            <a:ext cx="5638800" cy="471365"/>
          </a:xfrm>
          <a:prstGeom prst="rect">
            <a:avLst/>
          </a:prstGeom>
        </p:spPr>
        <p:txBody>
          <a:bodyPr wrap="none" lIns="0" tIns="0" rIns="0" bIns="0" anchor="ctr">
            <a:noAutofit/>
          </a:bodyPr>
          <a:lstStyle>
            <a:lvl1pPr algn="ctr">
              <a:defRPr sz="31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2322100" y="985788"/>
            <a:ext cx="4114800" cy="267662"/>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en-US" dirty="0"/>
              <a:t>Subtext Goes Here</a:t>
            </a:r>
          </a:p>
        </p:txBody>
      </p:sp>
      <p:sp>
        <p:nvSpPr>
          <p:cNvPr id="18" name="Rectangle 17"/>
          <p:cNvSpPr/>
          <p:nvPr/>
        </p:nvSpPr>
        <p:spPr>
          <a:xfrm>
            <a:off x="521025" y="4972834"/>
            <a:ext cx="1909977" cy="132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19" name="Picture Placeholder 7"/>
          <p:cNvSpPr>
            <a:spLocks noGrp="1"/>
          </p:cNvSpPr>
          <p:nvPr>
            <p:ph type="pic" sz="quarter" idx="10" hasCustomPrompt="1"/>
          </p:nvPr>
        </p:nvSpPr>
        <p:spPr>
          <a:xfrm>
            <a:off x="524333"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20" name="Text Placeholder 3"/>
          <p:cNvSpPr>
            <a:spLocks noGrp="1"/>
          </p:cNvSpPr>
          <p:nvPr>
            <p:ph type="body" sz="half" idx="15"/>
          </p:nvPr>
        </p:nvSpPr>
        <p:spPr>
          <a:xfrm>
            <a:off x="584923"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35" name="Text Placeholder 3"/>
          <p:cNvSpPr>
            <a:spLocks noGrp="1"/>
          </p:cNvSpPr>
          <p:nvPr>
            <p:ph type="body" sz="half" idx="17"/>
          </p:nvPr>
        </p:nvSpPr>
        <p:spPr>
          <a:xfrm>
            <a:off x="582428"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
        <p:nvSpPr>
          <p:cNvPr id="36" name="Rectangle 35"/>
          <p:cNvSpPr/>
          <p:nvPr/>
        </p:nvSpPr>
        <p:spPr>
          <a:xfrm>
            <a:off x="2585824" y="4972834"/>
            <a:ext cx="1909977" cy="132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37" name="Picture Placeholder 7"/>
          <p:cNvSpPr>
            <a:spLocks noGrp="1"/>
          </p:cNvSpPr>
          <p:nvPr>
            <p:ph type="pic" sz="quarter" idx="18" hasCustomPrompt="1"/>
          </p:nvPr>
        </p:nvSpPr>
        <p:spPr>
          <a:xfrm>
            <a:off x="2589132"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38" name="Text Placeholder 3"/>
          <p:cNvSpPr>
            <a:spLocks noGrp="1"/>
          </p:cNvSpPr>
          <p:nvPr>
            <p:ph type="body" sz="half" idx="19"/>
          </p:nvPr>
        </p:nvSpPr>
        <p:spPr>
          <a:xfrm>
            <a:off x="2649722"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39" name="Text Placeholder 3"/>
          <p:cNvSpPr>
            <a:spLocks noGrp="1"/>
          </p:cNvSpPr>
          <p:nvPr>
            <p:ph type="body" sz="half" idx="20"/>
          </p:nvPr>
        </p:nvSpPr>
        <p:spPr>
          <a:xfrm>
            <a:off x="2647227"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
        <p:nvSpPr>
          <p:cNvPr id="40" name="Rectangle 39"/>
          <p:cNvSpPr/>
          <p:nvPr/>
        </p:nvSpPr>
        <p:spPr>
          <a:xfrm>
            <a:off x="4643224" y="4972834"/>
            <a:ext cx="1909977" cy="132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41" name="Picture Placeholder 7"/>
          <p:cNvSpPr>
            <a:spLocks noGrp="1"/>
          </p:cNvSpPr>
          <p:nvPr>
            <p:ph type="pic" sz="quarter" idx="21" hasCustomPrompt="1"/>
          </p:nvPr>
        </p:nvSpPr>
        <p:spPr>
          <a:xfrm>
            <a:off x="4646532"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22"/>
          </p:nvPr>
        </p:nvSpPr>
        <p:spPr>
          <a:xfrm>
            <a:off x="4707122"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43" name="Text Placeholder 3"/>
          <p:cNvSpPr>
            <a:spLocks noGrp="1"/>
          </p:cNvSpPr>
          <p:nvPr>
            <p:ph type="body" sz="half" idx="23"/>
          </p:nvPr>
        </p:nvSpPr>
        <p:spPr>
          <a:xfrm>
            <a:off x="4704628"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
        <p:nvSpPr>
          <p:cNvPr id="44" name="Rectangle 43"/>
          <p:cNvSpPr/>
          <p:nvPr/>
        </p:nvSpPr>
        <p:spPr>
          <a:xfrm>
            <a:off x="6700624" y="4972834"/>
            <a:ext cx="1909977" cy="132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en-US" sz="1600" dirty="0">
              <a:latin typeface="方正黑体_GBK" panose="02000000000000000000" charset="-122"/>
              <a:ea typeface="方正黑体_GBK" panose="02000000000000000000" charset="-122"/>
              <a:cs typeface="方正黑体_GBK" panose="02000000000000000000" charset="-122"/>
            </a:endParaRPr>
          </a:p>
        </p:txBody>
      </p:sp>
      <p:sp>
        <p:nvSpPr>
          <p:cNvPr id="45" name="Picture Placeholder 7"/>
          <p:cNvSpPr>
            <a:spLocks noGrp="1"/>
          </p:cNvSpPr>
          <p:nvPr>
            <p:ph type="pic" sz="quarter" idx="24" hasCustomPrompt="1"/>
          </p:nvPr>
        </p:nvSpPr>
        <p:spPr>
          <a:xfrm>
            <a:off x="6703932" y="1836068"/>
            <a:ext cx="1903361" cy="3130014"/>
          </a:xfrm>
          <a:prstGeom prst="rect">
            <a:avLst/>
          </a:prstGeom>
          <a:solidFill>
            <a:schemeClr val="bg1">
              <a:lumMod val="85000"/>
            </a:schemeClr>
          </a:solidFill>
          <a:ln>
            <a:noFill/>
          </a:ln>
        </p:spPr>
        <p:txBody>
          <a:bodyPr bIns="364114" anchor="b"/>
          <a:lstStyle>
            <a:lvl1pPr algn="ctr">
              <a:buNone/>
              <a:defRPr sz="1300">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6764522" y="5340469"/>
            <a:ext cx="1782178" cy="846795"/>
          </a:xfrm>
          <a:prstGeom prst="rect">
            <a:avLst/>
          </a:prstGeom>
        </p:spPr>
        <p:txBody>
          <a:bodyPr wrap="square" lIns="0" tIns="0" rIns="0" bIns="0" anchor="t">
            <a:noAutofit/>
          </a:bodyPr>
          <a:lstStyle>
            <a:lvl1pPr marL="0" indent="0" algn="ctr">
              <a:buNone/>
              <a:defRPr sz="1200" b="0"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lgn="ctr"/>
            <a:r>
              <a:rPr lang="zh-CN" altLang="en-US" sz="1100" smtClean="0">
                <a:solidFill>
                  <a:schemeClr val="tx1">
                    <a:lumMod val="50000"/>
                    <a:lumOff val="50000"/>
                  </a:schemeClr>
                </a:solidFill>
              </a:rPr>
              <a:t>单击此处编辑母版文本样式</a:t>
            </a:r>
          </a:p>
        </p:txBody>
      </p:sp>
      <p:sp>
        <p:nvSpPr>
          <p:cNvPr id="47" name="Text Placeholder 3"/>
          <p:cNvSpPr>
            <a:spLocks noGrp="1"/>
          </p:cNvSpPr>
          <p:nvPr>
            <p:ph type="body" sz="half" idx="26"/>
          </p:nvPr>
        </p:nvSpPr>
        <p:spPr>
          <a:xfrm>
            <a:off x="6762027" y="5065866"/>
            <a:ext cx="1787168"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511783" indent="0">
              <a:buNone/>
              <a:defRPr sz="1300"/>
            </a:lvl2pPr>
            <a:lvl3pPr marL="1024071" indent="0">
              <a:buNone/>
              <a:defRPr sz="1100"/>
            </a:lvl3pPr>
            <a:lvl4pPr marL="1535853" indent="0">
              <a:buNone/>
              <a:defRPr sz="1000"/>
            </a:lvl4pPr>
            <a:lvl5pPr marL="2048142" indent="0">
              <a:buNone/>
              <a:defRPr sz="1000"/>
            </a:lvl5pPr>
            <a:lvl6pPr marL="2559924" indent="0">
              <a:buNone/>
              <a:defRPr sz="1000"/>
            </a:lvl6pPr>
            <a:lvl7pPr marL="3072213" indent="0">
              <a:buNone/>
              <a:defRPr sz="1000"/>
            </a:lvl7pPr>
            <a:lvl8pPr marL="3583995" indent="0">
              <a:buNone/>
              <a:defRPr sz="1000"/>
            </a:lvl8pPr>
            <a:lvl9pPr marL="4096283" indent="0">
              <a:buNone/>
              <a:defRPr sz="1000"/>
            </a:lvl9pPr>
          </a:lstStyle>
          <a:p>
            <a:pPr lvl="0"/>
            <a:r>
              <a:rPr lang="zh-CN" altLang="en-US" smtClean="0"/>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wipe(up)">
                                      <p:cBhvr>
                                        <p:cTn id="11" dur="500"/>
                                        <p:tgtEl>
                                          <p:spTgt spid="29">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nodePh="1">
                                  <p:stCondLst>
                                    <p:cond delay="0"/>
                                  </p:stCondLst>
                                  <p:endCondLst>
                                    <p:cond evt="begin" delay="0">
                                      <p:tn val="22"/>
                                    </p:cond>
                                  </p:endCondLst>
                                  <p:childTnLst>
                                    <p:set>
                                      <p:cBhvr>
                                        <p:cTn id="23" dur="1" fill="hold">
                                          <p:stCondLst>
                                            <p:cond delay="0"/>
                                          </p:stCondLst>
                                        </p:cTn>
                                        <p:tgtEl>
                                          <p:spTgt spid="35">
                                            <p:txEl>
                                              <p:pRg st="0" end="0"/>
                                            </p:txEl>
                                          </p:spTgt>
                                        </p:tgtEl>
                                        <p:attrNameLst>
                                          <p:attrName>style.visibility</p:attrName>
                                        </p:attrNameLst>
                                      </p:cBhvr>
                                      <p:to>
                                        <p:strVal val="visible"/>
                                      </p:to>
                                    </p:set>
                                    <p:anim calcmode="lin" valueType="num">
                                      <p:cBhvr additive="base">
                                        <p:cTn id="2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20">
                                            <p:txEl>
                                              <p:pRg st="0" end="0"/>
                                            </p:txEl>
                                          </p:spTgt>
                                        </p:tgtEl>
                                        <p:attrNameLst>
                                          <p:attrName>style.visibility</p:attrName>
                                        </p:attrNameLst>
                                      </p:cBhvr>
                                      <p:to>
                                        <p:strVal val="visible"/>
                                      </p:to>
                                    </p:set>
                                    <p:anim calcmode="lin" valueType="num">
                                      <p:cBhvr additive="base">
                                        <p:cTn id="2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1" accel="50000" decel="5000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0-#ppt_h/2"/>
                                          </p:val>
                                        </p:tav>
                                        <p:tav tm="100000">
                                          <p:val>
                                            <p:strVal val="#ppt_y"/>
                                          </p:val>
                                        </p:tav>
                                      </p:tavLst>
                                    </p:anim>
                                  </p:childTnLst>
                                </p:cTn>
                              </p:par>
                              <p:par>
                                <p:cTn id="36" presetID="2" presetClass="entr" presetSubtype="4" accel="50000" decel="5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accel="50000" decel="50000" fill="hold" grpId="0" nodeType="afterEffect" nodePh="1">
                                  <p:stCondLst>
                                    <p:cond delay="0"/>
                                  </p:stCondLst>
                                  <p:endCondLst>
                                    <p:cond evt="begin" delay="0">
                                      <p:tn val="41"/>
                                    </p:cond>
                                  </p:endCondLst>
                                  <p:childTnLst>
                                    <p:set>
                                      <p:cBhvr>
                                        <p:cTn id="42" dur="1" fill="hold">
                                          <p:stCondLst>
                                            <p:cond delay="0"/>
                                          </p:stCondLst>
                                        </p:cTn>
                                        <p:tgtEl>
                                          <p:spTgt spid="39">
                                            <p:txEl>
                                              <p:pRg st="0" end="0"/>
                                            </p:txEl>
                                          </p:spTgt>
                                        </p:tgtEl>
                                        <p:attrNameLst>
                                          <p:attrName>style.visibility</p:attrName>
                                        </p:attrNameLst>
                                      </p:cBhvr>
                                      <p:to>
                                        <p:strVal val="visible"/>
                                      </p:to>
                                    </p:set>
                                    <p:anim calcmode="lin" valueType="num">
                                      <p:cBhvr additive="base">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1" accel="50000" decel="5000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0-#ppt_h/2"/>
                                          </p:val>
                                        </p:tav>
                                        <p:tav tm="100000">
                                          <p:val>
                                            <p:strVal val="#ppt_y"/>
                                          </p:val>
                                        </p:tav>
                                      </p:tavLst>
                                    </p:anim>
                                  </p:childTnLst>
                                </p:cTn>
                              </p:par>
                              <p:par>
                                <p:cTn id="55" presetID="2" presetClass="entr" presetSubtype="4" accel="50000" decel="5000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ppt_x"/>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4" accel="50000" decel="50000" fill="hold" grpId="0" nodeType="afterEffect" nodePh="1">
                                  <p:stCondLst>
                                    <p:cond delay="0"/>
                                  </p:stCondLst>
                                  <p:endCondLst>
                                    <p:cond evt="begin" delay="0">
                                      <p:tn val="60"/>
                                    </p:cond>
                                  </p:end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0-#ppt_h/2"/>
                                          </p:val>
                                        </p:tav>
                                        <p:tav tm="100000">
                                          <p:val>
                                            <p:strVal val="#ppt_y"/>
                                          </p:val>
                                        </p:tav>
                                      </p:tavLst>
                                    </p:anim>
                                  </p:childTnLst>
                                </p:cTn>
                              </p:par>
                              <p:par>
                                <p:cTn id="74" presetID="2" presetClass="entr" presetSubtype="4" accel="50000" decel="5000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 presetClass="entr" presetSubtype="4" accel="50000" decel="50000"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 calcmode="lin" valueType="num">
                                      <p:cBhvr additive="base">
                                        <p:cTn id="8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6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46">
                                            <p:txEl>
                                              <p:pRg st="0" end="0"/>
                                            </p:txEl>
                                          </p:spTgt>
                                        </p:tgtEl>
                                        <p:attrNameLst>
                                          <p:attrName>style.visibility</p:attrName>
                                        </p:attrNameLst>
                                      </p:cBhvr>
                                      <p:to>
                                        <p:strVal val="visible"/>
                                      </p:to>
                                    </p:set>
                                    <p:anim calcmode="lin" valueType="num">
                                      <p:cBhvr additive="base">
                                        <p:cTn id="86"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22" presetClass="entr" presetSubtype="1"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18" grpId="0" animBg="1"/>
      <p:bldP spid="19" grpId="0" animBg="1"/>
      <p:bldP spid="2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animBg="1"/>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animBg="1"/>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365780"/>
            <a:ext cx="7886418" cy="1324636"/>
          </a:xfrm>
          <a:prstGeom prst="rect">
            <a:avLst/>
          </a:prstGeom>
        </p:spPr>
        <p:txBody>
          <a:bodyPr vert="horz" lIns="72823" tIns="36411" rIns="72823" bIns="36411"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792" y="1825890"/>
            <a:ext cx="7886418" cy="4351729"/>
          </a:xfrm>
          <a:prstGeom prst="rect">
            <a:avLst/>
          </a:prstGeom>
        </p:spPr>
        <p:txBody>
          <a:bodyPr vert="horz" lIns="72823" tIns="36411" rIns="72823" bIns="36411"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792" y="6356747"/>
            <a:ext cx="2056836" cy="364275"/>
          </a:xfrm>
          <a:prstGeom prst="rect">
            <a:avLst/>
          </a:prstGeom>
        </p:spPr>
        <p:txBody>
          <a:bodyPr vert="horz" lIns="72823" tIns="36411" rIns="72823" bIns="36411" rtlCol="0" anchor="ctr"/>
          <a:lstStyle>
            <a:lvl1pPr algn="l">
              <a:defRPr sz="1000">
                <a:solidFill>
                  <a:schemeClr val="tx1">
                    <a:tint val="75000"/>
                  </a:schemeClr>
                </a:solidFill>
                <a:latin typeface="方正黑体_GBK" panose="02000000000000000000" charset="-122"/>
                <a:ea typeface="方正黑体_GBK" panose="02000000000000000000" charset="-122"/>
                <a:cs typeface="方正黑体_GBK" panose="02000000000000000000" charset="-122"/>
              </a:defRPr>
            </a:lvl1pPr>
          </a:lstStyle>
          <a:p>
            <a:fld id="{5635E06B-B11C-42BD-8EEA-8B13DB207485}" type="datetime1">
              <a:rPr lang="zh-CN" altLang="en-US" smtClean="0"/>
              <a:pPr/>
              <a:t>2020-12-25</a:t>
            </a:fld>
            <a:endParaRPr lang="zh-CN" altLang="en-US"/>
          </a:p>
        </p:txBody>
      </p:sp>
      <p:sp>
        <p:nvSpPr>
          <p:cNvPr id="5" name="页脚占位符 4"/>
          <p:cNvSpPr>
            <a:spLocks noGrp="1"/>
          </p:cNvSpPr>
          <p:nvPr>
            <p:ph type="ftr" sz="quarter" idx="3"/>
          </p:nvPr>
        </p:nvSpPr>
        <p:spPr>
          <a:xfrm>
            <a:off x="3028810" y="6356747"/>
            <a:ext cx="3086382" cy="364275"/>
          </a:xfrm>
          <a:prstGeom prst="rect">
            <a:avLst/>
          </a:prstGeom>
        </p:spPr>
        <p:txBody>
          <a:bodyPr vert="horz" lIns="72823" tIns="36411" rIns="72823" bIns="36411" rtlCol="0" anchor="ctr"/>
          <a:lstStyle>
            <a:lvl1pPr algn="ctr">
              <a:defRPr sz="1000">
                <a:solidFill>
                  <a:schemeClr val="tx1">
                    <a:tint val="75000"/>
                  </a:schemeClr>
                </a:solidFill>
                <a:latin typeface="方正黑体_GBK" panose="02000000000000000000" charset="-122"/>
                <a:ea typeface="方正黑体_GBK" panose="02000000000000000000" charset="-122"/>
                <a:cs typeface="方正黑体_GBK" panose="02000000000000000000" charset="-122"/>
              </a:defRPr>
            </a:lvl1pPr>
          </a:lstStyle>
          <a:p>
            <a:endParaRPr lang="zh-CN" altLang="en-US"/>
          </a:p>
        </p:txBody>
      </p:sp>
      <p:sp>
        <p:nvSpPr>
          <p:cNvPr id="6" name="灯片编号占位符 5"/>
          <p:cNvSpPr>
            <a:spLocks noGrp="1"/>
          </p:cNvSpPr>
          <p:nvPr>
            <p:ph type="sldNum" sz="quarter" idx="4"/>
          </p:nvPr>
        </p:nvSpPr>
        <p:spPr>
          <a:xfrm>
            <a:off x="6458374" y="6356747"/>
            <a:ext cx="2056836" cy="364275"/>
          </a:xfrm>
          <a:prstGeom prst="rect">
            <a:avLst/>
          </a:prstGeom>
        </p:spPr>
        <p:txBody>
          <a:bodyPr vert="horz" lIns="72823" tIns="36411" rIns="72823" bIns="36411" rtlCol="0" anchor="ctr"/>
          <a:lstStyle>
            <a:lvl1pPr algn="r">
              <a:defRPr sz="1000">
                <a:solidFill>
                  <a:schemeClr val="tx1">
                    <a:tint val="75000"/>
                  </a:schemeClr>
                </a:solidFill>
                <a:latin typeface="方正黑体_GBK" panose="02000000000000000000" charset="-122"/>
                <a:ea typeface="方正黑体_GBK" panose="02000000000000000000" charset="-122"/>
                <a:cs typeface="方正黑体_GBK" panose="02000000000000000000" charset="-122"/>
              </a:defRPr>
            </a:lvl1pPr>
          </a:lstStyle>
          <a:p>
            <a:fld id="{2F30AEA5-82FD-42D0-B4E9-77BE75E4710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728228" rtl="0" eaLnBrk="1" latinLnBrk="0" hangingPunct="1">
        <a:lnSpc>
          <a:spcPct val="90000"/>
        </a:lnSpc>
        <a:spcBef>
          <a:spcPct val="0"/>
        </a:spcBef>
        <a:buNone/>
        <a:defRPr sz="3500" kern="1200">
          <a:solidFill>
            <a:schemeClr val="tx1"/>
          </a:solidFill>
          <a:latin typeface="方正黑体_GBK" panose="02000000000000000000" charset="-122"/>
          <a:ea typeface="方正黑体_GBK" panose="02000000000000000000" charset="-122"/>
          <a:cs typeface="方正黑体_GBK" panose="02000000000000000000" charset="-122"/>
        </a:defRPr>
      </a:lvl1pPr>
    </p:titleStyle>
    <p:bodyStyle>
      <a:lvl1pPr marL="182057" indent="-182057" algn="l" defTabSz="728228" rtl="0" eaLnBrk="1" latinLnBrk="0" hangingPunct="1">
        <a:lnSpc>
          <a:spcPct val="90000"/>
        </a:lnSpc>
        <a:spcBef>
          <a:spcPts val="796"/>
        </a:spcBef>
        <a:buFont typeface="Arial" panose="020B0604020202020204" pitchFamily="34" charset="0"/>
        <a:buChar char="•"/>
        <a:defRPr sz="2200" kern="1200">
          <a:solidFill>
            <a:schemeClr val="tx1"/>
          </a:solidFill>
          <a:latin typeface="方正黑体_GBK" panose="02000000000000000000" charset="-122"/>
          <a:ea typeface="方正黑体_GBK" panose="02000000000000000000" charset="-122"/>
          <a:cs typeface="方正黑体_GBK" panose="02000000000000000000" charset="-122"/>
        </a:defRPr>
      </a:lvl1pPr>
      <a:lvl2pPr marL="546171" indent="-182057" algn="l" defTabSz="728228" rtl="0" eaLnBrk="1" latinLnBrk="0" hangingPunct="1">
        <a:lnSpc>
          <a:spcPct val="90000"/>
        </a:lnSpc>
        <a:spcBef>
          <a:spcPts val="398"/>
        </a:spcBef>
        <a:buFont typeface="Arial" panose="020B0604020202020204" pitchFamily="34" charset="0"/>
        <a:buChar char="•"/>
        <a:defRPr sz="1900" kern="1200">
          <a:solidFill>
            <a:schemeClr val="tx1"/>
          </a:solidFill>
          <a:latin typeface="方正黑体_GBK" panose="02000000000000000000" charset="-122"/>
          <a:ea typeface="方正黑体_GBK" panose="02000000000000000000" charset="-122"/>
          <a:cs typeface="方正黑体_GBK" panose="02000000000000000000" charset="-122"/>
        </a:defRPr>
      </a:lvl2pPr>
      <a:lvl3pPr marL="910285" indent="-182057" algn="l" defTabSz="728228" rtl="0" eaLnBrk="1" latinLnBrk="0" hangingPunct="1">
        <a:lnSpc>
          <a:spcPct val="90000"/>
        </a:lnSpc>
        <a:spcBef>
          <a:spcPts val="398"/>
        </a:spcBef>
        <a:buFont typeface="Arial" panose="020B0604020202020204" pitchFamily="34" charset="0"/>
        <a:buChar char="•"/>
        <a:defRPr sz="1600" kern="1200">
          <a:solidFill>
            <a:schemeClr val="tx1"/>
          </a:solidFill>
          <a:latin typeface="方正黑体_GBK" panose="02000000000000000000" charset="-122"/>
          <a:ea typeface="方正黑体_GBK" panose="02000000000000000000" charset="-122"/>
          <a:cs typeface="方正黑体_GBK" panose="02000000000000000000" charset="-122"/>
        </a:defRPr>
      </a:lvl3pPr>
      <a:lvl4pPr marL="1274399"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方正黑体_GBK" panose="02000000000000000000" charset="-122"/>
          <a:ea typeface="方正黑体_GBK" panose="02000000000000000000" charset="-122"/>
          <a:cs typeface="方正黑体_GBK" panose="02000000000000000000" charset="-122"/>
        </a:defRPr>
      </a:lvl4pPr>
      <a:lvl5pPr marL="1638513"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方正黑体_GBK" panose="02000000000000000000" charset="-122"/>
          <a:ea typeface="方正黑体_GBK" panose="02000000000000000000" charset="-122"/>
          <a:cs typeface="方正黑体_GBK" panose="02000000000000000000" charset="-122"/>
        </a:defRPr>
      </a:lvl5pPr>
      <a:lvl6pPr marL="2002627"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6pPr>
      <a:lvl7pPr marL="2366742"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7pPr>
      <a:lvl8pPr marL="2730856"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8pPr>
      <a:lvl9pPr marL="3094970"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728228" rtl="0" eaLnBrk="1" latinLnBrk="0" hangingPunct="1">
        <a:defRPr sz="1400" kern="1200">
          <a:solidFill>
            <a:schemeClr val="tx1"/>
          </a:solidFill>
          <a:latin typeface="+mn-lt"/>
          <a:ea typeface="+mn-ea"/>
          <a:cs typeface="+mn-cs"/>
        </a:defRPr>
      </a:lvl1pPr>
      <a:lvl2pPr marL="364114" algn="l" defTabSz="728228" rtl="0" eaLnBrk="1" latinLnBrk="0" hangingPunct="1">
        <a:defRPr sz="1400" kern="1200">
          <a:solidFill>
            <a:schemeClr val="tx1"/>
          </a:solidFill>
          <a:latin typeface="+mn-lt"/>
          <a:ea typeface="+mn-ea"/>
          <a:cs typeface="+mn-cs"/>
        </a:defRPr>
      </a:lvl2pPr>
      <a:lvl3pPr marL="728228" algn="l" defTabSz="728228" rtl="0" eaLnBrk="1" latinLnBrk="0" hangingPunct="1">
        <a:defRPr sz="1400" kern="1200">
          <a:solidFill>
            <a:schemeClr val="tx1"/>
          </a:solidFill>
          <a:latin typeface="+mn-lt"/>
          <a:ea typeface="+mn-ea"/>
          <a:cs typeface="+mn-cs"/>
        </a:defRPr>
      </a:lvl3pPr>
      <a:lvl4pPr marL="1092342" algn="l" defTabSz="728228" rtl="0" eaLnBrk="1" latinLnBrk="0" hangingPunct="1">
        <a:defRPr sz="1400" kern="1200">
          <a:solidFill>
            <a:schemeClr val="tx1"/>
          </a:solidFill>
          <a:latin typeface="+mn-lt"/>
          <a:ea typeface="+mn-ea"/>
          <a:cs typeface="+mn-cs"/>
        </a:defRPr>
      </a:lvl4pPr>
      <a:lvl5pPr marL="1456456" algn="l" defTabSz="728228" rtl="0" eaLnBrk="1" latinLnBrk="0" hangingPunct="1">
        <a:defRPr sz="1400" kern="1200">
          <a:solidFill>
            <a:schemeClr val="tx1"/>
          </a:solidFill>
          <a:latin typeface="+mn-lt"/>
          <a:ea typeface="+mn-ea"/>
          <a:cs typeface="+mn-cs"/>
        </a:defRPr>
      </a:lvl5pPr>
      <a:lvl6pPr marL="1820570" algn="l" defTabSz="728228" rtl="0" eaLnBrk="1" latinLnBrk="0" hangingPunct="1">
        <a:defRPr sz="1400" kern="1200">
          <a:solidFill>
            <a:schemeClr val="tx1"/>
          </a:solidFill>
          <a:latin typeface="+mn-lt"/>
          <a:ea typeface="+mn-ea"/>
          <a:cs typeface="+mn-cs"/>
        </a:defRPr>
      </a:lvl6pPr>
      <a:lvl7pPr marL="2184684" algn="l" defTabSz="728228" rtl="0" eaLnBrk="1" latinLnBrk="0" hangingPunct="1">
        <a:defRPr sz="1400" kern="1200">
          <a:solidFill>
            <a:schemeClr val="tx1"/>
          </a:solidFill>
          <a:latin typeface="+mn-lt"/>
          <a:ea typeface="+mn-ea"/>
          <a:cs typeface="+mn-cs"/>
        </a:defRPr>
      </a:lvl7pPr>
      <a:lvl8pPr marL="2548799" algn="l" defTabSz="728228" rtl="0" eaLnBrk="1" latinLnBrk="0" hangingPunct="1">
        <a:defRPr sz="1400" kern="1200">
          <a:solidFill>
            <a:schemeClr val="tx1"/>
          </a:solidFill>
          <a:latin typeface="+mn-lt"/>
          <a:ea typeface="+mn-ea"/>
          <a:cs typeface="+mn-cs"/>
        </a:defRPr>
      </a:lvl8pPr>
      <a:lvl9pPr marL="2912913" algn="l" defTabSz="72822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365780"/>
            <a:ext cx="7886418" cy="1324636"/>
          </a:xfrm>
          <a:prstGeom prst="rect">
            <a:avLst/>
          </a:prstGeom>
        </p:spPr>
        <p:txBody>
          <a:bodyPr vert="horz" lIns="72823" tIns="36411" rIns="72823" bIns="36411"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792" y="1825890"/>
            <a:ext cx="7886418" cy="4351729"/>
          </a:xfrm>
          <a:prstGeom prst="rect">
            <a:avLst/>
          </a:prstGeom>
        </p:spPr>
        <p:txBody>
          <a:bodyPr vert="horz" lIns="72823" tIns="36411" rIns="72823" bIns="36411"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792" y="6356747"/>
            <a:ext cx="2056836" cy="364275"/>
          </a:xfrm>
          <a:prstGeom prst="rect">
            <a:avLst/>
          </a:prstGeom>
        </p:spPr>
        <p:txBody>
          <a:bodyPr vert="horz" lIns="72823" tIns="36411" rIns="72823" bIns="36411" rtlCol="0" anchor="ctr"/>
          <a:lstStyle>
            <a:lvl1pPr algn="l">
              <a:defRPr sz="1000">
                <a:solidFill>
                  <a:schemeClr val="tx1">
                    <a:tint val="75000"/>
                  </a:schemeClr>
                </a:solidFill>
                <a:latin typeface="方正黑体_GBK" panose="02000000000000000000" charset="-122"/>
                <a:ea typeface="方正黑体_GBK" panose="02000000000000000000" charset="-122"/>
                <a:cs typeface="方正黑体_GBK" panose="02000000000000000000" charset="-122"/>
              </a:defRPr>
            </a:lvl1pPr>
          </a:lstStyle>
          <a:p>
            <a:fld id="{D66F8E67-3E94-4CBC-8938-B4E4A9D52333}" type="datetime1">
              <a:rPr lang="zh-CN" altLang="en-US" smtClean="0"/>
              <a:pPr/>
              <a:t>2020-12-25</a:t>
            </a:fld>
            <a:endParaRPr lang="zh-CN" altLang="en-US"/>
          </a:p>
        </p:txBody>
      </p:sp>
      <p:sp>
        <p:nvSpPr>
          <p:cNvPr id="5" name="页脚占位符 4"/>
          <p:cNvSpPr>
            <a:spLocks noGrp="1"/>
          </p:cNvSpPr>
          <p:nvPr>
            <p:ph type="ftr" sz="quarter" idx="3"/>
          </p:nvPr>
        </p:nvSpPr>
        <p:spPr>
          <a:xfrm>
            <a:off x="3028810" y="6356747"/>
            <a:ext cx="3086382" cy="364275"/>
          </a:xfrm>
          <a:prstGeom prst="rect">
            <a:avLst/>
          </a:prstGeom>
        </p:spPr>
        <p:txBody>
          <a:bodyPr vert="horz" lIns="72823" tIns="36411" rIns="72823" bIns="36411" rtlCol="0" anchor="ctr"/>
          <a:lstStyle>
            <a:lvl1pPr algn="ctr">
              <a:defRPr sz="1000">
                <a:solidFill>
                  <a:schemeClr val="tx1">
                    <a:tint val="75000"/>
                  </a:schemeClr>
                </a:solidFill>
                <a:latin typeface="方正黑体_GBK" panose="02000000000000000000" charset="-122"/>
                <a:ea typeface="方正黑体_GBK" panose="02000000000000000000" charset="-122"/>
                <a:cs typeface="方正黑体_GBK" panose="02000000000000000000" charset="-122"/>
              </a:defRPr>
            </a:lvl1pPr>
          </a:lstStyle>
          <a:p>
            <a:endParaRPr lang="zh-CN" altLang="en-US"/>
          </a:p>
        </p:txBody>
      </p:sp>
      <p:sp>
        <p:nvSpPr>
          <p:cNvPr id="6" name="灯片编号占位符 5"/>
          <p:cNvSpPr>
            <a:spLocks noGrp="1"/>
          </p:cNvSpPr>
          <p:nvPr>
            <p:ph type="sldNum" sz="quarter" idx="4"/>
          </p:nvPr>
        </p:nvSpPr>
        <p:spPr>
          <a:xfrm>
            <a:off x="6458374" y="6356747"/>
            <a:ext cx="2056836" cy="364275"/>
          </a:xfrm>
          <a:prstGeom prst="rect">
            <a:avLst/>
          </a:prstGeom>
        </p:spPr>
        <p:txBody>
          <a:bodyPr vert="horz" lIns="72823" tIns="36411" rIns="72823" bIns="36411" rtlCol="0" anchor="ctr"/>
          <a:lstStyle>
            <a:lvl1pPr algn="r">
              <a:defRPr sz="1000">
                <a:solidFill>
                  <a:schemeClr val="tx1">
                    <a:tint val="75000"/>
                  </a:schemeClr>
                </a:solidFill>
                <a:latin typeface="方正黑体_GBK" panose="02000000000000000000" charset="-122"/>
                <a:ea typeface="方正黑体_GBK" panose="02000000000000000000" charset="-122"/>
                <a:cs typeface="方正黑体_GBK" panose="02000000000000000000" charset="-122"/>
              </a:defRPr>
            </a:lvl1pPr>
          </a:lstStyle>
          <a:p>
            <a:fld id="{2F30AEA5-82FD-42D0-B4E9-77BE75E4710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91" r:id="rId11"/>
    <p:sldLayoutId id="2147483692" r:id="rId12"/>
  </p:sldLayoutIdLst>
  <p:hf sldNum="0" hdr="0" ftr="0" dt="0"/>
  <p:txStyles>
    <p:titleStyle>
      <a:lvl1pPr algn="l" defTabSz="728228" rtl="0" eaLnBrk="1" latinLnBrk="0" hangingPunct="1">
        <a:lnSpc>
          <a:spcPct val="90000"/>
        </a:lnSpc>
        <a:spcBef>
          <a:spcPct val="0"/>
        </a:spcBef>
        <a:buNone/>
        <a:defRPr sz="3500" kern="1200">
          <a:solidFill>
            <a:schemeClr val="tx1"/>
          </a:solidFill>
          <a:latin typeface="方正黑体_GBK" panose="02000000000000000000" charset="-122"/>
          <a:ea typeface="方正黑体_GBK" panose="02000000000000000000" charset="-122"/>
          <a:cs typeface="方正黑体_GBK" panose="02000000000000000000" charset="-122"/>
        </a:defRPr>
      </a:lvl1pPr>
    </p:titleStyle>
    <p:bodyStyle>
      <a:lvl1pPr marL="182057" indent="-182057" algn="l" defTabSz="728228" rtl="0" eaLnBrk="1" latinLnBrk="0" hangingPunct="1">
        <a:lnSpc>
          <a:spcPct val="90000"/>
        </a:lnSpc>
        <a:spcBef>
          <a:spcPts val="796"/>
        </a:spcBef>
        <a:buFont typeface="Arial" panose="020B0604020202020204" pitchFamily="34" charset="0"/>
        <a:buChar char="•"/>
        <a:defRPr sz="2200" kern="1200">
          <a:solidFill>
            <a:schemeClr val="tx1"/>
          </a:solidFill>
          <a:latin typeface="方正黑体_GBK" panose="02000000000000000000" charset="-122"/>
          <a:ea typeface="方正黑体_GBK" panose="02000000000000000000" charset="-122"/>
          <a:cs typeface="方正黑体_GBK" panose="02000000000000000000" charset="-122"/>
        </a:defRPr>
      </a:lvl1pPr>
      <a:lvl2pPr marL="546171" indent="-182057" algn="l" defTabSz="728228" rtl="0" eaLnBrk="1" latinLnBrk="0" hangingPunct="1">
        <a:lnSpc>
          <a:spcPct val="90000"/>
        </a:lnSpc>
        <a:spcBef>
          <a:spcPts val="398"/>
        </a:spcBef>
        <a:buFont typeface="Arial" panose="020B0604020202020204" pitchFamily="34" charset="0"/>
        <a:buChar char="•"/>
        <a:defRPr sz="1900" kern="1200">
          <a:solidFill>
            <a:schemeClr val="tx1"/>
          </a:solidFill>
          <a:latin typeface="方正黑体_GBK" panose="02000000000000000000" charset="-122"/>
          <a:ea typeface="方正黑体_GBK" panose="02000000000000000000" charset="-122"/>
          <a:cs typeface="方正黑体_GBK" panose="02000000000000000000" charset="-122"/>
        </a:defRPr>
      </a:lvl2pPr>
      <a:lvl3pPr marL="910285" indent="-182057" algn="l" defTabSz="728228" rtl="0" eaLnBrk="1" latinLnBrk="0" hangingPunct="1">
        <a:lnSpc>
          <a:spcPct val="90000"/>
        </a:lnSpc>
        <a:spcBef>
          <a:spcPts val="398"/>
        </a:spcBef>
        <a:buFont typeface="Arial" panose="020B0604020202020204" pitchFamily="34" charset="0"/>
        <a:buChar char="•"/>
        <a:defRPr sz="1600" kern="1200">
          <a:solidFill>
            <a:schemeClr val="tx1"/>
          </a:solidFill>
          <a:latin typeface="方正黑体_GBK" panose="02000000000000000000" charset="-122"/>
          <a:ea typeface="方正黑体_GBK" panose="02000000000000000000" charset="-122"/>
          <a:cs typeface="方正黑体_GBK" panose="02000000000000000000" charset="-122"/>
        </a:defRPr>
      </a:lvl3pPr>
      <a:lvl4pPr marL="1274399"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方正黑体_GBK" panose="02000000000000000000" charset="-122"/>
          <a:ea typeface="方正黑体_GBK" panose="02000000000000000000" charset="-122"/>
          <a:cs typeface="方正黑体_GBK" panose="02000000000000000000" charset="-122"/>
        </a:defRPr>
      </a:lvl4pPr>
      <a:lvl5pPr marL="1638513"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方正黑体_GBK" panose="02000000000000000000" charset="-122"/>
          <a:ea typeface="方正黑体_GBK" panose="02000000000000000000" charset="-122"/>
          <a:cs typeface="方正黑体_GBK" panose="02000000000000000000" charset="-122"/>
        </a:defRPr>
      </a:lvl5pPr>
      <a:lvl6pPr marL="2002627"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6pPr>
      <a:lvl7pPr marL="2366742"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7pPr>
      <a:lvl8pPr marL="2730856"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8pPr>
      <a:lvl9pPr marL="3094970"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728228" rtl="0" eaLnBrk="1" latinLnBrk="0" hangingPunct="1">
        <a:defRPr sz="1400" kern="1200">
          <a:solidFill>
            <a:schemeClr val="tx1"/>
          </a:solidFill>
          <a:latin typeface="+mn-lt"/>
          <a:ea typeface="+mn-ea"/>
          <a:cs typeface="+mn-cs"/>
        </a:defRPr>
      </a:lvl1pPr>
      <a:lvl2pPr marL="364114" algn="l" defTabSz="728228" rtl="0" eaLnBrk="1" latinLnBrk="0" hangingPunct="1">
        <a:defRPr sz="1400" kern="1200">
          <a:solidFill>
            <a:schemeClr val="tx1"/>
          </a:solidFill>
          <a:latin typeface="+mn-lt"/>
          <a:ea typeface="+mn-ea"/>
          <a:cs typeface="+mn-cs"/>
        </a:defRPr>
      </a:lvl2pPr>
      <a:lvl3pPr marL="728228" algn="l" defTabSz="728228" rtl="0" eaLnBrk="1" latinLnBrk="0" hangingPunct="1">
        <a:defRPr sz="1400" kern="1200">
          <a:solidFill>
            <a:schemeClr val="tx1"/>
          </a:solidFill>
          <a:latin typeface="+mn-lt"/>
          <a:ea typeface="+mn-ea"/>
          <a:cs typeface="+mn-cs"/>
        </a:defRPr>
      </a:lvl3pPr>
      <a:lvl4pPr marL="1092342" algn="l" defTabSz="728228" rtl="0" eaLnBrk="1" latinLnBrk="0" hangingPunct="1">
        <a:defRPr sz="1400" kern="1200">
          <a:solidFill>
            <a:schemeClr val="tx1"/>
          </a:solidFill>
          <a:latin typeface="+mn-lt"/>
          <a:ea typeface="+mn-ea"/>
          <a:cs typeface="+mn-cs"/>
        </a:defRPr>
      </a:lvl4pPr>
      <a:lvl5pPr marL="1456456" algn="l" defTabSz="728228" rtl="0" eaLnBrk="1" latinLnBrk="0" hangingPunct="1">
        <a:defRPr sz="1400" kern="1200">
          <a:solidFill>
            <a:schemeClr val="tx1"/>
          </a:solidFill>
          <a:latin typeface="+mn-lt"/>
          <a:ea typeface="+mn-ea"/>
          <a:cs typeface="+mn-cs"/>
        </a:defRPr>
      </a:lvl5pPr>
      <a:lvl6pPr marL="1820570" algn="l" defTabSz="728228" rtl="0" eaLnBrk="1" latinLnBrk="0" hangingPunct="1">
        <a:defRPr sz="1400" kern="1200">
          <a:solidFill>
            <a:schemeClr val="tx1"/>
          </a:solidFill>
          <a:latin typeface="+mn-lt"/>
          <a:ea typeface="+mn-ea"/>
          <a:cs typeface="+mn-cs"/>
        </a:defRPr>
      </a:lvl6pPr>
      <a:lvl7pPr marL="2184684" algn="l" defTabSz="728228" rtl="0" eaLnBrk="1" latinLnBrk="0" hangingPunct="1">
        <a:defRPr sz="1400" kern="1200">
          <a:solidFill>
            <a:schemeClr val="tx1"/>
          </a:solidFill>
          <a:latin typeface="+mn-lt"/>
          <a:ea typeface="+mn-ea"/>
          <a:cs typeface="+mn-cs"/>
        </a:defRPr>
      </a:lvl7pPr>
      <a:lvl8pPr marL="2548799" algn="l" defTabSz="728228" rtl="0" eaLnBrk="1" latinLnBrk="0" hangingPunct="1">
        <a:defRPr sz="1400" kern="1200">
          <a:solidFill>
            <a:schemeClr val="tx1"/>
          </a:solidFill>
          <a:latin typeface="+mn-lt"/>
          <a:ea typeface="+mn-ea"/>
          <a:cs typeface="+mn-cs"/>
        </a:defRPr>
      </a:lvl8pPr>
      <a:lvl9pPr marL="2912913" algn="l" defTabSz="7282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xml"/><Relationship Id="rId5" Type="http://schemas.openxmlformats.org/officeDocument/2006/relationships/tags" Target="../tags/tag5.xml"/><Relationship Id="rId10" Type="http://schemas.openxmlformats.org/officeDocument/2006/relationships/slideLayout" Target="../slideLayouts/slideLayout27.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22"/>
          <p:cNvSpPr/>
          <p:nvPr/>
        </p:nvSpPr>
        <p:spPr>
          <a:xfrm>
            <a:off x="0" y="1412776"/>
            <a:ext cx="9149419" cy="1368152"/>
          </a:xfrm>
          <a:prstGeom prst="roundRect">
            <a:avLst>
              <a:gd name="adj" fmla="val 0"/>
            </a:avLst>
          </a:prstGeom>
          <a:solidFill>
            <a:srgbClr val="1E68AF"/>
          </a:solidFill>
          <a:ln>
            <a:noFill/>
          </a:ln>
          <a:effectLst>
            <a:outerShdw blurRad="254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823" tIns="36411" rIns="72823" bIns="36411" numCol="1" spcCol="0" rtlCol="0" fromWordArt="0" anchor="ctr" anchorCtr="0" forceAA="0" compatLnSpc="1">
            <a:noAutofit/>
          </a:bodyPr>
          <a:lstStyle/>
          <a:p>
            <a:pPr algn="ctr"/>
            <a:r>
              <a:rPr lang="zh-CN" altLang="en-US" sz="2800" b="1" smtClean="0">
                <a:solidFill>
                  <a:srgbClr val="FCFCFD"/>
                </a:solidFill>
                <a:latin typeface="黑体" pitchFamily="49" charset="-122"/>
                <a:ea typeface="黑体" pitchFamily="49" charset="-122"/>
                <a:cs typeface="方正黑体_GBK" panose="02000000000000000000" charset="-122"/>
                <a:sym typeface="方正黑体_GBK" panose="02000000000000000000" charset="-122"/>
              </a:rPr>
              <a:t>以肝功能异常为主要表现的红细胞生成性原卟啉病</a:t>
            </a:r>
            <a:r>
              <a:rPr lang="en-US" altLang="zh-CN" sz="2800" b="1" smtClean="0">
                <a:solidFill>
                  <a:srgbClr val="FCFCFD"/>
                </a:solidFill>
                <a:latin typeface="黑体" pitchFamily="49" charset="-122"/>
                <a:ea typeface="黑体" pitchFamily="49" charset="-122"/>
                <a:cs typeface="方正黑体_GBK" panose="02000000000000000000" charset="-122"/>
                <a:sym typeface="方正黑体_GBK" panose="02000000000000000000" charset="-122"/>
              </a:rPr>
              <a:t>1</a:t>
            </a:r>
            <a:r>
              <a:rPr lang="zh-CN" altLang="en-US" sz="2800" b="1" smtClean="0">
                <a:solidFill>
                  <a:srgbClr val="FCFCFD"/>
                </a:solidFill>
                <a:latin typeface="黑体" pitchFamily="49" charset="-122"/>
                <a:ea typeface="黑体" pitchFamily="49" charset="-122"/>
                <a:cs typeface="方正黑体_GBK" panose="02000000000000000000" charset="-122"/>
                <a:sym typeface="方正黑体_GBK" panose="02000000000000000000" charset="-122"/>
              </a:rPr>
              <a:t>例</a:t>
            </a:r>
            <a:endParaRPr lang="zh-CN" altLang="en-US" sz="2800" b="1" dirty="0">
              <a:solidFill>
                <a:srgbClr val="FCFCFD"/>
              </a:solidFill>
              <a:latin typeface="黑体" pitchFamily="49" charset="-122"/>
              <a:ea typeface="黑体" pitchFamily="49" charset="-122"/>
              <a:cs typeface="方正黑体_GBK" panose="02000000000000000000" charset="-122"/>
              <a:sym typeface="方正黑体_GBK" panose="02000000000000000000" charset="-122"/>
            </a:endParaRPr>
          </a:p>
        </p:txBody>
      </p:sp>
      <p:pic>
        <p:nvPicPr>
          <p:cNvPr id="9" name="图片 8" descr="地坛.jpg"/>
          <p:cNvPicPr>
            <a:picLocks noChangeAspect="1"/>
          </p:cNvPicPr>
          <p:nvPr/>
        </p:nvPicPr>
        <p:blipFill>
          <a:blip r:embed="rId3" cstate="print"/>
          <a:stretch>
            <a:fillRect/>
          </a:stretch>
        </p:blipFill>
        <p:spPr>
          <a:xfrm>
            <a:off x="3563888" y="3284984"/>
            <a:ext cx="1728192" cy="1728192"/>
          </a:xfrm>
          <a:prstGeom prst="rect">
            <a:avLst/>
          </a:prstGeom>
        </p:spPr>
      </p:pic>
      <p:sp>
        <p:nvSpPr>
          <p:cNvPr id="7" name="TextBox 6"/>
          <p:cNvSpPr txBox="1"/>
          <p:nvPr/>
        </p:nvSpPr>
        <p:spPr>
          <a:xfrm>
            <a:off x="1907704" y="5085184"/>
            <a:ext cx="5184576" cy="1015663"/>
          </a:xfrm>
          <a:prstGeom prst="rect">
            <a:avLst/>
          </a:prstGeom>
          <a:noFill/>
        </p:spPr>
        <p:txBody>
          <a:bodyPr wrap="square" rtlCol="0">
            <a:spAutoFit/>
          </a:bodyPr>
          <a:lstStyle/>
          <a:p>
            <a:pPr algn="ctr"/>
            <a:r>
              <a:rPr lang="zh-CN" altLang="en-US" sz="2000" dirty="0" smtClean="0">
                <a:latin typeface="黑体" pitchFamily="49" charset="-122"/>
                <a:ea typeface="黑体" pitchFamily="49" charset="-122"/>
              </a:rPr>
              <a:t>首都医科大学附属</a:t>
            </a:r>
            <a:r>
              <a:rPr lang="zh-CN" altLang="en-US" sz="2000" dirty="0" smtClean="0">
                <a:latin typeface="黑体" pitchFamily="49" charset="-122"/>
                <a:ea typeface="黑体" pitchFamily="49" charset="-122"/>
              </a:rPr>
              <a:t>北京地坛医院 综合科</a:t>
            </a:r>
            <a:endParaRPr lang="en-US" altLang="zh-CN" sz="2000" dirty="0" smtClean="0">
              <a:latin typeface="黑体" pitchFamily="49" charset="-122"/>
              <a:ea typeface="黑体" pitchFamily="49" charset="-122"/>
            </a:endParaRPr>
          </a:p>
          <a:p>
            <a:pPr algn="ctr"/>
            <a:endParaRPr lang="en-US" altLang="zh-CN" sz="2000" dirty="0" smtClean="0">
              <a:latin typeface="黑体" pitchFamily="49" charset="-122"/>
              <a:ea typeface="黑体" pitchFamily="49" charset="-122"/>
            </a:endParaRPr>
          </a:p>
          <a:p>
            <a:pPr algn="ctr"/>
            <a:r>
              <a:rPr lang="zh-CN" altLang="en-US" sz="2000" dirty="0">
                <a:latin typeface="黑体" pitchFamily="49" charset="-122"/>
                <a:ea typeface="黑体" pitchFamily="49" charset="-122"/>
              </a:rPr>
              <a:t>段雪</a:t>
            </a:r>
            <a:r>
              <a:rPr lang="zh-CN" altLang="en-US" sz="2000" dirty="0" smtClean="0">
                <a:latin typeface="黑体" pitchFamily="49" charset="-122"/>
                <a:ea typeface="黑体" pitchFamily="49" charset="-122"/>
              </a:rPr>
              <a:t>飞 </a:t>
            </a:r>
            <a:r>
              <a:rPr lang="zh-CN" altLang="en-US" sz="2000" dirty="0" smtClean="0">
                <a:latin typeface="黑体" pitchFamily="49" charset="-122"/>
                <a:ea typeface="黑体" pitchFamily="49" charset="-122"/>
              </a:rPr>
              <a:t>马莉</a:t>
            </a:r>
            <a:endParaRPr lang="zh-CN" altLang="en-US" sz="2000" dirty="0">
              <a:latin typeface="黑体" pitchFamily="49" charset="-122"/>
              <a:ea typeface="黑体" pitchFamily="49" charset="-122"/>
            </a:endParaRPr>
          </a:p>
        </p:txBody>
      </p:sp>
      <p:pic>
        <p:nvPicPr>
          <p:cNvPr id="10242" name="Picture 2"/>
          <p:cNvPicPr>
            <a:picLocks noChangeAspect="1" noChangeArrowheads="1"/>
          </p:cNvPicPr>
          <p:nvPr/>
        </p:nvPicPr>
        <p:blipFill>
          <a:blip r:embed="rId4"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754" y="2202574"/>
            <a:ext cx="9142495" cy="2419437"/>
            <a:chOff x="170694" y="177982"/>
            <a:chExt cx="3936003" cy="781165"/>
          </a:xfrm>
        </p:grpSpPr>
        <p:sp>
          <p:nvSpPr>
            <p:cNvPr id="44" name="等腰三角形 43"/>
            <p:cNvSpPr/>
            <p:nvPr/>
          </p:nvSpPr>
          <p:spPr>
            <a:xfrm>
              <a:off x="1233863" y="177982"/>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5" name="等腰三角形 44"/>
            <p:cNvSpPr/>
            <p:nvPr/>
          </p:nvSpPr>
          <p:spPr>
            <a:xfrm flipV="1">
              <a:off x="200258" y="602633"/>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6" name="矩形 45"/>
            <p:cNvSpPr/>
            <p:nvPr/>
          </p:nvSpPr>
          <p:spPr>
            <a:xfrm>
              <a:off x="170694" y="261768"/>
              <a:ext cx="3936003" cy="611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7" name="平行四边形 46"/>
            <p:cNvSpPr/>
            <p:nvPr/>
          </p:nvSpPr>
          <p:spPr>
            <a:xfrm>
              <a:off x="376965" y="178257"/>
              <a:ext cx="1036076" cy="779005"/>
            </a:xfrm>
            <a:prstGeom prst="parallelogram">
              <a:avLst>
                <a:gd name="adj" fmla="val 4820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8" name="文本框 6"/>
            <p:cNvSpPr txBox="1"/>
            <p:nvPr/>
          </p:nvSpPr>
          <p:spPr>
            <a:xfrm>
              <a:off x="627581" y="284178"/>
              <a:ext cx="569115" cy="447174"/>
            </a:xfrm>
            <a:prstGeom prst="rect">
              <a:avLst/>
            </a:prstGeom>
            <a:noFill/>
          </p:spPr>
          <p:txBody>
            <a:bodyPr wrap="square" lIns="0" tIns="0" rIns="0" bIns="0" rtlCol="0">
              <a:spAutoFit/>
            </a:bodyPr>
            <a:lstStyle/>
            <a:p>
              <a:pPr algn="ctr"/>
              <a:r>
                <a:rPr lang="en-US" altLang="zh-CN" sz="9000" smtClean="0">
                  <a:solidFill>
                    <a:schemeClr val="bg1"/>
                  </a:solidFill>
                  <a:latin typeface="黑体" pitchFamily="49" charset="-122"/>
                  <a:ea typeface="黑体" pitchFamily="49" charset="-122"/>
                  <a:cs typeface="+mn-ea"/>
                  <a:sym typeface="Arial" panose="020B0604020202020204" pitchFamily="34" charset="0"/>
                </a:rPr>
                <a:t>2</a:t>
              </a:r>
              <a:endParaRPr lang="zh-CN" altLang="en-US" sz="9000" dirty="0">
                <a:solidFill>
                  <a:schemeClr val="bg1"/>
                </a:solidFill>
                <a:latin typeface="黑体" pitchFamily="49" charset="-122"/>
                <a:ea typeface="黑体" pitchFamily="49" charset="-122"/>
                <a:cs typeface="+mn-ea"/>
                <a:sym typeface="Arial" panose="020B0604020202020204" pitchFamily="34" charset="0"/>
              </a:endParaRPr>
            </a:p>
          </p:txBody>
        </p:sp>
      </p:grpSp>
      <p:sp>
        <p:nvSpPr>
          <p:cNvPr id="49" name="TextBox 48"/>
          <p:cNvSpPr txBox="1"/>
          <p:nvPr/>
        </p:nvSpPr>
        <p:spPr>
          <a:xfrm>
            <a:off x="2915816" y="2996952"/>
            <a:ext cx="5049577" cy="615553"/>
          </a:xfrm>
          <a:prstGeom prst="rect">
            <a:avLst/>
          </a:prstGeom>
          <a:noFill/>
        </p:spPr>
        <p:txBody>
          <a:bodyPr wrap="square" lIns="0" tIns="0" rIns="0" bIns="0" rtlCol="0">
            <a:spAutoFit/>
          </a:bodyPr>
          <a:lstStyle/>
          <a:p>
            <a:r>
              <a:rPr lang="zh-CN" altLang="en-US" sz="4000" b="1" smtClean="0">
                <a:solidFill>
                  <a:schemeClr val="bg1"/>
                </a:solidFill>
                <a:latin typeface="黑体" pitchFamily="49" charset="-122"/>
                <a:ea typeface="黑体" pitchFamily="49" charset="-122"/>
                <a:cs typeface="+mn-ea"/>
                <a:sym typeface="+mn-ea"/>
              </a:rPr>
              <a:t>诊治经过</a:t>
            </a:r>
            <a:endParaRPr lang="zh-CN" altLang="en-US" sz="4000" b="1" dirty="0">
              <a:solidFill>
                <a:schemeClr val="bg1"/>
              </a:solidFill>
              <a:latin typeface="黑体" pitchFamily="49" charset="-122"/>
              <a:ea typeface="黑体" pitchFamily="49" charset="-122"/>
              <a:cs typeface="+mn-ea"/>
              <a:sym typeface="+mn-ea"/>
            </a:endParaRPr>
          </a:p>
        </p:txBody>
      </p:sp>
      <p:pic>
        <p:nvPicPr>
          <p:cNvPr id="9"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bldLst>
      <p:bldP spid="49" grpId="0"/>
      <p:bldP spid="4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584" y="692696"/>
            <a:ext cx="3528392" cy="720080"/>
          </a:xfrm>
        </p:spPr>
        <p:txBody>
          <a:bodyPr>
            <a:noAutofit/>
          </a:bodyPr>
          <a:lstStyle/>
          <a:p>
            <a:r>
              <a:rPr lang="zh-CN" altLang="en-US" sz="3200" smtClean="0">
                <a:latin typeface="黑体" pitchFamily="49" charset="-122"/>
                <a:ea typeface="黑体" pitchFamily="49" charset="-122"/>
                <a:cs typeface="+mn-cs"/>
                <a:sym typeface="+mn-ea"/>
              </a:rPr>
              <a:t>初步诊断及治疗</a:t>
            </a:r>
          </a:p>
        </p:txBody>
      </p:sp>
      <p:sp>
        <p:nvSpPr>
          <p:cNvPr id="3" name="副标题 2"/>
          <p:cNvSpPr>
            <a:spLocks noGrp="1"/>
          </p:cNvSpPr>
          <p:nvPr>
            <p:ph type="subTitle" idx="1"/>
          </p:nvPr>
        </p:nvSpPr>
        <p:spPr>
          <a:xfrm>
            <a:off x="2339752" y="1628800"/>
            <a:ext cx="6336704" cy="4392488"/>
          </a:xfrm>
        </p:spPr>
        <p:txBody>
          <a:bodyPr>
            <a:normAutofit lnSpcReduction="10000"/>
          </a:bodyPr>
          <a:lstStyle/>
          <a:p>
            <a:pPr algn="l">
              <a:lnSpc>
                <a:spcPct val="150000"/>
              </a:lnSpc>
              <a:buFont typeface="Wingdings" pitchFamily="2" charset="2"/>
              <a:buChar char="l"/>
            </a:pPr>
            <a:r>
              <a:rPr lang="zh-CN" altLang="en-US" sz="2000" dirty="0" smtClean="0">
                <a:solidFill>
                  <a:schemeClr val="tx1"/>
                </a:solidFill>
                <a:latin typeface="黑体" pitchFamily="49" charset="-122"/>
                <a:ea typeface="黑体" pitchFamily="49" charset="-122"/>
              </a:rPr>
              <a:t> </a:t>
            </a:r>
            <a:r>
              <a:rPr lang="zh-CN" altLang="en-US" sz="2000" dirty="0" smtClean="0">
                <a:solidFill>
                  <a:schemeClr val="tx1"/>
                </a:solidFill>
                <a:latin typeface="黑体" pitchFamily="49" charset="-122"/>
                <a:ea typeface="黑体" pitchFamily="49" charset="-122"/>
              </a:rPr>
              <a:t>结合病史、症状</a:t>
            </a:r>
            <a:r>
              <a:rPr lang="zh-CN" altLang="en-US" sz="2000" dirty="0" smtClean="0">
                <a:solidFill>
                  <a:schemeClr val="tx1"/>
                </a:solidFill>
                <a:latin typeface="黑体" pitchFamily="49" charset="-122"/>
                <a:ea typeface="黑体" pitchFamily="49" charset="-122"/>
              </a:rPr>
              <a:t>及辅助检查，延续既往诊断：</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急性药物性肝损伤</a:t>
            </a:r>
            <a:r>
              <a:rPr lang="en-US" altLang="zh-CN" sz="2000" dirty="0" smtClean="0">
                <a:solidFill>
                  <a:schemeClr val="tx1"/>
                </a:solidFill>
                <a:latin typeface="黑体" pitchFamily="49" charset="-122"/>
                <a:ea typeface="黑体" pitchFamily="49" charset="-122"/>
              </a:rPr>
              <a:t>RUCAM 8</a:t>
            </a:r>
            <a:r>
              <a:rPr lang="zh-CN" altLang="zh-CN" sz="2000" dirty="0" smtClean="0">
                <a:solidFill>
                  <a:schemeClr val="tx1"/>
                </a:solidFill>
                <a:latin typeface="黑体" pitchFamily="49" charset="-122"/>
                <a:ea typeface="黑体" pitchFamily="49" charset="-122"/>
              </a:rPr>
              <a:t>分</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a:solidFill>
                  <a:schemeClr val="tx1"/>
                </a:solidFill>
                <a:latin typeface="黑体" pitchFamily="49" charset="-122"/>
                <a:ea typeface="黑体" pitchFamily="49" charset="-122"/>
              </a:rPr>
              <a:t> </a:t>
            </a:r>
            <a:r>
              <a:rPr lang="en-US" altLang="zh-CN" sz="2000" dirty="0" smtClean="0">
                <a:solidFill>
                  <a:schemeClr val="tx1"/>
                </a:solidFill>
                <a:latin typeface="黑体" pitchFamily="49" charset="-122"/>
                <a:ea typeface="黑体" pitchFamily="49" charset="-122"/>
              </a:rPr>
              <a:t>  </a:t>
            </a:r>
            <a:r>
              <a:rPr lang="zh-CN" altLang="en-US" sz="2000" dirty="0" smtClean="0">
                <a:solidFill>
                  <a:schemeClr val="tx1"/>
                </a:solidFill>
                <a:latin typeface="黑体" pitchFamily="49" charset="-122"/>
                <a:ea typeface="黑体" pitchFamily="49" charset="-122"/>
              </a:rPr>
              <a:t>非</a:t>
            </a:r>
            <a:r>
              <a:rPr lang="zh-CN" altLang="en-US" sz="2000" dirty="0" smtClean="0">
                <a:solidFill>
                  <a:schemeClr val="tx1"/>
                </a:solidFill>
                <a:latin typeface="黑体" pitchFamily="49" charset="-122"/>
                <a:ea typeface="黑体" pitchFamily="49" charset="-122"/>
              </a:rPr>
              <a:t>活动性</a:t>
            </a:r>
            <a:r>
              <a:rPr lang="en-US" altLang="zh-CN" sz="2000" dirty="0" err="1" smtClean="0">
                <a:solidFill>
                  <a:schemeClr val="tx1"/>
                </a:solidFill>
                <a:latin typeface="黑体" pitchFamily="49" charset="-122"/>
                <a:ea typeface="黑体" pitchFamily="49" charset="-122"/>
              </a:rPr>
              <a:t>HbsAg</a:t>
            </a:r>
            <a:r>
              <a:rPr lang="zh-CN" altLang="en-US" sz="2000" dirty="0" smtClean="0">
                <a:solidFill>
                  <a:schemeClr val="tx1"/>
                </a:solidFill>
                <a:latin typeface="黑体" pitchFamily="49" charset="-122"/>
                <a:ea typeface="黑体" pitchFamily="49" charset="-122"/>
              </a:rPr>
              <a:t>携</a:t>
            </a:r>
            <a:r>
              <a:rPr lang="zh-CN" altLang="en-US" sz="2000" dirty="0" smtClean="0">
                <a:solidFill>
                  <a:schemeClr val="tx1"/>
                </a:solidFill>
                <a:latin typeface="黑体" pitchFamily="49" charset="-122"/>
                <a:ea typeface="黑体" pitchFamily="49" charset="-122"/>
              </a:rPr>
              <a:t>者</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轻度贫血</a:t>
            </a:r>
            <a:endParaRPr lang="en-US" altLang="zh-CN" sz="2000"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zh-CN" altLang="en-US" sz="2000" dirty="0" smtClean="0">
                <a:solidFill>
                  <a:schemeClr val="tx1"/>
                </a:solidFill>
                <a:latin typeface="黑体" pitchFamily="49" charset="-122"/>
                <a:ea typeface="黑体" pitchFamily="49" charset="-122"/>
              </a:rPr>
              <a:t> 治疗：</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给予异甘草酸镁、还原型谷胱甘肽、丁二磺酸腺苷</a:t>
            </a:r>
            <a:r>
              <a:rPr lang="en-US" altLang="zh-CN" sz="2000" dirty="0" smtClean="0">
                <a:solidFill>
                  <a:schemeClr val="tx1"/>
                </a:solidFill>
                <a:latin typeface="黑体" pitchFamily="49" charset="-122"/>
                <a:ea typeface="黑体" pitchFamily="49" charset="-122"/>
              </a:rPr>
              <a:t>  </a:t>
            </a: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蛋氨酸治疗，肝功能好转</a:t>
            </a:r>
            <a:r>
              <a:rPr lang="zh-CN" altLang="en-US" sz="2000" dirty="0" smtClean="0">
                <a:solidFill>
                  <a:schemeClr val="tx1"/>
                </a:solidFill>
                <a:latin typeface="黑体" pitchFamily="49" charset="-122"/>
                <a:ea typeface="黑体" pitchFamily="49" charset="-122"/>
              </a:rPr>
              <a:t>（见表</a:t>
            </a:r>
            <a:r>
              <a:rPr lang="en-US" altLang="zh-CN" sz="2000" dirty="0" smtClean="0">
                <a:solidFill>
                  <a:schemeClr val="tx1"/>
                </a:solidFill>
                <a:latin typeface="黑体" pitchFamily="49" charset="-122"/>
                <a:ea typeface="黑体" pitchFamily="49" charset="-122"/>
              </a:rPr>
              <a:t>1</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于</a:t>
            </a:r>
            <a:r>
              <a:rPr lang="en-US" altLang="zh-CN" sz="2000" dirty="0" smtClean="0">
                <a:solidFill>
                  <a:schemeClr val="tx1"/>
                </a:solidFill>
                <a:latin typeface="黑体" pitchFamily="49" charset="-122"/>
                <a:ea typeface="黑体" pitchFamily="49" charset="-122"/>
              </a:rPr>
              <a:t>2018</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3</a:t>
            </a:r>
            <a:r>
              <a:rPr lang="zh-CN" altLang="zh-CN" sz="2000" dirty="0" smtClean="0">
                <a:solidFill>
                  <a:schemeClr val="tx1"/>
                </a:solidFill>
                <a:latin typeface="黑体" pitchFamily="49" charset="-122"/>
                <a:ea typeface="黑体" pitchFamily="49" charset="-122"/>
              </a:rPr>
              <a:t>月</a:t>
            </a:r>
            <a:r>
              <a:rPr lang="en-US" altLang="zh-CN" sz="2000" dirty="0" smtClean="0">
                <a:solidFill>
                  <a:schemeClr val="tx1"/>
                </a:solidFill>
                <a:latin typeface="黑体" pitchFamily="49" charset="-122"/>
                <a:ea typeface="黑体" pitchFamily="49" charset="-122"/>
              </a:rPr>
              <a:t>22</a:t>
            </a: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日</a:t>
            </a:r>
            <a:r>
              <a:rPr lang="zh-CN" altLang="zh-CN" sz="2000" dirty="0" smtClean="0">
                <a:solidFill>
                  <a:schemeClr val="tx1"/>
                </a:solidFill>
                <a:latin typeface="黑体" pitchFamily="49" charset="-122"/>
                <a:ea typeface="黑体" pitchFamily="49" charset="-122"/>
              </a:rPr>
              <a:t>出院</a:t>
            </a:r>
            <a:r>
              <a:rPr lang="zh-CN" altLang="en-US" sz="2000" dirty="0" smtClean="0">
                <a:solidFill>
                  <a:schemeClr val="tx1"/>
                </a:solidFill>
                <a:latin typeface="黑体" pitchFamily="49" charset="-122"/>
                <a:ea typeface="黑体" pitchFamily="49" charset="-122"/>
              </a:rPr>
              <a:t>，嘱其谨慎用药、定期复查</a:t>
            </a:r>
            <a:r>
              <a:rPr lang="zh-CN" altLang="zh-CN" sz="2000" dirty="0" smtClean="0">
                <a:solidFill>
                  <a:schemeClr val="tx1"/>
                </a:solidFill>
                <a:latin typeface="黑体" pitchFamily="49" charset="-122"/>
                <a:ea typeface="黑体" pitchFamily="49" charset="-122"/>
              </a:rPr>
              <a:t>。</a:t>
            </a:r>
            <a:endParaRPr lang="zh-CN" altLang="en-US" sz="2000" dirty="0" smtClean="0">
              <a:solidFill>
                <a:schemeClr val="tx1"/>
              </a:solidFill>
              <a:latin typeface="黑体" pitchFamily="49" charset="-122"/>
              <a:ea typeface="黑体" pitchFamily="49" charset="-122"/>
            </a:endParaRPr>
          </a:p>
          <a:p>
            <a:pPr algn="l"/>
            <a:endParaRPr lang="en-US" altLang="zh-CN" sz="1800" dirty="0" smtClean="0">
              <a:solidFill>
                <a:schemeClr val="tx1"/>
              </a:solidFill>
              <a:latin typeface="黑体" pitchFamily="49" charset="-122"/>
              <a:ea typeface="黑体" pitchFamily="49" charset="-122"/>
            </a:endParaRPr>
          </a:p>
        </p:txBody>
      </p:sp>
      <p:pic>
        <p:nvPicPr>
          <p:cNvPr id="9218" name="Picture 2"/>
          <p:cNvPicPr>
            <a:picLocks noChangeAspect="1" noChangeArrowheads="1"/>
          </p:cNvPicPr>
          <p:nvPr/>
        </p:nvPicPr>
        <p:blipFill>
          <a:blip r:embed="rId2" cstate="print"/>
          <a:srcRect/>
          <a:stretch>
            <a:fillRect/>
          </a:stretch>
        </p:blipFill>
        <p:spPr bwMode="auto">
          <a:xfrm>
            <a:off x="395536" y="1844824"/>
            <a:ext cx="1743075" cy="2771775"/>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404664"/>
            <a:ext cx="2232248" cy="720080"/>
          </a:xfrm>
        </p:spPr>
        <p:txBody>
          <a:bodyPr>
            <a:normAutofit/>
          </a:bodyPr>
          <a:lstStyle/>
          <a:p>
            <a:r>
              <a:rPr lang="zh-CN" altLang="en-US" sz="3200" dirty="0" smtClean="0">
                <a:latin typeface="黑体" pitchFamily="49" charset="-122"/>
                <a:ea typeface="黑体" pitchFamily="49" charset="-122"/>
              </a:rPr>
              <a:t>病情变化</a:t>
            </a:r>
            <a:endParaRPr lang="zh-CN" altLang="en-US" sz="3200" dirty="0">
              <a:latin typeface="黑体" pitchFamily="49" charset="-122"/>
              <a:ea typeface="黑体" pitchFamily="49" charset="-122"/>
            </a:endParaRPr>
          </a:p>
        </p:txBody>
      </p:sp>
      <p:sp>
        <p:nvSpPr>
          <p:cNvPr id="3" name="副标题 2"/>
          <p:cNvSpPr>
            <a:spLocks noGrp="1"/>
          </p:cNvSpPr>
          <p:nvPr>
            <p:ph type="subTitle" idx="1"/>
          </p:nvPr>
        </p:nvSpPr>
        <p:spPr>
          <a:xfrm>
            <a:off x="683568" y="1124744"/>
            <a:ext cx="7488832" cy="1008112"/>
          </a:xfrm>
        </p:spPr>
        <p:txBody>
          <a:bodyPr>
            <a:normAutofit/>
          </a:bodyPr>
          <a:lstStyle/>
          <a:p>
            <a:pPr algn="l">
              <a:lnSpc>
                <a:spcPct val="100000"/>
              </a:lnSpc>
            </a:pPr>
            <a:r>
              <a:rPr lang="zh-CN" altLang="zh-CN" sz="2000" dirty="0" smtClean="0">
                <a:solidFill>
                  <a:schemeClr val="tx1"/>
                </a:solidFill>
                <a:latin typeface="黑体" pitchFamily="49" charset="-122"/>
                <a:ea typeface="黑体" pitchFamily="49" charset="-122"/>
              </a:rPr>
              <a:t>此后</a:t>
            </a:r>
            <a:r>
              <a:rPr lang="zh-CN" altLang="zh-CN" sz="2000" dirty="0" smtClean="0">
                <a:solidFill>
                  <a:schemeClr val="tx1"/>
                </a:solidFill>
                <a:latin typeface="黑体" pitchFamily="49" charset="-122"/>
                <a:ea typeface="黑体" pitchFamily="49" charset="-122"/>
              </a:rPr>
              <a:t>患者</a:t>
            </a:r>
            <a:r>
              <a:rPr lang="zh-CN" altLang="en-US" sz="2000" dirty="0" smtClean="0">
                <a:solidFill>
                  <a:schemeClr val="tx1"/>
                </a:solidFill>
                <a:latin typeface="黑体" pitchFamily="49" charset="-122"/>
                <a:ea typeface="黑体" pitchFamily="49" charset="-122"/>
              </a:rPr>
              <a:t>多</a:t>
            </a:r>
            <a:r>
              <a:rPr lang="zh-CN" altLang="zh-CN" sz="2000" dirty="0" smtClean="0">
                <a:solidFill>
                  <a:schemeClr val="tx1"/>
                </a:solidFill>
                <a:latin typeface="黑体" pitchFamily="49" charset="-122"/>
                <a:ea typeface="黑体" pitchFamily="49" charset="-122"/>
              </a:rPr>
              <a:t>次</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2018-05-02</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2018-12-20</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2019-09-17</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无明显诱因出现乏力、恶心、呕吐、肝功异常</a:t>
            </a:r>
            <a:r>
              <a:rPr lang="zh-CN" altLang="en-US" sz="2000" dirty="0" smtClean="0">
                <a:solidFill>
                  <a:schemeClr val="tx1"/>
                </a:solidFill>
                <a:latin typeface="黑体" pitchFamily="49" charset="-122"/>
                <a:ea typeface="黑体" pitchFamily="49" charset="-122"/>
              </a:rPr>
              <a:t>（见表</a:t>
            </a:r>
            <a:r>
              <a:rPr lang="en-US" altLang="zh-CN" sz="2000" dirty="0" smtClean="0">
                <a:solidFill>
                  <a:schemeClr val="tx1"/>
                </a:solidFill>
                <a:latin typeface="黑体" pitchFamily="49" charset="-122"/>
                <a:ea typeface="黑体" pitchFamily="49" charset="-122"/>
              </a:rPr>
              <a:t>1</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入住我科</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a:p>
            <a:pPr algn="l">
              <a:lnSpc>
                <a:spcPct val="100000"/>
              </a:lnSpc>
            </a:pPr>
            <a:endParaRPr lang="en-US" altLang="zh-CN" sz="1800" dirty="0" smtClean="0">
              <a:solidFill>
                <a:schemeClr val="tx1"/>
              </a:solidFill>
            </a:endParaRPr>
          </a:p>
        </p:txBody>
      </p:sp>
      <p:pic>
        <p:nvPicPr>
          <p:cNvPr id="7"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graphicFrame>
        <p:nvGraphicFramePr>
          <p:cNvPr id="6" name="表格 5"/>
          <p:cNvGraphicFramePr>
            <a:graphicFrameLocks noGrp="1"/>
          </p:cNvGraphicFramePr>
          <p:nvPr>
            <p:extLst>
              <p:ext uri="{D42A27DB-BD31-4B8C-83A1-F6EECF244321}">
                <p14:modId xmlns:p14="http://schemas.microsoft.com/office/powerpoint/2010/main" val="1428050549"/>
              </p:ext>
            </p:extLst>
          </p:nvPr>
        </p:nvGraphicFramePr>
        <p:xfrm>
          <a:off x="395532" y="2348880"/>
          <a:ext cx="8424939" cy="3851148"/>
        </p:xfrm>
        <a:graphic>
          <a:graphicData uri="http://schemas.openxmlformats.org/drawingml/2006/table">
            <a:tbl>
              <a:tblPr/>
              <a:tblGrid>
                <a:gridCol w="1062645"/>
                <a:gridCol w="698385"/>
                <a:gridCol w="784355"/>
                <a:gridCol w="716110"/>
                <a:gridCol w="863215"/>
                <a:gridCol w="965358"/>
                <a:gridCol w="965358"/>
                <a:gridCol w="789838"/>
                <a:gridCol w="817478"/>
                <a:gridCol w="762197"/>
              </a:tblGrid>
              <a:tr h="458963">
                <a:tc>
                  <a:txBody>
                    <a:bodyPr/>
                    <a:lstStyle/>
                    <a:p>
                      <a:pPr algn="ctr">
                        <a:lnSpc>
                          <a:spcPct val="150000"/>
                        </a:lnSpc>
                        <a:spcAft>
                          <a:spcPts val="0"/>
                        </a:spcAft>
                      </a:pPr>
                      <a:r>
                        <a:rPr lang="zh-CN" sz="1100" kern="100" dirty="0">
                          <a:latin typeface="Calibri"/>
                          <a:ea typeface="宋体"/>
                          <a:cs typeface="Times New Roman"/>
                        </a:rPr>
                        <a:t>日期</a:t>
                      </a: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ALT</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(U/L)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AST</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(U/L)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ALP</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(U/L)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dirty="0">
                          <a:latin typeface="Calibri"/>
                          <a:ea typeface="宋体"/>
                          <a:cs typeface="Times New Roman"/>
                        </a:rPr>
                        <a:t>GGT</a:t>
                      </a:r>
                      <a:endParaRPr lang="zh-CN" sz="1100" kern="100" dirty="0">
                        <a:latin typeface="Calibri"/>
                        <a:ea typeface="宋体"/>
                        <a:cs typeface="Times New Roman"/>
                      </a:endParaRPr>
                    </a:p>
                    <a:p>
                      <a:pPr algn="ctr">
                        <a:lnSpc>
                          <a:spcPct val="150000"/>
                        </a:lnSpc>
                        <a:spcAft>
                          <a:spcPts val="0"/>
                        </a:spcAft>
                      </a:pPr>
                      <a:r>
                        <a:rPr lang="en-US" sz="1100" kern="100" dirty="0">
                          <a:latin typeface="Calibri"/>
                          <a:ea typeface="宋体"/>
                          <a:cs typeface="Times New Roman"/>
                        </a:rPr>
                        <a:t>(U/L)</a:t>
                      </a:r>
                      <a:endParaRPr lang="zh-CN" sz="1100" kern="100" dirty="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dirty="0">
                          <a:latin typeface="Calibri"/>
                          <a:ea typeface="宋体"/>
                          <a:cs typeface="Times New Roman"/>
                        </a:rPr>
                        <a:t>TBIL</a:t>
                      </a:r>
                      <a:endParaRPr lang="zh-CN" sz="1100" kern="100" dirty="0">
                        <a:latin typeface="Calibri"/>
                        <a:ea typeface="宋体"/>
                        <a:cs typeface="Times New Roman"/>
                      </a:endParaRPr>
                    </a:p>
                    <a:p>
                      <a:pPr algn="ctr">
                        <a:lnSpc>
                          <a:spcPct val="150000"/>
                        </a:lnSpc>
                        <a:spcAft>
                          <a:spcPts val="0"/>
                        </a:spcAft>
                      </a:pPr>
                      <a:r>
                        <a:rPr lang="en-US" sz="1100" kern="100" dirty="0">
                          <a:latin typeface="Calibri"/>
                          <a:ea typeface="宋体"/>
                          <a:cs typeface="Times New Roman"/>
                        </a:rPr>
                        <a:t>(</a:t>
                      </a:r>
                      <a:r>
                        <a:rPr lang="en-US" sz="1100" kern="100" dirty="0" err="1">
                          <a:latin typeface="Calibri"/>
                          <a:ea typeface="宋体"/>
                          <a:cs typeface="Times New Roman"/>
                        </a:rPr>
                        <a:t>umol</a:t>
                      </a:r>
                      <a:r>
                        <a:rPr lang="en-US" sz="1100" kern="100" dirty="0">
                          <a:latin typeface="Calibri"/>
                          <a:ea typeface="宋体"/>
                          <a:cs typeface="Times New Roman"/>
                        </a:rPr>
                        <a:t>/L)</a:t>
                      </a:r>
                      <a:endParaRPr lang="zh-CN" sz="1100" kern="100" dirty="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DBIL</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(umol/L)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TP</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(g/L)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ALB</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(g/L)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HGB</a:t>
                      </a:r>
                      <a:endParaRPr lang="zh-CN" sz="1100" kern="100">
                        <a:latin typeface="Calibri"/>
                        <a:ea typeface="宋体"/>
                        <a:cs typeface="Times New Roman"/>
                      </a:endParaRPr>
                    </a:p>
                    <a:p>
                      <a:pPr algn="ctr">
                        <a:lnSpc>
                          <a:spcPct val="150000"/>
                        </a:lnSpc>
                        <a:spcAft>
                          <a:spcPts val="0"/>
                        </a:spcAft>
                      </a:pPr>
                      <a:r>
                        <a:rPr lang="en-US" sz="1100" kern="100">
                          <a:latin typeface="Calibri"/>
                          <a:ea typeface="宋体"/>
                          <a:cs typeface="Times New Roman"/>
                        </a:rPr>
                        <a:t>(g/L)</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064">
                <a:tc>
                  <a:txBody>
                    <a:bodyPr/>
                    <a:lstStyle/>
                    <a:p>
                      <a:pPr algn="ctr">
                        <a:lnSpc>
                          <a:spcPct val="150000"/>
                        </a:lnSpc>
                        <a:spcAft>
                          <a:spcPts val="0"/>
                        </a:spcAft>
                      </a:pPr>
                      <a:r>
                        <a:rPr lang="en-US" sz="1100" kern="100" dirty="0" smtClean="0">
                          <a:latin typeface="Calibri"/>
                          <a:ea typeface="宋体"/>
                          <a:cs typeface="Times New Roman"/>
                        </a:rPr>
                        <a:t>2013-03-12</a:t>
                      </a:r>
                    </a:p>
                    <a:p>
                      <a:pPr algn="ctr">
                        <a:lnSpc>
                          <a:spcPct val="150000"/>
                        </a:lnSpc>
                        <a:spcAft>
                          <a:spcPts val="0"/>
                        </a:spcAft>
                      </a:pPr>
                      <a:r>
                        <a:rPr lang="zh-CN" altLang="en-US" sz="1100" kern="100" dirty="0" smtClean="0">
                          <a:latin typeface="Calibri"/>
                          <a:ea typeface="宋体"/>
                          <a:cs typeface="Times New Roman"/>
                        </a:rPr>
                        <a:t>当地首次发病</a:t>
                      </a:r>
                      <a:endParaRPr lang="zh-CN" sz="1100" kern="100" dirty="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593.0</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675.0</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dirty="0">
                          <a:latin typeface="Calibri"/>
                          <a:ea typeface="宋体"/>
                          <a:cs typeface="Times New Roman"/>
                        </a:rPr>
                        <a:t>56.0</a:t>
                      </a:r>
                      <a:endParaRPr lang="zh-CN" sz="1100" kern="100" dirty="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dirty="0">
                          <a:latin typeface="Calibri"/>
                          <a:ea typeface="宋体"/>
                          <a:cs typeface="Times New Roman"/>
                        </a:rPr>
                        <a:t>85.0</a:t>
                      </a:r>
                      <a:endParaRPr lang="zh-CN" sz="1100" kern="100" dirty="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74.8</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31.5</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48.8</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29.6</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kern="100">
                          <a:latin typeface="Calibri"/>
                          <a:ea typeface="宋体"/>
                          <a:cs typeface="Times New Roman"/>
                        </a:rPr>
                        <a:t>61</a:t>
                      </a:r>
                      <a:endParaRPr lang="zh-CN" sz="1100" kern="100">
                        <a:latin typeface="Calibri"/>
                        <a:ea typeface="宋体"/>
                        <a:cs typeface="Times New Roman"/>
                      </a:endParaRPr>
                    </a:p>
                  </a:txBody>
                  <a:tcPr marL="61819" marR="61819" marT="0" marB="0">
                    <a:lnL>
                      <a:noFill/>
                    </a:lnL>
                    <a:lnR>
                      <a:noFill/>
                    </a:lnR>
                    <a:lnT w="12700" cap="flat" cmpd="sng" algn="ctr">
                      <a:solidFill>
                        <a:srgbClr val="000000"/>
                      </a:solidFill>
                      <a:prstDash val="solid"/>
                      <a:round/>
                      <a:headEnd type="none" w="med" len="med"/>
                      <a:tailEnd type="none" w="med" len="med"/>
                    </a:lnT>
                    <a:lnB>
                      <a:noFill/>
                    </a:lnB>
                  </a:tcPr>
                </a:tc>
              </a:tr>
              <a:tr h="459064">
                <a:tc>
                  <a:txBody>
                    <a:bodyPr/>
                    <a:lstStyle/>
                    <a:p>
                      <a:pPr algn="ctr">
                        <a:lnSpc>
                          <a:spcPct val="150000"/>
                        </a:lnSpc>
                        <a:spcAft>
                          <a:spcPts val="0"/>
                        </a:spcAft>
                      </a:pPr>
                      <a:r>
                        <a:rPr lang="en-US" sz="1100" kern="100" dirty="0" smtClean="0">
                          <a:latin typeface="Calibri"/>
                          <a:ea typeface="宋体"/>
                          <a:cs typeface="Times New Roman"/>
                        </a:rPr>
                        <a:t>2018-02-26</a:t>
                      </a:r>
                    </a:p>
                    <a:p>
                      <a:pPr algn="ctr">
                        <a:lnSpc>
                          <a:spcPct val="150000"/>
                        </a:lnSpc>
                        <a:spcAft>
                          <a:spcPts val="0"/>
                        </a:spcAft>
                      </a:pPr>
                      <a:r>
                        <a:rPr lang="zh-CN" altLang="en-US" sz="1100" kern="100" dirty="0" smtClean="0">
                          <a:latin typeface="Calibri"/>
                          <a:ea typeface="宋体"/>
                          <a:cs typeface="Times New Roman"/>
                        </a:rPr>
                        <a:t>我科首次住院</a:t>
                      </a:r>
                      <a:endParaRPr lang="zh-CN" sz="1100" kern="100" dirty="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109.4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107.8</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164.4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1192.3</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151.3</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107.7</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64.4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40.8</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dirty="0">
                          <a:latin typeface="Calibri"/>
                          <a:ea typeface="宋体"/>
                          <a:cs typeface="Times New Roman"/>
                        </a:rPr>
                        <a:t>101</a:t>
                      </a:r>
                      <a:endParaRPr lang="zh-CN" sz="1100" kern="100" dirty="0">
                        <a:latin typeface="Calibri"/>
                        <a:ea typeface="宋体"/>
                        <a:cs typeface="Times New Roman"/>
                      </a:endParaRPr>
                    </a:p>
                  </a:txBody>
                  <a:tcPr marL="61819" marR="61819" marT="0" marB="0">
                    <a:lnL>
                      <a:noFill/>
                    </a:lnL>
                    <a:lnR>
                      <a:noFill/>
                    </a:lnR>
                    <a:lnT>
                      <a:noFill/>
                    </a:lnT>
                    <a:lnB>
                      <a:noFill/>
                    </a:lnB>
                  </a:tcPr>
                </a:tc>
              </a:tr>
              <a:tr h="459064">
                <a:tc>
                  <a:txBody>
                    <a:bodyPr/>
                    <a:lstStyle/>
                    <a:p>
                      <a:pPr algn="ctr">
                        <a:lnSpc>
                          <a:spcPct val="150000"/>
                        </a:lnSpc>
                        <a:spcAft>
                          <a:spcPts val="0"/>
                        </a:spcAft>
                      </a:pPr>
                      <a:r>
                        <a:rPr lang="en-US" sz="1100" kern="100" dirty="0" smtClean="0">
                          <a:latin typeface="Calibri"/>
                          <a:ea typeface="宋体"/>
                          <a:cs typeface="Times New Roman"/>
                        </a:rPr>
                        <a:t>2018-03-19</a:t>
                      </a:r>
                    </a:p>
                    <a:p>
                      <a:pPr algn="ctr">
                        <a:lnSpc>
                          <a:spcPct val="150000"/>
                        </a:lnSpc>
                        <a:spcAft>
                          <a:spcPts val="0"/>
                        </a:spcAft>
                      </a:pPr>
                      <a:r>
                        <a:rPr lang="zh-CN" altLang="en-US" sz="1100" kern="100" dirty="0" smtClean="0">
                          <a:latin typeface="Calibri"/>
                          <a:ea typeface="宋体"/>
                          <a:cs typeface="Times New Roman"/>
                        </a:rPr>
                        <a:t>我科首次出院</a:t>
                      </a:r>
                      <a:endParaRPr lang="zh-CN" sz="1100" kern="100" dirty="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55.5</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59.7</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166.9</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742.4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40.2</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26.8</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60.0</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37.7</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104</a:t>
                      </a:r>
                      <a:endParaRPr lang="zh-CN" sz="1100" kern="100">
                        <a:latin typeface="Calibri"/>
                        <a:ea typeface="宋体"/>
                        <a:cs typeface="Times New Roman"/>
                      </a:endParaRPr>
                    </a:p>
                  </a:txBody>
                  <a:tcPr marL="61819" marR="61819" marT="0" marB="0">
                    <a:lnL>
                      <a:noFill/>
                    </a:lnL>
                    <a:lnR>
                      <a:noFill/>
                    </a:lnR>
                    <a:lnT>
                      <a:noFill/>
                    </a:lnT>
                    <a:lnB>
                      <a:noFill/>
                    </a:lnB>
                  </a:tcPr>
                </a:tc>
              </a:tr>
              <a:tr h="459064">
                <a:tc>
                  <a:txBody>
                    <a:bodyPr/>
                    <a:lstStyle/>
                    <a:p>
                      <a:pPr algn="ctr">
                        <a:lnSpc>
                          <a:spcPct val="150000"/>
                        </a:lnSpc>
                        <a:spcAft>
                          <a:spcPts val="0"/>
                        </a:spcAft>
                      </a:pPr>
                      <a:r>
                        <a:rPr lang="en-US" sz="1100" kern="100" dirty="0" smtClean="0">
                          <a:latin typeface="Calibri"/>
                          <a:ea typeface="宋体"/>
                          <a:cs typeface="Times New Roman"/>
                        </a:rPr>
                        <a:t>2018-05-02</a:t>
                      </a:r>
                    </a:p>
                    <a:p>
                      <a:pPr algn="ctr">
                        <a:lnSpc>
                          <a:spcPct val="150000"/>
                        </a:lnSpc>
                        <a:spcAft>
                          <a:spcPts val="0"/>
                        </a:spcAft>
                      </a:pPr>
                      <a:r>
                        <a:rPr lang="zh-CN" altLang="en-US" sz="1100" kern="100" dirty="0" smtClean="0">
                          <a:latin typeface="Calibri"/>
                          <a:ea typeface="宋体"/>
                          <a:cs typeface="Times New Roman"/>
                        </a:rPr>
                        <a:t>我科第</a:t>
                      </a:r>
                      <a:r>
                        <a:rPr lang="en-US" altLang="zh-CN" sz="1100" kern="100" dirty="0" smtClean="0">
                          <a:latin typeface="Calibri"/>
                          <a:ea typeface="宋体"/>
                          <a:cs typeface="Times New Roman"/>
                        </a:rPr>
                        <a:t>2</a:t>
                      </a:r>
                      <a:r>
                        <a:rPr lang="zh-CN" altLang="en-US" sz="1100" kern="100" dirty="0" smtClean="0">
                          <a:latin typeface="Calibri"/>
                          <a:ea typeface="宋体"/>
                          <a:cs typeface="Times New Roman"/>
                        </a:rPr>
                        <a:t>次住院</a:t>
                      </a:r>
                      <a:endParaRPr lang="zh-CN" sz="1100" kern="100" dirty="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42.1</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38.4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119.4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157.1</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62.7</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47.7</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39.7</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62.5</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95</a:t>
                      </a:r>
                      <a:endParaRPr lang="zh-CN" sz="1100" kern="100">
                        <a:latin typeface="Calibri"/>
                        <a:ea typeface="宋体"/>
                        <a:cs typeface="Times New Roman"/>
                      </a:endParaRPr>
                    </a:p>
                  </a:txBody>
                  <a:tcPr marL="61819" marR="61819" marT="0" marB="0">
                    <a:lnL>
                      <a:noFill/>
                    </a:lnL>
                    <a:lnR>
                      <a:noFill/>
                    </a:lnR>
                    <a:lnT>
                      <a:noFill/>
                    </a:lnT>
                    <a:lnB>
                      <a:noFill/>
                    </a:lnB>
                  </a:tcPr>
                </a:tc>
              </a:tr>
              <a:tr h="459064">
                <a:tc>
                  <a:txBody>
                    <a:bodyPr/>
                    <a:lstStyle/>
                    <a:p>
                      <a:pPr algn="ctr">
                        <a:lnSpc>
                          <a:spcPct val="150000"/>
                        </a:lnSpc>
                        <a:spcAft>
                          <a:spcPts val="0"/>
                        </a:spcAft>
                      </a:pPr>
                      <a:r>
                        <a:rPr lang="en-US" sz="1100" kern="100" dirty="0" smtClean="0">
                          <a:latin typeface="Calibri"/>
                          <a:ea typeface="宋体"/>
                          <a:cs typeface="Times New Roman"/>
                        </a:rPr>
                        <a:t>2018-12-20</a:t>
                      </a:r>
                    </a:p>
                    <a:p>
                      <a:pPr algn="ctr">
                        <a:lnSpc>
                          <a:spcPct val="150000"/>
                        </a:lnSpc>
                        <a:spcAft>
                          <a:spcPts val="0"/>
                        </a:spcAft>
                      </a:pPr>
                      <a:r>
                        <a:rPr lang="zh-CN" altLang="en-US" sz="1100" kern="100" dirty="0" smtClean="0">
                          <a:latin typeface="Calibri"/>
                          <a:ea typeface="宋体"/>
                          <a:cs typeface="Times New Roman"/>
                        </a:rPr>
                        <a:t>我科第</a:t>
                      </a:r>
                      <a:r>
                        <a:rPr lang="en-US" altLang="zh-CN" sz="1100" kern="100" dirty="0" smtClean="0">
                          <a:latin typeface="Calibri"/>
                          <a:ea typeface="宋体"/>
                          <a:cs typeface="Times New Roman"/>
                        </a:rPr>
                        <a:t>3</a:t>
                      </a:r>
                      <a:r>
                        <a:rPr lang="zh-CN" altLang="en-US" sz="1100" kern="100" dirty="0" smtClean="0">
                          <a:latin typeface="Calibri"/>
                          <a:ea typeface="宋体"/>
                          <a:cs typeface="Times New Roman"/>
                        </a:rPr>
                        <a:t>次住院</a:t>
                      </a:r>
                      <a:endParaRPr lang="zh-CN" sz="1100" kern="100" dirty="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dirty="0">
                          <a:latin typeface="Calibri"/>
                          <a:ea typeface="宋体"/>
                          <a:cs typeface="Times New Roman"/>
                        </a:rPr>
                        <a:t>49.1</a:t>
                      </a:r>
                      <a:endParaRPr lang="zh-CN" sz="1100" kern="100" dirty="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27.4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98.8</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144.3</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18.4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7.0</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63.2</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39.0</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105</a:t>
                      </a:r>
                      <a:endParaRPr lang="zh-CN" sz="1100" kern="100">
                        <a:latin typeface="Calibri"/>
                        <a:ea typeface="宋体"/>
                        <a:cs typeface="Times New Roman"/>
                      </a:endParaRPr>
                    </a:p>
                  </a:txBody>
                  <a:tcPr marL="61819" marR="61819" marT="0" marB="0">
                    <a:lnL>
                      <a:noFill/>
                    </a:lnL>
                    <a:lnR>
                      <a:noFill/>
                    </a:lnR>
                    <a:lnT>
                      <a:noFill/>
                    </a:lnT>
                    <a:lnB>
                      <a:noFill/>
                    </a:lnB>
                  </a:tcPr>
                </a:tc>
              </a:tr>
              <a:tr h="459064">
                <a:tc>
                  <a:txBody>
                    <a:bodyPr/>
                    <a:lstStyle/>
                    <a:p>
                      <a:pPr algn="ctr">
                        <a:lnSpc>
                          <a:spcPct val="150000"/>
                        </a:lnSpc>
                        <a:spcAft>
                          <a:spcPts val="0"/>
                        </a:spcAft>
                      </a:pPr>
                      <a:r>
                        <a:rPr lang="en-US" sz="1100" kern="100" dirty="0" smtClean="0">
                          <a:latin typeface="Calibri"/>
                          <a:ea typeface="宋体"/>
                          <a:cs typeface="Times New Roman"/>
                        </a:rPr>
                        <a:t>2019-09-17</a:t>
                      </a:r>
                    </a:p>
                    <a:p>
                      <a:pPr algn="ctr">
                        <a:lnSpc>
                          <a:spcPct val="150000"/>
                        </a:lnSpc>
                        <a:spcAft>
                          <a:spcPts val="0"/>
                        </a:spcAft>
                      </a:pPr>
                      <a:r>
                        <a:rPr lang="zh-CN" altLang="en-US" sz="1100" kern="100" dirty="0" smtClean="0">
                          <a:latin typeface="Calibri"/>
                          <a:ea typeface="宋体"/>
                          <a:cs typeface="Times New Roman"/>
                        </a:rPr>
                        <a:t>我科第</a:t>
                      </a:r>
                      <a:r>
                        <a:rPr lang="en-US" altLang="zh-CN" sz="1100" kern="100" dirty="0" smtClean="0">
                          <a:latin typeface="Calibri"/>
                          <a:ea typeface="宋体"/>
                          <a:cs typeface="Times New Roman"/>
                        </a:rPr>
                        <a:t>4</a:t>
                      </a:r>
                      <a:r>
                        <a:rPr lang="zh-CN" altLang="en-US" sz="1100" kern="100" dirty="0" smtClean="0">
                          <a:latin typeface="Calibri"/>
                          <a:ea typeface="宋体"/>
                          <a:cs typeface="Times New Roman"/>
                        </a:rPr>
                        <a:t>次住院</a:t>
                      </a:r>
                      <a:endParaRPr lang="zh-CN" sz="1100" kern="100" dirty="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27.4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14.0</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68.2</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128.1</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9.5</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3.9</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60.6</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38.4</a:t>
                      </a:r>
                      <a:endParaRPr lang="zh-CN" sz="1100" kern="100">
                        <a:latin typeface="Calibri"/>
                        <a:ea typeface="宋体"/>
                        <a:cs typeface="Times New Roman"/>
                      </a:endParaRPr>
                    </a:p>
                  </a:txBody>
                  <a:tcPr marL="61819" marR="61819" marT="0" marB="0">
                    <a:lnL>
                      <a:noFill/>
                    </a:lnL>
                    <a:lnR>
                      <a:noFill/>
                    </a:lnR>
                    <a:lnT>
                      <a:noFill/>
                    </a:lnT>
                    <a:lnB>
                      <a:noFill/>
                    </a:lnB>
                  </a:tcPr>
                </a:tc>
                <a:tc>
                  <a:txBody>
                    <a:bodyPr/>
                    <a:lstStyle/>
                    <a:p>
                      <a:pPr algn="ctr">
                        <a:lnSpc>
                          <a:spcPct val="150000"/>
                        </a:lnSpc>
                        <a:spcAft>
                          <a:spcPts val="0"/>
                        </a:spcAft>
                      </a:pPr>
                      <a:r>
                        <a:rPr lang="en-US" sz="1100" kern="100">
                          <a:latin typeface="Calibri"/>
                          <a:ea typeface="宋体"/>
                          <a:cs typeface="Times New Roman"/>
                        </a:rPr>
                        <a:t>91</a:t>
                      </a:r>
                      <a:endParaRPr lang="zh-CN" sz="1100" kern="100">
                        <a:latin typeface="Calibri"/>
                        <a:ea typeface="宋体"/>
                        <a:cs typeface="Times New Roman"/>
                      </a:endParaRPr>
                    </a:p>
                  </a:txBody>
                  <a:tcPr marL="61819" marR="61819" marT="0" marB="0">
                    <a:lnL>
                      <a:noFill/>
                    </a:lnL>
                    <a:lnR>
                      <a:noFill/>
                    </a:lnR>
                    <a:lnT>
                      <a:noFill/>
                    </a:lnT>
                    <a:lnB>
                      <a:noFill/>
                    </a:lnB>
                  </a:tcPr>
                </a:tc>
              </a:tr>
              <a:tr h="459064">
                <a:tc>
                  <a:txBody>
                    <a:bodyPr/>
                    <a:lstStyle/>
                    <a:p>
                      <a:pPr algn="ctr">
                        <a:lnSpc>
                          <a:spcPct val="150000"/>
                        </a:lnSpc>
                        <a:spcAft>
                          <a:spcPts val="0"/>
                        </a:spcAft>
                      </a:pPr>
                      <a:r>
                        <a:rPr lang="en-US" sz="1100" kern="100" dirty="0" smtClean="0">
                          <a:latin typeface="Calibri"/>
                          <a:ea typeface="宋体"/>
                          <a:cs typeface="Times New Roman"/>
                        </a:rPr>
                        <a:t>2020-09-21</a:t>
                      </a:r>
                    </a:p>
                    <a:p>
                      <a:pPr algn="ctr">
                        <a:lnSpc>
                          <a:spcPct val="150000"/>
                        </a:lnSpc>
                        <a:spcAft>
                          <a:spcPts val="0"/>
                        </a:spcAft>
                      </a:pPr>
                      <a:r>
                        <a:rPr lang="zh-CN" altLang="en-US" sz="1100" kern="100" dirty="0" smtClean="0">
                          <a:latin typeface="Calibri"/>
                          <a:ea typeface="宋体"/>
                          <a:cs typeface="Times New Roman"/>
                        </a:rPr>
                        <a:t>我科第</a:t>
                      </a:r>
                      <a:r>
                        <a:rPr lang="en-US" altLang="zh-CN" sz="1100" kern="100" dirty="0" smtClean="0">
                          <a:latin typeface="Calibri"/>
                          <a:ea typeface="宋体"/>
                          <a:cs typeface="Times New Roman"/>
                        </a:rPr>
                        <a:t>5</a:t>
                      </a:r>
                      <a:r>
                        <a:rPr lang="zh-CN" altLang="en-US" sz="1100" kern="100" dirty="0" smtClean="0">
                          <a:latin typeface="Calibri"/>
                          <a:ea typeface="宋体"/>
                          <a:cs typeface="Times New Roman"/>
                        </a:rPr>
                        <a:t>次住院</a:t>
                      </a:r>
                      <a:endParaRPr lang="zh-CN" sz="1100" kern="100" dirty="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64.9</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33.4</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63.4</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63.8</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17.8</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dirty="0">
                          <a:latin typeface="Calibri"/>
                          <a:ea typeface="宋体"/>
                          <a:cs typeface="Times New Roman"/>
                        </a:rPr>
                        <a:t>7.0</a:t>
                      </a:r>
                      <a:endParaRPr lang="zh-CN" sz="1100" kern="100" dirty="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68.8</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latin typeface="Calibri"/>
                          <a:ea typeface="宋体"/>
                          <a:cs typeface="Times New Roman"/>
                        </a:rPr>
                        <a:t>42.6</a:t>
                      </a:r>
                      <a:endParaRPr lang="zh-CN" sz="1100" kern="10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dirty="0">
                          <a:latin typeface="Calibri"/>
                          <a:ea typeface="宋体"/>
                          <a:cs typeface="Times New Roman"/>
                        </a:rPr>
                        <a:t>102</a:t>
                      </a:r>
                      <a:endParaRPr lang="zh-CN" sz="1100" kern="100" dirty="0">
                        <a:latin typeface="Calibri"/>
                        <a:ea typeface="宋体"/>
                        <a:cs typeface="Times New Roman"/>
                      </a:endParaRPr>
                    </a:p>
                  </a:txBody>
                  <a:tcPr marL="61819" marR="61819"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059832" y="1916832"/>
            <a:ext cx="2520280" cy="307777"/>
          </a:xfrm>
          <a:prstGeom prst="rect">
            <a:avLst/>
          </a:prstGeom>
          <a:noFill/>
        </p:spPr>
        <p:txBody>
          <a:bodyPr wrap="square" rtlCol="0">
            <a:spAutoFit/>
          </a:bodyPr>
          <a:lstStyle/>
          <a:p>
            <a:r>
              <a:rPr lang="zh-CN" altLang="en-US" sz="1400" dirty="0" smtClean="0"/>
              <a:t>表</a:t>
            </a:r>
            <a:r>
              <a:rPr lang="en-US" altLang="zh-CN" sz="1400" dirty="0" smtClean="0"/>
              <a:t>1  </a:t>
            </a:r>
            <a:r>
              <a:rPr lang="zh-CN" altLang="en-US" sz="1400" dirty="0" smtClean="0"/>
              <a:t>患者肝功能及</a:t>
            </a:r>
            <a:r>
              <a:rPr lang="zh-CN" altLang="en-US" sz="1400" dirty="0" smtClean="0"/>
              <a:t>贫血指标</a:t>
            </a:r>
            <a:endParaRPr lang="zh-CN"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71600" y="476672"/>
            <a:ext cx="1802069" cy="569988"/>
          </a:xfrm>
          <a:prstGeom prst="rect">
            <a:avLst/>
          </a:prstGeom>
          <a:noFill/>
        </p:spPr>
        <p:txBody>
          <a:bodyPr wrap="square" lIns="76796" tIns="38398" rIns="76796" bIns="38398" rtlCol="0">
            <a:spAutoFit/>
          </a:bodyPr>
          <a:lstStyle/>
          <a:p>
            <a:pPr defTabSz="767674"/>
            <a:r>
              <a:rPr lang="zh-CN" altLang="en-US" sz="3200" dirty="0" smtClean="0">
                <a:latin typeface="黑体" panose="02010609060101010101" pitchFamily="49" charset="-122"/>
                <a:ea typeface="黑体" panose="02010609060101010101" pitchFamily="49" charset="-122"/>
                <a:sym typeface="+mn-ea"/>
              </a:rPr>
              <a:t>诊断思路</a:t>
            </a:r>
            <a:endParaRPr lang="zh-CN" altLang="en-US" sz="3200" dirty="0">
              <a:latin typeface="黑体" panose="02010609060101010101" pitchFamily="49" charset="-122"/>
              <a:ea typeface="黑体" panose="02010609060101010101" pitchFamily="49" charset="-122"/>
              <a:sym typeface="+mn-ea"/>
            </a:endParaRPr>
          </a:p>
        </p:txBody>
      </p:sp>
      <p:pic>
        <p:nvPicPr>
          <p:cNvPr id="7"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436614"/>
            <a:ext cx="7029400" cy="487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548680"/>
            <a:ext cx="2232248" cy="648072"/>
          </a:xfrm>
        </p:spPr>
        <p:txBody>
          <a:bodyPr>
            <a:normAutofit/>
          </a:bodyPr>
          <a:lstStyle/>
          <a:p>
            <a:r>
              <a:rPr lang="zh-CN" altLang="en-US" sz="3200" dirty="0" smtClean="0">
                <a:latin typeface="黑体" pitchFamily="49" charset="-122"/>
                <a:ea typeface="黑体" pitchFamily="49" charset="-122"/>
              </a:rPr>
              <a:t>诊治经过</a:t>
            </a:r>
            <a:endParaRPr lang="zh-CN" altLang="en-US" sz="3200" dirty="0">
              <a:latin typeface="黑体" pitchFamily="49" charset="-122"/>
              <a:ea typeface="黑体" pitchFamily="49" charset="-122"/>
            </a:endParaRPr>
          </a:p>
        </p:txBody>
      </p:sp>
      <p:sp>
        <p:nvSpPr>
          <p:cNvPr id="3" name="副标题 2"/>
          <p:cNvSpPr>
            <a:spLocks noGrp="1"/>
          </p:cNvSpPr>
          <p:nvPr>
            <p:ph type="subTitle" idx="1"/>
          </p:nvPr>
        </p:nvSpPr>
        <p:spPr>
          <a:xfrm>
            <a:off x="971600" y="1484784"/>
            <a:ext cx="7200800" cy="2880320"/>
          </a:xfrm>
        </p:spPr>
        <p:txBody>
          <a:bodyPr>
            <a:noAutofit/>
          </a:bodyPr>
          <a:lstStyle/>
          <a:p>
            <a:pPr algn="l">
              <a:lnSpc>
                <a:spcPct val="120000"/>
              </a:lnSpc>
            </a:pPr>
            <a:r>
              <a:rPr lang="zh-CN" altLang="en-US" sz="2000" dirty="0" smtClean="0">
                <a:solidFill>
                  <a:schemeClr val="tx1"/>
                </a:solidFill>
                <a:latin typeface="黑体" pitchFamily="49" charset="-122"/>
                <a:ea typeface="黑体" pitchFamily="49" charset="-122"/>
              </a:rPr>
              <a:t>根据肝功能异常待查思路进行鉴别诊断</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2018</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12</a:t>
            </a:r>
            <a:r>
              <a:rPr lang="zh-CN" altLang="zh-CN" sz="2000" dirty="0" smtClean="0">
                <a:solidFill>
                  <a:schemeClr val="tx1"/>
                </a:solidFill>
                <a:latin typeface="黑体" pitchFamily="49" charset="-122"/>
                <a:ea typeface="黑体" pitchFamily="49" charset="-122"/>
              </a:rPr>
              <a:t>月</a:t>
            </a:r>
            <a:r>
              <a:rPr lang="zh-CN" altLang="en-US" sz="2000" dirty="0" smtClean="0">
                <a:solidFill>
                  <a:schemeClr val="tx1"/>
                </a:solidFill>
                <a:latin typeface="黑体" pitchFamily="49" charset="-122"/>
                <a:ea typeface="黑体" pitchFamily="49" charset="-122"/>
              </a:rPr>
              <a:t>第</a:t>
            </a:r>
            <a:r>
              <a:rPr lang="en-US" altLang="zh-CN" sz="2000" dirty="0">
                <a:solidFill>
                  <a:schemeClr val="tx1"/>
                </a:solidFill>
                <a:latin typeface="黑体" pitchFamily="49" charset="-122"/>
                <a:ea typeface="黑体" pitchFamily="49" charset="-122"/>
              </a:rPr>
              <a:t>3</a:t>
            </a:r>
            <a:r>
              <a:rPr lang="zh-CN" altLang="en-US" sz="2000" dirty="0" smtClean="0">
                <a:solidFill>
                  <a:schemeClr val="tx1"/>
                </a:solidFill>
                <a:latin typeface="黑体" pitchFamily="49" charset="-122"/>
                <a:ea typeface="黑体" pitchFamily="49" charset="-122"/>
              </a:rPr>
              <a:t>次</a:t>
            </a:r>
            <a:r>
              <a:rPr lang="zh-CN" altLang="zh-CN" sz="2000" dirty="0" smtClean="0">
                <a:solidFill>
                  <a:schemeClr val="tx1"/>
                </a:solidFill>
                <a:latin typeface="黑体" pitchFamily="49" charset="-122"/>
                <a:ea typeface="黑体" pitchFamily="49" charset="-122"/>
              </a:rPr>
              <a:t>入住</a:t>
            </a:r>
            <a:r>
              <a:rPr lang="zh-CN" altLang="zh-CN" sz="2000" dirty="0" smtClean="0">
                <a:solidFill>
                  <a:schemeClr val="tx1"/>
                </a:solidFill>
                <a:latin typeface="黑体" pitchFamily="49" charset="-122"/>
                <a:ea typeface="黑体" pitchFamily="49" charset="-122"/>
              </a:rPr>
              <a:t>我科时，</a:t>
            </a:r>
            <a:r>
              <a:rPr lang="zh-CN" altLang="en-US" sz="2000" dirty="0" smtClean="0">
                <a:solidFill>
                  <a:schemeClr val="tx1"/>
                </a:solidFill>
                <a:latin typeface="黑体" pitchFamily="49" charset="-122"/>
                <a:ea typeface="黑体" pitchFamily="49" charset="-122"/>
              </a:rPr>
              <a:t>为明确诊断，再次行</a:t>
            </a:r>
            <a:r>
              <a:rPr lang="zh-CN" altLang="zh-CN" sz="2000" dirty="0" smtClean="0">
                <a:solidFill>
                  <a:schemeClr val="tx1"/>
                </a:solidFill>
                <a:latin typeface="黑体" pitchFamily="49" charset="-122"/>
                <a:ea typeface="黑体" pitchFamily="49" charset="-122"/>
              </a:rPr>
              <a:t>超声引导下肝穿刺，我院病理诊断为：</a:t>
            </a:r>
            <a:r>
              <a:rPr lang="en-US" altLang="zh-CN" sz="2000" dirty="0" smtClean="0">
                <a:solidFill>
                  <a:schemeClr val="tx1"/>
                </a:solidFill>
                <a:latin typeface="黑体" pitchFamily="49" charset="-122"/>
                <a:ea typeface="黑体" pitchFamily="49" charset="-122"/>
              </a:rPr>
              <a:t>1.</a:t>
            </a:r>
            <a:r>
              <a:rPr lang="zh-CN" altLang="zh-CN" sz="2000" dirty="0" smtClean="0">
                <a:solidFill>
                  <a:schemeClr val="tx1"/>
                </a:solidFill>
                <a:latin typeface="黑体" pitchFamily="49" charset="-122"/>
                <a:ea typeface="黑体" pitchFamily="49" charset="-122"/>
              </a:rPr>
              <a:t>慢性肝炎</a:t>
            </a:r>
            <a:r>
              <a:rPr lang="en-US" altLang="zh-CN" sz="2000" dirty="0" smtClean="0">
                <a:solidFill>
                  <a:schemeClr val="tx1"/>
                </a:solidFill>
                <a:latin typeface="黑体" pitchFamily="49" charset="-122"/>
                <a:ea typeface="黑体" pitchFamily="49" charset="-122"/>
              </a:rPr>
              <a:t>G2S1-2</a:t>
            </a:r>
            <a:r>
              <a:rPr lang="zh-CN" altLang="zh-CN"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2.</a:t>
            </a:r>
            <a:r>
              <a:rPr lang="zh-CN" altLang="zh-CN" sz="2000" dirty="0" smtClean="0">
                <a:solidFill>
                  <a:schemeClr val="tx1"/>
                </a:solidFill>
                <a:latin typeface="黑体" pitchFamily="49" charset="-122"/>
                <a:ea typeface="黑体" pitchFamily="49" charset="-122"/>
              </a:rPr>
              <a:t>药物性肝损伤。</a:t>
            </a:r>
            <a:endParaRPr lang="en-US" altLang="zh-CN" sz="2000" dirty="0" smtClean="0">
              <a:solidFill>
                <a:schemeClr val="tx1"/>
              </a:solidFill>
              <a:latin typeface="黑体" pitchFamily="49" charset="-122"/>
              <a:ea typeface="黑体" pitchFamily="49" charset="-122"/>
            </a:endParaRPr>
          </a:p>
          <a:p>
            <a:pPr algn="l">
              <a:lnSpc>
                <a:spcPct val="120000"/>
              </a:lnSpc>
            </a:pPr>
            <a:endParaRPr lang="en-US" altLang="zh-CN" sz="2000" dirty="0" smtClean="0">
              <a:solidFill>
                <a:schemeClr val="tx1"/>
              </a:solidFill>
              <a:latin typeface="黑体" pitchFamily="49" charset="-122"/>
              <a:ea typeface="黑体" pitchFamily="49" charset="-122"/>
            </a:endParaRPr>
          </a:p>
          <a:p>
            <a:pPr algn="l">
              <a:lnSpc>
                <a:spcPct val="120000"/>
              </a:lnSpc>
            </a:pPr>
            <a:r>
              <a:rPr lang="zh-CN" altLang="zh-CN" sz="2000" dirty="0" smtClean="0">
                <a:solidFill>
                  <a:schemeClr val="tx1"/>
                </a:solidFill>
                <a:latin typeface="黑体" pitchFamily="49" charset="-122"/>
                <a:ea typeface="黑体" pitchFamily="49" charset="-122"/>
              </a:rPr>
              <a:t>考虑</a:t>
            </a:r>
            <a:r>
              <a:rPr lang="zh-CN" altLang="zh-CN" sz="2000" dirty="0" smtClean="0">
                <a:solidFill>
                  <a:schemeClr val="tx1"/>
                </a:solidFill>
                <a:latin typeface="黑体" pitchFamily="49" charset="-122"/>
                <a:ea typeface="黑体" pitchFamily="49" charset="-122"/>
              </a:rPr>
              <a:t>患者</a:t>
            </a:r>
            <a:r>
              <a:rPr lang="zh-CN" altLang="en-US" sz="2000" dirty="0">
                <a:solidFill>
                  <a:schemeClr val="tx1"/>
                </a:solidFill>
                <a:latin typeface="黑体" pitchFamily="49" charset="-122"/>
                <a:ea typeface="黑体" pitchFamily="49" charset="-122"/>
              </a:rPr>
              <a:t>后期</a:t>
            </a:r>
            <a:r>
              <a:rPr lang="zh-CN" altLang="en-US" sz="2000" dirty="0" smtClean="0">
                <a:solidFill>
                  <a:schemeClr val="tx1"/>
                </a:solidFill>
                <a:latin typeface="黑体" pitchFamily="49" charset="-122"/>
                <a:ea typeface="黑体" pitchFamily="49" charset="-122"/>
              </a:rPr>
              <a:t>多次</a:t>
            </a:r>
            <a:r>
              <a:rPr lang="zh-CN" altLang="zh-CN" sz="2000" dirty="0" smtClean="0">
                <a:solidFill>
                  <a:schemeClr val="tx1"/>
                </a:solidFill>
                <a:latin typeface="黑体" pitchFamily="49" charset="-122"/>
                <a:ea typeface="黑体" pitchFamily="49" charset="-122"/>
              </a:rPr>
              <a:t>发生</a:t>
            </a:r>
            <a:r>
              <a:rPr lang="zh-CN" altLang="zh-CN" sz="2000" dirty="0" smtClean="0">
                <a:solidFill>
                  <a:schemeClr val="tx1"/>
                </a:solidFill>
                <a:latin typeface="黑体" pitchFamily="49" charset="-122"/>
                <a:ea typeface="黑体" pitchFamily="49" charset="-122"/>
              </a:rPr>
              <a:t>肝功能</a:t>
            </a:r>
            <a:r>
              <a:rPr lang="zh-CN" altLang="zh-CN" sz="2000" dirty="0" smtClean="0">
                <a:solidFill>
                  <a:schemeClr val="tx1"/>
                </a:solidFill>
                <a:latin typeface="黑体" pitchFamily="49" charset="-122"/>
                <a:ea typeface="黑体" pitchFamily="49" charset="-122"/>
              </a:rPr>
              <a:t>异常</a:t>
            </a:r>
            <a:r>
              <a:rPr lang="zh-CN" altLang="en-US" sz="2000" dirty="0" smtClean="0">
                <a:solidFill>
                  <a:schemeClr val="tx1"/>
                </a:solidFill>
                <a:latin typeface="黑体" pitchFamily="49" charset="-122"/>
                <a:ea typeface="黑体" pitchFamily="49" charset="-122"/>
              </a:rPr>
              <a:t>均无用药史，无法完全用</a:t>
            </a:r>
            <a:r>
              <a:rPr lang="zh-CN" altLang="zh-CN" sz="2000" dirty="0" smtClean="0">
                <a:solidFill>
                  <a:schemeClr val="tx1"/>
                </a:solidFill>
                <a:latin typeface="黑体" pitchFamily="49" charset="-122"/>
                <a:ea typeface="黑体" pitchFamily="49" charset="-122"/>
              </a:rPr>
              <a:t>药物</a:t>
            </a:r>
            <a:r>
              <a:rPr lang="zh-CN" altLang="en-US" sz="2000" dirty="0" smtClean="0">
                <a:solidFill>
                  <a:schemeClr val="tx1"/>
                </a:solidFill>
                <a:latin typeface="黑体" pitchFamily="49" charset="-122"/>
                <a:ea typeface="黑体" pitchFamily="49" charset="-122"/>
              </a:rPr>
              <a:t>性肝损伤</a:t>
            </a:r>
            <a:r>
              <a:rPr lang="zh-CN" altLang="zh-CN" sz="2000" dirty="0" smtClean="0">
                <a:solidFill>
                  <a:schemeClr val="tx1"/>
                </a:solidFill>
                <a:latin typeface="黑体" pitchFamily="49" charset="-122"/>
                <a:ea typeface="黑体" pitchFamily="49" charset="-122"/>
              </a:rPr>
              <a:t>解释</a:t>
            </a:r>
            <a:r>
              <a:rPr lang="zh-CN" altLang="zh-CN" sz="2000" dirty="0" smtClean="0">
                <a:solidFill>
                  <a:schemeClr val="tx1"/>
                </a:solidFill>
                <a:latin typeface="黑体" pitchFamily="49" charset="-122"/>
                <a:ea typeface="黑体" pitchFamily="49" charset="-122"/>
              </a:rPr>
              <a:t>，因此于</a:t>
            </a:r>
            <a:r>
              <a:rPr lang="en-US" altLang="zh-CN" sz="2000" dirty="0" smtClean="0">
                <a:solidFill>
                  <a:schemeClr val="tx1"/>
                </a:solidFill>
                <a:latin typeface="黑体" pitchFamily="49" charset="-122"/>
                <a:ea typeface="黑体" pitchFamily="49" charset="-122"/>
              </a:rPr>
              <a:t>2019</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9</a:t>
            </a:r>
            <a:r>
              <a:rPr lang="zh-CN" altLang="zh-CN" sz="2000" dirty="0" smtClean="0">
                <a:solidFill>
                  <a:schemeClr val="tx1"/>
                </a:solidFill>
                <a:latin typeface="黑体" pitchFamily="49" charset="-122"/>
                <a:ea typeface="黑体" pitchFamily="49" charset="-122"/>
              </a:rPr>
              <a:t>月</a:t>
            </a:r>
            <a:r>
              <a:rPr lang="zh-CN" altLang="en-US" sz="2000" dirty="0" smtClean="0">
                <a:solidFill>
                  <a:schemeClr val="tx1"/>
                </a:solidFill>
                <a:latin typeface="黑体" pitchFamily="49" charset="-122"/>
                <a:ea typeface="黑体" pitchFamily="49" charset="-122"/>
              </a:rPr>
              <a:t>第</a:t>
            </a:r>
            <a:r>
              <a:rPr lang="en-US" altLang="zh-CN" sz="2000" dirty="0">
                <a:solidFill>
                  <a:schemeClr val="tx1"/>
                </a:solidFill>
                <a:latin typeface="黑体" pitchFamily="49" charset="-122"/>
                <a:ea typeface="黑体" pitchFamily="49" charset="-122"/>
              </a:rPr>
              <a:t>4</a:t>
            </a:r>
            <a:r>
              <a:rPr lang="zh-CN" altLang="en-US" sz="2000" dirty="0" smtClean="0">
                <a:solidFill>
                  <a:schemeClr val="tx1"/>
                </a:solidFill>
                <a:latin typeface="黑体" pitchFamily="49" charset="-122"/>
                <a:ea typeface="黑体" pitchFamily="49" charset="-122"/>
              </a:rPr>
              <a:t>次</a:t>
            </a:r>
            <a:r>
              <a:rPr lang="zh-CN" altLang="zh-CN" sz="2000" dirty="0" smtClean="0">
                <a:solidFill>
                  <a:schemeClr val="tx1"/>
                </a:solidFill>
                <a:latin typeface="黑体" pitchFamily="49" charset="-122"/>
                <a:ea typeface="黑体" pitchFamily="49" charset="-122"/>
              </a:rPr>
              <a:t>住院</a:t>
            </a:r>
            <a:r>
              <a:rPr lang="zh-CN" altLang="zh-CN" sz="2000" dirty="0" smtClean="0">
                <a:solidFill>
                  <a:schemeClr val="tx1"/>
                </a:solidFill>
                <a:latin typeface="黑体" pitchFamily="49" charset="-122"/>
                <a:ea typeface="黑体" pitchFamily="49" charset="-122"/>
              </a:rPr>
              <a:t>时借阅外院及我院肝脏病理标本送中日友好医院王泰龄教授会诊</a:t>
            </a:r>
            <a:r>
              <a:rPr lang="zh-CN" altLang="en-US" sz="2000" dirty="0" smtClean="0">
                <a:solidFill>
                  <a:schemeClr val="tx1"/>
                </a:solidFill>
                <a:latin typeface="黑体" pitchFamily="49" charset="-122"/>
                <a:ea typeface="黑体" pitchFamily="49" charset="-122"/>
              </a:rPr>
              <a:t>。</a:t>
            </a:r>
          </a:p>
        </p:txBody>
      </p:sp>
      <p:pic>
        <p:nvPicPr>
          <p:cNvPr id="7170" name="Picture 2"/>
          <p:cNvPicPr>
            <a:picLocks noChangeAspect="1" noChangeArrowheads="1"/>
          </p:cNvPicPr>
          <p:nvPr/>
        </p:nvPicPr>
        <p:blipFill>
          <a:blip r:embed="rId2" cstate="print"/>
          <a:srcRect/>
          <a:stretch>
            <a:fillRect/>
          </a:stretch>
        </p:blipFill>
        <p:spPr bwMode="auto">
          <a:xfrm>
            <a:off x="3563888" y="4293096"/>
            <a:ext cx="2025225" cy="1944216"/>
          </a:xfrm>
          <a:prstGeom prst="rect">
            <a:avLst/>
          </a:prstGeom>
          <a:noFill/>
          <a:ln w="9525">
            <a:noFill/>
            <a:miter lim="800000"/>
            <a:headEnd/>
            <a:tailEnd/>
          </a:ln>
          <a:scene3d>
            <a:camera prst="orthographicFront">
              <a:rot lat="0" lon="0" rev="0"/>
            </a:camera>
            <a:lightRig rig="threePt" dir="t"/>
          </a:scene3d>
        </p:spPr>
      </p:pic>
      <p:pic>
        <p:nvPicPr>
          <p:cNvPr id="8"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5576" y="692696"/>
            <a:ext cx="3960440" cy="569988"/>
          </a:xfrm>
          <a:prstGeom prst="rect">
            <a:avLst/>
          </a:prstGeom>
          <a:noFill/>
        </p:spPr>
        <p:txBody>
          <a:bodyPr wrap="square" lIns="76796" tIns="38398" rIns="76796" bIns="38398" rtlCol="0">
            <a:spAutoFit/>
          </a:bodyPr>
          <a:lstStyle/>
          <a:p>
            <a:pPr defTabSz="767674"/>
            <a:r>
              <a:rPr lang="zh-CN" altLang="en-US" sz="3200" dirty="0" smtClean="0">
                <a:latin typeface="黑体" pitchFamily="49" charset="-122"/>
                <a:ea typeface="黑体" pitchFamily="49" charset="-122"/>
                <a:sym typeface="+mn-ea"/>
              </a:rPr>
              <a:t>肝穿刺病理活检</a:t>
            </a:r>
            <a:endParaRPr lang="zh-CN" altLang="en-US" sz="3200" dirty="0">
              <a:latin typeface="黑体" pitchFamily="49" charset="-122"/>
              <a:ea typeface="黑体" pitchFamily="49" charset="-122"/>
              <a:sym typeface="+mn-ea"/>
            </a:endParaRPr>
          </a:p>
        </p:txBody>
      </p:sp>
      <p:sp>
        <p:nvSpPr>
          <p:cNvPr id="22" name="标题 21"/>
          <p:cNvSpPr>
            <a:spLocks noGrp="1"/>
          </p:cNvSpPr>
          <p:nvPr>
            <p:ph type="ctrTitle"/>
          </p:nvPr>
        </p:nvSpPr>
        <p:spPr>
          <a:xfrm>
            <a:off x="971600" y="4509120"/>
            <a:ext cx="7920880" cy="1440160"/>
          </a:xfrm>
        </p:spPr>
        <p:txBody>
          <a:bodyPr>
            <a:noAutofit/>
          </a:bodyPr>
          <a:lstStyle/>
          <a:p>
            <a:r>
              <a:rPr lang="zh-CN" altLang="zh-CN" sz="1400" dirty="0" smtClean="0">
                <a:latin typeface="黑体" pitchFamily="49" charset="-122"/>
                <a:ea typeface="黑体" pitchFamily="49" charset="-122"/>
              </a:rPr>
              <a:t>图</a:t>
            </a:r>
            <a:r>
              <a:rPr lang="en-US" altLang="zh-CN" sz="1400" dirty="0" smtClean="0">
                <a:latin typeface="黑体" pitchFamily="49" charset="-122"/>
                <a:ea typeface="黑体" pitchFamily="49" charset="-122"/>
              </a:rPr>
              <a:t>A</a:t>
            </a:r>
            <a:r>
              <a:rPr lang="zh-CN" altLang="zh-CN" sz="1400" dirty="0" smtClean="0">
                <a:latin typeface="黑体" pitchFamily="49" charset="-122"/>
                <a:ea typeface="黑体" pitchFamily="49" charset="-122"/>
              </a:rPr>
              <a:t>（</a:t>
            </a:r>
            <a:r>
              <a:rPr lang="en-US" altLang="zh-CN" sz="1400" dirty="0" smtClean="0">
                <a:latin typeface="黑体" pitchFamily="49" charset="-122"/>
                <a:ea typeface="黑体" pitchFamily="49" charset="-122"/>
              </a:rPr>
              <a:t>2016</a:t>
            </a:r>
            <a:r>
              <a:rPr lang="zh-CN" altLang="zh-CN" sz="1400" dirty="0" smtClean="0">
                <a:latin typeface="黑体" pitchFamily="49" charset="-122"/>
                <a:ea typeface="黑体" pitchFamily="49" charset="-122"/>
              </a:rPr>
              <a:t>年</a:t>
            </a:r>
            <a:r>
              <a:rPr lang="en-US" altLang="zh-CN" sz="1400" dirty="0" smtClean="0">
                <a:latin typeface="黑体" pitchFamily="49" charset="-122"/>
                <a:ea typeface="黑体" pitchFamily="49" charset="-122"/>
              </a:rPr>
              <a:t>3</a:t>
            </a:r>
            <a:r>
              <a:rPr lang="zh-CN" altLang="zh-CN" sz="1400" dirty="0" smtClean="0">
                <a:latin typeface="黑体" pitchFamily="49" charset="-122"/>
                <a:ea typeface="黑体" pitchFamily="49" charset="-122"/>
              </a:rPr>
              <a:t>月</a:t>
            </a:r>
            <a:r>
              <a:rPr lang="en-US" altLang="zh-CN" sz="1400" dirty="0" smtClean="0">
                <a:latin typeface="黑体" pitchFamily="49" charset="-122"/>
                <a:ea typeface="黑体" pitchFamily="49" charset="-122"/>
              </a:rPr>
              <a:t> HE</a:t>
            </a:r>
            <a:r>
              <a:rPr lang="zh-CN" altLang="zh-CN" sz="1400" dirty="0" smtClean="0">
                <a:latin typeface="黑体" pitchFamily="49" charset="-122"/>
                <a:ea typeface="黑体" pitchFamily="49" charset="-122"/>
              </a:rPr>
              <a:t>染色</a:t>
            </a:r>
            <a:r>
              <a:rPr lang="en-US" altLang="zh-CN" sz="1400" dirty="0" smtClean="0">
                <a:latin typeface="黑体" pitchFamily="49" charset="-122"/>
                <a:ea typeface="黑体" pitchFamily="49" charset="-122"/>
              </a:rPr>
              <a:t> 200</a:t>
            </a:r>
            <a:r>
              <a:rPr lang="zh-CN" altLang="zh-CN" sz="1400" dirty="0" smtClean="0">
                <a:latin typeface="黑体" pitchFamily="49" charset="-122"/>
                <a:ea typeface="黑体" pitchFamily="49" charset="-122"/>
              </a:rPr>
              <a:t>×）切片内间质炎细胞浸润，小胆管腔内含“胆栓”</a:t>
            </a:r>
            <a:br>
              <a:rPr lang="zh-CN" altLang="zh-CN" sz="1400" dirty="0" smtClean="0">
                <a:latin typeface="黑体" pitchFamily="49" charset="-122"/>
                <a:ea typeface="黑体" pitchFamily="49" charset="-122"/>
              </a:rPr>
            </a:br>
            <a:r>
              <a:rPr lang="zh-CN" altLang="zh-CN" sz="1400" dirty="0" smtClean="0">
                <a:latin typeface="黑体" pitchFamily="49" charset="-122"/>
                <a:ea typeface="黑体" pitchFamily="49" charset="-122"/>
              </a:rPr>
              <a:t>图</a:t>
            </a:r>
            <a:r>
              <a:rPr lang="en-US" altLang="zh-CN" sz="1400" dirty="0" smtClean="0">
                <a:latin typeface="黑体" pitchFamily="49" charset="-122"/>
                <a:ea typeface="黑体" pitchFamily="49" charset="-122"/>
              </a:rPr>
              <a:t>B</a:t>
            </a:r>
            <a:r>
              <a:rPr lang="zh-CN" altLang="zh-CN" sz="1400" dirty="0" smtClean="0">
                <a:latin typeface="黑体" pitchFamily="49" charset="-122"/>
                <a:ea typeface="黑体" pitchFamily="49" charset="-122"/>
              </a:rPr>
              <a:t>（</a:t>
            </a:r>
            <a:r>
              <a:rPr lang="en-US" altLang="zh-CN" sz="1400" dirty="0" smtClean="0">
                <a:latin typeface="黑体" pitchFamily="49" charset="-122"/>
                <a:ea typeface="黑体" pitchFamily="49" charset="-122"/>
              </a:rPr>
              <a:t>2016</a:t>
            </a:r>
            <a:r>
              <a:rPr lang="zh-CN" altLang="zh-CN" sz="1400" dirty="0" smtClean="0">
                <a:latin typeface="黑体" pitchFamily="49" charset="-122"/>
                <a:ea typeface="黑体" pitchFamily="49" charset="-122"/>
              </a:rPr>
              <a:t>年</a:t>
            </a:r>
            <a:r>
              <a:rPr lang="en-US" altLang="zh-CN" sz="1400" dirty="0" smtClean="0">
                <a:latin typeface="黑体" pitchFamily="49" charset="-122"/>
                <a:ea typeface="黑体" pitchFamily="49" charset="-122"/>
              </a:rPr>
              <a:t>3</a:t>
            </a:r>
            <a:r>
              <a:rPr lang="zh-CN" altLang="zh-CN" sz="1400" dirty="0" smtClean="0">
                <a:latin typeface="黑体" pitchFamily="49" charset="-122"/>
                <a:ea typeface="黑体" pitchFamily="49" charset="-122"/>
              </a:rPr>
              <a:t>月</a:t>
            </a:r>
            <a:r>
              <a:rPr lang="en-US" altLang="zh-CN" sz="1400" dirty="0" smtClean="0">
                <a:latin typeface="黑体" pitchFamily="49" charset="-122"/>
                <a:ea typeface="黑体" pitchFamily="49" charset="-122"/>
              </a:rPr>
              <a:t> HE</a:t>
            </a:r>
            <a:r>
              <a:rPr lang="zh-CN" altLang="zh-CN" sz="1400" dirty="0" smtClean="0">
                <a:latin typeface="黑体" pitchFamily="49" charset="-122"/>
                <a:ea typeface="黑体" pitchFamily="49" charset="-122"/>
              </a:rPr>
              <a:t>染色</a:t>
            </a:r>
            <a:r>
              <a:rPr lang="en-US" altLang="zh-CN" sz="1400" dirty="0" smtClean="0">
                <a:latin typeface="黑体" pitchFamily="49" charset="-122"/>
                <a:ea typeface="黑体" pitchFamily="49" charset="-122"/>
              </a:rPr>
              <a:t> 200</a:t>
            </a:r>
            <a:r>
              <a:rPr lang="zh-CN" altLang="zh-CN" sz="1400" dirty="0" smtClean="0">
                <a:latin typeface="黑体" pitchFamily="49" charset="-122"/>
                <a:ea typeface="黑体" pitchFamily="49" charset="-122"/>
              </a:rPr>
              <a:t>×）可见少数血窦内“胆栓”</a:t>
            </a:r>
            <a:br>
              <a:rPr lang="zh-CN" altLang="zh-CN" sz="1400" dirty="0" smtClean="0">
                <a:latin typeface="黑体" pitchFamily="49" charset="-122"/>
                <a:ea typeface="黑体" pitchFamily="49" charset="-122"/>
              </a:rPr>
            </a:br>
            <a:r>
              <a:rPr lang="zh-CN" altLang="zh-CN" sz="1400" dirty="0" smtClean="0">
                <a:latin typeface="黑体" pitchFamily="49" charset="-122"/>
                <a:ea typeface="黑体" pitchFamily="49" charset="-122"/>
              </a:rPr>
              <a:t>图</a:t>
            </a:r>
            <a:r>
              <a:rPr lang="en-US" altLang="zh-CN" sz="1400" dirty="0" smtClean="0">
                <a:latin typeface="黑体" pitchFamily="49" charset="-122"/>
                <a:ea typeface="黑体" pitchFamily="49" charset="-122"/>
              </a:rPr>
              <a:t>C</a:t>
            </a:r>
            <a:r>
              <a:rPr lang="zh-CN" altLang="zh-CN" sz="1400" dirty="0" smtClean="0">
                <a:latin typeface="黑体" pitchFamily="49" charset="-122"/>
                <a:ea typeface="黑体" pitchFamily="49" charset="-122"/>
              </a:rPr>
              <a:t>（</a:t>
            </a:r>
            <a:r>
              <a:rPr lang="en-US" altLang="zh-CN" sz="1400" dirty="0" smtClean="0">
                <a:latin typeface="黑体" pitchFamily="49" charset="-122"/>
                <a:ea typeface="黑体" pitchFamily="49" charset="-122"/>
              </a:rPr>
              <a:t>2016</a:t>
            </a:r>
            <a:r>
              <a:rPr lang="zh-CN" altLang="zh-CN" sz="1400" dirty="0" smtClean="0">
                <a:latin typeface="黑体" pitchFamily="49" charset="-122"/>
                <a:ea typeface="黑体" pitchFamily="49" charset="-122"/>
              </a:rPr>
              <a:t>年</a:t>
            </a:r>
            <a:r>
              <a:rPr lang="en-US" altLang="zh-CN" sz="1400" dirty="0" smtClean="0">
                <a:latin typeface="黑体" pitchFamily="49" charset="-122"/>
                <a:ea typeface="黑体" pitchFamily="49" charset="-122"/>
              </a:rPr>
              <a:t>3</a:t>
            </a:r>
            <a:r>
              <a:rPr lang="zh-CN" altLang="zh-CN" sz="1400" dirty="0" smtClean="0">
                <a:latin typeface="黑体" pitchFamily="49" charset="-122"/>
                <a:ea typeface="黑体" pitchFamily="49" charset="-122"/>
              </a:rPr>
              <a:t>月</a:t>
            </a:r>
            <a:r>
              <a:rPr lang="en-US" altLang="zh-CN" sz="1400" dirty="0" smtClean="0">
                <a:latin typeface="黑体" pitchFamily="49" charset="-122"/>
                <a:ea typeface="黑体" pitchFamily="49" charset="-122"/>
              </a:rPr>
              <a:t> HE</a:t>
            </a:r>
            <a:r>
              <a:rPr lang="zh-CN" altLang="zh-CN" sz="1400" dirty="0" smtClean="0">
                <a:latin typeface="黑体" pitchFamily="49" charset="-122"/>
                <a:ea typeface="黑体" pitchFamily="49" charset="-122"/>
              </a:rPr>
              <a:t>染色 偏振光下</a:t>
            </a:r>
            <a:r>
              <a:rPr lang="en-US" altLang="zh-CN" sz="1400" dirty="0" smtClean="0">
                <a:latin typeface="黑体" pitchFamily="49" charset="-122"/>
                <a:ea typeface="黑体" pitchFamily="49" charset="-122"/>
              </a:rPr>
              <a:t> 400</a:t>
            </a:r>
            <a:r>
              <a:rPr lang="zh-CN" altLang="zh-CN" sz="1400" dirty="0" smtClean="0">
                <a:latin typeface="黑体" pitchFamily="49" charset="-122"/>
                <a:ea typeface="黑体" pitchFamily="49" charset="-122"/>
              </a:rPr>
              <a:t>×）</a:t>
            </a:r>
            <a:r>
              <a:rPr lang="zh-CN" altLang="zh-CN" sz="1400" dirty="0" smtClean="0">
                <a:latin typeface="黑体" pitchFamily="49" charset="-122"/>
                <a:ea typeface="黑体" pitchFamily="49" charset="-122"/>
              </a:rPr>
              <a:t>可见</a:t>
            </a:r>
            <a:r>
              <a:rPr lang="en-US" altLang="zh-CN" sz="1400" dirty="0" smtClean="0">
                <a:latin typeface="黑体" pitchFamily="49" charset="-122"/>
                <a:ea typeface="黑体" pitchFamily="49" charset="-122"/>
              </a:rPr>
              <a:t>Maltese cross</a:t>
            </a:r>
            <a:r>
              <a:rPr lang="zh-CN" altLang="zh-CN" sz="1400" dirty="0" smtClean="0">
                <a:latin typeface="黑体" pitchFamily="49" charset="-122"/>
                <a:ea typeface="黑体" pitchFamily="49" charset="-122"/>
              </a:rPr>
              <a:t>，</a:t>
            </a:r>
            <a:r>
              <a:rPr lang="zh-CN" altLang="zh-CN" sz="1400" dirty="0" smtClean="0">
                <a:latin typeface="黑体" pitchFamily="49" charset="-122"/>
                <a:ea typeface="黑体" pitchFamily="49" charset="-122"/>
              </a:rPr>
              <a:t>证实为原卟啉结晶</a:t>
            </a:r>
            <a:br>
              <a:rPr lang="zh-CN" altLang="zh-CN" sz="1400" dirty="0" smtClean="0">
                <a:latin typeface="黑体" pitchFamily="49" charset="-122"/>
                <a:ea typeface="黑体" pitchFamily="49" charset="-122"/>
              </a:rPr>
            </a:br>
            <a:r>
              <a:rPr lang="zh-CN" altLang="zh-CN" sz="1400" dirty="0" smtClean="0">
                <a:latin typeface="黑体" pitchFamily="49" charset="-122"/>
                <a:ea typeface="黑体" pitchFamily="49" charset="-122"/>
              </a:rPr>
              <a:t>图</a:t>
            </a:r>
            <a:r>
              <a:rPr lang="en-US" altLang="zh-CN" sz="1400" dirty="0" smtClean="0">
                <a:latin typeface="黑体" pitchFamily="49" charset="-122"/>
                <a:ea typeface="黑体" pitchFamily="49" charset="-122"/>
              </a:rPr>
              <a:t>D</a:t>
            </a:r>
            <a:r>
              <a:rPr lang="zh-CN" altLang="zh-CN" sz="1400" dirty="0" smtClean="0">
                <a:latin typeface="黑体" pitchFamily="49" charset="-122"/>
                <a:ea typeface="黑体" pitchFamily="49" charset="-122"/>
              </a:rPr>
              <a:t>（</a:t>
            </a:r>
            <a:r>
              <a:rPr lang="en-US" altLang="zh-CN" sz="1400" dirty="0" smtClean="0">
                <a:latin typeface="黑体" pitchFamily="49" charset="-122"/>
                <a:ea typeface="黑体" pitchFamily="49" charset="-122"/>
              </a:rPr>
              <a:t>2019</a:t>
            </a:r>
            <a:r>
              <a:rPr lang="zh-CN" altLang="zh-CN" sz="1400" dirty="0" smtClean="0">
                <a:latin typeface="黑体" pitchFamily="49" charset="-122"/>
                <a:ea typeface="黑体" pitchFamily="49" charset="-122"/>
              </a:rPr>
              <a:t>年</a:t>
            </a:r>
            <a:r>
              <a:rPr lang="en-US" altLang="zh-CN" sz="1400" dirty="0" smtClean="0">
                <a:latin typeface="黑体" pitchFamily="49" charset="-122"/>
                <a:ea typeface="黑体" pitchFamily="49" charset="-122"/>
              </a:rPr>
              <a:t>1</a:t>
            </a:r>
            <a:r>
              <a:rPr lang="zh-CN" altLang="zh-CN" sz="1400" dirty="0" smtClean="0">
                <a:latin typeface="黑体" pitchFamily="49" charset="-122"/>
                <a:ea typeface="黑体" pitchFamily="49" charset="-122"/>
              </a:rPr>
              <a:t>月</a:t>
            </a:r>
            <a:r>
              <a:rPr lang="en-US" altLang="zh-CN" sz="1400" dirty="0" smtClean="0">
                <a:latin typeface="黑体" pitchFamily="49" charset="-122"/>
                <a:ea typeface="黑体" pitchFamily="49" charset="-122"/>
              </a:rPr>
              <a:t> HE</a:t>
            </a:r>
            <a:r>
              <a:rPr lang="zh-CN" altLang="zh-CN" sz="1400" dirty="0" smtClean="0">
                <a:latin typeface="黑体" pitchFamily="49" charset="-122"/>
                <a:ea typeface="黑体" pitchFamily="49" charset="-122"/>
              </a:rPr>
              <a:t>染色</a:t>
            </a:r>
            <a:r>
              <a:rPr lang="en-US" altLang="zh-CN" sz="1400" dirty="0" smtClean="0">
                <a:latin typeface="黑体" pitchFamily="49" charset="-122"/>
                <a:ea typeface="黑体" pitchFamily="49" charset="-122"/>
              </a:rPr>
              <a:t>200</a:t>
            </a:r>
            <a:r>
              <a:rPr lang="zh-CN" altLang="zh-CN" sz="1400" dirty="0" smtClean="0">
                <a:latin typeface="黑体" pitchFamily="49" charset="-122"/>
                <a:ea typeface="黑体" pitchFamily="49" charset="-122"/>
              </a:rPr>
              <a:t>×）切片见小胆管上皮不整，呈嗜酸性变</a:t>
            </a:r>
            <a:br>
              <a:rPr lang="zh-CN" altLang="zh-CN" sz="1400" dirty="0" smtClean="0">
                <a:latin typeface="黑体" pitchFamily="49" charset="-122"/>
                <a:ea typeface="黑体" pitchFamily="49" charset="-122"/>
              </a:rPr>
            </a:br>
            <a:r>
              <a:rPr lang="zh-CN" altLang="zh-CN" sz="1400" dirty="0" smtClean="0">
                <a:latin typeface="黑体" pitchFamily="49" charset="-122"/>
                <a:ea typeface="黑体" pitchFamily="49" charset="-122"/>
              </a:rPr>
              <a:t>图</a:t>
            </a:r>
            <a:r>
              <a:rPr lang="en-US" altLang="zh-CN" sz="1400" dirty="0" smtClean="0">
                <a:latin typeface="黑体" pitchFamily="49" charset="-122"/>
                <a:ea typeface="黑体" pitchFamily="49" charset="-122"/>
              </a:rPr>
              <a:t>E</a:t>
            </a:r>
            <a:r>
              <a:rPr lang="zh-CN" altLang="zh-CN" sz="1400" dirty="0" smtClean="0">
                <a:latin typeface="黑体" pitchFamily="49" charset="-122"/>
                <a:ea typeface="黑体" pitchFamily="49" charset="-122"/>
              </a:rPr>
              <a:t>（</a:t>
            </a:r>
            <a:r>
              <a:rPr lang="en-US" altLang="zh-CN" sz="1400" dirty="0" smtClean="0">
                <a:latin typeface="黑体" pitchFamily="49" charset="-122"/>
                <a:ea typeface="黑体" pitchFamily="49" charset="-122"/>
              </a:rPr>
              <a:t>2019</a:t>
            </a:r>
            <a:r>
              <a:rPr lang="zh-CN" altLang="zh-CN" sz="1400" dirty="0" smtClean="0">
                <a:latin typeface="黑体" pitchFamily="49" charset="-122"/>
                <a:ea typeface="黑体" pitchFamily="49" charset="-122"/>
              </a:rPr>
              <a:t>年</a:t>
            </a:r>
            <a:r>
              <a:rPr lang="en-US" altLang="zh-CN" sz="1400" dirty="0" smtClean="0">
                <a:latin typeface="黑体" pitchFamily="49" charset="-122"/>
                <a:ea typeface="黑体" pitchFamily="49" charset="-122"/>
              </a:rPr>
              <a:t>1</a:t>
            </a:r>
            <a:r>
              <a:rPr lang="zh-CN" altLang="zh-CN" sz="1400" dirty="0" smtClean="0">
                <a:latin typeface="黑体" pitchFamily="49" charset="-122"/>
                <a:ea typeface="黑体" pitchFamily="49" charset="-122"/>
              </a:rPr>
              <a:t>月</a:t>
            </a:r>
            <a:r>
              <a:rPr lang="en-US" altLang="zh-CN" sz="1400" dirty="0" smtClean="0">
                <a:latin typeface="黑体" pitchFamily="49" charset="-122"/>
                <a:ea typeface="黑体" pitchFamily="49" charset="-122"/>
              </a:rPr>
              <a:t> D-PAS</a:t>
            </a:r>
            <a:r>
              <a:rPr lang="zh-CN" altLang="zh-CN" sz="1400" dirty="0" smtClean="0">
                <a:latin typeface="黑体" pitchFamily="49" charset="-122"/>
                <a:ea typeface="黑体" pitchFamily="49" charset="-122"/>
              </a:rPr>
              <a:t>染色</a:t>
            </a:r>
            <a:r>
              <a:rPr lang="en-US" altLang="zh-CN" sz="1400" dirty="0" smtClean="0">
                <a:latin typeface="黑体" pitchFamily="49" charset="-122"/>
                <a:ea typeface="黑体" pitchFamily="49" charset="-122"/>
              </a:rPr>
              <a:t> 200</a:t>
            </a:r>
            <a:r>
              <a:rPr lang="zh-CN" altLang="zh-CN" sz="1400" dirty="0" smtClean="0">
                <a:latin typeface="黑体" pitchFamily="49" charset="-122"/>
                <a:ea typeface="黑体" pitchFamily="49" charset="-122"/>
              </a:rPr>
              <a:t>×）多数“胆栓”见于扩张毛细胆管及活化</a:t>
            </a:r>
            <a:r>
              <a:rPr lang="en-US" altLang="zh-CN" sz="1400" dirty="0" err="1" smtClean="0">
                <a:latin typeface="黑体" pitchFamily="49" charset="-122"/>
                <a:ea typeface="黑体" pitchFamily="49" charset="-122"/>
              </a:rPr>
              <a:t>Kuppfer</a:t>
            </a:r>
            <a:r>
              <a:rPr lang="zh-CN" altLang="zh-CN" sz="1400" dirty="0" smtClean="0">
                <a:latin typeface="黑体" pitchFamily="49" charset="-122"/>
                <a:ea typeface="黑体" pitchFamily="49" charset="-122"/>
              </a:rPr>
              <a:t>细胞胞浆内</a:t>
            </a:r>
            <a:r>
              <a:rPr lang="zh-CN" altLang="zh-CN" sz="1400" dirty="0" smtClean="0">
                <a:latin typeface="黑体" pitchFamily="49" charset="-122"/>
                <a:ea typeface="黑体" pitchFamily="49" charset="-122"/>
              </a:rPr>
              <a:t>，</a:t>
            </a:r>
            <a:r>
              <a:rPr lang="en-US" altLang="zh-CN" sz="1400" dirty="0" smtClean="0">
                <a:latin typeface="黑体" pitchFamily="49" charset="-122"/>
                <a:ea typeface="黑体" pitchFamily="49" charset="-122"/>
              </a:rPr>
              <a:t/>
            </a:r>
            <a:br>
              <a:rPr lang="en-US" altLang="zh-CN" sz="1400" dirty="0" smtClean="0">
                <a:latin typeface="黑体" pitchFamily="49" charset="-122"/>
                <a:ea typeface="黑体" pitchFamily="49" charset="-122"/>
              </a:rPr>
            </a:br>
            <a:r>
              <a:rPr lang="en-US" altLang="zh-CN" sz="1400" dirty="0" smtClean="0">
                <a:latin typeface="黑体" pitchFamily="49" charset="-122"/>
                <a:ea typeface="黑体" pitchFamily="49" charset="-122"/>
              </a:rPr>
              <a:t>    </a:t>
            </a:r>
            <a:r>
              <a:rPr lang="zh-CN" altLang="zh-CN" sz="1400" dirty="0" smtClean="0">
                <a:solidFill>
                  <a:srgbClr val="FF0000"/>
                </a:solidFill>
                <a:latin typeface="黑体" pitchFamily="49" charset="-122"/>
                <a:ea typeface="黑体" pitchFamily="49" charset="-122"/>
              </a:rPr>
              <a:t>偏振光</a:t>
            </a:r>
            <a:r>
              <a:rPr lang="zh-CN" altLang="zh-CN" sz="1400" dirty="0" smtClean="0">
                <a:solidFill>
                  <a:srgbClr val="FF0000"/>
                </a:solidFill>
                <a:latin typeface="黑体" pitchFamily="49" charset="-122"/>
                <a:ea typeface="黑体" pitchFamily="49" charset="-122"/>
              </a:rPr>
              <a:t>下呈马耳他十字，证实为原卟啉结晶</a:t>
            </a:r>
            <a:endParaRPr lang="zh-CN" altLang="en-US" sz="1400" dirty="0">
              <a:solidFill>
                <a:srgbClr val="FF0000"/>
              </a:solidFill>
              <a:latin typeface="黑体" pitchFamily="49" charset="-122"/>
              <a:ea typeface="黑体" pitchFamily="49" charset="-122"/>
            </a:endParaRPr>
          </a:p>
        </p:txBody>
      </p:sp>
      <p:sp>
        <p:nvSpPr>
          <p:cNvPr id="25" name="副标题 24"/>
          <p:cNvSpPr>
            <a:spLocks noGrp="1"/>
          </p:cNvSpPr>
          <p:nvPr>
            <p:ph type="subTitle" idx="1"/>
          </p:nvPr>
        </p:nvSpPr>
        <p:spPr>
          <a:xfrm>
            <a:off x="3419872" y="6093296"/>
            <a:ext cx="2088232" cy="504056"/>
          </a:xfrm>
        </p:spPr>
        <p:txBody>
          <a:bodyPr>
            <a:normAutofit/>
          </a:bodyPr>
          <a:lstStyle/>
          <a:p>
            <a:r>
              <a:rPr lang="zh-CN" altLang="en-US" sz="2800" dirty="0" smtClean="0">
                <a:solidFill>
                  <a:schemeClr val="tx1"/>
                </a:solidFill>
                <a:latin typeface="黑体" pitchFamily="49" charset="-122"/>
                <a:ea typeface="黑体" pitchFamily="49" charset="-122"/>
              </a:rPr>
              <a:t>卟啉病</a:t>
            </a:r>
            <a:endParaRPr lang="zh-CN" altLang="en-US" sz="2800" dirty="0">
              <a:solidFill>
                <a:schemeClr val="tx1"/>
              </a:solidFill>
              <a:latin typeface="黑体" pitchFamily="49" charset="-122"/>
              <a:ea typeface="黑体" pitchFamily="49" charset="-122"/>
            </a:endParaRPr>
          </a:p>
        </p:txBody>
      </p:sp>
      <p:pic>
        <p:nvPicPr>
          <p:cNvPr id="23" name="图片 22" descr="微信图片_20201110112415.jpg"/>
          <p:cNvPicPr/>
          <p:nvPr/>
        </p:nvPicPr>
        <p:blipFill>
          <a:blip r:embed="rId2" cstate="print"/>
          <a:stretch>
            <a:fillRect/>
          </a:stretch>
        </p:blipFill>
        <p:spPr>
          <a:xfrm>
            <a:off x="971600" y="1412776"/>
            <a:ext cx="6696744" cy="3168352"/>
          </a:xfrm>
          <a:prstGeom prst="rect">
            <a:avLst/>
          </a:prstGeom>
        </p:spPr>
      </p:pic>
      <p:sp>
        <p:nvSpPr>
          <p:cNvPr id="24" name="下箭头 23"/>
          <p:cNvSpPr/>
          <p:nvPr/>
        </p:nvSpPr>
        <p:spPr>
          <a:xfrm>
            <a:off x="4365195" y="575029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9592" y="692696"/>
            <a:ext cx="4176464" cy="700794"/>
          </a:xfrm>
          <a:prstGeom prst="rect">
            <a:avLst/>
          </a:prstGeom>
          <a:noFill/>
        </p:spPr>
        <p:txBody>
          <a:bodyPr wrap="square" lIns="76796" tIns="38398" rIns="76796" bIns="38398" rtlCol="0">
            <a:spAutoFit/>
          </a:bodyPr>
          <a:lstStyle/>
          <a:p>
            <a:pPr>
              <a:lnSpc>
                <a:spcPct val="150000"/>
              </a:lnSpc>
            </a:pPr>
            <a:r>
              <a:rPr lang="zh-CN" altLang="en-US" sz="3200" smtClean="0">
                <a:latin typeface="黑体" pitchFamily="49" charset="-122"/>
                <a:ea typeface="黑体" pitchFamily="49" charset="-122"/>
              </a:rPr>
              <a:t>追问</a:t>
            </a:r>
            <a:r>
              <a:rPr lang="zh-CN" altLang="zh-CN" sz="3200" smtClean="0">
                <a:latin typeface="黑体" pitchFamily="49" charset="-122"/>
                <a:ea typeface="黑体" pitchFamily="49" charset="-122"/>
              </a:rPr>
              <a:t>病史</a:t>
            </a:r>
            <a:r>
              <a:rPr lang="zh-CN" altLang="en-US" sz="3200" smtClean="0">
                <a:latin typeface="黑体" pitchFamily="49" charset="-122"/>
                <a:ea typeface="黑体" pitchFamily="49" charset="-122"/>
              </a:rPr>
              <a:t>：</a:t>
            </a:r>
            <a:endParaRPr lang="en-US" altLang="zh-CN" sz="3200" smtClean="0">
              <a:latin typeface="黑体" pitchFamily="49" charset="-122"/>
              <a:ea typeface="黑体" pitchFamily="49" charset="-122"/>
            </a:endParaRPr>
          </a:p>
        </p:txBody>
      </p:sp>
      <p:sp>
        <p:nvSpPr>
          <p:cNvPr id="17" name="副标题 16"/>
          <p:cNvSpPr>
            <a:spLocks noGrp="1"/>
          </p:cNvSpPr>
          <p:nvPr>
            <p:ph type="subTitle" idx="1"/>
          </p:nvPr>
        </p:nvSpPr>
        <p:spPr>
          <a:xfrm>
            <a:off x="827584" y="1628800"/>
            <a:ext cx="7488832" cy="3672408"/>
          </a:xfrm>
        </p:spPr>
        <p:txBody>
          <a:bodyPr>
            <a:normAutofit/>
          </a:bodyPr>
          <a:lstStyle/>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患者自幼</a:t>
            </a:r>
            <a:r>
              <a:rPr lang="zh-CN" altLang="zh-CN" sz="2000" dirty="0" smtClean="0">
                <a:solidFill>
                  <a:srgbClr val="FF0000"/>
                </a:solidFill>
                <a:latin typeface="黑体" pitchFamily="49" charset="-122"/>
                <a:ea typeface="黑体" pitchFamily="49" charset="-122"/>
              </a:rPr>
              <a:t>光过敏</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2013</a:t>
            </a:r>
            <a:r>
              <a:rPr lang="zh-CN" altLang="zh-CN" sz="2000" dirty="0" smtClean="0">
                <a:solidFill>
                  <a:schemeClr val="tx1"/>
                </a:solidFill>
                <a:latin typeface="黑体" pitchFamily="49" charset="-122"/>
                <a:ea typeface="黑体" pitchFamily="49" charset="-122"/>
              </a:rPr>
              <a:t>年服戊酸雌二醇片后，出现面部、双手背疼痛、肿胀、发</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红、脱皮，无明显起疱，伴肝功能异常，激素治疗好转。</a:t>
            </a:r>
            <a:endParaRPr lang="en-US" altLang="zh-CN" sz="2000"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2015</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11</a:t>
            </a:r>
            <a:r>
              <a:rPr lang="zh-CN" altLang="zh-CN" sz="2000" dirty="0" smtClean="0">
                <a:solidFill>
                  <a:schemeClr val="tx1"/>
                </a:solidFill>
                <a:latin typeface="黑体" pitchFamily="49" charset="-122"/>
                <a:ea typeface="黑体" pitchFamily="49" charset="-122"/>
              </a:rPr>
              <a:t>月有日晒后面部红肿、发痒症状。</a:t>
            </a:r>
            <a:endParaRPr lang="en-US" altLang="zh-CN" sz="2000"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此后阳光下长期暴露后仍有脸肿、痒、痛等症状，注意避光则</a:t>
            </a:r>
            <a:r>
              <a:rPr lang="en-US" altLang="zh-CN" sz="2000" dirty="0" smtClean="0">
                <a:solidFill>
                  <a:schemeClr val="tx1"/>
                </a:solidFill>
                <a:latin typeface="黑体" pitchFamily="49" charset="-122"/>
                <a:ea typeface="黑体" pitchFamily="49" charset="-122"/>
              </a:rPr>
              <a:t> </a:t>
            </a: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皮肤症状少有出现，但仍有畏光表现。</a:t>
            </a:r>
            <a:endParaRPr lang="en-US" altLang="zh-CN" sz="2000" dirty="0" smtClean="0">
              <a:solidFill>
                <a:schemeClr val="tx1"/>
              </a:solidFill>
              <a:latin typeface="黑体" pitchFamily="49" charset="-122"/>
              <a:ea typeface="黑体" pitchFamily="49" charset="-122"/>
            </a:endParaRPr>
          </a:p>
          <a:p>
            <a:pPr algn="l"/>
            <a:endParaRPr lang="en-US" altLang="zh-CN" dirty="0" smtClean="0"/>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764704"/>
            <a:ext cx="3096344" cy="720080"/>
          </a:xfrm>
        </p:spPr>
        <p:txBody>
          <a:bodyPr>
            <a:noAutofit/>
          </a:bodyPr>
          <a:lstStyle/>
          <a:p>
            <a:r>
              <a:rPr lang="zh-CN" altLang="en-US" sz="3200" dirty="0" smtClean="0">
                <a:latin typeface="黑体" pitchFamily="49" charset="-122"/>
                <a:ea typeface="黑体" pitchFamily="49" charset="-122"/>
                <a:cs typeface="+mn-cs"/>
                <a:sym typeface="+mn-ea"/>
              </a:rPr>
              <a:t>进一步完善检查</a:t>
            </a:r>
            <a:endParaRPr lang="zh-CN" altLang="en-US" sz="3200" dirty="0" smtClean="0">
              <a:latin typeface="黑体" pitchFamily="49" charset="-122"/>
              <a:ea typeface="黑体" pitchFamily="49" charset="-122"/>
              <a:cs typeface="+mn-cs"/>
              <a:sym typeface="+mn-ea"/>
            </a:endParaRPr>
          </a:p>
        </p:txBody>
      </p:sp>
      <p:sp>
        <p:nvSpPr>
          <p:cNvPr id="3" name="副标题 2"/>
          <p:cNvSpPr>
            <a:spLocks noGrp="1"/>
          </p:cNvSpPr>
          <p:nvPr>
            <p:ph type="subTitle" idx="1"/>
          </p:nvPr>
        </p:nvSpPr>
        <p:spPr>
          <a:xfrm>
            <a:off x="683568" y="1556792"/>
            <a:ext cx="7992888" cy="4536504"/>
          </a:xfrm>
        </p:spPr>
        <p:txBody>
          <a:bodyPr>
            <a:normAutofit/>
          </a:bodyPr>
          <a:lstStyle/>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网织红细胞</a:t>
            </a:r>
            <a:r>
              <a:rPr lang="en-US" altLang="zh-CN" sz="2000" dirty="0" smtClean="0">
                <a:solidFill>
                  <a:schemeClr val="tx1"/>
                </a:solidFill>
                <a:latin typeface="黑体" pitchFamily="49" charset="-122"/>
                <a:ea typeface="黑体" pitchFamily="49" charset="-122"/>
              </a:rPr>
              <a:t> 85.30</a:t>
            </a:r>
            <a:r>
              <a:rPr lang="zh-CN" altLang="zh-CN"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10^9/L</a:t>
            </a:r>
            <a:r>
              <a:rPr lang="zh-CN" altLang="zh-CN"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血红蛋白</a:t>
            </a:r>
            <a:r>
              <a:rPr lang="en-US" altLang="zh-CN" sz="2000" dirty="0" smtClean="0">
                <a:solidFill>
                  <a:schemeClr val="tx1"/>
                </a:solidFill>
                <a:latin typeface="黑体" pitchFamily="49" charset="-122"/>
                <a:ea typeface="黑体" pitchFamily="49" charset="-122"/>
              </a:rPr>
              <a:t> 98g/L</a:t>
            </a:r>
            <a:r>
              <a:rPr lang="zh-CN" altLang="zh-CN"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平均红细胞</a:t>
            </a:r>
            <a:r>
              <a:rPr lang="zh-CN" altLang="zh-CN" sz="2000" dirty="0" smtClean="0">
                <a:solidFill>
                  <a:schemeClr val="tx1"/>
                </a:solidFill>
                <a:latin typeface="黑体" pitchFamily="49" charset="-122"/>
                <a:ea typeface="黑体" pitchFamily="49" charset="-122"/>
              </a:rPr>
              <a:t>体积</a:t>
            </a:r>
            <a:r>
              <a:rPr lang="en-US" altLang="zh-CN" sz="2000" dirty="0" smtClean="0">
                <a:solidFill>
                  <a:schemeClr val="tx1"/>
                </a:solidFill>
                <a:latin typeface="黑体" pitchFamily="49" charset="-122"/>
                <a:ea typeface="黑体" pitchFamily="49" charset="-122"/>
              </a:rPr>
              <a:t> 69.5fl</a:t>
            </a:r>
            <a:endParaRPr lang="en-US" altLang="zh-CN" sz="2000"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血清铁</a:t>
            </a:r>
            <a:r>
              <a:rPr lang="en-US" altLang="zh-CN" sz="2000" dirty="0" smtClean="0">
                <a:solidFill>
                  <a:schemeClr val="tx1"/>
                </a:solidFill>
                <a:latin typeface="黑体" pitchFamily="49" charset="-122"/>
                <a:ea typeface="黑体" pitchFamily="49" charset="-122"/>
              </a:rPr>
              <a:t>18</a:t>
            </a:r>
            <a:r>
              <a:rPr lang="zh-CN" altLang="zh-CN" sz="2000" dirty="0" smtClean="0">
                <a:solidFill>
                  <a:schemeClr val="tx1"/>
                </a:solidFill>
                <a:latin typeface="黑体" pitchFamily="49" charset="-122"/>
                <a:ea typeface="黑体" pitchFamily="49" charset="-122"/>
              </a:rPr>
              <a:t>μ</a:t>
            </a:r>
            <a:r>
              <a:rPr lang="en-US" altLang="zh-CN" sz="2000" dirty="0" smtClean="0">
                <a:solidFill>
                  <a:schemeClr val="tx1"/>
                </a:solidFill>
                <a:latin typeface="黑体" pitchFamily="49" charset="-122"/>
                <a:ea typeface="黑体" pitchFamily="49" charset="-122"/>
              </a:rPr>
              <a:t>g/dl</a:t>
            </a:r>
            <a:r>
              <a:rPr lang="zh-CN" altLang="zh-CN" sz="2000" dirty="0" smtClean="0">
                <a:solidFill>
                  <a:schemeClr val="tx1"/>
                </a:solidFill>
                <a:latin typeface="黑体" pitchFamily="49" charset="-122"/>
                <a:ea typeface="黑体" pitchFamily="49" charset="-122"/>
              </a:rPr>
              <a:t>，铁饱和度</a:t>
            </a:r>
            <a:r>
              <a:rPr lang="en-US" altLang="zh-CN" sz="2000" dirty="0" smtClean="0">
                <a:solidFill>
                  <a:schemeClr val="tx1"/>
                </a:solidFill>
                <a:latin typeface="黑体" pitchFamily="49" charset="-122"/>
                <a:ea typeface="黑体" pitchFamily="49" charset="-122"/>
              </a:rPr>
              <a:t>4.1%</a:t>
            </a:r>
            <a:r>
              <a:rPr lang="zh-CN" altLang="zh-CN" sz="2000" dirty="0" smtClean="0">
                <a:solidFill>
                  <a:schemeClr val="tx1"/>
                </a:solidFill>
                <a:latin typeface="黑体" pitchFamily="49" charset="-122"/>
                <a:ea typeface="黑体" pitchFamily="49" charset="-122"/>
              </a:rPr>
              <a:t>，转铁蛋白饱和度</a:t>
            </a:r>
            <a:r>
              <a:rPr lang="en-US" altLang="zh-CN" sz="2000" dirty="0" smtClean="0">
                <a:solidFill>
                  <a:schemeClr val="tx1"/>
                </a:solidFill>
                <a:latin typeface="黑体" pitchFamily="49" charset="-122"/>
                <a:ea typeface="黑体" pitchFamily="49" charset="-122"/>
              </a:rPr>
              <a:t>4.0%</a:t>
            </a: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铁蛋白</a:t>
            </a:r>
            <a:r>
              <a:rPr lang="en-US" altLang="zh-CN" sz="2000" dirty="0" smtClean="0">
                <a:solidFill>
                  <a:schemeClr val="tx1"/>
                </a:solidFill>
                <a:latin typeface="黑体" pitchFamily="49" charset="-122"/>
                <a:ea typeface="黑体" pitchFamily="49" charset="-122"/>
              </a:rPr>
              <a:t>3ng/ml</a:t>
            </a:r>
          </a:p>
          <a:p>
            <a:pPr algn="l">
              <a:lnSpc>
                <a:spcPct val="150000"/>
              </a:lnSpc>
              <a:buFont typeface="Wingdings" pitchFamily="2" charset="2"/>
              <a:buChar char="l"/>
            </a:pPr>
            <a:r>
              <a:rPr lang="en-US" altLang="zh-CN" sz="2000" dirty="0" smtClean="0">
                <a:solidFill>
                  <a:srgbClr val="FF0000"/>
                </a:solidFill>
                <a:latin typeface="黑体" pitchFamily="49" charset="-122"/>
                <a:ea typeface="黑体" pitchFamily="49" charset="-122"/>
              </a:rPr>
              <a:t> </a:t>
            </a:r>
            <a:r>
              <a:rPr lang="zh-CN" altLang="zh-CN" sz="2000" dirty="0" smtClean="0">
                <a:solidFill>
                  <a:srgbClr val="FF0000"/>
                </a:solidFill>
                <a:latin typeface="黑体" pitchFamily="49" charset="-122"/>
                <a:ea typeface="黑体" pitchFamily="49" charset="-122"/>
              </a:rPr>
              <a:t>红细胞</a:t>
            </a:r>
            <a:r>
              <a:rPr lang="zh-CN" altLang="zh-CN" sz="2000" dirty="0" smtClean="0">
                <a:solidFill>
                  <a:srgbClr val="FF0000"/>
                </a:solidFill>
                <a:latin typeface="黑体" pitchFamily="49" charset="-122"/>
                <a:ea typeface="黑体" pitchFamily="49" charset="-122"/>
              </a:rPr>
              <a:t>游离</a:t>
            </a:r>
            <a:r>
              <a:rPr lang="zh-CN" altLang="zh-CN" sz="2000" dirty="0" smtClean="0">
                <a:solidFill>
                  <a:srgbClr val="FF0000"/>
                </a:solidFill>
                <a:latin typeface="黑体" pitchFamily="49" charset="-122"/>
                <a:ea typeface="黑体" pitchFamily="49" charset="-122"/>
              </a:rPr>
              <a:t>原卟啉</a:t>
            </a:r>
            <a:r>
              <a:rPr lang="en-US" altLang="zh-CN" sz="2000" dirty="0" smtClean="0">
                <a:solidFill>
                  <a:srgbClr val="FF0000"/>
                </a:solidFill>
                <a:latin typeface="黑体" pitchFamily="49" charset="-122"/>
                <a:ea typeface="黑体" pitchFamily="49" charset="-122"/>
              </a:rPr>
              <a:t> 14.8μg/g </a:t>
            </a:r>
            <a:r>
              <a:rPr lang="en-US" altLang="zh-CN" sz="2000" dirty="0" err="1" smtClean="0">
                <a:solidFill>
                  <a:srgbClr val="FF0000"/>
                </a:solidFill>
                <a:latin typeface="黑体" pitchFamily="49" charset="-122"/>
                <a:ea typeface="黑体" pitchFamily="49" charset="-122"/>
              </a:rPr>
              <a:t>Hb</a:t>
            </a:r>
            <a:r>
              <a:rPr lang="zh-CN" altLang="zh-CN" sz="2000" dirty="0" smtClean="0">
                <a:solidFill>
                  <a:schemeClr val="tx1"/>
                </a:solidFill>
                <a:latin typeface="黑体" pitchFamily="49" charset="-122"/>
                <a:ea typeface="黑体" pitchFamily="49" charset="-122"/>
              </a:rPr>
              <a:t>，尿卟啉阴性，尿卟胆原阴性，</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血浆游离</a:t>
            </a:r>
            <a:r>
              <a:rPr lang="zh-CN" altLang="zh-CN" sz="2000" dirty="0" smtClean="0">
                <a:solidFill>
                  <a:schemeClr val="tx1"/>
                </a:solidFill>
                <a:latin typeface="黑体" pitchFamily="49" charset="-122"/>
                <a:ea typeface="黑体" pitchFamily="49" charset="-122"/>
              </a:rPr>
              <a:t>血红蛋白</a:t>
            </a:r>
            <a:r>
              <a:rPr lang="en-US" altLang="zh-CN" sz="2000" dirty="0" smtClean="0">
                <a:solidFill>
                  <a:schemeClr val="tx1"/>
                </a:solidFill>
                <a:latin typeface="黑体" pitchFamily="49" charset="-122"/>
                <a:ea typeface="黑体" pitchFamily="49" charset="-122"/>
              </a:rPr>
              <a:t> 1.4 </a:t>
            </a:r>
            <a:r>
              <a:rPr lang="en-US" altLang="zh-CN" sz="2000" dirty="0" smtClean="0">
                <a:solidFill>
                  <a:schemeClr val="tx1"/>
                </a:solidFill>
                <a:latin typeface="黑体" pitchFamily="49" charset="-122"/>
                <a:ea typeface="黑体" pitchFamily="49" charset="-122"/>
              </a:rPr>
              <a:t>mg/dl</a:t>
            </a:r>
            <a:endParaRPr lang="zh-CN" altLang="en-US" sz="2000" dirty="0" smtClean="0">
              <a:solidFill>
                <a:schemeClr val="tx1"/>
              </a:solidFill>
              <a:latin typeface="黑体" pitchFamily="49" charset="-122"/>
              <a:ea typeface="黑体" pitchFamily="49" charset="-122"/>
            </a:endParaRPr>
          </a:p>
          <a:p>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9592" y="764704"/>
            <a:ext cx="2810181" cy="569988"/>
          </a:xfrm>
          <a:prstGeom prst="rect">
            <a:avLst/>
          </a:prstGeom>
          <a:noFill/>
        </p:spPr>
        <p:txBody>
          <a:bodyPr wrap="square" lIns="76796" tIns="38398" rIns="76796" bIns="38398" rtlCol="0">
            <a:spAutoFit/>
          </a:bodyPr>
          <a:lstStyle/>
          <a:p>
            <a:pPr defTabSz="767674"/>
            <a:r>
              <a:rPr lang="zh-CN" altLang="en-US" sz="3200" smtClean="0">
                <a:latin typeface="黑体" pitchFamily="49" charset="-122"/>
                <a:ea typeface="黑体" pitchFamily="49" charset="-122"/>
                <a:sym typeface="+mn-ea"/>
              </a:rPr>
              <a:t>基因检测</a:t>
            </a:r>
            <a:endParaRPr lang="zh-CN" altLang="en-US" sz="3200" dirty="0">
              <a:latin typeface="黑体" pitchFamily="49" charset="-122"/>
              <a:ea typeface="黑体" pitchFamily="49" charset="-122"/>
              <a:sym typeface="+mn-ea"/>
            </a:endParaRPr>
          </a:p>
        </p:txBody>
      </p:sp>
      <p:sp>
        <p:nvSpPr>
          <p:cNvPr id="38" name="标题 37"/>
          <p:cNvSpPr>
            <a:spLocks noGrp="1"/>
          </p:cNvSpPr>
          <p:nvPr>
            <p:ph type="ctrTitle"/>
          </p:nvPr>
        </p:nvSpPr>
        <p:spPr>
          <a:xfrm>
            <a:off x="3707904" y="1772816"/>
            <a:ext cx="1656184" cy="432048"/>
          </a:xfrm>
        </p:spPr>
        <p:txBody>
          <a:bodyPr>
            <a:noAutofit/>
          </a:bodyPr>
          <a:lstStyle/>
          <a:p>
            <a:r>
              <a:rPr lang="zh-CN" altLang="en-US" sz="2000" smtClean="0">
                <a:latin typeface="黑体" pitchFamily="49" charset="-122"/>
                <a:ea typeface="黑体" pitchFamily="49" charset="-122"/>
              </a:rPr>
              <a:t>检测结果</a:t>
            </a:r>
            <a:endParaRPr lang="zh-CN" altLang="en-US" sz="2000">
              <a:latin typeface="黑体" pitchFamily="49" charset="-122"/>
              <a:ea typeface="黑体" pitchFamily="49" charset="-122"/>
            </a:endParaRPr>
          </a:p>
        </p:txBody>
      </p:sp>
      <p:sp>
        <p:nvSpPr>
          <p:cNvPr id="39" name="副标题 38"/>
          <p:cNvSpPr>
            <a:spLocks noGrp="1"/>
          </p:cNvSpPr>
          <p:nvPr>
            <p:ph type="subTitle" idx="1"/>
          </p:nvPr>
        </p:nvSpPr>
        <p:spPr>
          <a:xfrm>
            <a:off x="3491880" y="3933056"/>
            <a:ext cx="1760240" cy="360040"/>
          </a:xfrm>
        </p:spPr>
        <p:txBody>
          <a:bodyPr>
            <a:normAutofit/>
          </a:bodyPr>
          <a:lstStyle/>
          <a:p>
            <a:r>
              <a:rPr lang="zh-CN" altLang="en-US" sz="2000" smtClean="0">
                <a:solidFill>
                  <a:schemeClr val="tx1"/>
                </a:solidFill>
                <a:latin typeface="黑体" pitchFamily="49" charset="-122"/>
                <a:ea typeface="黑体" pitchFamily="49" charset="-122"/>
              </a:rPr>
              <a:t>结果说明</a:t>
            </a:r>
          </a:p>
        </p:txBody>
      </p:sp>
      <p:pic>
        <p:nvPicPr>
          <p:cNvPr id="1027" name="Picture 3"/>
          <p:cNvPicPr>
            <a:picLocks noChangeAspect="1" noChangeArrowheads="1"/>
          </p:cNvPicPr>
          <p:nvPr/>
        </p:nvPicPr>
        <p:blipFill>
          <a:blip r:embed="rId2" cstate="print"/>
          <a:srcRect/>
          <a:stretch>
            <a:fillRect/>
          </a:stretch>
        </p:blipFill>
        <p:spPr bwMode="auto">
          <a:xfrm>
            <a:off x="539552" y="2276872"/>
            <a:ext cx="7720732" cy="13144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899592" y="4365104"/>
            <a:ext cx="7138392" cy="904875"/>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6168008" y="0"/>
            <a:ext cx="2975992" cy="2232248"/>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764704"/>
            <a:ext cx="2664296" cy="576064"/>
          </a:xfrm>
        </p:spPr>
        <p:txBody>
          <a:bodyPr>
            <a:noAutofit/>
          </a:bodyPr>
          <a:lstStyle/>
          <a:p>
            <a:r>
              <a:rPr lang="zh-CN" altLang="en-US" sz="3200" dirty="0" smtClean="0">
                <a:latin typeface="黑体" pitchFamily="49" charset="-122"/>
                <a:ea typeface="黑体" pitchFamily="49" charset="-122"/>
                <a:cs typeface="+mn-cs"/>
                <a:sym typeface="+mn-ea"/>
              </a:rPr>
              <a:t>确定诊断</a:t>
            </a:r>
            <a:endParaRPr lang="zh-CN" altLang="en-US" sz="3200" dirty="0" smtClean="0">
              <a:latin typeface="黑体" pitchFamily="49" charset="-122"/>
              <a:ea typeface="黑体" pitchFamily="49" charset="-122"/>
              <a:cs typeface="+mn-cs"/>
              <a:sym typeface="+mn-ea"/>
            </a:endParaRPr>
          </a:p>
        </p:txBody>
      </p:sp>
      <p:pic>
        <p:nvPicPr>
          <p:cNvPr id="6" name="图片 5" descr="微信图片_20201213111759.jpg"/>
          <p:cNvPicPr>
            <a:picLocks noChangeAspect="1"/>
          </p:cNvPicPr>
          <p:nvPr/>
        </p:nvPicPr>
        <p:blipFill>
          <a:blip r:embed="rId2" cstate="print"/>
          <a:stretch>
            <a:fillRect/>
          </a:stretch>
        </p:blipFill>
        <p:spPr>
          <a:xfrm>
            <a:off x="934334" y="1412775"/>
            <a:ext cx="6734009" cy="4392489"/>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6660232" y="4149080"/>
            <a:ext cx="2304256" cy="2304256"/>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9"/>
          <p:cNvSpPr/>
          <p:nvPr/>
        </p:nvSpPr>
        <p:spPr bwMode="auto">
          <a:xfrm>
            <a:off x="2260322" y="376"/>
            <a:ext cx="2389512" cy="2794807"/>
          </a:xfrm>
          <a:custGeom>
            <a:avLst/>
            <a:gdLst>
              <a:gd name="T0" fmla="*/ 0 w 1509"/>
              <a:gd name="T1" fmla="*/ 0 h 1303"/>
              <a:gd name="T2" fmla="*/ 1509 w 1509"/>
              <a:gd name="T3" fmla="*/ 0 h 1303"/>
              <a:gd name="T4" fmla="*/ 1132 w 1509"/>
              <a:gd name="T5" fmla="*/ 651 h 1303"/>
              <a:gd name="T6" fmla="*/ 754 w 1509"/>
              <a:gd name="T7" fmla="*/ 1303 h 1303"/>
              <a:gd name="T8" fmla="*/ 377 w 1509"/>
              <a:gd name="T9" fmla="*/ 651 h 1303"/>
              <a:gd name="T10" fmla="*/ 0 w 1509"/>
              <a:gd name="T11" fmla="*/ 0 h 1303"/>
            </a:gdLst>
            <a:ahLst/>
            <a:cxnLst>
              <a:cxn ang="0">
                <a:pos x="T0" y="T1"/>
              </a:cxn>
              <a:cxn ang="0">
                <a:pos x="T2" y="T3"/>
              </a:cxn>
              <a:cxn ang="0">
                <a:pos x="T4" y="T5"/>
              </a:cxn>
              <a:cxn ang="0">
                <a:pos x="T6" y="T7"/>
              </a:cxn>
              <a:cxn ang="0">
                <a:pos x="T8" y="T9"/>
              </a:cxn>
              <a:cxn ang="0">
                <a:pos x="T10" y="T11"/>
              </a:cxn>
            </a:cxnLst>
            <a:rect l="0" t="0" r="r" b="b"/>
            <a:pathLst>
              <a:path w="1509" h="1303">
                <a:moveTo>
                  <a:pt x="0" y="0"/>
                </a:moveTo>
                <a:lnTo>
                  <a:pt x="1509" y="0"/>
                </a:lnTo>
                <a:lnTo>
                  <a:pt x="1132" y="651"/>
                </a:lnTo>
                <a:lnTo>
                  <a:pt x="754" y="1303"/>
                </a:lnTo>
                <a:lnTo>
                  <a:pt x="377" y="651"/>
                </a:lnTo>
                <a:lnTo>
                  <a:pt x="0" y="0"/>
                </a:lnTo>
                <a:close/>
              </a:path>
            </a:pathLst>
          </a:custGeom>
          <a:solidFill>
            <a:schemeClr val="accent1"/>
          </a:solidFill>
          <a:ln w="0">
            <a:noFill/>
            <a:prstDash val="solid"/>
            <a:round/>
          </a:ln>
        </p:spPr>
        <p:txBody>
          <a:bodyPr vert="horz" wrap="square" lIns="102390" tIns="51195" rIns="102390" bIns="51195" numCol="1" anchor="t" anchorCtr="0" compatLnSpc="1"/>
          <a:lstStyle/>
          <a:p>
            <a:endParaRPr lang="zh-CN" altLang="en-US" dirty="0">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sp>
        <p:nvSpPr>
          <p:cNvPr id="23" name="Freeform 28"/>
          <p:cNvSpPr/>
          <p:nvPr/>
        </p:nvSpPr>
        <p:spPr bwMode="auto">
          <a:xfrm>
            <a:off x="1723286" y="2795185"/>
            <a:ext cx="3462496" cy="4062440"/>
          </a:xfrm>
          <a:custGeom>
            <a:avLst/>
            <a:gdLst>
              <a:gd name="T0" fmla="*/ 276 w 553"/>
              <a:gd name="T1" fmla="*/ 0 h 479"/>
              <a:gd name="T2" fmla="*/ 415 w 553"/>
              <a:gd name="T3" fmla="*/ 239 h 479"/>
              <a:gd name="T4" fmla="*/ 553 w 553"/>
              <a:gd name="T5" fmla="*/ 479 h 479"/>
              <a:gd name="T6" fmla="*/ 0 w 553"/>
              <a:gd name="T7" fmla="*/ 479 h 479"/>
              <a:gd name="T8" fmla="*/ 137 w 553"/>
              <a:gd name="T9" fmla="*/ 239 h 479"/>
              <a:gd name="T10" fmla="*/ 276 w 553"/>
              <a:gd name="T11" fmla="*/ 0 h 479"/>
            </a:gdLst>
            <a:ahLst/>
            <a:cxnLst>
              <a:cxn ang="0">
                <a:pos x="T0" y="T1"/>
              </a:cxn>
              <a:cxn ang="0">
                <a:pos x="T2" y="T3"/>
              </a:cxn>
              <a:cxn ang="0">
                <a:pos x="T4" y="T5"/>
              </a:cxn>
              <a:cxn ang="0">
                <a:pos x="T6" y="T7"/>
              </a:cxn>
              <a:cxn ang="0">
                <a:pos x="T8" y="T9"/>
              </a:cxn>
              <a:cxn ang="0">
                <a:pos x="T10" y="T11"/>
              </a:cxn>
            </a:cxnLst>
            <a:rect l="0" t="0" r="r" b="b"/>
            <a:pathLst>
              <a:path w="553" h="479">
                <a:moveTo>
                  <a:pt x="276" y="0"/>
                </a:moveTo>
                <a:lnTo>
                  <a:pt x="415" y="239"/>
                </a:lnTo>
                <a:lnTo>
                  <a:pt x="553" y="479"/>
                </a:lnTo>
                <a:lnTo>
                  <a:pt x="0" y="479"/>
                </a:lnTo>
                <a:lnTo>
                  <a:pt x="137" y="239"/>
                </a:lnTo>
                <a:lnTo>
                  <a:pt x="276" y="0"/>
                </a:lnTo>
                <a:close/>
              </a:path>
            </a:pathLst>
          </a:custGeom>
          <a:solidFill>
            <a:schemeClr val="accent3"/>
          </a:solidFill>
          <a:ln w="0">
            <a:noFill/>
            <a:prstDash val="solid"/>
            <a:round/>
          </a:ln>
        </p:spPr>
        <p:txBody>
          <a:bodyPr vert="horz" wrap="square" lIns="102390" tIns="51195" rIns="102390" bIns="51195" numCol="1" anchor="t" anchorCtr="0" compatLnSpc="1"/>
          <a:lstStyle/>
          <a:p>
            <a:endParaRPr lang="zh-CN" altLang="en-US" dirty="0">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sp>
        <p:nvSpPr>
          <p:cNvPr id="11" name="MH_Number_1"/>
          <p:cNvSpPr/>
          <p:nvPr>
            <p:custDataLst>
              <p:tags r:id="rId1"/>
            </p:custDataLst>
          </p:nvPr>
        </p:nvSpPr>
        <p:spPr>
          <a:xfrm>
            <a:off x="4209325" y="1388390"/>
            <a:ext cx="269957" cy="359962"/>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rPr>
              <a:t>1</a:t>
            </a:r>
            <a:endParaRPr lang="zh-CN" altLang="en-US"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sp>
        <p:nvSpPr>
          <p:cNvPr id="12" name="MH_Entry_1"/>
          <p:cNvSpPr/>
          <p:nvPr>
            <p:custDataLst>
              <p:tags r:id="rId2"/>
            </p:custDataLst>
          </p:nvPr>
        </p:nvSpPr>
        <p:spPr>
          <a:xfrm>
            <a:off x="4710601" y="1387767"/>
            <a:ext cx="2281265"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smtClean="0">
                <a:solidFill>
                  <a:srgbClr val="0070C0">
                    <a:alpha val="86000"/>
                  </a:srgbClr>
                </a:solidFill>
                <a:latin typeface="黑体" pitchFamily="49" charset="-122"/>
                <a:ea typeface="黑体" pitchFamily="49" charset="-122"/>
                <a:cs typeface="方正黑体_GBK" panose="02000000000000000000" charset="-122"/>
                <a:sym typeface="+mn-ea"/>
              </a:rPr>
              <a:t>病例资料</a:t>
            </a:r>
            <a:endParaRPr lang="en-US" altLang="zh-CN" sz="2800" dirty="0">
              <a:solidFill>
                <a:srgbClr val="0070C0">
                  <a:alpha val="86000"/>
                </a:srgbClr>
              </a:solidFill>
              <a:latin typeface="黑体" pitchFamily="49" charset="-122"/>
              <a:ea typeface="黑体" pitchFamily="49" charset="-122"/>
              <a:cs typeface="方正黑体_GBK" panose="02000000000000000000" charset="-122"/>
              <a:sym typeface="+mn-ea"/>
            </a:endParaRPr>
          </a:p>
        </p:txBody>
      </p:sp>
      <p:sp>
        <p:nvSpPr>
          <p:cNvPr id="13" name="MH_Number_2"/>
          <p:cNvSpPr/>
          <p:nvPr>
            <p:custDataLst>
              <p:tags r:id="rId3"/>
            </p:custDataLst>
          </p:nvPr>
        </p:nvSpPr>
        <p:spPr>
          <a:xfrm>
            <a:off x="3758796" y="2586041"/>
            <a:ext cx="269957" cy="359962"/>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rPr>
              <a:t>2</a:t>
            </a:r>
            <a:endParaRPr lang="zh-CN" altLang="en-US"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sp>
        <p:nvSpPr>
          <p:cNvPr id="14" name="MH_Entry_2"/>
          <p:cNvSpPr/>
          <p:nvPr>
            <p:custDataLst>
              <p:tags r:id="rId4"/>
            </p:custDataLst>
          </p:nvPr>
        </p:nvSpPr>
        <p:spPr>
          <a:xfrm>
            <a:off x="4260072" y="2585417"/>
            <a:ext cx="2281265"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smtClean="0">
                <a:solidFill>
                  <a:srgbClr val="00B0F0">
                    <a:alpha val="86000"/>
                  </a:srgbClr>
                </a:solidFill>
                <a:latin typeface="黑体" pitchFamily="49" charset="-122"/>
                <a:ea typeface="黑体" pitchFamily="49" charset="-122"/>
                <a:cs typeface="方正黑体_GBK" panose="02000000000000000000" charset="-122"/>
                <a:sym typeface="+mn-ea"/>
              </a:rPr>
              <a:t>诊治经过</a:t>
            </a:r>
            <a:endParaRPr lang="en-US" altLang="zh-CN" sz="2800" dirty="0">
              <a:solidFill>
                <a:srgbClr val="00B0F0">
                  <a:alpha val="86000"/>
                </a:srgbClr>
              </a:solidFill>
              <a:latin typeface="黑体" pitchFamily="49" charset="-122"/>
              <a:ea typeface="黑体" pitchFamily="49" charset="-122"/>
              <a:cs typeface="方正黑体_GBK" panose="02000000000000000000" charset="-122"/>
              <a:sym typeface="+mn-ea"/>
            </a:endParaRPr>
          </a:p>
        </p:txBody>
      </p:sp>
      <p:sp>
        <p:nvSpPr>
          <p:cNvPr id="15" name="MH_Number_3"/>
          <p:cNvSpPr/>
          <p:nvPr>
            <p:custDataLst>
              <p:tags r:id="rId5"/>
            </p:custDataLst>
          </p:nvPr>
        </p:nvSpPr>
        <p:spPr>
          <a:xfrm>
            <a:off x="4207618" y="3783691"/>
            <a:ext cx="269957" cy="359962"/>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rPr>
              <a:t>3</a:t>
            </a:r>
            <a:endParaRPr lang="zh-CN" altLang="en-US"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sp>
        <p:nvSpPr>
          <p:cNvPr id="16" name="MH_Entry_3"/>
          <p:cNvSpPr/>
          <p:nvPr>
            <p:custDataLst>
              <p:tags r:id="rId6"/>
            </p:custDataLst>
          </p:nvPr>
        </p:nvSpPr>
        <p:spPr>
          <a:xfrm>
            <a:off x="4708894" y="3783067"/>
            <a:ext cx="3823546"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smtClean="0">
                <a:solidFill>
                  <a:srgbClr val="0070C0">
                    <a:alpha val="86000"/>
                  </a:srgbClr>
                </a:solidFill>
                <a:latin typeface="黑体" pitchFamily="49" charset="-122"/>
                <a:ea typeface="黑体" pitchFamily="49" charset="-122"/>
                <a:cs typeface="方正黑体_GBK" panose="02000000000000000000" charset="-122"/>
                <a:sym typeface="+mn-ea"/>
              </a:rPr>
              <a:t>     </a:t>
            </a:r>
            <a:r>
              <a:rPr lang="zh-CN" altLang="en-US" sz="2800" smtClean="0">
                <a:solidFill>
                  <a:srgbClr val="0070C0">
                    <a:alpha val="86000"/>
                  </a:srgbClr>
                </a:solidFill>
                <a:latin typeface="黑体" pitchFamily="49" charset="-122"/>
                <a:ea typeface="黑体" pitchFamily="49" charset="-122"/>
                <a:cs typeface="方正黑体_GBK" panose="02000000000000000000" charset="-122"/>
                <a:sym typeface="+mn-ea"/>
              </a:rPr>
              <a:t>文献复习</a:t>
            </a:r>
            <a:endParaRPr lang="en-US" altLang="zh-CN" sz="2800" dirty="0">
              <a:solidFill>
                <a:srgbClr val="0070C0">
                  <a:alpha val="86000"/>
                </a:srgbClr>
              </a:solidFill>
              <a:latin typeface="黑体" pitchFamily="49" charset="-122"/>
              <a:ea typeface="黑体" pitchFamily="49" charset="-122"/>
              <a:cs typeface="方正黑体_GBK" panose="02000000000000000000" charset="-122"/>
              <a:sym typeface="+mn-ea"/>
            </a:endParaRPr>
          </a:p>
        </p:txBody>
      </p:sp>
      <p:sp>
        <p:nvSpPr>
          <p:cNvPr id="17" name="MH_Number_4"/>
          <p:cNvSpPr/>
          <p:nvPr>
            <p:custDataLst>
              <p:tags r:id="rId7"/>
            </p:custDataLst>
          </p:nvPr>
        </p:nvSpPr>
        <p:spPr>
          <a:xfrm>
            <a:off x="4707865" y="4981343"/>
            <a:ext cx="269957" cy="359962"/>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rPr>
              <a:t>4</a:t>
            </a:r>
            <a:endParaRPr lang="zh-CN" altLang="en-US" sz="1700" b="1"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sp>
        <p:nvSpPr>
          <p:cNvPr id="18" name="MH_Entry_4"/>
          <p:cNvSpPr/>
          <p:nvPr>
            <p:custDataLst>
              <p:tags r:id="rId8"/>
            </p:custDataLst>
          </p:nvPr>
        </p:nvSpPr>
        <p:spPr>
          <a:xfrm>
            <a:off x="5209141" y="4980717"/>
            <a:ext cx="2281265"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smtClean="0">
                <a:solidFill>
                  <a:srgbClr val="00B0F0">
                    <a:alpha val="86000"/>
                  </a:srgbClr>
                </a:solidFill>
                <a:latin typeface="黑体" pitchFamily="49" charset="-122"/>
                <a:ea typeface="黑体" pitchFamily="49" charset="-122"/>
                <a:cs typeface="方正黑体_GBK" panose="02000000000000000000" charset="-122"/>
                <a:sym typeface="+mn-ea"/>
              </a:rPr>
              <a:t>收获与启发</a:t>
            </a:r>
            <a:endParaRPr lang="en-US" altLang="zh-CN" sz="2800" dirty="0">
              <a:solidFill>
                <a:srgbClr val="00B0F0">
                  <a:alpha val="86000"/>
                </a:srgbClr>
              </a:solidFill>
              <a:latin typeface="黑体" pitchFamily="49" charset="-122"/>
              <a:ea typeface="黑体" pitchFamily="49" charset="-122"/>
              <a:cs typeface="方正黑体_GBK" panose="02000000000000000000" charset="-122"/>
              <a:sym typeface="+mn-ea"/>
            </a:endParaRPr>
          </a:p>
        </p:txBody>
      </p:sp>
      <p:sp>
        <p:nvSpPr>
          <p:cNvPr id="19" name="MH_Others_1"/>
          <p:cNvSpPr txBox="1"/>
          <p:nvPr>
            <p:custDataLst>
              <p:tags r:id="rId9"/>
            </p:custDataLst>
          </p:nvPr>
        </p:nvSpPr>
        <p:spPr>
          <a:xfrm>
            <a:off x="1571441" y="1362297"/>
            <a:ext cx="877163" cy="3597637"/>
          </a:xfrm>
          <a:prstGeom prst="rect">
            <a:avLst/>
          </a:prstGeom>
          <a:noFill/>
        </p:spPr>
        <p:txBody>
          <a:bodyPr vert="eaVert" wrap="square" lIns="0" tIns="0" rIns="0" bIns="0" rtlCol="0" anchor="ctr" anchorCtr="0">
            <a:spAutoFit/>
          </a:bodyPr>
          <a:lstStyle/>
          <a:p>
            <a:pPr algn="ctr"/>
            <a:r>
              <a:rPr lang="zh-CN" altLang="en-US" sz="5700" b="1" dirty="0">
                <a:solidFill>
                  <a:schemeClr val="accent1"/>
                </a:solidFill>
                <a:latin typeface="黑体" pitchFamily="49" charset="-122"/>
                <a:ea typeface="黑体" pitchFamily="49" charset="-122"/>
                <a:cs typeface="方正黑体_GBK" panose="02000000000000000000" charset="-122"/>
                <a:sym typeface="Arial" panose="020B0604020202020204" pitchFamily="34" charset="0"/>
              </a:rPr>
              <a:t>目录</a:t>
            </a:r>
          </a:p>
        </p:txBody>
      </p:sp>
      <p:sp>
        <p:nvSpPr>
          <p:cNvPr id="2" name="矩形 1"/>
          <p:cNvSpPr/>
          <p:nvPr/>
        </p:nvSpPr>
        <p:spPr>
          <a:xfrm>
            <a:off x="2984331" y="2336176"/>
            <a:ext cx="768096" cy="1024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a:p>
        </p:txBody>
      </p:sp>
      <p:pic>
        <p:nvPicPr>
          <p:cNvPr id="20" name="Picture 2"/>
          <p:cNvPicPr>
            <a:picLocks noChangeAspect="1" noChangeArrowheads="1"/>
          </p:cNvPicPr>
          <p:nvPr/>
        </p:nvPicPr>
        <p:blipFill>
          <a:blip r:embed="rId1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par>
    </p:tnLst>
    <p:bldLst>
      <p:bldP spid="29" grpId="0" animBg="1"/>
      <p:bldP spid="23" grpId="0" animBg="1"/>
      <p:bldP spid="11" grpId="0" animBg="1"/>
      <p:bldP spid="12" grpId="0" bldLvl="0" animBg="1"/>
      <p:bldP spid="13" grpId="0" animBg="1"/>
      <p:bldP spid="14" grpId="0" bldLvl="0" animBg="1"/>
      <p:bldP spid="15" grpId="0" animBg="1"/>
      <p:bldP spid="16" grpId="0" bldLvl="0" animBg="1"/>
      <p:bldP spid="17" grpId="0" animBg="1"/>
      <p:bldP spid="18" grpId="0" bldLvl="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83568" y="1340768"/>
            <a:ext cx="8064896" cy="4824536"/>
          </a:xfrm>
        </p:spPr>
        <p:txBody>
          <a:bodyPr>
            <a:normAutofit/>
          </a:bodyPr>
          <a:lstStyle/>
          <a:p>
            <a:pPr algn="l">
              <a:lnSpc>
                <a:spcPct val="130000"/>
              </a:lnSpc>
            </a:pPr>
            <a:r>
              <a:rPr lang="zh-CN" altLang="en-US" sz="2000" dirty="0" smtClean="0">
                <a:solidFill>
                  <a:schemeClr val="tx1"/>
                </a:solidFill>
                <a:latin typeface="黑体" pitchFamily="49" charset="-122"/>
                <a:ea typeface="黑体" pitchFamily="49" charset="-122"/>
              </a:rPr>
              <a:t>治疗：</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en-US" sz="2000" dirty="0" smtClean="0">
                <a:solidFill>
                  <a:schemeClr val="tx1"/>
                </a:solidFill>
                <a:latin typeface="黑体" pitchFamily="49" charset="-122"/>
                <a:ea typeface="黑体" pitchFamily="49" charset="-122"/>
              </a:rPr>
              <a:t>继续</a:t>
            </a:r>
            <a:r>
              <a:rPr lang="zh-CN" altLang="zh-CN" sz="2000" dirty="0" smtClean="0">
                <a:solidFill>
                  <a:schemeClr val="tx1"/>
                </a:solidFill>
                <a:latin typeface="黑体" pitchFamily="49" charset="-122"/>
                <a:ea typeface="黑体" pitchFamily="49" charset="-122"/>
              </a:rPr>
              <a:t>保肝、对症治疗</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嘱</a:t>
            </a:r>
            <a:r>
              <a:rPr lang="zh-CN" altLang="zh-CN" sz="2000" dirty="0" smtClean="0">
                <a:solidFill>
                  <a:schemeClr val="tx1"/>
                </a:solidFill>
                <a:latin typeface="黑体" pitchFamily="49" charset="-122"/>
                <a:ea typeface="黑体" pitchFamily="49" charset="-122"/>
              </a:rPr>
              <a:t>患者避免光照，如有光敏表现，可口服</a:t>
            </a:r>
            <a:r>
              <a:rPr lang="en-US" altLang="zh-CN" sz="2000" dirty="0" smtClean="0">
                <a:solidFill>
                  <a:schemeClr val="tx1"/>
                </a:solidFill>
                <a:latin typeface="黑体" pitchFamily="49" charset="-122"/>
                <a:ea typeface="黑体" pitchFamily="49" charset="-122"/>
              </a:rPr>
              <a:t>β</a:t>
            </a:r>
            <a:r>
              <a:rPr lang="zh-CN" altLang="zh-CN" sz="2000" dirty="0" smtClean="0">
                <a:solidFill>
                  <a:schemeClr val="tx1"/>
                </a:solidFill>
                <a:latin typeface="黑体" pitchFamily="49" charset="-122"/>
                <a:ea typeface="黑体" pitchFamily="49" charset="-122"/>
              </a:rPr>
              <a:t>胡萝卜素。同时避免</a:t>
            </a:r>
            <a:endParaRPr lang="en-US" altLang="zh-CN" sz="2000" dirty="0" smtClean="0">
              <a:solidFill>
                <a:schemeClr val="tx1"/>
              </a:solidFill>
              <a:latin typeface="黑体" pitchFamily="49" charset="-122"/>
              <a:ea typeface="黑体" pitchFamily="49" charset="-122"/>
            </a:endParaRPr>
          </a:p>
          <a:p>
            <a:pPr algn="l">
              <a:lnSpc>
                <a:spcPct val="13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饮酒、避孕药物、铁剂，定期监测肝功及乙肝相关指标</a:t>
            </a:r>
            <a:endParaRPr lang="en-US" altLang="zh-CN" sz="2000" dirty="0" smtClean="0">
              <a:solidFill>
                <a:schemeClr val="tx1"/>
              </a:solidFill>
              <a:latin typeface="黑体" pitchFamily="49" charset="-122"/>
              <a:ea typeface="黑体" pitchFamily="49" charset="-122"/>
            </a:endParaRPr>
          </a:p>
          <a:p>
            <a:pPr algn="l">
              <a:lnSpc>
                <a:spcPct val="130000"/>
              </a:lnSpc>
            </a:pPr>
            <a:endParaRPr lang="en-US" altLang="zh-CN" sz="2000" dirty="0" smtClean="0">
              <a:solidFill>
                <a:schemeClr val="tx1"/>
              </a:solidFill>
              <a:latin typeface="黑体" pitchFamily="49" charset="-122"/>
              <a:ea typeface="黑体" pitchFamily="49" charset="-122"/>
            </a:endParaRPr>
          </a:p>
          <a:p>
            <a:pPr algn="l">
              <a:lnSpc>
                <a:spcPct val="130000"/>
              </a:lnSpc>
            </a:pPr>
            <a:r>
              <a:rPr lang="zh-CN" altLang="en-US" sz="2000" dirty="0" smtClean="0">
                <a:solidFill>
                  <a:schemeClr val="tx1"/>
                </a:solidFill>
                <a:latin typeface="黑体" pitchFamily="49" charset="-122"/>
                <a:ea typeface="黑体" pitchFamily="49" charset="-122"/>
              </a:rPr>
              <a:t>随访：</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患者</a:t>
            </a:r>
            <a:r>
              <a:rPr lang="zh-CN" altLang="zh-CN" sz="2000" dirty="0" smtClean="0">
                <a:solidFill>
                  <a:schemeClr val="tx1"/>
                </a:solidFill>
                <a:latin typeface="黑体" pitchFamily="49" charset="-122"/>
                <a:ea typeface="黑体" pitchFamily="49" charset="-122"/>
              </a:rPr>
              <a:t>院外遵</a:t>
            </a:r>
            <a:r>
              <a:rPr lang="zh-CN" altLang="zh-CN" sz="2000" dirty="0" smtClean="0">
                <a:solidFill>
                  <a:schemeClr val="tx1"/>
                </a:solidFill>
                <a:latin typeface="黑体" pitchFamily="49" charset="-122"/>
                <a:ea typeface="黑体" pitchFamily="49" charset="-122"/>
              </a:rPr>
              <a:t>医嘱</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规律</a:t>
            </a:r>
            <a:r>
              <a:rPr lang="zh-CN" altLang="zh-CN" sz="2000" dirty="0" smtClean="0">
                <a:solidFill>
                  <a:schemeClr val="tx1"/>
                </a:solidFill>
                <a:latin typeface="黑体" pitchFamily="49" charset="-122"/>
                <a:ea typeface="黑体" pitchFamily="49" charset="-122"/>
              </a:rPr>
              <a:t>服用水飞蓟宾胶囊保肝抗炎</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en-US" altLang="zh-CN" sz="2000" dirty="0" smtClean="0">
                <a:solidFill>
                  <a:schemeClr val="tx1"/>
                </a:solidFill>
                <a:latin typeface="黑体" pitchFamily="49" charset="-122"/>
                <a:ea typeface="黑体" pitchFamily="49" charset="-122"/>
              </a:rPr>
              <a:t>2020</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9</a:t>
            </a:r>
            <a:r>
              <a:rPr lang="zh-CN" altLang="zh-CN" sz="2000" dirty="0" smtClean="0">
                <a:solidFill>
                  <a:schemeClr val="tx1"/>
                </a:solidFill>
                <a:latin typeface="黑体" pitchFamily="49" charset="-122"/>
                <a:ea typeface="黑体" pitchFamily="49" charset="-122"/>
              </a:rPr>
              <a:t>月</a:t>
            </a:r>
            <a:r>
              <a:rPr lang="en-US" altLang="zh-CN" sz="2000" dirty="0" smtClean="0">
                <a:solidFill>
                  <a:schemeClr val="tx1"/>
                </a:solidFill>
                <a:latin typeface="黑体" pitchFamily="49" charset="-122"/>
                <a:ea typeface="黑体" pitchFamily="49" charset="-122"/>
              </a:rPr>
              <a:t>21</a:t>
            </a:r>
            <a:r>
              <a:rPr lang="zh-CN" altLang="zh-CN" sz="2000" dirty="0" smtClean="0">
                <a:solidFill>
                  <a:schemeClr val="tx1"/>
                </a:solidFill>
                <a:latin typeface="黑体" pitchFamily="49" charset="-122"/>
                <a:ea typeface="黑体" pitchFamily="49" charset="-122"/>
              </a:rPr>
              <a:t>日</a:t>
            </a:r>
            <a:r>
              <a:rPr lang="zh-CN" altLang="en-US" sz="2000" dirty="0" smtClean="0">
                <a:solidFill>
                  <a:schemeClr val="tx1"/>
                </a:solidFill>
                <a:latin typeface="黑体" pitchFamily="49" charset="-122"/>
                <a:ea typeface="黑体" pitchFamily="49" charset="-122"/>
              </a:rPr>
              <a:t>为全面复查第</a:t>
            </a:r>
            <a:r>
              <a:rPr lang="en-US" altLang="zh-CN" sz="2000" dirty="0" smtClean="0">
                <a:solidFill>
                  <a:schemeClr val="tx1"/>
                </a:solidFill>
                <a:latin typeface="黑体" pitchFamily="49" charset="-122"/>
                <a:ea typeface="黑体" pitchFamily="49" charset="-122"/>
              </a:rPr>
              <a:t>5</a:t>
            </a:r>
            <a:r>
              <a:rPr lang="zh-CN" altLang="en-US" sz="2000" dirty="0" smtClean="0">
                <a:solidFill>
                  <a:schemeClr val="tx1"/>
                </a:solidFill>
                <a:latin typeface="黑体" pitchFamily="49" charset="-122"/>
                <a:ea typeface="黑体" pitchFamily="49" charset="-122"/>
              </a:rPr>
              <a:t>次</a:t>
            </a:r>
            <a:r>
              <a:rPr lang="zh-CN" altLang="zh-CN" sz="2000" dirty="0" smtClean="0">
                <a:solidFill>
                  <a:schemeClr val="tx1"/>
                </a:solidFill>
                <a:latin typeface="黑体" pitchFamily="49" charset="-122"/>
                <a:ea typeface="黑体" pitchFamily="49" charset="-122"/>
              </a:rPr>
              <a:t>入住</a:t>
            </a:r>
            <a:r>
              <a:rPr lang="zh-CN" altLang="zh-CN" sz="2000" dirty="0" smtClean="0">
                <a:solidFill>
                  <a:schemeClr val="tx1"/>
                </a:solidFill>
                <a:latin typeface="黑体" pitchFamily="49" charset="-122"/>
                <a:ea typeface="黑体" pitchFamily="49" charset="-122"/>
              </a:rPr>
              <a:t>我科</a:t>
            </a:r>
            <a:r>
              <a:rPr lang="zh-CN" altLang="zh-CN" sz="2000" dirty="0" smtClean="0">
                <a:solidFill>
                  <a:schemeClr val="tx1"/>
                </a:solidFill>
                <a:latin typeface="黑体" pitchFamily="49" charset="-122"/>
                <a:ea typeface="黑体" pitchFamily="49" charset="-122"/>
              </a:rPr>
              <a:t>，肝功基本正常</a:t>
            </a:r>
            <a:r>
              <a:rPr lang="zh-CN" altLang="en-US" sz="2000" dirty="0">
                <a:solidFill>
                  <a:schemeClr val="tx1"/>
                </a:solidFill>
                <a:latin typeface="黑体" pitchFamily="49" charset="-122"/>
                <a:ea typeface="黑体" pitchFamily="49" charset="-122"/>
              </a:rPr>
              <a:t>（见表</a:t>
            </a:r>
            <a:r>
              <a:rPr lang="en-US" altLang="zh-CN" sz="2000" dirty="0">
                <a:solidFill>
                  <a:schemeClr val="tx1"/>
                </a:solidFill>
                <a:latin typeface="黑体" pitchFamily="49" charset="-122"/>
                <a:ea typeface="黑体" pitchFamily="49" charset="-122"/>
              </a:rPr>
              <a:t>1</a:t>
            </a:r>
            <a:r>
              <a:rPr lang="zh-CN" altLang="en-US" sz="2000" dirty="0">
                <a:solidFill>
                  <a:schemeClr val="tx1"/>
                </a:solidFill>
                <a:latin typeface="黑体" pitchFamily="49" charset="-122"/>
                <a:ea typeface="黑体" pitchFamily="49" charset="-122"/>
              </a:rPr>
              <a:t>）</a:t>
            </a:r>
            <a:endParaRPr lang="zh-CN" altLang="en-US" sz="2000" dirty="0" smtClean="0">
              <a:solidFill>
                <a:schemeClr val="tx1"/>
              </a:solidFill>
              <a:latin typeface="黑体" pitchFamily="49" charset="-122"/>
              <a:ea typeface="黑体" pitchFamily="49" charset="-122"/>
            </a:endParaRPr>
          </a:p>
        </p:txBody>
      </p:sp>
      <p:sp>
        <p:nvSpPr>
          <p:cNvPr id="6" name="文本框 3"/>
          <p:cNvSpPr txBox="1"/>
          <p:nvPr/>
        </p:nvSpPr>
        <p:spPr>
          <a:xfrm>
            <a:off x="755576" y="620688"/>
            <a:ext cx="5865014" cy="569988"/>
          </a:xfrm>
          <a:prstGeom prst="rect">
            <a:avLst/>
          </a:prstGeom>
          <a:noFill/>
        </p:spPr>
        <p:txBody>
          <a:bodyPr wrap="square" lIns="76796" tIns="38398" rIns="76796" bIns="38398" rtlCol="0">
            <a:spAutoFit/>
          </a:bodyPr>
          <a:lstStyle/>
          <a:p>
            <a:pPr defTabSz="767674"/>
            <a:r>
              <a:rPr lang="zh-CN" altLang="en-US" sz="3200" dirty="0" smtClean="0">
                <a:latin typeface="黑体" pitchFamily="49" charset="-122"/>
                <a:ea typeface="黑体" pitchFamily="49" charset="-122"/>
                <a:sym typeface="+mn-ea"/>
              </a:rPr>
              <a:t>进一步治疗及随访</a:t>
            </a:r>
            <a:endParaRPr lang="zh-CN" altLang="en-US" sz="3200" dirty="0">
              <a:latin typeface="黑体" pitchFamily="49" charset="-122"/>
              <a:ea typeface="黑体" pitchFamily="49" charset="-122"/>
              <a:sym typeface="+mn-ea"/>
            </a:endParaRPr>
          </a:p>
        </p:txBody>
      </p:sp>
      <p:pic>
        <p:nvPicPr>
          <p:cNvPr id="7"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0" y="2204864"/>
            <a:ext cx="9142495" cy="2419437"/>
            <a:chOff x="170694" y="177982"/>
            <a:chExt cx="3936003" cy="781165"/>
          </a:xfrm>
        </p:grpSpPr>
        <p:sp>
          <p:nvSpPr>
            <p:cNvPr id="44" name="等腰三角形 43"/>
            <p:cNvSpPr/>
            <p:nvPr/>
          </p:nvSpPr>
          <p:spPr>
            <a:xfrm>
              <a:off x="1233863" y="177982"/>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5" name="等腰三角形 44"/>
            <p:cNvSpPr/>
            <p:nvPr/>
          </p:nvSpPr>
          <p:spPr>
            <a:xfrm flipV="1">
              <a:off x="200258" y="602633"/>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6" name="矩形 45"/>
            <p:cNvSpPr/>
            <p:nvPr/>
          </p:nvSpPr>
          <p:spPr>
            <a:xfrm>
              <a:off x="170694" y="261768"/>
              <a:ext cx="3936003" cy="611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7" name="平行四边形 46"/>
            <p:cNvSpPr/>
            <p:nvPr/>
          </p:nvSpPr>
          <p:spPr>
            <a:xfrm>
              <a:off x="376965" y="178257"/>
              <a:ext cx="1036076" cy="779005"/>
            </a:xfrm>
            <a:prstGeom prst="parallelogram">
              <a:avLst>
                <a:gd name="adj" fmla="val 4820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8" name="文本框 6"/>
            <p:cNvSpPr txBox="1"/>
            <p:nvPr/>
          </p:nvSpPr>
          <p:spPr>
            <a:xfrm>
              <a:off x="627581" y="284178"/>
              <a:ext cx="569115" cy="447174"/>
            </a:xfrm>
            <a:prstGeom prst="rect">
              <a:avLst/>
            </a:prstGeom>
            <a:noFill/>
          </p:spPr>
          <p:txBody>
            <a:bodyPr wrap="square" lIns="0" tIns="0" rIns="0" bIns="0" rtlCol="0">
              <a:spAutoFit/>
            </a:bodyPr>
            <a:lstStyle/>
            <a:p>
              <a:pPr algn="ctr"/>
              <a:r>
                <a:rPr lang="en-US" altLang="zh-CN" sz="9000" smtClean="0">
                  <a:solidFill>
                    <a:schemeClr val="bg1"/>
                  </a:solidFill>
                  <a:latin typeface="黑体" pitchFamily="49" charset="-122"/>
                  <a:ea typeface="黑体" pitchFamily="49" charset="-122"/>
                  <a:cs typeface="+mn-ea"/>
                  <a:sym typeface="Arial" panose="020B0604020202020204" pitchFamily="34" charset="0"/>
                </a:rPr>
                <a:t>3</a:t>
              </a:r>
              <a:endParaRPr lang="zh-CN" altLang="en-US" sz="9000" dirty="0">
                <a:solidFill>
                  <a:schemeClr val="bg1"/>
                </a:solidFill>
                <a:latin typeface="黑体" pitchFamily="49" charset="-122"/>
                <a:ea typeface="黑体" pitchFamily="49" charset="-122"/>
                <a:cs typeface="+mn-ea"/>
                <a:sym typeface="Arial" panose="020B0604020202020204" pitchFamily="34" charset="0"/>
              </a:endParaRPr>
            </a:p>
          </p:txBody>
        </p:sp>
      </p:grpSp>
      <p:sp>
        <p:nvSpPr>
          <p:cNvPr id="49" name="TextBox 48"/>
          <p:cNvSpPr txBox="1"/>
          <p:nvPr/>
        </p:nvSpPr>
        <p:spPr>
          <a:xfrm>
            <a:off x="2915816" y="2996952"/>
            <a:ext cx="5482192" cy="615553"/>
          </a:xfrm>
          <a:prstGeom prst="rect">
            <a:avLst/>
          </a:prstGeom>
          <a:noFill/>
        </p:spPr>
        <p:txBody>
          <a:bodyPr wrap="square" lIns="0" tIns="0" rIns="0" bIns="0" rtlCol="0">
            <a:spAutoFit/>
          </a:bodyPr>
          <a:lstStyle/>
          <a:p>
            <a:r>
              <a:rPr lang="zh-CN" altLang="en-US" sz="4000" b="1" smtClean="0">
                <a:solidFill>
                  <a:schemeClr val="bg1"/>
                </a:solidFill>
                <a:latin typeface="黑体" pitchFamily="49" charset="-122"/>
                <a:ea typeface="黑体" pitchFamily="49" charset="-122"/>
                <a:cs typeface="+mn-ea"/>
                <a:sym typeface="+mn-ea"/>
              </a:rPr>
              <a:t>文献复习</a:t>
            </a:r>
            <a:endParaRPr lang="zh-CN" altLang="en-US" sz="4000" b="1" dirty="0">
              <a:solidFill>
                <a:schemeClr val="bg1"/>
              </a:solidFill>
              <a:latin typeface="黑体" pitchFamily="49" charset="-122"/>
              <a:ea typeface="黑体" pitchFamily="49" charset="-122"/>
              <a:cs typeface="+mn-ea"/>
              <a:sym typeface="+mn-ea"/>
            </a:endParaRPr>
          </a:p>
        </p:txBody>
      </p:sp>
      <p:pic>
        <p:nvPicPr>
          <p:cNvPr id="9"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bldLst>
      <p:bldP spid="49" grpId="0"/>
      <p:bldP spid="4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5576" y="548680"/>
            <a:ext cx="1872208" cy="569988"/>
          </a:xfrm>
          <a:prstGeom prst="rect">
            <a:avLst/>
          </a:prstGeom>
          <a:noFill/>
        </p:spPr>
        <p:txBody>
          <a:bodyPr wrap="square" lIns="76796" tIns="38398" rIns="76796" bIns="38398" rtlCol="0">
            <a:spAutoFit/>
          </a:bodyPr>
          <a:lstStyle/>
          <a:p>
            <a:pPr defTabSz="767674"/>
            <a:r>
              <a:rPr lang="zh-CN" altLang="en-US" sz="3200" dirty="0" smtClean="0">
                <a:latin typeface="黑体" pitchFamily="49" charset="-122"/>
                <a:ea typeface="黑体" pitchFamily="49" charset="-122"/>
                <a:sym typeface="+mn-ea"/>
              </a:rPr>
              <a:t>卟啉病</a:t>
            </a:r>
            <a:endParaRPr lang="zh-CN" altLang="en-US" sz="3200" dirty="0">
              <a:latin typeface="黑体" pitchFamily="49" charset="-122"/>
              <a:ea typeface="黑体" pitchFamily="49" charset="-122"/>
              <a:sym typeface="+mn-ea"/>
            </a:endParaRPr>
          </a:p>
        </p:txBody>
      </p:sp>
      <p:sp>
        <p:nvSpPr>
          <p:cNvPr id="37" name="副标题 36"/>
          <p:cNvSpPr>
            <a:spLocks noGrp="1"/>
          </p:cNvSpPr>
          <p:nvPr>
            <p:ph type="subTitle" idx="1"/>
          </p:nvPr>
        </p:nvSpPr>
        <p:spPr>
          <a:xfrm>
            <a:off x="755576" y="1268760"/>
            <a:ext cx="7632848" cy="936104"/>
          </a:xfrm>
        </p:spPr>
        <p:txBody>
          <a:bodyPr>
            <a:normAutofit/>
          </a:bodyPr>
          <a:lstStyle/>
          <a:p>
            <a:pPr algn="l"/>
            <a:r>
              <a:rPr lang="zh-CN" altLang="en-US" sz="2000" smtClean="0">
                <a:solidFill>
                  <a:schemeClr val="tx1"/>
                </a:solidFill>
                <a:latin typeface="黑体" pitchFamily="49" charset="-122"/>
                <a:ea typeface="黑体" pitchFamily="49" charset="-122"/>
              </a:rPr>
              <a:t>卟啉病 （</a:t>
            </a:r>
            <a:r>
              <a:rPr lang="en-US" altLang="zh-CN" sz="2000" smtClean="0">
                <a:solidFill>
                  <a:schemeClr val="tx1"/>
                </a:solidFill>
                <a:latin typeface="黑体" pitchFamily="49" charset="-122"/>
                <a:ea typeface="黑体" pitchFamily="49" charset="-122"/>
              </a:rPr>
              <a:t>Porphyria</a:t>
            </a:r>
            <a:r>
              <a:rPr lang="zh-CN" altLang="en-US" sz="2000" smtClean="0">
                <a:solidFill>
                  <a:schemeClr val="tx1"/>
                </a:solidFill>
                <a:latin typeface="黑体" pitchFamily="49" charset="-122"/>
                <a:ea typeface="黑体" pitchFamily="49" charset="-122"/>
              </a:rPr>
              <a:t>） 是由于血红素生物合成途径中的酶活性缺乏，引起卟啉或其前体和卟胆原浓度异常升高，并在组织中蓄积，造成细胞损伤而引起的一类代谢性疾病，属罕见病。</a:t>
            </a:r>
            <a:endParaRPr lang="en-US" altLang="zh-CN" sz="2000" smtClean="0">
              <a:solidFill>
                <a:schemeClr val="tx1"/>
              </a:solidFill>
              <a:latin typeface="黑体" pitchFamily="49" charset="-122"/>
              <a:ea typeface="黑体"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1475656" y="2204864"/>
            <a:ext cx="6120680" cy="3816424"/>
          </a:xfrm>
          <a:prstGeom prst="rect">
            <a:avLst/>
          </a:prstGeom>
          <a:noFill/>
          <a:ln w="9525">
            <a:noFill/>
            <a:miter lim="800000"/>
            <a:headEnd/>
            <a:tailEnd/>
          </a:ln>
        </p:spPr>
      </p:pic>
      <p:sp>
        <p:nvSpPr>
          <p:cNvPr id="6" name="TextBox 5"/>
          <p:cNvSpPr txBox="1"/>
          <p:nvPr/>
        </p:nvSpPr>
        <p:spPr>
          <a:xfrm>
            <a:off x="3419872" y="6145559"/>
            <a:ext cx="2304256" cy="307777"/>
          </a:xfrm>
          <a:prstGeom prst="rect">
            <a:avLst/>
          </a:prstGeom>
          <a:noFill/>
        </p:spPr>
        <p:txBody>
          <a:bodyPr wrap="square" rtlCol="0">
            <a:spAutoFit/>
          </a:bodyPr>
          <a:lstStyle/>
          <a:p>
            <a:pPr algn="ctr"/>
            <a:r>
              <a:rPr lang="zh-CN" altLang="en-US" sz="1400" dirty="0" smtClean="0">
                <a:latin typeface="黑体" panose="02010609060101010101" pitchFamily="49" charset="-122"/>
                <a:ea typeface="黑体" panose="02010609060101010101" pitchFamily="49" charset="-122"/>
              </a:rPr>
              <a:t>卟啉病分类及机制</a:t>
            </a:r>
            <a:endParaRPr lang="zh-CN" altLang="en-US" sz="1400" dirty="0">
              <a:latin typeface="黑体" panose="02010609060101010101" pitchFamily="49" charset="-122"/>
              <a:ea typeface="黑体" panose="02010609060101010101" pitchFamily="49" charset="-122"/>
            </a:endParaRPr>
          </a:p>
        </p:txBody>
      </p:sp>
      <p:pic>
        <p:nvPicPr>
          <p:cNvPr id="8" name="Picture 2"/>
          <p:cNvPicPr>
            <a:picLocks noChangeAspect="1" noChangeArrowheads="1"/>
          </p:cNvPicPr>
          <p:nvPr/>
        </p:nvPicPr>
        <p:blipFill>
          <a:blip r:embed="rId4"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692696"/>
            <a:ext cx="4608512" cy="720080"/>
          </a:xfrm>
        </p:spPr>
        <p:txBody>
          <a:bodyPr>
            <a:noAutofit/>
          </a:bodyPr>
          <a:lstStyle/>
          <a:p>
            <a:pPr defTabSz="767674"/>
            <a:r>
              <a:rPr lang="zh-CN" altLang="en-US" sz="3200" dirty="0" smtClean="0">
                <a:latin typeface="黑体" pitchFamily="49" charset="-122"/>
                <a:ea typeface="黑体" pitchFamily="49" charset="-122"/>
                <a:cs typeface="+mn-cs"/>
                <a:sym typeface="+mn-ea"/>
              </a:rPr>
              <a:t>红细胞生成性原卟啉病</a:t>
            </a:r>
          </a:p>
        </p:txBody>
      </p:sp>
      <p:sp>
        <p:nvSpPr>
          <p:cNvPr id="3" name="副标题 2"/>
          <p:cNvSpPr>
            <a:spLocks noGrp="1"/>
          </p:cNvSpPr>
          <p:nvPr>
            <p:ph type="subTitle" idx="1"/>
          </p:nvPr>
        </p:nvSpPr>
        <p:spPr>
          <a:xfrm>
            <a:off x="899592" y="1556792"/>
            <a:ext cx="7488832" cy="3888432"/>
          </a:xfrm>
        </p:spPr>
        <p:txBody>
          <a:bodyPr>
            <a:normAutofit/>
          </a:bodyPr>
          <a:lstStyle/>
          <a:p>
            <a:pPr algn="l">
              <a:lnSpc>
                <a:spcPct val="150000"/>
              </a:lnSpc>
            </a:pPr>
            <a:r>
              <a:rPr lang="zh-CN" altLang="en-US" sz="2000" dirty="0" smtClean="0">
                <a:solidFill>
                  <a:schemeClr val="tx1"/>
                </a:solidFill>
                <a:latin typeface="黑体" pitchFamily="49" charset="-122"/>
                <a:ea typeface="黑体" pitchFamily="49" charset="-122"/>
              </a:rPr>
              <a:t>红细胞生成性原卟啉病（</a:t>
            </a:r>
            <a:r>
              <a:rPr lang="en-US" altLang="zh-CN" sz="2000" dirty="0" smtClean="0">
                <a:solidFill>
                  <a:schemeClr val="tx1"/>
                </a:solidFill>
                <a:latin typeface="黑体" pitchFamily="49" charset="-122"/>
                <a:ea typeface="黑体" pitchFamily="49" charset="-122"/>
              </a:rPr>
              <a:t>EPP</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的发生是由于血红素合成中</a:t>
            </a:r>
            <a:r>
              <a:rPr lang="en-US" altLang="zh-CN" sz="2000" dirty="0" smtClean="0">
                <a:solidFill>
                  <a:schemeClr val="tx1"/>
                </a:solidFill>
                <a:latin typeface="黑体" pitchFamily="49" charset="-122"/>
                <a:ea typeface="黑体" pitchFamily="49" charset="-122"/>
              </a:rPr>
              <a:t>FECH</a:t>
            </a:r>
            <a:r>
              <a:rPr lang="zh-CN" altLang="zh-CN" sz="2000" dirty="0" smtClean="0">
                <a:solidFill>
                  <a:schemeClr val="tx1"/>
                </a:solidFill>
                <a:latin typeface="黑体" pitchFamily="49" charset="-122"/>
                <a:ea typeface="黑体" pitchFamily="49" charset="-122"/>
              </a:rPr>
              <a:t>基因突变所致，是一种常染色体显性遗传性疾病。</a:t>
            </a:r>
            <a:r>
              <a:rPr lang="en-US" altLang="zh-CN" sz="2000" dirty="0" smtClean="0">
                <a:solidFill>
                  <a:schemeClr val="tx1"/>
                </a:solidFill>
                <a:latin typeface="黑体" pitchFamily="49" charset="-122"/>
                <a:ea typeface="黑体" pitchFamily="49" charset="-122"/>
              </a:rPr>
              <a:t>EPP</a:t>
            </a:r>
            <a:r>
              <a:rPr lang="zh-CN" altLang="zh-CN" sz="2000" dirty="0" smtClean="0">
                <a:solidFill>
                  <a:schemeClr val="tx1"/>
                </a:solidFill>
                <a:latin typeface="黑体" pitchFamily="49" charset="-122"/>
                <a:ea typeface="黑体" pitchFamily="49" charset="-122"/>
              </a:rPr>
              <a:t>属于红细胞生成性、慢性皮肤型卟啉病</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 </a:t>
            </a:r>
          </a:p>
          <a:p>
            <a:pPr algn="l">
              <a:lnSpc>
                <a:spcPct val="150000"/>
              </a:lnSpc>
            </a:pP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EPP</a:t>
            </a:r>
            <a:r>
              <a:rPr lang="zh-CN" altLang="en-US" sz="2000" dirty="0" smtClean="0">
                <a:solidFill>
                  <a:schemeClr val="tx1"/>
                </a:solidFill>
                <a:latin typeface="黑体" pitchFamily="49" charset="-122"/>
                <a:ea typeface="黑体" pitchFamily="49" charset="-122"/>
              </a:rPr>
              <a:t>患病率为</a:t>
            </a:r>
            <a:r>
              <a:rPr lang="en-US" altLang="zh-CN" sz="2000" dirty="0" smtClean="0">
                <a:solidFill>
                  <a:schemeClr val="tx1"/>
                </a:solidFill>
                <a:latin typeface="黑体" pitchFamily="49" charset="-122"/>
                <a:ea typeface="黑体" pitchFamily="49" charset="-122"/>
              </a:rPr>
              <a:t>5.0/</a:t>
            </a:r>
            <a:r>
              <a:rPr lang="zh-CN" altLang="en-US" sz="2000" dirty="0" smtClean="0">
                <a:solidFill>
                  <a:schemeClr val="tx1"/>
                </a:solidFill>
                <a:latin typeface="黑体" pitchFamily="49" charset="-122"/>
                <a:ea typeface="黑体" pitchFamily="49" charset="-122"/>
              </a:rPr>
              <a:t>百万（英国）</a:t>
            </a:r>
            <a:r>
              <a:rPr lang="en-US" altLang="zh-CN" sz="2000" dirty="0" smtClean="0">
                <a:solidFill>
                  <a:schemeClr val="tx1"/>
                </a:solidFill>
                <a:latin typeface="黑体" pitchFamily="49" charset="-122"/>
                <a:ea typeface="黑体" pitchFamily="49" charset="-122"/>
              </a:rPr>
              <a:t>-13.3/</a:t>
            </a:r>
            <a:r>
              <a:rPr lang="zh-CN" altLang="en-US" sz="2000" dirty="0" smtClean="0">
                <a:solidFill>
                  <a:schemeClr val="tx1"/>
                </a:solidFill>
                <a:latin typeface="黑体" pitchFamily="49" charset="-122"/>
                <a:ea typeface="黑体" pitchFamily="49" charset="-122"/>
              </a:rPr>
              <a:t>百万（荷兰）。中国暂无流行病学资料。</a:t>
            </a:r>
            <a:r>
              <a:rPr lang="zh-CN" altLang="zh-CN" sz="2000" dirty="0" smtClean="0">
                <a:solidFill>
                  <a:schemeClr val="tx1"/>
                </a:solidFill>
                <a:latin typeface="黑体" pitchFamily="49" charset="-122"/>
                <a:ea typeface="黑体" pitchFamily="49" charset="-122"/>
              </a:rPr>
              <a:t>卟啉病患者并发肝胆系统受累发生率不到</a:t>
            </a:r>
            <a:r>
              <a:rPr lang="en-US" altLang="zh-CN" sz="2000" dirty="0" smtClean="0">
                <a:solidFill>
                  <a:schemeClr val="tx1"/>
                </a:solidFill>
                <a:latin typeface="黑体" pitchFamily="49" charset="-122"/>
                <a:ea typeface="黑体" pitchFamily="49" charset="-122"/>
              </a:rPr>
              <a:t>5%</a:t>
            </a:r>
            <a:r>
              <a:rPr lang="zh-CN" altLang="en-US" sz="2000" dirty="0" smtClean="0">
                <a:solidFill>
                  <a:schemeClr val="tx1"/>
                </a:solidFill>
                <a:latin typeface="黑体" pitchFamily="49" charset="-122"/>
                <a:ea typeface="黑体" pitchFamily="49" charset="-122"/>
              </a:rPr>
              <a:t>，更为罕见。</a:t>
            </a:r>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548680"/>
            <a:ext cx="5112568" cy="792088"/>
          </a:xfrm>
        </p:spPr>
        <p:txBody>
          <a:bodyPr>
            <a:noAutofit/>
          </a:bodyPr>
          <a:lstStyle/>
          <a:p>
            <a:r>
              <a:rPr lang="zh-CN" altLang="en-US" sz="3200" dirty="0" smtClean="0">
                <a:latin typeface="黑体" pitchFamily="49" charset="-122"/>
                <a:ea typeface="黑体" pitchFamily="49" charset="-122"/>
                <a:cs typeface="+mn-cs"/>
              </a:rPr>
              <a:t>患者</a:t>
            </a:r>
            <a:r>
              <a:rPr lang="zh-CN" altLang="en-US" sz="3200" dirty="0" smtClean="0">
                <a:latin typeface="黑体" pitchFamily="49" charset="-122"/>
                <a:ea typeface="黑体" pitchFamily="49" charset="-122"/>
              </a:rPr>
              <a:t>光过敏、肝</a:t>
            </a:r>
            <a:r>
              <a:rPr lang="zh-CN" altLang="en-US" sz="3200" dirty="0">
                <a:latin typeface="黑体" pitchFamily="49" charset="-122"/>
                <a:ea typeface="黑体" pitchFamily="49" charset="-122"/>
              </a:rPr>
              <a:t>损伤、</a:t>
            </a:r>
            <a:r>
              <a:rPr lang="zh-CN" altLang="en-US" sz="3200" dirty="0" smtClean="0">
                <a:latin typeface="黑体" pitchFamily="49" charset="-122"/>
                <a:ea typeface="黑体" pitchFamily="49" charset="-122"/>
              </a:rPr>
              <a:t>贫血的发生机制</a:t>
            </a:r>
            <a:endParaRPr lang="zh-CN" altLang="en-US" sz="3200" dirty="0">
              <a:latin typeface="黑体" pitchFamily="49" charset="-122"/>
              <a:ea typeface="黑体" pitchFamily="49" charset="-122"/>
              <a:cs typeface="+mn-cs"/>
            </a:endParaRPr>
          </a:p>
        </p:txBody>
      </p:sp>
      <p:sp>
        <p:nvSpPr>
          <p:cNvPr id="3" name="副标题 2"/>
          <p:cNvSpPr>
            <a:spLocks noGrp="1"/>
          </p:cNvSpPr>
          <p:nvPr>
            <p:ph type="subTitle" idx="1"/>
          </p:nvPr>
        </p:nvSpPr>
        <p:spPr>
          <a:xfrm>
            <a:off x="683568" y="1772816"/>
            <a:ext cx="7992888" cy="4608512"/>
          </a:xfrm>
        </p:spPr>
        <p:txBody>
          <a:bodyPr>
            <a:normAutofit/>
          </a:bodyPr>
          <a:lstStyle/>
          <a:p>
            <a:pPr algn="l">
              <a:lnSpc>
                <a:spcPct val="130000"/>
              </a:lnSpc>
            </a:pPr>
            <a:r>
              <a:rPr lang="en-US" altLang="zh-CN" sz="2000" dirty="0" smtClean="0">
                <a:solidFill>
                  <a:schemeClr val="tx1"/>
                </a:solidFill>
                <a:latin typeface="黑体" pitchFamily="49" charset="-122"/>
                <a:ea typeface="黑体" pitchFamily="49" charset="-122"/>
              </a:rPr>
              <a:t>FECH</a:t>
            </a:r>
            <a:r>
              <a:rPr lang="zh-CN" altLang="zh-CN" sz="2000" dirty="0" smtClean="0">
                <a:solidFill>
                  <a:schemeClr val="tx1"/>
                </a:solidFill>
                <a:latin typeface="黑体" pitchFamily="49" charset="-122"/>
                <a:ea typeface="黑体" pitchFamily="49" charset="-122"/>
              </a:rPr>
              <a:t>活性降低，原卟啉Ⅸ不能经其转化，从而在肝脏、皮肤、红细胞和其他组织中积累。</a:t>
            </a:r>
            <a:endParaRPr lang="en-US" altLang="zh-CN" sz="2000" dirty="0" smtClean="0">
              <a:solidFill>
                <a:schemeClr val="tx1"/>
              </a:solidFill>
              <a:latin typeface="黑体" pitchFamily="49" charset="-122"/>
              <a:ea typeface="黑体" pitchFamily="49" charset="-122"/>
            </a:endParaRPr>
          </a:p>
          <a:p>
            <a:pPr algn="l">
              <a:lnSpc>
                <a:spcPct val="130000"/>
              </a:lnSpc>
            </a:pPr>
            <a:r>
              <a:rPr lang="zh-CN" altLang="en-US" sz="2000" dirty="0" smtClean="0">
                <a:solidFill>
                  <a:schemeClr val="tx1"/>
                </a:solidFill>
                <a:latin typeface="黑体" pitchFamily="49" charset="-122"/>
                <a:ea typeface="黑体" pitchFamily="49" charset="-122"/>
              </a:rPr>
              <a:t>①原卟啉</a:t>
            </a:r>
            <a:r>
              <a:rPr lang="zh-CN" altLang="zh-CN" sz="2000" dirty="0" smtClean="0">
                <a:solidFill>
                  <a:schemeClr val="tx1"/>
                </a:solidFill>
                <a:latin typeface="黑体" pitchFamily="49" charset="-122"/>
                <a:ea typeface="黑体" pitchFamily="49" charset="-122"/>
              </a:rPr>
              <a:t>蓄积于肝脏时，阻碍胆汁排泄，引起胆汁淤积、胆结石的形成；另外，原卟啉诱发氧化应激反应使肝细胞肿胀变性，</a:t>
            </a:r>
            <a:r>
              <a:rPr lang="zh-CN" altLang="en-US" sz="2000" dirty="0" smtClean="0">
                <a:solidFill>
                  <a:schemeClr val="tx1"/>
                </a:solidFill>
                <a:latin typeface="黑体" pitchFamily="49" charset="-122"/>
                <a:ea typeface="黑体" pitchFamily="49" charset="-122"/>
              </a:rPr>
              <a:t>引发肝损伤</a:t>
            </a:r>
            <a:r>
              <a:rPr lang="zh-CN" altLang="zh-CN" sz="2000" dirty="0" smtClean="0">
                <a:solidFill>
                  <a:schemeClr val="tx1"/>
                </a:solidFill>
                <a:latin typeface="黑体" pitchFamily="49" charset="-122"/>
                <a:ea typeface="黑体" pitchFamily="49" charset="-122"/>
              </a:rPr>
              <a:t>继而进展为肝硬化等终末期肝病。</a:t>
            </a:r>
            <a:endParaRPr lang="en-US" altLang="zh-CN" sz="2000" dirty="0" smtClean="0">
              <a:solidFill>
                <a:schemeClr val="tx1"/>
              </a:solidFill>
              <a:latin typeface="黑体" pitchFamily="49" charset="-122"/>
              <a:ea typeface="黑体" pitchFamily="49" charset="-122"/>
            </a:endParaRPr>
          </a:p>
          <a:p>
            <a:pPr algn="l">
              <a:lnSpc>
                <a:spcPct val="130000"/>
              </a:lnSpc>
            </a:pPr>
            <a:r>
              <a:rPr lang="zh-CN" altLang="zh-CN" sz="2000" dirty="0" smtClean="0">
                <a:solidFill>
                  <a:schemeClr val="tx1"/>
                </a:solidFill>
                <a:latin typeface="黑体" pitchFamily="49" charset="-122"/>
                <a:ea typeface="黑体" pitchFamily="49" charset="-122"/>
              </a:rPr>
              <a:t>②原卟啉进入皮肤，暴露在光下生成氧自由基，活性氧增加通过补体系统激活和肥大细胞脱颗粒导致内皮细胞光损伤，最终导致血管活性介质的产生和急性炎症，产生光敏性。</a:t>
            </a:r>
            <a:endParaRPr lang="en-US" altLang="zh-CN" sz="2000" dirty="0" smtClean="0">
              <a:solidFill>
                <a:schemeClr val="tx1"/>
              </a:solidFill>
              <a:latin typeface="黑体" pitchFamily="49" charset="-122"/>
              <a:ea typeface="黑体" pitchFamily="49" charset="-122"/>
            </a:endParaRPr>
          </a:p>
          <a:p>
            <a:pPr algn="l">
              <a:lnSpc>
                <a:spcPct val="130000"/>
              </a:lnSpc>
            </a:pPr>
            <a:r>
              <a:rPr lang="zh-CN" altLang="zh-CN" sz="2000" dirty="0" smtClean="0">
                <a:solidFill>
                  <a:schemeClr val="tx1"/>
                </a:solidFill>
                <a:latin typeface="黑体" pitchFamily="49" charset="-122"/>
                <a:ea typeface="黑体" pitchFamily="49" charset="-122"/>
              </a:rPr>
              <a:t>③</a:t>
            </a:r>
            <a:r>
              <a:rPr lang="en-US" altLang="zh-CN" sz="2000" dirty="0" smtClean="0">
                <a:solidFill>
                  <a:schemeClr val="tx1"/>
                </a:solidFill>
                <a:latin typeface="黑体" pitchFamily="49" charset="-122"/>
                <a:ea typeface="黑体" pitchFamily="49" charset="-122"/>
              </a:rPr>
              <a:t>EPP</a:t>
            </a:r>
            <a:r>
              <a:rPr lang="zh-CN" altLang="en-US" sz="2000" dirty="0" smtClean="0">
                <a:solidFill>
                  <a:schemeClr val="tx1"/>
                </a:solidFill>
                <a:latin typeface="黑体" pitchFamily="49" charset="-122"/>
                <a:ea typeface="黑体" pitchFamily="49" charset="-122"/>
              </a:rPr>
              <a:t>可</a:t>
            </a:r>
            <a:r>
              <a:rPr lang="zh-CN" altLang="zh-CN" sz="2000" dirty="0" smtClean="0">
                <a:solidFill>
                  <a:schemeClr val="tx1"/>
                </a:solidFill>
                <a:latin typeface="黑体" pitchFamily="49" charset="-122"/>
                <a:ea typeface="黑体" pitchFamily="49" charset="-122"/>
              </a:rPr>
              <a:t>导致缺铁。</a:t>
            </a:r>
            <a:r>
              <a:rPr lang="zh-CN" altLang="en-US" sz="2000" dirty="0" smtClean="0">
                <a:solidFill>
                  <a:schemeClr val="tx1"/>
                </a:solidFill>
                <a:latin typeface="黑体" pitchFamily="49" charset="-122"/>
                <a:ea typeface="黑体" pitchFamily="49" charset="-122"/>
              </a:rPr>
              <a:t>缺铁后易出现贫血表现。但</a:t>
            </a:r>
            <a:r>
              <a:rPr lang="zh-CN" altLang="zh-CN" sz="2000" dirty="0" smtClean="0">
                <a:solidFill>
                  <a:schemeClr val="tx1"/>
                </a:solidFill>
                <a:latin typeface="黑体" pitchFamily="49" charset="-122"/>
                <a:ea typeface="黑体" pitchFamily="49" charset="-122"/>
              </a:rPr>
              <a:t>补铁往往会导致</a:t>
            </a:r>
            <a:r>
              <a:rPr lang="en-US" altLang="zh-CN" sz="2000" dirty="0" smtClean="0">
                <a:solidFill>
                  <a:schemeClr val="tx1"/>
                </a:solidFill>
                <a:latin typeface="黑体" pitchFamily="49" charset="-122"/>
                <a:ea typeface="黑体" pitchFamily="49" charset="-122"/>
              </a:rPr>
              <a:t>EPP</a:t>
            </a:r>
            <a:r>
              <a:rPr lang="zh-CN" altLang="en-US" sz="2000" dirty="0" smtClean="0">
                <a:solidFill>
                  <a:schemeClr val="tx1"/>
                </a:solidFill>
                <a:latin typeface="黑体" pitchFamily="49" charset="-122"/>
                <a:ea typeface="黑体" pitchFamily="49" charset="-122"/>
              </a:rPr>
              <a:t>患者</a:t>
            </a:r>
            <a:r>
              <a:rPr lang="zh-CN" altLang="zh-CN" sz="2000" dirty="0" smtClean="0">
                <a:solidFill>
                  <a:schemeClr val="tx1"/>
                </a:solidFill>
                <a:latin typeface="黑体" pitchFamily="49" charset="-122"/>
                <a:ea typeface="黑体" pitchFamily="49" charset="-122"/>
              </a:rPr>
              <a:t>光毒性的加剧。</a:t>
            </a:r>
            <a:endParaRPr lang="zh-CN" altLang="en-US" sz="2000" dirty="0">
              <a:solidFill>
                <a:schemeClr val="tx1"/>
              </a:solidFill>
              <a:latin typeface="黑体" pitchFamily="49" charset="-122"/>
              <a:ea typeface="黑体" pitchFamily="49" charset="-122"/>
            </a:endParaRPr>
          </a:p>
        </p:txBody>
      </p:sp>
      <p:pic>
        <p:nvPicPr>
          <p:cNvPr id="5"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692696"/>
            <a:ext cx="2808312" cy="648072"/>
          </a:xfrm>
        </p:spPr>
        <p:txBody>
          <a:bodyPr>
            <a:noAutofit/>
          </a:bodyPr>
          <a:lstStyle/>
          <a:p>
            <a:r>
              <a:rPr lang="en-US" altLang="zh-CN" sz="3200" dirty="0" smtClean="0">
                <a:latin typeface="黑体" pitchFamily="49" charset="-122"/>
                <a:ea typeface="黑体" pitchFamily="49" charset="-122"/>
              </a:rPr>
              <a:t>EPP</a:t>
            </a:r>
            <a:r>
              <a:rPr lang="zh-CN" altLang="en-US" sz="3200" dirty="0" smtClean="0">
                <a:latin typeface="黑体" pitchFamily="49" charset="-122"/>
                <a:ea typeface="黑体" pitchFamily="49" charset="-122"/>
              </a:rPr>
              <a:t>诊断依据</a:t>
            </a:r>
            <a:endParaRPr lang="zh-CN" altLang="en-US" sz="3200" dirty="0">
              <a:latin typeface="黑体" pitchFamily="49" charset="-122"/>
              <a:ea typeface="黑体" pitchFamily="49" charset="-122"/>
            </a:endParaRPr>
          </a:p>
        </p:txBody>
      </p:sp>
      <p:sp>
        <p:nvSpPr>
          <p:cNvPr id="3" name="副标题 2"/>
          <p:cNvSpPr>
            <a:spLocks noGrp="1"/>
          </p:cNvSpPr>
          <p:nvPr>
            <p:ph type="subTitle" idx="1"/>
          </p:nvPr>
        </p:nvSpPr>
        <p:spPr>
          <a:xfrm>
            <a:off x="683568" y="1556792"/>
            <a:ext cx="7992888" cy="4176464"/>
          </a:xfrm>
        </p:spPr>
        <p:txBody>
          <a:bodyPr>
            <a:normAutofit/>
          </a:bodyPr>
          <a:lstStyle/>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符合以</a:t>
            </a:r>
            <a:r>
              <a:rPr lang="zh-CN" altLang="en-US" sz="2000" dirty="0" smtClean="0">
                <a:solidFill>
                  <a:schemeClr val="tx1"/>
                </a:solidFill>
                <a:latin typeface="黑体" pitchFamily="49" charset="-122"/>
                <a:ea typeface="黑体" pitchFamily="49" charset="-122"/>
              </a:rPr>
              <a:t>下</a:t>
            </a:r>
            <a:r>
              <a:rPr lang="zh-CN" altLang="zh-CN" sz="2000" dirty="0" smtClean="0">
                <a:solidFill>
                  <a:schemeClr val="tx1"/>
                </a:solidFill>
                <a:latin typeface="黑体" pitchFamily="49" charset="-122"/>
                <a:ea typeface="黑体" pitchFamily="49" charset="-122"/>
              </a:rPr>
              <a:t>三</a:t>
            </a:r>
            <a:r>
              <a:rPr lang="zh-CN" altLang="zh-CN" sz="2000" dirty="0">
                <a:solidFill>
                  <a:schemeClr val="tx1"/>
                </a:solidFill>
                <a:latin typeface="黑体" pitchFamily="49" charset="-122"/>
                <a:ea typeface="黑体" pitchFamily="49" charset="-122"/>
              </a:rPr>
              <a:t>条即可诊断</a:t>
            </a:r>
            <a:r>
              <a:rPr lang="en-US" altLang="zh-CN" sz="2000" dirty="0" smtClean="0">
                <a:solidFill>
                  <a:schemeClr val="tx1"/>
                </a:solidFill>
                <a:latin typeface="黑体" pitchFamily="49" charset="-122"/>
                <a:ea typeface="黑体" pitchFamily="49" charset="-122"/>
              </a:rPr>
              <a:t>EPP</a:t>
            </a:r>
            <a:r>
              <a:rPr lang="zh-CN" altLang="en-US" sz="2000" dirty="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50000"/>
              </a:lnSpc>
            </a:pPr>
            <a:r>
              <a:rPr lang="zh-CN" altLang="en-US" sz="2000" dirty="0" smtClean="0">
                <a:solidFill>
                  <a:schemeClr val="tx1"/>
                </a:solidFill>
                <a:latin typeface="黑体" pitchFamily="49" charset="-122"/>
                <a:ea typeface="黑体" pitchFamily="49" charset="-122"/>
              </a:rPr>
              <a:t>   ①</a:t>
            </a:r>
            <a:r>
              <a:rPr lang="zh-CN" altLang="zh-CN" sz="2000" dirty="0" smtClean="0">
                <a:solidFill>
                  <a:schemeClr val="tx1"/>
                </a:solidFill>
                <a:latin typeface="黑体" pitchFamily="49" charset="-122"/>
                <a:ea typeface="黑体" pitchFamily="49" charset="-122"/>
              </a:rPr>
              <a:t>光敏性，其特征是日晒后皮肤疼痛、烧灼感而无大疱；</a:t>
            </a:r>
            <a:endParaRPr lang="en-US" altLang="zh-CN" sz="2000" dirty="0" smtClean="0">
              <a:solidFill>
                <a:schemeClr val="tx1"/>
              </a:solidFill>
              <a:latin typeface="黑体" pitchFamily="49" charset="-122"/>
              <a:ea typeface="黑体" pitchFamily="49" charset="-122"/>
            </a:endParaRPr>
          </a:p>
          <a:p>
            <a:pPr algn="l">
              <a:lnSpc>
                <a:spcPct val="150000"/>
              </a:lnSpc>
            </a:pPr>
            <a:r>
              <a:rPr lang="zh-CN" altLang="en-US" sz="2000" dirty="0" smtClean="0">
                <a:solidFill>
                  <a:schemeClr val="tx1"/>
                </a:solidFill>
                <a:latin typeface="黑体" pitchFamily="49" charset="-122"/>
                <a:ea typeface="黑体" pitchFamily="49" charset="-122"/>
              </a:rPr>
              <a:t>   ②</a:t>
            </a:r>
            <a:r>
              <a:rPr lang="en-US" altLang="zh-CN" sz="2000" dirty="0" smtClean="0">
                <a:solidFill>
                  <a:schemeClr val="tx1"/>
                </a:solidFill>
                <a:latin typeface="黑体" pitchFamily="49" charset="-122"/>
                <a:ea typeface="黑体" pitchFamily="49" charset="-122"/>
              </a:rPr>
              <a:t>EPP</a:t>
            </a:r>
            <a:r>
              <a:rPr lang="zh-CN" altLang="zh-CN" sz="2000" dirty="0" smtClean="0">
                <a:solidFill>
                  <a:schemeClr val="tx1"/>
                </a:solidFill>
                <a:latin typeface="黑体" pitchFamily="49" charset="-122"/>
                <a:ea typeface="黑体" pitchFamily="49" charset="-122"/>
              </a:rPr>
              <a:t>患者血浆荧光峰值在接近</a:t>
            </a:r>
            <a:r>
              <a:rPr lang="en-US" altLang="zh-CN" sz="2000" dirty="0" smtClean="0">
                <a:solidFill>
                  <a:schemeClr val="tx1"/>
                </a:solidFill>
                <a:latin typeface="黑体" pitchFamily="49" charset="-122"/>
                <a:ea typeface="黑体" pitchFamily="49" charset="-122"/>
              </a:rPr>
              <a:t>634nm</a:t>
            </a:r>
            <a:r>
              <a:rPr lang="zh-CN" altLang="zh-CN" sz="2000" dirty="0" smtClean="0">
                <a:solidFill>
                  <a:schemeClr val="tx1"/>
                </a:solidFill>
                <a:latin typeface="黑体" pitchFamily="49" charset="-122"/>
                <a:ea typeface="黑体" pitchFamily="49" charset="-122"/>
              </a:rPr>
              <a:t>波长处；</a:t>
            </a:r>
            <a:endParaRPr lang="en-US" altLang="zh-CN" sz="2000" dirty="0" smtClean="0">
              <a:solidFill>
                <a:schemeClr val="tx1"/>
              </a:solidFill>
              <a:latin typeface="黑体" pitchFamily="49" charset="-122"/>
              <a:ea typeface="黑体" pitchFamily="49" charset="-122"/>
            </a:endParaRPr>
          </a:p>
          <a:p>
            <a:pPr algn="l">
              <a:lnSpc>
                <a:spcPct val="150000"/>
              </a:lnSpc>
            </a:pPr>
            <a:r>
              <a:rPr lang="zh-CN" altLang="en-US" sz="2000" dirty="0" smtClean="0">
                <a:solidFill>
                  <a:schemeClr val="tx1"/>
                </a:solidFill>
                <a:latin typeface="黑体" pitchFamily="49" charset="-122"/>
                <a:ea typeface="黑体" pitchFamily="49" charset="-122"/>
              </a:rPr>
              <a:t>   ③</a:t>
            </a:r>
            <a:r>
              <a:rPr lang="zh-CN" altLang="zh-CN" sz="2000" dirty="0" smtClean="0">
                <a:solidFill>
                  <a:schemeClr val="tx1"/>
                </a:solidFill>
                <a:latin typeface="黑体" pitchFamily="49" charset="-122"/>
                <a:ea typeface="黑体" pitchFamily="49" charset="-122"/>
              </a:rPr>
              <a:t>红细胞内原卟啉增高，而尿卟啉正常。</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若</a:t>
            </a:r>
            <a:r>
              <a:rPr lang="zh-CN" altLang="zh-CN" sz="2000" dirty="0" smtClean="0">
                <a:solidFill>
                  <a:schemeClr val="tx1"/>
                </a:solidFill>
                <a:latin typeface="黑体" pitchFamily="49" charset="-122"/>
                <a:ea typeface="黑体" pitchFamily="49" charset="-122"/>
              </a:rPr>
              <a:t>条件允许，可完善基因测序和患者家族基因谱系调查，以便更进一步确认</a:t>
            </a:r>
            <a:r>
              <a:rPr lang="en-US" altLang="zh-CN" sz="2000" dirty="0" smtClean="0">
                <a:solidFill>
                  <a:schemeClr val="tx1"/>
                </a:solidFill>
                <a:latin typeface="黑体" pitchFamily="49" charset="-122"/>
                <a:ea typeface="黑体" pitchFamily="49" charset="-122"/>
              </a:rPr>
              <a:t>EPP</a:t>
            </a:r>
            <a:r>
              <a:rPr lang="zh-CN" altLang="zh-CN" sz="2000" dirty="0" smtClean="0">
                <a:solidFill>
                  <a:schemeClr val="tx1"/>
                </a:solidFill>
                <a:latin typeface="黑体" pitchFamily="49" charset="-122"/>
                <a:ea typeface="黑体" pitchFamily="49" charset="-122"/>
              </a:rPr>
              <a:t>诊断</a:t>
            </a:r>
            <a:r>
              <a:rPr lang="zh-CN" altLang="zh-CN"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en-US" sz="2000" dirty="0">
                <a:solidFill>
                  <a:schemeClr val="tx1"/>
                </a:solidFill>
                <a:latin typeface="黑体" pitchFamily="49" charset="-122"/>
                <a:ea typeface="黑体" pitchFamily="49" charset="-122"/>
              </a:rPr>
              <a:t>同时</a:t>
            </a:r>
            <a:r>
              <a:rPr lang="zh-CN" altLang="zh-CN" sz="2000" dirty="0" smtClean="0">
                <a:solidFill>
                  <a:schemeClr val="tx1"/>
                </a:solidFill>
                <a:latin typeface="黑体" pitchFamily="49" charset="-122"/>
                <a:ea typeface="黑体" pitchFamily="49" charset="-122"/>
              </a:rPr>
              <a:t>进一步</a:t>
            </a:r>
            <a:r>
              <a:rPr lang="zh-CN" altLang="zh-CN" sz="2000" dirty="0" smtClean="0">
                <a:solidFill>
                  <a:schemeClr val="tx1"/>
                </a:solidFill>
                <a:latin typeface="黑体" pitchFamily="49" charset="-122"/>
                <a:ea typeface="黑体" pitchFamily="49" charset="-122"/>
              </a:rPr>
              <a:t>完善贫血、肝脏损伤、胆道结石、骨质疏松等相关检查，明确</a:t>
            </a:r>
            <a:r>
              <a:rPr lang="en-US" altLang="zh-CN" sz="2000" dirty="0" smtClean="0">
                <a:solidFill>
                  <a:schemeClr val="tx1"/>
                </a:solidFill>
                <a:latin typeface="黑体" pitchFamily="49" charset="-122"/>
                <a:ea typeface="黑体" pitchFamily="49" charset="-122"/>
              </a:rPr>
              <a:t>EPP</a:t>
            </a:r>
            <a:r>
              <a:rPr lang="zh-CN" altLang="zh-CN" sz="2000" dirty="0" smtClean="0">
                <a:solidFill>
                  <a:schemeClr val="tx1"/>
                </a:solidFill>
                <a:latin typeface="黑体" pitchFamily="49" charset="-122"/>
                <a:ea typeface="黑体" pitchFamily="49" charset="-122"/>
              </a:rPr>
              <a:t>继发的其他表现。</a:t>
            </a:r>
            <a:endParaRPr lang="zh-CN" altLang="en-US" sz="2000" dirty="0">
              <a:solidFill>
                <a:schemeClr val="tx1"/>
              </a:solidFill>
              <a:latin typeface="黑体" pitchFamily="49" charset="-122"/>
              <a:ea typeface="黑体" pitchFamily="49" charset="-122"/>
            </a:endParaRPr>
          </a:p>
        </p:txBody>
      </p:sp>
      <p:pic>
        <p:nvPicPr>
          <p:cNvPr id="5"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692696"/>
            <a:ext cx="1440160" cy="432048"/>
          </a:xfrm>
        </p:spPr>
        <p:txBody>
          <a:bodyPr>
            <a:noAutofit/>
          </a:bodyPr>
          <a:lstStyle/>
          <a:p>
            <a:r>
              <a:rPr lang="zh-CN" altLang="en-US" sz="3200" smtClean="0">
                <a:latin typeface="黑体" pitchFamily="49" charset="-122"/>
                <a:ea typeface="黑体" pitchFamily="49" charset="-122"/>
              </a:rPr>
              <a:t>治疗</a:t>
            </a:r>
            <a:endParaRPr lang="zh-CN" altLang="en-US" sz="3200">
              <a:latin typeface="黑体" pitchFamily="49" charset="-122"/>
              <a:ea typeface="黑体" pitchFamily="49" charset="-122"/>
            </a:endParaRPr>
          </a:p>
        </p:txBody>
      </p:sp>
      <p:sp>
        <p:nvSpPr>
          <p:cNvPr id="3" name="副标题 2"/>
          <p:cNvSpPr>
            <a:spLocks noGrp="1"/>
          </p:cNvSpPr>
          <p:nvPr>
            <p:ph type="subTitle" idx="1"/>
          </p:nvPr>
        </p:nvSpPr>
        <p:spPr>
          <a:xfrm>
            <a:off x="683568" y="1484784"/>
            <a:ext cx="7992888" cy="4752528"/>
          </a:xfrm>
        </p:spPr>
        <p:txBody>
          <a:bodyPr>
            <a:noAutofit/>
          </a:bodyPr>
          <a:lstStyle/>
          <a:p>
            <a:pPr marL="342900" indent="-342900" algn="l">
              <a:lnSpc>
                <a:spcPct val="150000"/>
              </a:lnSpc>
              <a:buFont typeface="Arial" panose="020B0604020202020204" pitchFamily="34" charset="0"/>
              <a:buChar char="•"/>
            </a:pPr>
            <a:r>
              <a:rPr lang="zh-CN" altLang="en-US" sz="2000" dirty="0" smtClean="0">
                <a:solidFill>
                  <a:schemeClr val="tx1"/>
                </a:solidFill>
                <a:latin typeface="黑体" pitchFamily="49" charset="-122"/>
                <a:ea typeface="黑体" pitchFamily="49" charset="-122"/>
              </a:rPr>
              <a:t>以</a:t>
            </a:r>
            <a:r>
              <a:rPr lang="zh-CN" altLang="zh-CN" sz="2000" dirty="0" smtClean="0">
                <a:solidFill>
                  <a:schemeClr val="tx1"/>
                </a:solidFill>
                <a:latin typeface="黑体" pitchFamily="49" charset="-122"/>
                <a:ea typeface="黑体" pitchFamily="49" charset="-122"/>
              </a:rPr>
              <a:t>防</a:t>
            </a:r>
            <a:r>
              <a:rPr lang="zh-CN" altLang="zh-CN" sz="2000" dirty="0" smtClean="0">
                <a:solidFill>
                  <a:schemeClr val="tx1"/>
                </a:solidFill>
                <a:latin typeface="黑体" pitchFamily="49" charset="-122"/>
                <a:ea typeface="黑体" pitchFamily="49" charset="-122"/>
              </a:rPr>
              <a:t>晒避光</a:t>
            </a:r>
            <a:r>
              <a:rPr lang="zh-CN" altLang="en-US" sz="2000" dirty="0" smtClean="0">
                <a:solidFill>
                  <a:schemeClr val="tx1"/>
                </a:solidFill>
                <a:latin typeface="黑体" pitchFamily="49" charset="-122"/>
                <a:ea typeface="黑体" pitchFamily="49" charset="-122"/>
              </a:rPr>
              <a:t>为主</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避免</a:t>
            </a:r>
            <a:r>
              <a:rPr lang="zh-CN" altLang="zh-CN" sz="2000" dirty="0" smtClean="0">
                <a:solidFill>
                  <a:schemeClr val="tx1"/>
                </a:solidFill>
                <a:latin typeface="黑体" pitchFamily="49" charset="-122"/>
                <a:ea typeface="黑体" pitchFamily="49" charset="-122"/>
              </a:rPr>
              <a:t>可能诱发或加重病情的因素，如烟草、酒精、铁剂、雌激素等</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光</a:t>
            </a:r>
            <a:r>
              <a:rPr lang="zh-CN" altLang="zh-CN" sz="2000" dirty="0" smtClean="0">
                <a:solidFill>
                  <a:schemeClr val="tx1"/>
                </a:solidFill>
                <a:latin typeface="黑体" pitchFamily="49" charset="-122"/>
                <a:ea typeface="黑体" pitchFamily="49" charset="-122"/>
              </a:rPr>
              <a:t>毒性发生时可服用激素或抗组胺药控制肿胀、用</a:t>
            </a:r>
            <a:r>
              <a:rPr lang="en-US" altLang="zh-CN" sz="2000" dirty="0" smtClean="0">
                <a:solidFill>
                  <a:schemeClr val="tx1"/>
                </a:solidFill>
                <a:latin typeface="黑体" pitchFamily="49" charset="-122"/>
                <a:ea typeface="黑体" pitchFamily="49" charset="-122"/>
              </a:rPr>
              <a:t>NSAIDS</a:t>
            </a:r>
            <a:r>
              <a:rPr lang="zh-CN" altLang="zh-CN" sz="2000" dirty="0" smtClean="0">
                <a:solidFill>
                  <a:schemeClr val="tx1"/>
                </a:solidFill>
                <a:latin typeface="黑体" pitchFamily="49" charset="-122"/>
                <a:ea typeface="黑体" pitchFamily="49" charset="-122"/>
              </a:rPr>
              <a:t>或阿片类</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药物镇痛</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采用</a:t>
            </a:r>
            <a:r>
              <a:rPr lang="zh-CN" altLang="zh-CN" sz="2000" dirty="0" smtClean="0">
                <a:solidFill>
                  <a:schemeClr val="tx1"/>
                </a:solidFill>
                <a:latin typeface="黑体" pitchFamily="49" charset="-122"/>
                <a:ea typeface="黑体" pitchFamily="49" charset="-122"/>
              </a:rPr>
              <a:t>药物治疗，包括：</a:t>
            </a:r>
            <a:r>
              <a:rPr lang="en-US" altLang="zh-CN" sz="2000" dirty="0" smtClean="0">
                <a:solidFill>
                  <a:schemeClr val="tx1"/>
                </a:solidFill>
                <a:latin typeface="黑体" pitchFamily="49" charset="-122"/>
                <a:ea typeface="黑体" pitchFamily="49" charset="-122"/>
              </a:rPr>
              <a:t>β</a:t>
            </a:r>
            <a:r>
              <a:rPr lang="zh-CN" altLang="zh-CN" sz="2000" dirty="0" smtClean="0">
                <a:solidFill>
                  <a:schemeClr val="tx1"/>
                </a:solidFill>
                <a:latin typeface="黑体" pitchFamily="49" charset="-122"/>
                <a:ea typeface="黑体" pitchFamily="49" charset="-122"/>
              </a:rPr>
              <a:t>‑胡萝卜素、阿法诺肽、羟氯喹等，还可输</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注氯高铁血红素以及补充葡萄糖以抑制</a:t>
            </a:r>
            <a:r>
              <a:rPr lang="en-US" altLang="zh-CN" sz="2000" dirty="0" smtClean="0">
                <a:solidFill>
                  <a:schemeClr val="tx1"/>
                </a:solidFill>
                <a:latin typeface="黑体" pitchFamily="49" charset="-122"/>
                <a:ea typeface="黑体" pitchFamily="49" charset="-122"/>
              </a:rPr>
              <a:t>ALA</a:t>
            </a:r>
            <a:r>
              <a:rPr lang="zh-CN" altLang="zh-CN" sz="2000" dirty="0" smtClean="0">
                <a:solidFill>
                  <a:schemeClr val="tx1"/>
                </a:solidFill>
                <a:latin typeface="黑体" pitchFamily="49" charset="-122"/>
                <a:ea typeface="黑体" pitchFamily="49" charset="-122"/>
              </a:rPr>
              <a:t>合成酶以缓解急性发作</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合并</a:t>
            </a:r>
            <a:r>
              <a:rPr lang="zh-CN" altLang="zh-CN" sz="2000" dirty="0" smtClean="0">
                <a:solidFill>
                  <a:schemeClr val="tx1"/>
                </a:solidFill>
                <a:latin typeface="黑体" pitchFamily="49" charset="-122"/>
                <a:ea typeface="黑体" pitchFamily="49" charset="-122"/>
              </a:rPr>
              <a:t>肝损害者对症治疗</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严重者可以行人工肝或肝移植</a:t>
            </a:r>
            <a:endParaRPr lang="en-US" altLang="zh-CN" sz="20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异</a:t>
            </a:r>
            <a:r>
              <a:rPr lang="zh-CN" altLang="zh-CN" sz="2000" dirty="0" smtClean="0">
                <a:solidFill>
                  <a:schemeClr val="tx1"/>
                </a:solidFill>
                <a:latin typeface="黑体" pitchFamily="49" charset="-122"/>
                <a:ea typeface="黑体" pitchFamily="49" charset="-122"/>
              </a:rPr>
              <a:t>基因造血干细胞移植可能是</a:t>
            </a:r>
            <a:r>
              <a:rPr lang="en-US" altLang="zh-CN" sz="2000" dirty="0" smtClean="0">
                <a:solidFill>
                  <a:schemeClr val="tx1"/>
                </a:solidFill>
                <a:latin typeface="黑体" pitchFamily="49" charset="-122"/>
                <a:ea typeface="黑体" pitchFamily="49" charset="-122"/>
              </a:rPr>
              <a:t>EPP</a:t>
            </a:r>
            <a:r>
              <a:rPr lang="zh-CN" altLang="zh-CN" sz="2000" dirty="0" smtClean="0">
                <a:solidFill>
                  <a:schemeClr val="tx1"/>
                </a:solidFill>
                <a:latin typeface="黑体" pitchFamily="49" charset="-122"/>
                <a:ea typeface="黑体" pitchFamily="49" charset="-122"/>
              </a:rPr>
              <a:t>唯一的根治方法</a:t>
            </a:r>
            <a:endParaRPr lang="zh-CN" altLang="en-US" sz="2000" dirty="0">
              <a:solidFill>
                <a:schemeClr val="tx1"/>
              </a:solidFill>
              <a:latin typeface="黑体" pitchFamily="49" charset="-122"/>
              <a:ea typeface="黑体" pitchFamily="49" charset="-122"/>
            </a:endParaRPr>
          </a:p>
        </p:txBody>
      </p:sp>
      <p:pic>
        <p:nvPicPr>
          <p:cNvPr id="5"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754" y="2202574"/>
            <a:ext cx="9142495" cy="2419437"/>
            <a:chOff x="170694" y="177982"/>
            <a:chExt cx="3936003" cy="781165"/>
          </a:xfrm>
        </p:grpSpPr>
        <p:sp>
          <p:nvSpPr>
            <p:cNvPr id="44" name="等腰三角形 43"/>
            <p:cNvSpPr/>
            <p:nvPr/>
          </p:nvSpPr>
          <p:spPr>
            <a:xfrm>
              <a:off x="1233863" y="177982"/>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5" name="等腰三角形 44"/>
            <p:cNvSpPr/>
            <p:nvPr/>
          </p:nvSpPr>
          <p:spPr>
            <a:xfrm flipV="1">
              <a:off x="200258" y="602633"/>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6" name="矩形 45"/>
            <p:cNvSpPr/>
            <p:nvPr/>
          </p:nvSpPr>
          <p:spPr>
            <a:xfrm>
              <a:off x="170694" y="261768"/>
              <a:ext cx="3936003" cy="611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7" name="平行四边形 46"/>
            <p:cNvSpPr/>
            <p:nvPr/>
          </p:nvSpPr>
          <p:spPr>
            <a:xfrm>
              <a:off x="376965" y="178257"/>
              <a:ext cx="1036076" cy="779005"/>
            </a:xfrm>
            <a:prstGeom prst="parallelogram">
              <a:avLst>
                <a:gd name="adj" fmla="val 4820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8" name="文本框 6"/>
            <p:cNvSpPr txBox="1"/>
            <p:nvPr/>
          </p:nvSpPr>
          <p:spPr>
            <a:xfrm>
              <a:off x="619661" y="341466"/>
              <a:ext cx="569115" cy="447174"/>
            </a:xfrm>
            <a:prstGeom prst="rect">
              <a:avLst/>
            </a:prstGeom>
            <a:noFill/>
          </p:spPr>
          <p:txBody>
            <a:bodyPr wrap="square" lIns="0" tIns="0" rIns="0" bIns="0" rtlCol="0">
              <a:spAutoFit/>
            </a:bodyPr>
            <a:lstStyle/>
            <a:p>
              <a:pPr algn="ctr"/>
              <a:r>
                <a:rPr lang="en-US" sz="9000" smtClean="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rPr>
                <a:t>4</a:t>
              </a:r>
              <a:endParaRPr lang="en-US" sz="9000" dirty="0">
                <a:solidFill>
                  <a:schemeClr val="bg1"/>
                </a:solidFill>
                <a:latin typeface="方正黑体_GBK" panose="02000000000000000000" charset="-122"/>
                <a:ea typeface="方正黑体_GBK" panose="02000000000000000000" charset="-122"/>
                <a:cs typeface="方正黑体_GBK" panose="02000000000000000000" charset="-122"/>
                <a:sym typeface="Arial" panose="020B0604020202020204" pitchFamily="34" charset="0"/>
              </a:endParaRPr>
            </a:p>
          </p:txBody>
        </p:sp>
      </p:grpSp>
      <p:sp>
        <p:nvSpPr>
          <p:cNvPr id="49" name="TextBox 48"/>
          <p:cNvSpPr txBox="1"/>
          <p:nvPr/>
        </p:nvSpPr>
        <p:spPr>
          <a:xfrm>
            <a:off x="2699792" y="3068960"/>
            <a:ext cx="5049577" cy="615553"/>
          </a:xfrm>
          <a:prstGeom prst="rect">
            <a:avLst/>
          </a:prstGeom>
          <a:noFill/>
        </p:spPr>
        <p:txBody>
          <a:bodyPr wrap="square" lIns="0" tIns="0" rIns="0" bIns="0" rtlCol="0">
            <a:spAutoFit/>
          </a:bodyPr>
          <a:lstStyle/>
          <a:p>
            <a:r>
              <a:rPr lang="zh-CN" altLang="en-US" sz="4000" b="1" smtClean="0">
                <a:solidFill>
                  <a:schemeClr val="bg1"/>
                </a:solidFill>
                <a:latin typeface="方正黑体_GBK" panose="02000000000000000000" charset="-122"/>
                <a:ea typeface="方正黑体_GBK" panose="02000000000000000000" charset="-122"/>
                <a:cs typeface="+mn-ea"/>
                <a:sym typeface="+mn-ea"/>
              </a:rPr>
              <a:t>收获与启发</a:t>
            </a:r>
            <a:endParaRPr lang="zh-CN" altLang="en-US" sz="4000" b="1" dirty="0">
              <a:solidFill>
                <a:schemeClr val="bg1"/>
              </a:solidFill>
              <a:latin typeface="方正黑体_GBK" panose="02000000000000000000" charset="-122"/>
              <a:ea typeface="方正黑体_GBK" panose="02000000000000000000" charset="-122"/>
              <a:cs typeface="+mn-ea"/>
              <a:sym typeface="+mn-ea"/>
            </a:endParaRPr>
          </a:p>
        </p:txBody>
      </p:sp>
      <p:pic>
        <p:nvPicPr>
          <p:cNvPr id="9"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bldLst>
      <p:bldP spid="49" grpId="0"/>
      <p:bldP spid="4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副标题 28"/>
          <p:cNvSpPr>
            <a:spLocks noGrp="1"/>
          </p:cNvSpPr>
          <p:nvPr>
            <p:ph type="subTitle" idx="1"/>
          </p:nvPr>
        </p:nvSpPr>
        <p:spPr>
          <a:xfrm>
            <a:off x="611560" y="836711"/>
            <a:ext cx="7776864" cy="3674093"/>
          </a:xfrm>
        </p:spPr>
        <p:txBody>
          <a:bodyPr>
            <a:noAutofit/>
          </a:bodyPr>
          <a:lstStyle/>
          <a:p>
            <a:pPr marL="342900" indent="-342900" algn="l">
              <a:lnSpc>
                <a:spcPct val="130000"/>
              </a:lnSpc>
              <a:buFont typeface="Arial" panose="020B0604020202020204" pitchFamily="34" charset="0"/>
              <a:buChar char="•"/>
            </a:pPr>
            <a:r>
              <a:rPr lang="en-US" altLang="zh-CN" sz="2000" dirty="0">
                <a:solidFill>
                  <a:schemeClr val="tx1"/>
                </a:solidFill>
                <a:latin typeface="黑体" pitchFamily="49" charset="-122"/>
                <a:ea typeface="黑体" pitchFamily="49" charset="-122"/>
              </a:rPr>
              <a:t>EPP</a:t>
            </a:r>
            <a:r>
              <a:rPr lang="zh-CN" altLang="zh-CN" sz="2000" dirty="0">
                <a:solidFill>
                  <a:schemeClr val="tx1"/>
                </a:solidFill>
                <a:latin typeface="黑体" pitchFamily="49" charset="-122"/>
                <a:ea typeface="黑体" pitchFamily="49" charset="-122"/>
              </a:rPr>
              <a:t>是一</a:t>
            </a:r>
            <a:r>
              <a:rPr lang="zh-CN" altLang="zh-CN" sz="2000" dirty="0" smtClean="0">
                <a:solidFill>
                  <a:schemeClr val="tx1"/>
                </a:solidFill>
                <a:latin typeface="黑体" pitchFamily="49" charset="-122"/>
                <a:ea typeface="黑体" pitchFamily="49" charset="-122"/>
              </a:rPr>
              <a:t>种由</a:t>
            </a:r>
            <a:r>
              <a:rPr lang="zh-CN" altLang="zh-CN" sz="2000" dirty="0">
                <a:solidFill>
                  <a:schemeClr val="tx1"/>
                </a:solidFill>
                <a:latin typeface="黑体" pitchFamily="49" charset="-122"/>
                <a:ea typeface="黑体" pitchFamily="49" charset="-122"/>
              </a:rPr>
              <a:t>遗传</a:t>
            </a:r>
            <a:r>
              <a:rPr lang="zh-CN" altLang="en-US" sz="2000" dirty="0">
                <a:solidFill>
                  <a:schemeClr val="tx1"/>
                </a:solidFill>
                <a:latin typeface="黑体" pitchFamily="49" charset="-122"/>
                <a:ea typeface="黑体" pitchFamily="49" charset="-122"/>
              </a:rPr>
              <a:t>基因</a:t>
            </a:r>
            <a:r>
              <a:rPr lang="zh-CN" altLang="zh-CN" sz="2000" dirty="0">
                <a:solidFill>
                  <a:schemeClr val="tx1"/>
                </a:solidFill>
                <a:latin typeface="黑体" pitchFamily="49" charset="-122"/>
                <a:ea typeface="黑体" pitchFamily="49" charset="-122"/>
              </a:rPr>
              <a:t>异常所致</a:t>
            </a:r>
            <a:r>
              <a:rPr lang="zh-CN" altLang="zh-CN" sz="2000" dirty="0" smtClean="0">
                <a:solidFill>
                  <a:schemeClr val="tx1"/>
                </a:solidFill>
                <a:latin typeface="黑体" pitchFamily="49" charset="-122"/>
                <a:ea typeface="黑体" pitchFamily="49" charset="-122"/>
              </a:rPr>
              <a:t>的</a:t>
            </a:r>
            <a:r>
              <a:rPr lang="zh-CN" altLang="en-US" sz="2000" dirty="0">
                <a:solidFill>
                  <a:schemeClr val="tx1"/>
                </a:solidFill>
                <a:latin typeface="黑体" pitchFamily="49" charset="-122"/>
                <a:ea typeface="黑体" pitchFamily="49" charset="-122"/>
              </a:rPr>
              <a:t>罕见病</a:t>
            </a:r>
            <a:r>
              <a:rPr lang="zh-CN" altLang="en-US" sz="2000" dirty="0" smtClean="0">
                <a:solidFill>
                  <a:schemeClr val="tx1"/>
                </a:solidFill>
                <a:latin typeface="黑体" pitchFamily="49" charset="-122"/>
                <a:ea typeface="黑体" pitchFamily="49" charset="-122"/>
              </a:rPr>
              <a:t>，</a:t>
            </a:r>
            <a:r>
              <a:rPr lang="zh-CN" altLang="zh-CN" sz="2000" dirty="0">
                <a:solidFill>
                  <a:schemeClr val="tx1"/>
                </a:solidFill>
                <a:latin typeface="黑体" pitchFamily="49" charset="-122"/>
                <a:ea typeface="黑体" pitchFamily="49" charset="-122"/>
              </a:rPr>
              <a:t>可表现</a:t>
            </a:r>
            <a:r>
              <a:rPr lang="zh-CN" altLang="zh-CN" sz="2000" dirty="0" smtClean="0">
                <a:solidFill>
                  <a:schemeClr val="tx1"/>
                </a:solidFill>
                <a:latin typeface="黑体" pitchFamily="49" charset="-122"/>
                <a:ea typeface="黑体" pitchFamily="49" charset="-122"/>
              </a:rPr>
              <a:t>为</a:t>
            </a:r>
            <a:r>
              <a:rPr lang="zh-CN" altLang="en-US" sz="2000" dirty="0" smtClean="0">
                <a:solidFill>
                  <a:schemeClr val="tx1"/>
                </a:solidFill>
                <a:latin typeface="黑体" pitchFamily="49" charset="-122"/>
                <a:ea typeface="黑体" pitchFamily="49" charset="-122"/>
              </a:rPr>
              <a:t>皮肤、肝胆、血液等</a:t>
            </a:r>
            <a:r>
              <a:rPr lang="zh-CN" altLang="zh-CN" sz="2000" dirty="0" smtClean="0">
                <a:solidFill>
                  <a:schemeClr val="tx1"/>
                </a:solidFill>
                <a:latin typeface="黑体" pitchFamily="49" charset="-122"/>
                <a:ea typeface="黑体" pitchFamily="49" charset="-122"/>
              </a:rPr>
              <a:t>多</a:t>
            </a:r>
            <a:r>
              <a:rPr lang="zh-CN" altLang="zh-CN" sz="2000" dirty="0">
                <a:solidFill>
                  <a:schemeClr val="tx1"/>
                </a:solidFill>
                <a:latin typeface="黑体" pitchFamily="49" charset="-122"/>
                <a:ea typeface="黑体" pitchFamily="49" charset="-122"/>
              </a:rPr>
              <a:t>个系统损害</a:t>
            </a:r>
            <a:r>
              <a:rPr lang="zh-CN" altLang="zh-CN"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以</a:t>
            </a:r>
            <a:r>
              <a:rPr lang="zh-CN" altLang="zh-CN" sz="2000" dirty="0">
                <a:solidFill>
                  <a:schemeClr val="tx1"/>
                </a:solidFill>
                <a:latin typeface="黑体" pitchFamily="49" charset="-122"/>
                <a:ea typeface="黑体" pitchFamily="49" charset="-122"/>
              </a:rPr>
              <a:t>肝病为主要表现的</a:t>
            </a:r>
            <a:r>
              <a:rPr lang="en-US" altLang="zh-CN" sz="2000" dirty="0">
                <a:solidFill>
                  <a:schemeClr val="tx1"/>
                </a:solidFill>
                <a:latin typeface="黑体" pitchFamily="49" charset="-122"/>
                <a:ea typeface="黑体" pitchFamily="49" charset="-122"/>
              </a:rPr>
              <a:t>EPP</a:t>
            </a:r>
            <a:r>
              <a:rPr lang="zh-CN" altLang="zh-CN" sz="2000" dirty="0">
                <a:solidFill>
                  <a:schemeClr val="tx1"/>
                </a:solidFill>
                <a:latin typeface="黑体" pitchFamily="49" charset="-122"/>
                <a:ea typeface="黑体" pitchFamily="49" charset="-122"/>
              </a:rPr>
              <a:t>极为罕见，临床上容易漏诊、误诊</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en-US" sz="2000" dirty="0" smtClean="0">
                <a:solidFill>
                  <a:schemeClr val="tx1"/>
                </a:solidFill>
                <a:latin typeface="黑体" pitchFamily="49" charset="-122"/>
                <a:ea typeface="黑体" pitchFamily="49" charset="-122"/>
              </a:rPr>
              <a:t>肝病科医生接诊不明原因肝病患者时，</a:t>
            </a:r>
            <a:r>
              <a:rPr lang="zh-CN" altLang="en-US" sz="2000" dirty="0">
                <a:solidFill>
                  <a:schemeClr val="tx1"/>
                </a:solidFill>
                <a:latin typeface="黑体" pitchFamily="49" charset="-122"/>
                <a:ea typeface="黑体" pitchFamily="49" charset="-122"/>
              </a:rPr>
              <a:t>应</a:t>
            </a:r>
            <a:r>
              <a:rPr lang="zh-CN" altLang="zh-CN" sz="2000" dirty="0" smtClean="0">
                <a:solidFill>
                  <a:schemeClr val="tx1"/>
                </a:solidFill>
                <a:latin typeface="黑体" pitchFamily="49" charset="-122"/>
                <a:ea typeface="黑体" pitchFamily="49" charset="-122"/>
              </a:rPr>
              <a:t>留意</a:t>
            </a:r>
            <a:r>
              <a:rPr lang="zh-CN" altLang="en-US" sz="2000" dirty="0" smtClean="0">
                <a:solidFill>
                  <a:schemeClr val="tx1"/>
                </a:solidFill>
                <a:latin typeface="黑体" pitchFamily="49" charset="-122"/>
                <a:ea typeface="黑体" pitchFamily="49" charset="-122"/>
              </a:rPr>
              <a:t>其是否有</a:t>
            </a:r>
            <a:r>
              <a:rPr lang="zh-CN" altLang="zh-CN" sz="2000" dirty="0" smtClean="0">
                <a:solidFill>
                  <a:schemeClr val="tx1"/>
                </a:solidFill>
                <a:latin typeface="黑体" pitchFamily="49" charset="-122"/>
                <a:ea typeface="黑体" pitchFamily="49" charset="-122"/>
              </a:rPr>
              <a:t>光</a:t>
            </a:r>
            <a:r>
              <a:rPr lang="zh-CN" altLang="zh-CN" sz="2000" dirty="0" smtClean="0">
                <a:solidFill>
                  <a:schemeClr val="tx1"/>
                </a:solidFill>
                <a:latin typeface="黑体" pitchFamily="49" charset="-122"/>
                <a:ea typeface="黑体" pitchFamily="49" charset="-122"/>
              </a:rPr>
              <a:t>敏感</a:t>
            </a:r>
            <a:r>
              <a:rPr lang="zh-CN" altLang="zh-CN" sz="2000" dirty="0" smtClean="0">
                <a:solidFill>
                  <a:schemeClr val="tx1"/>
                </a:solidFill>
                <a:latin typeface="黑体" pitchFamily="49" charset="-122"/>
                <a:ea typeface="黑体" pitchFamily="49" charset="-122"/>
              </a:rPr>
              <a:t>表现</a:t>
            </a:r>
            <a:r>
              <a:rPr lang="zh-CN" altLang="en-US" sz="2000" dirty="0" smtClean="0">
                <a:solidFill>
                  <a:schemeClr val="tx1"/>
                </a:solidFill>
                <a:latin typeface="黑体" pitchFamily="49" charset="-122"/>
                <a:ea typeface="黑体" pitchFamily="49" charset="-122"/>
              </a:rPr>
              <a:t>，如有应</a:t>
            </a:r>
            <a:r>
              <a:rPr lang="zh-CN" altLang="zh-CN" sz="2000" dirty="0" smtClean="0">
                <a:solidFill>
                  <a:schemeClr val="tx1"/>
                </a:solidFill>
                <a:latin typeface="黑体" pitchFamily="49" charset="-122"/>
                <a:ea typeface="黑体" pitchFamily="49" charset="-122"/>
              </a:rPr>
              <a:t>尽早</a:t>
            </a:r>
            <a:r>
              <a:rPr lang="zh-CN" altLang="en-US" sz="2000" dirty="0" smtClean="0">
                <a:solidFill>
                  <a:schemeClr val="tx1"/>
                </a:solidFill>
                <a:latin typeface="黑体" pitchFamily="49" charset="-122"/>
                <a:ea typeface="黑体" pitchFamily="49" charset="-122"/>
              </a:rPr>
              <a:t>考虑</a:t>
            </a:r>
            <a:r>
              <a:rPr lang="zh-CN" altLang="zh-CN" sz="2000" dirty="0" smtClean="0">
                <a:solidFill>
                  <a:schemeClr val="tx1"/>
                </a:solidFill>
                <a:latin typeface="黑体" pitchFamily="49" charset="-122"/>
                <a:ea typeface="黑体" pitchFamily="49" charset="-122"/>
              </a:rPr>
              <a:t>检测红细胞内游离</a:t>
            </a:r>
            <a:r>
              <a:rPr lang="zh-CN" altLang="zh-CN" sz="2000" dirty="0" smtClean="0">
                <a:solidFill>
                  <a:schemeClr val="tx1"/>
                </a:solidFill>
                <a:latin typeface="黑体" pitchFamily="49" charset="-122"/>
                <a:ea typeface="黑体" pitchFamily="49" charset="-122"/>
              </a:rPr>
              <a:t>原卟啉</a:t>
            </a:r>
            <a:r>
              <a:rPr lang="zh-CN" altLang="en-US" sz="2000" dirty="0" smtClean="0">
                <a:solidFill>
                  <a:schemeClr val="tx1"/>
                </a:solidFill>
                <a:latin typeface="黑体" pitchFamily="49" charset="-122"/>
                <a:ea typeface="黑体" pitchFamily="49" charset="-122"/>
              </a:rPr>
              <a:t>，并完善</a:t>
            </a:r>
            <a:r>
              <a:rPr lang="zh-CN" altLang="zh-CN" sz="2000" dirty="0">
                <a:solidFill>
                  <a:schemeClr val="tx1"/>
                </a:solidFill>
                <a:latin typeface="黑体" pitchFamily="49" charset="-122"/>
                <a:ea typeface="黑体" pitchFamily="49" charset="-122"/>
              </a:rPr>
              <a:t>基因</a:t>
            </a:r>
            <a:r>
              <a:rPr lang="zh-CN" altLang="zh-CN" sz="2000" dirty="0" smtClean="0">
                <a:solidFill>
                  <a:schemeClr val="tx1"/>
                </a:solidFill>
                <a:latin typeface="黑体" pitchFamily="49" charset="-122"/>
                <a:ea typeface="黑体" pitchFamily="49" charset="-122"/>
              </a:rPr>
              <a:t>检测</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zh-CN" sz="2000" dirty="0" smtClean="0">
                <a:solidFill>
                  <a:schemeClr val="tx1"/>
                </a:solidFill>
                <a:latin typeface="黑体" pitchFamily="49" charset="-122"/>
                <a:ea typeface="黑体" pitchFamily="49" charset="-122"/>
              </a:rPr>
              <a:t>有</a:t>
            </a:r>
            <a:r>
              <a:rPr lang="zh-CN" altLang="zh-CN" sz="2000" dirty="0" smtClean="0">
                <a:solidFill>
                  <a:schemeClr val="tx1"/>
                </a:solidFill>
                <a:latin typeface="黑体" pitchFamily="49" charset="-122"/>
                <a:ea typeface="黑体" pitchFamily="49" charset="-122"/>
              </a:rPr>
              <a:t>光过敏的肝功能异常</a:t>
            </a:r>
            <a:r>
              <a:rPr lang="zh-CN" altLang="zh-CN" sz="2000" dirty="0" smtClean="0">
                <a:solidFill>
                  <a:schemeClr val="tx1"/>
                </a:solidFill>
                <a:latin typeface="黑体" pitchFamily="49" charset="-122"/>
                <a:ea typeface="黑体" pitchFamily="49" charset="-122"/>
              </a:rPr>
              <a:t>患者</a:t>
            </a:r>
            <a:r>
              <a:rPr lang="zh-CN" altLang="en-US" sz="2000" dirty="0" smtClean="0">
                <a:solidFill>
                  <a:schemeClr val="tx1"/>
                </a:solidFill>
                <a:latin typeface="黑体" pitchFamily="49" charset="-122"/>
                <a:ea typeface="黑体" pitchFamily="49" charset="-122"/>
              </a:rPr>
              <a:t>行</a:t>
            </a:r>
            <a:r>
              <a:rPr lang="zh-CN" altLang="en-US" sz="2000" dirty="0" smtClean="0">
                <a:solidFill>
                  <a:schemeClr val="tx1"/>
                </a:solidFill>
                <a:latin typeface="黑体" pitchFamily="49" charset="-122"/>
                <a:ea typeface="黑体" pitchFamily="49" charset="-122"/>
              </a:rPr>
              <a:t>肝</a:t>
            </a:r>
            <a:r>
              <a:rPr lang="zh-CN" altLang="en-US" sz="2000" dirty="0" smtClean="0">
                <a:solidFill>
                  <a:schemeClr val="tx1"/>
                </a:solidFill>
                <a:latin typeface="黑体" pitchFamily="49" charset="-122"/>
                <a:ea typeface="黑体" pitchFamily="49" charset="-122"/>
              </a:rPr>
              <a:t>穿刺病理检查时，建议增加</a:t>
            </a:r>
            <a:r>
              <a:rPr lang="zh-CN" altLang="en-US" sz="2000" dirty="0" smtClean="0">
                <a:solidFill>
                  <a:schemeClr val="tx1"/>
                </a:solidFill>
                <a:latin typeface="黑体" pitchFamily="49" charset="-122"/>
                <a:ea typeface="黑体" pitchFamily="49" charset="-122"/>
              </a:rPr>
              <a:t>偏振光检查</a:t>
            </a:r>
            <a:endParaRPr lang="en-US" altLang="zh-CN" sz="2000" dirty="0" smtClean="0">
              <a:solidFill>
                <a:schemeClr val="tx1"/>
              </a:solidFill>
              <a:latin typeface="黑体" pitchFamily="49" charset="-122"/>
              <a:ea typeface="黑体" pitchFamily="49" charset="-122"/>
            </a:endParaRPr>
          </a:p>
          <a:p>
            <a:pPr marL="342900" indent="-342900" algn="l">
              <a:lnSpc>
                <a:spcPct val="130000"/>
              </a:lnSpc>
              <a:buFont typeface="Arial" panose="020B0604020202020204" pitchFamily="34" charset="0"/>
              <a:buChar char="•"/>
            </a:pPr>
            <a:r>
              <a:rPr lang="zh-CN" altLang="en-US" sz="2000" dirty="0" smtClean="0">
                <a:solidFill>
                  <a:schemeClr val="tx1"/>
                </a:solidFill>
                <a:latin typeface="黑体" pitchFamily="49" charset="-122"/>
                <a:ea typeface="黑体" pitchFamily="49" charset="-122"/>
              </a:rPr>
              <a:t>肝病科与</a:t>
            </a:r>
            <a:r>
              <a:rPr lang="zh-CN" altLang="en-US" sz="2000" dirty="0" smtClean="0">
                <a:solidFill>
                  <a:schemeClr val="tx1"/>
                </a:solidFill>
                <a:latin typeface="黑体" pitchFamily="49" charset="-122"/>
                <a:ea typeface="黑体" pitchFamily="49" charset="-122"/>
              </a:rPr>
              <a:t>病理科</a:t>
            </a:r>
            <a:r>
              <a:rPr lang="zh-CN" altLang="en-US" sz="2000" dirty="0" smtClean="0">
                <a:solidFill>
                  <a:schemeClr val="tx1"/>
                </a:solidFill>
                <a:latin typeface="黑体" pitchFamily="49" charset="-122"/>
                <a:ea typeface="黑体" pitchFamily="49" charset="-122"/>
              </a:rPr>
              <a:t>、</a:t>
            </a:r>
            <a:r>
              <a:rPr lang="zh-CN" altLang="en-US" sz="2000" dirty="0">
                <a:solidFill>
                  <a:schemeClr val="tx1"/>
                </a:solidFill>
                <a:latin typeface="黑体" pitchFamily="49" charset="-122"/>
                <a:ea typeface="黑体" pitchFamily="49" charset="-122"/>
              </a:rPr>
              <a:t>血液</a:t>
            </a:r>
            <a:r>
              <a:rPr lang="zh-CN" altLang="en-US" sz="2000" dirty="0" smtClean="0">
                <a:solidFill>
                  <a:schemeClr val="tx1"/>
                </a:solidFill>
                <a:latin typeface="黑体" pitchFamily="49" charset="-122"/>
                <a:ea typeface="黑体" pitchFamily="49" charset="-122"/>
              </a:rPr>
              <a:t>科</a:t>
            </a:r>
            <a:r>
              <a:rPr lang="zh-CN" altLang="en-US" sz="2000" dirty="0" smtClean="0">
                <a:solidFill>
                  <a:schemeClr val="tx1"/>
                </a:solidFill>
                <a:latin typeface="黑体" pitchFamily="49" charset="-122"/>
                <a:ea typeface="黑体" pitchFamily="49" charset="-122"/>
              </a:rPr>
              <a:t>沟通，加强多学科</a:t>
            </a:r>
            <a:r>
              <a:rPr lang="zh-CN" altLang="en-US" sz="2000" dirty="0" smtClean="0">
                <a:solidFill>
                  <a:schemeClr val="tx1"/>
                </a:solidFill>
                <a:latin typeface="黑体" pitchFamily="49" charset="-122"/>
                <a:ea typeface="黑体" pitchFamily="49" charset="-122"/>
              </a:rPr>
              <a:t>协作</a:t>
            </a:r>
            <a:endParaRPr lang="zh-CN" altLang="zh-CN" sz="2000" dirty="0" smtClean="0">
              <a:solidFill>
                <a:schemeClr val="tx1"/>
              </a:solidFill>
            </a:endParaRPr>
          </a:p>
          <a:p>
            <a:endParaRPr lang="zh-CN" altLang="en-US" sz="2000" dirty="0"/>
          </a:p>
        </p:txBody>
      </p:sp>
      <p:pic>
        <p:nvPicPr>
          <p:cNvPr id="5123" name="Picture 3"/>
          <p:cNvPicPr>
            <a:picLocks noChangeAspect="1" noChangeArrowheads="1"/>
          </p:cNvPicPr>
          <p:nvPr/>
        </p:nvPicPr>
        <p:blipFill>
          <a:blip r:embed="rId2" cstate="print"/>
          <a:srcRect/>
          <a:stretch>
            <a:fillRect/>
          </a:stretch>
        </p:blipFill>
        <p:spPr bwMode="auto">
          <a:xfrm>
            <a:off x="2195736" y="4510805"/>
            <a:ext cx="4345285" cy="280662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36440"/>
            <a:ext cx="9144000" cy="2602180"/>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dirty="0">
              <a:solidFill>
                <a:schemeClr val="bg1"/>
              </a:solidFill>
              <a:latin typeface="方正黑体_GBK" panose="02000000000000000000" charset="-122"/>
              <a:cs typeface="方正黑体_GBK" panose="02000000000000000000" charset="-122"/>
            </a:endParaRPr>
          </a:p>
        </p:txBody>
      </p:sp>
      <p:grpSp>
        <p:nvGrpSpPr>
          <p:cNvPr id="2" name="组合 34"/>
          <p:cNvGrpSpPr/>
          <p:nvPr/>
        </p:nvGrpSpPr>
        <p:grpSpPr>
          <a:xfrm>
            <a:off x="2411760" y="2276872"/>
            <a:ext cx="3839193" cy="1800230"/>
            <a:chOff x="3505226" y="397430"/>
            <a:chExt cx="5398865" cy="1898576"/>
          </a:xfrm>
        </p:grpSpPr>
        <p:sp>
          <p:nvSpPr>
            <p:cNvPr id="26" name="文本框 25"/>
            <p:cNvSpPr txBox="1"/>
            <p:nvPr/>
          </p:nvSpPr>
          <p:spPr>
            <a:xfrm>
              <a:off x="3803999" y="397430"/>
              <a:ext cx="4801870" cy="876394"/>
            </a:xfrm>
            <a:prstGeom prst="rect">
              <a:avLst/>
            </a:prstGeom>
            <a:noFill/>
          </p:spPr>
          <p:txBody>
            <a:bodyPr wrap="square" rtlCol="0">
              <a:spAutoFit/>
            </a:bodyPr>
            <a:lstStyle/>
            <a:p>
              <a:pPr algn="ctr"/>
              <a:r>
                <a:rPr lang="zh-CN" altLang="en-US" sz="4800" dirty="0">
                  <a:solidFill>
                    <a:schemeClr val="bg1"/>
                  </a:solidFill>
                  <a:latin typeface="方正黑体_GBK" panose="02000000000000000000" charset="-122"/>
                  <a:ea typeface="方正黑体_GBK" panose="02000000000000000000" charset="-122"/>
                  <a:cs typeface="方正黑体_GBK" panose="02000000000000000000" charset="-122"/>
                </a:rPr>
                <a:t>感谢观看</a:t>
              </a:r>
            </a:p>
          </p:txBody>
        </p:sp>
        <p:sp>
          <p:nvSpPr>
            <p:cNvPr id="27" name="文本框 26"/>
            <p:cNvSpPr txBox="1"/>
            <p:nvPr/>
          </p:nvSpPr>
          <p:spPr>
            <a:xfrm>
              <a:off x="3505226" y="1419612"/>
              <a:ext cx="5398865" cy="876394"/>
            </a:xfrm>
            <a:prstGeom prst="rect">
              <a:avLst/>
            </a:prstGeom>
            <a:noFill/>
          </p:spPr>
          <p:txBody>
            <a:bodyPr wrap="none" rtlCol="0">
              <a:spAutoFit/>
            </a:bodyPr>
            <a:lstStyle/>
            <a:p>
              <a:pPr algn="ctr"/>
              <a:r>
                <a:rPr lang="en-US" altLang="zh-CN" sz="4800" dirty="0">
                  <a:solidFill>
                    <a:schemeClr val="bg1"/>
                  </a:solidFill>
                  <a:latin typeface="方正黑体_GBK" panose="02000000000000000000" charset="-122"/>
                  <a:ea typeface="方正黑体_GBK" panose="02000000000000000000" charset="-122"/>
                  <a:cs typeface="方正黑体_GBK" panose="02000000000000000000" charset="-122"/>
                </a:rPr>
                <a:t>THANK YOU</a:t>
              </a:r>
            </a:p>
          </p:txBody>
        </p:sp>
      </p:grpSp>
      <p:sp>
        <p:nvSpPr>
          <p:cNvPr id="22" name="矩形 21"/>
          <p:cNvSpPr/>
          <p:nvPr/>
        </p:nvSpPr>
        <p:spPr>
          <a:xfrm>
            <a:off x="0" y="-82489"/>
            <a:ext cx="9144000" cy="198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dirty="0">
              <a:solidFill>
                <a:schemeClr val="bg1"/>
              </a:solidFill>
              <a:latin typeface="方正黑体_GBK" panose="02000000000000000000" charset="-122"/>
              <a:cs typeface="方正黑体_GBK" panose="02000000000000000000" charset="-122"/>
            </a:endParaRPr>
          </a:p>
        </p:txBody>
      </p:sp>
      <p:sp>
        <p:nvSpPr>
          <p:cNvPr id="23" name="矩形 22"/>
          <p:cNvSpPr/>
          <p:nvPr/>
        </p:nvSpPr>
        <p:spPr>
          <a:xfrm>
            <a:off x="0" y="6567784"/>
            <a:ext cx="9144000" cy="290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dirty="0">
              <a:solidFill>
                <a:schemeClr val="bg1"/>
              </a:solidFill>
              <a:latin typeface="方正黑体_GBK" panose="02000000000000000000" charset="-122"/>
              <a:cs typeface="方正黑体_GBK" panose="02000000000000000000" charset="-122"/>
            </a:endParaRPr>
          </a:p>
        </p:txBody>
      </p:sp>
    </p:spTree>
  </p:cSld>
  <p:clrMapOvr>
    <a:masterClrMapping/>
  </p:clrMapOvr>
  <p:timing>
    <p:tnLst>
      <p:par>
        <p:cTn id="1" dur="indefinite" restart="never" nodeType="tmRoot"/>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754" y="2202574"/>
            <a:ext cx="9142495" cy="2419437"/>
            <a:chOff x="170694" y="177982"/>
            <a:chExt cx="3936003" cy="781165"/>
          </a:xfrm>
        </p:grpSpPr>
        <p:sp>
          <p:nvSpPr>
            <p:cNvPr id="44" name="等腰三角形 43"/>
            <p:cNvSpPr/>
            <p:nvPr/>
          </p:nvSpPr>
          <p:spPr>
            <a:xfrm>
              <a:off x="1233863" y="177982"/>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5" name="等腰三角形 44"/>
            <p:cNvSpPr/>
            <p:nvPr/>
          </p:nvSpPr>
          <p:spPr>
            <a:xfrm flipV="1">
              <a:off x="200258" y="602633"/>
              <a:ext cx="355284" cy="35651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6" name="矩形 45"/>
            <p:cNvSpPr/>
            <p:nvPr/>
          </p:nvSpPr>
          <p:spPr>
            <a:xfrm>
              <a:off x="170694" y="261768"/>
              <a:ext cx="3936003" cy="611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7" name="平行四边形 46"/>
            <p:cNvSpPr/>
            <p:nvPr/>
          </p:nvSpPr>
          <p:spPr>
            <a:xfrm>
              <a:off x="376965" y="178257"/>
              <a:ext cx="1036076" cy="779005"/>
            </a:xfrm>
            <a:prstGeom prst="parallelogram">
              <a:avLst>
                <a:gd name="adj" fmla="val 4820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25" tIns="48213" rIns="96425" bIns="48213" rtlCol="0" anchor="ctr"/>
            <a:lstStyle/>
            <a:p>
              <a:pPr algn="ctr"/>
              <a:endParaRPr lang="zh-CN" altLang="en-US" dirty="0">
                <a:latin typeface="方正黑体_GBK" panose="02000000000000000000" charset="-122"/>
                <a:ea typeface="方正黑体_GBK" panose="02000000000000000000" charset="-122"/>
                <a:cs typeface="+mn-ea"/>
                <a:sym typeface="Arial" panose="020B0604020202020204" pitchFamily="34" charset="0"/>
              </a:endParaRPr>
            </a:p>
          </p:txBody>
        </p:sp>
        <p:sp>
          <p:nvSpPr>
            <p:cNvPr id="48" name="文本框 6"/>
            <p:cNvSpPr txBox="1"/>
            <p:nvPr/>
          </p:nvSpPr>
          <p:spPr>
            <a:xfrm>
              <a:off x="627581" y="284178"/>
              <a:ext cx="569115" cy="447174"/>
            </a:xfrm>
            <a:prstGeom prst="rect">
              <a:avLst/>
            </a:prstGeom>
            <a:noFill/>
          </p:spPr>
          <p:txBody>
            <a:bodyPr wrap="square" lIns="0" tIns="0" rIns="0" bIns="0" rtlCol="0">
              <a:spAutoFit/>
            </a:bodyPr>
            <a:lstStyle/>
            <a:p>
              <a:pPr algn="ctr"/>
              <a:r>
                <a:rPr lang="en-US" altLang="zh-CN" sz="9000" smtClean="0">
                  <a:solidFill>
                    <a:schemeClr val="bg1"/>
                  </a:solidFill>
                  <a:latin typeface="黑体" pitchFamily="49" charset="-122"/>
                  <a:ea typeface="黑体" pitchFamily="49" charset="-122"/>
                  <a:cs typeface="+mn-ea"/>
                  <a:sym typeface="Arial" panose="020B0604020202020204" pitchFamily="34" charset="0"/>
                </a:rPr>
                <a:t>1</a:t>
              </a:r>
              <a:endParaRPr lang="zh-CN" altLang="en-US" sz="9000" dirty="0">
                <a:solidFill>
                  <a:schemeClr val="bg1"/>
                </a:solidFill>
                <a:latin typeface="黑体" pitchFamily="49" charset="-122"/>
                <a:ea typeface="黑体" pitchFamily="49" charset="-122"/>
                <a:cs typeface="+mn-ea"/>
                <a:sym typeface="Arial" panose="020B0604020202020204" pitchFamily="34" charset="0"/>
              </a:endParaRPr>
            </a:p>
          </p:txBody>
        </p:sp>
      </p:grpSp>
      <p:sp>
        <p:nvSpPr>
          <p:cNvPr id="49" name="TextBox 48"/>
          <p:cNvSpPr txBox="1"/>
          <p:nvPr/>
        </p:nvSpPr>
        <p:spPr>
          <a:xfrm>
            <a:off x="2771800" y="2996952"/>
            <a:ext cx="5049577" cy="615553"/>
          </a:xfrm>
          <a:prstGeom prst="rect">
            <a:avLst/>
          </a:prstGeom>
          <a:noFill/>
        </p:spPr>
        <p:txBody>
          <a:bodyPr wrap="square" lIns="0" tIns="0" rIns="0" bIns="0" rtlCol="0">
            <a:spAutoFit/>
          </a:bodyPr>
          <a:lstStyle/>
          <a:p>
            <a:r>
              <a:rPr lang="zh-CN" altLang="en-US" sz="4000" b="1" smtClean="0">
                <a:solidFill>
                  <a:schemeClr val="bg1"/>
                </a:solidFill>
                <a:latin typeface="黑体" pitchFamily="49" charset="-122"/>
                <a:ea typeface="黑体" pitchFamily="49" charset="-122"/>
                <a:cs typeface="+mn-ea"/>
                <a:sym typeface="+mn-ea"/>
              </a:rPr>
              <a:t>病例资料</a:t>
            </a:r>
            <a:endParaRPr lang="zh-CN" altLang="en-US" sz="4000" b="1" dirty="0">
              <a:solidFill>
                <a:schemeClr val="bg1"/>
              </a:solidFill>
              <a:latin typeface="黑体" pitchFamily="49" charset="-122"/>
              <a:ea typeface="黑体" pitchFamily="49" charset="-122"/>
              <a:cs typeface="+mn-ea"/>
              <a:sym typeface="+mn-ea"/>
            </a:endParaRPr>
          </a:p>
        </p:txBody>
      </p:sp>
      <p:pic>
        <p:nvPicPr>
          <p:cNvPr id="10"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bldLst>
      <p:bldP spid="49" grpId="0"/>
      <p:bldP spid="4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23528" y="548680"/>
            <a:ext cx="8352928" cy="1185542"/>
          </a:xfrm>
          <a:prstGeom prst="rect">
            <a:avLst/>
          </a:prstGeom>
          <a:noFill/>
        </p:spPr>
        <p:txBody>
          <a:bodyPr wrap="square" lIns="76796" tIns="38398" rIns="76796" bIns="38398" rtlCol="0">
            <a:spAutoFit/>
          </a:bodyPr>
          <a:lstStyle/>
          <a:p>
            <a:pPr defTabSz="767674"/>
            <a:r>
              <a:rPr lang="en-US" altLang="zh-CN" sz="2400" dirty="0" smtClean="0">
                <a:latin typeface="黑体" pitchFamily="49" charset="-122"/>
                <a:ea typeface="黑体" pitchFamily="49" charset="-122"/>
              </a:rPr>
              <a:t>37</a:t>
            </a:r>
            <a:r>
              <a:rPr lang="zh-CN" altLang="en-US" sz="2400" dirty="0" smtClean="0">
                <a:latin typeface="黑体" pitchFamily="49" charset="-122"/>
                <a:ea typeface="黑体" pitchFamily="49" charset="-122"/>
              </a:rPr>
              <a:t>岁，女性，教师，黑龙江人</a:t>
            </a:r>
            <a:endParaRPr lang="en-US" altLang="zh-CN" sz="2400" dirty="0" smtClean="0">
              <a:latin typeface="黑体" pitchFamily="49" charset="-122"/>
              <a:ea typeface="黑体" pitchFamily="49" charset="-122"/>
            </a:endParaRPr>
          </a:p>
          <a:p>
            <a:pPr defTabSz="767674"/>
            <a:r>
              <a:rPr lang="zh-CN" altLang="en-US" sz="2400" dirty="0" smtClean="0">
                <a:latin typeface="黑体" pitchFamily="49" charset="-122"/>
                <a:ea typeface="黑体" pitchFamily="49" charset="-122"/>
              </a:rPr>
              <a:t>主诉：</a:t>
            </a:r>
            <a:r>
              <a:rPr lang="zh-CN" altLang="zh-CN" sz="2400" dirty="0" smtClean="0">
                <a:latin typeface="黑体" pitchFamily="49" charset="-122"/>
                <a:ea typeface="黑体" pitchFamily="49" charset="-122"/>
              </a:rPr>
              <a:t>间断乏力、恶心、呕吐、尿黄</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年，加重</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于</a:t>
            </a:r>
            <a:r>
              <a:rPr lang="en-US" altLang="zh-CN" sz="2400" dirty="0" smtClean="0">
                <a:latin typeface="黑体" pitchFamily="49" charset="-122"/>
                <a:ea typeface="黑体" pitchFamily="49" charset="-122"/>
              </a:rPr>
              <a:t>2018</a:t>
            </a:r>
            <a:r>
              <a:rPr lang="zh-CN" altLang="en-US" sz="2400" dirty="0" smtClean="0">
                <a:latin typeface="黑体" pitchFamily="49" charset="-122"/>
                <a:ea typeface="黑体" pitchFamily="49" charset="-122"/>
              </a:rPr>
              <a:t>年</a:t>
            </a:r>
            <a:r>
              <a:rPr lang="en-US" altLang="zh-CN" sz="2400" dirty="0" smtClean="0">
                <a:latin typeface="黑体" pitchFamily="49" charset="-122"/>
                <a:ea typeface="黑体" pitchFamily="49" charset="-122"/>
              </a:rPr>
              <a:t>2</a:t>
            </a:r>
            <a:r>
              <a:rPr lang="zh-CN" altLang="en-US" sz="2400" dirty="0" smtClean="0">
                <a:latin typeface="黑体" pitchFamily="49" charset="-122"/>
                <a:ea typeface="黑体" pitchFamily="49" charset="-122"/>
              </a:rPr>
              <a:t>月</a:t>
            </a:r>
            <a:r>
              <a:rPr lang="en-US" altLang="zh-CN" sz="2400" dirty="0" smtClean="0">
                <a:latin typeface="黑体" pitchFamily="49" charset="-122"/>
                <a:ea typeface="黑体" pitchFamily="49" charset="-122"/>
              </a:rPr>
              <a:t>22</a:t>
            </a:r>
            <a:r>
              <a:rPr lang="zh-CN" altLang="en-US" sz="2400" dirty="0" smtClean="0">
                <a:latin typeface="黑体" pitchFamily="49" charset="-122"/>
                <a:ea typeface="黑体" pitchFamily="49" charset="-122"/>
              </a:rPr>
              <a:t>日首次就诊于我</a:t>
            </a:r>
            <a:r>
              <a:rPr lang="zh-CN" altLang="en-US" sz="2400" dirty="0" smtClean="0">
                <a:latin typeface="黑体" pitchFamily="49" charset="-122"/>
                <a:ea typeface="黑体" pitchFamily="49" charset="-122"/>
              </a:rPr>
              <a:t>科</a:t>
            </a:r>
            <a:endParaRPr lang="en-US" altLang="zh-CN" sz="2400" dirty="0" smtClean="0">
              <a:latin typeface="黑体" pitchFamily="49" charset="-122"/>
              <a:ea typeface="黑体" pitchFamily="49" charset="-122"/>
            </a:endParaRPr>
          </a:p>
        </p:txBody>
      </p:sp>
      <p:sp>
        <p:nvSpPr>
          <p:cNvPr id="34" name="副标题 33"/>
          <p:cNvSpPr>
            <a:spLocks noGrp="1"/>
          </p:cNvSpPr>
          <p:nvPr>
            <p:ph type="subTitle" idx="1"/>
          </p:nvPr>
        </p:nvSpPr>
        <p:spPr>
          <a:xfrm>
            <a:off x="395536" y="2132856"/>
            <a:ext cx="8496944" cy="4320480"/>
          </a:xfrm>
        </p:spPr>
        <p:txBody>
          <a:bodyPr>
            <a:noAutofit/>
          </a:bodyPr>
          <a:lstStyle/>
          <a:p>
            <a:pPr marL="342900" indent="-342900" algn="l">
              <a:lnSpc>
                <a:spcPct val="100000"/>
              </a:lnSpc>
              <a:buFont typeface="Arial" panose="020B0604020202020204" pitchFamily="34" charset="0"/>
              <a:buChar char="•"/>
            </a:pPr>
            <a:r>
              <a:rPr lang="en-US" altLang="zh-CN" sz="2000" dirty="0" smtClean="0">
                <a:solidFill>
                  <a:schemeClr val="tx1"/>
                </a:solidFill>
                <a:latin typeface="黑体" pitchFamily="49" charset="-122"/>
                <a:ea typeface="黑体" pitchFamily="49" charset="-122"/>
              </a:rPr>
              <a:t>2013</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3</a:t>
            </a:r>
            <a:r>
              <a:rPr lang="zh-CN" altLang="zh-CN" sz="2000" dirty="0" smtClean="0">
                <a:solidFill>
                  <a:schemeClr val="tx1"/>
                </a:solidFill>
                <a:latin typeface="黑体" pitchFamily="49" charset="-122"/>
                <a:ea typeface="黑体" pitchFamily="49" charset="-122"/>
              </a:rPr>
              <a:t>月服用戊酸雌二醇片后首次出现肝功能异</a:t>
            </a:r>
            <a:r>
              <a:rPr lang="zh-CN" altLang="en-US" sz="2000" dirty="0" smtClean="0">
                <a:solidFill>
                  <a:schemeClr val="tx1"/>
                </a:solidFill>
                <a:latin typeface="黑体" pitchFamily="49" charset="-122"/>
                <a:ea typeface="黑体" pitchFamily="49" charset="-122"/>
              </a:rPr>
              <a:t>常</a:t>
            </a:r>
            <a:r>
              <a:rPr lang="zh-CN" altLang="zh-CN" sz="2000" dirty="0" smtClean="0">
                <a:solidFill>
                  <a:schemeClr val="tx1"/>
                </a:solidFill>
                <a:latin typeface="黑体" pitchFamily="49" charset="-122"/>
                <a:ea typeface="黑体" pitchFamily="49" charset="-122"/>
              </a:rPr>
              <a:t>（</a:t>
            </a:r>
            <a:r>
              <a:rPr lang="zh-CN" altLang="en-US" sz="2000" dirty="0" smtClean="0">
                <a:solidFill>
                  <a:schemeClr val="tx1"/>
                </a:solidFill>
                <a:latin typeface="黑体" pitchFamily="49" charset="-122"/>
                <a:ea typeface="黑体" pitchFamily="49" charset="-122"/>
              </a:rPr>
              <a:t>见表</a:t>
            </a:r>
            <a:r>
              <a:rPr lang="en-US" altLang="zh-CN" sz="2000" dirty="0" smtClean="0">
                <a:solidFill>
                  <a:schemeClr val="tx1"/>
                </a:solidFill>
                <a:latin typeface="黑体" pitchFamily="49" charset="-122"/>
                <a:ea typeface="黑体" pitchFamily="49" charset="-122"/>
              </a:rPr>
              <a:t>1</a:t>
            </a:r>
            <a:r>
              <a:rPr lang="zh-CN" altLang="zh-CN" sz="2000" dirty="0" smtClean="0">
                <a:solidFill>
                  <a:schemeClr val="tx1"/>
                </a:solidFill>
                <a:latin typeface="黑体" pitchFamily="49" charset="-122"/>
                <a:ea typeface="黑体" pitchFamily="49" charset="-122"/>
              </a:rPr>
              <a:t>）</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于</a:t>
            </a:r>
            <a:r>
              <a:rPr lang="zh-CN" altLang="zh-CN" sz="2000" dirty="0" smtClean="0">
                <a:solidFill>
                  <a:schemeClr val="tx1"/>
                </a:solidFill>
                <a:latin typeface="黑体" pitchFamily="49" charset="-122"/>
                <a:ea typeface="黑体" pitchFamily="49" charset="-122"/>
              </a:rPr>
              <a:t>当地医院诊断</a:t>
            </a:r>
            <a:r>
              <a:rPr lang="zh-CN" altLang="zh-CN" sz="2000" dirty="0" smtClean="0">
                <a:solidFill>
                  <a:schemeClr val="tx1"/>
                </a:solidFill>
                <a:latin typeface="黑体" pitchFamily="49" charset="-122"/>
                <a:ea typeface="黑体" pitchFamily="49" charset="-122"/>
              </a:rPr>
              <a:t>为“胆汁淤积性肝损伤 慢性乙型肝炎 贫血 过敏症”</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异</a:t>
            </a:r>
            <a:r>
              <a:rPr lang="zh-CN" altLang="zh-CN" sz="2000" dirty="0" smtClean="0">
                <a:solidFill>
                  <a:schemeClr val="tx1"/>
                </a:solidFill>
                <a:latin typeface="黑体" pitchFamily="49" charset="-122"/>
                <a:ea typeface="黑体" pitchFamily="49" charset="-122"/>
              </a:rPr>
              <a:t>甘草酸</a:t>
            </a:r>
            <a:r>
              <a:rPr lang="zh-CN" altLang="zh-CN" sz="2000" dirty="0" smtClean="0">
                <a:solidFill>
                  <a:schemeClr val="tx1"/>
                </a:solidFill>
                <a:latin typeface="黑体" pitchFamily="49" charset="-122"/>
                <a:ea typeface="黑体" pitchFamily="49" charset="-122"/>
              </a:rPr>
              <a:t>镁、</a:t>
            </a:r>
            <a:r>
              <a:rPr lang="zh-CN" altLang="zh-CN" sz="2000" dirty="0" smtClean="0">
                <a:solidFill>
                  <a:schemeClr val="tx1"/>
                </a:solidFill>
                <a:latin typeface="黑体" pitchFamily="49" charset="-122"/>
                <a:ea typeface="黑体" pitchFamily="49" charset="-122"/>
              </a:rPr>
              <a:t>还原</a:t>
            </a:r>
            <a:r>
              <a:rPr lang="zh-CN" altLang="en-US" sz="2000" dirty="0" smtClean="0">
                <a:solidFill>
                  <a:schemeClr val="tx1"/>
                </a:solidFill>
                <a:latin typeface="黑体" pitchFamily="49" charset="-122"/>
                <a:ea typeface="黑体" pitchFamily="49" charset="-122"/>
              </a:rPr>
              <a:t>型</a:t>
            </a:r>
            <a:r>
              <a:rPr lang="zh-CN" altLang="zh-CN" sz="2000" dirty="0" smtClean="0">
                <a:solidFill>
                  <a:schemeClr val="tx1"/>
                </a:solidFill>
                <a:latin typeface="黑体" pitchFamily="49" charset="-122"/>
                <a:ea typeface="黑体" pitchFamily="49" charset="-122"/>
              </a:rPr>
              <a:t>谷胱甘肽、熊去氧胆酸、甲泼尼龙治疗后好转出院。</a:t>
            </a:r>
            <a:endParaRPr lang="en-US" altLang="zh-CN" sz="2000" dirty="0" smtClean="0">
              <a:solidFill>
                <a:schemeClr val="tx1"/>
              </a:solidFill>
              <a:latin typeface="黑体" pitchFamily="49" charset="-122"/>
              <a:ea typeface="黑体" pitchFamily="49" charset="-122"/>
            </a:endParaRPr>
          </a:p>
          <a:p>
            <a:pPr marL="342900" indent="-342900" algn="l">
              <a:lnSpc>
                <a:spcPct val="100000"/>
              </a:lnSpc>
              <a:buFont typeface="Arial" panose="020B0604020202020204" pitchFamily="34" charset="0"/>
              <a:buChar char="•"/>
            </a:pPr>
            <a:r>
              <a:rPr lang="en-US" altLang="zh-CN" sz="2000" dirty="0" smtClean="0">
                <a:solidFill>
                  <a:schemeClr val="tx1"/>
                </a:solidFill>
                <a:latin typeface="黑体" pitchFamily="49" charset="-122"/>
                <a:ea typeface="黑体" pitchFamily="49" charset="-122"/>
              </a:rPr>
              <a:t>2014</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12</a:t>
            </a:r>
            <a:r>
              <a:rPr lang="zh-CN" altLang="zh-CN" sz="2000" dirty="0" smtClean="0">
                <a:solidFill>
                  <a:schemeClr val="tx1"/>
                </a:solidFill>
                <a:latin typeface="黑体" pitchFamily="49" charset="-122"/>
                <a:ea typeface="黑体" pitchFamily="49" charset="-122"/>
              </a:rPr>
              <a:t>月服用复方胚肝铁胺片</a:t>
            </a:r>
            <a:r>
              <a:rPr lang="zh-CN" altLang="en-US" sz="2000" dirty="0" smtClean="0">
                <a:solidFill>
                  <a:schemeClr val="tx1"/>
                </a:solidFill>
                <a:latin typeface="黑体" pitchFamily="49" charset="-122"/>
                <a:ea typeface="黑体" pitchFamily="49" charset="-122"/>
              </a:rPr>
              <a:t>后肝功能异常</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marL="342900" indent="-342900" algn="l">
              <a:lnSpc>
                <a:spcPct val="100000"/>
              </a:lnSpc>
              <a:buFont typeface="Arial" panose="020B0604020202020204" pitchFamily="34" charset="0"/>
              <a:buChar char="•"/>
            </a:pPr>
            <a:r>
              <a:rPr lang="en-US" altLang="zh-CN" sz="2000" dirty="0" smtClean="0">
                <a:solidFill>
                  <a:schemeClr val="tx1"/>
                </a:solidFill>
                <a:latin typeface="黑体" pitchFamily="49" charset="-122"/>
                <a:ea typeface="黑体" pitchFamily="49" charset="-122"/>
              </a:rPr>
              <a:t>2015</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10</a:t>
            </a:r>
            <a:r>
              <a:rPr lang="zh-CN" altLang="zh-CN" sz="2000" dirty="0" smtClean="0">
                <a:solidFill>
                  <a:schemeClr val="tx1"/>
                </a:solidFill>
                <a:latin typeface="黑体" pitchFamily="49" charset="-122"/>
                <a:ea typeface="黑体" pitchFamily="49" charset="-122"/>
              </a:rPr>
              <a:t>月因拟行“试管婴儿术”服药（去氧孕烯炔雌醇片、黄体酮</a:t>
            </a:r>
            <a:r>
              <a:rPr lang="zh-CN" altLang="zh-CN" sz="2000" dirty="0" smtClean="0">
                <a:solidFill>
                  <a:schemeClr val="tx1"/>
                </a:solidFill>
                <a:latin typeface="黑体" pitchFamily="49" charset="-122"/>
                <a:ea typeface="黑体" pitchFamily="49" charset="-122"/>
              </a:rPr>
              <a:t>、维生素</a:t>
            </a:r>
            <a:r>
              <a:rPr lang="en-US" altLang="zh-CN" sz="2000" dirty="0" smtClean="0">
                <a:solidFill>
                  <a:schemeClr val="tx1"/>
                </a:solidFill>
                <a:latin typeface="黑体" pitchFamily="49" charset="-122"/>
                <a:ea typeface="黑体" pitchFamily="49" charset="-122"/>
              </a:rPr>
              <a:t>E</a:t>
            </a:r>
            <a:r>
              <a:rPr lang="zh-CN" altLang="en-US" sz="2000" dirty="0" smtClean="0">
                <a:solidFill>
                  <a:schemeClr val="tx1"/>
                </a:solidFill>
                <a:latin typeface="黑体" pitchFamily="49" charset="-122"/>
                <a:ea typeface="黑体" pitchFamily="49" charset="-122"/>
              </a:rPr>
              <a:t>）后</a:t>
            </a:r>
            <a:r>
              <a:rPr lang="zh-CN" altLang="en-US" sz="2000" dirty="0" smtClean="0">
                <a:solidFill>
                  <a:schemeClr val="tx1"/>
                </a:solidFill>
                <a:latin typeface="黑体" pitchFamily="49" charset="-122"/>
                <a:ea typeface="黑体" pitchFamily="49" charset="-122"/>
              </a:rPr>
              <a:t>肝功能</a:t>
            </a:r>
            <a:r>
              <a:rPr lang="zh-CN" altLang="en-US" sz="2000" dirty="0" smtClean="0">
                <a:solidFill>
                  <a:schemeClr val="tx1"/>
                </a:solidFill>
                <a:latin typeface="黑体" pitchFamily="49" charset="-122"/>
                <a:ea typeface="黑体" pitchFamily="49" charset="-122"/>
              </a:rPr>
              <a:t>异常</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marL="342900" indent="-342900" algn="l">
              <a:lnSpc>
                <a:spcPct val="100000"/>
              </a:lnSpc>
              <a:buFont typeface="Arial" panose="020B0604020202020204" pitchFamily="34" charset="0"/>
              <a:buChar char="•"/>
            </a:pPr>
            <a:r>
              <a:rPr lang="en-US" altLang="zh-CN" sz="2000" dirty="0" smtClean="0">
                <a:solidFill>
                  <a:schemeClr val="tx1"/>
                </a:solidFill>
                <a:latin typeface="黑体" pitchFamily="49" charset="-122"/>
                <a:ea typeface="黑体" pitchFamily="49" charset="-122"/>
              </a:rPr>
              <a:t>2016</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2</a:t>
            </a:r>
            <a:r>
              <a:rPr lang="zh-CN" altLang="zh-CN" sz="2000" dirty="0" smtClean="0">
                <a:solidFill>
                  <a:schemeClr val="tx1"/>
                </a:solidFill>
                <a:latin typeface="黑体" pitchFamily="49" charset="-122"/>
                <a:ea typeface="黑体" pitchFamily="49" charset="-122"/>
              </a:rPr>
              <a:t>月</a:t>
            </a:r>
            <a:r>
              <a:rPr lang="zh-CN" altLang="en-US" sz="2000" dirty="0" smtClean="0">
                <a:solidFill>
                  <a:schemeClr val="tx1"/>
                </a:solidFill>
                <a:latin typeface="黑体" pitchFamily="49" charset="-122"/>
                <a:ea typeface="黑体" pitchFamily="49" charset="-122"/>
              </a:rPr>
              <a:t>无明显诱因肝功能异常，</a:t>
            </a:r>
            <a:r>
              <a:rPr lang="zh-CN" altLang="zh-CN" sz="2000" dirty="0" smtClean="0">
                <a:solidFill>
                  <a:schemeClr val="tx1"/>
                </a:solidFill>
                <a:latin typeface="黑体" pitchFamily="49" charset="-122"/>
                <a:ea typeface="黑体" pitchFamily="49" charset="-122"/>
              </a:rPr>
              <a:t>在外院住院期间抗</a:t>
            </a:r>
            <a:r>
              <a:rPr lang="en-US" altLang="zh-CN" sz="2000" dirty="0" smtClean="0">
                <a:solidFill>
                  <a:schemeClr val="tx1"/>
                </a:solidFill>
                <a:latin typeface="黑体" pitchFamily="49" charset="-122"/>
                <a:ea typeface="黑体" pitchFamily="49" charset="-122"/>
              </a:rPr>
              <a:t>HEV</a:t>
            </a:r>
            <a:r>
              <a:rPr lang="zh-CN" altLang="zh-CN" sz="2000" dirty="0" smtClean="0">
                <a:solidFill>
                  <a:schemeClr val="tx1"/>
                </a:solidFill>
                <a:latin typeface="黑体" pitchFamily="49" charset="-122"/>
                <a:ea typeface="黑体" pitchFamily="49" charset="-122"/>
              </a:rPr>
              <a:t>阳性，行肝</a:t>
            </a:r>
            <a:r>
              <a:rPr lang="zh-CN" altLang="zh-CN" sz="2000" dirty="0" smtClean="0">
                <a:solidFill>
                  <a:schemeClr val="tx1"/>
                </a:solidFill>
                <a:latin typeface="黑体" pitchFamily="49" charset="-122"/>
                <a:ea typeface="黑体" pitchFamily="49" charset="-122"/>
              </a:rPr>
              <a:t>穿刺</a:t>
            </a:r>
            <a:r>
              <a:rPr lang="zh-CN" altLang="zh-CN"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诊断</a:t>
            </a:r>
            <a:r>
              <a:rPr lang="zh-CN" altLang="zh-CN" sz="2000" dirty="0" smtClean="0">
                <a:solidFill>
                  <a:schemeClr val="tx1"/>
                </a:solidFill>
                <a:latin typeface="黑体" pitchFamily="49" charset="-122"/>
                <a:ea typeface="黑体" pitchFamily="49" charset="-122"/>
              </a:rPr>
              <a:t>为“急性戊型病毒性肝炎、慢性乙型病毒性肝炎”，经保肝</a:t>
            </a:r>
            <a:r>
              <a:rPr lang="zh-CN" altLang="zh-CN" sz="2000" dirty="0" smtClean="0">
                <a:solidFill>
                  <a:schemeClr val="tx1"/>
                </a:solidFill>
                <a:latin typeface="黑体" pitchFamily="49" charset="-122"/>
                <a:ea typeface="黑体" pitchFamily="49" charset="-122"/>
              </a:rPr>
              <a:t>退黄</a:t>
            </a:r>
            <a:r>
              <a:rPr lang="zh-CN" altLang="zh-CN" sz="2000" dirty="0" smtClean="0">
                <a:solidFill>
                  <a:schemeClr val="tx1"/>
                </a:solidFill>
                <a:latin typeface="黑体" pitchFamily="49" charset="-122"/>
                <a:ea typeface="黑体" pitchFamily="49" charset="-122"/>
              </a:rPr>
              <a:t>治疗好转</a:t>
            </a:r>
            <a:r>
              <a:rPr lang="zh-CN" altLang="zh-CN" sz="2000" dirty="0" smtClean="0">
                <a:solidFill>
                  <a:schemeClr val="tx1"/>
                </a:solidFill>
                <a:latin typeface="黑体" pitchFamily="49" charset="-122"/>
                <a:ea typeface="黑体" pitchFamily="49" charset="-122"/>
              </a:rPr>
              <a:t>出院。</a:t>
            </a:r>
            <a:endParaRPr lang="en-US" altLang="zh-CN" sz="2000" dirty="0" smtClean="0">
              <a:solidFill>
                <a:schemeClr val="tx1"/>
              </a:solidFill>
              <a:latin typeface="黑体" pitchFamily="49" charset="-122"/>
              <a:ea typeface="黑体" pitchFamily="49" charset="-122"/>
            </a:endParaRPr>
          </a:p>
          <a:p>
            <a:pPr marL="342900" indent="-342900" algn="l">
              <a:lnSpc>
                <a:spcPct val="100000"/>
              </a:lnSpc>
              <a:buFont typeface="Arial" panose="020B0604020202020204" pitchFamily="34" charset="0"/>
              <a:buChar char="•"/>
            </a:pPr>
            <a:r>
              <a:rPr lang="en-US" altLang="zh-CN" sz="2000" dirty="0" smtClean="0">
                <a:solidFill>
                  <a:schemeClr val="tx1"/>
                </a:solidFill>
                <a:latin typeface="黑体" pitchFamily="49" charset="-122"/>
                <a:ea typeface="黑体" pitchFamily="49" charset="-122"/>
              </a:rPr>
              <a:t>2016</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6</a:t>
            </a:r>
            <a:r>
              <a:rPr lang="zh-CN" altLang="zh-CN" sz="2000" dirty="0" smtClean="0">
                <a:solidFill>
                  <a:schemeClr val="tx1"/>
                </a:solidFill>
                <a:latin typeface="黑体" pitchFamily="49" charset="-122"/>
                <a:ea typeface="黑体" pitchFamily="49" charset="-122"/>
              </a:rPr>
              <a:t>月、</a:t>
            </a:r>
            <a:r>
              <a:rPr lang="en-US" altLang="zh-CN" sz="2000" dirty="0" smtClean="0">
                <a:solidFill>
                  <a:schemeClr val="tx1"/>
                </a:solidFill>
                <a:latin typeface="黑体" pitchFamily="49" charset="-122"/>
                <a:ea typeface="黑体" pitchFamily="49" charset="-122"/>
              </a:rPr>
              <a:t>2017</a:t>
            </a:r>
            <a:r>
              <a:rPr lang="zh-CN" altLang="zh-CN" sz="2000" dirty="0" smtClean="0">
                <a:solidFill>
                  <a:schemeClr val="tx1"/>
                </a:solidFill>
                <a:latin typeface="黑体" pitchFamily="49" charset="-122"/>
                <a:ea typeface="黑体" pitchFamily="49" charset="-122"/>
              </a:rPr>
              <a:t>年</a:t>
            </a:r>
            <a:r>
              <a:rPr lang="en-US" altLang="zh-CN" sz="2000" dirty="0" smtClean="0">
                <a:solidFill>
                  <a:schemeClr val="tx1"/>
                </a:solidFill>
                <a:latin typeface="黑体" pitchFamily="49" charset="-122"/>
                <a:ea typeface="黑体" pitchFamily="49" charset="-122"/>
              </a:rPr>
              <a:t>1</a:t>
            </a:r>
            <a:r>
              <a:rPr lang="zh-CN" altLang="zh-CN" sz="2000" dirty="0" smtClean="0">
                <a:solidFill>
                  <a:schemeClr val="tx1"/>
                </a:solidFill>
                <a:latin typeface="黑体" pitchFamily="49" charset="-122"/>
                <a:ea typeface="黑体" pitchFamily="49" charset="-122"/>
              </a:rPr>
              <a:t>月无明显诱因反复出现肝功能异常</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915816" y="1988840"/>
            <a:ext cx="5976664" cy="3816424"/>
          </a:xfrm>
        </p:spPr>
        <p:txBody>
          <a:bodyPr>
            <a:normAutofit fontScale="47500" lnSpcReduction="20000"/>
          </a:bodyPr>
          <a:lstStyle/>
          <a:p>
            <a:pPr algn="l">
              <a:lnSpc>
                <a:spcPct val="120000"/>
              </a:lnSpc>
              <a:buFont typeface="Wingdings" pitchFamily="2" charset="2"/>
              <a:buChar char="l"/>
            </a:pPr>
            <a:r>
              <a:rPr lang="en-US" altLang="zh-CN" sz="4200" dirty="0" smtClean="0">
                <a:solidFill>
                  <a:schemeClr val="tx1"/>
                </a:solidFill>
                <a:latin typeface="黑体" pitchFamily="49" charset="-122"/>
                <a:ea typeface="黑体" pitchFamily="49" charset="-122"/>
              </a:rPr>
              <a:t> 2017</a:t>
            </a:r>
            <a:r>
              <a:rPr lang="zh-CN" altLang="zh-CN" sz="4200" dirty="0" smtClean="0">
                <a:solidFill>
                  <a:schemeClr val="tx1"/>
                </a:solidFill>
                <a:latin typeface="黑体" pitchFamily="49" charset="-122"/>
                <a:ea typeface="黑体" pitchFamily="49" charset="-122"/>
              </a:rPr>
              <a:t>年</a:t>
            </a:r>
            <a:r>
              <a:rPr lang="en-US" altLang="zh-CN" sz="4200" dirty="0" smtClean="0">
                <a:solidFill>
                  <a:schemeClr val="tx1"/>
                </a:solidFill>
                <a:latin typeface="黑体" pitchFamily="49" charset="-122"/>
                <a:ea typeface="黑体" pitchFamily="49" charset="-122"/>
              </a:rPr>
              <a:t>12</a:t>
            </a:r>
            <a:r>
              <a:rPr lang="zh-CN" altLang="zh-CN" sz="4200" dirty="0" smtClean="0">
                <a:solidFill>
                  <a:schemeClr val="tx1"/>
                </a:solidFill>
                <a:latin typeface="黑体" pitchFamily="49" charset="-122"/>
                <a:ea typeface="黑体" pitchFamily="49" charset="-122"/>
              </a:rPr>
              <a:t>月</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因计划行“试管婴儿术”用药（复合维生素</a:t>
            </a:r>
            <a:r>
              <a:rPr lang="en-US" altLang="zh-CN" sz="4200" dirty="0" smtClean="0">
                <a:solidFill>
                  <a:schemeClr val="tx1"/>
                </a:solidFill>
                <a:latin typeface="黑体" pitchFamily="49" charset="-122"/>
                <a:ea typeface="黑体" pitchFamily="49" charset="-122"/>
              </a:rPr>
              <a:t>  </a:t>
            </a: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片、地屈孕酮片、黄体酮阴道缓释凝胶）后</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再次乏力、恶心、呕吐加重，并出现尿黄、</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皮肤巩膜黄染</a:t>
            </a:r>
            <a:r>
              <a:rPr lang="zh-CN" altLang="en-US" sz="4200" dirty="0" smtClean="0">
                <a:solidFill>
                  <a:schemeClr val="tx1"/>
                </a:solidFill>
                <a:latin typeface="黑体" pitchFamily="49" charset="-122"/>
                <a:ea typeface="黑体" pitchFamily="49" charset="-122"/>
              </a:rPr>
              <a:t>；</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外院诊断“急性药物性肝损伤</a:t>
            </a:r>
            <a:r>
              <a:rPr lang="en-US" altLang="zh-CN" sz="4200" dirty="0" smtClean="0">
                <a:solidFill>
                  <a:schemeClr val="tx1"/>
                </a:solidFill>
                <a:latin typeface="黑体" pitchFamily="49" charset="-122"/>
                <a:ea typeface="黑体" pitchFamily="49" charset="-122"/>
              </a:rPr>
              <a:t>RUCAM 8</a:t>
            </a:r>
            <a:r>
              <a:rPr lang="zh-CN" altLang="zh-CN" sz="4200" dirty="0" smtClean="0">
                <a:solidFill>
                  <a:schemeClr val="tx1"/>
                </a:solidFill>
                <a:latin typeface="黑体" pitchFamily="49" charset="-122"/>
                <a:ea typeface="黑体" pitchFamily="49" charset="-122"/>
              </a:rPr>
              <a:t>分、慢性</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乙型病毒性肝炎、轻度贫血”</a:t>
            </a:r>
            <a:r>
              <a:rPr lang="zh-CN" altLang="en-US" sz="4200" dirty="0" smtClean="0">
                <a:solidFill>
                  <a:schemeClr val="tx1"/>
                </a:solidFill>
                <a:latin typeface="黑体" pitchFamily="49" charset="-122"/>
                <a:ea typeface="黑体" pitchFamily="49" charset="-122"/>
              </a:rPr>
              <a:t>；</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改善肝功能、对症治疗，患者肝功能恢复不理</a:t>
            </a:r>
            <a:endParaRPr lang="en-US" altLang="zh-CN" sz="4200" dirty="0" smtClean="0">
              <a:solidFill>
                <a:schemeClr val="tx1"/>
              </a:solidFill>
              <a:latin typeface="黑体" pitchFamily="49" charset="-122"/>
              <a:ea typeface="黑体" pitchFamily="49" charset="-122"/>
            </a:endParaRPr>
          </a:p>
          <a:p>
            <a:pPr algn="l">
              <a:lnSpc>
                <a:spcPct val="120000"/>
              </a:lnSpc>
            </a:pPr>
            <a:r>
              <a:rPr lang="en-US" altLang="zh-CN" sz="4200" dirty="0" smtClean="0">
                <a:solidFill>
                  <a:schemeClr val="tx1"/>
                </a:solidFill>
                <a:latin typeface="黑体" pitchFamily="49" charset="-122"/>
                <a:ea typeface="黑体" pitchFamily="49" charset="-122"/>
              </a:rPr>
              <a:t>   </a:t>
            </a:r>
            <a:r>
              <a:rPr lang="zh-CN" altLang="zh-CN" sz="4200" dirty="0" smtClean="0">
                <a:solidFill>
                  <a:schemeClr val="tx1"/>
                </a:solidFill>
                <a:latin typeface="黑体" pitchFamily="49" charset="-122"/>
                <a:ea typeface="黑体" pitchFamily="49" charset="-122"/>
              </a:rPr>
              <a:t>想，于</a:t>
            </a:r>
            <a:r>
              <a:rPr lang="en-US" altLang="zh-CN" sz="4200" dirty="0" smtClean="0">
                <a:solidFill>
                  <a:schemeClr val="tx1"/>
                </a:solidFill>
                <a:latin typeface="黑体" pitchFamily="49" charset="-122"/>
                <a:ea typeface="黑体" pitchFamily="49" charset="-122"/>
              </a:rPr>
              <a:t>2018</a:t>
            </a:r>
            <a:r>
              <a:rPr lang="zh-CN" altLang="zh-CN" sz="4200" dirty="0" smtClean="0">
                <a:solidFill>
                  <a:schemeClr val="tx1"/>
                </a:solidFill>
                <a:latin typeface="黑体" pitchFamily="49" charset="-122"/>
                <a:ea typeface="黑体" pitchFamily="49" charset="-122"/>
              </a:rPr>
              <a:t>年</a:t>
            </a:r>
            <a:r>
              <a:rPr lang="en-US" altLang="zh-CN" sz="4200" dirty="0" smtClean="0">
                <a:solidFill>
                  <a:schemeClr val="tx1"/>
                </a:solidFill>
                <a:latin typeface="黑体" pitchFamily="49" charset="-122"/>
                <a:ea typeface="黑体" pitchFamily="49" charset="-122"/>
              </a:rPr>
              <a:t>2</a:t>
            </a:r>
            <a:r>
              <a:rPr lang="zh-CN" altLang="zh-CN" sz="4200" dirty="0" smtClean="0">
                <a:solidFill>
                  <a:schemeClr val="tx1"/>
                </a:solidFill>
                <a:latin typeface="黑体" pitchFamily="49" charset="-122"/>
                <a:ea typeface="黑体" pitchFamily="49" charset="-122"/>
              </a:rPr>
              <a:t>月</a:t>
            </a:r>
            <a:r>
              <a:rPr lang="en-US" altLang="zh-CN" sz="4200" dirty="0" smtClean="0">
                <a:solidFill>
                  <a:schemeClr val="tx1"/>
                </a:solidFill>
                <a:latin typeface="黑体" pitchFamily="49" charset="-122"/>
                <a:ea typeface="黑体" pitchFamily="49" charset="-122"/>
              </a:rPr>
              <a:t>22</a:t>
            </a:r>
            <a:r>
              <a:rPr lang="zh-CN" altLang="zh-CN" sz="4200" dirty="0" smtClean="0">
                <a:solidFill>
                  <a:schemeClr val="tx1"/>
                </a:solidFill>
                <a:latin typeface="黑体" pitchFamily="49" charset="-122"/>
                <a:ea typeface="黑体" pitchFamily="49" charset="-122"/>
              </a:rPr>
              <a:t>日来我院进一步诊治。</a:t>
            </a:r>
          </a:p>
          <a:p>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323528" y="2564904"/>
            <a:ext cx="2657872" cy="288032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
        <p:nvSpPr>
          <p:cNvPr id="5" name="文本框 37"/>
          <p:cNvSpPr txBox="1"/>
          <p:nvPr/>
        </p:nvSpPr>
        <p:spPr>
          <a:xfrm>
            <a:off x="323528" y="548680"/>
            <a:ext cx="8352928" cy="1185542"/>
          </a:xfrm>
          <a:prstGeom prst="rect">
            <a:avLst/>
          </a:prstGeom>
          <a:noFill/>
        </p:spPr>
        <p:txBody>
          <a:bodyPr wrap="square" lIns="76796" tIns="38398" rIns="76796" bIns="38398" rtlCol="0">
            <a:spAutoFit/>
          </a:bodyPr>
          <a:lstStyle/>
          <a:p>
            <a:pPr defTabSz="767674"/>
            <a:r>
              <a:rPr lang="en-US" altLang="zh-CN" sz="2400" smtClean="0">
                <a:latin typeface="黑体" pitchFamily="49" charset="-122"/>
                <a:ea typeface="黑体" pitchFamily="49" charset="-122"/>
              </a:rPr>
              <a:t>37</a:t>
            </a:r>
            <a:r>
              <a:rPr lang="zh-CN" altLang="en-US" sz="2400" smtClean="0">
                <a:latin typeface="黑体" pitchFamily="49" charset="-122"/>
                <a:ea typeface="黑体" pitchFamily="49" charset="-122"/>
              </a:rPr>
              <a:t>岁，女性，教师，黑龙江人</a:t>
            </a:r>
            <a:endParaRPr lang="en-US" altLang="zh-CN" sz="2400" smtClean="0">
              <a:latin typeface="黑体" pitchFamily="49" charset="-122"/>
              <a:ea typeface="黑体" pitchFamily="49" charset="-122"/>
            </a:endParaRPr>
          </a:p>
          <a:p>
            <a:pPr defTabSz="767674"/>
            <a:r>
              <a:rPr lang="zh-CN" altLang="en-US" sz="2400" smtClean="0">
                <a:latin typeface="黑体" pitchFamily="49" charset="-122"/>
                <a:ea typeface="黑体" pitchFamily="49" charset="-122"/>
              </a:rPr>
              <a:t>主诉：</a:t>
            </a:r>
            <a:r>
              <a:rPr lang="zh-CN" altLang="zh-CN" sz="2400" smtClean="0">
                <a:latin typeface="黑体" pitchFamily="49" charset="-122"/>
                <a:ea typeface="黑体" pitchFamily="49" charset="-122"/>
              </a:rPr>
              <a:t>间断乏力、恶心、呕吐、尿黄</a:t>
            </a:r>
            <a:r>
              <a:rPr lang="en-US" altLang="zh-CN" sz="2400" smtClean="0">
                <a:latin typeface="黑体" pitchFamily="49" charset="-122"/>
                <a:ea typeface="黑体" pitchFamily="49" charset="-122"/>
              </a:rPr>
              <a:t>5</a:t>
            </a:r>
            <a:r>
              <a:rPr lang="zh-CN" altLang="zh-CN" sz="2400" smtClean="0">
                <a:latin typeface="黑体" pitchFamily="49" charset="-122"/>
                <a:ea typeface="黑体" pitchFamily="49" charset="-122"/>
              </a:rPr>
              <a:t>年，加重</a:t>
            </a:r>
            <a:r>
              <a:rPr lang="en-US" altLang="zh-CN" sz="2400" smtClean="0">
                <a:latin typeface="黑体" pitchFamily="49" charset="-122"/>
                <a:ea typeface="黑体" pitchFamily="49" charset="-122"/>
              </a:rPr>
              <a:t>1</a:t>
            </a:r>
            <a:r>
              <a:rPr lang="zh-CN" altLang="zh-CN" sz="2400" smtClean="0">
                <a:latin typeface="黑体" pitchFamily="49" charset="-122"/>
                <a:ea typeface="黑体" pitchFamily="49" charset="-122"/>
              </a:rPr>
              <a:t>月</a:t>
            </a:r>
            <a:r>
              <a:rPr lang="en-US" altLang="zh-CN" sz="2400" smtClean="0">
                <a:latin typeface="黑体" pitchFamily="49" charset="-122"/>
                <a:ea typeface="黑体" pitchFamily="49" charset="-122"/>
              </a:rPr>
              <a:t>,</a:t>
            </a:r>
            <a:r>
              <a:rPr lang="zh-CN" altLang="en-US" sz="2400" smtClean="0">
                <a:latin typeface="黑体" pitchFamily="49" charset="-122"/>
                <a:ea typeface="黑体" pitchFamily="49" charset="-122"/>
              </a:rPr>
              <a:t>于</a:t>
            </a:r>
            <a:r>
              <a:rPr lang="en-US" altLang="zh-CN" sz="2400" smtClean="0">
                <a:latin typeface="黑体" pitchFamily="49" charset="-122"/>
                <a:ea typeface="黑体" pitchFamily="49" charset="-122"/>
              </a:rPr>
              <a:t>2018</a:t>
            </a:r>
            <a:r>
              <a:rPr lang="zh-CN" altLang="en-US" sz="2400" smtClean="0">
                <a:latin typeface="黑体" pitchFamily="49" charset="-122"/>
                <a:ea typeface="黑体" pitchFamily="49" charset="-122"/>
              </a:rPr>
              <a:t>年</a:t>
            </a:r>
            <a:r>
              <a:rPr lang="en-US" altLang="zh-CN" sz="2400" smtClean="0">
                <a:latin typeface="黑体" pitchFamily="49" charset="-122"/>
                <a:ea typeface="黑体" pitchFamily="49" charset="-122"/>
              </a:rPr>
              <a:t>2</a:t>
            </a:r>
            <a:r>
              <a:rPr lang="zh-CN" altLang="en-US" sz="2400" smtClean="0">
                <a:latin typeface="黑体" pitchFamily="49" charset="-122"/>
                <a:ea typeface="黑体" pitchFamily="49" charset="-122"/>
              </a:rPr>
              <a:t>月</a:t>
            </a:r>
            <a:r>
              <a:rPr lang="en-US" altLang="zh-CN" sz="2400" smtClean="0">
                <a:latin typeface="黑体" pitchFamily="49" charset="-122"/>
                <a:ea typeface="黑体" pitchFamily="49" charset="-122"/>
              </a:rPr>
              <a:t>22</a:t>
            </a:r>
            <a:r>
              <a:rPr lang="zh-CN" altLang="en-US" sz="2400" smtClean="0">
                <a:latin typeface="黑体" pitchFamily="49" charset="-122"/>
                <a:ea typeface="黑体" pitchFamily="49" charset="-122"/>
              </a:rPr>
              <a:t>日首次就诊于我科。</a:t>
            </a:r>
            <a:endParaRPr lang="en-US" altLang="zh-CN" sz="240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5576" y="764704"/>
            <a:ext cx="5793458" cy="569988"/>
          </a:xfrm>
          <a:prstGeom prst="rect">
            <a:avLst/>
          </a:prstGeom>
          <a:noFill/>
        </p:spPr>
        <p:txBody>
          <a:bodyPr wrap="square" lIns="76796" tIns="38398" rIns="76796" bIns="38398" rtlCol="0">
            <a:spAutoFit/>
          </a:bodyPr>
          <a:lstStyle/>
          <a:p>
            <a:pPr defTabSz="767674"/>
            <a:r>
              <a:rPr lang="zh-CN" altLang="en-US" sz="3200" smtClean="0">
                <a:latin typeface="黑体" pitchFamily="49" charset="-122"/>
                <a:ea typeface="黑体" pitchFamily="49" charset="-122"/>
                <a:sym typeface="+mn-ea"/>
              </a:rPr>
              <a:t>相关病史</a:t>
            </a:r>
            <a:endParaRPr lang="zh-CN" altLang="en-US" sz="3200" dirty="0">
              <a:latin typeface="黑体" pitchFamily="49" charset="-122"/>
              <a:ea typeface="黑体" pitchFamily="49" charset="-122"/>
              <a:sym typeface="+mn-ea"/>
            </a:endParaRPr>
          </a:p>
        </p:txBody>
      </p:sp>
      <p:sp>
        <p:nvSpPr>
          <p:cNvPr id="21" name="标题 18"/>
          <p:cNvSpPr>
            <a:spLocks noGrp="1"/>
          </p:cNvSpPr>
          <p:nvPr>
            <p:ph type="subTitle" idx="1"/>
          </p:nvPr>
        </p:nvSpPr>
        <p:spPr>
          <a:xfrm>
            <a:off x="899592" y="1772816"/>
            <a:ext cx="7272808" cy="3168352"/>
          </a:xfrm>
        </p:spPr>
        <p:txBody>
          <a:bodyPr>
            <a:noAutofit/>
          </a:bodyPr>
          <a:lstStyle/>
          <a:p>
            <a:pPr algn="l">
              <a:lnSpc>
                <a:spcPct val="150000"/>
              </a:lnSpc>
            </a:pPr>
            <a:r>
              <a:rPr lang="zh-CN" altLang="zh-CN" sz="2000" dirty="0" smtClean="0">
                <a:solidFill>
                  <a:schemeClr val="tx1"/>
                </a:solidFill>
                <a:latin typeface="黑体" pitchFamily="49" charset="-122"/>
                <a:ea typeface="黑体" pitchFamily="49" charset="-122"/>
              </a:rPr>
              <a:t>既往</a:t>
            </a:r>
            <a:r>
              <a:rPr lang="zh-CN" altLang="en-US" sz="2000" dirty="0" smtClean="0">
                <a:solidFill>
                  <a:schemeClr val="tx1"/>
                </a:solidFill>
                <a:latin typeface="黑体" pitchFamily="49" charset="-122"/>
                <a:ea typeface="黑体" pitchFamily="49" charset="-122"/>
              </a:rPr>
              <a:t>史：非活动性</a:t>
            </a:r>
            <a:r>
              <a:rPr lang="en-US" altLang="zh-CN" sz="2000" dirty="0" err="1" smtClean="0">
                <a:solidFill>
                  <a:schemeClr val="tx1"/>
                </a:solidFill>
                <a:latin typeface="黑体" pitchFamily="49" charset="-122"/>
                <a:ea typeface="黑体" pitchFamily="49" charset="-122"/>
              </a:rPr>
              <a:t>HbsAg</a:t>
            </a:r>
            <a:r>
              <a:rPr lang="zh-CN" altLang="zh-CN" sz="2000" dirty="0" smtClean="0">
                <a:solidFill>
                  <a:schemeClr val="tx1"/>
                </a:solidFill>
                <a:latin typeface="黑体" pitchFamily="49" charset="-122"/>
                <a:ea typeface="黑体" pitchFamily="49" charset="-122"/>
              </a:rPr>
              <a:t>携带、宫外孕右侧卵巢切除、试管婴儿</a:t>
            </a:r>
            <a:r>
              <a:rPr lang="en-US" altLang="zh-CN" sz="2000" dirty="0" smtClean="0">
                <a:solidFill>
                  <a:schemeClr val="tx1"/>
                </a:solidFill>
                <a:latin typeface="黑体" pitchFamily="49" charset="-122"/>
                <a:ea typeface="黑体" pitchFamily="49" charset="-122"/>
              </a:rPr>
              <a:t> </a:t>
            </a:r>
          </a:p>
          <a:p>
            <a:pPr algn="l">
              <a:lnSpc>
                <a:spcPct val="15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术、</a:t>
            </a:r>
            <a:r>
              <a:rPr lang="zh-CN" altLang="en-US" sz="2000" dirty="0" smtClean="0">
                <a:solidFill>
                  <a:schemeClr val="tx1"/>
                </a:solidFill>
                <a:latin typeface="黑体" pitchFamily="49" charset="-122"/>
                <a:ea typeface="黑体" pitchFamily="49" charset="-122"/>
              </a:rPr>
              <a:t>腹股沟斜疝术</a:t>
            </a:r>
            <a:r>
              <a:rPr lang="zh-CN" altLang="en-US" sz="2000" dirty="0" smtClean="0">
                <a:solidFill>
                  <a:schemeClr val="tx1"/>
                </a:solidFill>
                <a:latin typeface="黑体" pitchFamily="49" charset="-122"/>
                <a:ea typeface="黑体" pitchFamily="49" charset="-122"/>
              </a:rPr>
              <a:t>、</a:t>
            </a:r>
            <a:r>
              <a:rPr lang="zh-CN" altLang="zh-CN" sz="2000" dirty="0" smtClean="0">
                <a:solidFill>
                  <a:schemeClr val="tx1"/>
                </a:solidFill>
                <a:latin typeface="黑体" pitchFamily="49" charset="-122"/>
                <a:ea typeface="黑体" pitchFamily="49" charset="-122"/>
              </a:rPr>
              <a:t>输血</a:t>
            </a:r>
            <a:r>
              <a:rPr lang="zh-CN" altLang="zh-CN" sz="2000" dirty="0" smtClean="0">
                <a:solidFill>
                  <a:schemeClr val="tx1"/>
                </a:solidFill>
                <a:latin typeface="黑体" pitchFamily="49" charset="-122"/>
                <a:ea typeface="黑体" pitchFamily="49" charset="-122"/>
              </a:rPr>
              <a:t>史</a:t>
            </a:r>
            <a:r>
              <a:rPr lang="zh-CN" altLang="zh-CN" sz="2000" dirty="0" smtClean="0">
                <a:solidFill>
                  <a:schemeClr val="tx1"/>
                </a:solidFill>
                <a:latin typeface="黑体" pitchFamily="49" charset="-122"/>
                <a:ea typeface="黑体" pitchFamily="49" charset="-122"/>
              </a:rPr>
              <a:t>。</a:t>
            </a:r>
            <a:r>
              <a:rPr lang="zh-CN" altLang="en-US" sz="2000" dirty="0" smtClean="0">
                <a:solidFill>
                  <a:schemeClr val="tx1"/>
                </a:solidFill>
                <a:latin typeface="黑体" pitchFamily="49" charset="-122"/>
                <a:ea typeface="黑体" pitchFamily="49" charset="-122"/>
              </a:rPr>
              <a:t>否认</a:t>
            </a:r>
            <a:r>
              <a:rPr lang="zh-CN" altLang="en-US" sz="2000" dirty="0" smtClean="0">
                <a:solidFill>
                  <a:schemeClr val="tx1"/>
                </a:solidFill>
                <a:latin typeface="黑体" pitchFamily="49" charset="-122"/>
                <a:ea typeface="黑体" pitchFamily="49" charset="-122"/>
              </a:rPr>
              <a:t>高血压、糖尿病史</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50000"/>
              </a:lnSpc>
            </a:pPr>
            <a:r>
              <a:rPr lang="zh-CN" altLang="en-US" sz="2000" dirty="0" smtClean="0">
                <a:solidFill>
                  <a:schemeClr val="tx1"/>
                </a:solidFill>
                <a:latin typeface="黑体" pitchFamily="49" charset="-122"/>
                <a:ea typeface="黑体" pitchFamily="49" charset="-122"/>
              </a:rPr>
              <a:t>个人史：无疫区旅居史</a:t>
            </a:r>
            <a:r>
              <a:rPr lang="zh-CN" altLang="en-US" sz="2000" dirty="0" smtClean="0">
                <a:solidFill>
                  <a:schemeClr val="tx1"/>
                </a:solidFill>
                <a:latin typeface="黑体" pitchFamily="49" charset="-122"/>
                <a:ea typeface="黑体" pitchFamily="49" charset="-122"/>
              </a:rPr>
              <a:t>，</a:t>
            </a:r>
            <a:r>
              <a:rPr lang="zh-CN" altLang="en-US" sz="2000" dirty="0">
                <a:solidFill>
                  <a:schemeClr val="tx1"/>
                </a:solidFill>
                <a:latin typeface="黑体" pitchFamily="49" charset="-122"/>
                <a:ea typeface="黑体" pitchFamily="49" charset="-122"/>
              </a:rPr>
              <a:t>否认</a:t>
            </a:r>
            <a:r>
              <a:rPr lang="zh-CN" altLang="en-US" sz="2000" dirty="0" smtClean="0">
                <a:solidFill>
                  <a:schemeClr val="tx1"/>
                </a:solidFill>
                <a:latin typeface="黑体" pitchFamily="49" charset="-122"/>
                <a:ea typeface="黑体" pitchFamily="49" charset="-122"/>
              </a:rPr>
              <a:t>吸烟饮酒</a:t>
            </a:r>
            <a:r>
              <a:rPr lang="zh-CN" altLang="en-US" sz="2000" dirty="0" smtClean="0">
                <a:solidFill>
                  <a:schemeClr val="tx1"/>
                </a:solidFill>
                <a:latin typeface="黑体" pitchFamily="49" charset="-122"/>
                <a:ea typeface="黑体" pitchFamily="49" charset="-122"/>
              </a:rPr>
              <a:t>史、不洁饮食史</a:t>
            </a:r>
            <a:r>
              <a:rPr lang="zh-CN" altLang="en-US" sz="2000" dirty="0" smtClean="0">
                <a:solidFill>
                  <a:schemeClr val="tx1"/>
                </a:solidFill>
                <a:latin typeface="黑体" pitchFamily="49" charset="-122"/>
                <a:ea typeface="黑体" pitchFamily="49" charset="-122"/>
              </a:rPr>
              <a:t>。紫外线</a:t>
            </a:r>
            <a:endParaRPr lang="en-US" altLang="zh-CN" sz="2000" dirty="0" smtClean="0">
              <a:solidFill>
                <a:schemeClr val="tx1"/>
              </a:solidFill>
              <a:latin typeface="黑体" pitchFamily="49" charset="-122"/>
              <a:ea typeface="黑体" pitchFamily="49" charset="-122"/>
            </a:endParaRPr>
          </a:p>
          <a:p>
            <a:pPr algn="l">
              <a:lnSpc>
                <a:spcPct val="150000"/>
              </a:lnSpc>
            </a:pPr>
            <a:r>
              <a:rPr lang="en-US" altLang="zh-CN" sz="2000" dirty="0">
                <a:solidFill>
                  <a:schemeClr val="tx1"/>
                </a:solidFill>
                <a:latin typeface="黑体" pitchFamily="49" charset="-122"/>
                <a:ea typeface="黑体" pitchFamily="49" charset="-122"/>
              </a:rPr>
              <a:t> </a:t>
            </a:r>
            <a:r>
              <a:rPr lang="en-US" altLang="zh-CN" sz="2000" dirty="0" smtClean="0">
                <a:solidFill>
                  <a:schemeClr val="tx1"/>
                </a:solidFill>
                <a:latin typeface="黑体" pitchFamily="49" charset="-122"/>
                <a:ea typeface="黑体" pitchFamily="49" charset="-122"/>
              </a:rPr>
              <a:t>       </a:t>
            </a:r>
            <a:r>
              <a:rPr lang="zh-CN" altLang="en-US" sz="2000" dirty="0" smtClean="0">
                <a:solidFill>
                  <a:schemeClr val="tx1"/>
                </a:solidFill>
                <a:latin typeface="黑体" pitchFamily="49" charset="-122"/>
                <a:ea typeface="黑体" pitchFamily="49" charset="-122"/>
              </a:rPr>
              <a:t>过敏。</a:t>
            </a:r>
            <a:endParaRPr lang="en-US" altLang="zh-CN" sz="2000" dirty="0" smtClean="0">
              <a:solidFill>
                <a:schemeClr val="tx1"/>
              </a:solidFill>
              <a:latin typeface="黑体" pitchFamily="49" charset="-122"/>
              <a:ea typeface="黑体" pitchFamily="49" charset="-122"/>
            </a:endParaRPr>
          </a:p>
          <a:p>
            <a:pPr algn="l">
              <a:lnSpc>
                <a:spcPct val="150000"/>
              </a:lnSpc>
            </a:pPr>
            <a:r>
              <a:rPr lang="zh-CN" altLang="en-US" sz="2000" dirty="0" smtClean="0">
                <a:solidFill>
                  <a:schemeClr val="tx1"/>
                </a:solidFill>
                <a:latin typeface="黑体" pitchFamily="49" charset="-122"/>
                <a:ea typeface="黑体" pitchFamily="49" charset="-122"/>
              </a:rPr>
              <a:t>家族史：家族中无类似疾病</a:t>
            </a:r>
            <a:r>
              <a:rPr lang="zh-CN" altLang="en-US" sz="2000" dirty="0" smtClean="0">
                <a:solidFill>
                  <a:schemeClr val="tx1"/>
                </a:solidFill>
                <a:latin typeface="黑体" pitchFamily="49" charset="-122"/>
                <a:ea typeface="黑体" pitchFamily="49" charset="-122"/>
              </a:rPr>
              <a:t>患者</a:t>
            </a:r>
            <a:r>
              <a:rPr lang="zh-CN" altLang="en-US" sz="2000" dirty="0" smtClean="0">
                <a:solidFill>
                  <a:schemeClr val="tx1"/>
                </a:solidFill>
                <a:latin typeface="黑体" pitchFamily="49" charset="-122"/>
                <a:ea typeface="黑体" pitchFamily="49" charset="-122"/>
              </a:rPr>
              <a:t>。</a:t>
            </a:r>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27584" y="764704"/>
            <a:ext cx="3312368" cy="569988"/>
          </a:xfrm>
          <a:prstGeom prst="rect">
            <a:avLst/>
          </a:prstGeom>
          <a:noFill/>
        </p:spPr>
        <p:txBody>
          <a:bodyPr wrap="square" lIns="76796" tIns="38398" rIns="76796" bIns="38398" rtlCol="0">
            <a:spAutoFit/>
          </a:bodyPr>
          <a:lstStyle/>
          <a:p>
            <a:pPr defTabSz="767674"/>
            <a:r>
              <a:rPr lang="zh-CN" altLang="en-US" sz="3200" smtClean="0">
                <a:latin typeface="黑体" pitchFamily="49" charset="-122"/>
                <a:ea typeface="黑体" pitchFamily="49" charset="-122"/>
                <a:sym typeface="+mn-ea"/>
              </a:rPr>
              <a:t>入院时体格检查</a:t>
            </a:r>
            <a:endParaRPr lang="zh-CN" altLang="en-US" sz="3200" dirty="0">
              <a:latin typeface="黑体" pitchFamily="49" charset="-122"/>
              <a:ea typeface="黑体" pitchFamily="49" charset="-122"/>
              <a:sym typeface="+mn-ea"/>
            </a:endParaRPr>
          </a:p>
        </p:txBody>
      </p:sp>
      <p:sp>
        <p:nvSpPr>
          <p:cNvPr id="17" name="副标题 16"/>
          <p:cNvSpPr>
            <a:spLocks noGrp="1"/>
          </p:cNvSpPr>
          <p:nvPr>
            <p:ph type="subTitle" idx="1"/>
          </p:nvPr>
        </p:nvSpPr>
        <p:spPr>
          <a:xfrm>
            <a:off x="827584" y="1772816"/>
            <a:ext cx="7056784" cy="4320480"/>
          </a:xfrm>
        </p:spPr>
        <p:txBody>
          <a:bodyPr>
            <a:normAutofit fontScale="92500"/>
          </a:bodyPr>
          <a:lstStyle/>
          <a:p>
            <a:pPr algn="l">
              <a:lnSpc>
                <a:spcPct val="15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dirty="0" smtClean="0">
                <a:solidFill>
                  <a:schemeClr val="tx1"/>
                </a:solidFill>
                <a:latin typeface="黑体" pitchFamily="49" charset="-122"/>
                <a:ea typeface="黑体" pitchFamily="49" charset="-122"/>
              </a:rPr>
              <a:t>神志清楚</a:t>
            </a:r>
            <a:r>
              <a:rPr lang="zh-CN" altLang="en-US" dirty="0" smtClean="0">
                <a:solidFill>
                  <a:schemeClr val="tx1"/>
                </a:solidFill>
                <a:latin typeface="黑体" pitchFamily="49" charset="-122"/>
                <a:ea typeface="黑体" pitchFamily="49" charset="-122"/>
              </a:rPr>
              <a:t>，精神差，贫血貌</a:t>
            </a:r>
            <a:endParaRPr lang="en-US" altLang="zh-CN"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en-US" altLang="zh-CN" dirty="0" smtClean="0">
                <a:solidFill>
                  <a:schemeClr val="tx1"/>
                </a:solidFill>
                <a:latin typeface="黑体" pitchFamily="49" charset="-122"/>
                <a:ea typeface="黑体" pitchFamily="49" charset="-122"/>
              </a:rPr>
              <a:t> </a:t>
            </a:r>
            <a:r>
              <a:rPr lang="zh-CN" altLang="en-US" dirty="0" smtClean="0">
                <a:solidFill>
                  <a:srgbClr val="FF0000"/>
                </a:solidFill>
                <a:latin typeface="黑体" pitchFamily="49" charset="-122"/>
                <a:ea typeface="黑体" pitchFamily="49" charset="-122"/>
              </a:rPr>
              <a:t>全身</a:t>
            </a:r>
            <a:r>
              <a:rPr lang="zh-CN" altLang="zh-CN" dirty="0" smtClean="0">
                <a:solidFill>
                  <a:srgbClr val="FF0000"/>
                </a:solidFill>
                <a:latin typeface="黑体" pitchFamily="49" charset="-122"/>
                <a:ea typeface="黑体" pitchFamily="49" charset="-122"/>
              </a:rPr>
              <a:t>皮肤黏膜中度黄染</a:t>
            </a:r>
            <a:r>
              <a:rPr lang="zh-CN" altLang="zh-CN" dirty="0" smtClean="0">
                <a:solidFill>
                  <a:schemeClr val="tx1"/>
                </a:solidFill>
                <a:latin typeface="黑体" pitchFamily="49" charset="-122"/>
                <a:ea typeface="黑体" pitchFamily="49" charset="-122"/>
              </a:rPr>
              <a:t>，无皮疹，无瘀点、瘀斑，肝掌、</a:t>
            </a:r>
            <a:r>
              <a:rPr lang="en-US" altLang="zh-CN" dirty="0" smtClean="0">
                <a:solidFill>
                  <a:schemeClr val="tx1"/>
                </a:solidFill>
                <a:latin typeface="黑体" pitchFamily="49" charset="-122"/>
                <a:ea typeface="黑体" pitchFamily="49" charset="-122"/>
              </a:rPr>
              <a:t> </a:t>
            </a:r>
          </a:p>
          <a:p>
            <a:pPr algn="l">
              <a:lnSpc>
                <a:spcPct val="150000"/>
              </a:lnSpc>
            </a:pPr>
            <a:r>
              <a:rPr lang="en-US" altLang="zh-CN" dirty="0" smtClean="0">
                <a:solidFill>
                  <a:schemeClr val="tx1"/>
                </a:solidFill>
                <a:latin typeface="黑体" pitchFamily="49" charset="-122"/>
                <a:ea typeface="黑体" pitchFamily="49" charset="-122"/>
              </a:rPr>
              <a:t>   </a:t>
            </a:r>
            <a:r>
              <a:rPr lang="zh-CN" altLang="zh-CN" dirty="0" smtClean="0">
                <a:solidFill>
                  <a:schemeClr val="tx1"/>
                </a:solidFill>
                <a:latin typeface="黑体" pitchFamily="49" charset="-122"/>
                <a:ea typeface="黑体" pitchFamily="49" charset="-122"/>
              </a:rPr>
              <a:t>蜘蛛痣阴性，</a:t>
            </a:r>
            <a:r>
              <a:rPr lang="zh-CN" altLang="zh-CN" dirty="0" smtClean="0">
                <a:solidFill>
                  <a:srgbClr val="FF0000"/>
                </a:solidFill>
                <a:latin typeface="黑体" pitchFamily="49" charset="-122"/>
                <a:ea typeface="黑体" pitchFamily="49" charset="-122"/>
              </a:rPr>
              <a:t>双侧巩膜重度黄染</a:t>
            </a:r>
            <a:endParaRPr lang="en-US" altLang="zh-CN" dirty="0" smtClean="0">
              <a:solidFill>
                <a:srgbClr val="FF0000"/>
              </a:solidFill>
              <a:latin typeface="黑体" pitchFamily="49" charset="-122"/>
              <a:ea typeface="黑体" pitchFamily="49" charset="-122"/>
            </a:endParaRPr>
          </a:p>
          <a:p>
            <a:pPr algn="l">
              <a:lnSpc>
                <a:spcPct val="150000"/>
              </a:lnSpc>
              <a:buFont typeface="Wingdings" pitchFamily="2" charset="2"/>
              <a:buChar char="l"/>
            </a:pPr>
            <a:r>
              <a:rPr lang="zh-CN" altLang="en-US" dirty="0" smtClean="0">
                <a:solidFill>
                  <a:schemeClr val="tx1"/>
                </a:solidFill>
                <a:latin typeface="黑体" pitchFamily="49" charset="-122"/>
                <a:ea typeface="黑体" pitchFamily="49" charset="-122"/>
              </a:rPr>
              <a:t> 腹部平坦，腹壁无静脉曲张；腹软，无抵抗，肝、脾肋下 </a:t>
            </a:r>
            <a:endParaRPr lang="en-US" altLang="zh-CN" dirty="0" smtClean="0">
              <a:solidFill>
                <a:schemeClr val="tx1"/>
              </a:solidFill>
              <a:latin typeface="黑体" pitchFamily="49" charset="-122"/>
              <a:ea typeface="黑体" pitchFamily="49" charset="-122"/>
            </a:endParaRPr>
          </a:p>
          <a:p>
            <a:pPr algn="l">
              <a:lnSpc>
                <a:spcPct val="150000"/>
              </a:lnSpc>
            </a:pPr>
            <a:r>
              <a:rPr lang="en-US" altLang="zh-CN" dirty="0" smtClean="0">
                <a:solidFill>
                  <a:schemeClr val="tx1"/>
                </a:solidFill>
                <a:latin typeface="黑体" pitchFamily="49" charset="-122"/>
                <a:ea typeface="黑体" pitchFamily="49" charset="-122"/>
              </a:rPr>
              <a:t>   </a:t>
            </a:r>
            <a:r>
              <a:rPr lang="zh-CN" altLang="en-US" dirty="0" smtClean="0">
                <a:solidFill>
                  <a:schemeClr val="tx1"/>
                </a:solidFill>
                <a:latin typeface="黑体" pitchFamily="49" charset="-122"/>
                <a:ea typeface="黑体" pitchFamily="49" charset="-122"/>
              </a:rPr>
              <a:t>未触及，</a:t>
            </a:r>
            <a:r>
              <a:rPr lang="en-US" altLang="zh-CN" dirty="0" smtClean="0">
                <a:solidFill>
                  <a:schemeClr val="tx1"/>
                </a:solidFill>
                <a:latin typeface="黑体" pitchFamily="49" charset="-122"/>
                <a:ea typeface="黑体" pitchFamily="49" charset="-122"/>
              </a:rPr>
              <a:t>Murphy</a:t>
            </a:r>
            <a:r>
              <a:rPr lang="zh-CN" altLang="en-US" dirty="0" smtClean="0">
                <a:solidFill>
                  <a:schemeClr val="tx1"/>
                </a:solidFill>
                <a:latin typeface="黑体" pitchFamily="49" charset="-122"/>
                <a:ea typeface="黑体" pitchFamily="49" charset="-122"/>
              </a:rPr>
              <a:t>氏征阴性，</a:t>
            </a:r>
            <a:r>
              <a:rPr lang="zh-CN" altLang="zh-CN" dirty="0" smtClean="0">
                <a:solidFill>
                  <a:srgbClr val="FF0000"/>
                </a:solidFill>
                <a:latin typeface="黑体" pitchFamily="49" charset="-122"/>
                <a:ea typeface="黑体" pitchFamily="49" charset="-122"/>
              </a:rPr>
              <a:t>上腹部压痛</a:t>
            </a:r>
            <a:r>
              <a:rPr lang="zh-CN" altLang="zh-CN" dirty="0" smtClean="0">
                <a:solidFill>
                  <a:schemeClr val="tx1"/>
                </a:solidFill>
                <a:latin typeface="黑体" pitchFamily="49" charset="-122"/>
                <a:ea typeface="黑体" pitchFamily="49" charset="-122"/>
              </a:rPr>
              <a:t>，无反跳痛</a:t>
            </a:r>
            <a:r>
              <a:rPr lang="zh-CN" altLang="en-US" dirty="0" smtClean="0">
                <a:solidFill>
                  <a:schemeClr val="tx1"/>
                </a:solidFill>
                <a:latin typeface="黑体" pitchFamily="49" charset="-122"/>
                <a:ea typeface="黑体" pitchFamily="49" charset="-122"/>
              </a:rPr>
              <a:t>；</a:t>
            </a:r>
            <a:r>
              <a:rPr lang="zh-CN" altLang="zh-CN" dirty="0" smtClean="0">
                <a:solidFill>
                  <a:srgbClr val="FF0000"/>
                </a:solidFill>
                <a:latin typeface="黑体" pitchFamily="49" charset="-122"/>
                <a:ea typeface="黑体" pitchFamily="49" charset="-122"/>
              </a:rPr>
              <a:t>肝区</a:t>
            </a:r>
            <a:r>
              <a:rPr lang="en-US" altLang="zh-CN" dirty="0" smtClean="0">
                <a:solidFill>
                  <a:srgbClr val="FF0000"/>
                </a:solidFill>
                <a:latin typeface="黑体" pitchFamily="49" charset="-122"/>
                <a:ea typeface="黑体" pitchFamily="49" charset="-122"/>
              </a:rPr>
              <a:t>  </a:t>
            </a:r>
          </a:p>
          <a:p>
            <a:pPr algn="l">
              <a:lnSpc>
                <a:spcPct val="150000"/>
              </a:lnSpc>
            </a:pPr>
            <a:r>
              <a:rPr lang="en-US" altLang="zh-CN" dirty="0" smtClean="0">
                <a:solidFill>
                  <a:srgbClr val="FF0000"/>
                </a:solidFill>
                <a:latin typeface="黑体" pitchFamily="49" charset="-122"/>
                <a:ea typeface="黑体" pitchFamily="49" charset="-122"/>
              </a:rPr>
              <a:t>   </a:t>
            </a:r>
            <a:r>
              <a:rPr lang="zh-CN" altLang="zh-CN" dirty="0" smtClean="0">
                <a:solidFill>
                  <a:srgbClr val="FF0000"/>
                </a:solidFill>
                <a:latin typeface="黑体" pitchFamily="49" charset="-122"/>
                <a:ea typeface="黑体" pitchFamily="49" charset="-122"/>
              </a:rPr>
              <a:t>叩痛阳性</a:t>
            </a:r>
            <a:r>
              <a:rPr lang="zh-CN" altLang="zh-CN" dirty="0" smtClean="0">
                <a:solidFill>
                  <a:schemeClr val="tx1"/>
                </a:solidFill>
                <a:latin typeface="黑体" pitchFamily="49" charset="-122"/>
                <a:ea typeface="黑体" pitchFamily="49" charset="-122"/>
              </a:rPr>
              <a:t>，移动性浊音阴性</a:t>
            </a:r>
            <a:r>
              <a:rPr lang="zh-CN" altLang="en-US" dirty="0" smtClean="0">
                <a:solidFill>
                  <a:schemeClr val="tx1"/>
                </a:solidFill>
                <a:latin typeface="黑体" pitchFamily="49" charset="-122"/>
                <a:ea typeface="黑体" pitchFamily="49" charset="-122"/>
              </a:rPr>
              <a:t>；肠鸣音正常</a:t>
            </a:r>
            <a:endParaRPr lang="en-US" altLang="zh-CN" dirty="0" smtClean="0">
              <a:solidFill>
                <a:schemeClr val="tx1"/>
              </a:solidFill>
              <a:latin typeface="黑体" pitchFamily="49" charset="-122"/>
              <a:ea typeface="黑体" pitchFamily="49" charset="-122"/>
            </a:endParaRPr>
          </a:p>
          <a:p>
            <a:pPr algn="l">
              <a:lnSpc>
                <a:spcPct val="150000"/>
              </a:lnSpc>
              <a:buFont typeface="Wingdings" pitchFamily="2" charset="2"/>
              <a:buChar char="l"/>
            </a:pPr>
            <a:r>
              <a:rPr lang="en-US" altLang="zh-CN" dirty="0" smtClean="0">
                <a:solidFill>
                  <a:schemeClr val="tx1"/>
                </a:solidFill>
                <a:latin typeface="黑体" pitchFamily="49" charset="-122"/>
                <a:ea typeface="黑体" pitchFamily="49" charset="-122"/>
              </a:rPr>
              <a:t> </a:t>
            </a:r>
            <a:r>
              <a:rPr lang="zh-CN" altLang="zh-CN" dirty="0" smtClean="0">
                <a:solidFill>
                  <a:schemeClr val="tx1"/>
                </a:solidFill>
                <a:latin typeface="黑体" pitchFamily="49" charset="-122"/>
                <a:ea typeface="黑体" pitchFamily="49" charset="-122"/>
              </a:rPr>
              <a:t>心肺及</a:t>
            </a:r>
            <a:r>
              <a:rPr lang="zh-CN" altLang="zh-CN" dirty="0" smtClean="0">
                <a:solidFill>
                  <a:schemeClr val="tx1"/>
                </a:solidFill>
                <a:latin typeface="黑体" pitchFamily="49" charset="-122"/>
                <a:ea typeface="黑体" pitchFamily="49" charset="-122"/>
              </a:rPr>
              <a:t>神经</a:t>
            </a:r>
            <a:r>
              <a:rPr lang="zh-CN" altLang="en-US" dirty="0" smtClean="0">
                <a:solidFill>
                  <a:schemeClr val="tx1"/>
                </a:solidFill>
                <a:latin typeface="黑体" pitchFamily="49" charset="-122"/>
                <a:ea typeface="黑体" pitchFamily="49" charset="-122"/>
              </a:rPr>
              <a:t>系统</a:t>
            </a:r>
            <a:r>
              <a:rPr lang="zh-CN" altLang="zh-CN" dirty="0" smtClean="0">
                <a:solidFill>
                  <a:schemeClr val="tx1"/>
                </a:solidFill>
                <a:latin typeface="黑体" pitchFamily="49" charset="-122"/>
                <a:ea typeface="黑体" pitchFamily="49" charset="-122"/>
              </a:rPr>
              <a:t>查体</a:t>
            </a:r>
            <a:r>
              <a:rPr lang="zh-CN" altLang="zh-CN" dirty="0" smtClean="0">
                <a:solidFill>
                  <a:schemeClr val="tx1"/>
                </a:solidFill>
                <a:latin typeface="黑体" pitchFamily="49" charset="-122"/>
                <a:ea typeface="黑体" pitchFamily="49" charset="-122"/>
              </a:rPr>
              <a:t>无异常</a:t>
            </a:r>
            <a:endParaRPr lang="en-US" altLang="zh-CN" dirty="0" smtClean="0">
              <a:solidFill>
                <a:schemeClr val="tx1"/>
              </a:solidFill>
              <a:latin typeface="黑体" pitchFamily="49" charset="-122"/>
              <a:ea typeface="黑体" pitchFamily="49" charset="-122"/>
            </a:endParaRPr>
          </a:p>
          <a:p>
            <a:pPr algn="l"/>
            <a:endParaRPr lang="en-US" altLang="zh-CN" dirty="0" smtClean="0"/>
          </a:p>
        </p:txBody>
      </p:sp>
      <p:pic>
        <p:nvPicPr>
          <p:cNvPr id="3074" name="Picture 2"/>
          <p:cNvPicPr>
            <a:picLocks noChangeAspect="1" noChangeArrowheads="1"/>
          </p:cNvPicPr>
          <p:nvPr/>
        </p:nvPicPr>
        <p:blipFill>
          <a:blip r:embed="rId2" cstate="print"/>
          <a:srcRect/>
          <a:stretch>
            <a:fillRect/>
          </a:stretch>
        </p:blipFill>
        <p:spPr bwMode="auto">
          <a:xfrm>
            <a:off x="5436096" y="0"/>
            <a:ext cx="3707904" cy="2244311"/>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620688"/>
            <a:ext cx="3744416" cy="648072"/>
          </a:xfrm>
        </p:spPr>
        <p:txBody>
          <a:bodyPr>
            <a:noAutofit/>
          </a:bodyPr>
          <a:lstStyle/>
          <a:p>
            <a:pPr defTabSz="767674"/>
            <a:r>
              <a:rPr lang="zh-CN" altLang="en-US" sz="3200" smtClean="0">
                <a:latin typeface="黑体" pitchFamily="49" charset="-122"/>
                <a:ea typeface="黑体" pitchFamily="49" charset="-122"/>
                <a:cs typeface="+mn-cs"/>
                <a:sym typeface="+mn-ea"/>
              </a:rPr>
              <a:t>入院后辅助检查</a:t>
            </a:r>
          </a:p>
        </p:txBody>
      </p:sp>
      <p:sp>
        <p:nvSpPr>
          <p:cNvPr id="3" name="副标题 2"/>
          <p:cNvSpPr>
            <a:spLocks noGrp="1"/>
          </p:cNvSpPr>
          <p:nvPr>
            <p:ph type="subTitle" idx="1"/>
          </p:nvPr>
        </p:nvSpPr>
        <p:spPr>
          <a:xfrm>
            <a:off x="899592" y="1412776"/>
            <a:ext cx="7848872" cy="4824536"/>
          </a:xfrm>
        </p:spPr>
        <p:txBody>
          <a:bodyPr>
            <a:normAutofit/>
          </a:bodyPr>
          <a:lstStyle/>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血常规</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WBC 6.25x10</a:t>
            </a:r>
            <a:r>
              <a:rPr lang="en-US" altLang="zh-CN" sz="2000" baseline="30000" dirty="0" smtClean="0">
                <a:solidFill>
                  <a:schemeClr val="tx1"/>
                </a:solidFill>
                <a:latin typeface="黑体" pitchFamily="49" charset="-122"/>
                <a:ea typeface="黑体" pitchFamily="49" charset="-122"/>
              </a:rPr>
              <a:t>9</a:t>
            </a:r>
            <a:r>
              <a:rPr lang="en-US" altLang="zh-CN" sz="2000" dirty="0" smtClean="0">
                <a:solidFill>
                  <a:schemeClr val="tx1"/>
                </a:solidFill>
                <a:latin typeface="黑体" pitchFamily="49" charset="-122"/>
                <a:ea typeface="黑体" pitchFamily="49" charset="-122"/>
              </a:rPr>
              <a:t>/L</a:t>
            </a:r>
            <a:r>
              <a:rPr lang="zh-CN" altLang="en-US" sz="2000" dirty="0" smtClean="0">
                <a:solidFill>
                  <a:schemeClr val="tx1"/>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HGB 101g/L</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PLT 265x10</a:t>
            </a:r>
            <a:r>
              <a:rPr lang="en-US" altLang="zh-CN" sz="2000" baseline="30000" dirty="0" smtClean="0">
                <a:solidFill>
                  <a:schemeClr val="tx1"/>
                </a:solidFill>
                <a:latin typeface="黑体" pitchFamily="49" charset="-122"/>
                <a:ea typeface="黑体" pitchFamily="49" charset="-122"/>
              </a:rPr>
              <a:t>9</a:t>
            </a:r>
            <a:r>
              <a:rPr lang="en-US" altLang="zh-CN" sz="2000" dirty="0" smtClean="0">
                <a:solidFill>
                  <a:schemeClr val="tx1"/>
                </a:solidFill>
                <a:latin typeface="黑体" pitchFamily="49" charset="-122"/>
                <a:ea typeface="黑体" pitchFamily="49" charset="-122"/>
              </a:rPr>
              <a:t>/L</a:t>
            </a: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肝功能</a:t>
            </a:r>
            <a:r>
              <a:rPr lang="zh-CN" altLang="en-US" sz="2000" dirty="0" smtClean="0">
                <a:solidFill>
                  <a:schemeClr val="tx1"/>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ALT 109.4U/L</a:t>
            </a:r>
            <a:r>
              <a:rPr lang="zh-CN" altLang="en-US" sz="2000" dirty="0" smtClean="0">
                <a:solidFill>
                  <a:srgbClr val="FF0000"/>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AST 107.8U/L</a:t>
            </a:r>
            <a:r>
              <a:rPr lang="zh-CN" altLang="en-US" sz="2000" dirty="0" smtClean="0">
                <a:solidFill>
                  <a:srgbClr val="FF0000"/>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ALP 164.4U/L </a:t>
            </a:r>
            <a:r>
              <a:rPr lang="zh-CN" altLang="en-US" sz="2000" dirty="0" smtClean="0">
                <a:solidFill>
                  <a:srgbClr val="FF0000"/>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           </a:t>
            </a:r>
          </a:p>
          <a:p>
            <a:pPr algn="l">
              <a:lnSpc>
                <a:spcPct val="120000"/>
              </a:lnSpc>
            </a:pPr>
            <a:r>
              <a:rPr lang="en-US" altLang="zh-CN" sz="2000" dirty="0" smtClean="0">
                <a:solidFill>
                  <a:srgbClr val="FF0000"/>
                </a:solidFill>
                <a:latin typeface="黑体" pitchFamily="49" charset="-122"/>
                <a:ea typeface="黑体" pitchFamily="49" charset="-122"/>
              </a:rPr>
              <a:t>   </a:t>
            </a:r>
            <a:r>
              <a:rPr lang="en-US" altLang="zh-CN" sz="2000" dirty="0" smtClean="0">
                <a:solidFill>
                  <a:srgbClr val="FF0000"/>
                </a:solidFill>
                <a:latin typeface="黑体" pitchFamily="49" charset="-122"/>
                <a:ea typeface="黑体" pitchFamily="49" charset="-122"/>
              </a:rPr>
              <a:t>GGT 1192.3U/L</a:t>
            </a:r>
            <a:r>
              <a:rPr lang="zh-CN" altLang="en-US" sz="2000" dirty="0" smtClean="0">
                <a:solidFill>
                  <a:srgbClr val="FF0000"/>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TBIL 151.3umol/L</a:t>
            </a:r>
            <a:r>
              <a:rPr lang="zh-CN" altLang="en-US" sz="2000" dirty="0" smtClean="0">
                <a:solidFill>
                  <a:srgbClr val="FF0000"/>
                </a:solidFill>
                <a:latin typeface="黑体" pitchFamily="49" charset="-122"/>
                <a:ea typeface="黑体" pitchFamily="49" charset="-122"/>
              </a:rPr>
              <a:t>，</a:t>
            </a:r>
            <a:r>
              <a:rPr lang="en-US" altLang="zh-CN" sz="2000" dirty="0" smtClean="0">
                <a:solidFill>
                  <a:srgbClr val="FF0000"/>
                </a:solidFill>
                <a:latin typeface="黑体" pitchFamily="49" charset="-122"/>
                <a:ea typeface="黑体" pitchFamily="49" charset="-122"/>
              </a:rPr>
              <a:t>DBIL 107.7umol/L</a:t>
            </a:r>
            <a:endParaRPr lang="zh-CN" altLang="zh-CN" sz="2000" dirty="0" smtClean="0">
              <a:solidFill>
                <a:srgbClr val="FF0000"/>
              </a:solidFill>
              <a:latin typeface="黑体" pitchFamily="49" charset="-122"/>
              <a:ea typeface="黑体" pitchFamily="49" charset="-122"/>
            </a:endParaRP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凝血</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PTA 104%</a:t>
            </a: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电解质、肾功能正常</a:t>
            </a:r>
            <a:endParaRPr lang="en-US" altLang="zh-CN" sz="2000" dirty="0" smtClean="0">
              <a:solidFill>
                <a:schemeClr val="tx1"/>
              </a:solidFill>
              <a:latin typeface="黑体" pitchFamily="49" charset="-122"/>
              <a:ea typeface="黑体" pitchFamily="49" charset="-122"/>
            </a:endParaRP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en-US" altLang="zh-CN" sz="2000" dirty="0" err="1" smtClean="0">
                <a:solidFill>
                  <a:schemeClr val="tx1"/>
                </a:solidFill>
                <a:latin typeface="黑体" pitchFamily="49" charset="-122"/>
                <a:ea typeface="黑体" pitchFamily="49" charset="-122"/>
              </a:rPr>
              <a:t>HbsAg</a:t>
            </a:r>
            <a:r>
              <a:rPr lang="en-US" altLang="zh-CN" sz="2000" dirty="0" smtClean="0">
                <a:solidFill>
                  <a:schemeClr val="tx1"/>
                </a:solidFill>
                <a:latin typeface="黑体" pitchFamily="49" charset="-122"/>
                <a:ea typeface="黑体" pitchFamily="49" charset="-122"/>
              </a:rPr>
              <a:t> 752.89IU/Ml</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HbeAg0.29S/CO</a:t>
            </a:r>
            <a:r>
              <a:rPr lang="zh-CN" altLang="en-US"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HbeAb0.06S/CO</a:t>
            </a:r>
            <a:r>
              <a:rPr lang="zh-CN" altLang="en-US"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20000"/>
              </a:lnSpc>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超敏</a:t>
            </a:r>
            <a:r>
              <a:rPr lang="en-US" altLang="zh-CN" sz="2000" dirty="0" smtClean="0">
                <a:solidFill>
                  <a:schemeClr val="tx1"/>
                </a:solidFill>
                <a:latin typeface="黑体" pitchFamily="49" charset="-122"/>
                <a:ea typeface="黑体" pitchFamily="49" charset="-122"/>
              </a:rPr>
              <a:t>HBV DNA</a:t>
            </a:r>
            <a:r>
              <a:rPr lang="zh-CN" altLang="zh-CN" sz="2000" dirty="0" smtClean="0">
                <a:solidFill>
                  <a:schemeClr val="tx1"/>
                </a:solidFill>
                <a:latin typeface="黑体" pitchFamily="49" charset="-122"/>
                <a:ea typeface="黑体" pitchFamily="49" charset="-122"/>
              </a:rPr>
              <a:t>未检测到（检测下限</a:t>
            </a:r>
            <a:r>
              <a:rPr lang="en-US" altLang="zh-CN" sz="2000" dirty="0" smtClean="0">
                <a:solidFill>
                  <a:schemeClr val="tx1"/>
                </a:solidFill>
                <a:latin typeface="黑体" pitchFamily="49" charset="-122"/>
                <a:ea typeface="黑体" pitchFamily="49" charset="-122"/>
              </a:rPr>
              <a:t>20 IU/ml</a:t>
            </a:r>
            <a:r>
              <a:rPr lang="zh-CN" altLang="zh-CN" sz="2000" dirty="0" smtClean="0">
                <a:solidFill>
                  <a:schemeClr val="tx1"/>
                </a:solidFill>
                <a:latin typeface="黑体" pitchFamily="49" charset="-122"/>
                <a:ea typeface="黑体" pitchFamily="49" charset="-122"/>
              </a:rPr>
              <a:t>）</a:t>
            </a:r>
            <a:endParaRPr lang="en-US" altLang="zh-CN" sz="2000" dirty="0" smtClean="0">
              <a:solidFill>
                <a:schemeClr val="tx1"/>
              </a:solidFill>
              <a:latin typeface="黑体" pitchFamily="49" charset="-122"/>
              <a:ea typeface="黑体" pitchFamily="49" charset="-122"/>
            </a:endParaRP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甲、丙、丁、戊肝抗体、</a:t>
            </a:r>
            <a:r>
              <a:rPr lang="en-US" altLang="zh-CN" sz="2000" dirty="0" smtClean="0">
                <a:solidFill>
                  <a:schemeClr val="tx1"/>
                </a:solidFill>
                <a:latin typeface="黑体" pitchFamily="49" charset="-122"/>
                <a:ea typeface="黑体" pitchFamily="49" charset="-122"/>
              </a:rPr>
              <a:t>CMV-IgM</a:t>
            </a:r>
            <a:r>
              <a:rPr lang="zh-CN" altLang="zh-CN" sz="2000" dirty="0" smtClean="0">
                <a:solidFill>
                  <a:schemeClr val="tx1"/>
                </a:solidFill>
                <a:latin typeface="黑体" pitchFamily="49" charset="-122"/>
                <a:ea typeface="黑体" pitchFamily="49" charset="-122"/>
              </a:rPr>
              <a:t>、</a:t>
            </a:r>
            <a:r>
              <a:rPr lang="en-US" altLang="zh-CN" sz="2000" dirty="0" smtClean="0">
                <a:solidFill>
                  <a:schemeClr val="tx1"/>
                </a:solidFill>
                <a:latin typeface="黑体" pitchFamily="49" charset="-122"/>
                <a:ea typeface="黑体" pitchFamily="49" charset="-122"/>
              </a:rPr>
              <a:t>EBV-IgM</a:t>
            </a:r>
            <a:r>
              <a:rPr lang="zh-CN" altLang="zh-CN" sz="2000" dirty="0" smtClean="0">
                <a:solidFill>
                  <a:schemeClr val="tx1"/>
                </a:solidFill>
                <a:latin typeface="黑体" pitchFamily="49" charset="-122"/>
                <a:ea typeface="黑体" pitchFamily="49" charset="-122"/>
              </a:rPr>
              <a:t>阴性</a:t>
            </a:r>
            <a:endParaRPr lang="en-US" altLang="zh-CN" sz="2000" dirty="0" smtClean="0">
              <a:solidFill>
                <a:schemeClr val="tx1"/>
              </a:solidFill>
              <a:latin typeface="黑体" pitchFamily="49" charset="-122"/>
              <a:ea typeface="黑体" pitchFamily="49" charset="-122"/>
            </a:endParaRP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自免肝谱</a:t>
            </a:r>
            <a:r>
              <a:rPr lang="zh-CN" altLang="en-US" sz="2000" dirty="0" smtClean="0">
                <a:solidFill>
                  <a:schemeClr val="tx1"/>
                </a:solidFill>
                <a:latin typeface="黑体" pitchFamily="49" charset="-122"/>
                <a:ea typeface="黑体" pitchFamily="49" charset="-122"/>
              </a:rPr>
              <a:t>全</a:t>
            </a:r>
            <a:r>
              <a:rPr lang="zh-CN" altLang="zh-CN" sz="2000" dirty="0" smtClean="0">
                <a:solidFill>
                  <a:schemeClr val="tx1"/>
                </a:solidFill>
                <a:latin typeface="黑体" pitchFamily="49" charset="-122"/>
                <a:ea typeface="黑体" pitchFamily="49" charset="-122"/>
              </a:rPr>
              <a:t>阴性</a:t>
            </a:r>
            <a:endParaRPr lang="en-US" altLang="zh-CN" sz="2000" dirty="0" smtClean="0">
              <a:solidFill>
                <a:schemeClr val="tx1"/>
              </a:solidFill>
              <a:latin typeface="黑体" pitchFamily="49" charset="-122"/>
              <a:ea typeface="黑体" pitchFamily="49" charset="-122"/>
            </a:endParaRPr>
          </a:p>
          <a:p>
            <a:pPr algn="l">
              <a:lnSpc>
                <a:spcPct val="120000"/>
              </a:lnSpc>
              <a:buFont typeface="Wingdings" pitchFamily="2" charset="2"/>
              <a:buChar char="l"/>
            </a:pPr>
            <a:r>
              <a:rPr lang="en-US" altLang="zh-CN" sz="2000" dirty="0" smtClean="0">
                <a:solidFill>
                  <a:schemeClr val="tx1"/>
                </a:solidFill>
                <a:latin typeface="黑体" pitchFamily="49" charset="-122"/>
                <a:ea typeface="黑体" pitchFamily="49" charset="-122"/>
              </a:rPr>
              <a:t> </a:t>
            </a:r>
            <a:r>
              <a:rPr lang="zh-CN" altLang="zh-CN" sz="2000" dirty="0" smtClean="0">
                <a:solidFill>
                  <a:schemeClr val="tx1"/>
                </a:solidFill>
                <a:latin typeface="黑体" pitchFamily="49" charset="-122"/>
                <a:ea typeface="黑体" pitchFamily="49" charset="-122"/>
              </a:rPr>
              <a:t>免疫球蛋白、铜蓝蛋白、铁蛋白正常</a:t>
            </a:r>
            <a:endParaRPr lang="en-US" altLang="zh-CN" sz="2000" dirty="0" smtClean="0">
              <a:solidFill>
                <a:schemeClr val="tx1"/>
              </a:solidFill>
              <a:latin typeface="黑体" pitchFamily="49" charset="-122"/>
              <a:ea typeface="黑体" pitchFamily="49" charset="-122"/>
            </a:endParaRPr>
          </a:p>
          <a:p>
            <a:pPr algn="l">
              <a:buFont typeface="Arial" pitchFamily="34" charset="0"/>
              <a:buChar char="•"/>
            </a:pPr>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764704"/>
            <a:ext cx="3240360" cy="864096"/>
          </a:xfrm>
        </p:spPr>
        <p:txBody>
          <a:bodyPr>
            <a:normAutofit/>
          </a:bodyPr>
          <a:lstStyle/>
          <a:p>
            <a:r>
              <a:rPr lang="zh-CN" altLang="en-US" sz="3600" smtClean="0">
                <a:latin typeface="黑体" pitchFamily="49" charset="-122"/>
                <a:ea typeface="黑体" pitchFamily="49" charset="-122"/>
                <a:sym typeface="+mn-ea"/>
              </a:rPr>
              <a:t>影像学检查</a:t>
            </a:r>
            <a:endParaRPr lang="zh-CN" altLang="en-US" sz="3600">
              <a:latin typeface="黑体" pitchFamily="49" charset="-122"/>
              <a:ea typeface="黑体" pitchFamily="49" charset="-122"/>
            </a:endParaRPr>
          </a:p>
        </p:txBody>
      </p:sp>
      <p:sp>
        <p:nvSpPr>
          <p:cNvPr id="3" name="副标题 2"/>
          <p:cNvSpPr>
            <a:spLocks noGrp="1"/>
          </p:cNvSpPr>
          <p:nvPr>
            <p:ph type="subTitle" idx="1"/>
          </p:nvPr>
        </p:nvSpPr>
        <p:spPr>
          <a:xfrm>
            <a:off x="755576" y="1916832"/>
            <a:ext cx="7344816" cy="3240360"/>
          </a:xfrm>
        </p:spPr>
        <p:txBody>
          <a:bodyPr>
            <a:noAutofit/>
          </a:bodyPr>
          <a:lstStyle/>
          <a:p>
            <a:pPr marL="342900" indent="-342900" algn="l">
              <a:lnSpc>
                <a:spcPct val="150000"/>
              </a:lnSpc>
              <a:buFont typeface="Arial" panose="020B0604020202020204" pitchFamily="34" charset="0"/>
              <a:buChar char="•"/>
            </a:pPr>
            <a:r>
              <a:rPr lang="zh-CN" altLang="en-US" sz="2400" dirty="0" smtClean="0">
                <a:solidFill>
                  <a:schemeClr val="tx1"/>
                </a:solidFill>
                <a:latin typeface="黑体" pitchFamily="49" charset="-122"/>
                <a:ea typeface="黑体" pitchFamily="49" charset="-122"/>
              </a:rPr>
              <a:t>腹</a:t>
            </a:r>
            <a:r>
              <a:rPr lang="zh-CN" altLang="zh-CN" sz="2400" dirty="0" smtClean="0">
                <a:solidFill>
                  <a:schemeClr val="tx1"/>
                </a:solidFill>
                <a:latin typeface="黑体" pitchFamily="49" charset="-122"/>
                <a:ea typeface="黑体" pitchFamily="49" charset="-122"/>
              </a:rPr>
              <a:t>部</a:t>
            </a:r>
            <a:r>
              <a:rPr lang="zh-CN" altLang="zh-CN" sz="2400" dirty="0" smtClean="0">
                <a:solidFill>
                  <a:schemeClr val="tx1"/>
                </a:solidFill>
                <a:latin typeface="黑体" pitchFamily="49" charset="-122"/>
                <a:ea typeface="黑体" pitchFamily="49" charset="-122"/>
              </a:rPr>
              <a:t>超声示：肝实质回声偏粗，胆囊壁毛糙，胆汁</a:t>
            </a:r>
            <a:endParaRPr lang="en-US" altLang="zh-CN" sz="2400" dirty="0" smtClean="0">
              <a:solidFill>
                <a:schemeClr val="tx1"/>
              </a:solidFill>
              <a:latin typeface="黑体" pitchFamily="49" charset="-122"/>
              <a:ea typeface="黑体" pitchFamily="49" charset="-122"/>
            </a:endParaRPr>
          </a:p>
          <a:p>
            <a:pPr algn="l">
              <a:lnSpc>
                <a:spcPct val="150000"/>
              </a:lnSpc>
            </a:pPr>
            <a:r>
              <a:rPr lang="en-US" altLang="zh-CN" sz="2400" dirty="0" smtClean="0">
                <a:solidFill>
                  <a:schemeClr val="tx1"/>
                </a:solidFill>
                <a:latin typeface="黑体" pitchFamily="49" charset="-122"/>
                <a:ea typeface="黑体" pitchFamily="49" charset="-122"/>
              </a:rPr>
              <a:t>   </a:t>
            </a:r>
            <a:r>
              <a:rPr lang="zh-CN" altLang="zh-CN" sz="2400" dirty="0" smtClean="0">
                <a:solidFill>
                  <a:schemeClr val="tx1"/>
                </a:solidFill>
                <a:latin typeface="黑体" pitchFamily="49" charset="-122"/>
                <a:ea typeface="黑体" pitchFamily="49" charset="-122"/>
              </a:rPr>
              <a:t>淤积，未见腹水。</a:t>
            </a:r>
            <a:endParaRPr lang="en-US" altLang="zh-CN" sz="2400" dirty="0" smtClean="0">
              <a:solidFill>
                <a:schemeClr val="tx1"/>
              </a:solidFill>
              <a:latin typeface="黑体" pitchFamily="49" charset="-122"/>
              <a:ea typeface="黑体" pitchFamily="49" charset="-122"/>
            </a:endParaRPr>
          </a:p>
          <a:p>
            <a:pPr marL="342900" indent="-342900" algn="l">
              <a:lnSpc>
                <a:spcPct val="150000"/>
              </a:lnSpc>
              <a:buFont typeface="Arial" panose="020B0604020202020204" pitchFamily="34" charset="0"/>
              <a:buChar char="•"/>
            </a:pPr>
            <a:r>
              <a:rPr lang="zh-CN" altLang="zh-CN" sz="2400" dirty="0" smtClean="0">
                <a:solidFill>
                  <a:schemeClr val="tx1"/>
                </a:solidFill>
                <a:latin typeface="黑体" pitchFamily="49" charset="-122"/>
                <a:ea typeface="黑体" pitchFamily="49" charset="-122"/>
              </a:rPr>
              <a:t>腹部</a:t>
            </a:r>
            <a:r>
              <a:rPr lang="en-US" altLang="zh-CN" sz="2400" dirty="0" smtClean="0">
                <a:solidFill>
                  <a:schemeClr val="tx1"/>
                </a:solidFill>
                <a:latin typeface="黑体" pitchFamily="49" charset="-122"/>
                <a:ea typeface="黑体" pitchFamily="49" charset="-122"/>
              </a:rPr>
              <a:t>MRCP</a:t>
            </a:r>
            <a:r>
              <a:rPr lang="zh-CN" altLang="zh-CN" sz="2400" dirty="0" smtClean="0">
                <a:solidFill>
                  <a:schemeClr val="tx1"/>
                </a:solidFill>
                <a:latin typeface="黑体" pitchFamily="49" charset="-122"/>
                <a:ea typeface="黑体" pitchFamily="49" charset="-122"/>
              </a:rPr>
              <a:t>示：肝内外胆管未见明显扩张和狭窄，胆</a:t>
            </a:r>
            <a:endParaRPr lang="en-US" altLang="zh-CN" sz="2400" dirty="0" smtClean="0">
              <a:solidFill>
                <a:schemeClr val="tx1"/>
              </a:solidFill>
              <a:latin typeface="黑体" pitchFamily="49" charset="-122"/>
              <a:ea typeface="黑体" pitchFamily="49" charset="-122"/>
            </a:endParaRPr>
          </a:p>
          <a:p>
            <a:pPr algn="l">
              <a:lnSpc>
                <a:spcPct val="150000"/>
              </a:lnSpc>
            </a:pPr>
            <a:r>
              <a:rPr lang="en-US" altLang="zh-CN" sz="2400" dirty="0" smtClean="0">
                <a:solidFill>
                  <a:schemeClr val="tx1"/>
                </a:solidFill>
                <a:latin typeface="黑体" pitchFamily="49" charset="-122"/>
                <a:ea typeface="黑体" pitchFamily="49" charset="-122"/>
              </a:rPr>
              <a:t>   </a:t>
            </a:r>
            <a:r>
              <a:rPr lang="zh-CN" altLang="zh-CN" sz="2400" dirty="0" smtClean="0">
                <a:solidFill>
                  <a:schemeClr val="tx1"/>
                </a:solidFill>
                <a:latin typeface="黑体" pitchFamily="49" charset="-122"/>
                <a:ea typeface="黑体" pitchFamily="49" charset="-122"/>
              </a:rPr>
              <a:t>囊泥沙样结石可能大。</a:t>
            </a:r>
            <a:endParaRPr lang="zh-CN" altLang="en-US" sz="2400" dirty="0" smtClean="0">
              <a:solidFill>
                <a:schemeClr val="tx1"/>
              </a:solidFill>
              <a:latin typeface="黑体" pitchFamily="49" charset="-122"/>
              <a:ea typeface="黑体" pitchFamily="49" charset="-122"/>
            </a:endParaRPr>
          </a:p>
          <a:p>
            <a:endParaRPr lang="zh-CN" altLang="en-US" sz="1800" dirty="0"/>
          </a:p>
        </p:txBody>
      </p:sp>
      <p:pic>
        <p:nvPicPr>
          <p:cNvPr id="6" name="Picture 2"/>
          <p:cNvPicPr>
            <a:picLocks noChangeAspect="1" noChangeArrowheads="1"/>
          </p:cNvPicPr>
          <p:nvPr/>
        </p:nvPicPr>
        <p:blipFill>
          <a:blip r:embed="rId2" cstate="print"/>
          <a:srcRect/>
          <a:stretch>
            <a:fillRect/>
          </a:stretch>
        </p:blipFill>
        <p:spPr bwMode="auto">
          <a:xfrm>
            <a:off x="6607524" y="6453337"/>
            <a:ext cx="2536476" cy="404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自定义设计方案">
  <a:themeElements>
    <a:clrScheme name="自定义 494">
      <a:dk1>
        <a:sysClr val="windowText" lastClr="000000"/>
      </a:dk1>
      <a:lt1>
        <a:sysClr val="window" lastClr="FFFFFF"/>
      </a:lt1>
      <a:dk2>
        <a:srgbClr val="00B0F0"/>
      </a:dk2>
      <a:lt2>
        <a:srgbClr val="7F7F7F"/>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Office">
      <a:majorFont>
        <a:latin typeface="方正黑体_GBK"/>
        <a:ea typeface=""/>
        <a:cs typeface=""/>
        <a:font script="Jpan" typeface="ＭＳ Ｐゴシック"/>
        <a:font script="Hang" typeface="맑은 고딕"/>
        <a:font script="Hans" typeface="方正黑体_GBK"/>
        <a:font script="Hant" typeface="新細明體"/>
        <a:font script="Arab" typeface="方正黑体_GBK"/>
        <a:font script="Hebr" typeface="方正黑体_GBK"/>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黑体_GBK"/>
        <a:font script="Uigh" typeface="Microsoft Uighur"/>
        <a:font script="Geor" typeface="Sylfaen"/>
      </a:majorFont>
      <a:minorFont>
        <a:latin typeface="方正黑体_GBK"/>
        <a:ea typeface=""/>
        <a:cs typeface=""/>
        <a:font script="Jpan" typeface="ＭＳ Ｐゴシック"/>
        <a:font script="Hang" typeface="맑은 고딕"/>
        <a:font script="Hans" typeface="方正黑体_GBK"/>
        <a:font script="Hant" typeface="新細明體"/>
        <a:font script="Arab" typeface="方正黑体_GBK"/>
        <a:font script="Hebr" typeface="方正黑体_GB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黑体_GBK"/>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494">
      <a:dk1>
        <a:sysClr val="windowText" lastClr="000000"/>
      </a:dk1>
      <a:lt1>
        <a:sysClr val="window" lastClr="FFFFFF"/>
      </a:lt1>
      <a:dk2>
        <a:srgbClr val="00B0F0"/>
      </a:dk2>
      <a:lt2>
        <a:srgbClr val="7F7F7F"/>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Office">
      <a:majorFont>
        <a:latin typeface="方正黑体_GBK"/>
        <a:ea typeface=""/>
        <a:cs typeface=""/>
        <a:font script="Jpan" typeface="ＭＳ Ｐゴシック"/>
        <a:font script="Hang" typeface="맑은 고딕"/>
        <a:font script="Hans" typeface="方正黑体_GBK"/>
        <a:font script="Hant" typeface="新細明體"/>
        <a:font script="Arab" typeface="方正黑体_GBK"/>
        <a:font script="Hebr" typeface="方正黑体_GBK"/>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黑体_GBK"/>
        <a:font script="Uigh" typeface="Microsoft Uighur"/>
        <a:font script="Geor" typeface="Sylfaen"/>
      </a:majorFont>
      <a:minorFont>
        <a:latin typeface="方正黑体_GBK"/>
        <a:ea typeface=""/>
        <a:cs typeface=""/>
        <a:font script="Jpan" typeface="ＭＳ Ｐゴシック"/>
        <a:font script="Hang" typeface="맑은 고딕"/>
        <a:font script="Hans" typeface="方正黑体_GBK"/>
        <a:font script="Hant" typeface="新細明體"/>
        <a:font script="Arab" typeface="方正黑体_GBK"/>
        <a:font script="Hebr" typeface="方正黑体_GB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黑体_GBK"/>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e59cf4f53431cf5ea02cac2c92ba411d</Template>
  <TotalTime>1366</TotalTime>
  <Words>1941</Words>
  <Application>Microsoft Office PowerPoint</Application>
  <PresentationFormat>全屏显示(4:3)</PresentationFormat>
  <Paragraphs>266</Paragraphs>
  <Slides>29</Slides>
  <Notes>5</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入院后辅助检查</vt:lpstr>
      <vt:lpstr>影像学检查</vt:lpstr>
      <vt:lpstr>PowerPoint 演示文稿</vt:lpstr>
      <vt:lpstr>初步诊断及治疗</vt:lpstr>
      <vt:lpstr>病情变化</vt:lpstr>
      <vt:lpstr>PowerPoint 演示文稿</vt:lpstr>
      <vt:lpstr>诊治经过</vt:lpstr>
      <vt:lpstr>图A（2016年3月 HE染色 200×）切片内间质炎细胞浸润，小胆管腔内含“胆栓” 图B（2016年3月 HE染色 200×）可见少数血窦内“胆栓” 图C（2016年3月 HE染色 偏振光下 400×）可见Maltese cross，证实为原卟啉结晶 图D（2019年1月 HE染色200×）切片见小胆管上皮不整，呈嗜酸性变 图E（2019年1月 D-PAS染色 200×）多数“胆栓”见于扩张毛细胆管及活化Kuppfer细胞胞浆内，     偏振光下呈马耳他十字，证实为原卟啉结晶</vt:lpstr>
      <vt:lpstr>PowerPoint 演示文稿</vt:lpstr>
      <vt:lpstr>进一步完善检查</vt:lpstr>
      <vt:lpstr>检测结果</vt:lpstr>
      <vt:lpstr>确定诊断</vt:lpstr>
      <vt:lpstr>PowerPoint 演示文稿</vt:lpstr>
      <vt:lpstr>PowerPoint 演示文稿</vt:lpstr>
      <vt:lpstr>PowerPoint 演示文稿</vt:lpstr>
      <vt:lpstr>红细胞生成性原卟啉病</vt:lpstr>
      <vt:lpstr>患者光过敏、肝损伤、贫血的发生机制</vt:lpstr>
      <vt:lpstr>EPP诊断依据</vt:lpstr>
      <vt:lpstr>治疗</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Duanxuefei</cp:lastModifiedBy>
  <cp:revision>153</cp:revision>
  <dcterms:created xsi:type="dcterms:W3CDTF">2020-12-09T07:38:03Z</dcterms:created>
  <dcterms:modified xsi:type="dcterms:W3CDTF">2020-12-25T03:25:02Z</dcterms:modified>
</cp:coreProperties>
</file>