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9" r:id="rId2"/>
    <p:sldId id="257" r:id="rId3"/>
    <p:sldId id="281" r:id="rId4"/>
    <p:sldId id="282" r:id="rId5"/>
    <p:sldId id="283" r:id="rId6"/>
    <p:sldId id="285" r:id="rId7"/>
    <p:sldId id="284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1" r:id="rId23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51"/>
    <a:srgbClr val="596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3"/>
  </p:normalViewPr>
  <p:slideViewPr>
    <p:cSldViewPr>
      <p:cViewPr>
        <p:scale>
          <a:sx n="36" d="100"/>
          <a:sy n="36" d="100"/>
        </p:scale>
        <p:origin x="1347" y="31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F2378-F9BF-4FA3-93BD-278CF30B040E}" type="doc">
      <dgm:prSet loTypeId="urn:microsoft.com/office/officeart/2005/8/layout/pList2" loCatId="picture" qsTypeId="urn:microsoft.com/office/officeart/2005/8/quickstyle/simple1#1" qsCatId="simple" csTypeId="urn:microsoft.com/office/officeart/2005/8/colors/accent0_3#1" csCatId="mainScheme" phldr="1"/>
      <dgm:spPr/>
    </dgm:pt>
    <dgm:pt modelId="{B6F58F1E-1ABC-4728-9C72-B9F94E9FB184}">
      <dgm:prSet phldrT="[文本]" custT="1"/>
      <dgm:spPr/>
      <dgm:t>
        <a:bodyPr/>
        <a:lstStyle/>
        <a:p>
          <a:pPr algn="ctr"/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结晶结垢</a:t>
          </a:r>
        </a:p>
        <a:p>
          <a:pPr algn="l"/>
          <a:r>
            <a:rPr lang="zh-CN" altLang="en-US" sz="1800" b="1" spc="-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    直接使用造成管道、阀门、膨胀节、计量仪器、换热装置、生产工艺设备等结晶结垢，损坏或者失灵。</a:t>
          </a:r>
          <a:endParaRPr lang="zh-CN" altLang="en-US" sz="1800" dirty="0"/>
        </a:p>
      </dgm:t>
    </dgm:pt>
    <dgm:pt modelId="{CAA0EC7D-20A3-4C04-84B5-DACFAE5C342B}" type="parTrans" cxnId="{DD60E2E7-4916-47E7-B76A-570538C2A6D6}">
      <dgm:prSet/>
      <dgm:spPr/>
      <dgm:t>
        <a:bodyPr/>
        <a:lstStyle/>
        <a:p>
          <a:endParaRPr lang="zh-CN" altLang="en-US"/>
        </a:p>
      </dgm:t>
    </dgm:pt>
    <dgm:pt modelId="{2D3CB02F-C769-4533-BD32-7F1B73170BA1}" type="sibTrans" cxnId="{DD60E2E7-4916-47E7-B76A-570538C2A6D6}">
      <dgm:prSet/>
      <dgm:spPr/>
      <dgm:t>
        <a:bodyPr/>
        <a:lstStyle/>
        <a:p>
          <a:endParaRPr lang="zh-CN" altLang="en-US"/>
        </a:p>
      </dgm:t>
    </dgm:pt>
    <dgm:pt modelId="{2D19A9E5-E384-4368-BF3B-25B20E054081}">
      <dgm:prSet phldrT="[文本]" custT="1"/>
      <dgm:spPr/>
      <dgm:t>
        <a:bodyPr/>
        <a:lstStyle/>
        <a:p>
          <a:pPr algn="ctr"/>
          <a:r>
            <a: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污堵腐蚀</a:t>
          </a:r>
          <a:endParaRPr lang="zh-CN" altLang="en-US" sz="2100" dirty="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algn="l"/>
          <a:r>
            <a:rPr lang="zh-CN" altLang="en-US" sz="1800" b="1" spc="-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   直接使用造成管道污堵，腐蚀，维修需要很大的费用，造成报废。</a:t>
          </a:r>
          <a:endParaRPr lang="zh-CN" altLang="en-US" sz="1800" dirty="0"/>
        </a:p>
      </dgm:t>
    </dgm:pt>
    <dgm:pt modelId="{9EFF2E6B-B50F-4591-BC22-4855C748D0F7}" type="parTrans" cxnId="{9DD86E2B-CABC-49E1-9417-0B7ACABA6164}">
      <dgm:prSet/>
      <dgm:spPr/>
      <dgm:t>
        <a:bodyPr/>
        <a:lstStyle/>
        <a:p>
          <a:endParaRPr lang="zh-CN" altLang="en-US"/>
        </a:p>
      </dgm:t>
    </dgm:pt>
    <dgm:pt modelId="{B41DD81E-32AD-4F85-A19D-AF01A8B42F9F}" type="sibTrans" cxnId="{9DD86E2B-CABC-49E1-9417-0B7ACABA6164}">
      <dgm:prSet/>
      <dgm:spPr/>
      <dgm:t>
        <a:bodyPr/>
        <a:lstStyle/>
        <a:p>
          <a:endParaRPr lang="zh-CN" altLang="en-US"/>
        </a:p>
      </dgm:t>
    </dgm:pt>
    <dgm:pt modelId="{FE0035D4-CECA-45B3-86D1-E3A936FC103F}">
      <dgm:prSet phldrT="[文本]" custT="1"/>
      <dgm:spPr/>
      <dgm:t>
        <a:bodyPr/>
        <a:lstStyle/>
        <a:p>
          <a:pPr algn="ctr"/>
          <a:r>
            <a: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污染产品</a:t>
          </a:r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algn="l"/>
          <a:r>
            <a:rPr lang="zh-CN" altLang="en-US" sz="1800" b="1" spc="-1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   直接使用极易造成被污染</a:t>
          </a:r>
          <a:r>
            <a:rPr lang="zh-CN" altLang="en-US" sz="1800" b="1" spc="-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的蒸汽</a:t>
          </a:r>
          <a:r>
            <a:rPr lang="zh-CN" altLang="en-US" sz="1800" b="1" spc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将</a:t>
          </a:r>
          <a:r>
            <a:rPr lang="zh-CN" altLang="en-US" sz="1800" b="1" spc="-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有害</a:t>
          </a:r>
          <a:r>
            <a:rPr lang="zh-CN" altLang="en-US" sz="1800" b="1" spc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成</a:t>
          </a:r>
          <a:r>
            <a:rPr lang="zh-CN" altLang="en-US" sz="1800" b="1" spc="-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分带入</a:t>
          </a:r>
          <a:r>
            <a:rPr lang="zh-CN" altLang="en-US" sz="1800" b="1" spc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产</a:t>
          </a:r>
          <a:r>
            <a:rPr lang="zh-CN" altLang="en-US" sz="1800" b="1" spc="-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品链， 出现产品不合格，或影响生产工艺。</a:t>
          </a:r>
          <a:endParaRPr lang="zh-CN" altLang="en-US" sz="1800" dirty="0"/>
        </a:p>
      </dgm:t>
    </dgm:pt>
    <dgm:pt modelId="{B6EE0DC5-8B32-45D1-97DC-82BE265715DD}" type="parTrans" cxnId="{E8DEC032-8A32-4B8F-9912-1188A39B1761}">
      <dgm:prSet/>
      <dgm:spPr/>
      <dgm:t>
        <a:bodyPr/>
        <a:lstStyle/>
        <a:p>
          <a:endParaRPr lang="zh-CN" altLang="en-US"/>
        </a:p>
      </dgm:t>
    </dgm:pt>
    <dgm:pt modelId="{8E8B21E4-DD88-4712-868C-F4D1185256BD}" type="sibTrans" cxnId="{E8DEC032-8A32-4B8F-9912-1188A39B1761}">
      <dgm:prSet/>
      <dgm:spPr/>
      <dgm:t>
        <a:bodyPr/>
        <a:lstStyle/>
        <a:p>
          <a:endParaRPr lang="zh-CN" altLang="en-US"/>
        </a:p>
      </dgm:t>
    </dgm:pt>
    <dgm:pt modelId="{E42F0976-9608-4CED-9920-A808C93AD6B0}" type="pres">
      <dgm:prSet presAssocID="{C8EF2378-F9BF-4FA3-93BD-278CF30B040E}" presName="Name0" presStyleCnt="0">
        <dgm:presLayoutVars>
          <dgm:dir/>
          <dgm:resizeHandles val="exact"/>
        </dgm:presLayoutVars>
      </dgm:prSet>
      <dgm:spPr/>
    </dgm:pt>
    <dgm:pt modelId="{9A46F772-2EC2-4F78-B341-263777B45E43}" type="pres">
      <dgm:prSet presAssocID="{C8EF2378-F9BF-4FA3-93BD-278CF30B040E}" presName="bkgdShp" presStyleLbl="alignAccFollowNode1" presStyleIdx="0" presStyleCnt="1" custLinFactNeighborY="-4444"/>
      <dgm:spPr/>
    </dgm:pt>
    <dgm:pt modelId="{AB8E8973-108B-4886-B961-3C56D29BE323}" type="pres">
      <dgm:prSet presAssocID="{C8EF2378-F9BF-4FA3-93BD-278CF30B040E}" presName="linComp" presStyleCnt="0"/>
      <dgm:spPr/>
    </dgm:pt>
    <dgm:pt modelId="{60F47C1E-E89B-41DC-B55C-1064204FB26E}" type="pres">
      <dgm:prSet presAssocID="{B6F58F1E-1ABC-4728-9C72-B9F94E9FB184}" presName="compNode" presStyleCnt="0"/>
      <dgm:spPr/>
    </dgm:pt>
    <dgm:pt modelId="{E45C7D59-721D-4B32-BAB7-92504CA71763}" type="pres">
      <dgm:prSet presAssocID="{B6F58F1E-1ABC-4728-9C72-B9F94E9FB184}" presName="node" presStyleLbl="node1" presStyleIdx="0" presStyleCnt="3">
        <dgm:presLayoutVars>
          <dgm:bulletEnabled val="1"/>
        </dgm:presLayoutVars>
      </dgm:prSet>
      <dgm:spPr/>
    </dgm:pt>
    <dgm:pt modelId="{FEDA8C45-7A6B-44C2-B643-F425D48FE9E7}" type="pres">
      <dgm:prSet presAssocID="{B6F58F1E-1ABC-4728-9C72-B9F94E9FB184}" presName="invisiNode" presStyleLbl="node1" presStyleIdx="0" presStyleCnt="3"/>
      <dgm:spPr/>
    </dgm:pt>
    <dgm:pt modelId="{9BC10AE6-26CB-49DD-9698-DEA35E0F503C}" type="pres">
      <dgm:prSet presAssocID="{B6F58F1E-1ABC-4728-9C72-B9F94E9FB184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89DD0D-E60E-4C01-BE06-F1A4463F3BB3}" type="pres">
      <dgm:prSet presAssocID="{2D3CB02F-C769-4533-BD32-7F1B73170BA1}" presName="sibTrans" presStyleLbl="sibTrans2D1" presStyleIdx="0" presStyleCnt="0"/>
      <dgm:spPr/>
    </dgm:pt>
    <dgm:pt modelId="{5A181F29-B54B-41EE-A0BF-6E90C6192B47}" type="pres">
      <dgm:prSet presAssocID="{2D19A9E5-E384-4368-BF3B-25B20E054081}" presName="compNode" presStyleCnt="0"/>
      <dgm:spPr/>
    </dgm:pt>
    <dgm:pt modelId="{2946A2B6-7B02-4F30-87AC-7F7706EF56D3}" type="pres">
      <dgm:prSet presAssocID="{2D19A9E5-E384-4368-BF3B-25B20E054081}" presName="node" presStyleLbl="node1" presStyleIdx="1" presStyleCnt="3">
        <dgm:presLayoutVars>
          <dgm:bulletEnabled val="1"/>
        </dgm:presLayoutVars>
      </dgm:prSet>
      <dgm:spPr/>
    </dgm:pt>
    <dgm:pt modelId="{6998884E-7224-4817-8B4D-B9AE272D128A}" type="pres">
      <dgm:prSet presAssocID="{2D19A9E5-E384-4368-BF3B-25B20E054081}" presName="invisiNode" presStyleLbl="node1" presStyleIdx="1" presStyleCnt="3"/>
      <dgm:spPr/>
    </dgm:pt>
    <dgm:pt modelId="{231B9DE4-5239-4872-9818-B43F9B81D437}" type="pres">
      <dgm:prSet presAssocID="{2D19A9E5-E384-4368-BF3B-25B20E054081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E4E0C05-007C-43A0-9BD8-C9925E7CD110}" type="pres">
      <dgm:prSet presAssocID="{B41DD81E-32AD-4F85-A19D-AF01A8B42F9F}" presName="sibTrans" presStyleLbl="sibTrans2D1" presStyleIdx="0" presStyleCnt="0"/>
      <dgm:spPr/>
    </dgm:pt>
    <dgm:pt modelId="{6BAA2E57-CB7A-4721-A692-A5E492E7F95A}" type="pres">
      <dgm:prSet presAssocID="{FE0035D4-CECA-45B3-86D1-E3A936FC103F}" presName="compNode" presStyleCnt="0"/>
      <dgm:spPr/>
    </dgm:pt>
    <dgm:pt modelId="{A4B9AEB0-E2B2-4E37-BC35-3F69F636C611}" type="pres">
      <dgm:prSet presAssocID="{FE0035D4-CECA-45B3-86D1-E3A936FC103F}" presName="node" presStyleLbl="node1" presStyleIdx="2" presStyleCnt="3">
        <dgm:presLayoutVars>
          <dgm:bulletEnabled val="1"/>
        </dgm:presLayoutVars>
      </dgm:prSet>
      <dgm:spPr/>
    </dgm:pt>
    <dgm:pt modelId="{6D0EB514-ADB2-4B80-82EB-64B649DD2371}" type="pres">
      <dgm:prSet presAssocID="{FE0035D4-CECA-45B3-86D1-E3A936FC103F}" presName="invisiNode" presStyleLbl="node1" presStyleIdx="2" presStyleCnt="3"/>
      <dgm:spPr/>
    </dgm:pt>
    <dgm:pt modelId="{83428999-E5FA-4A1B-9592-AF0A394FDFF8}" type="pres">
      <dgm:prSet presAssocID="{FE0035D4-CECA-45B3-86D1-E3A936FC103F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F0E8F0E-CC3F-4CF2-A8F3-D5C3DDD9F573}" type="presOf" srcId="{B41DD81E-32AD-4F85-A19D-AF01A8B42F9F}" destId="{EE4E0C05-007C-43A0-9BD8-C9925E7CD110}" srcOrd="0" destOrd="0" presId="urn:microsoft.com/office/officeart/2005/8/layout/pList2"/>
    <dgm:cxn modelId="{9DD86E2B-CABC-49E1-9417-0B7ACABA6164}" srcId="{C8EF2378-F9BF-4FA3-93BD-278CF30B040E}" destId="{2D19A9E5-E384-4368-BF3B-25B20E054081}" srcOrd="1" destOrd="0" parTransId="{9EFF2E6B-B50F-4591-BC22-4855C748D0F7}" sibTransId="{B41DD81E-32AD-4F85-A19D-AF01A8B42F9F}"/>
    <dgm:cxn modelId="{E8DEC032-8A32-4B8F-9912-1188A39B1761}" srcId="{C8EF2378-F9BF-4FA3-93BD-278CF30B040E}" destId="{FE0035D4-CECA-45B3-86D1-E3A936FC103F}" srcOrd="2" destOrd="0" parTransId="{B6EE0DC5-8B32-45D1-97DC-82BE265715DD}" sibTransId="{8E8B21E4-DD88-4712-868C-F4D1185256BD}"/>
    <dgm:cxn modelId="{AEDF0D47-EF2B-4E6C-8812-B972B9270D2F}" type="presOf" srcId="{FE0035D4-CECA-45B3-86D1-E3A936FC103F}" destId="{A4B9AEB0-E2B2-4E37-BC35-3F69F636C611}" srcOrd="0" destOrd="0" presId="urn:microsoft.com/office/officeart/2005/8/layout/pList2"/>
    <dgm:cxn modelId="{ACB1DB97-A549-4E0B-B6ED-18BCD12A0BD7}" type="presOf" srcId="{C8EF2378-F9BF-4FA3-93BD-278CF30B040E}" destId="{E42F0976-9608-4CED-9920-A808C93AD6B0}" srcOrd="0" destOrd="0" presId="urn:microsoft.com/office/officeart/2005/8/layout/pList2"/>
    <dgm:cxn modelId="{35259AAE-FCF9-4BF1-9584-13F4FD2EA90D}" type="presOf" srcId="{B6F58F1E-1ABC-4728-9C72-B9F94E9FB184}" destId="{E45C7D59-721D-4B32-BAB7-92504CA71763}" srcOrd="0" destOrd="0" presId="urn:microsoft.com/office/officeart/2005/8/layout/pList2"/>
    <dgm:cxn modelId="{3391BACA-301E-408C-8FED-26238F8C49A8}" type="presOf" srcId="{2D19A9E5-E384-4368-BF3B-25B20E054081}" destId="{2946A2B6-7B02-4F30-87AC-7F7706EF56D3}" srcOrd="0" destOrd="0" presId="urn:microsoft.com/office/officeart/2005/8/layout/pList2"/>
    <dgm:cxn modelId="{DD60E2E7-4916-47E7-B76A-570538C2A6D6}" srcId="{C8EF2378-F9BF-4FA3-93BD-278CF30B040E}" destId="{B6F58F1E-1ABC-4728-9C72-B9F94E9FB184}" srcOrd="0" destOrd="0" parTransId="{CAA0EC7D-20A3-4C04-84B5-DACFAE5C342B}" sibTransId="{2D3CB02F-C769-4533-BD32-7F1B73170BA1}"/>
    <dgm:cxn modelId="{3491AAEC-29EC-49BB-9347-F1632F85B8E4}" type="presOf" srcId="{2D3CB02F-C769-4533-BD32-7F1B73170BA1}" destId="{2A89DD0D-E60E-4C01-BE06-F1A4463F3BB3}" srcOrd="0" destOrd="0" presId="urn:microsoft.com/office/officeart/2005/8/layout/pList2"/>
    <dgm:cxn modelId="{5B426AB2-11B7-4211-A50A-4BD4B69A217C}" type="presParOf" srcId="{E42F0976-9608-4CED-9920-A808C93AD6B0}" destId="{9A46F772-2EC2-4F78-B341-263777B45E43}" srcOrd="0" destOrd="0" presId="urn:microsoft.com/office/officeart/2005/8/layout/pList2"/>
    <dgm:cxn modelId="{E66E2F90-0CF4-415B-BA97-6D04BE333982}" type="presParOf" srcId="{E42F0976-9608-4CED-9920-A808C93AD6B0}" destId="{AB8E8973-108B-4886-B961-3C56D29BE323}" srcOrd="1" destOrd="0" presId="urn:microsoft.com/office/officeart/2005/8/layout/pList2"/>
    <dgm:cxn modelId="{4D2CA10C-9436-4CC2-AE0A-56389D4857F3}" type="presParOf" srcId="{AB8E8973-108B-4886-B961-3C56D29BE323}" destId="{60F47C1E-E89B-41DC-B55C-1064204FB26E}" srcOrd="0" destOrd="0" presId="urn:microsoft.com/office/officeart/2005/8/layout/pList2"/>
    <dgm:cxn modelId="{9A124D62-05CE-40C7-8E6C-E98BF224F44B}" type="presParOf" srcId="{60F47C1E-E89B-41DC-B55C-1064204FB26E}" destId="{E45C7D59-721D-4B32-BAB7-92504CA71763}" srcOrd="0" destOrd="0" presId="urn:microsoft.com/office/officeart/2005/8/layout/pList2"/>
    <dgm:cxn modelId="{C9C20E20-DC72-4DB2-B22D-5CAC4FAB9EBA}" type="presParOf" srcId="{60F47C1E-E89B-41DC-B55C-1064204FB26E}" destId="{FEDA8C45-7A6B-44C2-B643-F425D48FE9E7}" srcOrd="1" destOrd="0" presId="urn:microsoft.com/office/officeart/2005/8/layout/pList2"/>
    <dgm:cxn modelId="{C5F16CE7-5E6F-49C1-AA6A-00BE75492280}" type="presParOf" srcId="{60F47C1E-E89B-41DC-B55C-1064204FB26E}" destId="{9BC10AE6-26CB-49DD-9698-DEA35E0F503C}" srcOrd="2" destOrd="0" presId="urn:microsoft.com/office/officeart/2005/8/layout/pList2"/>
    <dgm:cxn modelId="{75D60088-4BAA-49CB-A786-E405216457DD}" type="presParOf" srcId="{AB8E8973-108B-4886-B961-3C56D29BE323}" destId="{2A89DD0D-E60E-4C01-BE06-F1A4463F3BB3}" srcOrd="1" destOrd="0" presId="urn:microsoft.com/office/officeart/2005/8/layout/pList2"/>
    <dgm:cxn modelId="{ACF50E79-29AE-417C-B02E-0000A502FB7C}" type="presParOf" srcId="{AB8E8973-108B-4886-B961-3C56D29BE323}" destId="{5A181F29-B54B-41EE-A0BF-6E90C6192B47}" srcOrd="2" destOrd="0" presId="urn:microsoft.com/office/officeart/2005/8/layout/pList2"/>
    <dgm:cxn modelId="{17BE6E68-5927-4D56-83D7-368638320045}" type="presParOf" srcId="{5A181F29-B54B-41EE-A0BF-6E90C6192B47}" destId="{2946A2B6-7B02-4F30-87AC-7F7706EF56D3}" srcOrd="0" destOrd="0" presId="urn:microsoft.com/office/officeart/2005/8/layout/pList2"/>
    <dgm:cxn modelId="{23F999A8-5ADA-454D-B04E-9798C4E89C30}" type="presParOf" srcId="{5A181F29-B54B-41EE-A0BF-6E90C6192B47}" destId="{6998884E-7224-4817-8B4D-B9AE272D128A}" srcOrd="1" destOrd="0" presId="urn:microsoft.com/office/officeart/2005/8/layout/pList2"/>
    <dgm:cxn modelId="{3FE5A477-4D42-400F-AA22-90165579D8F9}" type="presParOf" srcId="{5A181F29-B54B-41EE-A0BF-6E90C6192B47}" destId="{231B9DE4-5239-4872-9818-B43F9B81D437}" srcOrd="2" destOrd="0" presId="urn:microsoft.com/office/officeart/2005/8/layout/pList2"/>
    <dgm:cxn modelId="{7D36B005-C1EF-4287-8AE5-FEA5E6D90E81}" type="presParOf" srcId="{AB8E8973-108B-4886-B961-3C56D29BE323}" destId="{EE4E0C05-007C-43A0-9BD8-C9925E7CD110}" srcOrd="3" destOrd="0" presId="urn:microsoft.com/office/officeart/2005/8/layout/pList2"/>
    <dgm:cxn modelId="{D123E21D-7BE4-4866-BE94-3C4F4E834D9F}" type="presParOf" srcId="{AB8E8973-108B-4886-B961-3C56D29BE323}" destId="{6BAA2E57-CB7A-4721-A692-A5E492E7F95A}" srcOrd="4" destOrd="0" presId="urn:microsoft.com/office/officeart/2005/8/layout/pList2"/>
    <dgm:cxn modelId="{8ADD3A6C-F115-4C43-92AE-7071DA11323B}" type="presParOf" srcId="{6BAA2E57-CB7A-4721-A692-A5E492E7F95A}" destId="{A4B9AEB0-E2B2-4E37-BC35-3F69F636C611}" srcOrd="0" destOrd="0" presId="urn:microsoft.com/office/officeart/2005/8/layout/pList2"/>
    <dgm:cxn modelId="{CE3D3ACE-8497-4503-9967-72F2F871A0A5}" type="presParOf" srcId="{6BAA2E57-CB7A-4721-A692-A5E492E7F95A}" destId="{6D0EB514-ADB2-4B80-82EB-64B649DD2371}" srcOrd="1" destOrd="0" presId="urn:microsoft.com/office/officeart/2005/8/layout/pList2"/>
    <dgm:cxn modelId="{4434892D-5FAC-4AEE-8755-F3232F2E968A}" type="presParOf" srcId="{6BAA2E57-CB7A-4721-A692-A5E492E7F95A}" destId="{83428999-E5FA-4A1B-9592-AF0A394FDFF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6F772-2EC2-4F78-B341-263777B45E43}">
      <dsp:nvSpPr>
        <dsp:cNvPr id="0" name=""/>
        <dsp:cNvSpPr/>
      </dsp:nvSpPr>
      <dsp:spPr>
        <a:xfrm>
          <a:off x="0" y="0"/>
          <a:ext cx="11338106" cy="174879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10AE6-26CB-49DD-9698-DEA35E0F503C}">
      <dsp:nvSpPr>
        <dsp:cNvPr id="0" name=""/>
        <dsp:cNvSpPr/>
      </dsp:nvSpPr>
      <dsp:spPr>
        <a:xfrm>
          <a:off x="340143" y="233172"/>
          <a:ext cx="3330568" cy="12824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C7D59-721D-4B32-BAB7-92504CA71763}">
      <dsp:nvSpPr>
        <dsp:cNvPr id="0" name=""/>
        <dsp:cNvSpPr/>
      </dsp:nvSpPr>
      <dsp:spPr>
        <a:xfrm rot="10800000">
          <a:off x="340143" y="1748789"/>
          <a:ext cx="3330568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结晶结垢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spc="-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    直接使用造成管道、阀门、膨胀节、计量仪器、换热装置、生产工艺设备等结晶结垢，损坏或者失灵。</a:t>
          </a:r>
          <a:endParaRPr lang="zh-CN" altLang="en-US" sz="1800" kern="1200" dirty="0"/>
        </a:p>
      </dsp:txBody>
      <dsp:txXfrm rot="10800000">
        <a:off x="405876" y="1748789"/>
        <a:ext cx="3199102" cy="2071677"/>
      </dsp:txXfrm>
    </dsp:sp>
    <dsp:sp modelId="{231B9DE4-5239-4872-9818-B43F9B81D437}">
      <dsp:nvSpPr>
        <dsp:cNvPr id="0" name=""/>
        <dsp:cNvSpPr/>
      </dsp:nvSpPr>
      <dsp:spPr>
        <a:xfrm>
          <a:off x="4003768" y="233172"/>
          <a:ext cx="3330568" cy="12824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6A2B6-7B02-4F30-87AC-7F7706EF56D3}">
      <dsp:nvSpPr>
        <dsp:cNvPr id="0" name=""/>
        <dsp:cNvSpPr/>
      </dsp:nvSpPr>
      <dsp:spPr>
        <a:xfrm rot="10800000">
          <a:off x="4003768" y="1748789"/>
          <a:ext cx="3330568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污堵腐蚀</a:t>
          </a:r>
          <a:endParaRPr lang="zh-CN" altLang="en-US" sz="2100" kern="1200" dirty="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spc="-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   直接使用造成管道污堵，腐蚀，维修需要很大的费用，造成报废。</a:t>
          </a:r>
          <a:endParaRPr lang="zh-CN" altLang="en-US" sz="1800" kern="1200" dirty="0"/>
        </a:p>
      </dsp:txBody>
      <dsp:txXfrm rot="10800000">
        <a:off x="4069501" y="1748789"/>
        <a:ext cx="3199102" cy="2071677"/>
      </dsp:txXfrm>
    </dsp:sp>
    <dsp:sp modelId="{83428999-E5FA-4A1B-9592-AF0A394FDFF8}">
      <dsp:nvSpPr>
        <dsp:cNvPr id="0" name=""/>
        <dsp:cNvSpPr/>
      </dsp:nvSpPr>
      <dsp:spPr>
        <a:xfrm>
          <a:off x="7667394" y="233172"/>
          <a:ext cx="3330568" cy="12824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9AEB0-E2B2-4E37-BC35-3F69F636C611}">
      <dsp:nvSpPr>
        <dsp:cNvPr id="0" name=""/>
        <dsp:cNvSpPr/>
      </dsp:nvSpPr>
      <dsp:spPr>
        <a:xfrm rot="10800000">
          <a:off x="7667394" y="1748789"/>
          <a:ext cx="3330568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污染产品</a:t>
          </a:r>
          <a:endParaRPr lang="zh-CN" altLang="en-US" sz="2000" kern="120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spc="-1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   直接使用极易造成被污染</a:t>
          </a:r>
          <a:r>
            <a:rPr lang="zh-CN" altLang="en-US" sz="1800" b="1" kern="1200" spc="-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的蒸汽</a:t>
          </a:r>
          <a:r>
            <a:rPr lang="zh-CN" altLang="en-US" sz="1800" b="1" kern="1200" spc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将</a:t>
          </a:r>
          <a:r>
            <a:rPr lang="zh-CN" altLang="en-US" sz="1800" b="1" kern="1200" spc="-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有害</a:t>
          </a:r>
          <a:r>
            <a:rPr lang="zh-CN" altLang="en-US" sz="1800" b="1" kern="1200" spc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成</a:t>
          </a:r>
          <a:r>
            <a:rPr lang="zh-CN" altLang="en-US" sz="1800" b="1" kern="1200" spc="-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分带入</a:t>
          </a:r>
          <a:r>
            <a:rPr lang="zh-CN" altLang="en-US" sz="1800" b="1" kern="1200" spc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产</a:t>
          </a:r>
          <a:r>
            <a:rPr lang="zh-CN" altLang="en-US" sz="1800" b="1" kern="1200" spc="-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品链， 出现产品不合格，或影响生产工艺。</a:t>
          </a:r>
          <a:endParaRPr lang="zh-CN" altLang="en-US" sz="1800" kern="1200" dirty="0"/>
        </a:p>
      </dsp:txBody>
      <dsp:txXfrm rot="10800000">
        <a:off x="7733127" y="1748789"/>
        <a:ext cx="3199102" cy="2071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4F0C-CAAA-40A0-8F93-8D38B43CB65A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A9C44-AF02-4F8F-8179-7127D31240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Picture 2"/>
          <p:cNvPicPr>
            <a:picLocks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81046" y="6425626"/>
            <a:ext cx="2649600" cy="371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 userDrawn="1"/>
        </p:nvSpPr>
        <p:spPr bwMode="auto">
          <a:xfrm>
            <a:off x="6798945" y="6430645"/>
            <a:ext cx="3402330" cy="366395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845550" y="642564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0E197C52-36EB-5B44-973F-6D69E3409874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3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  <p:sp>
          <p:nvSpPr>
            <p:cNvPr id="14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</p:grpSp>
      <p:sp>
        <p:nvSpPr>
          <p:cNvPr id="15" name="矩形 14"/>
          <p:cNvSpPr/>
          <p:nvPr userDrawn="1"/>
        </p:nvSpPr>
        <p:spPr>
          <a:xfrm>
            <a:off x="280671" y="291491"/>
            <a:ext cx="2887980" cy="430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/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合众高科简介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7232" y="424798"/>
            <a:ext cx="10257535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0">
                <a:solidFill>
                  <a:srgbClr val="2D75B6"/>
                </a:solidFill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029" y="1217598"/>
            <a:ext cx="11257940" cy="165227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 i="0">
                <a:solidFill>
                  <a:srgbClr val="44536A"/>
                </a:solidFill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7232" y="424798"/>
            <a:ext cx="10257535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0">
                <a:solidFill>
                  <a:srgbClr val="2D75B6"/>
                </a:solidFill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7232" y="424798"/>
            <a:ext cx="10257535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0">
                <a:solidFill>
                  <a:srgbClr val="2D75B6"/>
                </a:solidFill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AC12B49-2FA5-4E95-BF01-1376FE5035C5}" type="datetime1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197C52-36EB-5B44-973F-6D69E34098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jpe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22855" y="579120"/>
            <a:ext cx="7147560" cy="598868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21590" y="2379345"/>
            <a:ext cx="12235815" cy="2387600"/>
          </a:xfrm>
          <a:prstGeom prst="rect">
            <a:avLst/>
          </a:prstGeom>
          <a:solidFill>
            <a:srgbClr val="00205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635125" y="2873375"/>
            <a:ext cx="8923655" cy="14700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电 厂 高 温 排 污 废 水 回 收 技 术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中能一建（湖北）工程有限公司</a:t>
            </a:r>
            <a:endParaRPr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Rectangle 2"/>
          <p:cNvSpPr>
            <a:spLocks noGrp="1"/>
          </p:cNvSpPr>
          <p:nvPr/>
        </p:nvSpPr>
        <p:spPr>
          <a:xfrm>
            <a:off x="9395460" y="6042025"/>
            <a:ext cx="2711450" cy="7448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panose="02010600030101010101" pitchFamily="2" charset="-122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高效</a:t>
            </a:r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诚信</a:t>
            </a:r>
            <a:endParaRPr lang="zh-CN" altLang="en-US" sz="1800" dirty="0">
              <a:solidFill>
                <a:schemeClr val="accent1">
                  <a:lumMod val="5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4022090" y="6430646"/>
            <a:ext cx="6179185" cy="366142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5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  <p:sp>
          <p:nvSpPr>
            <p:cNvPr id="16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671" y="291491"/>
            <a:ext cx="28879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废水回收技术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995845" y="1153180"/>
            <a:ext cx="6700356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2D75B6"/>
                </a:solidFill>
                <a:latin typeface="微软雅黑" panose="020B0503020204020204" pitchFamily="34" charset="-122"/>
                <a:ea typeface="+mj-ea"/>
                <a:cs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400" kern="0" spc="-1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锅炉连排水回收示意</a:t>
            </a:r>
            <a:endParaRPr lang="zh-CN" altLang="en-US" sz="3400" kern="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8851900" y="1388269"/>
            <a:ext cx="2822112" cy="2250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6"/>
          <p:cNvSpPr/>
          <p:nvPr/>
        </p:nvSpPr>
        <p:spPr>
          <a:xfrm>
            <a:off x="8839200" y="1371600"/>
            <a:ext cx="2850388" cy="2280364"/>
          </a:xfrm>
          <a:custGeom>
            <a:avLst/>
            <a:gdLst/>
            <a:ahLst/>
            <a:cxnLst/>
            <a:rect l="l" t="t" r="r" b="b"/>
            <a:pathLst>
              <a:path w="2624454" h="1974850">
                <a:moveTo>
                  <a:pt x="349376" y="0"/>
                </a:moveTo>
                <a:lnTo>
                  <a:pt x="2274824" y="0"/>
                </a:lnTo>
                <a:lnTo>
                  <a:pt x="2310257" y="1650"/>
                </a:lnTo>
                <a:lnTo>
                  <a:pt x="2378456" y="15239"/>
                </a:lnTo>
                <a:lnTo>
                  <a:pt x="2441194" y="40766"/>
                </a:lnTo>
                <a:lnTo>
                  <a:pt x="2496693" y="76962"/>
                </a:lnTo>
                <a:lnTo>
                  <a:pt x="2544064" y="122681"/>
                </a:lnTo>
                <a:lnTo>
                  <a:pt x="2582037" y="176784"/>
                </a:lnTo>
                <a:lnTo>
                  <a:pt x="2608453" y="237362"/>
                </a:lnTo>
                <a:lnTo>
                  <a:pt x="2622550" y="303149"/>
                </a:lnTo>
                <a:lnTo>
                  <a:pt x="2624074" y="337438"/>
                </a:lnTo>
                <a:lnTo>
                  <a:pt x="2624074" y="1637411"/>
                </a:lnTo>
                <a:lnTo>
                  <a:pt x="2617089" y="1705228"/>
                </a:lnTo>
                <a:lnTo>
                  <a:pt x="2596515" y="1768855"/>
                </a:lnTo>
                <a:lnTo>
                  <a:pt x="2564257" y="1826132"/>
                </a:lnTo>
                <a:lnTo>
                  <a:pt x="2521458" y="1876043"/>
                </a:lnTo>
                <a:lnTo>
                  <a:pt x="2469896" y="1917191"/>
                </a:lnTo>
                <a:lnTo>
                  <a:pt x="2410714" y="1948561"/>
                </a:lnTo>
                <a:lnTo>
                  <a:pt x="2344801" y="1967864"/>
                </a:lnTo>
                <a:lnTo>
                  <a:pt x="2274824" y="1974850"/>
                </a:lnTo>
                <a:lnTo>
                  <a:pt x="349376" y="1974850"/>
                </a:lnTo>
                <a:lnTo>
                  <a:pt x="279273" y="1967864"/>
                </a:lnTo>
                <a:lnTo>
                  <a:pt x="213487" y="1948561"/>
                </a:lnTo>
                <a:lnTo>
                  <a:pt x="154177" y="1917191"/>
                </a:lnTo>
                <a:lnTo>
                  <a:pt x="102743" y="1876043"/>
                </a:lnTo>
                <a:lnTo>
                  <a:pt x="59817" y="1826132"/>
                </a:lnTo>
                <a:lnTo>
                  <a:pt x="27686" y="1768855"/>
                </a:lnTo>
                <a:lnTo>
                  <a:pt x="6985" y="1705228"/>
                </a:lnTo>
                <a:lnTo>
                  <a:pt x="0" y="1637411"/>
                </a:lnTo>
                <a:lnTo>
                  <a:pt x="0" y="337438"/>
                </a:lnTo>
                <a:lnTo>
                  <a:pt x="6985" y="269621"/>
                </a:lnTo>
                <a:lnTo>
                  <a:pt x="27686" y="205993"/>
                </a:lnTo>
                <a:lnTo>
                  <a:pt x="59817" y="148716"/>
                </a:lnTo>
                <a:lnTo>
                  <a:pt x="102743" y="98805"/>
                </a:lnTo>
                <a:lnTo>
                  <a:pt x="154177" y="57657"/>
                </a:lnTo>
                <a:lnTo>
                  <a:pt x="213487" y="26288"/>
                </a:lnTo>
                <a:lnTo>
                  <a:pt x="279273" y="6985"/>
                </a:lnTo>
                <a:lnTo>
                  <a:pt x="349376" y="0"/>
                </a:lnTo>
                <a:close/>
              </a:path>
            </a:pathLst>
          </a:custGeom>
          <a:ln w="2539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7"/>
          <p:cNvSpPr/>
          <p:nvPr/>
        </p:nvSpPr>
        <p:spPr>
          <a:xfrm>
            <a:off x="8870187" y="3778136"/>
            <a:ext cx="2744317" cy="2248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8"/>
          <p:cNvSpPr/>
          <p:nvPr/>
        </p:nvSpPr>
        <p:spPr>
          <a:xfrm>
            <a:off x="8881873" y="3761427"/>
            <a:ext cx="2772456" cy="2278898"/>
          </a:xfrm>
          <a:custGeom>
            <a:avLst/>
            <a:gdLst/>
            <a:ahLst/>
            <a:cxnLst/>
            <a:rect l="l" t="t" r="r" b="b"/>
            <a:pathLst>
              <a:path w="2552700" h="1973579">
                <a:moveTo>
                  <a:pt x="340233" y="0"/>
                </a:moveTo>
                <a:lnTo>
                  <a:pt x="2212467" y="0"/>
                </a:lnTo>
                <a:lnTo>
                  <a:pt x="2246756" y="1650"/>
                </a:lnTo>
                <a:lnTo>
                  <a:pt x="2313051" y="15240"/>
                </a:lnTo>
                <a:lnTo>
                  <a:pt x="2374265" y="40767"/>
                </a:lnTo>
                <a:lnTo>
                  <a:pt x="2428621" y="77089"/>
                </a:lnTo>
                <a:lnTo>
                  <a:pt x="2474722" y="122809"/>
                </a:lnTo>
                <a:lnTo>
                  <a:pt x="2511044" y="176403"/>
                </a:lnTo>
                <a:lnTo>
                  <a:pt x="2537079" y="237109"/>
                </a:lnTo>
                <a:lnTo>
                  <a:pt x="2550668" y="302641"/>
                </a:lnTo>
                <a:lnTo>
                  <a:pt x="2552319" y="337058"/>
                </a:lnTo>
                <a:lnTo>
                  <a:pt x="2552319" y="1636268"/>
                </a:lnTo>
                <a:lnTo>
                  <a:pt x="2545334" y="1703959"/>
                </a:lnTo>
                <a:lnTo>
                  <a:pt x="2525522" y="1767586"/>
                </a:lnTo>
                <a:lnTo>
                  <a:pt x="2494153" y="1824355"/>
                </a:lnTo>
                <a:lnTo>
                  <a:pt x="2452497" y="1874774"/>
                </a:lnTo>
                <a:lnTo>
                  <a:pt x="2402204" y="1915541"/>
                </a:lnTo>
                <a:lnTo>
                  <a:pt x="2344547" y="1946910"/>
                </a:lnTo>
                <a:lnTo>
                  <a:pt x="2280666" y="1966214"/>
                </a:lnTo>
                <a:lnTo>
                  <a:pt x="2212467" y="1973199"/>
                </a:lnTo>
                <a:lnTo>
                  <a:pt x="340233" y="1973199"/>
                </a:lnTo>
                <a:lnTo>
                  <a:pt x="272161" y="1966214"/>
                </a:lnTo>
                <a:lnTo>
                  <a:pt x="208152" y="1946910"/>
                </a:lnTo>
                <a:lnTo>
                  <a:pt x="150114" y="1915541"/>
                </a:lnTo>
                <a:lnTo>
                  <a:pt x="99822" y="1874774"/>
                </a:lnTo>
                <a:lnTo>
                  <a:pt x="58166" y="1824482"/>
                </a:lnTo>
                <a:lnTo>
                  <a:pt x="26797" y="1767586"/>
                </a:lnTo>
                <a:lnTo>
                  <a:pt x="6985" y="1703959"/>
                </a:lnTo>
                <a:lnTo>
                  <a:pt x="0" y="1636268"/>
                </a:lnTo>
                <a:lnTo>
                  <a:pt x="0" y="337058"/>
                </a:lnTo>
                <a:lnTo>
                  <a:pt x="6985" y="269240"/>
                </a:lnTo>
                <a:lnTo>
                  <a:pt x="26797" y="206121"/>
                </a:lnTo>
                <a:lnTo>
                  <a:pt x="58166" y="148844"/>
                </a:lnTo>
                <a:lnTo>
                  <a:pt x="99822" y="98933"/>
                </a:lnTo>
                <a:lnTo>
                  <a:pt x="150114" y="57658"/>
                </a:lnTo>
                <a:lnTo>
                  <a:pt x="208152" y="26416"/>
                </a:lnTo>
                <a:lnTo>
                  <a:pt x="272161" y="6985"/>
                </a:lnTo>
                <a:lnTo>
                  <a:pt x="340233" y="0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577399" y="5300532"/>
            <a:ext cx="8001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5465">
              <a:lnSpc>
                <a:spcPct val="150000"/>
              </a:lnSpc>
            </a:pP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棕色部分为整个改造项目的内容，包括本体装置（专利产品）、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汽化装置、阀门、自动化控制系统等</a:t>
            </a:r>
            <a:r>
              <a:rPr lang="zh-CN" altLang="en-US"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sz="20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object 11"/>
          <p:cNvSpPr/>
          <p:nvPr/>
        </p:nvSpPr>
        <p:spPr>
          <a:xfrm>
            <a:off x="977449" y="2051144"/>
            <a:ext cx="7200900" cy="3086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3991610" y="6430646"/>
            <a:ext cx="6209665" cy="360360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5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  <p:sp>
          <p:nvSpPr>
            <p:cNvPr id="16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671" y="291491"/>
            <a:ext cx="28879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废水回收技术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4696886" y="681913"/>
            <a:ext cx="7007515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2D75B6"/>
                </a:solidFill>
                <a:latin typeface="微软雅黑" panose="020B0503020204020204" pitchFamily="34" charset="-122"/>
                <a:ea typeface="+mj-ea"/>
                <a:cs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400" kern="0" spc="-1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电厂高温排污废水回收工艺示意图</a:t>
            </a:r>
            <a:endParaRPr lang="zh-CN" altLang="en-US" sz="3400" kern="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81000" y="1446718"/>
            <a:ext cx="11152632" cy="4978908"/>
            <a:chOff x="367284" y="1086611"/>
            <a:chExt cx="11152632" cy="4978908"/>
          </a:xfrm>
        </p:grpSpPr>
        <p:sp>
          <p:nvSpPr>
            <p:cNvPr id="18" name="object 6"/>
            <p:cNvSpPr/>
            <p:nvPr/>
          </p:nvSpPr>
          <p:spPr>
            <a:xfrm>
              <a:off x="4762500" y="2822448"/>
              <a:ext cx="0" cy="2757170"/>
            </a:xfrm>
            <a:custGeom>
              <a:avLst/>
              <a:gdLst/>
              <a:ahLst/>
              <a:cxnLst/>
              <a:rect l="l" t="t" r="r" b="b"/>
              <a:pathLst>
                <a:path h="2757170">
                  <a:moveTo>
                    <a:pt x="0" y="2756916"/>
                  </a:moveTo>
                  <a:lnTo>
                    <a:pt x="0" y="0"/>
                  </a:lnTo>
                </a:path>
              </a:pathLst>
            </a:custGeom>
            <a:ln w="889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object 7"/>
            <p:cNvSpPr/>
            <p:nvPr/>
          </p:nvSpPr>
          <p:spPr>
            <a:xfrm>
              <a:off x="6235700" y="1610867"/>
              <a:ext cx="177800" cy="684530"/>
            </a:xfrm>
            <a:custGeom>
              <a:avLst/>
              <a:gdLst/>
              <a:ahLst/>
              <a:cxnLst/>
              <a:rect l="l" t="t" r="r" b="b"/>
              <a:pathLst>
                <a:path w="177800" h="684530">
                  <a:moveTo>
                    <a:pt x="44450" y="417322"/>
                  </a:moveTo>
                  <a:lnTo>
                    <a:pt x="0" y="417322"/>
                  </a:lnTo>
                  <a:lnTo>
                    <a:pt x="88900" y="684022"/>
                  </a:lnTo>
                  <a:lnTo>
                    <a:pt x="162983" y="461772"/>
                  </a:lnTo>
                  <a:lnTo>
                    <a:pt x="44450" y="461772"/>
                  </a:lnTo>
                  <a:lnTo>
                    <a:pt x="44450" y="417322"/>
                  </a:lnTo>
                  <a:close/>
                </a:path>
                <a:path w="177800" h="684530">
                  <a:moveTo>
                    <a:pt x="133350" y="0"/>
                  </a:moveTo>
                  <a:lnTo>
                    <a:pt x="44450" y="0"/>
                  </a:lnTo>
                  <a:lnTo>
                    <a:pt x="44450" y="461772"/>
                  </a:lnTo>
                  <a:lnTo>
                    <a:pt x="133350" y="461772"/>
                  </a:lnTo>
                  <a:lnTo>
                    <a:pt x="133350" y="0"/>
                  </a:lnTo>
                  <a:close/>
                </a:path>
                <a:path w="177800" h="684530">
                  <a:moveTo>
                    <a:pt x="177800" y="417322"/>
                  </a:moveTo>
                  <a:lnTo>
                    <a:pt x="133350" y="417322"/>
                  </a:lnTo>
                  <a:lnTo>
                    <a:pt x="133350" y="461772"/>
                  </a:lnTo>
                  <a:lnTo>
                    <a:pt x="162983" y="461772"/>
                  </a:lnTo>
                  <a:lnTo>
                    <a:pt x="177800" y="417322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bject 8"/>
            <p:cNvSpPr/>
            <p:nvPr/>
          </p:nvSpPr>
          <p:spPr>
            <a:xfrm>
              <a:off x="10501376" y="2633472"/>
              <a:ext cx="177800" cy="528955"/>
            </a:xfrm>
            <a:custGeom>
              <a:avLst/>
              <a:gdLst/>
              <a:ahLst/>
              <a:cxnLst/>
              <a:rect l="l" t="t" r="r" b="b"/>
              <a:pathLst>
                <a:path w="177800" h="528955">
                  <a:moveTo>
                    <a:pt x="44450" y="262254"/>
                  </a:moveTo>
                  <a:lnTo>
                    <a:pt x="0" y="262254"/>
                  </a:lnTo>
                  <a:lnTo>
                    <a:pt x="88900" y="528954"/>
                  </a:lnTo>
                  <a:lnTo>
                    <a:pt x="162983" y="306704"/>
                  </a:lnTo>
                  <a:lnTo>
                    <a:pt x="44450" y="306704"/>
                  </a:lnTo>
                  <a:lnTo>
                    <a:pt x="44450" y="262254"/>
                  </a:lnTo>
                  <a:close/>
                </a:path>
                <a:path w="177800" h="528955">
                  <a:moveTo>
                    <a:pt x="133350" y="0"/>
                  </a:moveTo>
                  <a:lnTo>
                    <a:pt x="44450" y="0"/>
                  </a:lnTo>
                  <a:lnTo>
                    <a:pt x="44450" y="306704"/>
                  </a:lnTo>
                  <a:lnTo>
                    <a:pt x="133350" y="306704"/>
                  </a:lnTo>
                  <a:lnTo>
                    <a:pt x="133350" y="0"/>
                  </a:lnTo>
                  <a:close/>
                </a:path>
                <a:path w="177800" h="528955">
                  <a:moveTo>
                    <a:pt x="177800" y="262254"/>
                  </a:moveTo>
                  <a:lnTo>
                    <a:pt x="133350" y="262254"/>
                  </a:lnTo>
                  <a:lnTo>
                    <a:pt x="133350" y="306704"/>
                  </a:lnTo>
                  <a:lnTo>
                    <a:pt x="162983" y="306704"/>
                  </a:lnTo>
                  <a:lnTo>
                    <a:pt x="177800" y="262254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bject 9"/>
            <p:cNvSpPr/>
            <p:nvPr/>
          </p:nvSpPr>
          <p:spPr>
            <a:xfrm>
              <a:off x="7225283" y="2800604"/>
              <a:ext cx="943610" cy="177800"/>
            </a:xfrm>
            <a:custGeom>
              <a:avLst/>
              <a:gdLst/>
              <a:ahLst/>
              <a:cxnLst/>
              <a:rect l="l" t="t" r="r" b="b"/>
              <a:pathLst>
                <a:path w="943609" h="177800">
                  <a:moveTo>
                    <a:pt x="266700" y="0"/>
                  </a:moveTo>
                  <a:lnTo>
                    <a:pt x="0" y="88900"/>
                  </a:lnTo>
                  <a:lnTo>
                    <a:pt x="266700" y="177800"/>
                  </a:lnTo>
                  <a:lnTo>
                    <a:pt x="266700" y="133350"/>
                  </a:lnTo>
                  <a:lnTo>
                    <a:pt x="222250" y="133350"/>
                  </a:lnTo>
                  <a:lnTo>
                    <a:pt x="222250" y="44450"/>
                  </a:lnTo>
                  <a:lnTo>
                    <a:pt x="266700" y="44450"/>
                  </a:lnTo>
                  <a:lnTo>
                    <a:pt x="266700" y="0"/>
                  </a:lnTo>
                  <a:close/>
                </a:path>
                <a:path w="943609" h="177800">
                  <a:moveTo>
                    <a:pt x="266700" y="44450"/>
                  </a:moveTo>
                  <a:lnTo>
                    <a:pt x="222250" y="44450"/>
                  </a:lnTo>
                  <a:lnTo>
                    <a:pt x="222250" y="133350"/>
                  </a:lnTo>
                  <a:lnTo>
                    <a:pt x="266700" y="133350"/>
                  </a:lnTo>
                  <a:lnTo>
                    <a:pt x="266700" y="44450"/>
                  </a:lnTo>
                  <a:close/>
                </a:path>
                <a:path w="943609" h="177800">
                  <a:moveTo>
                    <a:pt x="943229" y="44450"/>
                  </a:moveTo>
                  <a:lnTo>
                    <a:pt x="266700" y="44450"/>
                  </a:lnTo>
                  <a:lnTo>
                    <a:pt x="266700" y="133350"/>
                  </a:lnTo>
                  <a:lnTo>
                    <a:pt x="943229" y="133350"/>
                  </a:lnTo>
                  <a:lnTo>
                    <a:pt x="943229" y="4445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bject 10"/>
            <p:cNvSpPr/>
            <p:nvPr/>
          </p:nvSpPr>
          <p:spPr>
            <a:xfrm>
              <a:off x="8171180" y="3122676"/>
              <a:ext cx="177800" cy="1188720"/>
            </a:xfrm>
            <a:custGeom>
              <a:avLst/>
              <a:gdLst/>
              <a:ahLst/>
              <a:cxnLst/>
              <a:rect l="l" t="t" r="r" b="b"/>
              <a:pathLst>
                <a:path w="177800" h="1188720">
                  <a:moveTo>
                    <a:pt x="133350" y="222250"/>
                  </a:moveTo>
                  <a:lnTo>
                    <a:pt x="44450" y="222250"/>
                  </a:lnTo>
                  <a:lnTo>
                    <a:pt x="44450" y="1188339"/>
                  </a:lnTo>
                  <a:lnTo>
                    <a:pt x="133350" y="1188339"/>
                  </a:lnTo>
                  <a:lnTo>
                    <a:pt x="133350" y="222250"/>
                  </a:lnTo>
                  <a:close/>
                </a:path>
                <a:path w="177800" h="1188720">
                  <a:moveTo>
                    <a:pt x="88900" y="0"/>
                  </a:moveTo>
                  <a:lnTo>
                    <a:pt x="0" y="266700"/>
                  </a:lnTo>
                  <a:lnTo>
                    <a:pt x="44450" y="266700"/>
                  </a:lnTo>
                  <a:lnTo>
                    <a:pt x="44450" y="222250"/>
                  </a:lnTo>
                  <a:lnTo>
                    <a:pt x="162983" y="222250"/>
                  </a:lnTo>
                  <a:lnTo>
                    <a:pt x="88900" y="0"/>
                  </a:lnTo>
                  <a:close/>
                </a:path>
                <a:path w="177800" h="1188720">
                  <a:moveTo>
                    <a:pt x="162983" y="222250"/>
                  </a:moveTo>
                  <a:lnTo>
                    <a:pt x="133350" y="222250"/>
                  </a:lnTo>
                  <a:lnTo>
                    <a:pt x="133350" y="266700"/>
                  </a:lnTo>
                  <a:lnTo>
                    <a:pt x="177800" y="266700"/>
                  </a:lnTo>
                  <a:lnTo>
                    <a:pt x="162983" y="22225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object 11"/>
            <p:cNvSpPr/>
            <p:nvPr/>
          </p:nvSpPr>
          <p:spPr>
            <a:xfrm>
              <a:off x="8809735" y="3122676"/>
              <a:ext cx="177800" cy="713105"/>
            </a:xfrm>
            <a:custGeom>
              <a:avLst/>
              <a:gdLst/>
              <a:ahLst/>
              <a:cxnLst/>
              <a:rect l="l" t="t" r="r" b="b"/>
              <a:pathLst>
                <a:path w="177800" h="713104">
                  <a:moveTo>
                    <a:pt x="133350" y="222250"/>
                  </a:moveTo>
                  <a:lnTo>
                    <a:pt x="44450" y="222250"/>
                  </a:lnTo>
                  <a:lnTo>
                    <a:pt x="44450" y="712978"/>
                  </a:lnTo>
                  <a:lnTo>
                    <a:pt x="133350" y="712978"/>
                  </a:lnTo>
                  <a:lnTo>
                    <a:pt x="133350" y="222250"/>
                  </a:lnTo>
                  <a:close/>
                </a:path>
                <a:path w="177800" h="713104">
                  <a:moveTo>
                    <a:pt x="88900" y="0"/>
                  </a:moveTo>
                  <a:lnTo>
                    <a:pt x="0" y="266700"/>
                  </a:lnTo>
                  <a:lnTo>
                    <a:pt x="44450" y="266700"/>
                  </a:lnTo>
                  <a:lnTo>
                    <a:pt x="44450" y="222250"/>
                  </a:lnTo>
                  <a:lnTo>
                    <a:pt x="162983" y="222250"/>
                  </a:lnTo>
                  <a:lnTo>
                    <a:pt x="88900" y="0"/>
                  </a:lnTo>
                  <a:close/>
                </a:path>
                <a:path w="177800" h="713104">
                  <a:moveTo>
                    <a:pt x="162983" y="222250"/>
                  </a:moveTo>
                  <a:lnTo>
                    <a:pt x="133350" y="222250"/>
                  </a:lnTo>
                  <a:lnTo>
                    <a:pt x="133350" y="266700"/>
                  </a:lnTo>
                  <a:lnTo>
                    <a:pt x="177800" y="266700"/>
                  </a:lnTo>
                  <a:lnTo>
                    <a:pt x="162983" y="22225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bject 12"/>
            <p:cNvSpPr/>
            <p:nvPr/>
          </p:nvSpPr>
          <p:spPr>
            <a:xfrm>
              <a:off x="10120883" y="1763902"/>
              <a:ext cx="810260" cy="421005"/>
            </a:xfrm>
            <a:custGeom>
              <a:avLst/>
              <a:gdLst/>
              <a:ahLst/>
              <a:cxnLst/>
              <a:rect l="l" t="t" r="r" b="b"/>
              <a:pathLst>
                <a:path w="810259" h="421005">
                  <a:moveTo>
                    <a:pt x="721360" y="133329"/>
                  </a:moveTo>
                  <a:lnTo>
                    <a:pt x="721360" y="420497"/>
                  </a:lnTo>
                  <a:lnTo>
                    <a:pt x="810260" y="420497"/>
                  </a:lnTo>
                  <a:lnTo>
                    <a:pt x="810260" y="133350"/>
                  </a:lnTo>
                  <a:lnTo>
                    <a:pt x="721360" y="133329"/>
                  </a:lnTo>
                  <a:close/>
                </a:path>
                <a:path w="810259" h="421005">
                  <a:moveTo>
                    <a:pt x="267081" y="0"/>
                  </a:moveTo>
                  <a:lnTo>
                    <a:pt x="0" y="87757"/>
                  </a:lnTo>
                  <a:lnTo>
                    <a:pt x="266319" y="177800"/>
                  </a:lnTo>
                  <a:lnTo>
                    <a:pt x="266510" y="133116"/>
                  </a:lnTo>
                  <a:lnTo>
                    <a:pt x="222250" y="133096"/>
                  </a:lnTo>
                  <a:lnTo>
                    <a:pt x="222250" y="44196"/>
                  </a:lnTo>
                  <a:lnTo>
                    <a:pt x="266891" y="44196"/>
                  </a:lnTo>
                  <a:lnTo>
                    <a:pt x="267081" y="0"/>
                  </a:lnTo>
                  <a:close/>
                </a:path>
                <a:path w="810259" h="421005">
                  <a:moveTo>
                    <a:pt x="721360" y="88900"/>
                  </a:moveTo>
                  <a:lnTo>
                    <a:pt x="721360" y="133329"/>
                  </a:lnTo>
                  <a:lnTo>
                    <a:pt x="765810" y="133350"/>
                  </a:lnTo>
                  <a:lnTo>
                    <a:pt x="721360" y="88900"/>
                  </a:lnTo>
                  <a:close/>
                </a:path>
                <a:path w="810259" h="421005">
                  <a:moveTo>
                    <a:pt x="810260" y="88900"/>
                  </a:moveTo>
                  <a:lnTo>
                    <a:pt x="721360" y="88900"/>
                  </a:lnTo>
                  <a:lnTo>
                    <a:pt x="765810" y="133350"/>
                  </a:lnTo>
                  <a:lnTo>
                    <a:pt x="810260" y="133350"/>
                  </a:lnTo>
                  <a:lnTo>
                    <a:pt x="810260" y="88900"/>
                  </a:lnTo>
                  <a:close/>
                </a:path>
                <a:path w="810259" h="421005">
                  <a:moveTo>
                    <a:pt x="266891" y="44215"/>
                  </a:moveTo>
                  <a:lnTo>
                    <a:pt x="266510" y="133116"/>
                  </a:lnTo>
                  <a:lnTo>
                    <a:pt x="721360" y="133329"/>
                  </a:lnTo>
                  <a:lnTo>
                    <a:pt x="721360" y="88900"/>
                  </a:lnTo>
                  <a:lnTo>
                    <a:pt x="810260" y="88900"/>
                  </a:lnTo>
                  <a:lnTo>
                    <a:pt x="810260" y="44450"/>
                  </a:lnTo>
                  <a:lnTo>
                    <a:pt x="266891" y="44215"/>
                  </a:lnTo>
                  <a:close/>
                </a:path>
                <a:path w="810259" h="421005">
                  <a:moveTo>
                    <a:pt x="222250" y="44196"/>
                  </a:moveTo>
                  <a:lnTo>
                    <a:pt x="222250" y="133096"/>
                  </a:lnTo>
                  <a:lnTo>
                    <a:pt x="266510" y="133116"/>
                  </a:lnTo>
                  <a:lnTo>
                    <a:pt x="266891" y="44215"/>
                  </a:lnTo>
                  <a:lnTo>
                    <a:pt x="222250" y="44196"/>
                  </a:lnTo>
                  <a:close/>
                </a:path>
                <a:path w="810259" h="421005">
                  <a:moveTo>
                    <a:pt x="266891" y="44196"/>
                  </a:moveTo>
                  <a:lnTo>
                    <a:pt x="222250" y="44196"/>
                  </a:lnTo>
                  <a:lnTo>
                    <a:pt x="266891" y="44215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bject 13"/>
            <p:cNvSpPr/>
            <p:nvPr/>
          </p:nvSpPr>
          <p:spPr>
            <a:xfrm>
              <a:off x="9133331" y="1327403"/>
              <a:ext cx="987551" cy="7543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bject 14"/>
            <p:cNvSpPr/>
            <p:nvPr/>
          </p:nvSpPr>
          <p:spPr>
            <a:xfrm>
              <a:off x="367284" y="1086611"/>
              <a:ext cx="3864864" cy="3061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object 15"/>
            <p:cNvSpPr/>
            <p:nvPr/>
          </p:nvSpPr>
          <p:spPr>
            <a:xfrm>
              <a:off x="10019538" y="2198370"/>
              <a:ext cx="1126490" cy="475615"/>
            </a:xfrm>
            <a:custGeom>
              <a:avLst/>
              <a:gdLst/>
              <a:ahLst/>
              <a:cxnLst/>
              <a:rect l="l" t="t" r="r" b="b"/>
              <a:pathLst>
                <a:path w="1126490" h="475614">
                  <a:moveTo>
                    <a:pt x="181228" y="0"/>
                  </a:moveTo>
                  <a:lnTo>
                    <a:pt x="945006" y="0"/>
                  </a:lnTo>
                  <a:lnTo>
                    <a:pt x="959868" y="788"/>
                  </a:lnTo>
                  <a:lnTo>
                    <a:pt x="1002284" y="12118"/>
                  </a:lnTo>
                  <a:lnTo>
                    <a:pt x="1040464" y="35615"/>
                  </a:lnTo>
                  <a:lnTo>
                    <a:pt x="1073149" y="69627"/>
                  </a:lnTo>
                  <a:lnTo>
                    <a:pt x="1099080" y="112503"/>
                  </a:lnTo>
                  <a:lnTo>
                    <a:pt x="1116995" y="162592"/>
                  </a:lnTo>
                  <a:lnTo>
                    <a:pt x="1125635" y="218243"/>
                  </a:lnTo>
                  <a:lnTo>
                    <a:pt x="1126235" y="237743"/>
                  </a:lnTo>
                  <a:lnTo>
                    <a:pt x="1125635" y="257244"/>
                  </a:lnTo>
                  <a:lnTo>
                    <a:pt x="1116995" y="312895"/>
                  </a:lnTo>
                  <a:lnTo>
                    <a:pt x="1099080" y="362984"/>
                  </a:lnTo>
                  <a:lnTo>
                    <a:pt x="1073150" y="405860"/>
                  </a:lnTo>
                  <a:lnTo>
                    <a:pt x="1040464" y="439872"/>
                  </a:lnTo>
                  <a:lnTo>
                    <a:pt x="1002284" y="463369"/>
                  </a:lnTo>
                  <a:lnTo>
                    <a:pt x="959868" y="474699"/>
                  </a:lnTo>
                  <a:lnTo>
                    <a:pt x="945006" y="475488"/>
                  </a:lnTo>
                  <a:lnTo>
                    <a:pt x="181228" y="475488"/>
                  </a:lnTo>
                  <a:lnTo>
                    <a:pt x="137682" y="468579"/>
                  </a:lnTo>
                  <a:lnTo>
                    <a:pt x="97950" y="448954"/>
                  </a:lnTo>
                  <a:lnTo>
                    <a:pt x="63292" y="418263"/>
                  </a:lnTo>
                  <a:lnTo>
                    <a:pt x="34970" y="378159"/>
                  </a:lnTo>
                  <a:lnTo>
                    <a:pt x="14243" y="330291"/>
                  </a:lnTo>
                  <a:lnTo>
                    <a:pt x="2372" y="276311"/>
                  </a:lnTo>
                  <a:lnTo>
                    <a:pt x="0" y="237743"/>
                  </a:lnTo>
                  <a:lnTo>
                    <a:pt x="600" y="218243"/>
                  </a:lnTo>
                  <a:lnTo>
                    <a:pt x="9240" y="162592"/>
                  </a:lnTo>
                  <a:lnTo>
                    <a:pt x="27155" y="112503"/>
                  </a:lnTo>
                  <a:lnTo>
                    <a:pt x="53085" y="69627"/>
                  </a:lnTo>
                  <a:lnTo>
                    <a:pt x="85771" y="35615"/>
                  </a:lnTo>
                  <a:lnTo>
                    <a:pt x="123951" y="12118"/>
                  </a:lnTo>
                  <a:lnTo>
                    <a:pt x="166367" y="788"/>
                  </a:lnTo>
                  <a:lnTo>
                    <a:pt x="181228" y="0"/>
                  </a:lnTo>
                  <a:close/>
                </a:path>
              </a:pathLst>
            </a:custGeom>
            <a:ln w="381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object 16"/>
            <p:cNvSpPr/>
            <p:nvPr/>
          </p:nvSpPr>
          <p:spPr>
            <a:xfrm>
              <a:off x="9974580" y="2339301"/>
              <a:ext cx="1210055" cy="3947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bject 17"/>
            <p:cNvSpPr/>
            <p:nvPr/>
          </p:nvSpPr>
          <p:spPr>
            <a:xfrm>
              <a:off x="10034391" y="2379513"/>
              <a:ext cx="1095882" cy="2813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object 18"/>
            <p:cNvSpPr/>
            <p:nvPr/>
          </p:nvSpPr>
          <p:spPr>
            <a:xfrm>
              <a:off x="10186796" y="2197607"/>
              <a:ext cx="50800" cy="184785"/>
            </a:xfrm>
            <a:custGeom>
              <a:avLst/>
              <a:gdLst/>
              <a:ahLst/>
              <a:cxnLst/>
              <a:rect l="l" t="t" r="r" b="b"/>
              <a:pathLst>
                <a:path w="50800" h="184785">
                  <a:moveTo>
                    <a:pt x="17779" y="165480"/>
                  </a:moveTo>
                  <a:lnTo>
                    <a:pt x="17525" y="184530"/>
                  </a:lnTo>
                  <a:lnTo>
                    <a:pt x="30225" y="184657"/>
                  </a:lnTo>
                  <a:lnTo>
                    <a:pt x="30479" y="165607"/>
                  </a:lnTo>
                  <a:lnTo>
                    <a:pt x="17779" y="165480"/>
                  </a:lnTo>
                  <a:close/>
                </a:path>
                <a:path w="50800" h="184785">
                  <a:moveTo>
                    <a:pt x="18160" y="140080"/>
                  </a:moveTo>
                  <a:lnTo>
                    <a:pt x="18033" y="152780"/>
                  </a:lnTo>
                  <a:lnTo>
                    <a:pt x="30733" y="152907"/>
                  </a:lnTo>
                  <a:lnTo>
                    <a:pt x="30860" y="140207"/>
                  </a:lnTo>
                  <a:lnTo>
                    <a:pt x="18160" y="140080"/>
                  </a:lnTo>
                  <a:close/>
                </a:path>
                <a:path w="50800" h="184785">
                  <a:moveTo>
                    <a:pt x="18542" y="114680"/>
                  </a:moveTo>
                  <a:lnTo>
                    <a:pt x="18287" y="127380"/>
                  </a:lnTo>
                  <a:lnTo>
                    <a:pt x="30987" y="127507"/>
                  </a:lnTo>
                  <a:lnTo>
                    <a:pt x="31242" y="114807"/>
                  </a:lnTo>
                  <a:lnTo>
                    <a:pt x="18542" y="114680"/>
                  </a:lnTo>
                  <a:close/>
                </a:path>
                <a:path w="50800" h="184785">
                  <a:moveTo>
                    <a:pt x="18796" y="89280"/>
                  </a:moveTo>
                  <a:lnTo>
                    <a:pt x="18669" y="101980"/>
                  </a:lnTo>
                  <a:lnTo>
                    <a:pt x="31369" y="102107"/>
                  </a:lnTo>
                  <a:lnTo>
                    <a:pt x="31496" y="89407"/>
                  </a:lnTo>
                  <a:lnTo>
                    <a:pt x="18796" y="89280"/>
                  </a:lnTo>
                  <a:close/>
                </a:path>
                <a:path w="50800" h="184785">
                  <a:moveTo>
                    <a:pt x="19054" y="76104"/>
                  </a:moveTo>
                  <a:lnTo>
                    <a:pt x="19050" y="76580"/>
                  </a:lnTo>
                  <a:lnTo>
                    <a:pt x="31750" y="76707"/>
                  </a:lnTo>
                  <a:lnTo>
                    <a:pt x="31754" y="76295"/>
                  </a:lnTo>
                  <a:lnTo>
                    <a:pt x="19054" y="76104"/>
                  </a:lnTo>
                  <a:close/>
                </a:path>
                <a:path w="50800" h="184785">
                  <a:moveTo>
                    <a:pt x="46735" y="63880"/>
                  </a:moveTo>
                  <a:lnTo>
                    <a:pt x="19176" y="63880"/>
                  </a:lnTo>
                  <a:lnTo>
                    <a:pt x="31876" y="64007"/>
                  </a:lnTo>
                  <a:lnTo>
                    <a:pt x="31754" y="76295"/>
                  </a:lnTo>
                  <a:lnTo>
                    <a:pt x="50800" y="76580"/>
                  </a:lnTo>
                  <a:lnTo>
                    <a:pt x="46735" y="63880"/>
                  </a:lnTo>
                  <a:close/>
                </a:path>
                <a:path w="50800" h="184785">
                  <a:moveTo>
                    <a:pt x="19176" y="63880"/>
                  </a:moveTo>
                  <a:lnTo>
                    <a:pt x="19054" y="76104"/>
                  </a:lnTo>
                  <a:lnTo>
                    <a:pt x="31754" y="76295"/>
                  </a:lnTo>
                  <a:lnTo>
                    <a:pt x="31876" y="64007"/>
                  </a:lnTo>
                  <a:lnTo>
                    <a:pt x="19176" y="63880"/>
                  </a:lnTo>
                  <a:close/>
                </a:path>
                <a:path w="50800" h="184785">
                  <a:moveTo>
                    <a:pt x="26288" y="0"/>
                  </a:moveTo>
                  <a:lnTo>
                    <a:pt x="0" y="75818"/>
                  </a:lnTo>
                  <a:lnTo>
                    <a:pt x="19054" y="76104"/>
                  </a:lnTo>
                  <a:lnTo>
                    <a:pt x="19176" y="63880"/>
                  </a:lnTo>
                  <a:lnTo>
                    <a:pt x="46735" y="63880"/>
                  </a:lnTo>
                  <a:lnTo>
                    <a:pt x="2628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object 19"/>
            <p:cNvSpPr/>
            <p:nvPr/>
          </p:nvSpPr>
          <p:spPr>
            <a:xfrm>
              <a:off x="10366629" y="2197607"/>
              <a:ext cx="50800" cy="184785"/>
            </a:xfrm>
            <a:custGeom>
              <a:avLst/>
              <a:gdLst/>
              <a:ahLst/>
              <a:cxnLst/>
              <a:rect l="l" t="t" r="r" b="b"/>
              <a:pathLst>
                <a:path w="50800" h="184785">
                  <a:moveTo>
                    <a:pt x="17779" y="165480"/>
                  </a:moveTo>
                  <a:lnTo>
                    <a:pt x="17525" y="184530"/>
                  </a:lnTo>
                  <a:lnTo>
                    <a:pt x="30225" y="184657"/>
                  </a:lnTo>
                  <a:lnTo>
                    <a:pt x="30479" y="165607"/>
                  </a:lnTo>
                  <a:lnTo>
                    <a:pt x="17779" y="165480"/>
                  </a:lnTo>
                  <a:close/>
                </a:path>
                <a:path w="50800" h="184785">
                  <a:moveTo>
                    <a:pt x="18161" y="140080"/>
                  </a:moveTo>
                  <a:lnTo>
                    <a:pt x="18034" y="152780"/>
                  </a:lnTo>
                  <a:lnTo>
                    <a:pt x="30734" y="152907"/>
                  </a:lnTo>
                  <a:lnTo>
                    <a:pt x="30861" y="140207"/>
                  </a:lnTo>
                  <a:lnTo>
                    <a:pt x="18161" y="140080"/>
                  </a:lnTo>
                  <a:close/>
                </a:path>
                <a:path w="50800" h="184785">
                  <a:moveTo>
                    <a:pt x="18542" y="114680"/>
                  </a:moveTo>
                  <a:lnTo>
                    <a:pt x="18288" y="127380"/>
                  </a:lnTo>
                  <a:lnTo>
                    <a:pt x="30988" y="127507"/>
                  </a:lnTo>
                  <a:lnTo>
                    <a:pt x="31242" y="114807"/>
                  </a:lnTo>
                  <a:lnTo>
                    <a:pt x="18542" y="114680"/>
                  </a:lnTo>
                  <a:close/>
                </a:path>
                <a:path w="50800" h="184785">
                  <a:moveTo>
                    <a:pt x="18796" y="89280"/>
                  </a:moveTo>
                  <a:lnTo>
                    <a:pt x="18669" y="101980"/>
                  </a:lnTo>
                  <a:lnTo>
                    <a:pt x="31369" y="102107"/>
                  </a:lnTo>
                  <a:lnTo>
                    <a:pt x="31496" y="89407"/>
                  </a:lnTo>
                  <a:lnTo>
                    <a:pt x="18796" y="89280"/>
                  </a:lnTo>
                  <a:close/>
                </a:path>
                <a:path w="50800" h="184785">
                  <a:moveTo>
                    <a:pt x="19054" y="76104"/>
                  </a:moveTo>
                  <a:lnTo>
                    <a:pt x="19050" y="76580"/>
                  </a:lnTo>
                  <a:lnTo>
                    <a:pt x="31750" y="76707"/>
                  </a:lnTo>
                  <a:lnTo>
                    <a:pt x="31754" y="76295"/>
                  </a:lnTo>
                  <a:lnTo>
                    <a:pt x="19054" y="76104"/>
                  </a:lnTo>
                  <a:close/>
                </a:path>
                <a:path w="50800" h="184785">
                  <a:moveTo>
                    <a:pt x="46735" y="63880"/>
                  </a:moveTo>
                  <a:lnTo>
                    <a:pt x="19176" y="63880"/>
                  </a:lnTo>
                  <a:lnTo>
                    <a:pt x="31876" y="64007"/>
                  </a:lnTo>
                  <a:lnTo>
                    <a:pt x="31754" y="76295"/>
                  </a:lnTo>
                  <a:lnTo>
                    <a:pt x="50800" y="76580"/>
                  </a:lnTo>
                  <a:lnTo>
                    <a:pt x="46735" y="63880"/>
                  </a:lnTo>
                  <a:close/>
                </a:path>
                <a:path w="50800" h="184785">
                  <a:moveTo>
                    <a:pt x="19176" y="63880"/>
                  </a:moveTo>
                  <a:lnTo>
                    <a:pt x="19054" y="76104"/>
                  </a:lnTo>
                  <a:lnTo>
                    <a:pt x="31754" y="76295"/>
                  </a:lnTo>
                  <a:lnTo>
                    <a:pt x="31876" y="64007"/>
                  </a:lnTo>
                  <a:lnTo>
                    <a:pt x="19176" y="63880"/>
                  </a:lnTo>
                  <a:close/>
                </a:path>
                <a:path w="50800" h="184785">
                  <a:moveTo>
                    <a:pt x="26289" y="0"/>
                  </a:moveTo>
                  <a:lnTo>
                    <a:pt x="0" y="75818"/>
                  </a:lnTo>
                  <a:lnTo>
                    <a:pt x="19054" y="76104"/>
                  </a:lnTo>
                  <a:lnTo>
                    <a:pt x="19176" y="63880"/>
                  </a:lnTo>
                  <a:lnTo>
                    <a:pt x="46735" y="63880"/>
                  </a:lnTo>
                  <a:lnTo>
                    <a:pt x="2628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object 20"/>
            <p:cNvSpPr/>
            <p:nvPr/>
          </p:nvSpPr>
          <p:spPr>
            <a:xfrm>
              <a:off x="10544936" y="2197607"/>
              <a:ext cx="50800" cy="184785"/>
            </a:xfrm>
            <a:custGeom>
              <a:avLst/>
              <a:gdLst/>
              <a:ahLst/>
              <a:cxnLst/>
              <a:rect l="l" t="t" r="r" b="b"/>
              <a:pathLst>
                <a:path w="50800" h="184785">
                  <a:moveTo>
                    <a:pt x="17780" y="165480"/>
                  </a:moveTo>
                  <a:lnTo>
                    <a:pt x="17526" y="184530"/>
                  </a:lnTo>
                  <a:lnTo>
                    <a:pt x="30226" y="184657"/>
                  </a:lnTo>
                  <a:lnTo>
                    <a:pt x="30480" y="165607"/>
                  </a:lnTo>
                  <a:lnTo>
                    <a:pt x="17780" y="165480"/>
                  </a:lnTo>
                  <a:close/>
                </a:path>
                <a:path w="50800" h="184785">
                  <a:moveTo>
                    <a:pt x="18161" y="140080"/>
                  </a:moveTo>
                  <a:lnTo>
                    <a:pt x="18034" y="152780"/>
                  </a:lnTo>
                  <a:lnTo>
                    <a:pt x="30734" y="152907"/>
                  </a:lnTo>
                  <a:lnTo>
                    <a:pt x="30861" y="140207"/>
                  </a:lnTo>
                  <a:lnTo>
                    <a:pt x="18161" y="140080"/>
                  </a:lnTo>
                  <a:close/>
                </a:path>
                <a:path w="50800" h="184785">
                  <a:moveTo>
                    <a:pt x="18542" y="114680"/>
                  </a:moveTo>
                  <a:lnTo>
                    <a:pt x="18288" y="127380"/>
                  </a:lnTo>
                  <a:lnTo>
                    <a:pt x="30988" y="127507"/>
                  </a:lnTo>
                  <a:lnTo>
                    <a:pt x="31242" y="114807"/>
                  </a:lnTo>
                  <a:lnTo>
                    <a:pt x="18542" y="114680"/>
                  </a:lnTo>
                  <a:close/>
                </a:path>
                <a:path w="50800" h="184785">
                  <a:moveTo>
                    <a:pt x="18796" y="89280"/>
                  </a:moveTo>
                  <a:lnTo>
                    <a:pt x="18669" y="101980"/>
                  </a:lnTo>
                  <a:lnTo>
                    <a:pt x="31369" y="102107"/>
                  </a:lnTo>
                  <a:lnTo>
                    <a:pt x="31496" y="89407"/>
                  </a:lnTo>
                  <a:lnTo>
                    <a:pt x="18796" y="89280"/>
                  </a:lnTo>
                  <a:close/>
                </a:path>
                <a:path w="50800" h="184785">
                  <a:moveTo>
                    <a:pt x="19054" y="76104"/>
                  </a:moveTo>
                  <a:lnTo>
                    <a:pt x="19050" y="76580"/>
                  </a:lnTo>
                  <a:lnTo>
                    <a:pt x="31750" y="76707"/>
                  </a:lnTo>
                  <a:lnTo>
                    <a:pt x="31754" y="76295"/>
                  </a:lnTo>
                  <a:lnTo>
                    <a:pt x="19054" y="76104"/>
                  </a:lnTo>
                  <a:close/>
                </a:path>
                <a:path w="50800" h="184785">
                  <a:moveTo>
                    <a:pt x="46735" y="63880"/>
                  </a:moveTo>
                  <a:lnTo>
                    <a:pt x="19177" y="63880"/>
                  </a:lnTo>
                  <a:lnTo>
                    <a:pt x="31877" y="64007"/>
                  </a:lnTo>
                  <a:lnTo>
                    <a:pt x="31754" y="76295"/>
                  </a:lnTo>
                  <a:lnTo>
                    <a:pt x="50800" y="76580"/>
                  </a:lnTo>
                  <a:lnTo>
                    <a:pt x="46735" y="63880"/>
                  </a:lnTo>
                  <a:close/>
                </a:path>
                <a:path w="50800" h="184785">
                  <a:moveTo>
                    <a:pt x="19177" y="63880"/>
                  </a:moveTo>
                  <a:lnTo>
                    <a:pt x="19054" y="76104"/>
                  </a:lnTo>
                  <a:lnTo>
                    <a:pt x="31754" y="76295"/>
                  </a:lnTo>
                  <a:lnTo>
                    <a:pt x="31877" y="64007"/>
                  </a:lnTo>
                  <a:lnTo>
                    <a:pt x="19177" y="63880"/>
                  </a:lnTo>
                  <a:close/>
                </a:path>
                <a:path w="50800" h="184785">
                  <a:moveTo>
                    <a:pt x="26289" y="0"/>
                  </a:moveTo>
                  <a:lnTo>
                    <a:pt x="0" y="75818"/>
                  </a:lnTo>
                  <a:lnTo>
                    <a:pt x="19054" y="76104"/>
                  </a:lnTo>
                  <a:lnTo>
                    <a:pt x="19177" y="63880"/>
                  </a:lnTo>
                  <a:lnTo>
                    <a:pt x="46735" y="63880"/>
                  </a:lnTo>
                  <a:lnTo>
                    <a:pt x="2628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object 21"/>
            <p:cNvSpPr/>
            <p:nvPr/>
          </p:nvSpPr>
          <p:spPr>
            <a:xfrm>
              <a:off x="10901553" y="2197607"/>
              <a:ext cx="50800" cy="184785"/>
            </a:xfrm>
            <a:custGeom>
              <a:avLst/>
              <a:gdLst/>
              <a:ahLst/>
              <a:cxnLst/>
              <a:rect l="l" t="t" r="r" b="b"/>
              <a:pathLst>
                <a:path w="50800" h="184785">
                  <a:moveTo>
                    <a:pt x="17779" y="165480"/>
                  </a:moveTo>
                  <a:lnTo>
                    <a:pt x="17525" y="184530"/>
                  </a:lnTo>
                  <a:lnTo>
                    <a:pt x="30225" y="184657"/>
                  </a:lnTo>
                  <a:lnTo>
                    <a:pt x="30479" y="165607"/>
                  </a:lnTo>
                  <a:lnTo>
                    <a:pt x="17779" y="165480"/>
                  </a:lnTo>
                  <a:close/>
                </a:path>
                <a:path w="50800" h="184785">
                  <a:moveTo>
                    <a:pt x="18161" y="140080"/>
                  </a:moveTo>
                  <a:lnTo>
                    <a:pt x="18033" y="152780"/>
                  </a:lnTo>
                  <a:lnTo>
                    <a:pt x="30733" y="152907"/>
                  </a:lnTo>
                  <a:lnTo>
                    <a:pt x="30861" y="140207"/>
                  </a:lnTo>
                  <a:lnTo>
                    <a:pt x="18161" y="140080"/>
                  </a:lnTo>
                  <a:close/>
                </a:path>
                <a:path w="50800" h="184785">
                  <a:moveTo>
                    <a:pt x="18542" y="114680"/>
                  </a:moveTo>
                  <a:lnTo>
                    <a:pt x="18288" y="127380"/>
                  </a:lnTo>
                  <a:lnTo>
                    <a:pt x="30988" y="127507"/>
                  </a:lnTo>
                  <a:lnTo>
                    <a:pt x="31242" y="114807"/>
                  </a:lnTo>
                  <a:lnTo>
                    <a:pt x="18542" y="114680"/>
                  </a:lnTo>
                  <a:close/>
                </a:path>
                <a:path w="50800" h="184785">
                  <a:moveTo>
                    <a:pt x="18796" y="89280"/>
                  </a:moveTo>
                  <a:lnTo>
                    <a:pt x="18669" y="101980"/>
                  </a:lnTo>
                  <a:lnTo>
                    <a:pt x="31369" y="102107"/>
                  </a:lnTo>
                  <a:lnTo>
                    <a:pt x="31496" y="89407"/>
                  </a:lnTo>
                  <a:lnTo>
                    <a:pt x="18796" y="89280"/>
                  </a:lnTo>
                  <a:close/>
                </a:path>
                <a:path w="50800" h="184785">
                  <a:moveTo>
                    <a:pt x="19054" y="76104"/>
                  </a:moveTo>
                  <a:lnTo>
                    <a:pt x="19050" y="76580"/>
                  </a:lnTo>
                  <a:lnTo>
                    <a:pt x="31750" y="76707"/>
                  </a:lnTo>
                  <a:lnTo>
                    <a:pt x="31754" y="76295"/>
                  </a:lnTo>
                  <a:lnTo>
                    <a:pt x="19054" y="76104"/>
                  </a:lnTo>
                  <a:close/>
                </a:path>
                <a:path w="50800" h="184785">
                  <a:moveTo>
                    <a:pt x="46735" y="63880"/>
                  </a:moveTo>
                  <a:lnTo>
                    <a:pt x="19176" y="63880"/>
                  </a:lnTo>
                  <a:lnTo>
                    <a:pt x="31876" y="64007"/>
                  </a:lnTo>
                  <a:lnTo>
                    <a:pt x="31754" y="76295"/>
                  </a:lnTo>
                  <a:lnTo>
                    <a:pt x="50800" y="76580"/>
                  </a:lnTo>
                  <a:lnTo>
                    <a:pt x="46735" y="63880"/>
                  </a:lnTo>
                  <a:close/>
                </a:path>
                <a:path w="50800" h="184785">
                  <a:moveTo>
                    <a:pt x="19176" y="63880"/>
                  </a:moveTo>
                  <a:lnTo>
                    <a:pt x="19054" y="76104"/>
                  </a:lnTo>
                  <a:lnTo>
                    <a:pt x="31754" y="76295"/>
                  </a:lnTo>
                  <a:lnTo>
                    <a:pt x="31876" y="64007"/>
                  </a:lnTo>
                  <a:lnTo>
                    <a:pt x="19176" y="63880"/>
                  </a:lnTo>
                  <a:close/>
                </a:path>
                <a:path w="50800" h="184785">
                  <a:moveTo>
                    <a:pt x="26289" y="0"/>
                  </a:moveTo>
                  <a:lnTo>
                    <a:pt x="0" y="75818"/>
                  </a:lnTo>
                  <a:lnTo>
                    <a:pt x="19054" y="76104"/>
                  </a:lnTo>
                  <a:lnTo>
                    <a:pt x="19176" y="63880"/>
                  </a:lnTo>
                  <a:lnTo>
                    <a:pt x="46735" y="63880"/>
                  </a:lnTo>
                  <a:lnTo>
                    <a:pt x="2628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object 22"/>
            <p:cNvSpPr/>
            <p:nvPr/>
          </p:nvSpPr>
          <p:spPr>
            <a:xfrm>
              <a:off x="10723244" y="2197607"/>
              <a:ext cx="50800" cy="184785"/>
            </a:xfrm>
            <a:custGeom>
              <a:avLst/>
              <a:gdLst/>
              <a:ahLst/>
              <a:cxnLst/>
              <a:rect l="l" t="t" r="r" b="b"/>
              <a:pathLst>
                <a:path w="50800" h="184785">
                  <a:moveTo>
                    <a:pt x="17779" y="165480"/>
                  </a:moveTo>
                  <a:lnTo>
                    <a:pt x="17525" y="184530"/>
                  </a:lnTo>
                  <a:lnTo>
                    <a:pt x="30225" y="184657"/>
                  </a:lnTo>
                  <a:lnTo>
                    <a:pt x="30479" y="165607"/>
                  </a:lnTo>
                  <a:lnTo>
                    <a:pt x="17779" y="165480"/>
                  </a:lnTo>
                  <a:close/>
                </a:path>
                <a:path w="50800" h="184785">
                  <a:moveTo>
                    <a:pt x="18160" y="140080"/>
                  </a:moveTo>
                  <a:lnTo>
                    <a:pt x="18033" y="152780"/>
                  </a:lnTo>
                  <a:lnTo>
                    <a:pt x="30733" y="152907"/>
                  </a:lnTo>
                  <a:lnTo>
                    <a:pt x="30860" y="140207"/>
                  </a:lnTo>
                  <a:lnTo>
                    <a:pt x="18160" y="140080"/>
                  </a:lnTo>
                  <a:close/>
                </a:path>
                <a:path w="50800" h="184785">
                  <a:moveTo>
                    <a:pt x="18541" y="114680"/>
                  </a:moveTo>
                  <a:lnTo>
                    <a:pt x="18287" y="127380"/>
                  </a:lnTo>
                  <a:lnTo>
                    <a:pt x="30987" y="127507"/>
                  </a:lnTo>
                  <a:lnTo>
                    <a:pt x="31241" y="114807"/>
                  </a:lnTo>
                  <a:lnTo>
                    <a:pt x="18541" y="114680"/>
                  </a:lnTo>
                  <a:close/>
                </a:path>
                <a:path w="50800" h="184785">
                  <a:moveTo>
                    <a:pt x="18796" y="89280"/>
                  </a:moveTo>
                  <a:lnTo>
                    <a:pt x="18669" y="101980"/>
                  </a:lnTo>
                  <a:lnTo>
                    <a:pt x="31369" y="102107"/>
                  </a:lnTo>
                  <a:lnTo>
                    <a:pt x="31496" y="89407"/>
                  </a:lnTo>
                  <a:lnTo>
                    <a:pt x="18796" y="89280"/>
                  </a:lnTo>
                  <a:close/>
                </a:path>
                <a:path w="50800" h="184785">
                  <a:moveTo>
                    <a:pt x="19054" y="76104"/>
                  </a:moveTo>
                  <a:lnTo>
                    <a:pt x="19050" y="76580"/>
                  </a:lnTo>
                  <a:lnTo>
                    <a:pt x="31750" y="76707"/>
                  </a:lnTo>
                  <a:lnTo>
                    <a:pt x="31754" y="76295"/>
                  </a:lnTo>
                  <a:lnTo>
                    <a:pt x="19054" y="76104"/>
                  </a:lnTo>
                  <a:close/>
                </a:path>
                <a:path w="50800" h="184785">
                  <a:moveTo>
                    <a:pt x="46735" y="63880"/>
                  </a:moveTo>
                  <a:lnTo>
                    <a:pt x="19176" y="63880"/>
                  </a:lnTo>
                  <a:lnTo>
                    <a:pt x="31876" y="64007"/>
                  </a:lnTo>
                  <a:lnTo>
                    <a:pt x="31754" y="76295"/>
                  </a:lnTo>
                  <a:lnTo>
                    <a:pt x="50800" y="76580"/>
                  </a:lnTo>
                  <a:lnTo>
                    <a:pt x="46735" y="63880"/>
                  </a:lnTo>
                  <a:close/>
                </a:path>
                <a:path w="50800" h="184785">
                  <a:moveTo>
                    <a:pt x="19176" y="63880"/>
                  </a:moveTo>
                  <a:lnTo>
                    <a:pt x="19054" y="76104"/>
                  </a:lnTo>
                  <a:lnTo>
                    <a:pt x="31754" y="76295"/>
                  </a:lnTo>
                  <a:lnTo>
                    <a:pt x="31876" y="64007"/>
                  </a:lnTo>
                  <a:lnTo>
                    <a:pt x="19176" y="63880"/>
                  </a:lnTo>
                  <a:close/>
                </a:path>
                <a:path w="50800" h="184785">
                  <a:moveTo>
                    <a:pt x="26288" y="0"/>
                  </a:moveTo>
                  <a:lnTo>
                    <a:pt x="0" y="75818"/>
                  </a:lnTo>
                  <a:lnTo>
                    <a:pt x="19054" y="76104"/>
                  </a:lnTo>
                  <a:lnTo>
                    <a:pt x="19176" y="63880"/>
                  </a:lnTo>
                  <a:lnTo>
                    <a:pt x="46735" y="63880"/>
                  </a:lnTo>
                  <a:lnTo>
                    <a:pt x="2628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bject 23"/>
            <p:cNvSpPr/>
            <p:nvPr/>
          </p:nvSpPr>
          <p:spPr>
            <a:xfrm>
              <a:off x="3721608" y="1577086"/>
              <a:ext cx="6311265" cy="942340"/>
            </a:xfrm>
            <a:custGeom>
              <a:avLst/>
              <a:gdLst/>
              <a:ahLst/>
              <a:cxnLst/>
              <a:rect l="l" t="t" r="r" b="b"/>
              <a:pathLst>
                <a:path w="6311265" h="942339">
                  <a:moveTo>
                    <a:pt x="6044184" y="764159"/>
                  </a:moveTo>
                  <a:lnTo>
                    <a:pt x="6044184" y="941959"/>
                  </a:lnTo>
                  <a:lnTo>
                    <a:pt x="6177534" y="897509"/>
                  </a:lnTo>
                  <a:lnTo>
                    <a:pt x="6088634" y="897509"/>
                  </a:lnTo>
                  <a:lnTo>
                    <a:pt x="6088634" y="808609"/>
                  </a:lnTo>
                  <a:lnTo>
                    <a:pt x="6177534" y="808609"/>
                  </a:lnTo>
                  <a:lnTo>
                    <a:pt x="6044184" y="764159"/>
                  </a:lnTo>
                  <a:close/>
                </a:path>
                <a:path w="6311265" h="942339">
                  <a:moveTo>
                    <a:pt x="5227827" y="44450"/>
                  </a:moveTo>
                  <a:lnTo>
                    <a:pt x="5227827" y="897509"/>
                  </a:lnTo>
                  <a:lnTo>
                    <a:pt x="6044184" y="897509"/>
                  </a:lnTo>
                  <a:lnTo>
                    <a:pt x="6044184" y="853059"/>
                  </a:lnTo>
                  <a:lnTo>
                    <a:pt x="5316727" y="853059"/>
                  </a:lnTo>
                  <a:lnTo>
                    <a:pt x="5272277" y="808609"/>
                  </a:lnTo>
                  <a:lnTo>
                    <a:pt x="5316727" y="808609"/>
                  </a:lnTo>
                  <a:lnTo>
                    <a:pt x="5316727" y="88900"/>
                  </a:lnTo>
                  <a:lnTo>
                    <a:pt x="5272277" y="88900"/>
                  </a:lnTo>
                  <a:lnTo>
                    <a:pt x="5227827" y="44450"/>
                  </a:lnTo>
                  <a:close/>
                </a:path>
                <a:path w="6311265" h="942339">
                  <a:moveTo>
                    <a:pt x="6177534" y="808609"/>
                  </a:moveTo>
                  <a:lnTo>
                    <a:pt x="6088634" y="808609"/>
                  </a:lnTo>
                  <a:lnTo>
                    <a:pt x="6088634" y="897509"/>
                  </a:lnTo>
                  <a:lnTo>
                    <a:pt x="6177534" y="897509"/>
                  </a:lnTo>
                  <a:lnTo>
                    <a:pt x="6310884" y="853059"/>
                  </a:lnTo>
                  <a:lnTo>
                    <a:pt x="6177534" y="808609"/>
                  </a:lnTo>
                  <a:close/>
                </a:path>
                <a:path w="6311265" h="942339">
                  <a:moveTo>
                    <a:pt x="5316727" y="808609"/>
                  </a:moveTo>
                  <a:lnTo>
                    <a:pt x="5272277" y="808609"/>
                  </a:lnTo>
                  <a:lnTo>
                    <a:pt x="5316727" y="853059"/>
                  </a:lnTo>
                  <a:lnTo>
                    <a:pt x="5316727" y="808609"/>
                  </a:lnTo>
                  <a:close/>
                </a:path>
                <a:path w="6311265" h="942339">
                  <a:moveTo>
                    <a:pt x="6044184" y="808609"/>
                  </a:moveTo>
                  <a:lnTo>
                    <a:pt x="5316727" y="808609"/>
                  </a:lnTo>
                  <a:lnTo>
                    <a:pt x="5316727" y="853059"/>
                  </a:lnTo>
                  <a:lnTo>
                    <a:pt x="6044184" y="853059"/>
                  </a:lnTo>
                  <a:lnTo>
                    <a:pt x="6044184" y="808609"/>
                  </a:lnTo>
                  <a:close/>
                </a:path>
                <a:path w="6311265" h="942339">
                  <a:moveTo>
                    <a:pt x="5316727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5227827" y="88900"/>
                  </a:lnTo>
                  <a:lnTo>
                    <a:pt x="5227827" y="44450"/>
                  </a:lnTo>
                  <a:lnTo>
                    <a:pt x="5316727" y="44450"/>
                  </a:lnTo>
                  <a:lnTo>
                    <a:pt x="5316727" y="0"/>
                  </a:lnTo>
                  <a:close/>
                </a:path>
                <a:path w="6311265" h="942339">
                  <a:moveTo>
                    <a:pt x="5316727" y="44450"/>
                  </a:moveTo>
                  <a:lnTo>
                    <a:pt x="5227827" y="44450"/>
                  </a:lnTo>
                  <a:lnTo>
                    <a:pt x="5272277" y="88900"/>
                  </a:lnTo>
                  <a:lnTo>
                    <a:pt x="5316727" y="88900"/>
                  </a:lnTo>
                  <a:lnTo>
                    <a:pt x="5316727" y="4445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bject 24"/>
            <p:cNvSpPr txBox="1"/>
            <p:nvPr/>
          </p:nvSpPr>
          <p:spPr>
            <a:xfrm>
              <a:off x="3391027" y="1199411"/>
              <a:ext cx="30607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dirty="0">
                  <a:solidFill>
                    <a:srgbClr val="445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汽包</a:t>
              </a:r>
              <a:endParaRPr sz="110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</p:txBody>
        </p:sp>
        <p:sp>
          <p:nvSpPr>
            <p:cNvPr id="39" name="object 25"/>
            <p:cNvSpPr/>
            <p:nvPr/>
          </p:nvSpPr>
          <p:spPr>
            <a:xfrm>
              <a:off x="10777728" y="4671059"/>
              <a:ext cx="715010" cy="277495"/>
            </a:xfrm>
            <a:custGeom>
              <a:avLst/>
              <a:gdLst/>
              <a:ahLst/>
              <a:cxnLst/>
              <a:rect l="l" t="t" r="r" b="b"/>
              <a:pathLst>
                <a:path w="715009" h="277495">
                  <a:moveTo>
                    <a:pt x="0" y="277368"/>
                  </a:moveTo>
                  <a:lnTo>
                    <a:pt x="714755" y="277368"/>
                  </a:lnTo>
                  <a:lnTo>
                    <a:pt x="714755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bject 26"/>
            <p:cNvSpPr/>
            <p:nvPr/>
          </p:nvSpPr>
          <p:spPr>
            <a:xfrm>
              <a:off x="10814304" y="4184650"/>
              <a:ext cx="403860" cy="520065"/>
            </a:xfrm>
            <a:custGeom>
              <a:avLst/>
              <a:gdLst/>
              <a:ahLst/>
              <a:cxnLst/>
              <a:rect l="l" t="t" r="r" b="b"/>
              <a:pathLst>
                <a:path w="403859" h="520064">
                  <a:moveTo>
                    <a:pt x="270360" y="253142"/>
                  </a:moveTo>
                  <a:lnTo>
                    <a:pt x="225805" y="253237"/>
                  </a:lnTo>
                  <a:lnTo>
                    <a:pt x="315341" y="519811"/>
                  </a:lnTo>
                  <a:lnTo>
                    <a:pt x="388825" y="297561"/>
                  </a:lnTo>
                  <a:lnTo>
                    <a:pt x="270382" y="297561"/>
                  </a:lnTo>
                  <a:lnTo>
                    <a:pt x="270360" y="253142"/>
                  </a:lnTo>
                  <a:close/>
                </a:path>
                <a:path w="403859" h="520064">
                  <a:moveTo>
                    <a:pt x="359263" y="252952"/>
                  </a:moveTo>
                  <a:lnTo>
                    <a:pt x="270360" y="253142"/>
                  </a:lnTo>
                  <a:lnTo>
                    <a:pt x="270382" y="297561"/>
                  </a:lnTo>
                  <a:lnTo>
                    <a:pt x="359282" y="297561"/>
                  </a:lnTo>
                  <a:lnTo>
                    <a:pt x="359263" y="252952"/>
                  </a:lnTo>
                  <a:close/>
                </a:path>
                <a:path w="403859" h="520064">
                  <a:moveTo>
                    <a:pt x="403605" y="252856"/>
                  </a:moveTo>
                  <a:lnTo>
                    <a:pt x="359263" y="252952"/>
                  </a:lnTo>
                  <a:lnTo>
                    <a:pt x="359282" y="297561"/>
                  </a:lnTo>
                  <a:lnTo>
                    <a:pt x="388825" y="297561"/>
                  </a:lnTo>
                  <a:lnTo>
                    <a:pt x="403605" y="252856"/>
                  </a:lnTo>
                  <a:close/>
                </a:path>
                <a:path w="403859" h="520064">
                  <a:moveTo>
                    <a:pt x="270255" y="44450"/>
                  </a:moveTo>
                  <a:lnTo>
                    <a:pt x="270360" y="253142"/>
                  </a:lnTo>
                  <a:lnTo>
                    <a:pt x="359263" y="252952"/>
                  </a:lnTo>
                  <a:lnTo>
                    <a:pt x="359193" y="88900"/>
                  </a:lnTo>
                  <a:lnTo>
                    <a:pt x="314705" y="88900"/>
                  </a:lnTo>
                  <a:lnTo>
                    <a:pt x="270255" y="44450"/>
                  </a:lnTo>
                  <a:close/>
                </a:path>
                <a:path w="403859" h="520064">
                  <a:moveTo>
                    <a:pt x="359155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270278" y="88900"/>
                  </a:lnTo>
                  <a:lnTo>
                    <a:pt x="270255" y="44450"/>
                  </a:lnTo>
                  <a:lnTo>
                    <a:pt x="359174" y="44450"/>
                  </a:lnTo>
                  <a:lnTo>
                    <a:pt x="359155" y="0"/>
                  </a:lnTo>
                  <a:close/>
                </a:path>
                <a:path w="403859" h="520064">
                  <a:moveTo>
                    <a:pt x="359174" y="44450"/>
                  </a:moveTo>
                  <a:lnTo>
                    <a:pt x="270255" y="44450"/>
                  </a:lnTo>
                  <a:lnTo>
                    <a:pt x="314705" y="88900"/>
                  </a:lnTo>
                  <a:lnTo>
                    <a:pt x="359193" y="88900"/>
                  </a:lnTo>
                  <a:lnTo>
                    <a:pt x="359174" y="4445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object 27"/>
            <p:cNvSpPr/>
            <p:nvPr/>
          </p:nvSpPr>
          <p:spPr>
            <a:xfrm>
              <a:off x="10309859" y="4062996"/>
              <a:ext cx="547090" cy="5090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object 28"/>
            <p:cNvSpPr/>
            <p:nvPr/>
          </p:nvSpPr>
          <p:spPr>
            <a:xfrm>
              <a:off x="10369295" y="4102608"/>
              <a:ext cx="432815" cy="3949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object 29"/>
            <p:cNvSpPr/>
            <p:nvPr/>
          </p:nvSpPr>
          <p:spPr>
            <a:xfrm>
              <a:off x="10363961" y="3140201"/>
              <a:ext cx="449580" cy="1348740"/>
            </a:xfrm>
            <a:custGeom>
              <a:avLst/>
              <a:gdLst/>
              <a:ahLst/>
              <a:cxnLst/>
              <a:rect l="l" t="t" r="r" b="b"/>
              <a:pathLst>
                <a:path w="449579" h="1348739">
                  <a:moveTo>
                    <a:pt x="449580" y="217043"/>
                  </a:moveTo>
                  <a:lnTo>
                    <a:pt x="449580" y="1131697"/>
                  </a:lnTo>
                  <a:lnTo>
                    <a:pt x="448835" y="1149500"/>
                  </a:lnTo>
                  <a:lnTo>
                    <a:pt x="438125" y="1200306"/>
                  </a:lnTo>
                  <a:lnTo>
                    <a:pt x="415915" y="1246034"/>
                  </a:lnTo>
                  <a:lnTo>
                    <a:pt x="383762" y="1285176"/>
                  </a:lnTo>
                  <a:lnTo>
                    <a:pt x="343225" y="1316226"/>
                  </a:lnTo>
                  <a:lnTo>
                    <a:pt x="295863" y="1337676"/>
                  </a:lnTo>
                  <a:lnTo>
                    <a:pt x="243234" y="1348020"/>
                  </a:lnTo>
                  <a:lnTo>
                    <a:pt x="224790" y="1348740"/>
                  </a:lnTo>
                  <a:lnTo>
                    <a:pt x="206345" y="1348020"/>
                  </a:lnTo>
                  <a:lnTo>
                    <a:pt x="153716" y="1337676"/>
                  </a:lnTo>
                  <a:lnTo>
                    <a:pt x="106354" y="1316226"/>
                  </a:lnTo>
                  <a:lnTo>
                    <a:pt x="65817" y="1285176"/>
                  </a:lnTo>
                  <a:lnTo>
                    <a:pt x="33664" y="1246034"/>
                  </a:lnTo>
                  <a:lnTo>
                    <a:pt x="11454" y="1200306"/>
                  </a:lnTo>
                  <a:lnTo>
                    <a:pt x="744" y="1149500"/>
                  </a:lnTo>
                  <a:lnTo>
                    <a:pt x="0" y="1131697"/>
                  </a:lnTo>
                  <a:lnTo>
                    <a:pt x="0" y="217043"/>
                  </a:lnTo>
                  <a:lnTo>
                    <a:pt x="6529" y="164879"/>
                  </a:lnTo>
                  <a:lnTo>
                    <a:pt x="25079" y="117291"/>
                  </a:lnTo>
                  <a:lnTo>
                    <a:pt x="54091" y="75786"/>
                  </a:lnTo>
                  <a:lnTo>
                    <a:pt x="92006" y="41871"/>
                  </a:lnTo>
                  <a:lnTo>
                    <a:pt x="137267" y="17053"/>
                  </a:lnTo>
                  <a:lnTo>
                    <a:pt x="188313" y="2840"/>
                  </a:lnTo>
                  <a:lnTo>
                    <a:pt x="224790" y="0"/>
                  </a:lnTo>
                  <a:lnTo>
                    <a:pt x="243234" y="719"/>
                  </a:lnTo>
                  <a:lnTo>
                    <a:pt x="295863" y="11063"/>
                  </a:lnTo>
                  <a:lnTo>
                    <a:pt x="343225" y="32513"/>
                  </a:lnTo>
                  <a:lnTo>
                    <a:pt x="383762" y="63563"/>
                  </a:lnTo>
                  <a:lnTo>
                    <a:pt x="415915" y="102705"/>
                  </a:lnTo>
                  <a:lnTo>
                    <a:pt x="438125" y="148433"/>
                  </a:lnTo>
                  <a:lnTo>
                    <a:pt x="448835" y="199239"/>
                  </a:lnTo>
                  <a:lnTo>
                    <a:pt x="449580" y="217043"/>
                  </a:lnTo>
                  <a:close/>
                </a:path>
              </a:pathLst>
            </a:custGeom>
            <a:ln w="380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object 30"/>
            <p:cNvSpPr/>
            <p:nvPr/>
          </p:nvSpPr>
          <p:spPr>
            <a:xfrm>
              <a:off x="10618469" y="4478273"/>
              <a:ext cx="0" cy="161925"/>
            </a:xfrm>
            <a:custGeom>
              <a:avLst/>
              <a:gdLst/>
              <a:ahLst/>
              <a:cxnLst/>
              <a:rect l="l" t="t" r="r" b="b"/>
              <a:pathLst>
                <a:path h="161925">
                  <a:moveTo>
                    <a:pt x="0" y="0"/>
                  </a:moveTo>
                  <a:lnTo>
                    <a:pt x="0" y="161670"/>
                  </a:lnTo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bject 31"/>
            <p:cNvSpPr/>
            <p:nvPr/>
          </p:nvSpPr>
          <p:spPr>
            <a:xfrm>
              <a:off x="10821161" y="4318253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646"/>
                  </a:lnTo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bject 32"/>
            <p:cNvSpPr/>
            <p:nvPr/>
          </p:nvSpPr>
          <p:spPr>
            <a:xfrm>
              <a:off x="10350245" y="4318253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646"/>
                  </a:lnTo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object 33"/>
            <p:cNvSpPr/>
            <p:nvPr/>
          </p:nvSpPr>
          <p:spPr>
            <a:xfrm>
              <a:off x="5062728" y="4070616"/>
              <a:ext cx="3086100" cy="103021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object 34"/>
            <p:cNvSpPr/>
            <p:nvPr/>
          </p:nvSpPr>
          <p:spPr>
            <a:xfrm>
              <a:off x="5413247" y="4341850"/>
              <a:ext cx="2385059" cy="54104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object 35"/>
            <p:cNvSpPr/>
            <p:nvPr/>
          </p:nvSpPr>
          <p:spPr>
            <a:xfrm>
              <a:off x="5122164" y="4110228"/>
              <a:ext cx="2971800" cy="9174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object 36"/>
            <p:cNvSpPr/>
            <p:nvPr/>
          </p:nvSpPr>
          <p:spPr>
            <a:xfrm>
              <a:off x="5917691" y="2188464"/>
              <a:ext cx="1363980" cy="14051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bject 37"/>
            <p:cNvSpPr/>
            <p:nvPr/>
          </p:nvSpPr>
          <p:spPr>
            <a:xfrm>
              <a:off x="6013703" y="2529827"/>
              <a:ext cx="1168895" cy="7803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bject 38"/>
            <p:cNvSpPr/>
            <p:nvPr/>
          </p:nvSpPr>
          <p:spPr>
            <a:xfrm>
              <a:off x="5977128" y="2228088"/>
              <a:ext cx="1249679" cy="129235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object 39"/>
            <p:cNvSpPr/>
            <p:nvPr/>
          </p:nvSpPr>
          <p:spPr>
            <a:xfrm>
              <a:off x="6519164" y="3535679"/>
              <a:ext cx="177800" cy="605790"/>
            </a:xfrm>
            <a:custGeom>
              <a:avLst/>
              <a:gdLst/>
              <a:ahLst/>
              <a:cxnLst/>
              <a:rect l="l" t="t" r="r" b="b"/>
              <a:pathLst>
                <a:path w="177800" h="605789">
                  <a:moveTo>
                    <a:pt x="44450" y="338709"/>
                  </a:moveTo>
                  <a:lnTo>
                    <a:pt x="0" y="338709"/>
                  </a:lnTo>
                  <a:lnTo>
                    <a:pt x="88900" y="605409"/>
                  </a:lnTo>
                  <a:lnTo>
                    <a:pt x="162983" y="383159"/>
                  </a:lnTo>
                  <a:lnTo>
                    <a:pt x="44450" y="383159"/>
                  </a:lnTo>
                  <a:lnTo>
                    <a:pt x="44450" y="338709"/>
                  </a:lnTo>
                  <a:close/>
                </a:path>
                <a:path w="177800" h="605789">
                  <a:moveTo>
                    <a:pt x="133350" y="0"/>
                  </a:moveTo>
                  <a:lnTo>
                    <a:pt x="44450" y="0"/>
                  </a:lnTo>
                  <a:lnTo>
                    <a:pt x="44450" y="383159"/>
                  </a:lnTo>
                  <a:lnTo>
                    <a:pt x="133350" y="383159"/>
                  </a:lnTo>
                  <a:lnTo>
                    <a:pt x="133350" y="0"/>
                  </a:lnTo>
                  <a:close/>
                </a:path>
                <a:path w="177800" h="605789">
                  <a:moveTo>
                    <a:pt x="177800" y="338709"/>
                  </a:moveTo>
                  <a:lnTo>
                    <a:pt x="133350" y="338709"/>
                  </a:lnTo>
                  <a:lnTo>
                    <a:pt x="133350" y="383159"/>
                  </a:lnTo>
                  <a:lnTo>
                    <a:pt x="162983" y="383159"/>
                  </a:lnTo>
                  <a:lnTo>
                    <a:pt x="177800" y="338709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object 40"/>
            <p:cNvSpPr/>
            <p:nvPr/>
          </p:nvSpPr>
          <p:spPr>
            <a:xfrm>
              <a:off x="409955" y="4163567"/>
              <a:ext cx="2215896" cy="190195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object 41"/>
            <p:cNvSpPr/>
            <p:nvPr/>
          </p:nvSpPr>
          <p:spPr>
            <a:xfrm>
              <a:off x="8375904" y="1488947"/>
              <a:ext cx="157480" cy="287020"/>
            </a:xfrm>
            <a:custGeom>
              <a:avLst/>
              <a:gdLst/>
              <a:ahLst/>
              <a:cxnLst/>
              <a:rect l="l" t="t" r="r" b="b"/>
              <a:pathLst>
                <a:path w="157479" h="287019">
                  <a:moveTo>
                    <a:pt x="0" y="0"/>
                  </a:moveTo>
                  <a:lnTo>
                    <a:pt x="0" y="286512"/>
                  </a:lnTo>
                  <a:lnTo>
                    <a:pt x="156972" y="143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object 42"/>
            <p:cNvSpPr/>
            <p:nvPr/>
          </p:nvSpPr>
          <p:spPr>
            <a:xfrm>
              <a:off x="8375904" y="1488947"/>
              <a:ext cx="157480" cy="287020"/>
            </a:xfrm>
            <a:custGeom>
              <a:avLst/>
              <a:gdLst/>
              <a:ahLst/>
              <a:cxnLst/>
              <a:rect l="l" t="t" r="r" b="b"/>
              <a:pathLst>
                <a:path w="157479" h="287019">
                  <a:moveTo>
                    <a:pt x="0" y="0"/>
                  </a:moveTo>
                  <a:lnTo>
                    <a:pt x="156972" y="143255"/>
                  </a:lnTo>
                  <a:lnTo>
                    <a:pt x="0" y="28651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object 43"/>
            <p:cNvSpPr/>
            <p:nvPr/>
          </p:nvSpPr>
          <p:spPr>
            <a:xfrm>
              <a:off x="8532876" y="1488947"/>
              <a:ext cx="158750" cy="287020"/>
            </a:xfrm>
            <a:custGeom>
              <a:avLst/>
              <a:gdLst/>
              <a:ahLst/>
              <a:cxnLst/>
              <a:rect l="l" t="t" r="r" b="b"/>
              <a:pathLst>
                <a:path w="158750" h="287019">
                  <a:moveTo>
                    <a:pt x="158496" y="0"/>
                  </a:moveTo>
                  <a:lnTo>
                    <a:pt x="0" y="143255"/>
                  </a:lnTo>
                  <a:lnTo>
                    <a:pt x="158496" y="286512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bject 44"/>
            <p:cNvSpPr/>
            <p:nvPr/>
          </p:nvSpPr>
          <p:spPr>
            <a:xfrm>
              <a:off x="8532876" y="1488947"/>
              <a:ext cx="158750" cy="287020"/>
            </a:xfrm>
            <a:custGeom>
              <a:avLst/>
              <a:gdLst/>
              <a:ahLst/>
              <a:cxnLst/>
              <a:rect l="l" t="t" r="r" b="b"/>
              <a:pathLst>
                <a:path w="158750" h="287019">
                  <a:moveTo>
                    <a:pt x="158496" y="286512"/>
                  </a:moveTo>
                  <a:lnTo>
                    <a:pt x="0" y="143255"/>
                  </a:lnTo>
                  <a:lnTo>
                    <a:pt x="158496" y="0"/>
                  </a:lnTo>
                  <a:lnTo>
                    <a:pt x="158496" y="286512"/>
                  </a:lnTo>
                  <a:close/>
                </a:path>
              </a:pathLst>
            </a:custGeom>
            <a:ln w="126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bject 45"/>
            <p:cNvSpPr/>
            <p:nvPr/>
          </p:nvSpPr>
          <p:spPr>
            <a:xfrm>
              <a:off x="8817864" y="3705859"/>
              <a:ext cx="1531620" cy="177800"/>
            </a:xfrm>
            <a:custGeom>
              <a:avLst/>
              <a:gdLst/>
              <a:ahLst/>
              <a:cxnLst/>
              <a:rect l="l" t="t" r="r" b="b"/>
              <a:pathLst>
                <a:path w="1531620" h="177800">
                  <a:moveTo>
                    <a:pt x="1264919" y="0"/>
                  </a:moveTo>
                  <a:lnTo>
                    <a:pt x="1264919" y="177800"/>
                  </a:lnTo>
                  <a:lnTo>
                    <a:pt x="1398269" y="133350"/>
                  </a:lnTo>
                  <a:lnTo>
                    <a:pt x="1309369" y="133350"/>
                  </a:lnTo>
                  <a:lnTo>
                    <a:pt x="1309369" y="44450"/>
                  </a:lnTo>
                  <a:lnTo>
                    <a:pt x="1398269" y="44450"/>
                  </a:lnTo>
                  <a:lnTo>
                    <a:pt x="1264919" y="0"/>
                  </a:lnTo>
                  <a:close/>
                </a:path>
                <a:path w="1531620" h="177800">
                  <a:moveTo>
                    <a:pt x="1264919" y="44450"/>
                  </a:moveTo>
                  <a:lnTo>
                    <a:pt x="0" y="44450"/>
                  </a:lnTo>
                  <a:lnTo>
                    <a:pt x="0" y="133350"/>
                  </a:lnTo>
                  <a:lnTo>
                    <a:pt x="1264919" y="133350"/>
                  </a:lnTo>
                  <a:lnTo>
                    <a:pt x="1264919" y="44450"/>
                  </a:lnTo>
                  <a:close/>
                </a:path>
                <a:path w="1531620" h="177800">
                  <a:moveTo>
                    <a:pt x="1398269" y="44450"/>
                  </a:moveTo>
                  <a:lnTo>
                    <a:pt x="1309369" y="44450"/>
                  </a:lnTo>
                  <a:lnTo>
                    <a:pt x="1309369" y="133350"/>
                  </a:lnTo>
                  <a:lnTo>
                    <a:pt x="1398269" y="133350"/>
                  </a:lnTo>
                  <a:lnTo>
                    <a:pt x="1531619" y="88900"/>
                  </a:lnTo>
                  <a:lnTo>
                    <a:pt x="1398269" y="4445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object 46"/>
            <p:cNvSpPr/>
            <p:nvPr/>
          </p:nvSpPr>
          <p:spPr>
            <a:xfrm>
              <a:off x="9546335" y="3653028"/>
              <a:ext cx="157480" cy="285115"/>
            </a:xfrm>
            <a:custGeom>
              <a:avLst/>
              <a:gdLst/>
              <a:ahLst/>
              <a:cxnLst/>
              <a:rect l="l" t="t" r="r" b="b"/>
              <a:pathLst>
                <a:path w="157479" h="285114">
                  <a:moveTo>
                    <a:pt x="0" y="0"/>
                  </a:moveTo>
                  <a:lnTo>
                    <a:pt x="0" y="284988"/>
                  </a:lnTo>
                  <a:lnTo>
                    <a:pt x="156972" y="142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object 47"/>
            <p:cNvSpPr/>
            <p:nvPr/>
          </p:nvSpPr>
          <p:spPr>
            <a:xfrm>
              <a:off x="9546335" y="3653028"/>
              <a:ext cx="157480" cy="285115"/>
            </a:xfrm>
            <a:custGeom>
              <a:avLst/>
              <a:gdLst/>
              <a:ahLst/>
              <a:cxnLst/>
              <a:rect l="l" t="t" r="r" b="b"/>
              <a:pathLst>
                <a:path w="157479" h="285114">
                  <a:moveTo>
                    <a:pt x="0" y="0"/>
                  </a:moveTo>
                  <a:lnTo>
                    <a:pt x="156972" y="142494"/>
                  </a:lnTo>
                  <a:lnTo>
                    <a:pt x="0" y="28498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object 48"/>
            <p:cNvSpPr/>
            <p:nvPr/>
          </p:nvSpPr>
          <p:spPr>
            <a:xfrm>
              <a:off x="9703307" y="3637788"/>
              <a:ext cx="157480" cy="285115"/>
            </a:xfrm>
            <a:custGeom>
              <a:avLst/>
              <a:gdLst/>
              <a:ahLst/>
              <a:cxnLst/>
              <a:rect l="l" t="t" r="r" b="b"/>
              <a:pathLst>
                <a:path w="157479" h="285114">
                  <a:moveTo>
                    <a:pt x="156972" y="0"/>
                  </a:moveTo>
                  <a:lnTo>
                    <a:pt x="0" y="142494"/>
                  </a:lnTo>
                  <a:lnTo>
                    <a:pt x="156972" y="28498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object 49"/>
            <p:cNvSpPr/>
            <p:nvPr/>
          </p:nvSpPr>
          <p:spPr>
            <a:xfrm>
              <a:off x="9703307" y="3637788"/>
              <a:ext cx="157480" cy="285115"/>
            </a:xfrm>
            <a:custGeom>
              <a:avLst/>
              <a:gdLst/>
              <a:ahLst/>
              <a:cxnLst/>
              <a:rect l="l" t="t" r="r" b="b"/>
              <a:pathLst>
                <a:path w="157479" h="285114">
                  <a:moveTo>
                    <a:pt x="156972" y="284988"/>
                  </a:moveTo>
                  <a:lnTo>
                    <a:pt x="0" y="142494"/>
                  </a:lnTo>
                  <a:lnTo>
                    <a:pt x="156972" y="0"/>
                  </a:lnTo>
                  <a:lnTo>
                    <a:pt x="156972" y="284988"/>
                  </a:lnTo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object 50"/>
            <p:cNvSpPr/>
            <p:nvPr/>
          </p:nvSpPr>
          <p:spPr>
            <a:xfrm>
              <a:off x="2299716" y="5508752"/>
              <a:ext cx="6233795" cy="177800"/>
            </a:xfrm>
            <a:custGeom>
              <a:avLst/>
              <a:gdLst/>
              <a:ahLst/>
              <a:cxnLst/>
              <a:rect l="l" t="t" r="r" b="b"/>
              <a:pathLst>
                <a:path w="6233795" h="177800">
                  <a:moveTo>
                    <a:pt x="5967094" y="0"/>
                  </a:moveTo>
                  <a:lnTo>
                    <a:pt x="5967094" y="177800"/>
                  </a:lnTo>
                  <a:lnTo>
                    <a:pt x="6100444" y="133350"/>
                  </a:lnTo>
                  <a:lnTo>
                    <a:pt x="6011544" y="133350"/>
                  </a:lnTo>
                  <a:lnTo>
                    <a:pt x="6011544" y="44450"/>
                  </a:lnTo>
                  <a:lnTo>
                    <a:pt x="6100444" y="44450"/>
                  </a:lnTo>
                  <a:lnTo>
                    <a:pt x="5967094" y="0"/>
                  </a:lnTo>
                  <a:close/>
                </a:path>
                <a:path w="6233795" h="177800">
                  <a:moveTo>
                    <a:pt x="5967094" y="44450"/>
                  </a:moveTo>
                  <a:lnTo>
                    <a:pt x="0" y="44450"/>
                  </a:lnTo>
                  <a:lnTo>
                    <a:pt x="0" y="133350"/>
                  </a:lnTo>
                  <a:lnTo>
                    <a:pt x="5967094" y="133350"/>
                  </a:lnTo>
                  <a:lnTo>
                    <a:pt x="5967094" y="44450"/>
                  </a:lnTo>
                  <a:close/>
                </a:path>
                <a:path w="6233795" h="177800">
                  <a:moveTo>
                    <a:pt x="6100444" y="44450"/>
                  </a:moveTo>
                  <a:lnTo>
                    <a:pt x="6011544" y="44450"/>
                  </a:lnTo>
                  <a:lnTo>
                    <a:pt x="6011544" y="133350"/>
                  </a:lnTo>
                  <a:lnTo>
                    <a:pt x="6100444" y="133350"/>
                  </a:lnTo>
                  <a:lnTo>
                    <a:pt x="6233794" y="88900"/>
                  </a:lnTo>
                  <a:lnTo>
                    <a:pt x="6100444" y="444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object 51"/>
            <p:cNvSpPr/>
            <p:nvPr/>
          </p:nvSpPr>
          <p:spPr>
            <a:xfrm>
              <a:off x="3563111" y="2192782"/>
              <a:ext cx="898525" cy="3419475"/>
            </a:xfrm>
            <a:custGeom>
              <a:avLst/>
              <a:gdLst/>
              <a:ahLst/>
              <a:cxnLst/>
              <a:rect l="l" t="t" r="r" b="b"/>
              <a:pathLst>
                <a:path w="898525" h="3419475">
                  <a:moveTo>
                    <a:pt x="765044" y="3152773"/>
                  </a:moveTo>
                  <a:lnTo>
                    <a:pt x="720343" y="3153029"/>
                  </a:lnTo>
                  <a:lnTo>
                    <a:pt x="810895" y="3419220"/>
                  </a:lnTo>
                  <a:lnTo>
                    <a:pt x="883464" y="3196970"/>
                  </a:lnTo>
                  <a:lnTo>
                    <a:pt x="765048" y="3196970"/>
                  </a:lnTo>
                  <a:lnTo>
                    <a:pt x="765044" y="3152773"/>
                  </a:lnTo>
                  <a:close/>
                </a:path>
                <a:path w="898525" h="3419475">
                  <a:moveTo>
                    <a:pt x="853944" y="3152265"/>
                  </a:moveTo>
                  <a:lnTo>
                    <a:pt x="765044" y="3152773"/>
                  </a:lnTo>
                  <a:lnTo>
                    <a:pt x="765048" y="3196970"/>
                  </a:lnTo>
                  <a:lnTo>
                    <a:pt x="853948" y="3196970"/>
                  </a:lnTo>
                  <a:lnTo>
                    <a:pt x="853944" y="3152265"/>
                  </a:lnTo>
                  <a:close/>
                </a:path>
                <a:path w="898525" h="3419475">
                  <a:moveTo>
                    <a:pt x="898143" y="3152012"/>
                  </a:moveTo>
                  <a:lnTo>
                    <a:pt x="853944" y="3152265"/>
                  </a:lnTo>
                  <a:lnTo>
                    <a:pt x="853948" y="3196970"/>
                  </a:lnTo>
                  <a:lnTo>
                    <a:pt x="883464" y="3196970"/>
                  </a:lnTo>
                  <a:lnTo>
                    <a:pt x="898143" y="3152012"/>
                  </a:lnTo>
                  <a:close/>
                </a:path>
                <a:path w="898525" h="3419475">
                  <a:moveTo>
                    <a:pt x="853697" y="44450"/>
                  </a:moveTo>
                  <a:lnTo>
                    <a:pt x="764793" y="44450"/>
                  </a:lnTo>
                  <a:lnTo>
                    <a:pt x="809243" y="88900"/>
                  </a:lnTo>
                  <a:lnTo>
                    <a:pt x="764797" y="88900"/>
                  </a:lnTo>
                  <a:lnTo>
                    <a:pt x="765044" y="3152773"/>
                  </a:lnTo>
                  <a:lnTo>
                    <a:pt x="853944" y="3152265"/>
                  </a:lnTo>
                  <a:lnTo>
                    <a:pt x="853701" y="88900"/>
                  </a:lnTo>
                  <a:lnTo>
                    <a:pt x="809243" y="88900"/>
                  </a:lnTo>
                  <a:lnTo>
                    <a:pt x="764793" y="44450"/>
                  </a:lnTo>
                  <a:lnTo>
                    <a:pt x="853697" y="44450"/>
                  </a:lnTo>
                  <a:close/>
                </a:path>
                <a:path w="898525" h="3419475">
                  <a:moveTo>
                    <a:pt x="853693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764797" y="88900"/>
                  </a:lnTo>
                  <a:lnTo>
                    <a:pt x="764793" y="44450"/>
                  </a:lnTo>
                  <a:lnTo>
                    <a:pt x="853697" y="44450"/>
                  </a:lnTo>
                  <a:lnTo>
                    <a:pt x="85369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object 52"/>
            <p:cNvSpPr txBox="1"/>
            <p:nvPr/>
          </p:nvSpPr>
          <p:spPr>
            <a:xfrm>
              <a:off x="3724783" y="1353597"/>
              <a:ext cx="7217409" cy="12344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49020">
                <a:lnSpc>
                  <a:spcPct val="100000"/>
                </a:lnSpc>
              </a:pPr>
              <a:r>
                <a:rPr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连排水</a:t>
              </a:r>
              <a:r>
                <a:rPr sz="1100" spc="-15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母</a:t>
              </a:r>
              <a:r>
                <a:rPr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管</a:t>
              </a:r>
              <a:endParaRPr sz="110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  <a:p>
              <a:pPr marL="5695315" indent="669290">
                <a:lnSpc>
                  <a:spcPct val="100000"/>
                </a:lnSpc>
                <a:spcBef>
                  <a:spcPts val="190"/>
                </a:spcBef>
              </a:pPr>
              <a:r>
                <a:rPr sz="1100" dirty="0">
                  <a:solidFill>
                    <a:srgbClr val="1F48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少量闪</a:t>
              </a:r>
              <a:r>
                <a:rPr sz="1100" spc="-15" dirty="0">
                  <a:solidFill>
                    <a:srgbClr val="1F48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蒸</a:t>
              </a:r>
              <a:r>
                <a:rPr sz="1100" dirty="0">
                  <a:solidFill>
                    <a:srgbClr val="1F48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蒸汽</a:t>
              </a:r>
              <a:endParaRPr sz="110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  <a:p>
              <a:pPr marR="1093470" algn="r">
                <a:lnSpc>
                  <a:spcPct val="100000"/>
                </a:lnSpc>
                <a:spcBef>
                  <a:spcPts val="545"/>
                </a:spcBef>
              </a:pPr>
              <a:r>
                <a:rPr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除氧器</a:t>
              </a:r>
              <a:endParaRPr sz="110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  <a:p>
              <a:pPr marL="12700">
                <a:lnSpc>
                  <a:spcPct val="100000"/>
                </a:lnSpc>
                <a:spcBef>
                  <a:spcPts val="420"/>
                </a:spcBef>
              </a:pPr>
              <a:r>
                <a:rPr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再热蒸汽</a:t>
              </a:r>
              <a:endParaRPr sz="110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  <a:p>
              <a:pPr>
                <a:lnSpc>
                  <a:spcPct val="100000"/>
                </a:lnSpc>
              </a:pPr>
              <a:endParaRPr sz="1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 marR="97790" algn="r">
                <a:lnSpc>
                  <a:spcPct val="100000"/>
                </a:lnSpc>
                <a:spcBef>
                  <a:spcPts val="710"/>
                </a:spcBef>
              </a:pPr>
              <a:r>
                <a:rPr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连排扩</a:t>
              </a:r>
              <a:r>
                <a:rPr sz="1100" spc="-15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容</a:t>
              </a:r>
              <a:r>
                <a:rPr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器</a:t>
              </a:r>
              <a:endParaRPr sz="110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</p:txBody>
        </p:sp>
        <p:sp>
          <p:nvSpPr>
            <p:cNvPr id="67" name="object 53"/>
            <p:cNvSpPr txBox="1"/>
            <p:nvPr/>
          </p:nvSpPr>
          <p:spPr>
            <a:xfrm>
              <a:off x="10777728" y="4671059"/>
              <a:ext cx="715010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2710">
                <a:lnSpc>
                  <a:spcPct val="100000"/>
                </a:lnSpc>
              </a:pPr>
              <a:r>
                <a:rPr sz="1200" b="1" spc="-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排地沟</a:t>
              </a:r>
              <a:endParaRPr sz="120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</p:txBody>
        </p:sp>
        <p:sp>
          <p:nvSpPr>
            <p:cNvPr id="68" name="object 54"/>
            <p:cNvSpPr txBox="1"/>
            <p:nvPr/>
          </p:nvSpPr>
          <p:spPr>
            <a:xfrm>
              <a:off x="10508106" y="3310159"/>
              <a:ext cx="165735" cy="7251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just">
                <a:lnSpc>
                  <a:spcPct val="83000"/>
                </a:lnSpc>
              </a:pPr>
              <a:r>
                <a:rPr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定 排 扩 容 器</a:t>
              </a:r>
              <a:endParaRPr sz="110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</p:txBody>
        </p:sp>
        <p:sp>
          <p:nvSpPr>
            <p:cNvPr id="69" name="object 55"/>
            <p:cNvSpPr txBox="1"/>
            <p:nvPr/>
          </p:nvSpPr>
          <p:spPr>
            <a:xfrm>
              <a:off x="5582158" y="4463603"/>
              <a:ext cx="2055495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5" dirty="0">
                  <a:solidFill>
                    <a:srgbClr val="6F2F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高温废水净化回收装置</a:t>
              </a:r>
              <a:endPara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0" name="object 56"/>
            <p:cNvSpPr txBox="1"/>
            <p:nvPr/>
          </p:nvSpPr>
          <p:spPr>
            <a:xfrm>
              <a:off x="6183629" y="2651186"/>
              <a:ext cx="836294" cy="4873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880"/>
                </a:lnSpc>
              </a:pPr>
              <a:r>
                <a:rPr sz="1600" b="1" spc="-5" dirty="0">
                  <a:solidFill>
                    <a:srgbClr val="6F2F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焓差补偿 汽化装置</a:t>
              </a:r>
              <a:endPara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1" name="object 57"/>
            <p:cNvSpPr txBox="1"/>
            <p:nvPr/>
          </p:nvSpPr>
          <p:spPr>
            <a:xfrm>
              <a:off x="2902076" y="5357145"/>
              <a:ext cx="865505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汽轮机</a:t>
              </a:r>
              <a:r>
                <a:rPr sz="1100" spc="-15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抽</a:t>
              </a:r>
              <a:r>
                <a:rPr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排汽</a:t>
              </a:r>
              <a:endParaRPr sz="110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</p:txBody>
        </p:sp>
        <p:sp>
          <p:nvSpPr>
            <p:cNvPr id="72" name="object 58"/>
            <p:cNvSpPr txBox="1"/>
            <p:nvPr/>
          </p:nvSpPr>
          <p:spPr>
            <a:xfrm>
              <a:off x="4983607" y="2638964"/>
              <a:ext cx="58674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补偿蒸汽</a:t>
              </a:r>
              <a:endParaRPr sz="110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</p:txBody>
        </p:sp>
        <p:sp>
          <p:nvSpPr>
            <p:cNvPr id="73" name="object 59"/>
            <p:cNvSpPr txBox="1"/>
            <p:nvPr/>
          </p:nvSpPr>
          <p:spPr>
            <a:xfrm>
              <a:off x="8830436" y="3844702"/>
              <a:ext cx="58674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疏水母管</a:t>
              </a:r>
              <a:endParaRPr sz="110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</p:txBody>
        </p:sp>
        <p:sp>
          <p:nvSpPr>
            <p:cNvPr id="74" name="object 60"/>
            <p:cNvSpPr/>
            <p:nvPr/>
          </p:nvSpPr>
          <p:spPr>
            <a:xfrm>
              <a:off x="6519164" y="5036820"/>
              <a:ext cx="177800" cy="605790"/>
            </a:xfrm>
            <a:custGeom>
              <a:avLst/>
              <a:gdLst/>
              <a:ahLst/>
              <a:cxnLst/>
              <a:rect l="l" t="t" r="r" b="b"/>
              <a:pathLst>
                <a:path w="177800" h="605789">
                  <a:moveTo>
                    <a:pt x="44450" y="338708"/>
                  </a:moveTo>
                  <a:lnTo>
                    <a:pt x="0" y="338708"/>
                  </a:lnTo>
                  <a:lnTo>
                    <a:pt x="88900" y="605421"/>
                  </a:lnTo>
                  <a:lnTo>
                    <a:pt x="162984" y="383158"/>
                  </a:lnTo>
                  <a:lnTo>
                    <a:pt x="44450" y="383158"/>
                  </a:lnTo>
                  <a:lnTo>
                    <a:pt x="44450" y="338708"/>
                  </a:lnTo>
                  <a:close/>
                </a:path>
                <a:path w="177800" h="605789">
                  <a:moveTo>
                    <a:pt x="133350" y="0"/>
                  </a:moveTo>
                  <a:lnTo>
                    <a:pt x="44450" y="0"/>
                  </a:lnTo>
                  <a:lnTo>
                    <a:pt x="44450" y="383158"/>
                  </a:lnTo>
                  <a:lnTo>
                    <a:pt x="133350" y="383158"/>
                  </a:lnTo>
                  <a:lnTo>
                    <a:pt x="133350" y="0"/>
                  </a:lnTo>
                  <a:close/>
                </a:path>
                <a:path w="177800" h="605789">
                  <a:moveTo>
                    <a:pt x="177800" y="338708"/>
                  </a:moveTo>
                  <a:lnTo>
                    <a:pt x="133350" y="338708"/>
                  </a:lnTo>
                  <a:lnTo>
                    <a:pt x="133350" y="383158"/>
                  </a:lnTo>
                  <a:lnTo>
                    <a:pt x="162984" y="383158"/>
                  </a:lnTo>
                  <a:lnTo>
                    <a:pt x="177800" y="338708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object 61"/>
            <p:cNvSpPr/>
            <p:nvPr/>
          </p:nvSpPr>
          <p:spPr>
            <a:xfrm>
              <a:off x="5603747" y="5457444"/>
              <a:ext cx="158750" cy="285115"/>
            </a:xfrm>
            <a:custGeom>
              <a:avLst/>
              <a:gdLst/>
              <a:ahLst/>
              <a:cxnLst/>
              <a:rect l="l" t="t" r="r" b="b"/>
              <a:pathLst>
                <a:path w="158750" h="285114">
                  <a:moveTo>
                    <a:pt x="0" y="0"/>
                  </a:moveTo>
                  <a:lnTo>
                    <a:pt x="0" y="284987"/>
                  </a:lnTo>
                  <a:lnTo>
                    <a:pt x="158496" y="142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object 62"/>
            <p:cNvSpPr/>
            <p:nvPr/>
          </p:nvSpPr>
          <p:spPr>
            <a:xfrm>
              <a:off x="5603747" y="5457444"/>
              <a:ext cx="158750" cy="285115"/>
            </a:xfrm>
            <a:custGeom>
              <a:avLst/>
              <a:gdLst/>
              <a:ahLst/>
              <a:cxnLst/>
              <a:rect l="l" t="t" r="r" b="b"/>
              <a:pathLst>
                <a:path w="158750" h="285114">
                  <a:moveTo>
                    <a:pt x="0" y="0"/>
                  </a:moveTo>
                  <a:lnTo>
                    <a:pt x="158496" y="142493"/>
                  </a:lnTo>
                  <a:lnTo>
                    <a:pt x="0" y="28498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object 63"/>
            <p:cNvSpPr/>
            <p:nvPr/>
          </p:nvSpPr>
          <p:spPr>
            <a:xfrm>
              <a:off x="5762244" y="5457444"/>
              <a:ext cx="157480" cy="285115"/>
            </a:xfrm>
            <a:custGeom>
              <a:avLst/>
              <a:gdLst/>
              <a:ahLst/>
              <a:cxnLst/>
              <a:rect l="l" t="t" r="r" b="b"/>
              <a:pathLst>
                <a:path w="157479" h="285114">
                  <a:moveTo>
                    <a:pt x="156971" y="0"/>
                  </a:moveTo>
                  <a:lnTo>
                    <a:pt x="0" y="142493"/>
                  </a:lnTo>
                  <a:lnTo>
                    <a:pt x="156971" y="284987"/>
                  </a:lnTo>
                  <a:lnTo>
                    <a:pt x="1569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object 64"/>
            <p:cNvSpPr/>
            <p:nvPr/>
          </p:nvSpPr>
          <p:spPr>
            <a:xfrm>
              <a:off x="5762244" y="5457444"/>
              <a:ext cx="157480" cy="285115"/>
            </a:xfrm>
            <a:custGeom>
              <a:avLst/>
              <a:gdLst/>
              <a:ahLst/>
              <a:cxnLst/>
              <a:rect l="l" t="t" r="r" b="b"/>
              <a:pathLst>
                <a:path w="157479" h="285114">
                  <a:moveTo>
                    <a:pt x="156971" y="284987"/>
                  </a:moveTo>
                  <a:lnTo>
                    <a:pt x="0" y="142493"/>
                  </a:lnTo>
                  <a:lnTo>
                    <a:pt x="156971" y="0"/>
                  </a:lnTo>
                  <a:lnTo>
                    <a:pt x="156971" y="284987"/>
                  </a:lnTo>
                </a:path>
              </a:pathLst>
            </a:custGeom>
            <a:ln w="126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object 65"/>
            <p:cNvSpPr/>
            <p:nvPr/>
          </p:nvSpPr>
          <p:spPr>
            <a:xfrm>
              <a:off x="9076943" y="5498084"/>
              <a:ext cx="1719580" cy="177800"/>
            </a:xfrm>
            <a:custGeom>
              <a:avLst/>
              <a:gdLst/>
              <a:ahLst/>
              <a:cxnLst/>
              <a:rect l="l" t="t" r="r" b="b"/>
              <a:pathLst>
                <a:path w="1719579" h="177800">
                  <a:moveTo>
                    <a:pt x="1452626" y="0"/>
                  </a:moveTo>
                  <a:lnTo>
                    <a:pt x="1452626" y="177799"/>
                  </a:lnTo>
                  <a:lnTo>
                    <a:pt x="1585976" y="133349"/>
                  </a:lnTo>
                  <a:lnTo>
                    <a:pt x="1497076" y="133349"/>
                  </a:lnTo>
                  <a:lnTo>
                    <a:pt x="1497076" y="44449"/>
                  </a:lnTo>
                  <a:lnTo>
                    <a:pt x="1585976" y="44449"/>
                  </a:lnTo>
                  <a:lnTo>
                    <a:pt x="1452626" y="0"/>
                  </a:lnTo>
                  <a:close/>
                </a:path>
                <a:path w="1719579" h="177800">
                  <a:moveTo>
                    <a:pt x="1452626" y="44449"/>
                  </a:moveTo>
                  <a:lnTo>
                    <a:pt x="0" y="44449"/>
                  </a:lnTo>
                  <a:lnTo>
                    <a:pt x="0" y="133349"/>
                  </a:lnTo>
                  <a:lnTo>
                    <a:pt x="1452626" y="133349"/>
                  </a:lnTo>
                  <a:lnTo>
                    <a:pt x="1452626" y="44449"/>
                  </a:lnTo>
                  <a:close/>
                </a:path>
                <a:path w="1719579" h="177800">
                  <a:moveTo>
                    <a:pt x="1585976" y="44449"/>
                  </a:moveTo>
                  <a:lnTo>
                    <a:pt x="1497076" y="44449"/>
                  </a:lnTo>
                  <a:lnTo>
                    <a:pt x="1497076" y="133349"/>
                  </a:lnTo>
                  <a:lnTo>
                    <a:pt x="1585976" y="133349"/>
                  </a:lnTo>
                  <a:lnTo>
                    <a:pt x="1719326" y="88899"/>
                  </a:lnTo>
                  <a:lnTo>
                    <a:pt x="1585976" y="444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object 66"/>
            <p:cNvSpPr txBox="1"/>
            <p:nvPr/>
          </p:nvSpPr>
          <p:spPr>
            <a:xfrm>
              <a:off x="8572881" y="5735732"/>
              <a:ext cx="446405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减温器</a:t>
              </a:r>
              <a:endParaRPr sz="110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</p:txBody>
        </p:sp>
        <p:sp>
          <p:nvSpPr>
            <p:cNvPr id="81" name="object 67"/>
            <p:cNvSpPr/>
            <p:nvPr/>
          </p:nvSpPr>
          <p:spPr>
            <a:xfrm>
              <a:off x="8025383" y="2595359"/>
              <a:ext cx="1094219" cy="61570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object 68"/>
            <p:cNvSpPr/>
            <p:nvPr/>
          </p:nvSpPr>
          <p:spPr>
            <a:xfrm>
              <a:off x="8087868" y="2659354"/>
              <a:ext cx="966203" cy="54104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object 69"/>
            <p:cNvSpPr/>
            <p:nvPr/>
          </p:nvSpPr>
          <p:spPr>
            <a:xfrm>
              <a:off x="8084819" y="2634995"/>
              <a:ext cx="979931" cy="50291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object 70"/>
            <p:cNvSpPr txBox="1"/>
            <p:nvPr/>
          </p:nvSpPr>
          <p:spPr>
            <a:xfrm>
              <a:off x="8257793" y="2780472"/>
              <a:ext cx="633730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5" dirty="0">
                  <a:solidFill>
                    <a:srgbClr val="6F2F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缓冲罐</a:t>
              </a:r>
              <a:endPara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5" name="object 71"/>
            <p:cNvSpPr/>
            <p:nvPr/>
          </p:nvSpPr>
          <p:spPr>
            <a:xfrm>
              <a:off x="7632192" y="2694432"/>
              <a:ext cx="360045" cy="379730"/>
            </a:xfrm>
            <a:custGeom>
              <a:avLst/>
              <a:gdLst/>
              <a:ahLst/>
              <a:cxnLst/>
              <a:rect l="l" t="t" r="r" b="b"/>
              <a:pathLst>
                <a:path w="360045" h="379730">
                  <a:moveTo>
                    <a:pt x="179831" y="0"/>
                  </a:moveTo>
                  <a:lnTo>
                    <a:pt x="136617" y="5515"/>
                  </a:lnTo>
                  <a:lnTo>
                    <a:pt x="97190" y="21180"/>
                  </a:lnTo>
                  <a:lnTo>
                    <a:pt x="62801" y="45678"/>
                  </a:lnTo>
                  <a:lnTo>
                    <a:pt x="34698" y="77687"/>
                  </a:lnTo>
                  <a:lnTo>
                    <a:pt x="14132" y="115889"/>
                  </a:lnTo>
                  <a:lnTo>
                    <a:pt x="2353" y="158965"/>
                  </a:lnTo>
                  <a:lnTo>
                    <a:pt x="0" y="189737"/>
                  </a:lnTo>
                  <a:lnTo>
                    <a:pt x="596" y="205297"/>
                  </a:lnTo>
                  <a:lnTo>
                    <a:pt x="9168" y="249704"/>
                  </a:lnTo>
                  <a:lnTo>
                    <a:pt x="26944" y="289677"/>
                  </a:lnTo>
                  <a:lnTo>
                    <a:pt x="52673" y="323897"/>
                  </a:lnTo>
                  <a:lnTo>
                    <a:pt x="85106" y="351045"/>
                  </a:lnTo>
                  <a:lnTo>
                    <a:pt x="122992" y="369801"/>
                  </a:lnTo>
                  <a:lnTo>
                    <a:pt x="165083" y="378846"/>
                  </a:lnTo>
                  <a:lnTo>
                    <a:pt x="179831" y="379475"/>
                  </a:lnTo>
                  <a:lnTo>
                    <a:pt x="194580" y="378846"/>
                  </a:lnTo>
                  <a:lnTo>
                    <a:pt x="236671" y="369801"/>
                  </a:lnTo>
                  <a:lnTo>
                    <a:pt x="274557" y="351045"/>
                  </a:lnTo>
                  <a:lnTo>
                    <a:pt x="306990" y="323897"/>
                  </a:lnTo>
                  <a:lnTo>
                    <a:pt x="332719" y="289677"/>
                  </a:lnTo>
                  <a:lnTo>
                    <a:pt x="350495" y="249704"/>
                  </a:lnTo>
                  <a:lnTo>
                    <a:pt x="359067" y="205297"/>
                  </a:lnTo>
                  <a:lnTo>
                    <a:pt x="359663" y="189737"/>
                  </a:lnTo>
                  <a:lnTo>
                    <a:pt x="359067" y="174178"/>
                  </a:lnTo>
                  <a:lnTo>
                    <a:pt x="350495" y="129771"/>
                  </a:lnTo>
                  <a:lnTo>
                    <a:pt x="332719" y="89798"/>
                  </a:lnTo>
                  <a:lnTo>
                    <a:pt x="306990" y="55578"/>
                  </a:lnTo>
                  <a:lnTo>
                    <a:pt x="274557" y="28430"/>
                  </a:lnTo>
                  <a:lnTo>
                    <a:pt x="236671" y="9674"/>
                  </a:lnTo>
                  <a:lnTo>
                    <a:pt x="194580" y="629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object 72"/>
            <p:cNvSpPr/>
            <p:nvPr/>
          </p:nvSpPr>
          <p:spPr>
            <a:xfrm>
              <a:off x="7632192" y="2694432"/>
              <a:ext cx="360045" cy="379730"/>
            </a:xfrm>
            <a:custGeom>
              <a:avLst/>
              <a:gdLst/>
              <a:ahLst/>
              <a:cxnLst/>
              <a:rect l="l" t="t" r="r" b="b"/>
              <a:pathLst>
                <a:path w="360045" h="379730">
                  <a:moveTo>
                    <a:pt x="359663" y="189737"/>
                  </a:moveTo>
                  <a:lnTo>
                    <a:pt x="354437" y="235329"/>
                  </a:lnTo>
                  <a:lnTo>
                    <a:pt x="339590" y="276927"/>
                  </a:lnTo>
                  <a:lnTo>
                    <a:pt x="316373" y="313211"/>
                  </a:lnTo>
                  <a:lnTo>
                    <a:pt x="286036" y="342863"/>
                  </a:lnTo>
                  <a:lnTo>
                    <a:pt x="249828" y="364563"/>
                  </a:lnTo>
                  <a:lnTo>
                    <a:pt x="209000" y="376992"/>
                  </a:lnTo>
                  <a:lnTo>
                    <a:pt x="179831" y="379475"/>
                  </a:lnTo>
                  <a:lnTo>
                    <a:pt x="165083" y="378846"/>
                  </a:lnTo>
                  <a:lnTo>
                    <a:pt x="122992" y="369801"/>
                  </a:lnTo>
                  <a:lnTo>
                    <a:pt x="85106" y="351045"/>
                  </a:lnTo>
                  <a:lnTo>
                    <a:pt x="52673" y="323897"/>
                  </a:lnTo>
                  <a:lnTo>
                    <a:pt x="26944" y="289677"/>
                  </a:lnTo>
                  <a:lnTo>
                    <a:pt x="9168" y="249704"/>
                  </a:lnTo>
                  <a:lnTo>
                    <a:pt x="596" y="205297"/>
                  </a:lnTo>
                  <a:lnTo>
                    <a:pt x="0" y="189737"/>
                  </a:lnTo>
                  <a:lnTo>
                    <a:pt x="596" y="174178"/>
                  </a:lnTo>
                  <a:lnTo>
                    <a:pt x="9168" y="129771"/>
                  </a:lnTo>
                  <a:lnTo>
                    <a:pt x="26944" y="89798"/>
                  </a:lnTo>
                  <a:lnTo>
                    <a:pt x="52673" y="55578"/>
                  </a:lnTo>
                  <a:lnTo>
                    <a:pt x="85106" y="28430"/>
                  </a:lnTo>
                  <a:lnTo>
                    <a:pt x="122992" y="9674"/>
                  </a:lnTo>
                  <a:lnTo>
                    <a:pt x="165083" y="629"/>
                  </a:lnTo>
                  <a:lnTo>
                    <a:pt x="179831" y="0"/>
                  </a:lnTo>
                  <a:lnTo>
                    <a:pt x="194580" y="629"/>
                  </a:lnTo>
                  <a:lnTo>
                    <a:pt x="236671" y="9674"/>
                  </a:lnTo>
                  <a:lnTo>
                    <a:pt x="274557" y="28430"/>
                  </a:lnTo>
                  <a:lnTo>
                    <a:pt x="306990" y="55578"/>
                  </a:lnTo>
                  <a:lnTo>
                    <a:pt x="332719" y="89798"/>
                  </a:lnTo>
                  <a:lnTo>
                    <a:pt x="350495" y="129771"/>
                  </a:lnTo>
                  <a:lnTo>
                    <a:pt x="359067" y="174178"/>
                  </a:lnTo>
                  <a:lnTo>
                    <a:pt x="359663" y="1897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object 73"/>
            <p:cNvSpPr/>
            <p:nvPr/>
          </p:nvSpPr>
          <p:spPr>
            <a:xfrm>
              <a:off x="7658861" y="2830322"/>
              <a:ext cx="302260" cy="127000"/>
            </a:xfrm>
            <a:custGeom>
              <a:avLst/>
              <a:gdLst/>
              <a:ahLst/>
              <a:cxnLst/>
              <a:rect l="l" t="t" r="r" b="b"/>
              <a:pathLst>
                <a:path w="302259" h="127000">
                  <a:moveTo>
                    <a:pt x="128651" y="0"/>
                  </a:moveTo>
                  <a:lnTo>
                    <a:pt x="0" y="59943"/>
                  </a:lnTo>
                  <a:lnTo>
                    <a:pt x="125222" y="127000"/>
                  </a:lnTo>
                  <a:lnTo>
                    <a:pt x="126680" y="72994"/>
                  </a:lnTo>
                  <a:lnTo>
                    <a:pt x="114046" y="72643"/>
                  </a:lnTo>
                  <a:lnTo>
                    <a:pt x="114554" y="53593"/>
                  </a:lnTo>
                  <a:lnTo>
                    <a:pt x="127203" y="53593"/>
                  </a:lnTo>
                  <a:lnTo>
                    <a:pt x="128651" y="0"/>
                  </a:lnTo>
                  <a:close/>
                </a:path>
                <a:path w="302259" h="127000">
                  <a:moveTo>
                    <a:pt x="127194" y="53944"/>
                  </a:moveTo>
                  <a:lnTo>
                    <a:pt x="126680" y="72994"/>
                  </a:lnTo>
                  <a:lnTo>
                    <a:pt x="301625" y="77850"/>
                  </a:lnTo>
                  <a:lnTo>
                    <a:pt x="302260" y="58800"/>
                  </a:lnTo>
                  <a:lnTo>
                    <a:pt x="127194" y="53944"/>
                  </a:lnTo>
                  <a:close/>
                </a:path>
                <a:path w="302259" h="127000">
                  <a:moveTo>
                    <a:pt x="114554" y="53593"/>
                  </a:moveTo>
                  <a:lnTo>
                    <a:pt x="114046" y="72643"/>
                  </a:lnTo>
                  <a:lnTo>
                    <a:pt x="126680" y="72994"/>
                  </a:lnTo>
                  <a:lnTo>
                    <a:pt x="127194" y="53944"/>
                  </a:lnTo>
                  <a:lnTo>
                    <a:pt x="114554" y="53593"/>
                  </a:lnTo>
                  <a:close/>
                </a:path>
                <a:path w="302259" h="127000">
                  <a:moveTo>
                    <a:pt x="127203" y="53593"/>
                  </a:moveTo>
                  <a:lnTo>
                    <a:pt x="114554" y="53593"/>
                  </a:lnTo>
                  <a:lnTo>
                    <a:pt x="127194" y="53944"/>
                  </a:lnTo>
                  <a:lnTo>
                    <a:pt x="127203" y="535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object 74"/>
            <p:cNvSpPr/>
            <p:nvPr/>
          </p:nvSpPr>
          <p:spPr>
            <a:xfrm>
              <a:off x="8186928" y="4205732"/>
              <a:ext cx="2162810" cy="177800"/>
            </a:xfrm>
            <a:custGeom>
              <a:avLst/>
              <a:gdLst/>
              <a:ahLst/>
              <a:cxnLst/>
              <a:rect l="l" t="t" r="r" b="b"/>
              <a:pathLst>
                <a:path w="2162809" h="177800">
                  <a:moveTo>
                    <a:pt x="1895602" y="0"/>
                  </a:moveTo>
                  <a:lnTo>
                    <a:pt x="1895602" y="177800"/>
                  </a:lnTo>
                  <a:lnTo>
                    <a:pt x="2028952" y="133350"/>
                  </a:lnTo>
                  <a:lnTo>
                    <a:pt x="1940052" y="133350"/>
                  </a:lnTo>
                  <a:lnTo>
                    <a:pt x="1940052" y="44450"/>
                  </a:lnTo>
                  <a:lnTo>
                    <a:pt x="2028952" y="44450"/>
                  </a:lnTo>
                  <a:lnTo>
                    <a:pt x="1895602" y="0"/>
                  </a:lnTo>
                  <a:close/>
                </a:path>
                <a:path w="2162809" h="177800">
                  <a:moveTo>
                    <a:pt x="1895602" y="44450"/>
                  </a:moveTo>
                  <a:lnTo>
                    <a:pt x="0" y="44450"/>
                  </a:lnTo>
                  <a:lnTo>
                    <a:pt x="0" y="133350"/>
                  </a:lnTo>
                  <a:lnTo>
                    <a:pt x="1895602" y="133350"/>
                  </a:lnTo>
                  <a:lnTo>
                    <a:pt x="1895602" y="44450"/>
                  </a:lnTo>
                  <a:close/>
                </a:path>
                <a:path w="2162809" h="177800">
                  <a:moveTo>
                    <a:pt x="2028952" y="44450"/>
                  </a:moveTo>
                  <a:lnTo>
                    <a:pt x="1940052" y="44450"/>
                  </a:lnTo>
                  <a:lnTo>
                    <a:pt x="1940052" y="133350"/>
                  </a:lnTo>
                  <a:lnTo>
                    <a:pt x="2028952" y="133350"/>
                  </a:lnTo>
                  <a:lnTo>
                    <a:pt x="2162302" y="88900"/>
                  </a:lnTo>
                  <a:lnTo>
                    <a:pt x="2028952" y="4445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object 75"/>
            <p:cNvSpPr txBox="1"/>
            <p:nvPr/>
          </p:nvSpPr>
          <p:spPr>
            <a:xfrm>
              <a:off x="8595106" y="4349527"/>
              <a:ext cx="58674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定排母管</a:t>
              </a:r>
              <a:endParaRPr sz="110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</p:txBody>
        </p:sp>
        <p:sp>
          <p:nvSpPr>
            <p:cNvPr id="90" name="object 76"/>
            <p:cNvSpPr/>
            <p:nvPr/>
          </p:nvSpPr>
          <p:spPr>
            <a:xfrm>
              <a:off x="9546335" y="4143755"/>
              <a:ext cx="157480" cy="285115"/>
            </a:xfrm>
            <a:custGeom>
              <a:avLst/>
              <a:gdLst/>
              <a:ahLst/>
              <a:cxnLst/>
              <a:rect l="l" t="t" r="r" b="b"/>
              <a:pathLst>
                <a:path w="157479" h="285114">
                  <a:moveTo>
                    <a:pt x="0" y="0"/>
                  </a:moveTo>
                  <a:lnTo>
                    <a:pt x="0" y="284988"/>
                  </a:lnTo>
                  <a:lnTo>
                    <a:pt x="156972" y="142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object 77"/>
            <p:cNvSpPr/>
            <p:nvPr/>
          </p:nvSpPr>
          <p:spPr>
            <a:xfrm>
              <a:off x="9546335" y="4143755"/>
              <a:ext cx="157480" cy="285115"/>
            </a:xfrm>
            <a:custGeom>
              <a:avLst/>
              <a:gdLst/>
              <a:ahLst/>
              <a:cxnLst/>
              <a:rect l="l" t="t" r="r" b="b"/>
              <a:pathLst>
                <a:path w="157479" h="285114">
                  <a:moveTo>
                    <a:pt x="0" y="0"/>
                  </a:moveTo>
                  <a:lnTo>
                    <a:pt x="156972" y="142494"/>
                  </a:lnTo>
                  <a:lnTo>
                    <a:pt x="0" y="28498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object 78"/>
            <p:cNvSpPr/>
            <p:nvPr/>
          </p:nvSpPr>
          <p:spPr>
            <a:xfrm>
              <a:off x="9703307" y="4143755"/>
              <a:ext cx="157480" cy="285115"/>
            </a:xfrm>
            <a:custGeom>
              <a:avLst/>
              <a:gdLst/>
              <a:ahLst/>
              <a:cxnLst/>
              <a:rect l="l" t="t" r="r" b="b"/>
              <a:pathLst>
                <a:path w="157479" h="285114">
                  <a:moveTo>
                    <a:pt x="156972" y="0"/>
                  </a:moveTo>
                  <a:lnTo>
                    <a:pt x="0" y="142494"/>
                  </a:lnTo>
                  <a:lnTo>
                    <a:pt x="156972" y="28498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object 79"/>
            <p:cNvSpPr/>
            <p:nvPr/>
          </p:nvSpPr>
          <p:spPr>
            <a:xfrm>
              <a:off x="9703307" y="4143755"/>
              <a:ext cx="157480" cy="285115"/>
            </a:xfrm>
            <a:custGeom>
              <a:avLst/>
              <a:gdLst/>
              <a:ahLst/>
              <a:cxnLst/>
              <a:rect l="l" t="t" r="r" b="b"/>
              <a:pathLst>
                <a:path w="157479" h="285114">
                  <a:moveTo>
                    <a:pt x="156972" y="284988"/>
                  </a:moveTo>
                  <a:lnTo>
                    <a:pt x="0" y="142494"/>
                  </a:lnTo>
                  <a:lnTo>
                    <a:pt x="156972" y="0"/>
                  </a:lnTo>
                  <a:lnTo>
                    <a:pt x="156972" y="284988"/>
                  </a:lnTo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object 80"/>
            <p:cNvSpPr txBox="1"/>
            <p:nvPr/>
          </p:nvSpPr>
          <p:spPr>
            <a:xfrm>
              <a:off x="10796016" y="5445252"/>
              <a:ext cx="723900" cy="184666"/>
            </a:xfrm>
            <a:prstGeom prst="rect">
              <a:avLst/>
            </a:prstGeom>
            <a:solidFill>
              <a:srgbClr val="FF0000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92710">
                <a:lnSpc>
                  <a:spcPct val="100000"/>
                </a:lnSpc>
              </a:pPr>
              <a:r>
                <a:rPr sz="1200" b="1" spc="-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热用户</a:t>
              </a:r>
              <a:endParaRPr sz="120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</p:txBody>
        </p:sp>
        <p:sp>
          <p:nvSpPr>
            <p:cNvPr id="95" name="object 81"/>
            <p:cNvSpPr/>
            <p:nvPr/>
          </p:nvSpPr>
          <p:spPr>
            <a:xfrm>
              <a:off x="8529828" y="5529071"/>
              <a:ext cx="530860" cy="139065"/>
            </a:xfrm>
            <a:custGeom>
              <a:avLst/>
              <a:gdLst/>
              <a:ahLst/>
              <a:cxnLst/>
              <a:rect l="l" t="t" r="r" b="b"/>
              <a:pathLst>
                <a:path w="530859" h="139064">
                  <a:moveTo>
                    <a:pt x="0" y="138683"/>
                  </a:moveTo>
                  <a:lnTo>
                    <a:pt x="530351" y="138683"/>
                  </a:lnTo>
                  <a:lnTo>
                    <a:pt x="530351" y="0"/>
                  </a:lnTo>
                  <a:lnTo>
                    <a:pt x="0" y="0"/>
                  </a:lnTo>
                  <a:lnTo>
                    <a:pt x="0" y="138683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object 82"/>
            <p:cNvSpPr/>
            <p:nvPr/>
          </p:nvSpPr>
          <p:spPr>
            <a:xfrm>
              <a:off x="8529828" y="5529071"/>
              <a:ext cx="530860" cy="139065"/>
            </a:xfrm>
            <a:custGeom>
              <a:avLst/>
              <a:gdLst/>
              <a:ahLst/>
              <a:cxnLst/>
              <a:rect l="l" t="t" r="r" b="b"/>
              <a:pathLst>
                <a:path w="530859" h="139064">
                  <a:moveTo>
                    <a:pt x="0" y="138683"/>
                  </a:moveTo>
                  <a:lnTo>
                    <a:pt x="530351" y="138683"/>
                  </a:lnTo>
                  <a:lnTo>
                    <a:pt x="530351" y="0"/>
                  </a:lnTo>
                  <a:lnTo>
                    <a:pt x="0" y="0"/>
                  </a:lnTo>
                  <a:lnTo>
                    <a:pt x="0" y="138683"/>
                  </a:lnTo>
                  <a:close/>
                </a:path>
              </a:pathLst>
            </a:custGeom>
            <a:ln w="15875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object 83"/>
            <p:cNvSpPr/>
            <p:nvPr/>
          </p:nvSpPr>
          <p:spPr>
            <a:xfrm>
              <a:off x="8535923" y="5533644"/>
              <a:ext cx="524510" cy="64135"/>
            </a:xfrm>
            <a:custGeom>
              <a:avLst/>
              <a:gdLst/>
              <a:ahLst/>
              <a:cxnLst/>
              <a:rect l="l" t="t" r="r" b="b"/>
              <a:pathLst>
                <a:path w="524509" h="64135">
                  <a:moveTo>
                    <a:pt x="524255" y="64007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object 84"/>
            <p:cNvSpPr/>
            <p:nvPr/>
          </p:nvSpPr>
          <p:spPr>
            <a:xfrm>
              <a:off x="8529828" y="5597652"/>
              <a:ext cx="530860" cy="70485"/>
            </a:xfrm>
            <a:custGeom>
              <a:avLst/>
              <a:gdLst/>
              <a:ahLst/>
              <a:cxnLst/>
              <a:rect l="l" t="t" r="r" b="b"/>
              <a:pathLst>
                <a:path w="530859" h="70485">
                  <a:moveTo>
                    <a:pt x="530351" y="0"/>
                  </a:moveTo>
                  <a:lnTo>
                    <a:pt x="0" y="70104"/>
                  </a:lnTo>
                </a:path>
              </a:pathLst>
            </a:custGeom>
            <a:ln w="15875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object 85"/>
            <p:cNvSpPr/>
            <p:nvPr/>
          </p:nvSpPr>
          <p:spPr>
            <a:xfrm>
              <a:off x="8537120" y="5533644"/>
              <a:ext cx="66675" cy="134620"/>
            </a:xfrm>
            <a:custGeom>
              <a:avLst/>
              <a:gdLst/>
              <a:ahLst/>
              <a:cxnLst/>
              <a:rect l="l" t="t" r="r" b="b"/>
              <a:pathLst>
                <a:path w="66675" h="134620">
                  <a:moveTo>
                    <a:pt x="33093" y="0"/>
                  </a:moveTo>
                  <a:lnTo>
                    <a:pt x="6143" y="29696"/>
                  </a:lnTo>
                  <a:lnTo>
                    <a:pt x="0" y="84630"/>
                  </a:lnTo>
                  <a:lnTo>
                    <a:pt x="3484" y="100722"/>
                  </a:lnTo>
                  <a:lnTo>
                    <a:pt x="8962" y="114357"/>
                  </a:lnTo>
                  <a:lnTo>
                    <a:pt x="16141" y="124890"/>
                  </a:lnTo>
                  <a:lnTo>
                    <a:pt x="24727" y="131673"/>
                  </a:lnTo>
                  <a:lnTo>
                    <a:pt x="34427" y="134061"/>
                  </a:lnTo>
                  <a:lnTo>
                    <a:pt x="42012" y="131743"/>
                  </a:lnTo>
                  <a:lnTo>
                    <a:pt x="63643" y="89600"/>
                  </a:lnTo>
                  <a:lnTo>
                    <a:pt x="66294" y="50217"/>
                  </a:lnTo>
                  <a:lnTo>
                    <a:pt x="62906" y="33892"/>
                  </a:lnTo>
                  <a:lnTo>
                    <a:pt x="57552" y="20051"/>
                  </a:lnTo>
                  <a:lnTo>
                    <a:pt x="50572" y="9350"/>
                  </a:lnTo>
                  <a:lnTo>
                    <a:pt x="42306" y="2447"/>
                  </a:lnTo>
                  <a:lnTo>
                    <a:pt x="3309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object 86"/>
            <p:cNvSpPr/>
            <p:nvPr/>
          </p:nvSpPr>
          <p:spPr>
            <a:xfrm>
              <a:off x="8537120" y="5533644"/>
              <a:ext cx="66675" cy="134620"/>
            </a:xfrm>
            <a:custGeom>
              <a:avLst/>
              <a:gdLst/>
              <a:ahLst/>
              <a:cxnLst/>
              <a:rect l="l" t="t" r="r" b="b"/>
              <a:pathLst>
                <a:path w="66675" h="134620">
                  <a:moveTo>
                    <a:pt x="33093" y="0"/>
                  </a:moveTo>
                  <a:lnTo>
                    <a:pt x="62906" y="33892"/>
                  </a:lnTo>
                  <a:lnTo>
                    <a:pt x="66294" y="50217"/>
                  </a:lnTo>
                  <a:lnTo>
                    <a:pt x="65824" y="71351"/>
                  </a:lnTo>
                  <a:lnTo>
                    <a:pt x="54989" y="117044"/>
                  </a:lnTo>
                  <a:lnTo>
                    <a:pt x="34427" y="134061"/>
                  </a:lnTo>
                  <a:lnTo>
                    <a:pt x="24727" y="131673"/>
                  </a:lnTo>
                  <a:lnTo>
                    <a:pt x="16141" y="124890"/>
                  </a:lnTo>
                  <a:lnTo>
                    <a:pt x="8962" y="114357"/>
                  </a:lnTo>
                  <a:lnTo>
                    <a:pt x="3484" y="100722"/>
                  </a:lnTo>
                  <a:lnTo>
                    <a:pt x="0" y="84630"/>
                  </a:lnTo>
                  <a:lnTo>
                    <a:pt x="420" y="63369"/>
                  </a:lnTo>
                  <a:lnTo>
                    <a:pt x="11033" y="17450"/>
                  </a:lnTo>
                  <a:lnTo>
                    <a:pt x="33093" y="0"/>
                  </a:lnTo>
                  <a:close/>
                </a:path>
              </a:pathLst>
            </a:custGeom>
            <a:ln w="15874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object 87"/>
            <p:cNvSpPr/>
            <p:nvPr/>
          </p:nvSpPr>
          <p:spPr>
            <a:xfrm>
              <a:off x="8738616" y="5237226"/>
              <a:ext cx="114300" cy="293370"/>
            </a:xfrm>
            <a:custGeom>
              <a:avLst/>
              <a:gdLst/>
              <a:ahLst/>
              <a:cxnLst/>
              <a:rect l="l" t="t" r="r" b="b"/>
              <a:pathLst>
                <a:path w="114300" h="293370">
                  <a:moveTo>
                    <a:pt x="38100" y="179070"/>
                  </a:moveTo>
                  <a:lnTo>
                    <a:pt x="0" y="179070"/>
                  </a:lnTo>
                  <a:lnTo>
                    <a:pt x="57150" y="293370"/>
                  </a:lnTo>
                  <a:lnTo>
                    <a:pt x="104775" y="198120"/>
                  </a:lnTo>
                  <a:lnTo>
                    <a:pt x="38100" y="198120"/>
                  </a:lnTo>
                  <a:lnTo>
                    <a:pt x="38100" y="179070"/>
                  </a:lnTo>
                  <a:close/>
                </a:path>
                <a:path w="114300" h="293370">
                  <a:moveTo>
                    <a:pt x="76200" y="0"/>
                  </a:moveTo>
                  <a:lnTo>
                    <a:pt x="38100" y="0"/>
                  </a:lnTo>
                  <a:lnTo>
                    <a:pt x="38100" y="198120"/>
                  </a:lnTo>
                  <a:lnTo>
                    <a:pt x="76200" y="198120"/>
                  </a:lnTo>
                  <a:lnTo>
                    <a:pt x="76200" y="0"/>
                  </a:lnTo>
                  <a:close/>
                </a:path>
                <a:path w="114300" h="293370">
                  <a:moveTo>
                    <a:pt x="114300" y="179070"/>
                  </a:moveTo>
                  <a:lnTo>
                    <a:pt x="76200" y="179070"/>
                  </a:lnTo>
                  <a:lnTo>
                    <a:pt x="76200" y="198120"/>
                  </a:lnTo>
                  <a:lnTo>
                    <a:pt x="104775" y="198120"/>
                  </a:lnTo>
                  <a:lnTo>
                    <a:pt x="114300" y="17907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bject 88"/>
            <p:cNvSpPr txBox="1"/>
            <p:nvPr/>
          </p:nvSpPr>
          <p:spPr>
            <a:xfrm>
              <a:off x="8575040" y="5037740"/>
              <a:ext cx="446405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减温水</a:t>
              </a:r>
              <a:endParaRPr sz="110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</p:txBody>
        </p:sp>
        <p:sp>
          <p:nvSpPr>
            <p:cNvPr id="103" name="object 89"/>
            <p:cNvSpPr/>
            <p:nvPr/>
          </p:nvSpPr>
          <p:spPr>
            <a:xfrm>
              <a:off x="3765803" y="4459732"/>
              <a:ext cx="1357630" cy="177800"/>
            </a:xfrm>
            <a:custGeom>
              <a:avLst/>
              <a:gdLst/>
              <a:ahLst/>
              <a:cxnLst/>
              <a:rect l="l" t="t" r="r" b="b"/>
              <a:pathLst>
                <a:path w="1357629" h="177800">
                  <a:moveTo>
                    <a:pt x="1268603" y="59817"/>
                  </a:moveTo>
                  <a:lnTo>
                    <a:pt x="1267206" y="148717"/>
                  </a:lnTo>
                  <a:lnTo>
                    <a:pt x="1356106" y="149987"/>
                  </a:lnTo>
                  <a:lnTo>
                    <a:pt x="1357503" y="61214"/>
                  </a:lnTo>
                  <a:lnTo>
                    <a:pt x="1268603" y="59817"/>
                  </a:lnTo>
                  <a:close/>
                </a:path>
                <a:path w="1357629" h="177800">
                  <a:moveTo>
                    <a:pt x="1090803" y="57023"/>
                  </a:moveTo>
                  <a:lnTo>
                    <a:pt x="1089406" y="145923"/>
                  </a:lnTo>
                  <a:lnTo>
                    <a:pt x="1178306" y="147320"/>
                  </a:lnTo>
                  <a:lnTo>
                    <a:pt x="1179703" y="58420"/>
                  </a:lnTo>
                  <a:lnTo>
                    <a:pt x="1090803" y="57023"/>
                  </a:lnTo>
                  <a:close/>
                </a:path>
                <a:path w="1357629" h="177800">
                  <a:moveTo>
                    <a:pt x="913003" y="54356"/>
                  </a:moveTo>
                  <a:lnTo>
                    <a:pt x="911606" y="143256"/>
                  </a:lnTo>
                  <a:lnTo>
                    <a:pt x="1000506" y="144653"/>
                  </a:lnTo>
                  <a:lnTo>
                    <a:pt x="1001903" y="55753"/>
                  </a:lnTo>
                  <a:lnTo>
                    <a:pt x="913003" y="54356"/>
                  </a:lnTo>
                  <a:close/>
                </a:path>
                <a:path w="1357629" h="177800">
                  <a:moveTo>
                    <a:pt x="735203" y="51689"/>
                  </a:moveTo>
                  <a:lnTo>
                    <a:pt x="733806" y="140462"/>
                  </a:lnTo>
                  <a:lnTo>
                    <a:pt x="822706" y="141859"/>
                  </a:lnTo>
                  <a:lnTo>
                    <a:pt x="824103" y="52959"/>
                  </a:lnTo>
                  <a:lnTo>
                    <a:pt x="735203" y="51689"/>
                  </a:lnTo>
                  <a:close/>
                </a:path>
                <a:path w="1357629" h="177800">
                  <a:moveTo>
                    <a:pt x="557403" y="48895"/>
                  </a:moveTo>
                  <a:lnTo>
                    <a:pt x="556133" y="137795"/>
                  </a:lnTo>
                  <a:lnTo>
                    <a:pt x="644906" y="139192"/>
                  </a:lnTo>
                  <a:lnTo>
                    <a:pt x="646303" y="50292"/>
                  </a:lnTo>
                  <a:lnTo>
                    <a:pt x="557403" y="48895"/>
                  </a:lnTo>
                  <a:close/>
                </a:path>
                <a:path w="1357629" h="177800">
                  <a:moveTo>
                    <a:pt x="379603" y="46228"/>
                  </a:moveTo>
                  <a:lnTo>
                    <a:pt x="378333" y="135128"/>
                  </a:lnTo>
                  <a:lnTo>
                    <a:pt x="467233" y="136398"/>
                  </a:lnTo>
                  <a:lnTo>
                    <a:pt x="468503" y="47498"/>
                  </a:lnTo>
                  <a:lnTo>
                    <a:pt x="379603" y="46228"/>
                  </a:lnTo>
                  <a:close/>
                </a:path>
                <a:path w="1357629" h="177800">
                  <a:moveTo>
                    <a:pt x="267970" y="0"/>
                  </a:moveTo>
                  <a:lnTo>
                    <a:pt x="0" y="84836"/>
                  </a:lnTo>
                  <a:lnTo>
                    <a:pt x="265303" y="177800"/>
                  </a:lnTo>
                  <a:lnTo>
                    <a:pt x="265969" y="133380"/>
                  </a:lnTo>
                  <a:lnTo>
                    <a:pt x="221487" y="132715"/>
                  </a:lnTo>
                  <a:lnTo>
                    <a:pt x="222885" y="43815"/>
                  </a:lnTo>
                  <a:lnTo>
                    <a:pt x="267312" y="43815"/>
                  </a:lnTo>
                  <a:lnTo>
                    <a:pt x="267970" y="0"/>
                  </a:lnTo>
                  <a:close/>
                </a:path>
                <a:path w="1357629" h="177800">
                  <a:moveTo>
                    <a:pt x="267302" y="44479"/>
                  </a:moveTo>
                  <a:lnTo>
                    <a:pt x="265969" y="133380"/>
                  </a:lnTo>
                  <a:lnTo>
                    <a:pt x="289433" y="133731"/>
                  </a:lnTo>
                  <a:lnTo>
                    <a:pt x="290830" y="44831"/>
                  </a:lnTo>
                  <a:lnTo>
                    <a:pt x="267302" y="44479"/>
                  </a:lnTo>
                  <a:close/>
                </a:path>
                <a:path w="1357629" h="177800">
                  <a:moveTo>
                    <a:pt x="222885" y="43815"/>
                  </a:moveTo>
                  <a:lnTo>
                    <a:pt x="221487" y="132715"/>
                  </a:lnTo>
                  <a:lnTo>
                    <a:pt x="265969" y="133380"/>
                  </a:lnTo>
                  <a:lnTo>
                    <a:pt x="267302" y="44479"/>
                  </a:lnTo>
                  <a:lnTo>
                    <a:pt x="222885" y="43815"/>
                  </a:lnTo>
                  <a:close/>
                </a:path>
                <a:path w="1357629" h="177800">
                  <a:moveTo>
                    <a:pt x="267312" y="43815"/>
                  </a:moveTo>
                  <a:lnTo>
                    <a:pt x="222885" y="43815"/>
                  </a:lnTo>
                  <a:lnTo>
                    <a:pt x="267302" y="44479"/>
                  </a:lnTo>
                  <a:lnTo>
                    <a:pt x="267312" y="43815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bject 90"/>
            <p:cNvSpPr/>
            <p:nvPr/>
          </p:nvSpPr>
          <p:spPr>
            <a:xfrm>
              <a:off x="2980944" y="4254995"/>
              <a:ext cx="905281" cy="6157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object 91"/>
            <p:cNvSpPr/>
            <p:nvPr/>
          </p:nvSpPr>
          <p:spPr>
            <a:xfrm>
              <a:off x="3131820" y="4274820"/>
              <a:ext cx="601954" cy="61721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object 92"/>
            <p:cNvSpPr/>
            <p:nvPr/>
          </p:nvSpPr>
          <p:spPr>
            <a:xfrm>
              <a:off x="3040379" y="4294632"/>
              <a:ext cx="790956" cy="50291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object 93"/>
            <p:cNvSpPr txBox="1"/>
            <p:nvPr/>
          </p:nvSpPr>
          <p:spPr>
            <a:xfrm>
              <a:off x="3270250" y="4373112"/>
              <a:ext cx="330200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200" b="1" dirty="0">
                  <a:solidFill>
                    <a:srgbClr val="6F2F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低加 系统</a:t>
              </a:r>
              <a:endPara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8" name="object 94"/>
            <p:cNvSpPr/>
            <p:nvPr/>
          </p:nvSpPr>
          <p:spPr>
            <a:xfrm>
              <a:off x="2299716" y="4464811"/>
              <a:ext cx="741045" cy="177800"/>
            </a:xfrm>
            <a:custGeom>
              <a:avLst/>
              <a:gdLst/>
              <a:ahLst/>
              <a:cxnLst/>
              <a:rect l="l" t="t" r="r" b="b"/>
              <a:pathLst>
                <a:path w="741044" h="177800">
                  <a:moveTo>
                    <a:pt x="474090" y="0"/>
                  </a:moveTo>
                  <a:lnTo>
                    <a:pt x="474090" y="177800"/>
                  </a:lnTo>
                  <a:lnTo>
                    <a:pt x="607440" y="133350"/>
                  </a:lnTo>
                  <a:lnTo>
                    <a:pt x="518540" y="133350"/>
                  </a:lnTo>
                  <a:lnTo>
                    <a:pt x="518540" y="44450"/>
                  </a:lnTo>
                  <a:lnTo>
                    <a:pt x="607440" y="44450"/>
                  </a:lnTo>
                  <a:lnTo>
                    <a:pt x="474090" y="0"/>
                  </a:lnTo>
                  <a:close/>
                </a:path>
                <a:path w="741044" h="177800">
                  <a:moveTo>
                    <a:pt x="474090" y="44450"/>
                  </a:moveTo>
                  <a:lnTo>
                    <a:pt x="0" y="44450"/>
                  </a:lnTo>
                  <a:lnTo>
                    <a:pt x="0" y="133350"/>
                  </a:lnTo>
                  <a:lnTo>
                    <a:pt x="474090" y="133350"/>
                  </a:lnTo>
                  <a:lnTo>
                    <a:pt x="474090" y="44450"/>
                  </a:lnTo>
                  <a:close/>
                </a:path>
                <a:path w="741044" h="177800">
                  <a:moveTo>
                    <a:pt x="607440" y="44450"/>
                  </a:moveTo>
                  <a:lnTo>
                    <a:pt x="518540" y="44450"/>
                  </a:lnTo>
                  <a:lnTo>
                    <a:pt x="518540" y="133350"/>
                  </a:lnTo>
                  <a:lnTo>
                    <a:pt x="607440" y="133350"/>
                  </a:lnTo>
                  <a:lnTo>
                    <a:pt x="740790" y="88900"/>
                  </a:lnTo>
                  <a:lnTo>
                    <a:pt x="607440" y="444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object 95"/>
            <p:cNvSpPr txBox="1"/>
            <p:nvPr/>
          </p:nvSpPr>
          <p:spPr>
            <a:xfrm>
              <a:off x="2276982" y="4257706"/>
              <a:ext cx="72517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汽轮机</a:t>
              </a:r>
              <a:r>
                <a:rPr sz="1100" spc="-15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抽</a:t>
              </a:r>
              <a:r>
                <a:rPr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汽</a:t>
              </a:r>
              <a:endParaRPr sz="110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</p:txBody>
        </p:sp>
        <p:sp>
          <p:nvSpPr>
            <p:cNvPr id="110" name="object 96"/>
            <p:cNvSpPr/>
            <p:nvPr/>
          </p:nvSpPr>
          <p:spPr>
            <a:xfrm>
              <a:off x="9065514" y="2887217"/>
              <a:ext cx="792480" cy="0"/>
            </a:xfrm>
            <a:custGeom>
              <a:avLst/>
              <a:gdLst/>
              <a:ahLst/>
              <a:cxnLst/>
              <a:rect l="l" t="t" r="r" b="b"/>
              <a:pathLst>
                <a:path w="792479">
                  <a:moveTo>
                    <a:pt x="0" y="0"/>
                  </a:moveTo>
                  <a:lnTo>
                    <a:pt x="792352" y="0"/>
                  </a:lnTo>
                </a:path>
              </a:pathLst>
            </a:custGeom>
            <a:ln w="25400">
              <a:solidFill>
                <a:srgbClr val="00AF5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object 97"/>
            <p:cNvSpPr/>
            <p:nvPr/>
          </p:nvSpPr>
          <p:spPr>
            <a:xfrm>
              <a:off x="9899142" y="3239261"/>
              <a:ext cx="450850" cy="76200"/>
            </a:xfrm>
            <a:custGeom>
              <a:avLst/>
              <a:gdLst/>
              <a:ahLst/>
              <a:cxnLst/>
              <a:rect l="l" t="t" r="r" b="b"/>
              <a:pathLst>
                <a:path w="450850" h="76200">
                  <a:moveTo>
                    <a:pt x="10160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01600" y="50800"/>
                  </a:lnTo>
                  <a:lnTo>
                    <a:pt x="101600" y="25400"/>
                  </a:lnTo>
                  <a:close/>
                </a:path>
                <a:path w="450850" h="76200">
                  <a:moveTo>
                    <a:pt x="279400" y="25400"/>
                  </a:moveTo>
                  <a:lnTo>
                    <a:pt x="177800" y="25400"/>
                  </a:lnTo>
                  <a:lnTo>
                    <a:pt x="177800" y="50800"/>
                  </a:lnTo>
                  <a:lnTo>
                    <a:pt x="279400" y="50800"/>
                  </a:lnTo>
                  <a:lnTo>
                    <a:pt x="279400" y="25400"/>
                  </a:lnTo>
                  <a:close/>
                </a:path>
                <a:path w="450850" h="76200">
                  <a:moveTo>
                    <a:pt x="374268" y="0"/>
                  </a:moveTo>
                  <a:lnTo>
                    <a:pt x="374268" y="76200"/>
                  </a:lnTo>
                  <a:lnTo>
                    <a:pt x="425068" y="50800"/>
                  </a:lnTo>
                  <a:lnTo>
                    <a:pt x="386968" y="50800"/>
                  </a:lnTo>
                  <a:lnTo>
                    <a:pt x="386968" y="25400"/>
                  </a:lnTo>
                  <a:lnTo>
                    <a:pt x="425068" y="25400"/>
                  </a:lnTo>
                  <a:lnTo>
                    <a:pt x="374268" y="0"/>
                  </a:lnTo>
                  <a:close/>
                </a:path>
                <a:path w="450850" h="76200">
                  <a:moveTo>
                    <a:pt x="374268" y="25400"/>
                  </a:moveTo>
                  <a:lnTo>
                    <a:pt x="355600" y="25400"/>
                  </a:lnTo>
                  <a:lnTo>
                    <a:pt x="355600" y="50800"/>
                  </a:lnTo>
                  <a:lnTo>
                    <a:pt x="374268" y="50800"/>
                  </a:lnTo>
                  <a:lnTo>
                    <a:pt x="374268" y="25400"/>
                  </a:lnTo>
                  <a:close/>
                </a:path>
                <a:path w="450850" h="76200">
                  <a:moveTo>
                    <a:pt x="425068" y="25400"/>
                  </a:moveTo>
                  <a:lnTo>
                    <a:pt x="386968" y="25400"/>
                  </a:lnTo>
                  <a:lnTo>
                    <a:pt x="386968" y="50800"/>
                  </a:lnTo>
                  <a:lnTo>
                    <a:pt x="425068" y="50800"/>
                  </a:lnTo>
                  <a:lnTo>
                    <a:pt x="450468" y="38100"/>
                  </a:lnTo>
                  <a:lnTo>
                    <a:pt x="425068" y="2540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object 98"/>
            <p:cNvSpPr/>
            <p:nvPr/>
          </p:nvSpPr>
          <p:spPr>
            <a:xfrm>
              <a:off x="9861042" y="2864357"/>
              <a:ext cx="0" cy="434975"/>
            </a:xfrm>
            <a:custGeom>
              <a:avLst/>
              <a:gdLst/>
              <a:ahLst/>
              <a:cxnLst/>
              <a:rect l="l" t="t" r="r" b="b"/>
              <a:pathLst>
                <a:path h="434975">
                  <a:moveTo>
                    <a:pt x="0" y="0"/>
                  </a:moveTo>
                  <a:lnTo>
                    <a:pt x="0" y="434466"/>
                  </a:lnTo>
                </a:path>
              </a:pathLst>
            </a:custGeom>
            <a:ln w="25400">
              <a:solidFill>
                <a:srgbClr val="00AF5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object 99"/>
            <p:cNvSpPr txBox="1"/>
            <p:nvPr/>
          </p:nvSpPr>
          <p:spPr>
            <a:xfrm>
              <a:off x="9187053" y="2905918"/>
              <a:ext cx="58674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溢流排放</a:t>
              </a:r>
              <a:endParaRPr sz="110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</p:txBody>
        </p:sp>
        <p:sp>
          <p:nvSpPr>
            <p:cNvPr id="114" name="object 100"/>
            <p:cNvSpPr/>
            <p:nvPr/>
          </p:nvSpPr>
          <p:spPr>
            <a:xfrm>
              <a:off x="4762500" y="2785364"/>
              <a:ext cx="1261745" cy="177800"/>
            </a:xfrm>
            <a:custGeom>
              <a:avLst/>
              <a:gdLst/>
              <a:ahLst/>
              <a:cxnLst/>
              <a:rect l="l" t="t" r="r" b="b"/>
              <a:pathLst>
                <a:path w="1261745" h="177800">
                  <a:moveTo>
                    <a:pt x="994663" y="0"/>
                  </a:moveTo>
                  <a:lnTo>
                    <a:pt x="994663" y="177800"/>
                  </a:lnTo>
                  <a:lnTo>
                    <a:pt x="1128014" y="133350"/>
                  </a:lnTo>
                  <a:lnTo>
                    <a:pt x="1039113" y="133350"/>
                  </a:lnTo>
                  <a:lnTo>
                    <a:pt x="1039113" y="44450"/>
                  </a:lnTo>
                  <a:lnTo>
                    <a:pt x="1128014" y="44450"/>
                  </a:lnTo>
                  <a:lnTo>
                    <a:pt x="994663" y="0"/>
                  </a:lnTo>
                  <a:close/>
                </a:path>
                <a:path w="1261745" h="177800">
                  <a:moveTo>
                    <a:pt x="994663" y="44450"/>
                  </a:moveTo>
                  <a:lnTo>
                    <a:pt x="0" y="44450"/>
                  </a:lnTo>
                  <a:lnTo>
                    <a:pt x="0" y="133350"/>
                  </a:lnTo>
                  <a:lnTo>
                    <a:pt x="994663" y="133350"/>
                  </a:lnTo>
                  <a:lnTo>
                    <a:pt x="994663" y="44450"/>
                  </a:lnTo>
                  <a:close/>
                </a:path>
                <a:path w="1261745" h="177800">
                  <a:moveTo>
                    <a:pt x="1128014" y="44450"/>
                  </a:moveTo>
                  <a:lnTo>
                    <a:pt x="1039113" y="44450"/>
                  </a:lnTo>
                  <a:lnTo>
                    <a:pt x="1039113" y="133350"/>
                  </a:lnTo>
                  <a:lnTo>
                    <a:pt x="1128014" y="133350"/>
                  </a:lnTo>
                  <a:lnTo>
                    <a:pt x="1261364" y="88900"/>
                  </a:lnTo>
                  <a:lnTo>
                    <a:pt x="1128014" y="4445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object 101"/>
            <p:cNvSpPr txBox="1"/>
            <p:nvPr/>
          </p:nvSpPr>
          <p:spPr>
            <a:xfrm>
              <a:off x="6345682" y="5645816"/>
              <a:ext cx="58674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供汽母管</a:t>
              </a:r>
              <a:endParaRPr sz="110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</p:txBody>
        </p:sp>
        <p:sp>
          <p:nvSpPr>
            <p:cNvPr id="116" name="object 102"/>
            <p:cNvSpPr/>
            <p:nvPr/>
          </p:nvSpPr>
          <p:spPr>
            <a:xfrm>
              <a:off x="6887971" y="1281683"/>
              <a:ext cx="177800" cy="1008380"/>
            </a:xfrm>
            <a:custGeom>
              <a:avLst/>
              <a:gdLst/>
              <a:ahLst/>
              <a:cxnLst/>
              <a:rect l="l" t="t" r="r" b="b"/>
              <a:pathLst>
                <a:path w="177800" h="1008380">
                  <a:moveTo>
                    <a:pt x="44450" y="741299"/>
                  </a:moveTo>
                  <a:lnTo>
                    <a:pt x="0" y="741299"/>
                  </a:lnTo>
                  <a:lnTo>
                    <a:pt x="88900" y="1007999"/>
                  </a:lnTo>
                  <a:lnTo>
                    <a:pt x="162983" y="785749"/>
                  </a:lnTo>
                  <a:lnTo>
                    <a:pt x="44450" y="785749"/>
                  </a:lnTo>
                  <a:lnTo>
                    <a:pt x="44450" y="741299"/>
                  </a:lnTo>
                  <a:close/>
                </a:path>
                <a:path w="177800" h="1008380">
                  <a:moveTo>
                    <a:pt x="133350" y="0"/>
                  </a:moveTo>
                  <a:lnTo>
                    <a:pt x="44450" y="0"/>
                  </a:lnTo>
                  <a:lnTo>
                    <a:pt x="44450" y="785749"/>
                  </a:lnTo>
                  <a:lnTo>
                    <a:pt x="133350" y="785749"/>
                  </a:lnTo>
                  <a:lnTo>
                    <a:pt x="133350" y="0"/>
                  </a:lnTo>
                  <a:close/>
                </a:path>
                <a:path w="177800" h="1008380">
                  <a:moveTo>
                    <a:pt x="177800" y="741299"/>
                  </a:moveTo>
                  <a:lnTo>
                    <a:pt x="133350" y="741299"/>
                  </a:lnTo>
                  <a:lnTo>
                    <a:pt x="133350" y="785749"/>
                  </a:lnTo>
                  <a:lnTo>
                    <a:pt x="162983" y="785749"/>
                  </a:lnTo>
                  <a:lnTo>
                    <a:pt x="177800" y="741299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object 103"/>
            <p:cNvSpPr/>
            <p:nvPr/>
          </p:nvSpPr>
          <p:spPr>
            <a:xfrm>
              <a:off x="6943343" y="1318260"/>
              <a:ext cx="2683510" cy="0"/>
            </a:xfrm>
            <a:custGeom>
              <a:avLst/>
              <a:gdLst/>
              <a:ahLst/>
              <a:cxnLst/>
              <a:rect l="l" t="t" r="r" b="b"/>
              <a:pathLst>
                <a:path w="2683509">
                  <a:moveTo>
                    <a:pt x="0" y="0"/>
                  </a:moveTo>
                  <a:lnTo>
                    <a:pt x="2683509" y="0"/>
                  </a:lnTo>
                </a:path>
              </a:pathLst>
            </a:custGeom>
            <a:ln w="889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object 104"/>
            <p:cNvSpPr txBox="1"/>
            <p:nvPr/>
          </p:nvSpPr>
          <p:spPr>
            <a:xfrm>
              <a:off x="7808468" y="1101248"/>
              <a:ext cx="72517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除氧器</a:t>
              </a:r>
              <a:r>
                <a:rPr sz="1100" spc="-15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乏</a:t>
              </a:r>
              <a:r>
                <a:rPr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汽</a:t>
              </a:r>
              <a:endParaRPr sz="110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4022090" y="6430646"/>
            <a:ext cx="6179185" cy="366142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5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  <p:sp>
          <p:nvSpPr>
            <p:cNvPr id="16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671" y="291491"/>
            <a:ext cx="28879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废水回收技术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6408957" y="777982"/>
            <a:ext cx="5283798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2D75B6"/>
                </a:solidFill>
                <a:latin typeface="微软雅黑" panose="020B0503020204020204" pitchFamily="34" charset="-122"/>
                <a:ea typeface="+mj-ea"/>
                <a:cs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400" kern="0" spc="-1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改造系统特点</a:t>
            </a:r>
            <a:endParaRPr lang="zh-CN" altLang="en-US" sz="3400" kern="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4"/>
          <p:cNvSpPr/>
          <p:nvPr/>
        </p:nvSpPr>
        <p:spPr>
          <a:xfrm>
            <a:off x="284988" y="1145286"/>
            <a:ext cx="5531358" cy="2512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5"/>
          <p:cNvSpPr txBox="1"/>
          <p:nvPr/>
        </p:nvSpPr>
        <p:spPr>
          <a:xfrm>
            <a:off x="477723" y="1223113"/>
            <a:ext cx="5107305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7365" algn="just">
              <a:lnSpc>
                <a:spcPct val="150000"/>
              </a:lnSpc>
            </a:pP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连排水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由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于压力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与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温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度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较高，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回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收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热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价值 较高，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定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排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与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疏水由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于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不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连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续稳定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，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压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力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温度 </a:t>
            </a:r>
            <a:r>
              <a:rPr sz="2000" spc="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较低</a:t>
            </a:r>
            <a:r>
              <a:rPr sz="2000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，</a:t>
            </a:r>
            <a:r>
              <a:rPr sz="2000" spc="-1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回</a:t>
            </a:r>
            <a:r>
              <a:rPr sz="2000" spc="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收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热</a:t>
            </a:r>
            <a:r>
              <a:rPr sz="2000" spc="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价值</a:t>
            </a:r>
            <a:r>
              <a:rPr sz="2000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较</a:t>
            </a:r>
            <a:r>
              <a:rPr sz="2000" spc="-1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低</a:t>
            </a:r>
            <a:r>
              <a:rPr sz="2000" spc="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，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但</a:t>
            </a:r>
            <a:r>
              <a:rPr sz="2000" spc="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是无</a:t>
            </a:r>
            <a:r>
              <a:rPr sz="2000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论</a:t>
            </a:r>
            <a:r>
              <a:rPr sz="2000" spc="-1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是</a:t>
            </a:r>
            <a:r>
              <a:rPr sz="2000" spc="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连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排</a:t>
            </a:r>
            <a:r>
              <a:rPr sz="2000" spc="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水还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 是定排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疏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水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都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对水介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质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进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行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了回收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，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除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了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节热 还有巨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大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的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节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水价值。</a:t>
            </a:r>
          </a:p>
        </p:txBody>
      </p:sp>
      <p:sp>
        <p:nvSpPr>
          <p:cNvPr id="19" name="object 6"/>
          <p:cNvSpPr/>
          <p:nvPr/>
        </p:nvSpPr>
        <p:spPr>
          <a:xfrm>
            <a:off x="309372" y="3694176"/>
            <a:ext cx="5486400" cy="243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9"/>
          <p:cNvSpPr txBox="1"/>
          <p:nvPr/>
        </p:nvSpPr>
        <p:spPr>
          <a:xfrm>
            <a:off x="6408957" y="1682661"/>
            <a:ext cx="5283798" cy="446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3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◆</a:t>
            </a:r>
            <a:r>
              <a:rPr lang="en-US" sz="2000" spc="3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 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以供汽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蒸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汽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参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数为基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准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进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行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设计</a:t>
            </a:r>
            <a:endParaRPr sz="20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3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◆</a:t>
            </a:r>
            <a:r>
              <a:rPr lang="en-US" sz="2000" spc="3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 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混合蒸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汽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参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数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选取科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学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，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保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证杂质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析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出</a:t>
            </a:r>
            <a:endParaRPr sz="20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3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◆</a:t>
            </a:r>
            <a:r>
              <a:rPr lang="en-US" sz="2000" spc="3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 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准确的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雾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化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混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合汽化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计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算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，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汽化完全</a:t>
            </a:r>
            <a:endParaRPr sz="20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3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◆</a:t>
            </a:r>
            <a:r>
              <a:rPr lang="en-US" sz="2000" spc="3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 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合适的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流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速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设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计，使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得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净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化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系统高效</a:t>
            </a:r>
            <a:endParaRPr sz="20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3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◆</a:t>
            </a:r>
            <a:r>
              <a:rPr lang="en-US" sz="2000" spc="3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 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合适的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过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滤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面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积及精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度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设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置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，保证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合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格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品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质</a:t>
            </a:r>
            <a:endParaRPr sz="20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3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◆</a:t>
            </a:r>
            <a:r>
              <a:rPr lang="en-US" sz="2000" spc="3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 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精确的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汽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汽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混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合匹配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保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证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蒸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汽均质</a:t>
            </a:r>
            <a:endParaRPr sz="20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3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◆</a:t>
            </a:r>
            <a:r>
              <a:rPr lang="en-US" sz="2000" spc="3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 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单项补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偿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、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多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项补偿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合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理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匹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配，全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量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回收</a:t>
            </a:r>
            <a:endParaRPr sz="20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3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◆</a:t>
            </a:r>
            <a:r>
              <a:rPr lang="en-US" sz="2000" spc="3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 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可实现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中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压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、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低压灵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活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配置</a:t>
            </a:r>
            <a:endParaRPr sz="20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3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◆</a:t>
            </a:r>
            <a:r>
              <a:rPr lang="en-US" sz="2000" spc="3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 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全自动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化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配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置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，保证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每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级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控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制精确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到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位</a:t>
            </a:r>
            <a:endParaRPr sz="20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3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◆</a:t>
            </a:r>
            <a:r>
              <a:rPr lang="en-US" sz="2000" spc="3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 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热量与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水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回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收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兼顾，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回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收</a:t>
            </a:r>
            <a:r>
              <a:rPr sz="2000" spc="-1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价</a:t>
            </a:r>
            <a:r>
              <a:rPr sz="20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值较高</a:t>
            </a:r>
            <a:endParaRPr sz="20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4022090" y="6430646"/>
            <a:ext cx="6179185" cy="366142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5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  <p:sp>
          <p:nvSpPr>
            <p:cNvPr id="16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671" y="291491"/>
            <a:ext cx="28879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废水回收技术</a:t>
            </a:r>
          </a:p>
        </p:txBody>
      </p:sp>
      <p:sp>
        <p:nvSpPr>
          <p:cNvPr id="13" name="object 2"/>
          <p:cNvSpPr/>
          <p:nvPr/>
        </p:nvSpPr>
        <p:spPr>
          <a:xfrm>
            <a:off x="6264339" y="3769840"/>
            <a:ext cx="5275218" cy="2655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3"/>
          <p:cNvSpPr/>
          <p:nvPr/>
        </p:nvSpPr>
        <p:spPr>
          <a:xfrm>
            <a:off x="458723" y="1066800"/>
            <a:ext cx="3622323" cy="2483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5"/>
          <p:cNvSpPr/>
          <p:nvPr/>
        </p:nvSpPr>
        <p:spPr>
          <a:xfrm>
            <a:off x="382524" y="3733800"/>
            <a:ext cx="5579903" cy="141759"/>
          </a:xfrm>
          <a:custGeom>
            <a:avLst/>
            <a:gdLst/>
            <a:ahLst/>
            <a:cxnLst/>
            <a:rect l="l" t="t" r="r" b="b"/>
            <a:pathLst>
              <a:path w="5713730" h="190500">
                <a:moveTo>
                  <a:pt x="5713476" y="0"/>
                </a:moveTo>
                <a:lnTo>
                  <a:pt x="378625" y="0"/>
                </a:lnTo>
                <a:lnTo>
                  <a:pt x="19302" y="3186"/>
                </a:lnTo>
                <a:lnTo>
                  <a:pt x="11004" y="3546"/>
                </a:lnTo>
                <a:lnTo>
                  <a:pt x="4955" y="3919"/>
                </a:lnTo>
                <a:lnTo>
                  <a:pt x="1255" y="4303"/>
                </a:lnTo>
                <a:lnTo>
                  <a:pt x="0" y="4699"/>
                </a:lnTo>
                <a:lnTo>
                  <a:pt x="0" y="185801"/>
                </a:lnTo>
                <a:lnTo>
                  <a:pt x="42262" y="187992"/>
                </a:lnTo>
                <a:lnTo>
                  <a:pt x="132221" y="189392"/>
                </a:lnTo>
                <a:lnTo>
                  <a:pt x="5713476" y="190500"/>
                </a:lnTo>
                <a:lnTo>
                  <a:pt x="571347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6"/>
          <p:cNvSpPr txBox="1"/>
          <p:nvPr/>
        </p:nvSpPr>
        <p:spPr>
          <a:xfrm>
            <a:off x="4268470" y="914400"/>
            <a:ext cx="7466330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09600" algn="just">
              <a:lnSpc>
                <a:spcPct val="150000"/>
              </a:lnSpc>
            </a:pPr>
            <a:r>
              <a:rPr sz="24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优良的焓差补偿汽化设计，保证了排污水完全汽化 为过热蒸汽，连排水过滤喷嘴是依据高温高压排污水的 特性，水的流量、温度、压力、喷雾角度、覆盖范围、 </a:t>
            </a:r>
            <a:r>
              <a:rPr sz="2400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冲击力、温度、材质、汽化效果以及要获得的蒸汽品质， </a:t>
            </a:r>
            <a:r>
              <a:rPr sz="24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经过多次的设计计算和试验开发而成的系统。</a:t>
            </a:r>
          </a:p>
        </p:txBody>
      </p:sp>
      <p:sp>
        <p:nvSpPr>
          <p:cNvPr id="24" name="object 7"/>
          <p:cNvSpPr txBox="1"/>
          <p:nvPr/>
        </p:nvSpPr>
        <p:spPr>
          <a:xfrm>
            <a:off x="559606" y="4735970"/>
            <a:ext cx="5283798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2D75B6"/>
                </a:solidFill>
                <a:latin typeface="微软雅黑" panose="020B0503020204020204" pitchFamily="34" charset="-122"/>
                <a:ea typeface="+mj-ea"/>
                <a:cs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5400" kern="0" spc="-1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焓差补偿汽化</a:t>
            </a:r>
            <a:endParaRPr lang="zh-CN" altLang="en-US" sz="5400" kern="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3991610" y="6430646"/>
            <a:ext cx="6209665" cy="366142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5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  <p:sp>
          <p:nvSpPr>
            <p:cNvPr id="16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671" y="291491"/>
            <a:ext cx="28879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废水回收技术</a:t>
            </a:r>
          </a:p>
        </p:txBody>
      </p:sp>
      <p:sp>
        <p:nvSpPr>
          <p:cNvPr id="13" name="object 2"/>
          <p:cNvSpPr/>
          <p:nvPr/>
        </p:nvSpPr>
        <p:spPr>
          <a:xfrm>
            <a:off x="499872" y="1140843"/>
            <a:ext cx="8928100" cy="1373757"/>
          </a:xfrm>
          <a:custGeom>
            <a:avLst/>
            <a:gdLst/>
            <a:ahLst/>
            <a:cxnLst/>
            <a:rect l="l" t="t" r="r" b="b"/>
            <a:pathLst>
              <a:path w="8928100" h="1809114">
                <a:moveTo>
                  <a:pt x="8477631" y="0"/>
                </a:moveTo>
                <a:lnTo>
                  <a:pt x="450011" y="0"/>
                </a:lnTo>
                <a:lnTo>
                  <a:pt x="413103" y="407"/>
                </a:lnTo>
                <a:lnTo>
                  <a:pt x="341867" y="3570"/>
                </a:lnTo>
                <a:lnTo>
                  <a:pt x="274845" y="9653"/>
                </a:lnTo>
                <a:lnTo>
                  <a:pt x="212962" y="18406"/>
                </a:lnTo>
                <a:lnTo>
                  <a:pt x="157147" y="29576"/>
                </a:lnTo>
                <a:lnTo>
                  <a:pt x="108324" y="42910"/>
                </a:lnTo>
                <a:lnTo>
                  <a:pt x="67421" y="58156"/>
                </a:lnTo>
                <a:lnTo>
                  <a:pt x="22941" y="84059"/>
                </a:lnTo>
                <a:lnTo>
                  <a:pt x="0" y="122936"/>
                </a:lnTo>
                <a:lnTo>
                  <a:pt x="0" y="1686052"/>
                </a:lnTo>
                <a:lnTo>
                  <a:pt x="22941" y="1724928"/>
                </a:lnTo>
                <a:lnTo>
                  <a:pt x="67421" y="1750831"/>
                </a:lnTo>
                <a:lnTo>
                  <a:pt x="108324" y="1766077"/>
                </a:lnTo>
                <a:lnTo>
                  <a:pt x="157147" y="1779411"/>
                </a:lnTo>
                <a:lnTo>
                  <a:pt x="212962" y="1790581"/>
                </a:lnTo>
                <a:lnTo>
                  <a:pt x="274845" y="1799334"/>
                </a:lnTo>
                <a:lnTo>
                  <a:pt x="341867" y="1805417"/>
                </a:lnTo>
                <a:lnTo>
                  <a:pt x="413103" y="1808580"/>
                </a:lnTo>
                <a:lnTo>
                  <a:pt x="450011" y="1808988"/>
                </a:lnTo>
                <a:lnTo>
                  <a:pt x="8477631" y="1808988"/>
                </a:lnTo>
                <a:lnTo>
                  <a:pt x="8550624" y="1807380"/>
                </a:lnTo>
                <a:lnTo>
                  <a:pt x="8619865" y="1802725"/>
                </a:lnTo>
                <a:lnTo>
                  <a:pt x="8684428" y="1795275"/>
                </a:lnTo>
                <a:lnTo>
                  <a:pt x="8743386" y="1785282"/>
                </a:lnTo>
                <a:lnTo>
                  <a:pt x="8795813" y="1772999"/>
                </a:lnTo>
                <a:lnTo>
                  <a:pt x="8840784" y="1758677"/>
                </a:lnTo>
                <a:lnTo>
                  <a:pt x="8877374" y="1742569"/>
                </a:lnTo>
                <a:lnTo>
                  <a:pt x="8914516" y="1715610"/>
                </a:lnTo>
                <a:lnTo>
                  <a:pt x="8927592" y="1686052"/>
                </a:lnTo>
                <a:lnTo>
                  <a:pt x="8927592" y="122936"/>
                </a:lnTo>
                <a:lnTo>
                  <a:pt x="8904655" y="84059"/>
                </a:lnTo>
                <a:lnTo>
                  <a:pt x="8860185" y="58156"/>
                </a:lnTo>
                <a:lnTo>
                  <a:pt x="8819289" y="42910"/>
                </a:lnTo>
                <a:lnTo>
                  <a:pt x="8770474" y="29576"/>
                </a:lnTo>
                <a:lnTo>
                  <a:pt x="8714665" y="18406"/>
                </a:lnTo>
                <a:lnTo>
                  <a:pt x="8652789" y="9653"/>
                </a:lnTo>
                <a:lnTo>
                  <a:pt x="8585772" y="3570"/>
                </a:lnTo>
                <a:lnTo>
                  <a:pt x="8514539" y="407"/>
                </a:lnTo>
                <a:lnTo>
                  <a:pt x="8477631" y="0"/>
                </a:lnTo>
                <a:close/>
              </a:path>
            </a:pathLst>
          </a:custGeom>
          <a:solidFill>
            <a:srgbClr val="00205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3"/>
          <p:cNvSpPr/>
          <p:nvPr/>
        </p:nvSpPr>
        <p:spPr>
          <a:xfrm>
            <a:off x="978152" y="1508362"/>
            <a:ext cx="2016256" cy="490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4"/>
          <p:cNvSpPr/>
          <p:nvPr/>
        </p:nvSpPr>
        <p:spPr>
          <a:xfrm>
            <a:off x="9816083" y="2458720"/>
            <a:ext cx="1909572" cy="1766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5"/>
          <p:cNvSpPr/>
          <p:nvPr/>
        </p:nvSpPr>
        <p:spPr>
          <a:xfrm>
            <a:off x="9797033" y="2439670"/>
            <a:ext cx="1948180" cy="1804670"/>
          </a:xfrm>
          <a:custGeom>
            <a:avLst/>
            <a:gdLst/>
            <a:ahLst/>
            <a:cxnLst/>
            <a:rect l="l" t="t" r="r" b="b"/>
            <a:pathLst>
              <a:path w="1948179" h="1804670">
                <a:moveTo>
                  <a:pt x="0" y="1804416"/>
                </a:moveTo>
                <a:lnTo>
                  <a:pt x="1947672" y="1804416"/>
                </a:lnTo>
                <a:lnTo>
                  <a:pt x="1947672" y="0"/>
                </a:lnTo>
                <a:lnTo>
                  <a:pt x="0" y="0"/>
                </a:lnTo>
                <a:lnTo>
                  <a:pt x="0" y="1804416"/>
                </a:lnTo>
                <a:close/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6"/>
          <p:cNvSpPr/>
          <p:nvPr/>
        </p:nvSpPr>
        <p:spPr>
          <a:xfrm>
            <a:off x="9816083" y="698500"/>
            <a:ext cx="1909572" cy="1609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object 7"/>
          <p:cNvSpPr/>
          <p:nvPr/>
        </p:nvSpPr>
        <p:spPr>
          <a:xfrm>
            <a:off x="9797033" y="679450"/>
            <a:ext cx="1948180" cy="1647825"/>
          </a:xfrm>
          <a:custGeom>
            <a:avLst/>
            <a:gdLst/>
            <a:ahLst/>
            <a:cxnLst/>
            <a:rect l="l" t="t" r="r" b="b"/>
            <a:pathLst>
              <a:path w="1948179" h="1647825">
                <a:moveTo>
                  <a:pt x="0" y="1647443"/>
                </a:moveTo>
                <a:lnTo>
                  <a:pt x="1947672" y="1647443"/>
                </a:lnTo>
                <a:lnTo>
                  <a:pt x="1947672" y="0"/>
                </a:lnTo>
                <a:lnTo>
                  <a:pt x="0" y="0"/>
                </a:lnTo>
                <a:lnTo>
                  <a:pt x="0" y="1647443"/>
                </a:lnTo>
                <a:close/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bject 8"/>
          <p:cNvSpPr/>
          <p:nvPr/>
        </p:nvSpPr>
        <p:spPr>
          <a:xfrm>
            <a:off x="9816083" y="4386580"/>
            <a:ext cx="1909572" cy="1766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bject 9"/>
          <p:cNvSpPr/>
          <p:nvPr/>
        </p:nvSpPr>
        <p:spPr>
          <a:xfrm>
            <a:off x="9797033" y="4367530"/>
            <a:ext cx="1948180" cy="1804670"/>
          </a:xfrm>
          <a:custGeom>
            <a:avLst/>
            <a:gdLst/>
            <a:ahLst/>
            <a:cxnLst/>
            <a:rect l="l" t="t" r="r" b="b"/>
            <a:pathLst>
              <a:path w="1948179" h="1804670">
                <a:moveTo>
                  <a:pt x="0" y="1804415"/>
                </a:moveTo>
                <a:lnTo>
                  <a:pt x="1947672" y="1804415"/>
                </a:lnTo>
                <a:lnTo>
                  <a:pt x="1947672" y="0"/>
                </a:lnTo>
                <a:lnTo>
                  <a:pt x="0" y="0"/>
                </a:lnTo>
                <a:lnTo>
                  <a:pt x="0" y="1804415"/>
                </a:lnTo>
                <a:close/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bject 10"/>
          <p:cNvSpPr txBox="1"/>
          <p:nvPr/>
        </p:nvSpPr>
        <p:spPr>
          <a:xfrm>
            <a:off x="609600" y="2735771"/>
            <a:ext cx="8818371" cy="3416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280" marR="5080" indent="-462280" algn="just">
              <a:lnSpc>
                <a:spcPct val="150000"/>
              </a:lnSpc>
            </a:pPr>
            <a:r>
              <a:rPr sz="2800" b="1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精密过滤保证了蒸汽的合格品质。 </a:t>
            </a:r>
            <a:endParaRPr lang="en-US" sz="2800" b="1" dirty="0">
              <a:solidFill>
                <a:srgbClr val="44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R="5080" indent="444500" algn="just">
              <a:lnSpc>
                <a:spcPct val="150000"/>
              </a:lnSpc>
            </a:pPr>
            <a:r>
              <a:rPr lang="en-US" sz="2400" b="1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  </a:t>
            </a:r>
            <a:r>
              <a:rPr sz="2400" dirty="0" err="1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该专利技术采用三级过滤，一级静压拦阻祛除连排水中的悬浮物及大晶状物，使其沉淀到装置的底部，而不会被蒸汽带走</a:t>
            </a:r>
            <a:r>
              <a:rPr sz="2400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； 二级为精密拦阻，对析出的盐碱细晶体进行拦阻，三级精微吸附 </a:t>
            </a:r>
            <a:r>
              <a:rPr sz="2400" spc="-5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主要是对微晶进行过滤吸附，过滤蒸汽中极其微小的颗粒，对蒸 </a:t>
            </a:r>
            <a:r>
              <a:rPr sz="2400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汽起到调质作用。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8" name="object 13"/>
          <p:cNvSpPr txBox="1"/>
          <p:nvPr/>
        </p:nvSpPr>
        <p:spPr>
          <a:xfrm>
            <a:off x="3472687" y="1297678"/>
            <a:ext cx="5672683" cy="1064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2275" algn="just">
              <a:lnSpc>
                <a:spcPct val="150000"/>
              </a:lnSpc>
            </a:pPr>
            <a:r>
              <a:rPr sz="1600" b="1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该专利技术经历了第</a:t>
            </a:r>
            <a:r>
              <a:rPr sz="1600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Ⅰ</a:t>
            </a:r>
            <a:r>
              <a:rPr sz="1600" b="1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代添附式双</a:t>
            </a:r>
            <a:r>
              <a:rPr sz="1600" b="1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</a:t>
            </a:r>
            <a:r>
              <a:rPr sz="1600" b="1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过滤</a:t>
            </a:r>
            <a:r>
              <a:rPr sz="1600" b="1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600" b="1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</a:t>
            </a:r>
            <a:r>
              <a:rPr sz="1600" b="1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代</a:t>
            </a:r>
            <a:r>
              <a:rPr sz="1600" b="1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增加粗 晶前置过滤，现在第三代模块化设</a:t>
            </a:r>
            <a:r>
              <a:rPr sz="1600" b="1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计</a:t>
            </a:r>
            <a:r>
              <a:rPr sz="1600" b="1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，使</a:t>
            </a:r>
            <a:r>
              <a:rPr sz="1600" b="1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得</a:t>
            </a:r>
            <a:r>
              <a:rPr sz="1600" b="1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过滤</a:t>
            </a:r>
            <a:r>
              <a:rPr sz="1600" b="1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</a:t>
            </a:r>
            <a:r>
              <a:rPr sz="1600" b="1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加精</a:t>
            </a:r>
            <a:r>
              <a:rPr sz="1600" b="1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密</a:t>
            </a:r>
            <a:r>
              <a:rPr sz="1600" b="1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，维 护更加方便。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4022090" y="6430646"/>
            <a:ext cx="6179185" cy="366142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5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  <p:sp>
          <p:nvSpPr>
            <p:cNvPr id="16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671" y="291491"/>
            <a:ext cx="28879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废水回收技术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3490178" y="970596"/>
            <a:ext cx="7992619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2D75B6"/>
                </a:solidFill>
                <a:latin typeface="微软雅黑" panose="020B0503020204020204" pitchFamily="34" charset="-122"/>
                <a:ea typeface="+mj-ea"/>
                <a:cs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400" kern="0" spc="-1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蒸汽品质保证</a:t>
            </a:r>
            <a:endParaRPr lang="zh-CN" altLang="en-US" sz="3400" kern="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object 13"/>
          <p:cNvSpPr/>
          <p:nvPr/>
        </p:nvSpPr>
        <p:spPr>
          <a:xfrm>
            <a:off x="662940" y="1648842"/>
            <a:ext cx="2441448" cy="3451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object 14"/>
          <p:cNvSpPr/>
          <p:nvPr/>
        </p:nvSpPr>
        <p:spPr>
          <a:xfrm>
            <a:off x="658177" y="1644015"/>
            <a:ext cx="2451100" cy="3461385"/>
          </a:xfrm>
          <a:custGeom>
            <a:avLst/>
            <a:gdLst/>
            <a:ahLst/>
            <a:cxnLst/>
            <a:rect l="l" t="t" r="r" b="b"/>
            <a:pathLst>
              <a:path w="2451100" h="3461385">
                <a:moveTo>
                  <a:pt x="0" y="3461385"/>
                </a:moveTo>
                <a:lnTo>
                  <a:pt x="2450973" y="3461385"/>
                </a:lnTo>
                <a:lnTo>
                  <a:pt x="2450973" y="0"/>
                </a:lnTo>
                <a:lnTo>
                  <a:pt x="0" y="0"/>
                </a:lnTo>
                <a:lnTo>
                  <a:pt x="0" y="346138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bject 15"/>
          <p:cNvSpPr/>
          <p:nvPr/>
        </p:nvSpPr>
        <p:spPr>
          <a:xfrm>
            <a:off x="656844" y="5279772"/>
            <a:ext cx="2490470" cy="1044827"/>
          </a:xfrm>
          <a:custGeom>
            <a:avLst/>
            <a:gdLst/>
            <a:ahLst/>
            <a:cxnLst/>
            <a:rect l="l" t="t" r="r" b="b"/>
            <a:pathLst>
              <a:path w="2490470" h="1931035">
                <a:moveTo>
                  <a:pt x="2490216" y="0"/>
                </a:moveTo>
                <a:lnTo>
                  <a:pt x="165023" y="0"/>
                </a:lnTo>
                <a:lnTo>
                  <a:pt x="154664" y="91"/>
                </a:lnTo>
                <a:lnTo>
                  <a:pt x="116287" y="2099"/>
                </a:lnTo>
                <a:lnTo>
                  <a:pt x="65911" y="9483"/>
                </a:lnTo>
                <a:lnTo>
                  <a:pt x="27467" y="21161"/>
                </a:lnTo>
                <a:lnTo>
                  <a:pt x="0" y="47243"/>
                </a:lnTo>
                <a:lnTo>
                  <a:pt x="321" y="1886587"/>
                </a:lnTo>
                <a:lnTo>
                  <a:pt x="33076" y="1912017"/>
                </a:lnTo>
                <a:lnTo>
                  <a:pt x="73836" y="1923035"/>
                </a:lnTo>
                <a:lnTo>
                  <a:pt x="125886" y="1929569"/>
                </a:lnTo>
                <a:lnTo>
                  <a:pt x="165023" y="1930908"/>
                </a:lnTo>
                <a:lnTo>
                  <a:pt x="2490216" y="1930908"/>
                </a:lnTo>
                <a:lnTo>
                  <a:pt x="2490216" y="0"/>
                </a:lnTo>
                <a:close/>
              </a:path>
            </a:pathLst>
          </a:custGeom>
          <a:solidFill>
            <a:srgbClr val="00205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object 16"/>
          <p:cNvSpPr/>
          <p:nvPr/>
        </p:nvSpPr>
        <p:spPr>
          <a:xfrm>
            <a:off x="3494532" y="3041777"/>
            <a:ext cx="5416296" cy="3209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object 19"/>
          <p:cNvSpPr txBox="1"/>
          <p:nvPr/>
        </p:nvSpPr>
        <p:spPr>
          <a:xfrm>
            <a:off x="9640316" y="6056701"/>
            <a:ext cx="18542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公司某项目出口蒸汽化验单</a:t>
            </a:r>
          </a:p>
        </p:txBody>
      </p:sp>
      <p:sp>
        <p:nvSpPr>
          <p:cNvPr id="35" name="object 20"/>
          <p:cNvSpPr/>
          <p:nvPr/>
        </p:nvSpPr>
        <p:spPr>
          <a:xfrm>
            <a:off x="9557004" y="2970149"/>
            <a:ext cx="2049779" cy="2883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bject 13"/>
          <p:cNvSpPr txBox="1"/>
          <p:nvPr/>
        </p:nvSpPr>
        <p:spPr>
          <a:xfrm>
            <a:off x="3501896" y="1642056"/>
            <a:ext cx="8193023" cy="1197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2275" algn="just">
              <a:lnSpc>
                <a:spcPct val="150000"/>
              </a:lnSpc>
            </a:pPr>
            <a:r>
              <a:rPr lang="zh-CN" altLang="en-US" b="1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雾化混合系统的高效率保证了混合的均匀与景状物的有效析出，与自动化控制系统共同作用，保证了混合蒸汽符合供汽的参数要求，精密的过滤系统保证对析出物高于</a:t>
            </a:r>
            <a:r>
              <a:rPr lang="en-US" altLang="zh-CN" b="1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95%</a:t>
            </a:r>
            <a:r>
              <a:rPr lang="zh-CN" altLang="en-US" b="1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的拦阻过滤效果，确保蒸汽品质达到供汽的要求</a:t>
            </a:r>
            <a:r>
              <a:rPr b="1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4022090" y="6430646"/>
            <a:ext cx="6179185" cy="366142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5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  <p:sp>
          <p:nvSpPr>
            <p:cNvPr id="16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671" y="291491"/>
            <a:ext cx="28879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废水回收技术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995844" y="1153180"/>
            <a:ext cx="10257535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2D75B6"/>
                </a:solidFill>
                <a:latin typeface="微软雅黑" panose="020B0503020204020204" pitchFamily="34" charset="-122"/>
                <a:ea typeface="+mj-ea"/>
                <a:cs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400" kern="0" spc="-1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电厂高温排污废水回收技术特点</a:t>
            </a:r>
            <a:endParaRPr lang="zh-CN" altLang="en-US" sz="3400" kern="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4"/>
          <p:cNvSpPr/>
          <p:nvPr/>
        </p:nvSpPr>
        <p:spPr>
          <a:xfrm>
            <a:off x="6509005" y="1954848"/>
            <a:ext cx="4905754" cy="2712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5"/>
          <p:cNvSpPr txBox="1"/>
          <p:nvPr/>
        </p:nvSpPr>
        <p:spPr>
          <a:xfrm>
            <a:off x="762000" y="1954848"/>
            <a:ext cx="5478780" cy="418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0" indent="-431800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sz="2400" spc="-26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可回收高温排污水的热量及介质</a:t>
            </a:r>
            <a:endParaRPr sz="24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444500" indent="-431800">
              <a:lnSpc>
                <a:spcPct val="100000"/>
              </a:lnSpc>
              <a:spcBef>
                <a:spcPts val="1440"/>
              </a:spcBef>
              <a:buFont typeface="Wingdings" panose="05000000000000000000" pitchFamily="2" charset="2"/>
              <a:buChar char="u"/>
            </a:pPr>
            <a:r>
              <a:rPr sz="2400" spc="-26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可回收成高品质的供热蒸汽、提升价值</a:t>
            </a:r>
            <a:endParaRPr sz="24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444500" indent="-431800">
              <a:lnSpc>
                <a:spcPct val="100000"/>
              </a:lnSpc>
              <a:spcBef>
                <a:spcPts val="1440"/>
              </a:spcBef>
              <a:buFont typeface="Wingdings" panose="05000000000000000000" pitchFamily="2" charset="2"/>
              <a:buChar char="u"/>
            </a:pPr>
            <a:r>
              <a:rPr sz="2400" spc="-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实现高温排污水零排放，减少排污</a:t>
            </a:r>
            <a:endParaRPr sz="24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444500" indent="-431800">
              <a:lnSpc>
                <a:spcPct val="100000"/>
              </a:lnSpc>
              <a:spcBef>
                <a:spcPts val="1440"/>
              </a:spcBef>
              <a:buFont typeface="Wingdings" panose="05000000000000000000" pitchFamily="2" charset="2"/>
              <a:buChar char="u"/>
            </a:pPr>
            <a:r>
              <a:rPr sz="2400" spc="-26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可将全部锅炉的高温排污水集中处理</a:t>
            </a:r>
            <a:endParaRPr sz="24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444500" indent="-431800">
              <a:lnSpc>
                <a:spcPct val="100000"/>
              </a:lnSpc>
              <a:spcBef>
                <a:spcPts val="1440"/>
              </a:spcBef>
              <a:buFont typeface="Wingdings" panose="05000000000000000000" pitchFamily="2" charset="2"/>
              <a:buChar char="u"/>
            </a:pPr>
            <a:r>
              <a:rPr sz="2400" spc="-26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可回收至系统不同的热源入口</a:t>
            </a:r>
            <a:endParaRPr sz="24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444500" indent="-431800">
              <a:lnSpc>
                <a:spcPct val="100000"/>
              </a:lnSpc>
              <a:spcBef>
                <a:spcPts val="1440"/>
              </a:spcBef>
              <a:buFont typeface="Wingdings" panose="05000000000000000000" pitchFamily="2" charset="2"/>
              <a:buChar char="u"/>
            </a:pPr>
            <a:r>
              <a:rPr sz="2400" spc="-26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旁路设计，停机不停产，不影响生产</a:t>
            </a:r>
            <a:endParaRPr sz="24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444500" indent="-431800">
              <a:lnSpc>
                <a:spcPct val="100000"/>
              </a:lnSpc>
              <a:spcBef>
                <a:spcPts val="1440"/>
              </a:spcBef>
              <a:buFont typeface="Wingdings" panose="05000000000000000000" pitchFamily="2" charset="2"/>
              <a:buChar char="u"/>
            </a:pPr>
            <a:r>
              <a:rPr sz="2400" spc="-26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智能化管理，无人值守运行</a:t>
            </a:r>
            <a:endParaRPr sz="24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444500" indent="-431800">
              <a:lnSpc>
                <a:spcPct val="100000"/>
              </a:lnSpc>
              <a:spcBef>
                <a:spcPts val="1440"/>
              </a:spcBef>
              <a:buFont typeface="Wingdings" panose="05000000000000000000" pitchFamily="2" charset="2"/>
              <a:buChar char="u"/>
            </a:pPr>
            <a:r>
              <a:rPr sz="2400" spc="-26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无高耗能部件，节能一目了然</a:t>
            </a:r>
            <a:endParaRPr sz="24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9" name="object 8"/>
          <p:cNvSpPr/>
          <p:nvPr/>
        </p:nvSpPr>
        <p:spPr>
          <a:xfrm>
            <a:off x="6509004" y="4754435"/>
            <a:ext cx="2269236" cy="1275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9"/>
          <p:cNvSpPr/>
          <p:nvPr/>
        </p:nvSpPr>
        <p:spPr>
          <a:xfrm>
            <a:off x="8875776" y="4766628"/>
            <a:ext cx="2538982" cy="1258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4022090" y="6430645"/>
            <a:ext cx="6179185" cy="340003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5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  <p:sp>
          <p:nvSpPr>
            <p:cNvPr id="16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671" y="291491"/>
            <a:ext cx="28879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废水回收技术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995844" y="1153180"/>
            <a:ext cx="10257535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2D75B6"/>
                </a:solidFill>
                <a:latin typeface="微软雅黑" panose="020B0503020204020204" pitchFamily="34" charset="-122"/>
                <a:ea typeface="+mj-ea"/>
                <a:cs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400" kern="0" spc="-1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相关设计参数</a:t>
            </a:r>
            <a:endParaRPr lang="zh-CN" altLang="en-US" sz="3400" kern="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874395" y="1828800"/>
            <a:ext cx="2520000" cy="90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锅炉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object 3"/>
          <p:cNvSpPr txBox="1"/>
          <p:nvPr/>
        </p:nvSpPr>
        <p:spPr>
          <a:xfrm>
            <a:off x="3572253" y="4707724"/>
            <a:ext cx="2520000" cy="900000"/>
          </a:xfrm>
          <a:prstGeom prst="rect">
            <a:avLst/>
          </a:prstGeom>
          <a:solidFill>
            <a:srgbClr val="2B395B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65913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汽轮机</a:t>
            </a:r>
            <a:endParaRPr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object 6"/>
          <p:cNvSpPr txBox="1">
            <a:spLocks noGrp="1"/>
          </p:cNvSpPr>
          <p:nvPr>
            <p:ph type="title"/>
          </p:nvPr>
        </p:nvSpPr>
        <p:spPr>
          <a:xfrm>
            <a:off x="1648659" y="5834266"/>
            <a:ext cx="981112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400" b="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该系统为量身定做系统，涉及的参数和现场布置的条件较多。</a:t>
            </a:r>
            <a:endParaRPr sz="2400" b="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object 7"/>
          <p:cNvSpPr txBox="1"/>
          <p:nvPr/>
        </p:nvSpPr>
        <p:spPr>
          <a:xfrm>
            <a:off x="879347" y="2814941"/>
            <a:ext cx="2520000" cy="2769989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 marR="7620">
              <a:lnSpc>
                <a:spcPct val="150000"/>
              </a:lnSpc>
            </a:pPr>
            <a:r>
              <a:rPr sz="2400" spc="-5" dirty="0" err="1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容量</a:t>
            </a:r>
            <a:endParaRPr lang="en-US" sz="2400" spc="-5" dirty="0">
              <a:solidFill>
                <a:srgbClr val="44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90805" marR="7620">
              <a:lnSpc>
                <a:spcPct val="150000"/>
              </a:lnSpc>
            </a:pPr>
            <a:r>
              <a:rPr sz="2400" dirty="0" err="1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排污量（排污率</a:t>
            </a:r>
            <a:r>
              <a:rPr sz="2400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） </a:t>
            </a:r>
            <a:r>
              <a:rPr sz="2400" dirty="0" err="1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年平均负荷</a:t>
            </a:r>
            <a:endParaRPr lang="en-US" sz="2400" dirty="0">
              <a:solidFill>
                <a:srgbClr val="44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90805" marR="7620">
              <a:lnSpc>
                <a:spcPct val="150000"/>
              </a:lnSpc>
            </a:pPr>
            <a:r>
              <a:rPr sz="2400" dirty="0" err="1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年运行时间</a:t>
            </a:r>
            <a:endParaRPr lang="en-US" sz="2400" dirty="0">
              <a:solidFill>
                <a:srgbClr val="44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90805" marR="7620">
              <a:lnSpc>
                <a:spcPct val="150000"/>
              </a:lnSpc>
            </a:pPr>
            <a:r>
              <a:rPr sz="2400" dirty="0" err="1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定排及疏水参数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3572255" y="1841105"/>
            <a:ext cx="2520000" cy="2769989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290195">
              <a:lnSpc>
                <a:spcPct val="150000"/>
              </a:lnSpc>
            </a:pPr>
            <a:r>
              <a:rPr sz="2400" dirty="0" err="1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机组形式</a:t>
            </a:r>
            <a:endParaRPr lang="en-US" sz="2400" dirty="0">
              <a:solidFill>
                <a:srgbClr val="44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91440" marR="290195">
              <a:lnSpc>
                <a:spcPct val="150000"/>
              </a:lnSpc>
            </a:pPr>
            <a:r>
              <a:rPr sz="2400" dirty="0" err="1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抽汽</a:t>
            </a:r>
            <a:r>
              <a:rPr sz="2400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/</a:t>
            </a:r>
            <a:r>
              <a:rPr sz="2400" dirty="0" err="1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背压</a:t>
            </a:r>
            <a:endParaRPr lang="en-US" sz="2400" dirty="0">
              <a:solidFill>
                <a:srgbClr val="44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91440" marR="290195">
              <a:lnSpc>
                <a:spcPct val="150000"/>
              </a:lnSpc>
            </a:pPr>
            <a:r>
              <a:rPr sz="2400" dirty="0" err="1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蒸汽参数</a:t>
            </a:r>
            <a:endParaRPr lang="en-US" sz="2400" dirty="0">
              <a:solidFill>
                <a:srgbClr val="44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91440" marR="290195">
              <a:lnSpc>
                <a:spcPct val="150000"/>
              </a:lnSpc>
            </a:pPr>
            <a:r>
              <a:rPr sz="2400" dirty="0" err="1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压力</a:t>
            </a:r>
            <a:r>
              <a:rPr sz="2400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/温度/流量 低加系统参数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6" name="object 9"/>
          <p:cNvSpPr txBox="1"/>
          <p:nvPr/>
        </p:nvSpPr>
        <p:spPr>
          <a:xfrm>
            <a:off x="6244207" y="1828914"/>
            <a:ext cx="2520000" cy="90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45593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供汽系统</a:t>
            </a:r>
            <a:endParaRPr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object 10"/>
          <p:cNvSpPr txBox="1"/>
          <p:nvPr/>
        </p:nvSpPr>
        <p:spPr>
          <a:xfrm>
            <a:off x="8939782" y="4722964"/>
            <a:ext cx="2520000" cy="900000"/>
          </a:xfrm>
          <a:prstGeom prst="rect">
            <a:avLst/>
          </a:prstGeom>
          <a:solidFill>
            <a:srgbClr val="2B395B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45593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效益相关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object 11"/>
          <p:cNvSpPr txBox="1"/>
          <p:nvPr/>
        </p:nvSpPr>
        <p:spPr>
          <a:xfrm>
            <a:off x="6246876" y="2839324"/>
            <a:ext cx="2520000" cy="27684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92710" marR="311785">
              <a:lnSpc>
                <a:spcPct val="150000"/>
              </a:lnSpc>
            </a:pPr>
            <a:r>
              <a:rPr sz="2400" dirty="0" err="1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双减设置</a:t>
            </a:r>
            <a:endParaRPr lang="en-US" sz="2400" dirty="0">
              <a:solidFill>
                <a:srgbClr val="44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92710" marR="311785">
              <a:lnSpc>
                <a:spcPct val="150000"/>
              </a:lnSpc>
            </a:pPr>
            <a:r>
              <a:rPr sz="2400" dirty="0" err="1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供汽参数</a:t>
            </a:r>
            <a:endParaRPr lang="en-US" sz="2400" dirty="0">
              <a:solidFill>
                <a:srgbClr val="44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92710" marR="311785">
              <a:lnSpc>
                <a:spcPct val="150000"/>
              </a:lnSpc>
            </a:pPr>
            <a:r>
              <a:rPr sz="2400" spc="-5" dirty="0" err="1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压力</a:t>
            </a:r>
            <a:r>
              <a:rPr sz="2400" spc="-5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/温度/流量 </a:t>
            </a:r>
            <a:r>
              <a:rPr sz="2400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管路设置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9" name="object 12"/>
          <p:cNvSpPr txBox="1"/>
          <p:nvPr/>
        </p:nvSpPr>
        <p:spPr>
          <a:xfrm>
            <a:off x="8939782" y="1828914"/>
            <a:ext cx="2520000" cy="27684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92710" marR="847725">
              <a:lnSpc>
                <a:spcPct val="150000"/>
              </a:lnSpc>
            </a:pPr>
            <a:r>
              <a:rPr sz="2400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供汽价格 </a:t>
            </a:r>
            <a:r>
              <a:rPr sz="2400" spc="-5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减温水成本 </a:t>
            </a:r>
            <a:r>
              <a:rPr sz="2400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除盐水成本 水处理成本 标煤价格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3991610" y="6430646"/>
            <a:ext cx="6209665" cy="366142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5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  <p:sp>
          <p:nvSpPr>
            <p:cNvPr id="16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671" y="291491"/>
            <a:ext cx="28879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废水回收技术</a:t>
            </a:r>
          </a:p>
        </p:txBody>
      </p:sp>
      <p:sp>
        <p:nvSpPr>
          <p:cNvPr id="13" name="object 2"/>
          <p:cNvSpPr/>
          <p:nvPr/>
        </p:nvSpPr>
        <p:spPr>
          <a:xfrm>
            <a:off x="364490" y="3058215"/>
            <a:ext cx="3657600" cy="1268095"/>
          </a:xfrm>
          <a:custGeom>
            <a:avLst/>
            <a:gdLst/>
            <a:ahLst/>
            <a:cxnLst/>
            <a:rect l="l" t="t" r="r" b="b"/>
            <a:pathLst>
              <a:path w="3657600" h="1268095">
                <a:moveTo>
                  <a:pt x="0" y="1267967"/>
                </a:moveTo>
                <a:lnTo>
                  <a:pt x="3657600" y="1267967"/>
                </a:lnTo>
                <a:lnTo>
                  <a:pt x="3657600" y="0"/>
                </a:lnTo>
                <a:lnTo>
                  <a:pt x="0" y="0"/>
                </a:lnTo>
                <a:lnTo>
                  <a:pt x="0" y="1267967"/>
                </a:lnTo>
                <a:close/>
              </a:path>
            </a:pathLst>
          </a:custGeom>
          <a:solidFill>
            <a:srgbClr val="00205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3"/>
          <p:cNvSpPr/>
          <p:nvPr/>
        </p:nvSpPr>
        <p:spPr>
          <a:xfrm>
            <a:off x="978204" y="3303144"/>
            <a:ext cx="2510231" cy="4952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4"/>
          <p:cNvSpPr/>
          <p:nvPr/>
        </p:nvSpPr>
        <p:spPr>
          <a:xfrm>
            <a:off x="1449578" y="3985641"/>
            <a:ext cx="1322705" cy="171450"/>
          </a:xfrm>
          <a:custGeom>
            <a:avLst/>
            <a:gdLst/>
            <a:ahLst/>
            <a:cxnLst/>
            <a:rect l="l" t="t" r="r" b="b"/>
            <a:pathLst>
              <a:path w="1322705" h="171450">
                <a:moveTo>
                  <a:pt x="81533" y="4190"/>
                </a:moveTo>
                <a:lnTo>
                  <a:pt x="77469" y="4190"/>
                </a:lnTo>
                <a:lnTo>
                  <a:pt x="0" y="168401"/>
                </a:lnTo>
                <a:lnTo>
                  <a:pt x="18287" y="168401"/>
                </a:lnTo>
                <a:lnTo>
                  <a:pt x="43814" y="114300"/>
                </a:lnTo>
                <a:lnTo>
                  <a:pt x="132884" y="114300"/>
                </a:lnTo>
                <a:lnTo>
                  <a:pt x="125539" y="98551"/>
                </a:lnTo>
                <a:lnTo>
                  <a:pt x="51307" y="98551"/>
                </a:lnTo>
                <a:lnTo>
                  <a:pt x="79501" y="39115"/>
                </a:lnTo>
                <a:lnTo>
                  <a:pt x="97821" y="39115"/>
                </a:lnTo>
                <a:lnTo>
                  <a:pt x="81533" y="4190"/>
                </a:lnTo>
                <a:close/>
              </a:path>
              <a:path w="1322705" h="171450">
                <a:moveTo>
                  <a:pt x="132884" y="114300"/>
                </a:moveTo>
                <a:lnTo>
                  <a:pt x="114553" y="114300"/>
                </a:lnTo>
                <a:lnTo>
                  <a:pt x="140462" y="168401"/>
                </a:lnTo>
                <a:lnTo>
                  <a:pt x="158114" y="168401"/>
                </a:lnTo>
                <a:lnTo>
                  <a:pt x="132884" y="114300"/>
                </a:lnTo>
                <a:close/>
              </a:path>
              <a:path w="1322705" h="171450">
                <a:moveTo>
                  <a:pt x="97821" y="39115"/>
                </a:moveTo>
                <a:lnTo>
                  <a:pt x="79501" y="39115"/>
                </a:lnTo>
                <a:lnTo>
                  <a:pt x="107441" y="98551"/>
                </a:lnTo>
                <a:lnTo>
                  <a:pt x="125539" y="98551"/>
                </a:lnTo>
                <a:lnTo>
                  <a:pt x="97821" y="39115"/>
                </a:lnTo>
                <a:close/>
              </a:path>
              <a:path w="1322705" h="171450">
                <a:moveTo>
                  <a:pt x="251838" y="44526"/>
                </a:moveTo>
                <a:lnTo>
                  <a:pt x="210497" y="52990"/>
                </a:lnTo>
                <a:lnTo>
                  <a:pt x="184545" y="81208"/>
                </a:lnTo>
                <a:lnTo>
                  <a:pt x="179526" y="103679"/>
                </a:lnTo>
                <a:lnTo>
                  <a:pt x="179539" y="120765"/>
                </a:lnTo>
                <a:lnTo>
                  <a:pt x="198753" y="154465"/>
                </a:lnTo>
                <a:lnTo>
                  <a:pt x="246791" y="171435"/>
                </a:lnTo>
                <a:lnTo>
                  <a:pt x="258499" y="170361"/>
                </a:lnTo>
                <a:lnTo>
                  <a:pt x="270485" y="167201"/>
                </a:lnTo>
                <a:lnTo>
                  <a:pt x="283715" y="161422"/>
                </a:lnTo>
                <a:lnTo>
                  <a:pt x="289785" y="156770"/>
                </a:lnTo>
                <a:lnTo>
                  <a:pt x="239657" y="156770"/>
                </a:lnTo>
                <a:lnTo>
                  <a:pt x="228126" y="154050"/>
                </a:lnTo>
                <a:lnTo>
                  <a:pt x="198230" y="126824"/>
                </a:lnTo>
                <a:lnTo>
                  <a:pt x="194850" y="100106"/>
                </a:lnTo>
                <a:lnTo>
                  <a:pt x="198088" y="89529"/>
                </a:lnTo>
                <a:lnTo>
                  <a:pt x="226896" y="62221"/>
                </a:lnTo>
                <a:lnTo>
                  <a:pt x="257320" y="59562"/>
                </a:lnTo>
                <a:lnTo>
                  <a:pt x="291894" y="59562"/>
                </a:lnTo>
                <a:lnTo>
                  <a:pt x="287170" y="55934"/>
                </a:lnTo>
                <a:lnTo>
                  <a:pt x="278020" y="50963"/>
                </a:lnTo>
                <a:lnTo>
                  <a:pt x="263004" y="45760"/>
                </a:lnTo>
                <a:lnTo>
                  <a:pt x="251838" y="44526"/>
                </a:lnTo>
                <a:close/>
              </a:path>
              <a:path w="1322705" h="171450">
                <a:moveTo>
                  <a:pt x="287271" y="138494"/>
                </a:moveTo>
                <a:lnTo>
                  <a:pt x="278369" y="146625"/>
                </a:lnTo>
                <a:lnTo>
                  <a:pt x="267795" y="152398"/>
                </a:lnTo>
                <a:lnTo>
                  <a:pt x="255056" y="155788"/>
                </a:lnTo>
                <a:lnTo>
                  <a:pt x="239657" y="156770"/>
                </a:lnTo>
                <a:lnTo>
                  <a:pt x="289785" y="156770"/>
                </a:lnTo>
                <a:lnTo>
                  <a:pt x="293848" y="153655"/>
                </a:lnTo>
                <a:lnTo>
                  <a:pt x="302006" y="143890"/>
                </a:lnTo>
                <a:lnTo>
                  <a:pt x="287271" y="138494"/>
                </a:lnTo>
                <a:close/>
              </a:path>
              <a:path w="1322705" h="171450">
                <a:moveTo>
                  <a:pt x="291894" y="59562"/>
                </a:moveTo>
                <a:lnTo>
                  <a:pt x="257320" y="59562"/>
                </a:lnTo>
                <a:lnTo>
                  <a:pt x="269671" y="63438"/>
                </a:lnTo>
                <a:lnTo>
                  <a:pt x="280417" y="70211"/>
                </a:lnTo>
                <a:lnTo>
                  <a:pt x="289559" y="79883"/>
                </a:lnTo>
                <a:lnTo>
                  <a:pt x="302006" y="72136"/>
                </a:lnTo>
                <a:lnTo>
                  <a:pt x="298322" y="66039"/>
                </a:lnTo>
                <a:lnTo>
                  <a:pt x="293877" y="61087"/>
                </a:lnTo>
                <a:lnTo>
                  <a:pt x="291894" y="59562"/>
                </a:lnTo>
                <a:close/>
              </a:path>
              <a:path w="1322705" h="171450">
                <a:moveTo>
                  <a:pt x="361188" y="60451"/>
                </a:moveTo>
                <a:lnTo>
                  <a:pt x="345566" y="60451"/>
                </a:lnTo>
                <a:lnTo>
                  <a:pt x="345566" y="168401"/>
                </a:lnTo>
                <a:lnTo>
                  <a:pt x="361188" y="168401"/>
                </a:lnTo>
                <a:lnTo>
                  <a:pt x="361188" y="60451"/>
                </a:lnTo>
                <a:close/>
              </a:path>
              <a:path w="1322705" h="171450">
                <a:moveTo>
                  <a:pt x="385952" y="46989"/>
                </a:moveTo>
                <a:lnTo>
                  <a:pt x="324231" y="46989"/>
                </a:lnTo>
                <a:lnTo>
                  <a:pt x="324231" y="60451"/>
                </a:lnTo>
                <a:lnTo>
                  <a:pt x="385952" y="60451"/>
                </a:lnTo>
                <a:lnTo>
                  <a:pt x="385952" y="46989"/>
                </a:lnTo>
                <a:close/>
              </a:path>
              <a:path w="1322705" h="171450">
                <a:moveTo>
                  <a:pt x="361188" y="1777"/>
                </a:moveTo>
                <a:lnTo>
                  <a:pt x="345566" y="1777"/>
                </a:lnTo>
                <a:lnTo>
                  <a:pt x="345566" y="46989"/>
                </a:lnTo>
                <a:lnTo>
                  <a:pt x="361188" y="46989"/>
                </a:lnTo>
                <a:lnTo>
                  <a:pt x="361188" y="1777"/>
                </a:lnTo>
                <a:close/>
              </a:path>
              <a:path w="1322705" h="171450">
                <a:moveTo>
                  <a:pt x="421766" y="46989"/>
                </a:moveTo>
                <a:lnTo>
                  <a:pt x="406145" y="46989"/>
                </a:lnTo>
                <a:lnTo>
                  <a:pt x="406366" y="114580"/>
                </a:lnTo>
                <a:lnTo>
                  <a:pt x="424167" y="159400"/>
                </a:lnTo>
                <a:lnTo>
                  <a:pt x="466174" y="171160"/>
                </a:lnTo>
                <a:lnTo>
                  <a:pt x="478752" y="168723"/>
                </a:lnTo>
                <a:lnTo>
                  <a:pt x="490066" y="163621"/>
                </a:lnTo>
                <a:lnTo>
                  <a:pt x="498374" y="156337"/>
                </a:lnTo>
                <a:lnTo>
                  <a:pt x="450595" y="156337"/>
                </a:lnTo>
                <a:lnTo>
                  <a:pt x="443102" y="154177"/>
                </a:lnTo>
                <a:lnTo>
                  <a:pt x="422215" y="119488"/>
                </a:lnTo>
                <a:lnTo>
                  <a:pt x="421849" y="106552"/>
                </a:lnTo>
                <a:lnTo>
                  <a:pt x="421766" y="46989"/>
                </a:lnTo>
                <a:close/>
              </a:path>
              <a:path w="1322705" h="171450">
                <a:moveTo>
                  <a:pt x="512444" y="46989"/>
                </a:moveTo>
                <a:lnTo>
                  <a:pt x="496443" y="46989"/>
                </a:lnTo>
                <a:lnTo>
                  <a:pt x="496389" y="110200"/>
                </a:lnTo>
                <a:lnTo>
                  <a:pt x="495660" y="124677"/>
                </a:lnTo>
                <a:lnTo>
                  <a:pt x="494030" y="133476"/>
                </a:lnTo>
                <a:lnTo>
                  <a:pt x="491744" y="140335"/>
                </a:lnTo>
                <a:lnTo>
                  <a:pt x="487552" y="145795"/>
                </a:lnTo>
                <a:lnTo>
                  <a:pt x="481456" y="149987"/>
                </a:lnTo>
                <a:lnTo>
                  <a:pt x="475488" y="154177"/>
                </a:lnTo>
                <a:lnTo>
                  <a:pt x="467994" y="156337"/>
                </a:lnTo>
                <a:lnTo>
                  <a:pt x="498374" y="156337"/>
                </a:lnTo>
                <a:lnTo>
                  <a:pt x="512444" y="106552"/>
                </a:lnTo>
                <a:lnTo>
                  <a:pt x="512444" y="46989"/>
                </a:lnTo>
                <a:close/>
              </a:path>
              <a:path w="1322705" h="171450">
                <a:moveTo>
                  <a:pt x="599648" y="43962"/>
                </a:moveTo>
                <a:lnTo>
                  <a:pt x="554349" y="68742"/>
                </a:lnTo>
                <a:lnTo>
                  <a:pt x="542480" y="119819"/>
                </a:lnTo>
                <a:lnTo>
                  <a:pt x="545974" y="131959"/>
                </a:lnTo>
                <a:lnTo>
                  <a:pt x="570080" y="161497"/>
                </a:lnTo>
                <a:lnTo>
                  <a:pt x="608239" y="171295"/>
                </a:lnTo>
                <a:lnTo>
                  <a:pt x="620193" y="169208"/>
                </a:lnTo>
                <a:lnTo>
                  <a:pt x="632996" y="164118"/>
                </a:lnTo>
                <a:lnTo>
                  <a:pt x="643006" y="157099"/>
                </a:lnTo>
                <a:lnTo>
                  <a:pt x="596772" y="157099"/>
                </a:lnTo>
                <a:lnTo>
                  <a:pt x="588899" y="154939"/>
                </a:lnTo>
                <a:lnTo>
                  <a:pt x="559434" y="124587"/>
                </a:lnTo>
                <a:lnTo>
                  <a:pt x="557149" y="116331"/>
                </a:lnTo>
                <a:lnTo>
                  <a:pt x="557149" y="99187"/>
                </a:lnTo>
                <a:lnTo>
                  <a:pt x="588644" y="60960"/>
                </a:lnTo>
                <a:lnTo>
                  <a:pt x="596645" y="58927"/>
                </a:lnTo>
                <a:lnTo>
                  <a:pt x="642725" y="58927"/>
                </a:lnTo>
                <a:lnTo>
                  <a:pt x="638440" y="55157"/>
                </a:lnTo>
                <a:lnTo>
                  <a:pt x="625877" y="47783"/>
                </a:lnTo>
                <a:lnTo>
                  <a:pt x="614446" y="44847"/>
                </a:lnTo>
                <a:lnTo>
                  <a:pt x="599648" y="43962"/>
                </a:lnTo>
                <a:close/>
              </a:path>
              <a:path w="1322705" h="171450">
                <a:moveTo>
                  <a:pt x="667765" y="147446"/>
                </a:moveTo>
                <a:lnTo>
                  <a:pt x="652399" y="147446"/>
                </a:lnTo>
                <a:lnTo>
                  <a:pt x="652399" y="168401"/>
                </a:lnTo>
                <a:lnTo>
                  <a:pt x="667765" y="168401"/>
                </a:lnTo>
                <a:lnTo>
                  <a:pt x="667765" y="147446"/>
                </a:lnTo>
                <a:close/>
              </a:path>
              <a:path w="1322705" h="171450">
                <a:moveTo>
                  <a:pt x="642725" y="58927"/>
                </a:moveTo>
                <a:lnTo>
                  <a:pt x="605408" y="58927"/>
                </a:lnTo>
                <a:lnTo>
                  <a:pt x="613795" y="59663"/>
                </a:lnTo>
                <a:lnTo>
                  <a:pt x="624033" y="63202"/>
                </a:lnTo>
                <a:lnTo>
                  <a:pt x="634917" y="70682"/>
                </a:lnTo>
                <a:lnTo>
                  <a:pt x="647270" y="83208"/>
                </a:lnTo>
                <a:lnTo>
                  <a:pt x="651883" y="95034"/>
                </a:lnTo>
                <a:lnTo>
                  <a:pt x="653414" y="108483"/>
                </a:lnTo>
                <a:lnTo>
                  <a:pt x="651843" y="121489"/>
                </a:lnTo>
                <a:lnTo>
                  <a:pt x="621919" y="154939"/>
                </a:lnTo>
                <a:lnTo>
                  <a:pt x="613790" y="157099"/>
                </a:lnTo>
                <a:lnTo>
                  <a:pt x="643006" y="157099"/>
                </a:lnTo>
                <a:lnTo>
                  <a:pt x="643196" y="156965"/>
                </a:lnTo>
                <a:lnTo>
                  <a:pt x="652399" y="147446"/>
                </a:lnTo>
                <a:lnTo>
                  <a:pt x="667765" y="147446"/>
                </a:lnTo>
                <a:lnTo>
                  <a:pt x="667765" y="63084"/>
                </a:lnTo>
                <a:lnTo>
                  <a:pt x="647449" y="63084"/>
                </a:lnTo>
                <a:lnTo>
                  <a:pt x="642725" y="58927"/>
                </a:lnTo>
                <a:close/>
              </a:path>
              <a:path w="1322705" h="171450">
                <a:moveTo>
                  <a:pt x="667765" y="46989"/>
                </a:moveTo>
                <a:lnTo>
                  <a:pt x="652399" y="46989"/>
                </a:lnTo>
                <a:lnTo>
                  <a:pt x="647449" y="63084"/>
                </a:lnTo>
                <a:lnTo>
                  <a:pt x="667765" y="63084"/>
                </a:lnTo>
                <a:lnTo>
                  <a:pt x="667765" y="46989"/>
                </a:lnTo>
                <a:close/>
              </a:path>
              <a:path w="1322705" h="171450">
                <a:moveTo>
                  <a:pt x="715518" y="0"/>
                </a:moveTo>
                <a:lnTo>
                  <a:pt x="699896" y="0"/>
                </a:lnTo>
                <a:lnTo>
                  <a:pt x="699896" y="168401"/>
                </a:lnTo>
                <a:lnTo>
                  <a:pt x="715518" y="168401"/>
                </a:lnTo>
                <a:lnTo>
                  <a:pt x="715518" y="0"/>
                </a:lnTo>
                <a:close/>
              </a:path>
              <a:path w="1322705" h="171450">
                <a:moveTo>
                  <a:pt x="879726" y="44526"/>
                </a:moveTo>
                <a:lnTo>
                  <a:pt x="838385" y="52990"/>
                </a:lnTo>
                <a:lnTo>
                  <a:pt x="812433" y="81208"/>
                </a:lnTo>
                <a:lnTo>
                  <a:pt x="807414" y="103679"/>
                </a:lnTo>
                <a:lnTo>
                  <a:pt x="807427" y="120765"/>
                </a:lnTo>
                <a:lnTo>
                  <a:pt x="826641" y="154465"/>
                </a:lnTo>
                <a:lnTo>
                  <a:pt x="874679" y="171435"/>
                </a:lnTo>
                <a:lnTo>
                  <a:pt x="886387" y="170361"/>
                </a:lnTo>
                <a:lnTo>
                  <a:pt x="898373" y="167201"/>
                </a:lnTo>
                <a:lnTo>
                  <a:pt x="911603" y="161422"/>
                </a:lnTo>
                <a:lnTo>
                  <a:pt x="917673" y="156770"/>
                </a:lnTo>
                <a:lnTo>
                  <a:pt x="867545" y="156770"/>
                </a:lnTo>
                <a:lnTo>
                  <a:pt x="856014" y="154050"/>
                </a:lnTo>
                <a:lnTo>
                  <a:pt x="826118" y="126824"/>
                </a:lnTo>
                <a:lnTo>
                  <a:pt x="822738" y="100106"/>
                </a:lnTo>
                <a:lnTo>
                  <a:pt x="825976" y="89529"/>
                </a:lnTo>
                <a:lnTo>
                  <a:pt x="854784" y="62221"/>
                </a:lnTo>
                <a:lnTo>
                  <a:pt x="885208" y="59562"/>
                </a:lnTo>
                <a:lnTo>
                  <a:pt x="919782" y="59562"/>
                </a:lnTo>
                <a:lnTo>
                  <a:pt x="915058" y="55934"/>
                </a:lnTo>
                <a:lnTo>
                  <a:pt x="905908" y="50963"/>
                </a:lnTo>
                <a:lnTo>
                  <a:pt x="890892" y="45760"/>
                </a:lnTo>
                <a:lnTo>
                  <a:pt x="879726" y="44526"/>
                </a:lnTo>
                <a:close/>
              </a:path>
              <a:path w="1322705" h="171450">
                <a:moveTo>
                  <a:pt x="915159" y="138494"/>
                </a:moveTo>
                <a:lnTo>
                  <a:pt x="906257" y="146625"/>
                </a:lnTo>
                <a:lnTo>
                  <a:pt x="895683" y="152398"/>
                </a:lnTo>
                <a:lnTo>
                  <a:pt x="882944" y="155788"/>
                </a:lnTo>
                <a:lnTo>
                  <a:pt x="867545" y="156770"/>
                </a:lnTo>
                <a:lnTo>
                  <a:pt x="917673" y="156770"/>
                </a:lnTo>
                <a:lnTo>
                  <a:pt x="921736" y="153655"/>
                </a:lnTo>
                <a:lnTo>
                  <a:pt x="929894" y="143890"/>
                </a:lnTo>
                <a:lnTo>
                  <a:pt x="915159" y="138494"/>
                </a:lnTo>
                <a:close/>
              </a:path>
              <a:path w="1322705" h="171450">
                <a:moveTo>
                  <a:pt x="919782" y="59562"/>
                </a:moveTo>
                <a:lnTo>
                  <a:pt x="885208" y="59562"/>
                </a:lnTo>
                <a:lnTo>
                  <a:pt x="897559" y="63438"/>
                </a:lnTo>
                <a:lnTo>
                  <a:pt x="908305" y="70211"/>
                </a:lnTo>
                <a:lnTo>
                  <a:pt x="917447" y="79883"/>
                </a:lnTo>
                <a:lnTo>
                  <a:pt x="929894" y="72136"/>
                </a:lnTo>
                <a:lnTo>
                  <a:pt x="926211" y="66039"/>
                </a:lnTo>
                <a:lnTo>
                  <a:pt x="921765" y="61087"/>
                </a:lnTo>
                <a:lnTo>
                  <a:pt x="919782" y="59562"/>
                </a:lnTo>
                <a:close/>
              </a:path>
              <a:path w="1322705" h="171450">
                <a:moveTo>
                  <a:pt x="1012652" y="43962"/>
                </a:moveTo>
                <a:lnTo>
                  <a:pt x="967353" y="68742"/>
                </a:lnTo>
                <a:lnTo>
                  <a:pt x="955484" y="119819"/>
                </a:lnTo>
                <a:lnTo>
                  <a:pt x="958978" y="131959"/>
                </a:lnTo>
                <a:lnTo>
                  <a:pt x="983084" y="161497"/>
                </a:lnTo>
                <a:lnTo>
                  <a:pt x="1021243" y="171295"/>
                </a:lnTo>
                <a:lnTo>
                  <a:pt x="1033197" y="169208"/>
                </a:lnTo>
                <a:lnTo>
                  <a:pt x="1046000" y="164118"/>
                </a:lnTo>
                <a:lnTo>
                  <a:pt x="1056010" y="157099"/>
                </a:lnTo>
                <a:lnTo>
                  <a:pt x="1009776" y="157099"/>
                </a:lnTo>
                <a:lnTo>
                  <a:pt x="1001902" y="154939"/>
                </a:lnTo>
                <a:lnTo>
                  <a:pt x="972438" y="124587"/>
                </a:lnTo>
                <a:lnTo>
                  <a:pt x="970152" y="116331"/>
                </a:lnTo>
                <a:lnTo>
                  <a:pt x="970152" y="99187"/>
                </a:lnTo>
                <a:lnTo>
                  <a:pt x="1001649" y="60960"/>
                </a:lnTo>
                <a:lnTo>
                  <a:pt x="1009650" y="58927"/>
                </a:lnTo>
                <a:lnTo>
                  <a:pt x="1055729" y="58927"/>
                </a:lnTo>
                <a:lnTo>
                  <a:pt x="1051444" y="55157"/>
                </a:lnTo>
                <a:lnTo>
                  <a:pt x="1038881" y="47783"/>
                </a:lnTo>
                <a:lnTo>
                  <a:pt x="1027450" y="44847"/>
                </a:lnTo>
                <a:lnTo>
                  <a:pt x="1012652" y="43962"/>
                </a:lnTo>
                <a:close/>
              </a:path>
              <a:path w="1322705" h="171450">
                <a:moveTo>
                  <a:pt x="1080770" y="147446"/>
                </a:moveTo>
                <a:lnTo>
                  <a:pt x="1065402" y="147446"/>
                </a:lnTo>
                <a:lnTo>
                  <a:pt x="1065402" y="168401"/>
                </a:lnTo>
                <a:lnTo>
                  <a:pt x="1080770" y="168401"/>
                </a:lnTo>
                <a:lnTo>
                  <a:pt x="1080770" y="147446"/>
                </a:lnTo>
                <a:close/>
              </a:path>
              <a:path w="1322705" h="171450">
                <a:moveTo>
                  <a:pt x="1055729" y="58927"/>
                </a:moveTo>
                <a:lnTo>
                  <a:pt x="1018413" y="58927"/>
                </a:lnTo>
                <a:lnTo>
                  <a:pt x="1026799" y="59663"/>
                </a:lnTo>
                <a:lnTo>
                  <a:pt x="1037037" y="63202"/>
                </a:lnTo>
                <a:lnTo>
                  <a:pt x="1047921" y="70682"/>
                </a:lnTo>
                <a:lnTo>
                  <a:pt x="1060274" y="83208"/>
                </a:lnTo>
                <a:lnTo>
                  <a:pt x="1064887" y="95034"/>
                </a:lnTo>
                <a:lnTo>
                  <a:pt x="1066418" y="108483"/>
                </a:lnTo>
                <a:lnTo>
                  <a:pt x="1064847" y="121489"/>
                </a:lnTo>
                <a:lnTo>
                  <a:pt x="1034922" y="154939"/>
                </a:lnTo>
                <a:lnTo>
                  <a:pt x="1026794" y="157099"/>
                </a:lnTo>
                <a:lnTo>
                  <a:pt x="1056010" y="157099"/>
                </a:lnTo>
                <a:lnTo>
                  <a:pt x="1056200" y="156965"/>
                </a:lnTo>
                <a:lnTo>
                  <a:pt x="1065402" y="147446"/>
                </a:lnTo>
                <a:lnTo>
                  <a:pt x="1080770" y="147446"/>
                </a:lnTo>
                <a:lnTo>
                  <a:pt x="1080770" y="63084"/>
                </a:lnTo>
                <a:lnTo>
                  <a:pt x="1060453" y="63084"/>
                </a:lnTo>
                <a:lnTo>
                  <a:pt x="1055729" y="58927"/>
                </a:lnTo>
                <a:close/>
              </a:path>
              <a:path w="1322705" h="171450">
                <a:moveTo>
                  <a:pt x="1080770" y="46989"/>
                </a:moveTo>
                <a:lnTo>
                  <a:pt x="1065402" y="46989"/>
                </a:lnTo>
                <a:lnTo>
                  <a:pt x="1060453" y="63084"/>
                </a:lnTo>
                <a:lnTo>
                  <a:pt x="1080770" y="63084"/>
                </a:lnTo>
                <a:lnTo>
                  <a:pt x="1080770" y="46989"/>
                </a:lnTo>
                <a:close/>
              </a:path>
              <a:path w="1322705" h="171450">
                <a:moveTo>
                  <a:pt x="1113663" y="143129"/>
                </a:moveTo>
                <a:lnTo>
                  <a:pt x="1103757" y="154305"/>
                </a:lnTo>
                <a:lnTo>
                  <a:pt x="1107947" y="159638"/>
                </a:lnTo>
                <a:lnTo>
                  <a:pt x="1113282" y="163830"/>
                </a:lnTo>
                <a:lnTo>
                  <a:pt x="1119632" y="166878"/>
                </a:lnTo>
                <a:lnTo>
                  <a:pt x="1130035" y="170273"/>
                </a:lnTo>
                <a:lnTo>
                  <a:pt x="1144566" y="171181"/>
                </a:lnTo>
                <a:lnTo>
                  <a:pt x="1156441" y="167681"/>
                </a:lnTo>
                <a:lnTo>
                  <a:pt x="1167493" y="159573"/>
                </a:lnTo>
                <a:lnTo>
                  <a:pt x="1169321" y="156590"/>
                </a:lnTo>
                <a:lnTo>
                  <a:pt x="1145286" y="156590"/>
                </a:lnTo>
                <a:lnTo>
                  <a:pt x="1135938" y="156420"/>
                </a:lnTo>
                <a:lnTo>
                  <a:pt x="1124492" y="152439"/>
                </a:lnTo>
                <a:lnTo>
                  <a:pt x="1113663" y="143129"/>
                </a:lnTo>
                <a:close/>
              </a:path>
              <a:path w="1322705" h="171450">
                <a:moveTo>
                  <a:pt x="1142429" y="43815"/>
                </a:moveTo>
                <a:lnTo>
                  <a:pt x="1129317" y="46130"/>
                </a:lnTo>
                <a:lnTo>
                  <a:pt x="1118743" y="52959"/>
                </a:lnTo>
                <a:lnTo>
                  <a:pt x="1112393" y="59054"/>
                </a:lnTo>
                <a:lnTo>
                  <a:pt x="1109218" y="66675"/>
                </a:lnTo>
                <a:lnTo>
                  <a:pt x="1109218" y="83058"/>
                </a:lnTo>
                <a:lnTo>
                  <a:pt x="1137539" y="111506"/>
                </a:lnTo>
                <a:lnTo>
                  <a:pt x="1147826" y="116712"/>
                </a:lnTo>
                <a:lnTo>
                  <a:pt x="1154302" y="121031"/>
                </a:lnTo>
                <a:lnTo>
                  <a:pt x="1157224" y="124460"/>
                </a:lnTo>
                <a:lnTo>
                  <a:pt x="1160145" y="128015"/>
                </a:lnTo>
                <a:lnTo>
                  <a:pt x="1161541" y="131952"/>
                </a:lnTo>
                <a:lnTo>
                  <a:pt x="1161541" y="141858"/>
                </a:lnTo>
                <a:lnTo>
                  <a:pt x="1159383" y="146557"/>
                </a:lnTo>
                <a:lnTo>
                  <a:pt x="1154938" y="150621"/>
                </a:lnTo>
                <a:lnTo>
                  <a:pt x="1150620" y="154686"/>
                </a:lnTo>
                <a:lnTo>
                  <a:pt x="1145286" y="156590"/>
                </a:lnTo>
                <a:lnTo>
                  <a:pt x="1169321" y="156590"/>
                </a:lnTo>
                <a:lnTo>
                  <a:pt x="1174186" y="148652"/>
                </a:lnTo>
                <a:lnTo>
                  <a:pt x="1176401" y="135762"/>
                </a:lnTo>
                <a:lnTo>
                  <a:pt x="1176401" y="128650"/>
                </a:lnTo>
                <a:lnTo>
                  <a:pt x="1146556" y="99313"/>
                </a:lnTo>
                <a:lnTo>
                  <a:pt x="1137031" y="94361"/>
                </a:lnTo>
                <a:lnTo>
                  <a:pt x="1130808" y="90042"/>
                </a:lnTo>
                <a:lnTo>
                  <a:pt x="1127759" y="86487"/>
                </a:lnTo>
                <a:lnTo>
                  <a:pt x="1124839" y="82930"/>
                </a:lnTo>
                <a:lnTo>
                  <a:pt x="1123314" y="79121"/>
                </a:lnTo>
                <a:lnTo>
                  <a:pt x="1123372" y="70612"/>
                </a:lnTo>
                <a:lnTo>
                  <a:pt x="1125093" y="66801"/>
                </a:lnTo>
                <a:lnTo>
                  <a:pt x="1128776" y="63500"/>
                </a:lnTo>
                <a:lnTo>
                  <a:pt x="1132332" y="60071"/>
                </a:lnTo>
                <a:lnTo>
                  <a:pt x="1136650" y="58420"/>
                </a:lnTo>
                <a:lnTo>
                  <a:pt x="1174083" y="58420"/>
                </a:lnTo>
                <a:lnTo>
                  <a:pt x="1165300" y="51290"/>
                </a:lnTo>
                <a:lnTo>
                  <a:pt x="1153893" y="45684"/>
                </a:lnTo>
                <a:lnTo>
                  <a:pt x="1142429" y="43815"/>
                </a:lnTo>
                <a:close/>
              </a:path>
              <a:path w="1322705" h="171450">
                <a:moveTo>
                  <a:pt x="1174083" y="58420"/>
                </a:moveTo>
                <a:lnTo>
                  <a:pt x="1136650" y="58420"/>
                </a:lnTo>
                <a:lnTo>
                  <a:pt x="1143466" y="58483"/>
                </a:lnTo>
                <a:lnTo>
                  <a:pt x="1154777" y="61923"/>
                </a:lnTo>
                <a:lnTo>
                  <a:pt x="1166240" y="70612"/>
                </a:lnTo>
                <a:lnTo>
                  <a:pt x="1176274" y="60198"/>
                </a:lnTo>
                <a:lnTo>
                  <a:pt x="1174083" y="58420"/>
                </a:lnTo>
                <a:close/>
              </a:path>
              <a:path w="1322705" h="171450">
                <a:moveTo>
                  <a:pt x="1249113" y="44689"/>
                </a:moveTo>
                <a:lnTo>
                  <a:pt x="1206109" y="75550"/>
                </a:lnTo>
                <a:lnTo>
                  <a:pt x="1198037" y="114247"/>
                </a:lnTo>
                <a:lnTo>
                  <a:pt x="1200130" y="124754"/>
                </a:lnTo>
                <a:lnTo>
                  <a:pt x="1223442" y="160337"/>
                </a:lnTo>
                <a:lnTo>
                  <a:pt x="1260983" y="171450"/>
                </a:lnTo>
                <a:lnTo>
                  <a:pt x="1269872" y="171450"/>
                </a:lnTo>
                <a:lnTo>
                  <a:pt x="1277874" y="170180"/>
                </a:lnTo>
                <a:lnTo>
                  <a:pt x="1284986" y="167386"/>
                </a:lnTo>
                <a:lnTo>
                  <a:pt x="1292097" y="164719"/>
                </a:lnTo>
                <a:lnTo>
                  <a:pt x="1298447" y="160781"/>
                </a:lnTo>
                <a:lnTo>
                  <a:pt x="1302490" y="157099"/>
                </a:lnTo>
                <a:lnTo>
                  <a:pt x="1265808" y="157099"/>
                </a:lnTo>
                <a:lnTo>
                  <a:pt x="1253546" y="156701"/>
                </a:lnTo>
                <a:lnTo>
                  <a:pt x="1220347" y="134166"/>
                </a:lnTo>
                <a:lnTo>
                  <a:pt x="1213865" y="108838"/>
                </a:lnTo>
                <a:lnTo>
                  <a:pt x="1322702" y="101256"/>
                </a:lnTo>
                <a:lnTo>
                  <a:pt x="1321609" y="95376"/>
                </a:lnTo>
                <a:lnTo>
                  <a:pt x="1305940" y="95376"/>
                </a:lnTo>
                <a:lnTo>
                  <a:pt x="1218736" y="86138"/>
                </a:lnTo>
                <a:lnTo>
                  <a:pt x="1225128" y="75959"/>
                </a:lnTo>
                <a:lnTo>
                  <a:pt x="1235636" y="65659"/>
                </a:lnTo>
                <a:lnTo>
                  <a:pt x="1247227" y="60515"/>
                </a:lnTo>
                <a:lnTo>
                  <a:pt x="1260347" y="58800"/>
                </a:lnTo>
                <a:lnTo>
                  <a:pt x="1301473" y="58800"/>
                </a:lnTo>
                <a:lnTo>
                  <a:pt x="1300710" y="58038"/>
                </a:lnTo>
                <a:lnTo>
                  <a:pt x="1291255" y="51882"/>
                </a:lnTo>
                <a:lnTo>
                  <a:pt x="1279831" y="47575"/>
                </a:lnTo>
                <a:lnTo>
                  <a:pt x="1265946" y="45163"/>
                </a:lnTo>
                <a:lnTo>
                  <a:pt x="1249113" y="44689"/>
                </a:lnTo>
                <a:close/>
              </a:path>
              <a:path w="1322705" h="171450">
                <a:moveTo>
                  <a:pt x="1305940" y="128015"/>
                </a:moveTo>
                <a:lnTo>
                  <a:pt x="1271905" y="156082"/>
                </a:lnTo>
                <a:lnTo>
                  <a:pt x="1265808" y="157099"/>
                </a:lnTo>
                <a:lnTo>
                  <a:pt x="1302490" y="157099"/>
                </a:lnTo>
                <a:lnTo>
                  <a:pt x="1304163" y="155575"/>
                </a:lnTo>
                <a:lnTo>
                  <a:pt x="1309751" y="150368"/>
                </a:lnTo>
                <a:lnTo>
                  <a:pt x="1314703" y="143510"/>
                </a:lnTo>
                <a:lnTo>
                  <a:pt x="1319021" y="135000"/>
                </a:lnTo>
                <a:lnTo>
                  <a:pt x="1305940" y="128015"/>
                </a:lnTo>
                <a:close/>
              </a:path>
              <a:path w="1322705" h="171450">
                <a:moveTo>
                  <a:pt x="1301473" y="58800"/>
                </a:moveTo>
                <a:lnTo>
                  <a:pt x="1267587" y="58800"/>
                </a:lnTo>
                <a:lnTo>
                  <a:pt x="1274445" y="60325"/>
                </a:lnTo>
                <a:lnTo>
                  <a:pt x="1287526" y="66421"/>
                </a:lnTo>
                <a:lnTo>
                  <a:pt x="1292859" y="70358"/>
                </a:lnTo>
                <a:lnTo>
                  <a:pt x="1296886" y="75550"/>
                </a:lnTo>
                <a:lnTo>
                  <a:pt x="1300733" y="80390"/>
                </a:lnTo>
                <a:lnTo>
                  <a:pt x="1303782" y="86995"/>
                </a:lnTo>
                <a:lnTo>
                  <a:pt x="1305940" y="95376"/>
                </a:lnTo>
                <a:lnTo>
                  <a:pt x="1321609" y="95376"/>
                </a:lnTo>
                <a:lnTo>
                  <a:pt x="1320344" y="88570"/>
                </a:lnTo>
                <a:lnTo>
                  <a:pt x="1315718" y="76877"/>
                </a:lnTo>
                <a:lnTo>
                  <a:pt x="1308683" y="66001"/>
                </a:lnTo>
                <a:lnTo>
                  <a:pt x="1301473" y="5880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5"/>
          <p:cNvSpPr/>
          <p:nvPr/>
        </p:nvSpPr>
        <p:spPr>
          <a:xfrm>
            <a:off x="381000" y="1008888"/>
            <a:ext cx="3642359" cy="1962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6"/>
          <p:cNvSpPr/>
          <p:nvPr/>
        </p:nvSpPr>
        <p:spPr>
          <a:xfrm>
            <a:off x="381000" y="4416407"/>
            <a:ext cx="3641090" cy="1862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object 7"/>
          <p:cNvSpPr/>
          <p:nvPr/>
        </p:nvSpPr>
        <p:spPr>
          <a:xfrm>
            <a:off x="4267200" y="1008888"/>
            <a:ext cx="7467600" cy="5239512"/>
          </a:xfrm>
          <a:custGeom>
            <a:avLst/>
            <a:gdLst/>
            <a:ahLst/>
            <a:cxnLst/>
            <a:rect l="l" t="t" r="r" b="b"/>
            <a:pathLst>
              <a:path w="7108190" h="5420995">
                <a:moveTo>
                  <a:pt x="0" y="5420868"/>
                </a:moveTo>
                <a:lnTo>
                  <a:pt x="7107935" y="5420868"/>
                </a:lnTo>
                <a:lnTo>
                  <a:pt x="7107935" y="0"/>
                </a:lnTo>
                <a:lnTo>
                  <a:pt x="0" y="0"/>
                </a:lnTo>
                <a:lnTo>
                  <a:pt x="0" y="5420868"/>
                </a:lnTo>
                <a:close/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4419600" y="1104329"/>
            <a:ext cx="7315200" cy="498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14680">
              <a:lnSpc>
                <a:spcPct val="150000"/>
              </a:lnSpc>
            </a:pP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锦江环境诸暨八方热电有限责任公司位</a:t>
            </a:r>
            <a:r>
              <a:rPr sz="2400" spc="5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于</a:t>
            </a:r>
            <a:r>
              <a:rPr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浙江</a:t>
            </a:r>
            <a:r>
              <a:rPr sz="24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省诸暨市</a:t>
            </a:r>
            <a:r>
              <a:rPr sz="2400" spc="-5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，建有2×150吨/时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和</a:t>
            </a:r>
            <a:r>
              <a:rPr sz="2400" spc="-5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1×220吨/时共3台高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温高压循环流化床燃煤锅炉，还建有日处理垃圾1600吨的两台垃圾焚烧炉，</a:t>
            </a:r>
            <a:r>
              <a:rPr sz="2400" spc="5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配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2台25MW背压式汽轮发电机组和1台15MW抽凝机组和1台15MW背压式汽轮发电机组，每小时回收11吨左右的连排废水，通过汽 </a:t>
            </a:r>
            <a:r>
              <a:rPr sz="2400" spc="-5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轮机背压排汽对其进行焓差补偿汽化后，实现高品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位回收，转变成供热蒸汽后再并入热网，该项目实施后，年节能总收益约600万元，减排二氧化碳近万吨。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3991610" y="6430646"/>
            <a:ext cx="6209665" cy="366142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5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  <p:sp>
          <p:nvSpPr>
            <p:cNvPr id="16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671" y="291491"/>
            <a:ext cx="28879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废水回收技术</a:t>
            </a:r>
          </a:p>
        </p:txBody>
      </p:sp>
      <p:sp>
        <p:nvSpPr>
          <p:cNvPr id="13" name="object 2"/>
          <p:cNvSpPr/>
          <p:nvPr/>
        </p:nvSpPr>
        <p:spPr>
          <a:xfrm>
            <a:off x="483108" y="3085212"/>
            <a:ext cx="3657600" cy="1268095"/>
          </a:xfrm>
          <a:custGeom>
            <a:avLst/>
            <a:gdLst/>
            <a:ahLst/>
            <a:cxnLst/>
            <a:rect l="l" t="t" r="r" b="b"/>
            <a:pathLst>
              <a:path w="3657600" h="1268095">
                <a:moveTo>
                  <a:pt x="0" y="1267967"/>
                </a:moveTo>
                <a:lnTo>
                  <a:pt x="3657600" y="1267967"/>
                </a:lnTo>
                <a:lnTo>
                  <a:pt x="3657600" y="0"/>
                </a:lnTo>
                <a:lnTo>
                  <a:pt x="0" y="0"/>
                </a:lnTo>
                <a:lnTo>
                  <a:pt x="0" y="1267967"/>
                </a:lnTo>
                <a:close/>
              </a:path>
            </a:pathLst>
          </a:custGeom>
          <a:solidFill>
            <a:srgbClr val="00205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3"/>
          <p:cNvSpPr/>
          <p:nvPr/>
        </p:nvSpPr>
        <p:spPr>
          <a:xfrm>
            <a:off x="1080312" y="3338831"/>
            <a:ext cx="2509215" cy="4952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4"/>
          <p:cNvSpPr/>
          <p:nvPr/>
        </p:nvSpPr>
        <p:spPr>
          <a:xfrm>
            <a:off x="1551686" y="4021328"/>
            <a:ext cx="1322705" cy="171450"/>
          </a:xfrm>
          <a:custGeom>
            <a:avLst/>
            <a:gdLst/>
            <a:ahLst/>
            <a:cxnLst/>
            <a:rect l="l" t="t" r="r" b="b"/>
            <a:pathLst>
              <a:path w="1322705" h="171450">
                <a:moveTo>
                  <a:pt x="81533" y="4190"/>
                </a:moveTo>
                <a:lnTo>
                  <a:pt x="77469" y="4190"/>
                </a:lnTo>
                <a:lnTo>
                  <a:pt x="0" y="168401"/>
                </a:lnTo>
                <a:lnTo>
                  <a:pt x="18287" y="168401"/>
                </a:lnTo>
                <a:lnTo>
                  <a:pt x="43814" y="114300"/>
                </a:lnTo>
                <a:lnTo>
                  <a:pt x="132884" y="114300"/>
                </a:lnTo>
                <a:lnTo>
                  <a:pt x="125539" y="98551"/>
                </a:lnTo>
                <a:lnTo>
                  <a:pt x="51307" y="98551"/>
                </a:lnTo>
                <a:lnTo>
                  <a:pt x="79501" y="39115"/>
                </a:lnTo>
                <a:lnTo>
                  <a:pt x="97821" y="39115"/>
                </a:lnTo>
                <a:lnTo>
                  <a:pt x="81533" y="4190"/>
                </a:lnTo>
                <a:close/>
              </a:path>
              <a:path w="1322705" h="171450">
                <a:moveTo>
                  <a:pt x="132884" y="114300"/>
                </a:moveTo>
                <a:lnTo>
                  <a:pt x="114553" y="114300"/>
                </a:lnTo>
                <a:lnTo>
                  <a:pt x="140462" y="168401"/>
                </a:lnTo>
                <a:lnTo>
                  <a:pt x="158114" y="168401"/>
                </a:lnTo>
                <a:lnTo>
                  <a:pt x="132884" y="114300"/>
                </a:lnTo>
                <a:close/>
              </a:path>
              <a:path w="1322705" h="171450">
                <a:moveTo>
                  <a:pt x="97821" y="39115"/>
                </a:moveTo>
                <a:lnTo>
                  <a:pt x="79501" y="39115"/>
                </a:lnTo>
                <a:lnTo>
                  <a:pt x="107441" y="98551"/>
                </a:lnTo>
                <a:lnTo>
                  <a:pt x="125539" y="98551"/>
                </a:lnTo>
                <a:lnTo>
                  <a:pt x="97821" y="39115"/>
                </a:lnTo>
                <a:close/>
              </a:path>
              <a:path w="1322705" h="171450">
                <a:moveTo>
                  <a:pt x="251838" y="44526"/>
                </a:moveTo>
                <a:lnTo>
                  <a:pt x="210497" y="52990"/>
                </a:lnTo>
                <a:lnTo>
                  <a:pt x="184545" y="81208"/>
                </a:lnTo>
                <a:lnTo>
                  <a:pt x="179526" y="103679"/>
                </a:lnTo>
                <a:lnTo>
                  <a:pt x="179539" y="120765"/>
                </a:lnTo>
                <a:lnTo>
                  <a:pt x="198753" y="154465"/>
                </a:lnTo>
                <a:lnTo>
                  <a:pt x="246791" y="171435"/>
                </a:lnTo>
                <a:lnTo>
                  <a:pt x="258499" y="170361"/>
                </a:lnTo>
                <a:lnTo>
                  <a:pt x="270485" y="167201"/>
                </a:lnTo>
                <a:lnTo>
                  <a:pt x="283715" y="161422"/>
                </a:lnTo>
                <a:lnTo>
                  <a:pt x="289785" y="156770"/>
                </a:lnTo>
                <a:lnTo>
                  <a:pt x="239657" y="156770"/>
                </a:lnTo>
                <a:lnTo>
                  <a:pt x="228126" y="154050"/>
                </a:lnTo>
                <a:lnTo>
                  <a:pt x="198230" y="126824"/>
                </a:lnTo>
                <a:lnTo>
                  <a:pt x="194850" y="100106"/>
                </a:lnTo>
                <a:lnTo>
                  <a:pt x="198088" y="89529"/>
                </a:lnTo>
                <a:lnTo>
                  <a:pt x="226896" y="62221"/>
                </a:lnTo>
                <a:lnTo>
                  <a:pt x="257320" y="59562"/>
                </a:lnTo>
                <a:lnTo>
                  <a:pt x="291894" y="59562"/>
                </a:lnTo>
                <a:lnTo>
                  <a:pt x="287170" y="55934"/>
                </a:lnTo>
                <a:lnTo>
                  <a:pt x="278020" y="50963"/>
                </a:lnTo>
                <a:lnTo>
                  <a:pt x="263004" y="45760"/>
                </a:lnTo>
                <a:lnTo>
                  <a:pt x="251838" y="44526"/>
                </a:lnTo>
                <a:close/>
              </a:path>
              <a:path w="1322705" h="171450">
                <a:moveTo>
                  <a:pt x="287271" y="138494"/>
                </a:moveTo>
                <a:lnTo>
                  <a:pt x="278369" y="146625"/>
                </a:lnTo>
                <a:lnTo>
                  <a:pt x="267795" y="152398"/>
                </a:lnTo>
                <a:lnTo>
                  <a:pt x="255056" y="155788"/>
                </a:lnTo>
                <a:lnTo>
                  <a:pt x="239657" y="156770"/>
                </a:lnTo>
                <a:lnTo>
                  <a:pt x="289785" y="156770"/>
                </a:lnTo>
                <a:lnTo>
                  <a:pt x="293848" y="153655"/>
                </a:lnTo>
                <a:lnTo>
                  <a:pt x="302006" y="143890"/>
                </a:lnTo>
                <a:lnTo>
                  <a:pt x="287271" y="138494"/>
                </a:lnTo>
                <a:close/>
              </a:path>
              <a:path w="1322705" h="171450">
                <a:moveTo>
                  <a:pt x="291894" y="59562"/>
                </a:moveTo>
                <a:lnTo>
                  <a:pt x="257320" y="59562"/>
                </a:lnTo>
                <a:lnTo>
                  <a:pt x="269671" y="63438"/>
                </a:lnTo>
                <a:lnTo>
                  <a:pt x="280417" y="70211"/>
                </a:lnTo>
                <a:lnTo>
                  <a:pt x="289559" y="79883"/>
                </a:lnTo>
                <a:lnTo>
                  <a:pt x="302006" y="72136"/>
                </a:lnTo>
                <a:lnTo>
                  <a:pt x="298322" y="66039"/>
                </a:lnTo>
                <a:lnTo>
                  <a:pt x="293877" y="61087"/>
                </a:lnTo>
                <a:lnTo>
                  <a:pt x="291894" y="59562"/>
                </a:lnTo>
                <a:close/>
              </a:path>
              <a:path w="1322705" h="171450">
                <a:moveTo>
                  <a:pt x="361188" y="60451"/>
                </a:moveTo>
                <a:lnTo>
                  <a:pt x="345566" y="60451"/>
                </a:lnTo>
                <a:lnTo>
                  <a:pt x="345566" y="168401"/>
                </a:lnTo>
                <a:lnTo>
                  <a:pt x="361188" y="168401"/>
                </a:lnTo>
                <a:lnTo>
                  <a:pt x="361188" y="60451"/>
                </a:lnTo>
                <a:close/>
              </a:path>
              <a:path w="1322705" h="171450">
                <a:moveTo>
                  <a:pt x="385952" y="46989"/>
                </a:moveTo>
                <a:lnTo>
                  <a:pt x="324231" y="46989"/>
                </a:lnTo>
                <a:lnTo>
                  <a:pt x="324231" y="60451"/>
                </a:lnTo>
                <a:lnTo>
                  <a:pt x="385952" y="60451"/>
                </a:lnTo>
                <a:lnTo>
                  <a:pt x="385952" y="46989"/>
                </a:lnTo>
                <a:close/>
              </a:path>
              <a:path w="1322705" h="171450">
                <a:moveTo>
                  <a:pt x="361188" y="1777"/>
                </a:moveTo>
                <a:lnTo>
                  <a:pt x="345566" y="1777"/>
                </a:lnTo>
                <a:lnTo>
                  <a:pt x="345566" y="46989"/>
                </a:lnTo>
                <a:lnTo>
                  <a:pt x="361188" y="46989"/>
                </a:lnTo>
                <a:lnTo>
                  <a:pt x="361188" y="1777"/>
                </a:lnTo>
                <a:close/>
              </a:path>
              <a:path w="1322705" h="171450">
                <a:moveTo>
                  <a:pt x="421766" y="46989"/>
                </a:moveTo>
                <a:lnTo>
                  <a:pt x="406145" y="46989"/>
                </a:lnTo>
                <a:lnTo>
                  <a:pt x="406366" y="114580"/>
                </a:lnTo>
                <a:lnTo>
                  <a:pt x="424167" y="159400"/>
                </a:lnTo>
                <a:lnTo>
                  <a:pt x="466174" y="171160"/>
                </a:lnTo>
                <a:lnTo>
                  <a:pt x="478752" y="168723"/>
                </a:lnTo>
                <a:lnTo>
                  <a:pt x="490066" y="163621"/>
                </a:lnTo>
                <a:lnTo>
                  <a:pt x="498374" y="156337"/>
                </a:lnTo>
                <a:lnTo>
                  <a:pt x="450595" y="156337"/>
                </a:lnTo>
                <a:lnTo>
                  <a:pt x="443102" y="154177"/>
                </a:lnTo>
                <a:lnTo>
                  <a:pt x="422215" y="119488"/>
                </a:lnTo>
                <a:lnTo>
                  <a:pt x="421849" y="106552"/>
                </a:lnTo>
                <a:lnTo>
                  <a:pt x="421766" y="46989"/>
                </a:lnTo>
                <a:close/>
              </a:path>
              <a:path w="1322705" h="171450">
                <a:moveTo>
                  <a:pt x="512444" y="46989"/>
                </a:moveTo>
                <a:lnTo>
                  <a:pt x="496443" y="46989"/>
                </a:lnTo>
                <a:lnTo>
                  <a:pt x="496389" y="110200"/>
                </a:lnTo>
                <a:lnTo>
                  <a:pt x="495660" y="124677"/>
                </a:lnTo>
                <a:lnTo>
                  <a:pt x="494030" y="133476"/>
                </a:lnTo>
                <a:lnTo>
                  <a:pt x="491744" y="140335"/>
                </a:lnTo>
                <a:lnTo>
                  <a:pt x="487552" y="145795"/>
                </a:lnTo>
                <a:lnTo>
                  <a:pt x="481456" y="149987"/>
                </a:lnTo>
                <a:lnTo>
                  <a:pt x="475488" y="154177"/>
                </a:lnTo>
                <a:lnTo>
                  <a:pt x="467994" y="156337"/>
                </a:lnTo>
                <a:lnTo>
                  <a:pt x="498374" y="156337"/>
                </a:lnTo>
                <a:lnTo>
                  <a:pt x="512444" y="106552"/>
                </a:lnTo>
                <a:lnTo>
                  <a:pt x="512444" y="46989"/>
                </a:lnTo>
                <a:close/>
              </a:path>
              <a:path w="1322705" h="171450">
                <a:moveTo>
                  <a:pt x="599648" y="43962"/>
                </a:moveTo>
                <a:lnTo>
                  <a:pt x="554349" y="68742"/>
                </a:lnTo>
                <a:lnTo>
                  <a:pt x="542480" y="119819"/>
                </a:lnTo>
                <a:lnTo>
                  <a:pt x="545974" y="131959"/>
                </a:lnTo>
                <a:lnTo>
                  <a:pt x="570080" y="161497"/>
                </a:lnTo>
                <a:lnTo>
                  <a:pt x="608239" y="171295"/>
                </a:lnTo>
                <a:lnTo>
                  <a:pt x="620193" y="169208"/>
                </a:lnTo>
                <a:lnTo>
                  <a:pt x="632996" y="164118"/>
                </a:lnTo>
                <a:lnTo>
                  <a:pt x="643006" y="157099"/>
                </a:lnTo>
                <a:lnTo>
                  <a:pt x="596772" y="157099"/>
                </a:lnTo>
                <a:lnTo>
                  <a:pt x="588899" y="154939"/>
                </a:lnTo>
                <a:lnTo>
                  <a:pt x="559434" y="124587"/>
                </a:lnTo>
                <a:lnTo>
                  <a:pt x="557149" y="116331"/>
                </a:lnTo>
                <a:lnTo>
                  <a:pt x="557149" y="99187"/>
                </a:lnTo>
                <a:lnTo>
                  <a:pt x="588644" y="60960"/>
                </a:lnTo>
                <a:lnTo>
                  <a:pt x="596645" y="58927"/>
                </a:lnTo>
                <a:lnTo>
                  <a:pt x="642725" y="58927"/>
                </a:lnTo>
                <a:lnTo>
                  <a:pt x="638440" y="55157"/>
                </a:lnTo>
                <a:lnTo>
                  <a:pt x="625877" y="47783"/>
                </a:lnTo>
                <a:lnTo>
                  <a:pt x="614446" y="44847"/>
                </a:lnTo>
                <a:lnTo>
                  <a:pt x="599648" y="43962"/>
                </a:lnTo>
                <a:close/>
              </a:path>
              <a:path w="1322705" h="171450">
                <a:moveTo>
                  <a:pt x="667765" y="147446"/>
                </a:moveTo>
                <a:lnTo>
                  <a:pt x="652399" y="147446"/>
                </a:lnTo>
                <a:lnTo>
                  <a:pt x="652399" y="168401"/>
                </a:lnTo>
                <a:lnTo>
                  <a:pt x="667765" y="168401"/>
                </a:lnTo>
                <a:lnTo>
                  <a:pt x="667765" y="147446"/>
                </a:lnTo>
                <a:close/>
              </a:path>
              <a:path w="1322705" h="171450">
                <a:moveTo>
                  <a:pt x="642725" y="58927"/>
                </a:moveTo>
                <a:lnTo>
                  <a:pt x="605408" y="58927"/>
                </a:lnTo>
                <a:lnTo>
                  <a:pt x="613795" y="59663"/>
                </a:lnTo>
                <a:lnTo>
                  <a:pt x="624033" y="63202"/>
                </a:lnTo>
                <a:lnTo>
                  <a:pt x="634917" y="70682"/>
                </a:lnTo>
                <a:lnTo>
                  <a:pt x="647270" y="83208"/>
                </a:lnTo>
                <a:lnTo>
                  <a:pt x="651883" y="95034"/>
                </a:lnTo>
                <a:lnTo>
                  <a:pt x="653414" y="108483"/>
                </a:lnTo>
                <a:lnTo>
                  <a:pt x="651843" y="121489"/>
                </a:lnTo>
                <a:lnTo>
                  <a:pt x="621919" y="154939"/>
                </a:lnTo>
                <a:lnTo>
                  <a:pt x="613790" y="157099"/>
                </a:lnTo>
                <a:lnTo>
                  <a:pt x="643006" y="157099"/>
                </a:lnTo>
                <a:lnTo>
                  <a:pt x="643196" y="156965"/>
                </a:lnTo>
                <a:lnTo>
                  <a:pt x="652399" y="147446"/>
                </a:lnTo>
                <a:lnTo>
                  <a:pt x="667765" y="147446"/>
                </a:lnTo>
                <a:lnTo>
                  <a:pt x="667765" y="63084"/>
                </a:lnTo>
                <a:lnTo>
                  <a:pt x="647449" y="63084"/>
                </a:lnTo>
                <a:lnTo>
                  <a:pt x="642725" y="58927"/>
                </a:lnTo>
                <a:close/>
              </a:path>
              <a:path w="1322705" h="171450">
                <a:moveTo>
                  <a:pt x="667765" y="46989"/>
                </a:moveTo>
                <a:lnTo>
                  <a:pt x="652399" y="46989"/>
                </a:lnTo>
                <a:lnTo>
                  <a:pt x="647449" y="63084"/>
                </a:lnTo>
                <a:lnTo>
                  <a:pt x="667765" y="63084"/>
                </a:lnTo>
                <a:lnTo>
                  <a:pt x="667765" y="46989"/>
                </a:lnTo>
                <a:close/>
              </a:path>
              <a:path w="1322705" h="171450">
                <a:moveTo>
                  <a:pt x="715518" y="0"/>
                </a:moveTo>
                <a:lnTo>
                  <a:pt x="699896" y="0"/>
                </a:lnTo>
                <a:lnTo>
                  <a:pt x="699896" y="168401"/>
                </a:lnTo>
                <a:lnTo>
                  <a:pt x="715518" y="168401"/>
                </a:lnTo>
                <a:lnTo>
                  <a:pt x="715518" y="0"/>
                </a:lnTo>
                <a:close/>
              </a:path>
              <a:path w="1322705" h="171450">
                <a:moveTo>
                  <a:pt x="879726" y="44526"/>
                </a:moveTo>
                <a:lnTo>
                  <a:pt x="838385" y="52990"/>
                </a:lnTo>
                <a:lnTo>
                  <a:pt x="812433" y="81208"/>
                </a:lnTo>
                <a:lnTo>
                  <a:pt x="807414" y="103679"/>
                </a:lnTo>
                <a:lnTo>
                  <a:pt x="807427" y="120765"/>
                </a:lnTo>
                <a:lnTo>
                  <a:pt x="826641" y="154465"/>
                </a:lnTo>
                <a:lnTo>
                  <a:pt x="874679" y="171435"/>
                </a:lnTo>
                <a:lnTo>
                  <a:pt x="886387" y="170361"/>
                </a:lnTo>
                <a:lnTo>
                  <a:pt x="898373" y="167201"/>
                </a:lnTo>
                <a:lnTo>
                  <a:pt x="911603" y="161422"/>
                </a:lnTo>
                <a:lnTo>
                  <a:pt x="917673" y="156770"/>
                </a:lnTo>
                <a:lnTo>
                  <a:pt x="867545" y="156770"/>
                </a:lnTo>
                <a:lnTo>
                  <a:pt x="856014" y="154050"/>
                </a:lnTo>
                <a:lnTo>
                  <a:pt x="826118" y="126824"/>
                </a:lnTo>
                <a:lnTo>
                  <a:pt x="822738" y="100106"/>
                </a:lnTo>
                <a:lnTo>
                  <a:pt x="825976" y="89529"/>
                </a:lnTo>
                <a:lnTo>
                  <a:pt x="854784" y="62221"/>
                </a:lnTo>
                <a:lnTo>
                  <a:pt x="885208" y="59562"/>
                </a:lnTo>
                <a:lnTo>
                  <a:pt x="919782" y="59562"/>
                </a:lnTo>
                <a:lnTo>
                  <a:pt x="915058" y="55934"/>
                </a:lnTo>
                <a:lnTo>
                  <a:pt x="905908" y="50963"/>
                </a:lnTo>
                <a:lnTo>
                  <a:pt x="890892" y="45760"/>
                </a:lnTo>
                <a:lnTo>
                  <a:pt x="879726" y="44526"/>
                </a:lnTo>
                <a:close/>
              </a:path>
              <a:path w="1322705" h="171450">
                <a:moveTo>
                  <a:pt x="915159" y="138494"/>
                </a:moveTo>
                <a:lnTo>
                  <a:pt x="906257" y="146625"/>
                </a:lnTo>
                <a:lnTo>
                  <a:pt x="895683" y="152398"/>
                </a:lnTo>
                <a:lnTo>
                  <a:pt x="882944" y="155788"/>
                </a:lnTo>
                <a:lnTo>
                  <a:pt x="867545" y="156770"/>
                </a:lnTo>
                <a:lnTo>
                  <a:pt x="917673" y="156770"/>
                </a:lnTo>
                <a:lnTo>
                  <a:pt x="921736" y="153655"/>
                </a:lnTo>
                <a:lnTo>
                  <a:pt x="929894" y="143890"/>
                </a:lnTo>
                <a:lnTo>
                  <a:pt x="915159" y="138494"/>
                </a:lnTo>
                <a:close/>
              </a:path>
              <a:path w="1322705" h="171450">
                <a:moveTo>
                  <a:pt x="919782" y="59562"/>
                </a:moveTo>
                <a:lnTo>
                  <a:pt x="885208" y="59562"/>
                </a:lnTo>
                <a:lnTo>
                  <a:pt x="897559" y="63438"/>
                </a:lnTo>
                <a:lnTo>
                  <a:pt x="908305" y="70211"/>
                </a:lnTo>
                <a:lnTo>
                  <a:pt x="917447" y="79883"/>
                </a:lnTo>
                <a:lnTo>
                  <a:pt x="929894" y="72136"/>
                </a:lnTo>
                <a:lnTo>
                  <a:pt x="926211" y="66039"/>
                </a:lnTo>
                <a:lnTo>
                  <a:pt x="921765" y="61087"/>
                </a:lnTo>
                <a:lnTo>
                  <a:pt x="919782" y="59562"/>
                </a:lnTo>
                <a:close/>
              </a:path>
              <a:path w="1322705" h="171450">
                <a:moveTo>
                  <a:pt x="1012652" y="43962"/>
                </a:moveTo>
                <a:lnTo>
                  <a:pt x="967353" y="68742"/>
                </a:lnTo>
                <a:lnTo>
                  <a:pt x="955484" y="119819"/>
                </a:lnTo>
                <a:lnTo>
                  <a:pt x="958978" y="131959"/>
                </a:lnTo>
                <a:lnTo>
                  <a:pt x="983084" y="161497"/>
                </a:lnTo>
                <a:lnTo>
                  <a:pt x="1021243" y="171295"/>
                </a:lnTo>
                <a:lnTo>
                  <a:pt x="1033197" y="169208"/>
                </a:lnTo>
                <a:lnTo>
                  <a:pt x="1046000" y="164118"/>
                </a:lnTo>
                <a:lnTo>
                  <a:pt x="1056010" y="157099"/>
                </a:lnTo>
                <a:lnTo>
                  <a:pt x="1009776" y="157099"/>
                </a:lnTo>
                <a:lnTo>
                  <a:pt x="1001902" y="154939"/>
                </a:lnTo>
                <a:lnTo>
                  <a:pt x="972438" y="124587"/>
                </a:lnTo>
                <a:lnTo>
                  <a:pt x="970152" y="116331"/>
                </a:lnTo>
                <a:lnTo>
                  <a:pt x="970152" y="99187"/>
                </a:lnTo>
                <a:lnTo>
                  <a:pt x="1001649" y="60960"/>
                </a:lnTo>
                <a:lnTo>
                  <a:pt x="1009650" y="58927"/>
                </a:lnTo>
                <a:lnTo>
                  <a:pt x="1055729" y="58927"/>
                </a:lnTo>
                <a:lnTo>
                  <a:pt x="1051444" y="55157"/>
                </a:lnTo>
                <a:lnTo>
                  <a:pt x="1038881" y="47783"/>
                </a:lnTo>
                <a:lnTo>
                  <a:pt x="1027450" y="44847"/>
                </a:lnTo>
                <a:lnTo>
                  <a:pt x="1012652" y="43962"/>
                </a:lnTo>
                <a:close/>
              </a:path>
              <a:path w="1322705" h="171450">
                <a:moveTo>
                  <a:pt x="1080770" y="147446"/>
                </a:moveTo>
                <a:lnTo>
                  <a:pt x="1065402" y="147446"/>
                </a:lnTo>
                <a:lnTo>
                  <a:pt x="1065402" y="168401"/>
                </a:lnTo>
                <a:lnTo>
                  <a:pt x="1080770" y="168401"/>
                </a:lnTo>
                <a:lnTo>
                  <a:pt x="1080770" y="147446"/>
                </a:lnTo>
                <a:close/>
              </a:path>
              <a:path w="1322705" h="171450">
                <a:moveTo>
                  <a:pt x="1055729" y="58927"/>
                </a:moveTo>
                <a:lnTo>
                  <a:pt x="1018413" y="58927"/>
                </a:lnTo>
                <a:lnTo>
                  <a:pt x="1026799" y="59663"/>
                </a:lnTo>
                <a:lnTo>
                  <a:pt x="1037037" y="63202"/>
                </a:lnTo>
                <a:lnTo>
                  <a:pt x="1047921" y="70682"/>
                </a:lnTo>
                <a:lnTo>
                  <a:pt x="1060274" y="83208"/>
                </a:lnTo>
                <a:lnTo>
                  <a:pt x="1064887" y="95034"/>
                </a:lnTo>
                <a:lnTo>
                  <a:pt x="1066418" y="108483"/>
                </a:lnTo>
                <a:lnTo>
                  <a:pt x="1064847" y="121489"/>
                </a:lnTo>
                <a:lnTo>
                  <a:pt x="1034922" y="154939"/>
                </a:lnTo>
                <a:lnTo>
                  <a:pt x="1026794" y="157099"/>
                </a:lnTo>
                <a:lnTo>
                  <a:pt x="1056010" y="157099"/>
                </a:lnTo>
                <a:lnTo>
                  <a:pt x="1056200" y="156965"/>
                </a:lnTo>
                <a:lnTo>
                  <a:pt x="1065402" y="147446"/>
                </a:lnTo>
                <a:lnTo>
                  <a:pt x="1080770" y="147446"/>
                </a:lnTo>
                <a:lnTo>
                  <a:pt x="1080770" y="63084"/>
                </a:lnTo>
                <a:lnTo>
                  <a:pt x="1060453" y="63084"/>
                </a:lnTo>
                <a:lnTo>
                  <a:pt x="1055729" y="58927"/>
                </a:lnTo>
                <a:close/>
              </a:path>
              <a:path w="1322705" h="171450">
                <a:moveTo>
                  <a:pt x="1080770" y="46989"/>
                </a:moveTo>
                <a:lnTo>
                  <a:pt x="1065402" y="46989"/>
                </a:lnTo>
                <a:lnTo>
                  <a:pt x="1060453" y="63084"/>
                </a:lnTo>
                <a:lnTo>
                  <a:pt x="1080770" y="63084"/>
                </a:lnTo>
                <a:lnTo>
                  <a:pt x="1080770" y="46989"/>
                </a:lnTo>
                <a:close/>
              </a:path>
              <a:path w="1322705" h="171450">
                <a:moveTo>
                  <a:pt x="1113663" y="143129"/>
                </a:moveTo>
                <a:lnTo>
                  <a:pt x="1103757" y="154305"/>
                </a:lnTo>
                <a:lnTo>
                  <a:pt x="1107947" y="159638"/>
                </a:lnTo>
                <a:lnTo>
                  <a:pt x="1113282" y="163830"/>
                </a:lnTo>
                <a:lnTo>
                  <a:pt x="1119632" y="166878"/>
                </a:lnTo>
                <a:lnTo>
                  <a:pt x="1130035" y="170273"/>
                </a:lnTo>
                <a:lnTo>
                  <a:pt x="1144566" y="171181"/>
                </a:lnTo>
                <a:lnTo>
                  <a:pt x="1156441" y="167681"/>
                </a:lnTo>
                <a:lnTo>
                  <a:pt x="1167493" y="159573"/>
                </a:lnTo>
                <a:lnTo>
                  <a:pt x="1169321" y="156590"/>
                </a:lnTo>
                <a:lnTo>
                  <a:pt x="1145286" y="156590"/>
                </a:lnTo>
                <a:lnTo>
                  <a:pt x="1135938" y="156420"/>
                </a:lnTo>
                <a:lnTo>
                  <a:pt x="1124492" y="152439"/>
                </a:lnTo>
                <a:lnTo>
                  <a:pt x="1113663" y="143129"/>
                </a:lnTo>
                <a:close/>
              </a:path>
              <a:path w="1322705" h="171450">
                <a:moveTo>
                  <a:pt x="1142429" y="43815"/>
                </a:moveTo>
                <a:lnTo>
                  <a:pt x="1129317" y="46130"/>
                </a:lnTo>
                <a:lnTo>
                  <a:pt x="1118743" y="52959"/>
                </a:lnTo>
                <a:lnTo>
                  <a:pt x="1112393" y="59054"/>
                </a:lnTo>
                <a:lnTo>
                  <a:pt x="1109218" y="66675"/>
                </a:lnTo>
                <a:lnTo>
                  <a:pt x="1109218" y="83058"/>
                </a:lnTo>
                <a:lnTo>
                  <a:pt x="1137539" y="111506"/>
                </a:lnTo>
                <a:lnTo>
                  <a:pt x="1147826" y="116712"/>
                </a:lnTo>
                <a:lnTo>
                  <a:pt x="1154302" y="121031"/>
                </a:lnTo>
                <a:lnTo>
                  <a:pt x="1157224" y="124460"/>
                </a:lnTo>
                <a:lnTo>
                  <a:pt x="1160145" y="128015"/>
                </a:lnTo>
                <a:lnTo>
                  <a:pt x="1161541" y="131952"/>
                </a:lnTo>
                <a:lnTo>
                  <a:pt x="1161541" y="141858"/>
                </a:lnTo>
                <a:lnTo>
                  <a:pt x="1159383" y="146557"/>
                </a:lnTo>
                <a:lnTo>
                  <a:pt x="1154938" y="150621"/>
                </a:lnTo>
                <a:lnTo>
                  <a:pt x="1150620" y="154686"/>
                </a:lnTo>
                <a:lnTo>
                  <a:pt x="1145286" y="156590"/>
                </a:lnTo>
                <a:lnTo>
                  <a:pt x="1169321" y="156590"/>
                </a:lnTo>
                <a:lnTo>
                  <a:pt x="1174186" y="148652"/>
                </a:lnTo>
                <a:lnTo>
                  <a:pt x="1176401" y="135762"/>
                </a:lnTo>
                <a:lnTo>
                  <a:pt x="1176401" y="128650"/>
                </a:lnTo>
                <a:lnTo>
                  <a:pt x="1146556" y="99313"/>
                </a:lnTo>
                <a:lnTo>
                  <a:pt x="1137031" y="94361"/>
                </a:lnTo>
                <a:lnTo>
                  <a:pt x="1130808" y="90042"/>
                </a:lnTo>
                <a:lnTo>
                  <a:pt x="1127759" y="86487"/>
                </a:lnTo>
                <a:lnTo>
                  <a:pt x="1124839" y="82930"/>
                </a:lnTo>
                <a:lnTo>
                  <a:pt x="1123314" y="79121"/>
                </a:lnTo>
                <a:lnTo>
                  <a:pt x="1123372" y="70612"/>
                </a:lnTo>
                <a:lnTo>
                  <a:pt x="1125093" y="66801"/>
                </a:lnTo>
                <a:lnTo>
                  <a:pt x="1128776" y="63500"/>
                </a:lnTo>
                <a:lnTo>
                  <a:pt x="1132332" y="60071"/>
                </a:lnTo>
                <a:lnTo>
                  <a:pt x="1136650" y="58420"/>
                </a:lnTo>
                <a:lnTo>
                  <a:pt x="1174083" y="58420"/>
                </a:lnTo>
                <a:lnTo>
                  <a:pt x="1165300" y="51290"/>
                </a:lnTo>
                <a:lnTo>
                  <a:pt x="1153893" y="45684"/>
                </a:lnTo>
                <a:lnTo>
                  <a:pt x="1142429" y="43815"/>
                </a:lnTo>
                <a:close/>
              </a:path>
              <a:path w="1322705" h="171450">
                <a:moveTo>
                  <a:pt x="1174083" y="58420"/>
                </a:moveTo>
                <a:lnTo>
                  <a:pt x="1136650" y="58420"/>
                </a:lnTo>
                <a:lnTo>
                  <a:pt x="1143466" y="58483"/>
                </a:lnTo>
                <a:lnTo>
                  <a:pt x="1154777" y="61923"/>
                </a:lnTo>
                <a:lnTo>
                  <a:pt x="1166240" y="70612"/>
                </a:lnTo>
                <a:lnTo>
                  <a:pt x="1176274" y="60198"/>
                </a:lnTo>
                <a:lnTo>
                  <a:pt x="1174083" y="58420"/>
                </a:lnTo>
                <a:close/>
              </a:path>
              <a:path w="1322705" h="171450">
                <a:moveTo>
                  <a:pt x="1249113" y="44689"/>
                </a:moveTo>
                <a:lnTo>
                  <a:pt x="1206109" y="75550"/>
                </a:lnTo>
                <a:lnTo>
                  <a:pt x="1198037" y="114247"/>
                </a:lnTo>
                <a:lnTo>
                  <a:pt x="1200130" y="124754"/>
                </a:lnTo>
                <a:lnTo>
                  <a:pt x="1223442" y="160337"/>
                </a:lnTo>
                <a:lnTo>
                  <a:pt x="1260983" y="171450"/>
                </a:lnTo>
                <a:lnTo>
                  <a:pt x="1269872" y="171450"/>
                </a:lnTo>
                <a:lnTo>
                  <a:pt x="1277874" y="170180"/>
                </a:lnTo>
                <a:lnTo>
                  <a:pt x="1284986" y="167386"/>
                </a:lnTo>
                <a:lnTo>
                  <a:pt x="1292097" y="164719"/>
                </a:lnTo>
                <a:lnTo>
                  <a:pt x="1298447" y="160781"/>
                </a:lnTo>
                <a:lnTo>
                  <a:pt x="1302490" y="157099"/>
                </a:lnTo>
                <a:lnTo>
                  <a:pt x="1265808" y="157099"/>
                </a:lnTo>
                <a:lnTo>
                  <a:pt x="1253546" y="156701"/>
                </a:lnTo>
                <a:lnTo>
                  <a:pt x="1220347" y="134166"/>
                </a:lnTo>
                <a:lnTo>
                  <a:pt x="1213865" y="108838"/>
                </a:lnTo>
                <a:lnTo>
                  <a:pt x="1322702" y="101256"/>
                </a:lnTo>
                <a:lnTo>
                  <a:pt x="1321609" y="95376"/>
                </a:lnTo>
                <a:lnTo>
                  <a:pt x="1305940" y="95376"/>
                </a:lnTo>
                <a:lnTo>
                  <a:pt x="1218736" y="86138"/>
                </a:lnTo>
                <a:lnTo>
                  <a:pt x="1225128" y="75959"/>
                </a:lnTo>
                <a:lnTo>
                  <a:pt x="1235636" y="65659"/>
                </a:lnTo>
                <a:lnTo>
                  <a:pt x="1247227" y="60515"/>
                </a:lnTo>
                <a:lnTo>
                  <a:pt x="1260347" y="58800"/>
                </a:lnTo>
                <a:lnTo>
                  <a:pt x="1301473" y="58800"/>
                </a:lnTo>
                <a:lnTo>
                  <a:pt x="1300710" y="58038"/>
                </a:lnTo>
                <a:lnTo>
                  <a:pt x="1291255" y="51882"/>
                </a:lnTo>
                <a:lnTo>
                  <a:pt x="1279831" y="47575"/>
                </a:lnTo>
                <a:lnTo>
                  <a:pt x="1265946" y="45163"/>
                </a:lnTo>
                <a:lnTo>
                  <a:pt x="1249113" y="44689"/>
                </a:lnTo>
                <a:close/>
              </a:path>
              <a:path w="1322705" h="171450">
                <a:moveTo>
                  <a:pt x="1305940" y="128015"/>
                </a:moveTo>
                <a:lnTo>
                  <a:pt x="1271905" y="156082"/>
                </a:lnTo>
                <a:lnTo>
                  <a:pt x="1265808" y="157099"/>
                </a:lnTo>
                <a:lnTo>
                  <a:pt x="1302490" y="157099"/>
                </a:lnTo>
                <a:lnTo>
                  <a:pt x="1304163" y="155575"/>
                </a:lnTo>
                <a:lnTo>
                  <a:pt x="1309751" y="150368"/>
                </a:lnTo>
                <a:lnTo>
                  <a:pt x="1314703" y="143510"/>
                </a:lnTo>
                <a:lnTo>
                  <a:pt x="1319021" y="135000"/>
                </a:lnTo>
                <a:lnTo>
                  <a:pt x="1305940" y="128015"/>
                </a:lnTo>
                <a:close/>
              </a:path>
              <a:path w="1322705" h="171450">
                <a:moveTo>
                  <a:pt x="1301473" y="58800"/>
                </a:moveTo>
                <a:lnTo>
                  <a:pt x="1267587" y="58800"/>
                </a:lnTo>
                <a:lnTo>
                  <a:pt x="1274445" y="60325"/>
                </a:lnTo>
                <a:lnTo>
                  <a:pt x="1287526" y="66421"/>
                </a:lnTo>
                <a:lnTo>
                  <a:pt x="1292859" y="70358"/>
                </a:lnTo>
                <a:lnTo>
                  <a:pt x="1296886" y="75550"/>
                </a:lnTo>
                <a:lnTo>
                  <a:pt x="1300733" y="80390"/>
                </a:lnTo>
                <a:lnTo>
                  <a:pt x="1303782" y="86995"/>
                </a:lnTo>
                <a:lnTo>
                  <a:pt x="1305940" y="95376"/>
                </a:lnTo>
                <a:lnTo>
                  <a:pt x="1321609" y="95376"/>
                </a:lnTo>
                <a:lnTo>
                  <a:pt x="1320344" y="88570"/>
                </a:lnTo>
                <a:lnTo>
                  <a:pt x="1315718" y="76877"/>
                </a:lnTo>
                <a:lnTo>
                  <a:pt x="1308683" y="66001"/>
                </a:lnTo>
                <a:lnTo>
                  <a:pt x="1301473" y="5880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5"/>
          <p:cNvSpPr/>
          <p:nvPr/>
        </p:nvSpPr>
        <p:spPr>
          <a:xfrm>
            <a:off x="4419600" y="1115473"/>
            <a:ext cx="7266178" cy="5100095"/>
          </a:xfrm>
          <a:custGeom>
            <a:avLst/>
            <a:gdLst/>
            <a:ahLst/>
            <a:cxnLst/>
            <a:rect l="l" t="t" r="r" b="b"/>
            <a:pathLst>
              <a:path w="7106920" h="5420995">
                <a:moveTo>
                  <a:pt x="0" y="5420867"/>
                </a:moveTo>
                <a:lnTo>
                  <a:pt x="7106411" y="5420867"/>
                </a:lnTo>
                <a:lnTo>
                  <a:pt x="7106411" y="0"/>
                </a:lnTo>
                <a:lnTo>
                  <a:pt x="0" y="0"/>
                </a:lnTo>
                <a:lnTo>
                  <a:pt x="0" y="5420867"/>
                </a:lnTo>
                <a:close/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6"/>
          <p:cNvSpPr txBox="1"/>
          <p:nvPr/>
        </p:nvSpPr>
        <p:spPr>
          <a:xfrm>
            <a:off x="4572001" y="1205167"/>
            <a:ext cx="7086600" cy="498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09600" algn="just">
              <a:lnSpc>
                <a:spcPct val="150000"/>
              </a:lnSpc>
            </a:pP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辽宁抚顺矿业中机热电有限责任公</a:t>
            </a:r>
            <a:r>
              <a:rPr sz="2400" spc="5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司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装备2台1025t/h亚临界循环硫化床锅炉和2×300MW抽凝式汽轮机发电机组，配套建设热网工程。年供热</a:t>
            </a:r>
            <a:r>
              <a:rPr sz="2400" spc="5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量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900万</a:t>
            </a:r>
            <a:r>
              <a:rPr sz="2400" spc="-5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GJ左右，锅炉连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续</a:t>
            </a:r>
            <a:r>
              <a:rPr sz="2400" spc="-5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排污率1%左右，连续排污量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约 20t/h，2019年进行了连排水回收工程建设并投产， 运行一年实现连排水回收量为83154吨，实际回收效 益为600余万元，节约标</a:t>
            </a:r>
            <a:r>
              <a:rPr sz="2400" spc="-5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煤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4046吨，供热煤耗下降约 15%，</a:t>
            </a:r>
            <a:r>
              <a:rPr sz="2400" dirty="0" err="1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减排二氧化碳超过万吨，实现了工程的预期效</a:t>
            </a:r>
            <a:r>
              <a:rPr sz="2400" spc="-5" dirty="0" err="1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果</a:t>
            </a:r>
            <a:r>
              <a:rPr sz="2400" spc="-5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。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4" name="object 9"/>
          <p:cNvSpPr/>
          <p:nvPr/>
        </p:nvSpPr>
        <p:spPr>
          <a:xfrm>
            <a:off x="483108" y="1115473"/>
            <a:ext cx="3657600" cy="1862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bject 10"/>
          <p:cNvSpPr/>
          <p:nvPr/>
        </p:nvSpPr>
        <p:spPr>
          <a:xfrm>
            <a:off x="483108" y="4446204"/>
            <a:ext cx="3657818" cy="1769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42851" y="1902544"/>
            <a:ext cx="11307445" cy="4193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22605">
              <a:lnSpc>
                <a:spcPct val="150000"/>
              </a:lnSpc>
            </a:pP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我国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承诺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2030年前，二氧化</a:t>
            </a:r>
            <a:r>
              <a:rPr sz="2000" spc="-1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碳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2000" spc="-1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排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放不</a:t>
            </a:r>
            <a:r>
              <a:rPr sz="2000" spc="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再</a:t>
            </a:r>
            <a:r>
              <a:rPr sz="2000" spc="-1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增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长</a:t>
            </a:r>
            <a:r>
              <a:rPr sz="2000" spc="-1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达到</a:t>
            </a:r>
            <a:r>
              <a:rPr sz="2000" spc="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峰</a:t>
            </a:r>
            <a:r>
              <a:rPr sz="2000" spc="-1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值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之</a:t>
            </a:r>
            <a:r>
              <a:rPr sz="2000" spc="-1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后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逐步</a:t>
            </a:r>
            <a:r>
              <a:rPr sz="2000" spc="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降</a:t>
            </a:r>
            <a:r>
              <a:rPr sz="2000" spc="-5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低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今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年两会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上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碳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达峰、 碳中和被首次写入政府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工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作报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告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，碳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达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峰与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碳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中和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行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动即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将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开始</a:t>
            </a:r>
            <a:r>
              <a:rPr sz="2000" spc="-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sz="2000" b="1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能源</a:t>
            </a:r>
            <a:r>
              <a:rPr sz="2000" b="1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行</a:t>
            </a:r>
            <a:r>
              <a:rPr sz="2000" b="1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业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是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我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国实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现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碳达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峰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、碳 中和目标的关键行业，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分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行业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来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看，</a:t>
            </a:r>
            <a:r>
              <a:rPr sz="2000" b="1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电</a:t>
            </a:r>
            <a:r>
              <a:rPr sz="2000" b="1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力行</a:t>
            </a:r>
            <a:r>
              <a:rPr sz="2000" b="1" spc="-1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业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碳排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放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量最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多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，占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比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达41</a:t>
            </a:r>
            <a:r>
              <a:rPr sz="2000" spc="-1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降碳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首要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措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施是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提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能 效、降能耗。相关能源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专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家都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指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出，</a:t>
            </a:r>
            <a:r>
              <a:rPr sz="2000" b="1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碳</a:t>
            </a:r>
            <a:r>
              <a:rPr sz="2000" b="1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中和</a:t>
            </a:r>
            <a:r>
              <a:rPr sz="2000" b="1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当</a:t>
            </a:r>
            <a:r>
              <a:rPr sz="2000" b="1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首选</a:t>
            </a:r>
            <a:r>
              <a:rPr sz="2000" b="1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节</a:t>
            </a:r>
            <a:r>
              <a:rPr sz="2000" b="1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能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欧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盟实</a:t>
            </a:r>
            <a:r>
              <a:rPr sz="2000" spc="-1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现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2050碳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中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和目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标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的50</a:t>
            </a:r>
            <a:r>
              <a:rPr sz="2000" spc="-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要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依靠节 能来完成。</a:t>
            </a:r>
          </a:p>
          <a:p>
            <a:pPr marL="53530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我国巨量的能源消耗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产生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了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大量</a:t>
            </a:r>
            <a:r>
              <a:rPr sz="2000" spc="-1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2000" b="1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余热资</a:t>
            </a:r>
            <a:r>
              <a:rPr sz="2000" b="1" spc="-1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源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数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据显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示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，我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国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余热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资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源平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均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回收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利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用率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只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有</a:t>
            </a:r>
          </a:p>
          <a:p>
            <a:pPr marL="12700" marR="326390" algn="just">
              <a:lnSpc>
                <a:spcPts val="3600"/>
              </a:lnSpc>
              <a:spcBef>
                <a:spcPts val="320"/>
              </a:spcBef>
            </a:pP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sz="2000" spc="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左右，而国外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发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达国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家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余热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资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源平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均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回收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利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用率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已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经达</a:t>
            </a:r>
            <a:r>
              <a:rPr sz="2000" spc="-1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到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60</a:t>
            </a:r>
            <a:r>
              <a:rPr sz="2000" spc="-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左右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假设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我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国余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热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回收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利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用率 也达到60</a:t>
            </a:r>
            <a:r>
              <a:rPr sz="2000" spc="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，则可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回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收利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的余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热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资源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高</a:t>
            </a:r>
            <a:r>
              <a:rPr sz="2000" spc="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达</a:t>
            </a:r>
            <a:r>
              <a:rPr sz="2000" spc="-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11.0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9亿吨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标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准煤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将实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现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近30亿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吨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的碳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减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排，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节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能将 成为我国实现碳达峰、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碳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中和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首要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措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施。</a:t>
            </a:r>
          </a:p>
        </p:txBody>
      </p:sp>
      <p:sp>
        <p:nvSpPr>
          <p:cNvPr id="9" name="任意多边形 8"/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3991610" y="6430646"/>
            <a:ext cx="6209665" cy="366142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5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  <p:sp>
          <p:nvSpPr>
            <p:cNvPr id="16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671" y="291491"/>
            <a:ext cx="2887980" cy="430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废水回收技术</a:t>
            </a:r>
          </a:p>
        </p:txBody>
      </p:sp>
      <p:sp>
        <p:nvSpPr>
          <p:cNvPr id="22" name="object 7"/>
          <p:cNvSpPr txBox="1">
            <a:spLocks noGrp="1"/>
          </p:cNvSpPr>
          <p:nvPr>
            <p:ph type="title"/>
          </p:nvPr>
        </p:nvSpPr>
        <p:spPr>
          <a:xfrm>
            <a:off x="995844" y="1153180"/>
            <a:ext cx="10257535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400" spc="-1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碳 达 峰 和 碳 中 和</a:t>
            </a:r>
            <a:endParaRPr sz="34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3991610" y="6430646"/>
            <a:ext cx="6209665" cy="366142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5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  <p:sp>
          <p:nvSpPr>
            <p:cNvPr id="16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671" y="291491"/>
            <a:ext cx="28879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废水回收技术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7104017" y="722378"/>
            <a:ext cx="4090579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2D75B6"/>
                </a:solidFill>
                <a:latin typeface="微软雅黑" panose="020B0503020204020204" pitchFamily="34" charset="-122"/>
                <a:ea typeface="+mj-ea"/>
                <a:cs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400" kern="0" spc="-1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   绩</a:t>
            </a:r>
            <a:endParaRPr lang="zh-CN" altLang="en-US" sz="3400" kern="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6" name="object 7"/>
          <p:cNvGraphicFramePr>
            <a:graphicFrameLocks noGrp="1"/>
          </p:cNvGraphicFramePr>
          <p:nvPr/>
        </p:nvGraphicFramePr>
        <p:xfrm>
          <a:off x="533400" y="1447800"/>
          <a:ext cx="11227572" cy="48456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6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4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8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3258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600" spc="20" dirty="0"/>
                        <a:t>序号</a:t>
                      </a:r>
                      <a:endParaRPr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20" dirty="0"/>
                        <a:t>用</a:t>
                      </a:r>
                      <a:r>
                        <a:rPr sz="1600" spc="5" dirty="0"/>
                        <a:t>户名</a:t>
                      </a:r>
                      <a:r>
                        <a:rPr sz="1600" dirty="0"/>
                        <a:t>称</a:t>
                      </a:r>
                      <a:endParaRPr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20" dirty="0"/>
                        <a:t>装</a:t>
                      </a:r>
                      <a:r>
                        <a:rPr sz="1600" spc="10" dirty="0"/>
                        <a:t>机容</a:t>
                      </a:r>
                      <a:r>
                        <a:rPr sz="1600" dirty="0"/>
                        <a:t>量</a:t>
                      </a:r>
                      <a:endParaRPr sz="16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sz="1600" spc="20" dirty="0"/>
                        <a:t>投</a:t>
                      </a:r>
                      <a:r>
                        <a:rPr sz="1600" spc="5" dirty="0"/>
                        <a:t>运时</a:t>
                      </a:r>
                      <a:r>
                        <a:rPr sz="1600" dirty="0"/>
                        <a:t>间</a:t>
                      </a:r>
                      <a:endParaRPr sz="16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600" spc="20" dirty="0"/>
                        <a:t>备注</a:t>
                      </a:r>
                      <a:endParaRPr sz="16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/>
                        <a:t>1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3770">
                        <a:lnSpc>
                          <a:spcPct val="100000"/>
                        </a:lnSpc>
                      </a:pPr>
                      <a:r>
                        <a:rPr sz="1400" dirty="0"/>
                        <a:t>中科众</a:t>
                      </a:r>
                      <a:r>
                        <a:rPr sz="1400" spc="-15" dirty="0"/>
                        <a:t>茂</a:t>
                      </a:r>
                      <a:r>
                        <a:rPr sz="1400" dirty="0"/>
                        <a:t>环保</a:t>
                      </a:r>
                      <a:r>
                        <a:rPr sz="1400" spc="-15" dirty="0"/>
                        <a:t>热电</a:t>
                      </a:r>
                      <a:r>
                        <a:rPr sz="1400" dirty="0"/>
                        <a:t>有限公司</a:t>
                      </a:r>
                      <a:endParaRPr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97610">
                        <a:lnSpc>
                          <a:spcPct val="100000"/>
                        </a:lnSpc>
                      </a:pPr>
                      <a:r>
                        <a:rPr sz="1400" spc="-10" dirty="0"/>
                        <a:t>2</a:t>
                      </a:r>
                      <a:r>
                        <a:rPr sz="1400" dirty="0"/>
                        <a:t>×4</a:t>
                      </a:r>
                      <a:r>
                        <a:rPr sz="1400" spc="-10" dirty="0"/>
                        <a:t>00</a:t>
                      </a:r>
                      <a:r>
                        <a:rPr sz="1400" dirty="0"/>
                        <a:t>t</a:t>
                      </a:r>
                      <a:r>
                        <a:rPr sz="1400" spc="-10" dirty="0"/>
                        <a:t>/d</a:t>
                      </a:r>
                      <a:r>
                        <a:rPr sz="1400" dirty="0"/>
                        <a:t>+2×</a:t>
                      </a:r>
                      <a:r>
                        <a:rPr sz="1400" spc="-10" dirty="0"/>
                        <a:t>50</a:t>
                      </a:r>
                      <a:r>
                        <a:rPr sz="1400" dirty="0"/>
                        <a:t>0</a:t>
                      </a:r>
                      <a:r>
                        <a:rPr sz="1400" spc="-10" dirty="0"/>
                        <a:t>t</a:t>
                      </a:r>
                      <a:r>
                        <a:rPr sz="1400" dirty="0"/>
                        <a:t>/d</a:t>
                      </a:r>
                      <a:endParaRPr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/>
                        <a:t>2</a:t>
                      </a:r>
                      <a:r>
                        <a:rPr sz="1400" spc="-10" dirty="0"/>
                        <a:t>01</a:t>
                      </a:r>
                      <a:r>
                        <a:rPr sz="1400" dirty="0"/>
                        <a:t>6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400" dirty="0"/>
                        <a:t>Ⅰ代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/>
                        <a:t>2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3770">
                        <a:lnSpc>
                          <a:spcPct val="100000"/>
                        </a:lnSpc>
                      </a:pPr>
                      <a:r>
                        <a:rPr sz="1400" dirty="0"/>
                        <a:t>山</a:t>
                      </a:r>
                      <a:r>
                        <a:rPr sz="1400" spc="-5" dirty="0"/>
                        <a:t>东</a:t>
                      </a:r>
                      <a:r>
                        <a:rPr sz="1400" dirty="0"/>
                        <a:t>寿</a:t>
                      </a:r>
                      <a:r>
                        <a:rPr sz="1400" spc="-20" dirty="0"/>
                        <a:t>光</a:t>
                      </a:r>
                      <a:r>
                        <a:rPr sz="1400" dirty="0"/>
                        <a:t>鲁</a:t>
                      </a:r>
                      <a:r>
                        <a:rPr sz="1400" spc="-5" dirty="0"/>
                        <a:t>清</a:t>
                      </a:r>
                      <a:r>
                        <a:rPr sz="1400" spc="-15" dirty="0"/>
                        <a:t>石化</a:t>
                      </a:r>
                      <a:r>
                        <a:rPr sz="1400" dirty="0"/>
                        <a:t>有</a:t>
                      </a:r>
                      <a:r>
                        <a:rPr sz="1400" spc="-5" dirty="0"/>
                        <a:t>限</a:t>
                      </a:r>
                      <a:r>
                        <a:rPr sz="1400" dirty="0"/>
                        <a:t>公司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43330">
                        <a:lnSpc>
                          <a:spcPct val="100000"/>
                        </a:lnSpc>
                      </a:pPr>
                      <a:r>
                        <a:rPr sz="1400" spc="-10" dirty="0"/>
                        <a:t>1</a:t>
                      </a:r>
                      <a:r>
                        <a:rPr sz="1400" spc="-5" dirty="0"/>
                        <a:t>×</a:t>
                      </a:r>
                      <a:r>
                        <a:rPr sz="1400" dirty="0"/>
                        <a:t>2</a:t>
                      </a:r>
                      <a:r>
                        <a:rPr sz="1400" spc="-10" dirty="0"/>
                        <a:t>20</a:t>
                      </a:r>
                      <a:r>
                        <a:rPr sz="1400" dirty="0"/>
                        <a:t>t</a:t>
                      </a:r>
                      <a:r>
                        <a:rPr sz="1400" spc="-10" dirty="0"/>
                        <a:t>/h</a:t>
                      </a:r>
                      <a:r>
                        <a:rPr sz="1400" dirty="0"/>
                        <a:t>+1</a:t>
                      </a:r>
                      <a:r>
                        <a:rPr sz="1400" spc="-5" dirty="0"/>
                        <a:t>×</a:t>
                      </a:r>
                      <a:r>
                        <a:rPr sz="1400" spc="-10" dirty="0"/>
                        <a:t>75</a:t>
                      </a:r>
                      <a:r>
                        <a:rPr sz="1400" dirty="0"/>
                        <a:t>t</a:t>
                      </a:r>
                      <a:r>
                        <a:rPr sz="1400" spc="-10" dirty="0"/>
                        <a:t>/</a:t>
                      </a:r>
                      <a:r>
                        <a:rPr sz="1400" dirty="0"/>
                        <a:t>h</a:t>
                      </a:r>
                      <a:endParaRPr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/>
                        <a:t>2</a:t>
                      </a:r>
                      <a:r>
                        <a:rPr sz="1400" spc="-10" dirty="0"/>
                        <a:t>01</a:t>
                      </a:r>
                      <a:r>
                        <a:rPr sz="1400" dirty="0"/>
                        <a:t>6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400" spc="-5" dirty="0"/>
                        <a:t>Ⅰ</a:t>
                      </a:r>
                      <a:r>
                        <a:rPr sz="1400" dirty="0"/>
                        <a:t>代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/>
                        <a:t>3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2205">
                        <a:lnSpc>
                          <a:spcPct val="100000"/>
                        </a:lnSpc>
                      </a:pPr>
                      <a:r>
                        <a:rPr sz="1400" dirty="0"/>
                        <a:t>广东理</a:t>
                      </a:r>
                      <a:r>
                        <a:rPr sz="1400" spc="-10" dirty="0"/>
                        <a:t>文</a:t>
                      </a:r>
                      <a:r>
                        <a:rPr sz="1400" dirty="0"/>
                        <a:t>造纸</a:t>
                      </a:r>
                      <a:r>
                        <a:rPr sz="1400" spc="-10" dirty="0"/>
                        <a:t>有限</a:t>
                      </a:r>
                      <a:r>
                        <a:rPr sz="1400" dirty="0"/>
                        <a:t>公司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/>
                        <a:t>5</a:t>
                      </a:r>
                      <a:r>
                        <a:rPr sz="1400" dirty="0"/>
                        <a:t>×2</a:t>
                      </a:r>
                      <a:r>
                        <a:rPr sz="1400" spc="-10" dirty="0"/>
                        <a:t>60</a:t>
                      </a:r>
                      <a:r>
                        <a:rPr sz="1400" dirty="0"/>
                        <a:t>t</a:t>
                      </a:r>
                      <a:r>
                        <a:rPr sz="1400" spc="-10" dirty="0"/>
                        <a:t>/</a:t>
                      </a:r>
                      <a:r>
                        <a:rPr sz="1400" dirty="0"/>
                        <a:t>h</a:t>
                      </a:r>
                      <a:endParaRPr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/>
                        <a:t>2</a:t>
                      </a:r>
                      <a:r>
                        <a:rPr sz="1400" spc="-10" dirty="0"/>
                        <a:t>01</a:t>
                      </a:r>
                      <a:r>
                        <a:rPr sz="1400" dirty="0"/>
                        <a:t>6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400" dirty="0"/>
                        <a:t>Ⅰ代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/>
                        <a:t>4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3770">
                        <a:lnSpc>
                          <a:spcPct val="100000"/>
                        </a:lnSpc>
                      </a:pPr>
                      <a:r>
                        <a:rPr sz="1400" dirty="0"/>
                        <a:t>芜湖绿</a:t>
                      </a:r>
                      <a:r>
                        <a:rPr sz="1400" spc="-15" dirty="0"/>
                        <a:t>洲</a:t>
                      </a:r>
                      <a:r>
                        <a:rPr sz="1400" dirty="0"/>
                        <a:t>环保</a:t>
                      </a:r>
                      <a:r>
                        <a:rPr sz="1400" spc="-15" dirty="0"/>
                        <a:t>能源</a:t>
                      </a:r>
                      <a:r>
                        <a:rPr sz="1400" dirty="0"/>
                        <a:t>有限公司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0910">
                        <a:lnSpc>
                          <a:spcPct val="100000"/>
                        </a:lnSpc>
                      </a:pPr>
                      <a:r>
                        <a:rPr sz="1400" dirty="0"/>
                        <a:t>垃圾炉</a:t>
                      </a:r>
                      <a:r>
                        <a:rPr sz="1400" spc="-10" dirty="0"/>
                        <a:t>3</a:t>
                      </a:r>
                      <a:r>
                        <a:rPr sz="1400" dirty="0"/>
                        <a:t>×</a:t>
                      </a:r>
                      <a:r>
                        <a:rPr sz="1400" spc="-10" dirty="0"/>
                        <a:t>35</a:t>
                      </a:r>
                      <a:r>
                        <a:rPr sz="1400" spc="-5" dirty="0"/>
                        <a:t>0</a:t>
                      </a:r>
                      <a:r>
                        <a:rPr sz="1400" dirty="0"/>
                        <a:t>t</a:t>
                      </a:r>
                      <a:r>
                        <a:rPr sz="1400" spc="-10" dirty="0"/>
                        <a:t>/d</a:t>
                      </a:r>
                      <a:r>
                        <a:rPr sz="1400" dirty="0"/>
                        <a:t>+</a:t>
                      </a:r>
                      <a:r>
                        <a:rPr sz="1400" spc="-5" dirty="0"/>
                        <a:t>2</a:t>
                      </a:r>
                      <a:r>
                        <a:rPr sz="1400" dirty="0"/>
                        <a:t>×</a:t>
                      </a:r>
                      <a:r>
                        <a:rPr sz="1400" spc="-10" dirty="0"/>
                        <a:t>5</a:t>
                      </a:r>
                      <a:r>
                        <a:rPr sz="1400" dirty="0"/>
                        <a:t>0</a:t>
                      </a:r>
                      <a:r>
                        <a:rPr sz="1400" spc="-10" dirty="0"/>
                        <a:t>0t</a:t>
                      </a:r>
                      <a:r>
                        <a:rPr sz="1400" dirty="0"/>
                        <a:t>/d</a:t>
                      </a:r>
                      <a:endParaRPr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/>
                        <a:t>2</a:t>
                      </a:r>
                      <a:r>
                        <a:rPr sz="1400" spc="-10" dirty="0"/>
                        <a:t>01</a:t>
                      </a:r>
                      <a:r>
                        <a:rPr sz="1400" dirty="0"/>
                        <a:t>7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400" dirty="0"/>
                        <a:t>Ⅱ代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/>
                        <a:t>5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75970">
                        <a:lnSpc>
                          <a:spcPct val="100000"/>
                        </a:lnSpc>
                      </a:pPr>
                      <a:r>
                        <a:rPr sz="1400" dirty="0"/>
                        <a:t>三元控</a:t>
                      </a:r>
                      <a:r>
                        <a:rPr sz="1400" spc="-15" dirty="0"/>
                        <a:t>股</a:t>
                      </a:r>
                      <a:r>
                        <a:rPr sz="1400" dirty="0"/>
                        <a:t>集团</a:t>
                      </a:r>
                      <a:r>
                        <a:rPr sz="1400" spc="-15" dirty="0"/>
                        <a:t>杭州</a:t>
                      </a:r>
                      <a:r>
                        <a:rPr sz="1400" dirty="0"/>
                        <a:t>热电有</a:t>
                      </a:r>
                      <a:r>
                        <a:rPr sz="1400" spc="-15" dirty="0"/>
                        <a:t>限</a:t>
                      </a:r>
                      <a:r>
                        <a:rPr sz="1400" dirty="0"/>
                        <a:t>公司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43330">
                        <a:lnSpc>
                          <a:spcPct val="100000"/>
                        </a:lnSpc>
                      </a:pPr>
                      <a:r>
                        <a:rPr sz="1400" spc="-10" dirty="0"/>
                        <a:t>3</a:t>
                      </a:r>
                      <a:r>
                        <a:rPr sz="1400" dirty="0"/>
                        <a:t>×9</a:t>
                      </a:r>
                      <a:r>
                        <a:rPr sz="1400" spc="-10" dirty="0"/>
                        <a:t>0t</a:t>
                      </a:r>
                      <a:r>
                        <a:rPr sz="1400" dirty="0"/>
                        <a:t>/</a:t>
                      </a:r>
                      <a:r>
                        <a:rPr sz="1400" spc="-10" dirty="0"/>
                        <a:t>h+</a:t>
                      </a:r>
                      <a:r>
                        <a:rPr sz="1400" spc="-5" dirty="0"/>
                        <a:t>2</a:t>
                      </a:r>
                      <a:r>
                        <a:rPr sz="1400" dirty="0"/>
                        <a:t>×1</a:t>
                      </a:r>
                      <a:r>
                        <a:rPr sz="1400" spc="-10" dirty="0"/>
                        <a:t>30</a:t>
                      </a:r>
                      <a:r>
                        <a:rPr sz="1400" dirty="0"/>
                        <a:t>t</a:t>
                      </a:r>
                      <a:r>
                        <a:rPr sz="1400" spc="-10" dirty="0"/>
                        <a:t>/</a:t>
                      </a:r>
                      <a:r>
                        <a:rPr sz="1400" dirty="0"/>
                        <a:t>h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/>
                        <a:t>2</a:t>
                      </a:r>
                      <a:r>
                        <a:rPr sz="1400" spc="-10" dirty="0"/>
                        <a:t>01</a:t>
                      </a:r>
                      <a:r>
                        <a:rPr sz="1400" dirty="0"/>
                        <a:t>8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400" dirty="0"/>
                        <a:t>Ⅱ代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/>
                        <a:t>6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65505">
                        <a:lnSpc>
                          <a:spcPct val="100000"/>
                        </a:lnSpc>
                      </a:pPr>
                      <a:r>
                        <a:rPr sz="1400" dirty="0"/>
                        <a:t>连云港</a:t>
                      </a:r>
                      <a:r>
                        <a:rPr sz="1400" spc="-15" dirty="0"/>
                        <a:t>晨</a:t>
                      </a:r>
                      <a:r>
                        <a:rPr sz="1400" dirty="0"/>
                        <a:t>兴环</a:t>
                      </a:r>
                      <a:r>
                        <a:rPr sz="1400" spc="-15" dirty="0"/>
                        <a:t>保产</a:t>
                      </a:r>
                      <a:r>
                        <a:rPr sz="1400" dirty="0"/>
                        <a:t>业有限</a:t>
                      </a:r>
                      <a:r>
                        <a:rPr sz="1400" spc="-15" dirty="0"/>
                        <a:t>公</a:t>
                      </a:r>
                      <a:r>
                        <a:rPr sz="1400" dirty="0"/>
                        <a:t>司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/>
                        <a:t>3</a:t>
                      </a:r>
                      <a:r>
                        <a:rPr sz="1400" dirty="0"/>
                        <a:t>×4</a:t>
                      </a:r>
                      <a:r>
                        <a:rPr sz="1400" spc="-10" dirty="0"/>
                        <a:t>5t</a:t>
                      </a:r>
                      <a:r>
                        <a:rPr sz="1400" dirty="0"/>
                        <a:t>/h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/>
                        <a:t>2</a:t>
                      </a:r>
                      <a:r>
                        <a:rPr sz="1400" spc="-10" dirty="0"/>
                        <a:t>01</a:t>
                      </a:r>
                      <a:r>
                        <a:rPr sz="1400" dirty="0"/>
                        <a:t>8</a:t>
                      </a:r>
                      <a:endParaRPr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400" dirty="0"/>
                        <a:t>Ⅱ代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/>
                        <a:t>7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21105">
                        <a:lnSpc>
                          <a:spcPct val="100000"/>
                        </a:lnSpc>
                      </a:pPr>
                      <a:r>
                        <a:rPr sz="1400" dirty="0"/>
                        <a:t>山东新</a:t>
                      </a:r>
                      <a:r>
                        <a:rPr sz="1400" spc="-15" dirty="0"/>
                        <a:t>龙</a:t>
                      </a:r>
                      <a:r>
                        <a:rPr sz="1400" dirty="0"/>
                        <a:t>集团</a:t>
                      </a:r>
                      <a:r>
                        <a:rPr sz="1400" spc="-15" dirty="0"/>
                        <a:t>热电</a:t>
                      </a:r>
                      <a:r>
                        <a:rPr sz="1400" dirty="0"/>
                        <a:t>厂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97610">
                        <a:lnSpc>
                          <a:spcPct val="100000"/>
                        </a:lnSpc>
                      </a:pPr>
                      <a:r>
                        <a:rPr sz="1400" spc="-10" dirty="0"/>
                        <a:t>2</a:t>
                      </a:r>
                      <a:r>
                        <a:rPr sz="1400" dirty="0"/>
                        <a:t>×1</a:t>
                      </a:r>
                      <a:r>
                        <a:rPr sz="1400" spc="-10" dirty="0"/>
                        <a:t>70</a:t>
                      </a:r>
                      <a:r>
                        <a:rPr sz="1400" dirty="0"/>
                        <a:t>t</a:t>
                      </a:r>
                      <a:r>
                        <a:rPr sz="1400" spc="-10" dirty="0"/>
                        <a:t>/h</a:t>
                      </a:r>
                      <a:r>
                        <a:rPr sz="1400" dirty="0"/>
                        <a:t>+2×</a:t>
                      </a:r>
                      <a:r>
                        <a:rPr sz="1400" spc="-10" dirty="0"/>
                        <a:t>22</a:t>
                      </a:r>
                      <a:r>
                        <a:rPr sz="1400" dirty="0"/>
                        <a:t>0</a:t>
                      </a:r>
                      <a:r>
                        <a:rPr sz="1400" spc="-10" dirty="0"/>
                        <a:t>t</a:t>
                      </a:r>
                      <a:r>
                        <a:rPr sz="1400" dirty="0"/>
                        <a:t>/h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/>
                        <a:t>2</a:t>
                      </a:r>
                      <a:r>
                        <a:rPr sz="1400" spc="-10" dirty="0"/>
                        <a:t>01</a:t>
                      </a:r>
                      <a:r>
                        <a:rPr sz="1400" dirty="0"/>
                        <a:t>8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400" dirty="0"/>
                        <a:t>Ⅱ代</a:t>
                      </a:r>
                      <a:endParaRPr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/>
                        <a:t>8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2205">
                        <a:lnSpc>
                          <a:spcPct val="100000"/>
                        </a:lnSpc>
                      </a:pPr>
                      <a:r>
                        <a:rPr sz="1400" dirty="0"/>
                        <a:t>诸暨八</a:t>
                      </a:r>
                      <a:r>
                        <a:rPr sz="1400" spc="-10" dirty="0"/>
                        <a:t>方</a:t>
                      </a:r>
                      <a:r>
                        <a:rPr sz="1400" dirty="0"/>
                        <a:t>热电</a:t>
                      </a:r>
                      <a:r>
                        <a:rPr sz="1400" spc="-10" dirty="0"/>
                        <a:t>有限</a:t>
                      </a:r>
                      <a:r>
                        <a:rPr sz="1400" dirty="0"/>
                        <a:t>公司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3745">
                        <a:lnSpc>
                          <a:spcPct val="100000"/>
                        </a:lnSpc>
                      </a:pPr>
                      <a:r>
                        <a:rPr sz="1400" spc="-10" dirty="0"/>
                        <a:t>2</a:t>
                      </a:r>
                      <a:r>
                        <a:rPr sz="1400" dirty="0"/>
                        <a:t>×7</a:t>
                      </a:r>
                      <a:r>
                        <a:rPr sz="1400" spc="-10" dirty="0"/>
                        <a:t>5t</a:t>
                      </a:r>
                      <a:r>
                        <a:rPr sz="1400" dirty="0"/>
                        <a:t>+</a:t>
                      </a:r>
                      <a:r>
                        <a:rPr sz="1400" spc="-5" dirty="0"/>
                        <a:t>2</a:t>
                      </a:r>
                      <a:r>
                        <a:rPr sz="1400" dirty="0"/>
                        <a:t>×</a:t>
                      </a:r>
                      <a:r>
                        <a:rPr sz="1400" spc="-10" dirty="0"/>
                        <a:t>15</a:t>
                      </a:r>
                      <a:r>
                        <a:rPr sz="1400" dirty="0"/>
                        <a:t>0</a:t>
                      </a:r>
                      <a:r>
                        <a:rPr sz="1400" spc="-10" dirty="0"/>
                        <a:t>t+</a:t>
                      </a:r>
                      <a:r>
                        <a:rPr sz="1400" spc="-5" dirty="0"/>
                        <a:t>1</a:t>
                      </a:r>
                      <a:r>
                        <a:rPr sz="1400" dirty="0"/>
                        <a:t>×</a:t>
                      </a:r>
                      <a:r>
                        <a:rPr sz="1400" spc="-10" dirty="0"/>
                        <a:t>2</a:t>
                      </a:r>
                      <a:r>
                        <a:rPr sz="1400" dirty="0"/>
                        <a:t>2</a:t>
                      </a:r>
                      <a:r>
                        <a:rPr sz="1400" spc="-10" dirty="0"/>
                        <a:t>0t+</a:t>
                      </a:r>
                      <a:r>
                        <a:rPr sz="1400" dirty="0"/>
                        <a:t>垃圾炉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/>
                        <a:t>2</a:t>
                      </a:r>
                      <a:r>
                        <a:rPr sz="1400" spc="-10" dirty="0"/>
                        <a:t>01</a:t>
                      </a:r>
                      <a:r>
                        <a:rPr sz="1400" dirty="0"/>
                        <a:t>8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400" dirty="0"/>
                        <a:t>Ⅲ代</a:t>
                      </a:r>
                      <a:endParaRPr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3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/>
                        <a:t>9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75970">
                        <a:lnSpc>
                          <a:spcPct val="100000"/>
                        </a:lnSpc>
                      </a:pPr>
                      <a:r>
                        <a:rPr sz="1400" dirty="0"/>
                        <a:t>广西田</a:t>
                      </a:r>
                      <a:r>
                        <a:rPr sz="1400" spc="-15" dirty="0"/>
                        <a:t>东</a:t>
                      </a:r>
                      <a:r>
                        <a:rPr sz="1400" dirty="0"/>
                        <a:t>锦盛</a:t>
                      </a:r>
                      <a:r>
                        <a:rPr sz="1400" spc="-15" dirty="0"/>
                        <a:t>化工</a:t>
                      </a:r>
                      <a:r>
                        <a:rPr sz="1400" dirty="0"/>
                        <a:t>有限公</a:t>
                      </a:r>
                      <a:r>
                        <a:rPr sz="1400" spc="-15" dirty="0"/>
                        <a:t>司</a:t>
                      </a:r>
                      <a:r>
                        <a:rPr sz="1400" dirty="0"/>
                        <a:t>电厂</a:t>
                      </a:r>
                      <a:endParaRPr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97610">
                        <a:lnSpc>
                          <a:spcPct val="100000"/>
                        </a:lnSpc>
                      </a:pPr>
                      <a:r>
                        <a:rPr sz="1400" spc="-10" dirty="0"/>
                        <a:t>2</a:t>
                      </a:r>
                      <a:r>
                        <a:rPr sz="1400" dirty="0"/>
                        <a:t>×4</a:t>
                      </a:r>
                      <a:r>
                        <a:rPr sz="1400" spc="-10" dirty="0"/>
                        <a:t>80</a:t>
                      </a:r>
                      <a:r>
                        <a:rPr sz="1400" dirty="0"/>
                        <a:t>t</a:t>
                      </a:r>
                      <a:r>
                        <a:rPr sz="1400" spc="-10" dirty="0"/>
                        <a:t>/h</a:t>
                      </a:r>
                      <a:r>
                        <a:rPr sz="1400" dirty="0"/>
                        <a:t>+1×</a:t>
                      </a:r>
                      <a:r>
                        <a:rPr sz="1400" spc="-10" dirty="0"/>
                        <a:t>22</a:t>
                      </a:r>
                      <a:r>
                        <a:rPr sz="1400" dirty="0"/>
                        <a:t>0</a:t>
                      </a:r>
                      <a:r>
                        <a:rPr sz="1400" spc="-10" dirty="0"/>
                        <a:t>t</a:t>
                      </a:r>
                      <a:r>
                        <a:rPr sz="1400" dirty="0"/>
                        <a:t>/h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/>
                        <a:t>2</a:t>
                      </a:r>
                      <a:r>
                        <a:rPr sz="1400" spc="-10" dirty="0"/>
                        <a:t>01</a:t>
                      </a:r>
                      <a:r>
                        <a:rPr sz="1400" dirty="0"/>
                        <a:t>9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400" dirty="0"/>
                        <a:t>Ⅲ代</a:t>
                      </a:r>
                      <a:endParaRPr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5" dirty="0"/>
                        <a:t>10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3770">
                        <a:lnSpc>
                          <a:spcPct val="100000"/>
                        </a:lnSpc>
                      </a:pPr>
                      <a:r>
                        <a:rPr sz="1400" dirty="0"/>
                        <a:t>抚顺矿</a:t>
                      </a:r>
                      <a:r>
                        <a:rPr sz="1400" spc="-15" dirty="0"/>
                        <a:t>业</a:t>
                      </a:r>
                      <a:r>
                        <a:rPr sz="1400" dirty="0"/>
                        <a:t>中机</a:t>
                      </a:r>
                      <a:r>
                        <a:rPr sz="1400" spc="-15" dirty="0"/>
                        <a:t>热电</a:t>
                      </a:r>
                      <a:r>
                        <a:rPr sz="1400" dirty="0"/>
                        <a:t>有限公司</a:t>
                      </a:r>
                      <a:endParaRPr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1595">
                        <a:lnSpc>
                          <a:spcPct val="100000"/>
                        </a:lnSpc>
                      </a:pPr>
                      <a:r>
                        <a:rPr sz="1400" spc="-10" dirty="0"/>
                        <a:t>2</a:t>
                      </a:r>
                      <a:r>
                        <a:rPr sz="1400" dirty="0"/>
                        <a:t>×1</a:t>
                      </a:r>
                      <a:r>
                        <a:rPr sz="1400" spc="-10" dirty="0"/>
                        <a:t>02</a:t>
                      </a:r>
                      <a:r>
                        <a:rPr sz="1400" dirty="0"/>
                        <a:t>5</a:t>
                      </a:r>
                      <a:r>
                        <a:rPr sz="1400" spc="-10" dirty="0"/>
                        <a:t>t/</a:t>
                      </a:r>
                      <a:r>
                        <a:rPr sz="1400" spc="-5" dirty="0"/>
                        <a:t>h</a:t>
                      </a:r>
                      <a:r>
                        <a:rPr sz="1400" dirty="0"/>
                        <a:t>亚临界</a:t>
                      </a:r>
                      <a:endParaRPr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/>
                        <a:t>2</a:t>
                      </a:r>
                      <a:r>
                        <a:rPr sz="1400" spc="-10" dirty="0"/>
                        <a:t>01</a:t>
                      </a:r>
                      <a:r>
                        <a:rPr sz="1400" dirty="0"/>
                        <a:t>9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400" dirty="0"/>
                        <a:t>Ⅲ代</a:t>
                      </a:r>
                      <a:endParaRPr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4022090" y="6430645"/>
            <a:ext cx="6179185" cy="389638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5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  <p:sp>
          <p:nvSpPr>
            <p:cNvPr id="16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671" y="291491"/>
            <a:ext cx="28879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废水回收技术</a:t>
            </a:r>
          </a:p>
        </p:txBody>
      </p:sp>
      <p:sp>
        <p:nvSpPr>
          <p:cNvPr id="28" name="object 2"/>
          <p:cNvSpPr/>
          <p:nvPr/>
        </p:nvSpPr>
        <p:spPr>
          <a:xfrm>
            <a:off x="0" y="838200"/>
            <a:ext cx="12179808" cy="5568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bject 4"/>
          <p:cNvSpPr txBox="1"/>
          <p:nvPr/>
        </p:nvSpPr>
        <p:spPr>
          <a:xfrm>
            <a:off x="1340443" y="3517078"/>
            <a:ext cx="47879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850" spc="4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运维服务</a:t>
            </a:r>
            <a:endParaRPr sz="85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0" name="object 5"/>
          <p:cNvSpPr txBox="1"/>
          <p:nvPr/>
        </p:nvSpPr>
        <p:spPr>
          <a:xfrm>
            <a:off x="362157" y="3928558"/>
            <a:ext cx="47879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850" spc="4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现场评估</a:t>
            </a:r>
            <a:endParaRPr sz="85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1" name="object 6"/>
          <p:cNvSpPr txBox="1"/>
          <p:nvPr/>
        </p:nvSpPr>
        <p:spPr>
          <a:xfrm>
            <a:off x="2972442" y="4033714"/>
            <a:ext cx="705485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850" spc="4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技术方案设计</a:t>
            </a:r>
            <a:endParaRPr sz="85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2" name="object 7"/>
          <p:cNvSpPr txBox="1"/>
          <p:nvPr/>
        </p:nvSpPr>
        <p:spPr>
          <a:xfrm>
            <a:off x="124442" y="4906966"/>
            <a:ext cx="47498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850" spc="3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役资建设</a:t>
            </a:r>
            <a:endParaRPr sz="85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3" name="object 8"/>
          <p:cNvSpPr txBox="1"/>
          <p:nvPr/>
        </p:nvSpPr>
        <p:spPr>
          <a:xfrm>
            <a:off x="3274156" y="4984690"/>
            <a:ext cx="47879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850" spc="4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工程承包</a:t>
            </a:r>
            <a:endParaRPr sz="85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5" name="object 10"/>
          <p:cNvSpPr txBox="1"/>
          <p:nvPr/>
        </p:nvSpPr>
        <p:spPr>
          <a:xfrm>
            <a:off x="4343400" y="5029672"/>
            <a:ext cx="52578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200" spc="-5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以</a:t>
            </a:r>
            <a:r>
              <a:rPr lang="en-US" altLang="zh-CN" sz="1200" spc="-114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EP</a:t>
            </a:r>
            <a:r>
              <a:rPr lang="en-US" altLang="zh-CN" sz="1200" spc="-18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lang="zh-CN" altLang="en-US" sz="1200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en-US" altLang="zh-CN" sz="1200" spc="-15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EPC</a:t>
            </a:r>
            <a:r>
              <a:rPr lang="en-US" altLang="zh-CN" sz="1200" spc="-16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lang="zh-CN" altLang="en-US" sz="1200" spc="-7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en-US" altLang="zh-CN" sz="1200" spc="-22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BOT</a:t>
            </a:r>
            <a:r>
              <a:rPr lang="zh-CN" altLang="en-US" sz="1200" spc="-8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sz="1200" spc="-27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BOO</a:t>
            </a:r>
            <a:r>
              <a:rPr sz="1200" spc="-15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1200" spc="-7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sz="1200" spc="10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合</a:t>
            </a:r>
            <a:r>
              <a:rPr sz="1200" spc="3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同</a:t>
            </a:r>
            <a:r>
              <a:rPr sz="1200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能</a:t>
            </a:r>
            <a:r>
              <a:rPr sz="1200" spc="6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源</a:t>
            </a:r>
            <a:r>
              <a:rPr sz="1200" spc="3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管理</a:t>
            </a:r>
            <a:r>
              <a:rPr sz="1200" spc="10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等</a:t>
            </a:r>
            <a:r>
              <a:rPr sz="1200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多</a:t>
            </a:r>
            <a:r>
              <a:rPr sz="1200" spc="3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种</a:t>
            </a:r>
            <a:r>
              <a:rPr sz="1200" spc="6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模式为用</a:t>
            </a:r>
            <a:r>
              <a:rPr sz="1200" spc="-2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户</a:t>
            </a:r>
            <a:r>
              <a:rPr sz="1200" spc="3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提</a:t>
            </a:r>
            <a:r>
              <a:rPr sz="1200" spc="9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供</a:t>
            </a:r>
            <a:r>
              <a:rPr sz="1200" spc="5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节</a:t>
            </a:r>
            <a:r>
              <a:rPr sz="1200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能</a:t>
            </a:r>
            <a:r>
              <a:rPr sz="1200" spc="3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环</a:t>
            </a:r>
            <a:r>
              <a:rPr sz="1200" spc="8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保服务</a:t>
            </a:r>
            <a:endParaRPr sz="12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6" name="object 11"/>
          <p:cNvSpPr txBox="1"/>
          <p:nvPr/>
        </p:nvSpPr>
        <p:spPr>
          <a:xfrm>
            <a:off x="2931299" y="6072826"/>
            <a:ext cx="47498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850" spc="3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工程服务</a:t>
            </a:r>
            <a:endParaRPr sz="85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381000" y="4419600"/>
            <a:ext cx="2623460" cy="24816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081046" y="5562600"/>
            <a:ext cx="8098762" cy="8442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object 7"/>
          <p:cNvSpPr txBox="1"/>
          <p:nvPr/>
        </p:nvSpPr>
        <p:spPr>
          <a:xfrm>
            <a:off x="124441" y="5918073"/>
            <a:ext cx="716505" cy="13080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zh-CN" altLang="en-US" sz="850" spc="3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合同能源管理</a:t>
            </a:r>
            <a:endParaRPr sz="85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81046" y="5678269"/>
            <a:ext cx="809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为用户提供量身定制得系统性解决方案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465c1171f75b43d4b90a7aa">
            <a:extLst>
              <a:ext uri="{FF2B5EF4-FFF2-40B4-BE49-F238E27FC236}">
                <a16:creationId xmlns:a16="http://schemas.microsoft.com/office/drawing/2014/main" id="{1B435A48-7904-BFB5-104C-0255234E3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" y="1539240"/>
            <a:ext cx="4431030" cy="487807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63B6E4BF-3C7B-A313-9617-85B8EEE61EF3}"/>
              </a:ext>
            </a:extLst>
          </p:cNvPr>
          <p:cNvGrpSpPr/>
          <p:nvPr/>
        </p:nvGrpSpPr>
        <p:grpSpPr>
          <a:xfrm>
            <a:off x="-6985" y="326390"/>
            <a:ext cx="4562475" cy="636270"/>
            <a:chOff x="-11" y="514"/>
            <a:chExt cx="7185" cy="1002"/>
          </a:xfrm>
        </p:grpSpPr>
        <p:sp>
          <p:nvSpPr>
            <p:cNvPr id="4" name="任意多边形 12">
              <a:extLst>
                <a:ext uri="{FF2B5EF4-FFF2-40B4-BE49-F238E27FC236}">
                  <a16:creationId xmlns:a16="http://schemas.microsoft.com/office/drawing/2014/main" id="{D2FFA302-9282-F097-B5A8-F8256D779EB3}"/>
                </a:ext>
              </a:extLst>
            </p:cNvPr>
            <p:cNvSpPr/>
            <p:nvPr/>
          </p:nvSpPr>
          <p:spPr>
            <a:xfrm>
              <a:off x="-11" y="514"/>
              <a:ext cx="6398" cy="1001"/>
            </a:xfrm>
            <a:custGeom>
              <a:avLst/>
              <a:gdLst>
                <a:gd name="connsiteX0" fmla="*/ 0 w 6398"/>
                <a:gd name="connsiteY0" fmla="*/ 0 h 1001"/>
                <a:gd name="connsiteX1" fmla="*/ 6398 w 6398"/>
                <a:gd name="connsiteY1" fmla="*/ 2 h 1001"/>
                <a:gd name="connsiteX2" fmla="*/ 5583 w 6398"/>
                <a:gd name="connsiteY2" fmla="*/ 1001 h 1001"/>
                <a:gd name="connsiteX3" fmla="*/ 0 w 6398"/>
                <a:gd name="connsiteY3" fmla="*/ 994 h 1001"/>
                <a:gd name="connsiteX4" fmla="*/ 0 w 6398"/>
                <a:gd name="connsiteY4" fmla="*/ 0 h 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8" h="1001">
                  <a:moveTo>
                    <a:pt x="0" y="0"/>
                  </a:moveTo>
                  <a:lnTo>
                    <a:pt x="6398" y="2"/>
                  </a:lnTo>
                  <a:lnTo>
                    <a:pt x="5583" y="1001"/>
                  </a:lnTo>
                  <a:lnTo>
                    <a:pt x="0" y="9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任意多边形: 形状 8">
              <a:extLst>
                <a:ext uri="{FF2B5EF4-FFF2-40B4-BE49-F238E27FC236}">
                  <a16:creationId xmlns:a16="http://schemas.microsoft.com/office/drawing/2014/main" id="{881B64F8-AD94-4108-FDEA-1DB8A89C07D1}"/>
                </a:ext>
              </a:extLst>
            </p:cNvPr>
            <p:cNvSpPr/>
            <p:nvPr userDrawn="1"/>
          </p:nvSpPr>
          <p:spPr>
            <a:xfrm>
              <a:off x="5752" y="514"/>
              <a:ext cx="1422" cy="1002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</p:grpSp>
      <p:pic>
        <p:nvPicPr>
          <p:cNvPr id="6" name="Picture 4" descr="4465c1171f75b43d4b90a7aa">
            <a:extLst>
              <a:ext uri="{FF2B5EF4-FFF2-40B4-BE49-F238E27FC236}">
                <a16:creationId xmlns:a16="http://schemas.microsoft.com/office/drawing/2014/main" id="{6E980C4F-9AF4-188F-2047-29A06AD89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5" y="1526540"/>
            <a:ext cx="4431030" cy="4878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FEF5566-BF96-8414-0C11-15EE1611D51B}"/>
              </a:ext>
            </a:extLst>
          </p:cNvPr>
          <p:cNvSpPr txBox="1">
            <a:spLocks/>
          </p:cNvSpPr>
          <p:nvPr/>
        </p:nvSpPr>
        <p:spPr>
          <a:xfrm>
            <a:off x="5146675" y="1149985"/>
            <a:ext cx="6283324" cy="857250"/>
          </a:xfrm>
        </p:spPr>
        <p:txBody>
          <a:bodyPr vert="horz" wrap="square" lIns="91440" tIns="45720" rIns="91440" bIns="4572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ker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让我们一起为碳达峰、碳中和做出贡献</a:t>
            </a:r>
            <a:endParaRPr lang="zh-CN" altLang="en-US" sz="2800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DB5A8D13-B6A0-2DE1-B03E-0B939EBEAFF8}"/>
              </a:ext>
            </a:extLst>
          </p:cNvPr>
          <p:cNvSpPr/>
          <p:nvPr/>
        </p:nvSpPr>
        <p:spPr>
          <a:xfrm>
            <a:off x="5146674" y="1904999"/>
            <a:ext cx="6283325" cy="102235"/>
          </a:xfrm>
          <a:custGeom>
            <a:avLst/>
            <a:gdLst/>
            <a:ahLst/>
            <a:cxnLst/>
            <a:rect l="l" t="t" r="r" b="b"/>
            <a:pathLst>
              <a:path w="4434840">
                <a:moveTo>
                  <a:pt x="0" y="0"/>
                </a:moveTo>
                <a:lnTo>
                  <a:pt x="4434286" y="0"/>
                </a:lnTo>
              </a:path>
            </a:pathLst>
          </a:custGeom>
          <a:ln w="31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8B326C7-59A3-16BA-A4C3-021146A0BE62}"/>
              </a:ext>
            </a:extLst>
          </p:cNvPr>
          <p:cNvSpPr txBox="1"/>
          <p:nvPr/>
        </p:nvSpPr>
        <p:spPr>
          <a:xfrm>
            <a:off x="5146675" y="3121025"/>
            <a:ext cx="6283324" cy="857250"/>
          </a:xfrm>
        </p:spPr>
        <p:txBody>
          <a:bodyPr vert="horz" wrap="square" lIns="91440" tIns="45720" rIns="91440" bIns="4572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感谢关注！</a:t>
            </a:r>
          </a:p>
        </p:txBody>
      </p:sp>
      <p:sp>
        <p:nvSpPr>
          <p:cNvPr id="10" name="任意多边形 8">
            <a:extLst>
              <a:ext uri="{FF2B5EF4-FFF2-40B4-BE49-F238E27FC236}">
                <a16:creationId xmlns:a16="http://schemas.microsoft.com/office/drawing/2014/main" id="{49B9D9F3-FF85-1251-C669-B68707124B36}"/>
              </a:ext>
            </a:extLst>
          </p:cNvPr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8CDE03A-C22F-6C49-F0AE-577CAA5520CD}"/>
              </a:ext>
            </a:extLst>
          </p:cNvPr>
          <p:cNvSpPr/>
          <p:nvPr/>
        </p:nvSpPr>
        <p:spPr bwMode="auto">
          <a:xfrm>
            <a:off x="3991610" y="6430646"/>
            <a:ext cx="6209665" cy="366142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3744B25-BA5C-6B53-7EC9-E89725ABBA73}"/>
              </a:ext>
            </a:extLst>
          </p:cNvPr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7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022090" y="6430646"/>
            <a:ext cx="6179185" cy="366142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5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671" y="291491"/>
            <a:ext cx="2887980" cy="430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废水回收技术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153400" y="1186671"/>
            <a:ext cx="3474721" cy="4726559"/>
            <a:chOff x="8136634" y="1040122"/>
            <a:chExt cx="3474721" cy="4726559"/>
          </a:xfrm>
        </p:grpSpPr>
        <p:sp>
          <p:nvSpPr>
            <p:cNvPr id="13" name="object 2"/>
            <p:cNvSpPr/>
            <p:nvPr/>
          </p:nvSpPr>
          <p:spPr>
            <a:xfrm>
              <a:off x="8136635" y="1040122"/>
              <a:ext cx="3474719" cy="47213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object 3"/>
            <p:cNvSpPr/>
            <p:nvPr/>
          </p:nvSpPr>
          <p:spPr>
            <a:xfrm>
              <a:off x="10575035" y="2410199"/>
              <a:ext cx="1036320" cy="9479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object 4"/>
            <p:cNvSpPr/>
            <p:nvPr/>
          </p:nvSpPr>
          <p:spPr>
            <a:xfrm>
              <a:off x="8136634" y="3606617"/>
              <a:ext cx="978407" cy="9464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object 5"/>
            <p:cNvSpPr/>
            <p:nvPr/>
          </p:nvSpPr>
          <p:spPr>
            <a:xfrm>
              <a:off x="9368028" y="4796782"/>
              <a:ext cx="973835" cy="9646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object 6"/>
            <p:cNvSpPr/>
            <p:nvPr/>
          </p:nvSpPr>
          <p:spPr>
            <a:xfrm>
              <a:off x="9363202" y="4791956"/>
              <a:ext cx="983615" cy="974725"/>
            </a:xfrm>
            <a:custGeom>
              <a:avLst/>
              <a:gdLst/>
              <a:ahLst/>
              <a:cxnLst/>
              <a:rect l="l" t="t" r="r" b="b"/>
              <a:pathLst>
                <a:path w="983615" h="974725">
                  <a:moveTo>
                    <a:pt x="121539" y="0"/>
                  </a:moveTo>
                  <a:lnTo>
                    <a:pt x="861949" y="0"/>
                  </a:lnTo>
                  <a:lnTo>
                    <a:pt x="886332" y="3428"/>
                  </a:lnTo>
                  <a:lnTo>
                    <a:pt x="930401" y="28701"/>
                  </a:lnTo>
                  <a:lnTo>
                    <a:pt x="963168" y="73786"/>
                  </a:lnTo>
                  <a:lnTo>
                    <a:pt x="981075" y="132714"/>
                  </a:lnTo>
                  <a:lnTo>
                    <a:pt x="983488" y="165734"/>
                  </a:lnTo>
                  <a:lnTo>
                    <a:pt x="983488" y="809116"/>
                  </a:lnTo>
                  <a:lnTo>
                    <a:pt x="974217" y="872997"/>
                  </a:lnTo>
                  <a:lnTo>
                    <a:pt x="948436" y="925702"/>
                  </a:lnTo>
                  <a:lnTo>
                    <a:pt x="909701" y="961135"/>
                  </a:lnTo>
                  <a:lnTo>
                    <a:pt x="861949" y="974343"/>
                  </a:lnTo>
                  <a:lnTo>
                    <a:pt x="121539" y="974343"/>
                  </a:lnTo>
                  <a:lnTo>
                    <a:pt x="74295" y="961135"/>
                  </a:lnTo>
                  <a:lnTo>
                    <a:pt x="35432" y="925576"/>
                  </a:lnTo>
                  <a:lnTo>
                    <a:pt x="9398" y="872997"/>
                  </a:lnTo>
                  <a:lnTo>
                    <a:pt x="0" y="809116"/>
                  </a:lnTo>
                  <a:lnTo>
                    <a:pt x="0" y="165734"/>
                  </a:lnTo>
                  <a:lnTo>
                    <a:pt x="9398" y="101853"/>
                  </a:lnTo>
                  <a:lnTo>
                    <a:pt x="35432" y="49275"/>
                  </a:lnTo>
                  <a:lnTo>
                    <a:pt x="74295" y="13334"/>
                  </a:lnTo>
                  <a:lnTo>
                    <a:pt x="121539" y="0"/>
                  </a:lnTo>
                  <a:close/>
                </a:path>
              </a:pathLst>
            </a:custGeom>
            <a:ln w="9525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bject 7"/>
            <p:cNvSpPr/>
            <p:nvPr/>
          </p:nvSpPr>
          <p:spPr>
            <a:xfrm>
              <a:off x="8136634" y="4766302"/>
              <a:ext cx="1046987" cy="9951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object 8"/>
          <p:cNvSpPr txBox="1"/>
          <p:nvPr/>
        </p:nvSpPr>
        <p:spPr>
          <a:xfrm>
            <a:off x="2060257" y="4246835"/>
            <a:ext cx="41128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b="1" spc="0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锅炉排污</a:t>
            </a:r>
            <a:r>
              <a:rPr sz="2000" b="1" spc="-5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是</a:t>
            </a:r>
            <a:r>
              <a:rPr sz="2000" b="1" spc="0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电厂主要</a:t>
            </a:r>
            <a:r>
              <a:rPr sz="2000" b="1" spc="-5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的高</a:t>
            </a:r>
            <a:r>
              <a:rPr sz="2000" b="1" spc="0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温废水排</a:t>
            </a:r>
            <a:r>
              <a:rPr sz="2000" b="1" spc="-5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放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72217" y="1119509"/>
            <a:ext cx="6699746" cy="3021275"/>
            <a:chOff x="347472" y="1073651"/>
            <a:chExt cx="7176869" cy="3180587"/>
          </a:xfrm>
        </p:grpSpPr>
        <p:sp>
          <p:nvSpPr>
            <p:cNvPr id="24" name="object 11"/>
            <p:cNvSpPr/>
            <p:nvPr/>
          </p:nvSpPr>
          <p:spPr>
            <a:xfrm>
              <a:off x="347472" y="1073651"/>
              <a:ext cx="7028688" cy="31805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object 12"/>
            <p:cNvSpPr/>
            <p:nvPr/>
          </p:nvSpPr>
          <p:spPr>
            <a:xfrm>
              <a:off x="347472" y="1154422"/>
              <a:ext cx="7176869" cy="304118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object 13"/>
          <p:cNvSpPr txBox="1"/>
          <p:nvPr/>
        </p:nvSpPr>
        <p:spPr>
          <a:xfrm>
            <a:off x="535305" y="4602729"/>
            <a:ext cx="711327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7345">
              <a:lnSpc>
                <a:spcPct val="150000"/>
              </a:lnSpc>
            </a:pPr>
            <a:r>
              <a:rPr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连续排污</a:t>
            </a:r>
            <a:r>
              <a:rPr sz="1800" b="1" spc="0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是电厂主要的热效率损</a:t>
            </a:r>
            <a:r>
              <a:rPr sz="1800" b="1" spc="-20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失</a:t>
            </a:r>
            <a:r>
              <a:rPr sz="1800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：为了控制炉水、蒸汽品质，保 障安全运行，锅炉需要排污。连续排污设置在汽包炉水盐碱浓度较高部 位，连续排出较高浓度的炉水，以减少炉水中盐、碱、硅酸盐等及处于 </a:t>
            </a:r>
            <a:r>
              <a:rPr sz="1800" spc="-5" dirty="0">
                <a:solidFill>
                  <a:srgbClr val="44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悬浮状态的渣滓物含量，稳定炉水品质，保证蒸汽品质的合格。</a:t>
            </a:r>
            <a:endParaRPr sz="180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022090" y="6430646"/>
            <a:ext cx="6179185" cy="366142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5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671" y="291491"/>
            <a:ext cx="28879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废水回收技术</a:t>
            </a:r>
          </a:p>
        </p:txBody>
      </p:sp>
      <p:sp>
        <p:nvSpPr>
          <p:cNvPr id="13" name="object 2"/>
          <p:cNvSpPr/>
          <p:nvPr/>
        </p:nvSpPr>
        <p:spPr>
          <a:xfrm>
            <a:off x="440436" y="1071738"/>
            <a:ext cx="3645408" cy="496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3"/>
          <p:cNvSpPr/>
          <p:nvPr/>
        </p:nvSpPr>
        <p:spPr>
          <a:xfrm>
            <a:off x="1772411" y="5012800"/>
            <a:ext cx="970789" cy="1001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4"/>
          <p:cNvSpPr/>
          <p:nvPr/>
        </p:nvSpPr>
        <p:spPr>
          <a:xfrm>
            <a:off x="4454652" y="702929"/>
            <a:ext cx="7376159" cy="220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bject 5"/>
          <p:cNvSpPr/>
          <p:nvPr/>
        </p:nvSpPr>
        <p:spPr>
          <a:xfrm>
            <a:off x="3052572" y="3782934"/>
            <a:ext cx="1033272" cy="10098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bject 6"/>
          <p:cNvSpPr/>
          <p:nvPr/>
        </p:nvSpPr>
        <p:spPr>
          <a:xfrm>
            <a:off x="440436" y="2417428"/>
            <a:ext cx="1007364" cy="9906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4687570" y="3876040"/>
            <a:ext cx="6821805" cy="237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0">
              <a:lnSpc>
                <a:spcPct val="100000"/>
              </a:lnSpc>
            </a:pPr>
            <a:r>
              <a:rPr sz="18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◆</a:t>
            </a:r>
            <a:r>
              <a:rPr sz="18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每班运行1～2次，排污时间短、排污量占比少</a:t>
            </a:r>
          </a:p>
          <a:p>
            <a:pPr marL="1155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◆</a:t>
            </a:r>
            <a:r>
              <a:rPr sz="18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排入定排扩容器减压减温后排放</a:t>
            </a:r>
          </a:p>
          <a:p>
            <a:pPr marL="1270000" marR="5080" indent="-1257935">
              <a:lnSpc>
                <a:spcPct val="149000"/>
              </a:lnSpc>
              <a:spcBef>
                <a:spcPts val="180"/>
              </a:spcBef>
              <a:tabLst>
                <a:tab pos="654050" algn="l"/>
              </a:tabLst>
            </a:pPr>
            <a:r>
              <a:rPr sz="2000" b="1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疏	</a:t>
            </a:r>
            <a:r>
              <a:rPr sz="2000" b="1" spc="1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水：</a:t>
            </a:r>
            <a:r>
              <a:rPr sz="2000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◆</a:t>
            </a:r>
            <a:r>
              <a:rPr sz="18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锅炉蒸汽管道和用汽设备中的蒸汽冷凝水称为疏水，一 </a:t>
            </a:r>
            <a:r>
              <a:rPr sz="1800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般排入到定排扩容器进行降温降压，然后排出。这些 </a:t>
            </a:r>
            <a:r>
              <a:rPr sz="18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疏水具有不同的温度与压力，并含有多种化学成分与 杂质，一般无法进入循环体系再度利用。</a:t>
            </a:r>
          </a:p>
        </p:txBody>
      </p:sp>
      <p:sp>
        <p:nvSpPr>
          <p:cNvPr id="23" name="object 8"/>
          <p:cNvSpPr txBox="1">
            <a:spLocks noGrp="1"/>
          </p:cNvSpPr>
          <p:nvPr>
            <p:ph type="title"/>
          </p:nvPr>
        </p:nvSpPr>
        <p:spPr>
          <a:xfrm>
            <a:off x="4687570" y="3464306"/>
            <a:ext cx="5655945" cy="266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定期排</a:t>
            </a:r>
            <a:r>
              <a:rPr sz="1800" spc="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污</a:t>
            </a:r>
            <a:r>
              <a:rPr sz="1800" b="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：</a:t>
            </a:r>
            <a:r>
              <a:rPr sz="1800" b="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sz="1800" b="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设置在下联箱处，排出水渣及软质沉淀物等</a:t>
            </a:r>
            <a:endParaRPr sz="18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4" name="object 11"/>
          <p:cNvSpPr/>
          <p:nvPr/>
        </p:nvSpPr>
        <p:spPr>
          <a:xfrm>
            <a:off x="3052572" y="5012801"/>
            <a:ext cx="1033272" cy="10012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3957828" y="6430646"/>
            <a:ext cx="6243447" cy="366142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5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  <p:sp>
          <p:nvSpPr>
            <p:cNvPr id="16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671" y="291491"/>
            <a:ext cx="2887980" cy="430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废水回收技术</a:t>
            </a:r>
          </a:p>
        </p:txBody>
      </p:sp>
      <p:sp>
        <p:nvSpPr>
          <p:cNvPr id="13" name="object 2"/>
          <p:cNvSpPr/>
          <p:nvPr/>
        </p:nvSpPr>
        <p:spPr>
          <a:xfrm>
            <a:off x="483108" y="1142492"/>
            <a:ext cx="6806565" cy="915382"/>
          </a:xfrm>
          <a:custGeom>
            <a:avLst/>
            <a:gdLst/>
            <a:ahLst/>
            <a:cxnLst/>
            <a:rect l="l" t="t" r="r" b="b"/>
            <a:pathLst>
              <a:path w="6806565" h="1209040">
                <a:moveTo>
                  <a:pt x="0" y="1208531"/>
                </a:moveTo>
                <a:lnTo>
                  <a:pt x="6806183" y="1208531"/>
                </a:lnTo>
                <a:lnTo>
                  <a:pt x="6806183" y="0"/>
                </a:lnTo>
                <a:lnTo>
                  <a:pt x="0" y="0"/>
                </a:lnTo>
                <a:lnTo>
                  <a:pt x="0" y="1208531"/>
                </a:lnTo>
                <a:close/>
              </a:path>
            </a:pathLst>
          </a:custGeom>
          <a:solidFill>
            <a:srgbClr val="00205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4"/>
          <p:cNvSpPr/>
          <p:nvPr/>
        </p:nvSpPr>
        <p:spPr>
          <a:xfrm>
            <a:off x="483108" y="2362200"/>
            <a:ext cx="6806565" cy="3733800"/>
          </a:xfrm>
          <a:custGeom>
            <a:avLst/>
            <a:gdLst/>
            <a:ahLst/>
            <a:cxnLst/>
            <a:rect l="l" t="t" r="r" b="b"/>
            <a:pathLst>
              <a:path w="6806565" h="4175760">
                <a:moveTo>
                  <a:pt x="0" y="4175760"/>
                </a:moveTo>
                <a:lnTo>
                  <a:pt x="6806183" y="4175760"/>
                </a:lnTo>
                <a:lnTo>
                  <a:pt x="6806183" y="0"/>
                </a:lnTo>
                <a:lnTo>
                  <a:pt x="0" y="0"/>
                </a:lnTo>
                <a:lnTo>
                  <a:pt x="0" y="417576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bject 5"/>
          <p:cNvSpPr/>
          <p:nvPr/>
        </p:nvSpPr>
        <p:spPr>
          <a:xfrm>
            <a:off x="1141475" y="4307807"/>
            <a:ext cx="5755385" cy="569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bject 6"/>
          <p:cNvSpPr/>
          <p:nvPr/>
        </p:nvSpPr>
        <p:spPr>
          <a:xfrm>
            <a:off x="2260092" y="5196467"/>
            <a:ext cx="2971037" cy="571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7"/>
          <p:cNvSpPr/>
          <p:nvPr/>
        </p:nvSpPr>
        <p:spPr>
          <a:xfrm>
            <a:off x="1141475" y="2449225"/>
            <a:ext cx="384848" cy="1550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8"/>
          <p:cNvSpPr txBox="1"/>
          <p:nvPr/>
        </p:nvSpPr>
        <p:spPr>
          <a:xfrm>
            <a:off x="1152905" y="4454967"/>
            <a:ext cx="574395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-12700" algn="ctr">
              <a:lnSpc>
                <a:spcPct val="100000"/>
              </a:lnSpc>
            </a:pPr>
            <a:r>
              <a:rPr b="1" spc="-5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定期排污扩容器</a:t>
            </a:r>
            <a:endParaRPr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3125216" y="5344094"/>
            <a:ext cx="12420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定排混合水箱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object 10"/>
          <p:cNvSpPr txBox="1"/>
          <p:nvPr/>
        </p:nvSpPr>
        <p:spPr>
          <a:xfrm>
            <a:off x="1152905" y="2485072"/>
            <a:ext cx="37149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6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联 箱 定 期 排 污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object 11"/>
          <p:cNvSpPr/>
          <p:nvPr/>
        </p:nvSpPr>
        <p:spPr>
          <a:xfrm>
            <a:off x="2933700" y="2449225"/>
            <a:ext cx="380276" cy="1550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bject 12"/>
          <p:cNvSpPr txBox="1"/>
          <p:nvPr/>
        </p:nvSpPr>
        <p:spPr>
          <a:xfrm>
            <a:off x="2942691" y="2608183"/>
            <a:ext cx="371499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6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省 煤 器 疏 水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object 13"/>
          <p:cNvSpPr/>
          <p:nvPr/>
        </p:nvSpPr>
        <p:spPr>
          <a:xfrm>
            <a:off x="2037588" y="2464465"/>
            <a:ext cx="380276" cy="1550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bject 14"/>
          <p:cNvSpPr txBox="1"/>
          <p:nvPr/>
        </p:nvSpPr>
        <p:spPr>
          <a:xfrm>
            <a:off x="2047214" y="2608183"/>
            <a:ext cx="371499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6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吹 灰 器 疏 水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object 15"/>
          <p:cNvSpPr/>
          <p:nvPr/>
        </p:nvSpPr>
        <p:spPr>
          <a:xfrm>
            <a:off x="3828288" y="2459893"/>
            <a:ext cx="381787" cy="1550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object 16"/>
          <p:cNvSpPr txBox="1"/>
          <p:nvPr/>
        </p:nvSpPr>
        <p:spPr>
          <a:xfrm>
            <a:off x="3838548" y="2608183"/>
            <a:ext cx="371499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6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除 氧 器 乏 汽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object 17"/>
          <p:cNvSpPr/>
          <p:nvPr/>
        </p:nvSpPr>
        <p:spPr>
          <a:xfrm>
            <a:off x="4724400" y="2481230"/>
            <a:ext cx="380250" cy="1550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object 18"/>
          <p:cNvSpPr txBox="1"/>
          <p:nvPr/>
        </p:nvSpPr>
        <p:spPr>
          <a:xfrm>
            <a:off x="4734026" y="2485072"/>
            <a:ext cx="37149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6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辅 机 联 箱 疏 水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object 19"/>
          <p:cNvSpPr/>
          <p:nvPr/>
        </p:nvSpPr>
        <p:spPr>
          <a:xfrm>
            <a:off x="5620511" y="2481230"/>
            <a:ext cx="380250" cy="1550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object 20"/>
          <p:cNvSpPr txBox="1"/>
          <p:nvPr/>
        </p:nvSpPr>
        <p:spPr>
          <a:xfrm>
            <a:off x="5629757" y="2608183"/>
            <a:ext cx="371499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6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汽 轮 机 疏 水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object 21"/>
          <p:cNvSpPr/>
          <p:nvPr/>
        </p:nvSpPr>
        <p:spPr>
          <a:xfrm>
            <a:off x="6515100" y="2459893"/>
            <a:ext cx="381761" cy="15505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object 22"/>
          <p:cNvSpPr txBox="1"/>
          <p:nvPr/>
        </p:nvSpPr>
        <p:spPr>
          <a:xfrm>
            <a:off x="6525360" y="2731294"/>
            <a:ext cx="37149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6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 他 疏 水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8" name="object 23"/>
          <p:cNvSpPr/>
          <p:nvPr/>
        </p:nvSpPr>
        <p:spPr>
          <a:xfrm>
            <a:off x="1295400" y="4003181"/>
            <a:ext cx="76200" cy="238238"/>
          </a:xfrm>
          <a:custGeom>
            <a:avLst/>
            <a:gdLst/>
            <a:ahLst/>
            <a:cxnLst/>
            <a:rect l="l" t="t" r="r" b="b"/>
            <a:pathLst>
              <a:path w="76200" h="269875">
                <a:moveTo>
                  <a:pt x="31750" y="193674"/>
                </a:moveTo>
                <a:lnTo>
                  <a:pt x="0" y="193674"/>
                </a:lnTo>
                <a:lnTo>
                  <a:pt x="38100" y="269874"/>
                </a:lnTo>
                <a:lnTo>
                  <a:pt x="69850" y="206374"/>
                </a:lnTo>
                <a:lnTo>
                  <a:pt x="31750" y="206374"/>
                </a:lnTo>
                <a:lnTo>
                  <a:pt x="31750" y="193674"/>
                </a:lnTo>
                <a:close/>
              </a:path>
              <a:path w="76200" h="269875">
                <a:moveTo>
                  <a:pt x="44450" y="0"/>
                </a:moveTo>
                <a:lnTo>
                  <a:pt x="31750" y="0"/>
                </a:lnTo>
                <a:lnTo>
                  <a:pt x="31750" y="206374"/>
                </a:lnTo>
                <a:lnTo>
                  <a:pt x="44450" y="206374"/>
                </a:lnTo>
                <a:lnTo>
                  <a:pt x="44450" y="0"/>
                </a:lnTo>
                <a:close/>
              </a:path>
              <a:path w="76200" h="269875">
                <a:moveTo>
                  <a:pt x="76200" y="193674"/>
                </a:moveTo>
                <a:lnTo>
                  <a:pt x="44450" y="193674"/>
                </a:lnTo>
                <a:lnTo>
                  <a:pt x="44450" y="206374"/>
                </a:lnTo>
                <a:lnTo>
                  <a:pt x="69850" y="206374"/>
                </a:lnTo>
                <a:lnTo>
                  <a:pt x="76200" y="19367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object 24"/>
          <p:cNvSpPr/>
          <p:nvPr/>
        </p:nvSpPr>
        <p:spPr>
          <a:xfrm>
            <a:off x="2189988" y="4003181"/>
            <a:ext cx="76200" cy="238238"/>
          </a:xfrm>
          <a:custGeom>
            <a:avLst/>
            <a:gdLst/>
            <a:ahLst/>
            <a:cxnLst/>
            <a:rect l="l" t="t" r="r" b="b"/>
            <a:pathLst>
              <a:path w="76200" h="269875">
                <a:moveTo>
                  <a:pt x="31750" y="193674"/>
                </a:moveTo>
                <a:lnTo>
                  <a:pt x="0" y="193674"/>
                </a:lnTo>
                <a:lnTo>
                  <a:pt x="38100" y="269874"/>
                </a:lnTo>
                <a:lnTo>
                  <a:pt x="69850" y="206374"/>
                </a:lnTo>
                <a:lnTo>
                  <a:pt x="31750" y="206374"/>
                </a:lnTo>
                <a:lnTo>
                  <a:pt x="31750" y="193674"/>
                </a:lnTo>
                <a:close/>
              </a:path>
              <a:path w="76200" h="269875">
                <a:moveTo>
                  <a:pt x="44450" y="0"/>
                </a:moveTo>
                <a:lnTo>
                  <a:pt x="31750" y="0"/>
                </a:lnTo>
                <a:lnTo>
                  <a:pt x="31750" y="206374"/>
                </a:lnTo>
                <a:lnTo>
                  <a:pt x="44450" y="206374"/>
                </a:lnTo>
                <a:lnTo>
                  <a:pt x="44450" y="0"/>
                </a:lnTo>
                <a:close/>
              </a:path>
              <a:path w="76200" h="269875">
                <a:moveTo>
                  <a:pt x="76200" y="193674"/>
                </a:moveTo>
                <a:lnTo>
                  <a:pt x="44450" y="193674"/>
                </a:lnTo>
                <a:lnTo>
                  <a:pt x="44450" y="206374"/>
                </a:lnTo>
                <a:lnTo>
                  <a:pt x="69850" y="206374"/>
                </a:lnTo>
                <a:lnTo>
                  <a:pt x="76200" y="19367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bject 25"/>
          <p:cNvSpPr/>
          <p:nvPr/>
        </p:nvSpPr>
        <p:spPr>
          <a:xfrm>
            <a:off x="3090672" y="4003181"/>
            <a:ext cx="76200" cy="238238"/>
          </a:xfrm>
          <a:custGeom>
            <a:avLst/>
            <a:gdLst/>
            <a:ahLst/>
            <a:cxnLst/>
            <a:rect l="l" t="t" r="r" b="b"/>
            <a:pathLst>
              <a:path w="76200" h="269875">
                <a:moveTo>
                  <a:pt x="31750" y="193674"/>
                </a:moveTo>
                <a:lnTo>
                  <a:pt x="0" y="193674"/>
                </a:lnTo>
                <a:lnTo>
                  <a:pt x="38100" y="269874"/>
                </a:lnTo>
                <a:lnTo>
                  <a:pt x="69850" y="206374"/>
                </a:lnTo>
                <a:lnTo>
                  <a:pt x="31750" y="206374"/>
                </a:lnTo>
                <a:lnTo>
                  <a:pt x="31750" y="193674"/>
                </a:lnTo>
                <a:close/>
              </a:path>
              <a:path w="76200" h="269875">
                <a:moveTo>
                  <a:pt x="44450" y="0"/>
                </a:moveTo>
                <a:lnTo>
                  <a:pt x="31750" y="0"/>
                </a:lnTo>
                <a:lnTo>
                  <a:pt x="31750" y="206374"/>
                </a:lnTo>
                <a:lnTo>
                  <a:pt x="44450" y="206374"/>
                </a:lnTo>
                <a:lnTo>
                  <a:pt x="44450" y="0"/>
                </a:lnTo>
                <a:close/>
              </a:path>
              <a:path w="76200" h="269875">
                <a:moveTo>
                  <a:pt x="76200" y="193674"/>
                </a:moveTo>
                <a:lnTo>
                  <a:pt x="44450" y="193674"/>
                </a:lnTo>
                <a:lnTo>
                  <a:pt x="44450" y="206374"/>
                </a:lnTo>
                <a:lnTo>
                  <a:pt x="69850" y="206374"/>
                </a:lnTo>
                <a:lnTo>
                  <a:pt x="76200" y="19367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bject 26"/>
          <p:cNvSpPr/>
          <p:nvPr/>
        </p:nvSpPr>
        <p:spPr>
          <a:xfrm>
            <a:off x="3957828" y="4003181"/>
            <a:ext cx="76200" cy="238238"/>
          </a:xfrm>
          <a:custGeom>
            <a:avLst/>
            <a:gdLst/>
            <a:ahLst/>
            <a:cxnLst/>
            <a:rect l="l" t="t" r="r" b="b"/>
            <a:pathLst>
              <a:path w="76200" h="269875">
                <a:moveTo>
                  <a:pt x="31750" y="193674"/>
                </a:moveTo>
                <a:lnTo>
                  <a:pt x="0" y="193674"/>
                </a:lnTo>
                <a:lnTo>
                  <a:pt x="38100" y="269874"/>
                </a:lnTo>
                <a:lnTo>
                  <a:pt x="69850" y="206374"/>
                </a:lnTo>
                <a:lnTo>
                  <a:pt x="31750" y="206374"/>
                </a:lnTo>
                <a:lnTo>
                  <a:pt x="31750" y="193674"/>
                </a:lnTo>
                <a:close/>
              </a:path>
              <a:path w="76200" h="269875">
                <a:moveTo>
                  <a:pt x="44450" y="0"/>
                </a:moveTo>
                <a:lnTo>
                  <a:pt x="31750" y="0"/>
                </a:lnTo>
                <a:lnTo>
                  <a:pt x="31750" y="206374"/>
                </a:lnTo>
                <a:lnTo>
                  <a:pt x="44450" y="206374"/>
                </a:lnTo>
                <a:lnTo>
                  <a:pt x="44450" y="0"/>
                </a:lnTo>
                <a:close/>
              </a:path>
              <a:path w="76200" h="269875">
                <a:moveTo>
                  <a:pt x="76200" y="193674"/>
                </a:moveTo>
                <a:lnTo>
                  <a:pt x="44450" y="193674"/>
                </a:lnTo>
                <a:lnTo>
                  <a:pt x="44450" y="206374"/>
                </a:lnTo>
                <a:lnTo>
                  <a:pt x="69850" y="206374"/>
                </a:lnTo>
                <a:lnTo>
                  <a:pt x="76200" y="19367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bject 27"/>
          <p:cNvSpPr/>
          <p:nvPr/>
        </p:nvSpPr>
        <p:spPr>
          <a:xfrm>
            <a:off x="4863084" y="4003181"/>
            <a:ext cx="76200" cy="238238"/>
          </a:xfrm>
          <a:custGeom>
            <a:avLst/>
            <a:gdLst/>
            <a:ahLst/>
            <a:cxnLst/>
            <a:rect l="l" t="t" r="r" b="b"/>
            <a:pathLst>
              <a:path w="76200" h="269875">
                <a:moveTo>
                  <a:pt x="31750" y="193674"/>
                </a:moveTo>
                <a:lnTo>
                  <a:pt x="0" y="193674"/>
                </a:lnTo>
                <a:lnTo>
                  <a:pt x="38100" y="269874"/>
                </a:lnTo>
                <a:lnTo>
                  <a:pt x="69850" y="206374"/>
                </a:lnTo>
                <a:lnTo>
                  <a:pt x="31750" y="206374"/>
                </a:lnTo>
                <a:lnTo>
                  <a:pt x="31750" y="193674"/>
                </a:lnTo>
                <a:close/>
              </a:path>
              <a:path w="76200" h="269875">
                <a:moveTo>
                  <a:pt x="44450" y="0"/>
                </a:moveTo>
                <a:lnTo>
                  <a:pt x="31750" y="0"/>
                </a:lnTo>
                <a:lnTo>
                  <a:pt x="31750" y="206374"/>
                </a:lnTo>
                <a:lnTo>
                  <a:pt x="44450" y="206374"/>
                </a:lnTo>
                <a:lnTo>
                  <a:pt x="44450" y="0"/>
                </a:lnTo>
                <a:close/>
              </a:path>
              <a:path w="76200" h="269875">
                <a:moveTo>
                  <a:pt x="76200" y="193674"/>
                </a:moveTo>
                <a:lnTo>
                  <a:pt x="44450" y="193674"/>
                </a:lnTo>
                <a:lnTo>
                  <a:pt x="44450" y="206374"/>
                </a:lnTo>
                <a:lnTo>
                  <a:pt x="69850" y="206374"/>
                </a:lnTo>
                <a:lnTo>
                  <a:pt x="76200" y="19367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object 28"/>
          <p:cNvSpPr/>
          <p:nvPr/>
        </p:nvSpPr>
        <p:spPr>
          <a:xfrm>
            <a:off x="5774435" y="4003181"/>
            <a:ext cx="76200" cy="238238"/>
          </a:xfrm>
          <a:custGeom>
            <a:avLst/>
            <a:gdLst/>
            <a:ahLst/>
            <a:cxnLst/>
            <a:rect l="l" t="t" r="r" b="b"/>
            <a:pathLst>
              <a:path w="76200" h="269875">
                <a:moveTo>
                  <a:pt x="31750" y="193674"/>
                </a:moveTo>
                <a:lnTo>
                  <a:pt x="0" y="193674"/>
                </a:lnTo>
                <a:lnTo>
                  <a:pt x="38100" y="269874"/>
                </a:lnTo>
                <a:lnTo>
                  <a:pt x="69850" y="206374"/>
                </a:lnTo>
                <a:lnTo>
                  <a:pt x="31750" y="206374"/>
                </a:lnTo>
                <a:lnTo>
                  <a:pt x="31750" y="193674"/>
                </a:lnTo>
                <a:close/>
              </a:path>
              <a:path w="76200" h="269875">
                <a:moveTo>
                  <a:pt x="44450" y="0"/>
                </a:moveTo>
                <a:lnTo>
                  <a:pt x="31750" y="0"/>
                </a:lnTo>
                <a:lnTo>
                  <a:pt x="31750" y="206374"/>
                </a:lnTo>
                <a:lnTo>
                  <a:pt x="44450" y="206374"/>
                </a:lnTo>
                <a:lnTo>
                  <a:pt x="44450" y="0"/>
                </a:lnTo>
                <a:close/>
              </a:path>
              <a:path w="76200" h="269875">
                <a:moveTo>
                  <a:pt x="76200" y="193674"/>
                </a:moveTo>
                <a:lnTo>
                  <a:pt x="44450" y="193674"/>
                </a:lnTo>
                <a:lnTo>
                  <a:pt x="44450" y="206374"/>
                </a:lnTo>
                <a:lnTo>
                  <a:pt x="69850" y="206374"/>
                </a:lnTo>
                <a:lnTo>
                  <a:pt x="76200" y="19367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object 29"/>
          <p:cNvSpPr/>
          <p:nvPr/>
        </p:nvSpPr>
        <p:spPr>
          <a:xfrm>
            <a:off x="6675119" y="4003181"/>
            <a:ext cx="76200" cy="238238"/>
          </a:xfrm>
          <a:custGeom>
            <a:avLst/>
            <a:gdLst/>
            <a:ahLst/>
            <a:cxnLst/>
            <a:rect l="l" t="t" r="r" b="b"/>
            <a:pathLst>
              <a:path w="76200" h="269875">
                <a:moveTo>
                  <a:pt x="31750" y="193674"/>
                </a:moveTo>
                <a:lnTo>
                  <a:pt x="0" y="193674"/>
                </a:lnTo>
                <a:lnTo>
                  <a:pt x="38100" y="269874"/>
                </a:lnTo>
                <a:lnTo>
                  <a:pt x="69850" y="206374"/>
                </a:lnTo>
                <a:lnTo>
                  <a:pt x="31750" y="206374"/>
                </a:lnTo>
                <a:lnTo>
                  <a:pt x="31750" y="193674"/>
                </a:lnTo>
                <a:close/>
              </a:path>
              <a:path w="76200" h="269875">
                <a:moveTo>
                  <a:pt x="44450" y="0"/>
                </a:moveTo>
                <a:lnTo>
                  <a:pt x="31750" y="0"/>
                </a:lnTo>
                <a:lnTo>
                  <a:pt x="31750" y="206374"/>
                </a:lnTo>
                <a:lnTo>
                  <a:pt x="44450" y="206374"/>
                </a:lnTo>
                <a:lnTo>
                  <a:pt x="44450" y="0"/>
                </a:lnTo>
                <a:close/>
              </a:path>
              <a:path w="76200" h="269875">
                <a:moveTo>
                  <a:pt x="76200" y="193674"/>
                </a:moveTo>
                <a:lnTo>
                  <a:pt x="44450" y="193674"/>
                </a:lnTo>
                <a:lnTo>
                  <a:pt x="44450" y="206374"/>
                </a:lnTo>
                <a:lnTo>
                  <a:pt x="69850" y="206374"/>
                </a:lnTo>
                <a:lnTo>
                  <a:pt x="76200" y="19367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bject 30"/>
          <p:cNvSpPr/>
          <p:nvPr/>
        </p:nvSpPr>
        <p:spPr>
          <a:xfrm>
            <a:off x="3800855" y="4919104"/>
            <a:ext cx="76200" cy="238238"/>
          </a:xfrm>
          <a:custGeom>
            <a:avLst/>
            <a:gdLst/>
            <a:ahLst/>
            <a:cxnLst/>
            <a:rect l="l" t="t" r="r" b="b"/>
            <a:pathLst>
              <a:path w="76200" h="269875">
                <a:moveTo>
                  <a:pt x="31750" y="193674"/>
                </a:moveTo>
                <a:lnTo>
                  <a:pt x="0" y="193674"/>
                </a:lnTo>
                <a:lnTo>
                  <a:pt x="38100" y="269874"/>
                </a:lnTo>
                <a:lnTo>
                  <a:pt x="69850" y="206374"/>
                </a:lnTo>
                <a:lnTo>
                  <a:pt x="31750" y="206374"/>
                </a:lnTo>
                <a:lnTo>
                  <a:pt x="31750" y="193674"/>
                </a:lnTo>
                <a:close/>
              </a:path>
              <a:path w="76200" h="269875">
                <a:moveTo>
                  <a:pt x="44450" y="0"/>
                </a:moveTo>
                <a:lnTo>
                  <a:pt x="31750" y="0"/>
                </a:lnTo>
                <a:lnTo>
                  <a:pt x="31750" y="206374"/>
                </a:lnTo>
                <a:lnTo>
                  <a:pt x="44450" y="206374"/>
                </a:lnTo>
                <a:lnTo>
                  <a:pt x="44450" y="0"/>
                </a:lnTo>
                <a:close/>
              </a:path>
              <a:path w="76200" h="269875">
                <a:moveTo>
                  <a:pt x="76200" y="193674"/>
                </a:moveTo>
                <a:lnTo>
                  <a:pt x="44450" y="193674"/>
                </a:lnTo>
                <a:lnTo>
                  <a:pt x="44450" y="206374"/>
                </a:lnTo>
                <a:lnTo>
                  <a:pt x="69850" y="206374"/>
                </a:lnTo>
                <a:lnTo>
                  <a:pt x="76200" y="19367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object 31"/>
          <p:cNvSpPr/>
          <p:nvPr/>
        </p:nvSpPr>
        <p:spPr>
          <a:xfrm>
            <a:off x="1152905" y="5220249"/>
            <a:ext cx="1117600" cy="67267"/>
          </a:xfrm>
          <a:custGeom>
            <a:avLst/>
            <a:gdLst/>
            <a:ahLst/>
            <a:cxnLst/>
            <a:rect l="l" t="t" r="r" b="b"/>
            <a:pathLst>
              <a:path w="1117600" h="76200">
                <a:moveTo>
                  <a:pt x="1041019" y="0"/>
                </a:moveTo>
                <a:lnTo>
                  <a:pt x="1041019" y="76199"/>
                </a:lnTo>
                <a:lnTo>
                  <a:pt x="1091819" y="50799"/>
                </a:lnTo>
                <a:lnTo>
                  <a:pt x="1053719" y="50799"/>
                </a:lnTo>
                <a:lnTo>
                  <a:pt x="1053719" y="25399"/>
                </a:lnTo>
                <a:lnTo>
                  <a:pt x="1091819" y="25399"/>
                </a:lnTo>
                <a:lnTo>
                  <a:pt x="1041019" y="0"/>
                </a:lnTo>
                <a:close/>
              </a:path>
              <a:path w="1117600" h="76200">
                <a:moveTo>
                  <a:pt x="1041019" y="25399"/>
                </a:moveTo>
                <a:lnTo>
                  <a:pt x="0" y="25399"/>
                </a:lnTo>
                <a:lnTo>
                  <a:pt x="0" y="50799"/>
                </a:lnTo>
                <a:lnTo>
                  <a:pt x="1041019" y="50799"/>
                </a:lnTo>
                <a:lnTo>
                  <a:pt x="1041019" y="25399"/>
                </a:lnTo>
                <a:close/>
              </a:path>
              <a:path w="1117600" h="76200">
                <a:moveTo>
                  <a:pt x="1091819" y="25399"/>
                </a:moveTo>
                <a:lnTo>
                  <a:pt x="1053719" y="25399"/>
                </a:lnTo>
                <a:lnTo>
                  <a:pt x="1053719" y="50799"/>
                </a:lnTo>
                <a:lnTo>
                  <a:pt x="1091819" y="50799"/>
                </a:lnTo>
                <a:lnTo>
                  <a:pt x="1117219" y="38099"/>
                </a:lnTo>
                <a:lnTo>
                  <a:pt x="1091819" y="2539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object 32"/>
          <p:cNvSpPr/>
          <p:nvPr/>
        </p:nvSpPr>
        <p:spPr>
          <a:xfrm>
            <a:off x="1152905" y="5669829"/>
            <a:ext cx="1117600" cy="67267"/>
          </a:xfrm>
          <a:custGeom>
            <a:avLst/>
            <a:gdLst/>
            <a:ahLst/>
            <a:cxnLst/>
            <a:rect l="l" t="t" r="r" b="b"/>
            <a:pathLst>
              <a:path w="111760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50799"/>
                </a:lnTo>
                <a:lnTo>
                  <a:pt x="63500" y="50799"/>
                </a:lnTo>
                <a:lnTo>
                  <a:pt x="63500" y="25399"/>
                </a:lnTo>
                <a:lnTo>
                  <a:pt x="76200" y="25399"/>
                </a:lnTo>
                <a:lnTo>
                  <a:pt x="76200" y="0"/>
                </a:lnTo>
                <a:close/>
              </a:path>
              <a:path w="1117600" h="76200">
                <a:moveTo>
                  <a:pt x="76200" y="25399"/>
                </a:moveTo>
                <a:lnTo>
                  <a:pt x="63500" y="25399"/>
                </a:lnTo>
                <a:lnTo>
                  <a:pt x="63500" y="50799"/>
                </a:lnTo>
                <a:lnTo>
                  <a:pt x="76200" y="50799"/>
                </a:lnTo>
                <a:lnTo>
                  <a:pt x="76200" y="25399"/>
                </a:lnTo>
                <a:close/>
              </a:path>
              <a:path w="1117600" h="76200">
                <a:moveTo>
                  <a:pt x="1117219" y="25399"/>
                </a:moveTo>
                <a:lnTo>
                  <a:pt x="76200" y="25399"/>
                </a:lnTo>
                <a:lnTo>
                  <a:pt x="76200" y="50799"/>
                </a:lnTo>
                <a:lnTo>
                  <a:pt x="1117219" y="50799"/>
                </a:lnTo>
                <a:lnTo>
                  <a:pt x="1117219" y="2539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object 33"/>
          <p:cNvSpPr txBox="1"/>
          <p:nvPr/>
        </p:nvSpPr>
        <p:spPr>
          <a:xfrm>
            <a:off x="1470404" y="5723340"/>
            <a:ext cx="4826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排水</a:t>
            </a:r>
            <a:endParaRPr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9" name="object 34"/>
          <p:cNvSpPr txBox="1"/>
          <p:nvPr/>
        </p:nvSpPr>
        <p:spPr>
          <a:xfrm>
            <a:off x="5430139" y="5343840"/>
            <a:ext cx="12420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回循环水系统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object 35"/>
          <p:cNvSpPr/>
          <p:nvPr/>
        </p:nvSpPr>
        <p:spPr>
          <a:xfrm>
            <a:off x="5223509" y="5261397"/>
            <a:ext cx="1609725" cy="67267"/>
          </a:xfrm>
          <a:custGeom>
            <a:avLst/>
            <a:gdLst/>
            <a:ahLst/>
            <a:cxnLst/>
            <a:rect l="l" t="t" r="r" b="b"/>
            <a:pathLst>
              <a:path w="1609725" h="76200">
                <a:moveTo>
                  <a:pt x="1533524" y="0"/>
                </a:moveTo>
                <a:lnTo>
                  <a:pt x="1533524" y="76199"/>
                </a:lnTo>
                <a:lnTo>
                  <a:pt x="1584324" y="50799"/>
                </a:lnTo>
                <a:lnTo>
                  <a:pt x="1546224" y="50799"/>
                </a:lnTo>
                <a:lnTo>
                  <a:pt x="1546224" y="25399"/>
                </a:lnTo>
                <a:lnTo>
                  <a:pt x="1584324" y="25399"/>
                </a:lnTo>
                <a:lnTo>
                  <a:pt x="1533524" y="0"/>
                </a:lnTo>
                <a:close/>
              </a:path>
              <a:path w="1609725" h="76200">
                <a:moveTo>
                  <a:pt x="1533524" y="25399"/>
                </a:moveTo>
                <a:lnTo>
                  <a:pt x="0" y="25399"/>
                </a:lnTo>
                <a:lnTo>
                  <a:pt x="0" y="50799"/>
                </a:lnTo>
                <a:lnTo>
                  <a:pt x="1533524" y="50799"/>
                </a:lnTo>
                <a:lnTo>
                  <a:pt x="1533524" y="25399"/>
                </a:lnTo>
                <a:close/>
              </a:path>
              <a:path w="1609725" h="76200">
                <a:moveTo>
                  <a:pt x="1584324" y="25399"/>
                </a:moveTo>
                <a:lnTo>
                  <a:pt x="1546224" y="25399"/>
                </a:lnTo>
                <a:lnTo>
                  <a:pt x="1546224" y="50799"/>
                </a:lnTo>
                <a:lnTo>
                  <a:pt x="1584324" y="50799"/>
                </a:lnTo>
                <a:lnTo>
                  <a:pt x="1609724" y="38099"/>
                </a:lnTo>
                <a:lnTo>
                  <a:pt x="1584324" y="2539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object 38"/>
          <p:cNvSpPr/>
          <p:nvPr/>
        </p:nvSpPr>
        <p:spPr>
          <a:xfrm>
            <a:off x="7817038" y="1133952"/>
            <a:ext cx="3845052" cy="4091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object 39"/>
          <p:cNvSpPr/>
          <p:nvPr/>
        </p:nvSpPr>
        <p:spPr>
          <a:xfrm>
            <a:off x="7817038" y="5343840"/>
            <a:ext cx="3845560" cy="748847"/>
          </a:xfrm>
          <a:custGeom>
            <a:avLst/>
            <a:gdLst/>
            <a:ahLst/>
            <a:cxnLst/>
            <a:rect l="l" t="t" r="r" b="b"/>
            <a:pathLst>
              <a:path w="3845559" h="687704">
                <a:moveTo>
                  <a:pt x="0" y="687323"/>
                </a:moveTo>
                <a:lnTo>
                  <a:pt x="3845052" y="687323"/>
                </a:lnTo>
                <a:lnTo>
                  <a:pt x="3845052" y="0"/>
                </a:lnTo>
                <a:lnTo>
                  <a:pt x="0" y="0"/>
                </a:lnTo>
                <a:lnTo>
                  <a:pt x="0" y="68732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266711" y="4940193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循环水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4" name="object 7"/>
          <p:cNvSpPr txBox="1"/>
          <p:nvPr/>
        </p:nvSpPr>
        <p:spPr>
          <a:xfrm>
            <a:off x="1249182" y="1295400"/>
            <a:ext cx="528379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2D75B6"/>
                </a:solidFill>
                <a:latin typeface="微软雅黑" panose="020B0503020204020204" pitchFamily="34" charset="-122"/>
                <a:ea typeface="+mj-ea"/>
                <a:cs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疏水系统示意图</a:t>
            </a: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4022090" y="6430646"/>
            <a:ext cx="6179185" cy="366142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5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  <p:sp>
          <p:nvSpPr>
            <p:cNvPr id="16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671" y="291491"/>
            <a:ext cx="2887980" cy="430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废水回收技术</a:t>
            </a:r>
          </a:p>
        </p:txBody>
      </p:sp>
      <p:sp>
        <p:nvSpPr>
          <p:cNvPr id="13" name="object 3"/>
          <p:cNvSpPr txBox="1"/>
          <p:nvPr/>
        </p:nvSpPr>
        <p:spPr>
          <a:xfrm>
            <a:off x="533400" y="1752600"/>
            <a:ext cx="108305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连排水、定排水及疏水所含杂质成分：</a:t>
            </a:r>
            <a:r>
              <a:rPr sz="2000" b="1" spc="1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磷酸</a:t>
            </a:r>
            <a:r>
              <a:rPr sz="2000" b="1" spc="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盐、钙</a:t>
            </a:r>
            <a:r>
              <a:rPr sz="2000" b="1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镁</a:t>
            </a:r>
            <a:r>
              <a:rPr sz="2000" b="1" spc="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离子</a:t>
            </a:r>
            <a:r>
              <a:rPr sz="2000" b="1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沉</a:t>
            </a:r>
            <a:r>
              <a:rPr sz="2000" b="1" spc="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积物、</a:t>
            </a:r>
            <a:r>
              <a:rPr sz="2000" b="1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二</a:t>
            </a:r>
            <a:r>
              <a:rPr sz="2000" b="1" spc="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氧化</a:t>
            </a:r>
            <a:r>
              <a:rPr sz="2000" b="1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硅</a:t>
            </a:r>
            <a:r>
              <a:rPr sz="2000" b="1" spc="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、水</a:t>
            </a:r>
            <a:r>
              <a:rPr sz="2000" b="1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渣</a:t>
            </a:r>
            <a:r>
              <a:rPr sz="2000" b="1" spc="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等杂</a:t>
            </a:r>
            <a:r>
              <a:rPr sz="2000" b="1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质</a:t>
            </a:r>
            <a:endParaRPr sz="20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8" name="object 4"/>
          <p:cNvSpPr txBox="1">
            <a:spLocks noGrp="1"/>
          </p:cNvSpPr>
          <p:nvPr>
            <p:ph type="title"/>
          </p:nvPr>
        </p:nvSpPr>
        <p:spPr>
          <a:xfrm>
            <a:off x="984959" y="1066800"/>
            <a:ext cx="10257535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7570">
              <a:lnSpc>
                <a:spcPct val="100000"/>
              </a:lnSpc>
            </a:pPr>
            <a:r>
              <a:rPr sz="3400" spc="-1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排污水不经过处置使用的问题</a:t>
            </a:r>
            <a:endParaRPr sz="34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396694" y="2362200"/>
          <a:ext cx="11338106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3991610" y="6430646"/>
            <a:ext cx="6209665" cy="366142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5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  <p:sp>
          <p:nvSpPr>
            <p:cNvPr id="16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671" y="291491"/>
            <a:ext cx="28879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废水回收技术</a:t>
            </a:r>
          </a:p>
        </p:txBody>
      </p:sp>
      <p:sp>
        <p:nvSpPr>
          <p:cNvPr id="13" name="object 3"/>
          <p:cNvSpPr txBox="1"/>
          <p:nvPr/>
        </p:nvSpPr>
        <p:spPr>
          <a:xfrm>
            <a:off x="533400" y="1905000"/>
            <a:ext cx="7386320" cy="4303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3535">
              <a:lnSpc>
                <a:spcPct val="100000"/>
              </a:lnSpc>
            </a:pPr>
            <a:r>
              <a:rPr sz="2400" b="1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定排及疏水特性：</a:t>
            </a:r>
            <a:endParaRPr sz="24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55600" marR="309880" indent="-342900">
              <a:lnSpc>
                <a:spcPct val="150000"/>
              </a:lnSpc>
              <a:spcBef>
                <a:spcPts val="490"/>
              </a:spcBef>
            </a:pPr>
            <a:r>
              <a:rPr sz="2400" spc="45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◆</a:t>
            </a:r>
            <a:r>
              <a:rPr sz="2400" spc="-42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 </a:t>
            </a:r>
            <a:r>
              <a:rPr sz="24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温度高，在冬季气温低时，产生漏气或者排汽，造 成厂区白雾，疑似污染；</a:t>
            </a: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459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◆</a:t>
            </a:r>
            <a:r>
              <a:rPr sz="2400" spc="-43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 </a:t>
            </a:r>
            <a:r>
              <a:rPr sz="24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即使温度高，含有一定的热值，由于含杂质也无法</a:t>
            </a:r>
          </a:p>
          <a:p>
            <a:pPr marL="3556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直接回收回热力系统再度回收利用；</a:t>
            </a:r>
          </a:p>
          <a:p>
            <a:pPr marL="355600" marR="309880" indent="-342900">
              <a:lnSpc>
                <a:spcPts val="4320"/>
              </a:lnSpc>
              <a:spcBef>
                <a:spcPts val="380"/>
              </a:spcBef>
            </a:pPr>
            <a:r>
              <a:rPr sz="2400" spc="45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◆</a:t>
            </a:r>
            <a:r>
              <a:rPr sz="2400" spc="-42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 </a:t>
            </a:r>
            <a:r>
              <a:rPr sz="24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压力不同，排放时间集中不连续，不能统一回收， 只能释放压力为大气压后</a:t>
            </a:r>
            <a:r>
              <a:rPr sz="2400" spc="-2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掺</a:t>
            </a:r>
            <a:r>
              <a:rPr sz="24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冷水排放；</a:t>
            </a: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400" spc="45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◆</a:t>
            </a:r>
            <a:r>
              <a:rPr sz="2400" spc="-42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 </a:t>
            </a:r>
            <a:r>
              <a:rPr sz="24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造成水与热量流失，掺水排放过程造成了更大浪费。</a:t>
            </a:r>
          </a:p>
        </p:txBody>
      </p:sp>
      <p:sp>
        <p:nvSpPr>
          <p:cNvPr id="18" name="object 4"/>
          <p:cNvSpPr/>
          <p:nvPr/>
        </p:nvSpPr>
        <p:spPr>
          <a:xfrm>
            <a:off x="7790892" y="2540890"/>
            <a:ext cx="3910584" cy="3195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7"/>
          <p:cNvSpPr txBox="1">
            <a:spLocks noGrp="1"/>
          </p:cNvSpPr>
          <p:nvPr>
            <p:ph type="title"/>
          </p:nvPr>
        </p:nvSpPr>
        <p:spPr>
          <a:xfrm>
            <a:off x="995844" y="1153180"/>
            <a:ext cx="10257535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835">
              <a:lnSpc>
                <a:spcPct val="100000"/>
              </a:lnSpc>
            </a:pPr>
            <a:r>
              <a:rPr sz="3400" spc="-1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定排及疏水回收使用的问题</a:t>
            </a:r>
            <a:endParaRPr sz="34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3886200" y="6430646"/>
            <a:ext cx="6315075" cy="366142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5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  <p:sp>
          <p:nvSpPr>
            <p:cNvPr id="16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671" y="291491"/>
            <a:ext cx="28879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废水回收技术</a:t>
            </a:r>
          </a:p>
        </p:txBody>
      </p:sp>
      <p:sp>
        <p:nvSpPr>
          <p:cNvPr id="20" name="object 8"/>
          <p:cNvSpPr txBox="1"/>
          <p:nvPr/>
        </p:nvSpPr>
        <p:spPr>
          <a:xfrm>
            <a:off x="812800" y="2154128"/>
            <a:ext cx="10693400" cy="3995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5305" indent="-522605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sz="2400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根据水质、炉型、锅炉容量等的不同连续排污率约为锅炉出力</a:t>
            </a:r>
            <a:r>
              <a:rPr sz="2400" spc="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的</a:t>
            </a:r>
            <a:r>
              <a:rPr sz="2400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0.</a:t>
            </a:r>
            <a:r>
              <a:rPr sz="24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5</a:t>
            </a:r>
            <a:r>
              <a:rPr sz="2400" spc="-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～2%，</a:t>
            </a:r>
            <a:r>
              <a:rPr sz="2400" spc="-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装</a:t>
            </a:r>
            <a:r>
              <a:rPr sz="24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机容量越大排污总量越多，其中绝大部分为连续排污量</a:t>
            </a:r>
            <a:endParaRPr sz="24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535305" indent="-522605">
              <a:lnSpc>
                <a:spcPct val="100000"/>
              </a:lnSpc>
              <a:spcBef>
                <a:spcPts val="1440"/>
              </a:spcBef>
              <a:buFont typeface="Wingdings" panose="05000000000000000000" pitchFamily="2" charset="2"/>
              <a:buChar char="u"/>
            </a:pPr>
            <a:r>
              <a:rPr sz="24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连续排污水是汽包压力下的饱和水，具有一定焓值、回收利用价值较高</a:t>
            </a:r>
            <a:endParaRPr sz="24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535305" indent="-522605">
              <a:lnSpc>
                <a:spcPct val="100000"/>
              </a:lnSpc>
              <a:spcBef>
                <a:spcPts val="1440"/>
              </a:spcBef>
              <a:buFont typeface="Wingdings" panose="05000000000000000000" pitchFamily="2" charset="2"/>
              <a:buChar char="u"/>
            </a:pPr>
            <a:r>
              <a:rPr sz="24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传统的热交换的回收方式是降品质利用，而且无法回收介质水，回收效益不高</a:t>
            </a:r>
            <a:endParaRPr sz="24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535305" indent="-522605">
              <a:lnSpc>
                <a:spcPct val="100000"/>
              </a:lnSpc>
              <a:spcBef>
                <a:spcPts val="1440"/>
              </a:spcBef>
              <a:buFont typeface="Wingdings" panose="05000000000000000000" pitchFamily="2" charset="2"/>
              <a:buChar char="u"/>
            </a:pPr>
            <a:r>
              <a:rPr sz="2400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若能将连排水变成合格商品蒸汽，提升品质利用效益会最大化</a:t>
            </a:r>
            <a:endParaRPr sz="24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535305" indent="-522605">
              <a:lnSpc>
                <a:spcPct val="100000"/>
              </a:lnSpc>
              <a:spcBef>
                <a:spcPts val="1440"/>
              </a:spcBef>
              <a:buFont typeface="Wingdings" panose="05000000000000000000" pitchFamily="2" charset="2"/>
              <a:buChar char="u"/>
            </a:pPr>
            <a:r>
              <a:rPr sz="2400" spc="-5" dirty="0" err="1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定排及疏水回收主要是回收水以及减少厂内冒汽，并回收连带热价值</a:t>
            </a:r>
            <a:endParaRPr sz="240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2400" spc="-1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ucida Sans Unicode" panose="020B0602030504020204"/>
              </a:rPr>
              <a:t></a:t>
            </a:r>
            <a:r>
              <a:rPr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关键点是处理掉高温排污水中的杂质及盐碱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1" name="object 7"/>
          <p:cNvSpPr txBox="1"/>
          <p:nvPr/>
        </p:nvSpPr>
        <p:spPr>
          <a:xfrm>
            <a:off x="995844" y="1153180"/>
            <a:ext cx="10257535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2D75B6"/>
                </a:solidFill>
                <a:latin typeface="微软雅黑" panose="020B0503020204020204" pitchFamily="34" charset="-122"/>
                <a:ea typeface="+mj-ea"/>
                <a:cs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400" kern="0" spc="-1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电厂高温排污废水回收技术设计思路</a:t>
            </a:r>
            <a:endParaRPr lang="zh-CN" altLang="en-US" sz="3400" kern="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 bwMode="auto">
          <a:xfrm>
            <a:off x="2566035" y="6430392"/>
            <a:ext cx="1456055" cy="366395"/>
          </a:xfrm>
          <a:custGeom>
            <a:avLst/>
            <a:gdLst>
              <a:gd name="connsiteX0" fmla="*/ 525 w 2293"/>
              <a:gd name="connsiteY0" fmla="*/ 17 h 577"/>
              <a:gd name="connsiteX1" fmla="*/ 2293 w 2293"/>
              <a:gd name="connsiteY1" fmla="*/ 0 h 577"/>
              <a:gd name="connsiteX2" fmla="*/ 2293 w 2293"/>
              <a:gd name="connsiteY2" fmla="*/ 577 h 577"/>
              <a:gd name="connsiteX3" fmla="*/ 0 w 2293"/>
              <a:gd name="connsiteY3" fmla="*/ 577 h 577"/>
              <a:gd name="connsiteX4" fmla="*/ 525 w 2293"/>
              <a:gd name="connsiteY4" fmla="*/ 17 h 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" h="577">
                <a:moveTo>
                  <a:pt x="525" y="17"/>
                </a:moveTo>
                <a:lnTo>
                  <a:pt x="2293" y="0"/>
                </a:lnTo>
                <a:lnTo>
                  <a:pt x="2293" y="577"/>
                </a:lnTo>
                <a:lnTo>
                  <a:pt x="0" y="577"/>
                </a:lnTo>
                <a:lnTo>
                  <a:pt x="525" y="17"/>
                </a:lnTo>
                <a:close/>
              </a:path>
            </a:pathLst>
          </a:cu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4022090" y="6430646"/>
            <a:ext cx="6179185" cy="366142"/>
          </a:xfrm>
          <a:prstGeom prst="rect">
            <a:avLst/>
          </a:prstGeom>
          <a:solidFill>
            <a:srgbClr val="002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0245090" y="6430645"/>
            <a:ext cx="1946910" cy="366395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191166"/>
            <a:ext cx="4770120" cy="636271"/>
            <a:chOff x="0" y="521"/>
            <a:chExt cx="7512" cy="1002"/>
          </a:xfrm>
        </p:grpSpPr>
        <p:sp>
          <p:nvSpPr>
            <p:cNvPr id="15" name="任意多边形: 形状 7"/>
            <p:cNvSpPr/>
            <p:nvPr userDrawn="1"/>
          </p:nvSpPr>
          <p:spPr>
            <a:xfrm>
              <a:off x="0" y="521"/>
              <a:ext cx="6286" cy="1003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zh-CN" altLang="en-US" sz="32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  <p:sp>
          <p:nvSpPr>
            <p:cNvPr id="16" name="任意多边形: 形状 8"/>
            <p:cNvSpPr/>
            <p:nvPr userDrawn="1"/>
          </p:nvSpPr>
          <p:spPr>
            <a:xfrm>
              <a:off x="5376" y="521"/>
              <a:ext cx="2136" cy="994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义启颜值体" panose="02000000000000000000" pitchFamily="2" charset="-128"/>
                <a:ea typeface="义启颜值体" panose="02000000000000000000" pitchFamily="2" charset="-128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671" y="291491"/>
            <a:ext cx="28879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 Unicode MS" panose="020B0604020202020204" charset="-122"/>
              </a:rPr>
              <a:t>废水回收技术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4866132" y="838200"/>
            <a:ext cx="6977633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2D75B6"/>
                </a:solidFill>
                <a:latin typeface="微软雅黑" panose="020B0503020204020204" pitchFamily="34" charset="-122"/>
                <a:ea typeface="+mj-ea"/>
                <a:cs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400" kern="0" spc="-1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电厂高温排污废水回收技术原理</a:t>
            </a:r>
            <a:endParaRPr lang="zh-CN" altLang="en-US" sz="3400" kern="0" dirty="0">
              <a:solidFill>
                <a:srgbClr val="0020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object 5"/>
          <p:cNvSpPr/>
          <p:nvPr/>
        </p:nvSpPr>
        <p:spPr>
          <a:xfrm>
            <a:off x="4866132" y="3241548"/>
            <a:ext cx="6977633" cy="2710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object 6"/>
          <p:cNvSpPr txBox="1"/>
          <p:nvPr/>
        </p:nvSpPr>
        <p:spPr>
          <a:xfrm>
            <a:off x="5097017" y="3706852"/>
            <a:ext cx="6376035" cy="1792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7365" algn="just">
              <a:lnSpc>
                <a:spcPct val="150000"/>
              </a:lnSpc>
            </a:pP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电厂高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温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排污水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自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身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具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有一定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的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焓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值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，把排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污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水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与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合 适的过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热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蒸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汽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混合汽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化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，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汽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化后排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污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水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中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的杂质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会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变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成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结 晶体析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出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，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混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合后的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蒸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汽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导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入净化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回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收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装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置（我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公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司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专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利 产品）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，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过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滤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掉杂质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出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来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的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就是合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格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的</a:t>
            </a:r>
            <a:r>
              <a:rPr sz="2000" spc="-15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蒸</a:t>
            </a:r>
            <a:r>
              <a:rPr sz="2000" dirty="0">
                <a:solidFill>
                  <a:srgbClr val="002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汽。</a:t>
            </a:r>
          </a:p>
        </p:txBody>
      </p:sp>
      <p:sp>
        <p:nvSpPr>
          <p:cNvPr id="36" name="object 7"/>
          <p:cNvSpPr/>
          <p:nvPr/>
        </p:nvSpPr>
        <p:spPr>
          <a:xfrm>
            <a:off x="5974841" y="2292857"/>
            <a:ext cx="936498" cy="5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object 8"/>
          <p:cNvSpPr/>
          <p:nvPr/>
        </p:nvSpPr>
        <p:spPr>
          <a:xfrm>
            <a:off x="5017008" y="2292857"/>
            <a:ext cx="936497" cy="5387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object 9"/>
          <p:cNvSpPr/>
          <p:nvPr/>
        </p:nvSpPr>
        <p:spPr>
          <a:xfrm>
            <a:off x="5974841" y="1737360"/>
            <a:ext cx="936498" cy="539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object 10"/>
          <p:cNvSpPr/>
          <p:nvPr/>
        </p:nvSpPr>
        <p:spPr>
          <a:xfrm>
            <a:off x="5017008" y="1737360"/>
            <a:ext cx="936497" cy="538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bject 11"/>
          <p:cNvSpPr/>
          <p:nvPr/>
        </p:nvSpPr>
        <p:spPr>
          <a:xfrm>
            <a:off x="10739008" y="2282951"/>
            <a:ext cx="1023223" cy="536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bject 12"/>
          <p:cNvSpPr/>
          <p:nvPr/>
        </p:nvSpPr>
        <p:spPr>
          <a:xfrm>
            <a:off x="9692640" y="2282951"/>
            <a:ext cx="1023238" cy="5364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bject 13"/>
          <p:cNvSpPr/>
          <p:nvPr/>
        </p:nvSpPr>
        <p:spPr>
          <a:xfrm>
            <a:off x="10738993" y="1729739"/>
            <a:ext cx="1023238" cy="5369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object 14"/>
          <p:cNvSpPr/>
          <p:nvPr/>
        </p:nvSpPr>
        <p:spPr>
          <a:xfrm>
            <a:off x="9692640" y="1729739"/>
            <a:ext cx="1023238" cy="5367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bject 16"/>
          <p:cNvSpPr/>
          <p:nvPr/>
        </p:nvSpPr>
        <p:spPr>
          <a:xfrm>
            <a:off x="7066788" y="1714500"/>
            <a:ext cx="2423160" cy="1104900"/>
          </a:xfrm>
          <a:custGeom>
            <a:avLst/>
            <a:gdLst/>
            <a:ahLst/>
            <a:cxnLst/>
            <a:rect l="l" t="t" r="r" b="b"/>
            <a:pathLst>
              <a:path w="2423159" h="1104900">
                <a:moveTo>
                  <a:pt x="0" y="1104900"/>
                </a:moveTo>
                <a:lnTo>
                  <a:pt x="2423159" y="1104900"/>
                </a:lnTo>
                <a:lnTo>
                  <a:pt x="2423159" y="0"/>
                </a:lnTo>
                <a:lnTo>
                  <a:pt x="0" y="0"/>
                </a:lnTo>
                <a:lnTo>
                  <a:pt x="0" y="1104900"/>
                </a:lnTo>
                <a:close/>
              </a:path>
            </a:pathLst>
          </a:custGeom>
          <a:solidFill>
            <a:srgbClr val="00205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object 17"/>
          <p:cNvSpPr/>
          <p:nvPr/>
        </p:nvSpPr>
        <p:spPr>
          <a:xfrm>
            <a:off x="368808" y="1498091"/>
            <a:ext cx="4069079" cy="4495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1060</Words>
  <Application>Microsoft Office PowerPoint</Application>
  <PresentationFormat>宽屏</PresentationFormat>
  <Paragraphs>214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微软雅黑</vt:lpstr>
      <vt:lpstr>义启颜值体</vt:lpstr>
      <vt:lpstr>印品黑体</vt:lpstr>
      <vt:lpstr>Calibri</vt:lpstr>
      <vt:lpstr>Wingdings</vt:lpstr>
      <vt:lpstr>Office Theme</vt:lpstr>
      <vt:lpstr>PowerPoint 演示文稿</vt:lpstr>
      <vt:lpstr>碳 达 峰 和 碳 中 和</vt:lpstr>
      <vt:lpstr>PowerPoint 演示文稿</vt:lpstr>
      <vt:lpstr>定期排污：◆设置在下联箱处，排出水渣及软质沉淀物等</vt:lpstr>
      <vt:lpstr>PowerPoint 演示文稿</vt:lpstr>
      <vt:lpstr>排污水不经过处置使用的问题</vt:lpstr>
      <vt:lpstr>定排及疏水回收使用的问题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该系统为量身定做系统，涉及的参数和现场布置的条件较多。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lx</cp:lastModifiedBy>
  <cp:revision>20</cp:revision>
  <dcterms:created xsi:type="dcterms:W3CDTF">2021-11-23T08:25:00Z</dcterms:created>
  <dcterms:modified xsi:type="dcterms:W3CDTF">2022-05-20T07:02:41Z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2021-06-01T08:00:00Z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2021-11-23T08:00:00Z</vt:filetime>
  </property>
  <property fmtid="{D5CDD505-2E9C-101B-9397-08002B2CF9AE}" pid="5" name="ICV">
    <vt:lpwstr>DC26DC31E38D45229C10592430D29F87</vt:lpwstr>
  </property>
  <property fmtid="{D5CDD505-2E9C-101B-9397-08002B2CF9AE}" pid="6" name="KSOProductBuildVer">
    <vt:lpwstr>2052-11.1.0.11045</vt:lpwstr>
  </property>
</Properties>
</file>