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4" r:id="rId4"/>
    <p:sldId id="259" r:id="rId5"/>
    <p:sldId id="258" r:id="rId6"/>
    <p:sldId id="262" r:id="rId7"/>
    <p:sldId id="263" r:id="rId8"/>
    <p:sldId id="264" r:id="rId9"/>
    <p:sldId id="265" r:id="rId10"/>
    <p:sldId id="266" r:id="rId11"/>
    <p:sldId id="268" r:id="rId12"/>
    <p:sldId id="267" r:id="rId13"/>
    <p:sldId id="270" r:id="rId14"/>
    <p:sldId id="271" r:id="rId15"/>
    <p:sldId id="272" r:id="rId16"/>
    <p:sldId id="273" r:id="rId17"/>
    <p:sldId id="274" r:id="rId18"/>
    <p:sldId id="275" r:id="rId19"/>
    <p:sldId id="285" r:id="rId20"/>
    <p:sldId id="286" r:id="rId21"/>
    <p:sldId id="276" r:id="rId22"/>
    <p:sldId id="277" r:id="rId23"/>
    <p:sldId id="278" r:id="rId24"/>
    <p:sldId id="279" r:id="rId25"/>
    <p:sldId id="280" r:id="rId26"/>
    <p:sldId id="281" r:id="rId27"/>
    <p:sldId id="282" r:id="rId28"/>
    <p:sldId id="283" r:id="rId29"/>
  </p:sldIdLst>
  <p:sldSz cx="9144000" cy="6858000" type="screen4x3"/>
  <p:notesSz cx="9144000" cy="6858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48"/>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FF0000"/>
                </a:solidFill>
                <a:latin typeface="黑体"/>
                <a:cs typeface="黑体"/>
              </a:defRPr>
            </a:lvl1pPr>
          </a:lstStyle>
          <a:p>
            <a:endParaRPr/>
          </a:p>
        </p:txBody>
      </p:sp>
      <p:sp>
        <p:nvSpPr>
          <p:cNvPr id="3" name="Holder 3"/>
          <p:cNvSpPr>
            <a:spLocks noGrp="1"/>
          </p:cNvSpPr>
          <p:nvPr>
            <p:ph type="body" idx="1"/>
          </p:nvPr>
        </p:nvSpPr>
        <p:spPr/>
        <p:txBody>
          <a:bodyPr lIns="0" tIns="0" rIns="0" bIns="0"/>
          <a:lstStyle>
            <a:lvl1pPr>
              <a:defRPr sz="2400" b="1" i="0">
                <a:solidFill>
                  <a:srgbClr val="0066FF"/>
                </a:solidFill>
                <a:latin typeface="宋体"/>
                <a:cs typeface="宋体"/>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FF0000"/>
                </a:solidFill>
                <a:latin typeface="黑体"/>
                <a:cs typeface="黑体"/>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0" i="0">
                <a:solidFill>
                  <a:srgbClr val="FF0000"/>
                </a:solidFill>
                <a:latin typeface="黑体"/>
                <a:cs typeface="黑体"/>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3999" cy="6857998"/>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1904745" y="1298702"/>
            <a:ext cx="2826131" cy="609092"/>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4797933" y="1291971"/>
            <a:ext cx="1853184" cy="535940"/>
          </a:xfrm>
          <a:prstGeom prst="rect">
            <a:avLst/>
          </a:prstGeom>
          <a:blipFill>
            <a:blip r:embed="rId4" cstate="print"/>
            <a:stretch>
              <a:fillRect/>
            </a:stretch>
          </a:blipFill>
        </p:spPr>
        <p:txBody>
          <a:bodyPr wrap="square" lIns="0" tIns="0" rIns="0" bIns="0" rtlCol="0"/>
          <a:lstStyle/>
          <a:p>
            <a:endParaRPr/>
          </a:p>
        </p:txBody>
      </p:sp>
      <p:sp>
        <p:nvSpPr>
          <p:cNvPr id="19" name="bk object 19"/>
          <p:cNvSpPr/>
          <p:nvPr/>
        </p:nvSpPr>
        <p:spPr>
          <a:xfrm>
            <a:off x="6771664" y="1492377"/>
            <a:ext cx="123189" cy="309880"/>
          </a:xfrm>
          <a:custGeom>
            <a:avLst/>
            <a:gdLst/>
            <a:ahLst/>
            <a:cxnLst/>
            <a:rect l="l" t="t" r="r" b="b"/>
            <a:pathLst>
              <a:path w="123190" h="309880">
                <a:moveTo>
                  <a:pt x="38100" y="239012"/>
                </a:moveTo>
                <a:lnTo>
                  <a:pt x="2381" y="258175"/>
                </a:lnTo>
                <a:lnTo>
                  <a:pt x="0" y="276296"/>
                </a:lnTo>
                <a:lnTo>
                  <a:pt x="1404" y="284321"/>
                </a:lnTo>
                <a:lnTo>
                  <a:pt x="33631" y="309880"/>
                </a:lnTo>
                <a:lnTo>
                  <a:pt x="41505" y="308863"/>
                </a:lnTo>
                <a:lnTo>
                  <a:pt x="71223" y="282321"/>
                </a:lnTo>
                <a:lnTo>
                  <a:pt x="72340" y="273722"/>
                </a:lnTo>
                <a:lnTo>
                  <a:pt x="71683" y="266017"/>
                </a:lnTo>
                <a:lnTo>
                  <a:pt x="43791" y="239775"/>
                </a:lnTo>
                <a:lnTo>
                  <a:pt x="38100" y="239012"/>
                </a:lnTo>
                <a:close/>
              </a:path>
              <a:path w="123190" h="309880">
                <a:moveTo>
                  <a:pt x="96242" y="0"/>
                </a:moveTo>
                <a:lnTo>
                  <a:pt x="62079" y="28321"/>
                </a:lnTo>
                <a:lnTo>
                  <a:pt x="56475" y="66024"/>
                </a:lnTo>
                <a:lnTo>
                  <a:pt x="47728" y="135636"/>
                </a:lnTo>
                <a:lnTo>
                  <a:pt x="42711" y="200405"/>
                </a:lnTo>
                <a:lnTo>
                  <a:pt x="44192" y="217217"/>
                </a:lnTo>
                <a:lnTo>
                  <a:pt x="48363" y="223647"/>
                </a:lnTo>
                <a:lnTo>
                  <a:pt x="54909" y="219642"/>
                </a:lnTo>
                <a:lnTo>
                  <a:pt x="74098" y="180105"/>
                </a:lnTo>
                <a:lnTo>
                  <a:pt x="99101" y="107662"/>
                </a:lnTo>
                <a:lnTo>
                  <a:pt x="115917" y="57318"/>
                </a:lnTo>
                <a:lnTo>
                  <a:pt x="123086" y="26844"/>
                </a:lnTo>
                <a:lnTo>
                  <a:pt x="121675" y="19901"/>
                </a:lnTo>
                <a:lnTo>
                  <a:pt x="118467" y="13970"/>
                </a:lnTo>
                <a:lnTo>
                  <a:pt x="112879" y="6731"/>
                </a:lnTo>
                <a:lnTo>
                  <a:pt x="107037" y="2412"/>
                </a:lnTo>
                <a:lnTo>
                  <a:pt x="96242" y="0"/>
                </a:lnTo>
                <a:close/>
              </a:path>
            </a:pathLst>
          </a:custGeom>
          <a:solidFill>
            <a:srgbClr val="FF0000"/>
          </a:solidFill>
        </p:spPr>
        <p:txBody>
          <a:bodyPr wrap="square" lIns="0" tIns="0" rIns="0" bIns="0" rtlCol="0"/>
          <a:lstStyle/>
          <a:p>
            <a:endParaRPr/>
          </a:p>
        </p:txBody>
      </p:sp>
      <p:sp>
        <p:nvSpPr>
          <p:cNvPr id="20" name="bk object 20"/>
          <p:cNvSpPr/>
          <p:nvPr/>
        </p:nvSpPr>
        <p:spPr>
          <a:xfrm>
            <a:off x="6771664" y="1731389"/>
            <a:ext cx="72390" cy="71120"/>
          </a:xfrm>
          <a:custGeom>
            <a:avLst/>
            <a:gdLst/>
            <a:ahLst/>
            <a:cxnLst/>
            <a:rect l="l" t="t" r="r" b="b"/>
            <a:pathLst>
              <a:path w="72390" h="71119">
                <a:moveTo>
                  <a:pt x="43791" y="763"/>
                </a:moveTo>
                <a:lnTo>
                  <a:pt x="71683" y="27005"/>
                </a:lnTo>
                <a:lnTo>
                  <a:pt x="72340" y="34710"/>
                </a:lnTo>
                <a:lnTo>
                  <a:pt x="71223" y="43308"/>
                </a:lnTo>
                <a:lnTo>
                  <a:pt x="41505" y="69851"/>
                </a:lnTo>
                <a:lnTo>
                  <a:pt x="33631" y="70867"/>
                </a:lnTo>
                <a:lnTo>
                  <a:pt x="27916" y="69597"/>
                </a:lnTo>
                <a:lnTo>
                  <a:pt x="23344" y="68581"/>
                </a:lnTo>
                <a:lnTo>
                  <a:pt x="0" y="37284"/>
                </a:lnTo>
                <a:lnTo>
                  <a:pt x="357" y="28068"/>
                </a:lnTo>
                <a:lnTo>
                  <a:pt x="31884" y="176"/>
                </a:lnTo>
                <a:lnTo>
                  <a:pt x="38100" y="0"/>
                </a:lnTo>
                <a:lnTo>
                  <a:pt x="43791" y="763"/>
                </a:lnTo>
                <a:close/>
              </a:path>
            </a:pathLst>
          </a:custGeom>
          <a:ln w="9144">
            <a:solidFill>
              <a:srgbClr val="FF0000"/>
            </a:solidFill>
          </a:ln>
        </p:spPr>
        <p:txBody>
          <a:bodyPr wrap="square" lIns="0" tIns="0" rIns="0" bIns="0" rtlCol="0"/>
          <a:lstStyle/>
          <a:p>
            <a:endParaRPr/>
          </a:p>
        </p:txBody>
      </p:sp>
      <p:sp>
        <p:nvSpPr>
          <p:cNvPr id="21" name="bk object 21"/>
          <p:cNvSpPr/>
          <p:nvPr/>
        </p:nvSpPr>
        <p:spPr>
          <a:xfrm>
            <a:off x="6814375" y="1492377"/>
            <a:ext cx="80645" cy="224154"/>
          </a:xfrm>
          <a:custGeom>
            <a:avLst/>
            <a:gdLst/>
            <a:ahLst/>
            <a:cxnLst/>
            <a:rect l="l" t="t" r="r" b="b"/>
            <a:pathLst>
              <a:path w="80645" h="224155">
                <a:moveTo>
                  <a:pt x="58102" y="1015"/>
                </a:moveTo>
                <a:lnTo>
                  <a:pt x="80375" y="26844"/>
                </a:lnTo>
                <a:lnTo>
                  <a:pt x="79952" y="34811"/>
                </a:lnTo>
                <a:lnTo>
                  <a:pt x="66119" y="78597"/>
                </a:lnTo>
                <a:lnTo>
                  <a:pt x="44005" y="144525"/>
                </a:lnTo>
                <a:lnTo>
                  <a:pt x="20780" y="205136"/>
                </a:lnTo>
                <a:lnTo>
                  <a:pt x="5651" y="223647"/>
                </a:lnTo>
                <a:lnTo>
                  <a:pt x="1480" y="217217"/>
                </a:lnTo>
                <a:lnTo>
                  <a:pt x="0" y="200405"/>
                </a:lnTo>
                <a:lnTo>
                  <a:pt x="1186" y="173212"/>
                </a:lnTo>
                <a:lnTo>
                  <a:pt x="9777" y="96847"/>
                </a:lnTo>
                <a:lnTo>
                  <a:pt x="16964" y="43178"/>
                </a:lnTo>
                <a:lnTo>
                  <a:pt x="31065" y="5800"/>
                </a:lnTo>
                <a:lnTo>
                  <a:pt x="53530" y="0"/>
                </a:lnTo>
                <a:lnTo>
                  <a:pt x="58102" y="1015"/>
                </a:lnTo>
                <a:close/>
              </a:path>
            </a:pathLst>
          </a:custGeom>
          <a:ln w="9144">
            <a:solidFill>
              <a:srgbClr val="FF0000"/>
            </a:solidFill>
          </a:ln>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12/7/2020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3999" cy="6857998"/>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738022" y="237744"/>
            <a:ext cx="7667955" cy="365759"/>
          </a:xfrm>
          <a:prstGeom prst="rect">
            <a:avLst/>
          </a:prstGeom>
        </p:spPr>
        <p:txBody>
          <a:bodyPr wrap="square" lIns="0" tIns="0" rIns="0" bIns="0">
            <a:spAutoFit/>
          </a:bodyPr>
          <a:lstStyle>
            <a:lvl1pPr>
              <a:defRPr sz="2400" b="0" i="0">
                <a:solidFill>
                  <a:srgbClr val="FF0000"/>
                </a:solidFill>
                <a:latin typeface="黑体"/>
                <a:cs typeface="黑体"/>
              </a:defRPr>
            </a:lvl1pPr>
          </a:lstStyle>
          <a:p>
            <a:endParaRPr/>
          </a:p>
        </p:txBody>
      </p:sp>
      <p:sp>
        <p:nvSpPr>
          <p:cNvPr id="3" name="Holder 3"/>
          <p:cNvSpPr>
            <a:spLocks noGrp="1"/>
          </p:cNvSpPr>
          <p:nvPr>
            <p:ph type="body" idx="1"/>
          </p:nvPr>
        </p:nvSpPr>
        <p:spPr>
          <a:xfrm>
            <a:off x="358139" y="1256410"/>
            <a:ext cx="8427720" cy="4384675"/>
          </a:xfrm>
          <a:prstGeom prst="rect">
            <a:avLst/>
          </a:prstGeom>
        </p:spPr>
        <p:txBody>
          <a:bodyPr wrap="square" lIns="0" tIns="0" rIns="0" bIns="0">
            <a:spAutoFit/>
          </a:bodyPr>
          <a:lstStyle>
            <a:lvl1pPr>
              <a:defRPr sz="2400" b="1" i="0">
                <a:solidFill>
                  <a:srgbClr val="0066FF"/>
                </a:solidFill>
                <a:latin typeface="宋体"/>
                <a:cs typeface="宋体"/>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12/7/2020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6" Type="http://schemas.openxmlformats.org/officeDocument/2006/relationships/image" Target="../media/image35.png"/><Relationship Id="rId21" Type="http://schemas.openxmlformats.org/officeDocument/2006/relationships/image" Target="../media/image30.png"/><Relationship Id="rId34" Type="http://schemas.openxmlformats.org/officeDocument/2006/relationships/image" Target="../media/image43.png"/><Relationship Id="rId42" Type="http://schemas.openxmlformats.org/officeDocument/2006/relationships/image" Target="../media/image51.png"/><Relationship Id="rId47" Type="http://schemas.openxmlformats.org/officeDocument/2006/relationships/image" Target="../media/image56.png"/><Relationship Id="rId50" Type="http://schemas.openxmlformats.org/officeDocument/2006/relationships/image" Target="../media/image59.png"/><Relationship Id="rId55" Type="http://schemas.openxmlformats.org/officeDocument/2006/relationships/image" Target="../media/image64.png"/><Relationship Id="rId63" Type="http://schemas.openxmlformats.org/officeDocument/2006/relationships/image" Target="../media/image72.png"/><Relationship Id="rId7" Type="http://schemas.openxmlformats.org/officeDocument/2006/relationships/image" Target="../media/image16.png"/><Relationship Id="rId2" Type="http://schemas.openxmlformats.org/officeDocument/2006/relationships/image" Target="../media/image11.png"/><Relationship Id="rId16" Type="http://schemas.openxmlformats.org/officeDocument/2006/relationships/image" Target="../media/image25.png"/><Relationship Id="rId29" Type="http://schemas.openxmlformats.org/officeDocument/2006/relationships/image" Target="../media/image38.png"/><Relationship Id="rId11" Type="http://schemas.openxmlformats.org/officeDocument/2006/relationships/image" Target="../media/image20.png"/><Relationship Id="rId24" Type="http://schemas.openxmlformats.org/officeDocument/2006/relationships/image" Target="../media/image33.png"/><Relationship Id="rId32" Type="http://schemas.openxmlformats.org/officeDocument/2006/relationships/image" Target="../media/image41.png"/><Relationship Id="rId37" Type="http://schemas.openxmlformats.org/officeDocument/2006/relationships/image" Target="../media/image46.png"/><Relationship Id="rId40" Type="http://schemas.openxmlformats.org/officeDocument/2006/relationships/image" Target="../media/image49.png"/><Relationship Id="rId45" Type="http://schemas.openxmlformats.org/officeDocument/2006/relationships/image" Target="../media/image54.png"/><Relationship Id="rId53" Type="http://schemas.openxmlformats.org/officeDocument/2006/relationships/image" Target="../media/image62.png"/><Relationship Id="rId58" Type="http://schemas.openxmlformats.org/officeDocument/2006/relationships/image" Target="../media/image67.png"/><Relationship Id="rId5" Type="http://schemas.openxmlformats.org/officeDocument/2006/relationships/image" Target="../media/image14.png"/><Relationship Id="rId61" Type="http://schemas.openxmlformats.org/officeDocument/2006/relationships/image" Target="../media/image70.png"/><Relationship Id="rId19" Type="http://schemas.openxmlformats.org/officeDocument/2006/relationships/image" Target="../media/image28.png"/><Relationship Id="rId14" Type="http://schemas.openxmlformats.org/officeDocument/2006/relationships/image" Target="../media/image23.png"/><Relationship Id="rId22" Type="http://schemas.openxmlformats.org/officeDocument/2006/relationships/image" Target="../media/image31.png"/><Relationship Id="rId27" Type="http://schemas.openxmlformats.org/officeDocument/2006/relationships/image" Target="../media/image36.png"/><Relationship Id="rId30" Type="http://schemas.openxmlformats.org/officeDocument/2006/relationships/image" Target="../media/image39.png"/><Relationship Id="rId35" Type="http://schemas.openxmlformats.org/officeDocument/2006/relationships/image" Target="../media/image44.png"/><Relationship Id="rId43" Type="http://schemas.openxmlformats.org/officeDocument/2006/relationships/image" Target="../media/image52.png"/><Relationship Id="rId48" Type="http://schemas.openxmlformats.org/officeDocument/2006/relationships/image" Target="../media/image57.png"/><Relationship Id="rId56" Type="http://schemas.openxmlformats.org/officeDocument/2006/relationships/image" Target="../media/image65.png"/><Relationship Id="rId64" Type="http://schemas.openxmlformats.org/officeDocument/2006/relationships/image" Target="../media/image73.png"/><Relationship Id="rId8" Type="http://schemas.openxmlformats.org/officeDocument/2006/relationships/image" Target="../media/image17.png"/><Relationship Id="rId51" Type="http://schemas.openxmlformats.org/officeDocument/2006/relationships/image" Target="../media/image60.png"/><Relationship Id="rId3" Type="http://schemas.openxmlformats.org/officeDocument/2006/relationships/image" Target="../media/image12.png"/><Relationship Id="rId12" Type="http://schemas.openxmlformats.org/officeDocument/2006/relationships/image" Target="../media/image21.png"/><Relationship Id="rId17" Type="http://schemas.openxmlformats.org/officeDocument/2006/relationships/image" Target="../media/image26.png"/><Relationship Id="rId25" Type="http://schemas.openxmlformats.org/officeDocument/2006/relationships/image" Target="../media/image34.png"/><Relationship Id="rId33" Type="http://schemas.openxmlformats.org/officeDocument/2006/relationships/image" Target="../media/image42.png"/><Relationship Id="rId38" Type="http://schemas.openxmlformats.org/officeDocument/2006/relationships/image" Target="../media/image47.png"/><Relationship Id="rId46" Type="http://schemas.openxmlformats.org/officeDocument/2006/relationships/image" Target="../media/image55.png"/><Relationship Id="rId59" Type="http://schemas.openxmlformats.org/officeDocument/2006/relationships/image" Target="../media/image68.png"/><Relationship Id="rId20" Type="http://schemas.openxmlformats.org/officeDocument/2006/relationships/image" Target="../media/image29.png"/><Relationship Id="rId41" Type="http://schemas.openxmlformats.org/officeDocument/2006/relationships/image" Target="../media/image50.png"/><Relationship Id="rId54" Type="http://schemas.openxmlformats.org/officeDocument/2006/relationships/image" Target="../media/image63.png"/><Relationship Id="rId62" Type="http://schemas.openxmlformats.org/officeDocument/2006/relationships/image" Target="../media/image71.png"/><Relationship Id="rId1" Type="http://schemas.openxmlformats.org/officeDocument/2006/relationships/slideLayout" Target="../slideLayouts/slideLayout2.xml"/><Relationship Id="rId6" Type="http://schemas.openxmlformats.org/officeDocument/2006/relationships/image" Target="../media/image15.png"/><Relationship Id="rId15" Type="http://schemas.openxmlformats.org/officeDocument/2006/relationships/image" Target="../media/image24.png"/><Relationship Id="rId23" Type="http://schemas.openxmlformats.org/officeDocument/2006/relationships/image" Target="../media/image32.png"/><Relationship Id="rId28" Type="http://schemas.openxmlformats.org/officeDocument/2006/relationships/image" Target="../media/image37.png"/><Relationship Id="rId36" Type="http://schemas.openxmlformats.org/officeDocument/2006/relationships/image" Target="../media/image45.png"/><Relationship Id="rId49" Type="http://schemas.openxmlformats.org/officeDocument/2006/relationships/image" Target="../media/image58.png"/><Relationship Id="rId57" Type="http://schemas.openxmlformats.org/officeDocument/2006/relationships/image" Target="../media/image66.png"/><Relationship Id="rId10" Type="http://schemas.openxmlformats.org/officeDocument/2006/relationships/image" Target="../media/image19.png"/><Relationship Id="rId31" Type="http://schemas.openxmlformats.org/officeDocument/2006/relationships/image" Target="../media/image40.png"/><Relationship Id="rId44" Type="http://schemas.openxmlformats.org/officeDocument/2006/relationships/image" Target="../media/image53.png"/><Relationship Id="rId52" Type="http://schemas.openxmlformats.org/officeDocument/2006/relationships/image" Target="../media/image61.png"/><Relationship Id="rId60" Type="http://schemas.openxmlformats.org/officeDocument/2006/relationships/image" Target="../media/image69.png"/><Relationship Id="rId65" Type="http://schemas.openxmlformats.org/officeDocument/2006/relationships/image" Target="../media/image74.png"/><Relationship Id="rId4" Type="http://schemas.openxmlformats.org/officeDocument/2006/relationships/image" Target="../media/image13.png"/><Relationship Id="rId9" Type="http://schemas.openxmlformats.org/officeDocument/2006/relationships/image" Target="../media/image18.png"/><Relationship Id="rId13" Type="http://schemas.openxmlformats.org/officeDocument/2006/relationships/image" Target="../media/image22.png"/><Relationship Id="rId18" Type="http://schemas.openxmlformats.org/officeDocument/2006/relationships/image" Target="../media/image27.png"/><Relationship Id="rId39" Type="http://schemas.openxmlformats.org/officeDocument/2006/relationships/image" Target="../media/image4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6.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7.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zhuwq@sdu.edu.cn"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8311895"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ADD924"/>
          </a:solidFill>
        </p:spPr>
        <p:txBody>
          <a:bodyPr wrap="square" lIns="0" tIns="0" rIns="0" bIns="0" rtlCol="0"/>
          <a:lstStyle/>
          <a:p>
            <a:endParaRPr dirty="0"/>
          </a:p>
        </p:txBody>
      </p:sp>
      <p:sp>
        <p:nvSpPr>
          <p:cNvPr id="4" name="object 4"/>
          <p:cNvSpPr/>
          <p:nvPr/>
        </p:nvSpPr>
        <p:spPr>
          <a:xfrm>
            <a:off x="8551164"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ED3516"/>
          </a:solidFill>
        </p:spPr>
        <p:txBody>
          <a:bodyPr wrap="square" lIns="0" tIns="0" rIns="0" bIns="0" rtlCol="0"/>
          <a:lstStyle/>
          <a:p>
            <a:endParaRPr dirty="0"/>
          </a:p>
        </p:txBody>
      </p:sp>
      <p:sp>
        <p:nvSpPr>
          <p:cNvPr id="5" name="object 5"/>
          <p:cNvSpPr/>
          <p:nvPr/>
        </p:nvSpPr>
        <p:spPr>
          <a:xfrm>
            <a:off x="7836407"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F3BC33"/>
          </a:solidFill>
        </p:spPr>
        <p:txBody>
          <a:bodyPr wrap="square" lIns="0" tIns="0" rIns="0" bIns="0" rtlCol="0"/>
          <a:lstStyle/>
          <a:p>
            <a:endParaRPr dirty="0"/>
          </a:p>
        </p:txBody>
      </p:sp>
      <p:sp>
        <p:nvSpPr>
          <p:cNvPr id="6" name="object 6"/>
          <p:cNvSpPr/>
          <p:nvPr/>
        </p:nvSpPr>
        <p:spPr>
          <a:xfrm>
            <a:off x="8075676"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4E9D41"/>
          </a:solidFill>
        </p:spPr>
        <p:txBody>
          <a:bodyPr wrap="square" lIns="0" tIns="0" rIns="0" bIns="0" rtlCol="0"/>
          <a:lstStyle/>
          <a:p>
            <a:endParaRPr dirty="0"/>
          </a:p>
        </p:txBody>
      </p:sp>
      <p:sp>
        <p:nvSpPr>
          <p:cNvPr id="7" name="object 7"/>
          <p:cNvSpPr/>
          <p:nvPr/>
        </p:nvSpPr>
        <p:spPr>
          <a:xfrm>
            <a:off x="2159507" y="6354457"/>
            <a:ext cx="533976" cy="327634"/>
          </a:xfrm>
          <a:prstGeom prst="rect">
            <a:avLst/>
          </a:prstGeom>
          <a:blipFill>
            <a:blip r:embed="rId2" cstate="print"/>
            <a:stretch>
              <a:fillRect/>
            </a:stretch>
          </a:blipFill>
        </p:spPr>
        <p:txBody>
          <a:bodyPr wrap="square" lIns="0" tIns="0" rIns="0" bIns="0" rtlCol="0"/>
          <a:lstStyle/>
          <a:p>
            <a:endParaRPr dirty="0"/>
          </a:p>
        </p:txBody>
      </p:sp>
      <p:sp>
        <p:nvSpPr>
          <p:cNvPr id="8" name="object 8"/>
          <p:cNvSpPr/>
          <p:nvPr/>
        </p:nvSpPr>
        <p:spPr>
          <a:xfrm>
            <a:off x="133578" y="5567171"/>
            <a:ext cx="846122" cy="535825"/>
          </a:xfrm>
          <a:prstGeom prst="rect">
            <a:avLst/>
          </a:prstGeom>
          <a:blipFill>
            <a:blip r:embed="rId3" cstate="print"/>
            <a:stretch>
              <a:fillRect/>
            </a:stretch>
          </a:blipFill>
        </p:spPr>
        <p:txBody>
          <a:bodyPr wrap="square" lIns="0" tIns="0" rIns="0" bIns="0" rtlCol="0"/>
          <a:lstStyle/>
          <a:p>
            <a:endParaRPr dirty="0"/>
          </a:p>
        </p:txBody>
      </p:sp>
      <p:sp>
        <p:nvSpPr>
          <p:cNvPr id="9" name="object 9"/>
          <p:cNvSpPr/>
          <p:nvPr/>
        </p:nvSpPr>
        <p:spPr>
          <a:xfrm>
            <a:off x="177495" y="5652617"/>
            <a:ext cx="758494" cy="360680"/>
          </a:xfrm>
          <a:prstGeom prst="rect">
            <a:avLst/>
          </a:prstGeom>
          <a:blipFill>
            <a:blip r:embed="rId4" cstate="print"/>
            <a:stretch>
              <a:fillRect/>
            </a:stretch>
          </a:blipFill>
        </p:spPr>
        <p:txBody>
          <a:bodyPr wrap="square" lIns="0" tIns="0" rIns="0" bIns="0" rtlCol="0"/>
          <a:lstStyle/>
          <a:p>
            <a:endParaRPr dirty="0"/>
          </a:p>
        </p:txBody>
      </p:sp>
      <p:sp>
        <p:nvSpPr>
          <p:cNvPr id="10" name="object 10"/>
          <p:cNvSpPr/>
          <p:nvPr/>
        </p:nvSpPr>
        <p:spPr>
          <a:xfrm>
            <a:off x="1057694" y="5788088"/>
            <a:ext cx="676198" cy="647611"/>
          </a:xfrm>
          <a:prstGeom prst="rect">
            <a:avLst/>
          </a:prstGeom>
          <a:blipFill>
            <a:blip r:embed="rId5" cstate="print"/>
            <a:stretch>
              <a:fillRect/>
            </a:stretch>
          </a:blipFill>
        </p:spPr>
        <p:txBody>
          <a:bodyPr wrap="square" lIns="0" tIns="0" rIns="0" bIns="0" rtlCol="0"/>
          <a:lstStyle/>
          <a:p>
            <a:endParaRPr dirty="0"/>
          </a:p>
        </p:txBody>
      </p:sp>
      <p:sp>
        <p:nvSpPr>
          <p:cNvPr id="11" name="object 11"/>
          <p:cNvSpPr/>
          <p:nvPr/>
        </p:nvSpPr>
        <p:spPr>
          <a:xfrm>
            <a:off x="1145565" y="5903772"/>
            <a:ext cx="481812" cy="433069"/>
          </a:xfrm>
          <a:prstGeom prst="rect">
            <a:avLst/>
          </a:prstGeom>
          <a:blipFill>
            <a:blip r:embed="rId6" cstate="print"/>
            <a:stretch>
              <a:fillRect/>
            </a:stretch>
          </a:blipFill>
        </p:spPr>
        <p:txBody>
          <a:bodyPr wrap="square" lIns="0" tIns="0" rIns="0" bIns="0" rtlCol="0"/>
          <a:lstStyle/>
          <a:p>
            <a:endParaRPr dirty="0"/>
          </a:p>
        </p:txBody>
      </p:sp>
      <p:sp>
        <p:nvSpPr>
          <p:cNvPr id="12" name="object 12"/>
          <p:cNvSpPr txBox="1">
            <a:spLocks noGrp="1"/>
          </p:cNvSpPr>
          <p:nvPr>
            <p:ph type="title"/>
          </p:nvPr>
        </p:nvSpPr>
        <p:spPr>
          <a:xfrm>
            <a:off x="1125245" y="951604"/>
            <a:ext cx="6233529" cy="1361911"/>
          </a:xfrm>
          <a:prstGeom prst="rect">
            <a:avLst/>
          </a:prstGeom>
        </p:spPr>
        <p:txBody>
          <a:bodyPr vert="horz" wrap="square" lIns="0" tIns="0" rIns="0" bIns="0" rtlCol="0">
            <a:spAutoFit/>
          </a:bodyPr>
          <a:lstStyle/>
          <a:p>
            <a:pPr marL="12700" algn="ctr">
              <a:lnSpc>
                <a:spcPct val="150000"/>
              </a:lnSpc>
            </a:pPr>
            <a:r>
              <a:rPr lang="zh-CN" altLang="en-US" sz="3200" b="1" dirty="0">
                <a:latin typeface="黑体" panose="02010609060101010101" pitchFamily="49" charset="-122"/>
                <a:ea typeface="黑体" panose="02010609060101010101" pitchFamily="49" charset="-122"/>
                <a:cs typeface="宋体"/>
              </a:rPr>
              <a:t>开发</a:t>
            </a:r>
            <a:r>
              <a:rPr sz="3200" b="1" dirty="0" err="1">
                <a:latin typeface="黑体" panose="02010609060101010101" pitchFamily="49" charset="-122"/>
                <a:ea typeface="黑体" panose="02010609060101010101" pitchFamily="49" charset="-122"/>
                <a:cs typeface="宋体"/>
              </a:rPr>
              <a:t>化石</a:t>
            </a:r>
            <a:r>
              <a:rPr lang="zh-CN" altLang="en-US" sz="3200" b="1" dirty="0">
                <a:latin typeface="黑体" panose="02010609060101010101" pitchFamily="49" charset="-122"/>
                <a:ea typeface="黑体" panose="02010609060101010101" pitchFamily="49" charset="-122"/>
                <a:cs typeface="宋体"/>
              </a:rPr>
              <a:t>能源固碳利用新途径</a:t>
            </a:r>
            <a:br>
              <a:rPr lang="en-US" altLang="zh-CN" sz="3200" b="1" dirty="0">
                <a:latin typeface="黑体" panose="02010609060101010101" pitchFamily="49" charset="-122"/>
                <a:ea typeface="黑体" panose="02010609060101010101" pitchFamily="49" charset="-122"/>
                <a:cs typeface="宋体"/>
              </a:rPr>
            </a:br>
            <a:r>
              <a:rPr lang="zh-CN" altLang="en-US" sz="3200" b="1" dirty="0">
                <a:latin typeface="黑体" panose="02010609060101010101" pitchFamily="49" charset="-122"/>
                <a:ea typeface="黑体" panose="02010609060101010101" pitchFamily="49" charset="-122"/>
                <a:cs typeface="宋体"/>
              </a:rPr>
              <a:t>实现我国碳中和新目标</a:t>
            </a:r>
            <a:endParaRPr sz="3200" dirty="0">
              <a:latin typeface="黑体" panose="02010609060101010101" pitchFamily="49" charset="-122"/>
              <a:ea typeface="黑体" panose="02010609060101010101" pitchFamily="49" charset="-122"/>
              <a:cs typeface="宋体"/>
            </a:endParaRPr>
          </a:p>
        </p:txBody>
      </p:sp>
      <p:sp>
        <p:nvSpPr>
          <p:cNvPr id="14" name="object 14"/>
          <p:cNvSpPr txBox="1"/>
          <p:nvPr/>
        </p:nvSpPr>
        <p:spPr>
          <a:xfrm>
            <a:off x="3124199" y="3581400"/>
            <a:ext cx="2895600" cy="1644040"/>
          </a:xfrm>
          <a:prstGeom prst="rect">
            <a:avLst/>
          </a:prstGeom>
        </p:spPr>
        <p:txBody>
          <a:bodyPr vert="horz" wrap="square" lIns="0" tIns="0" rIns="0" bIns="0" rtlCol="0">
            <a:spAutoFit/>
          </a:bodyPr>
          <a:lstStyle/>
          <a:p>
            <a:pPr algn="ctr">
              <a:lnSpc>
                <a:spcPct val="150000"/>
              </a:lnSpc>
            </a:pPr>
            <a:r>
              <a:rPr sz="3200" b="1" spc="-5" dirty="0">
                <a:solidFill>
                  <a:srgbClr val="0066FF"/>
                </a:solidFill>
                <a:latin typeface="黑体" panose="02010609060101010101" pitchFamily="49" charset="-122"/>
                <a:ea typeface="黑体" panose="02010609060101010101" pitchFamily="49" charset="-122"/>
                <a:cs typeface="宋体"/>
              </a:rPr>
              <a:t>朱维群</a:t>
            </a:r>
            <a:endParaRPr sz="3200" dirty="0">
              <a:latin typeface="黑体" panose="02010609060101010101" pitchFamily="49" charset="-122"/>
              <a:ea typeface="黑体" panose="02010609060101010101" pitchFamily="49" charset="-122"/>
              <a:cs typeface="宋体"/>
            </a:endParaRPr>
          </a:p>
          <a:p>
            <a:pPr algn="ctr">
              <a:lnSpc>
                <a:spcPct val="150000"/>
              </a:lnSpc>
              <a:spcBef>
                <a:spcPts val="2160"/>
              </a:spcBef>
            </a:pPr>
            <a:r>
              <a:rPr lang="zh-CN" altLang="en-US" sz="3200" b="1" spc="-10" dirty="0">
                <a:solidFill>
                  <a:srgbClr val="0066FF"/>
                </a:solidFill>
                <a:latin typeface="黑体" panose="02010609060101010101" pitchFamily="49" charset="-122"/>
                <a:ea typeface="黑体" panose="02010609060101010101" pitchFamily="49" charset="-122"/>
                <a:cs typeface="宋体"/>
              </a:rPr>
              <a:t>山东</a:t>
            </a:r>
            <a:r>
              <a:rPr sz="3200" b="1" spc="-5" dirty="0" err="1">
                <a:solidFill>
                  <a:srgbClr val="0066FF"/>
                </a:solidFill>
                <a:latin typeface="黑体" panose="02010609060101010101" pitchFamily="49" charset="-122"/>
                <a:ea typeface="黑体" panose="02010609060101010101" pitchFamily="49" charset="-122"/>
                <a:cs typeface="宋体"/>
              </a:rPr>
              <a:t>大学</a:t>
            </a:r>
            <a:endParaRPr sz="3200" dirty="0">
              <a:latin typeface="黑体" panose="02010609060101010101" pitchFamily="49" charset="-122"/>
              <a:ea typeface="黑体" panose="02010609060101010101" pitchFamily="49" charset="-122"/>
              <a:cs typeface="宋体"/>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33578" y="0"/>
            <a:ext cx="7410222" cy="1435608"/>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8311895"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ADD924"/>
          </a:solidFill>
        </p:spPr>
        <p:txBody>
          <a:bodyPr wrap="square" lIns="0" tIns="0" rIns="0" bIns="0" rtlCol="0"/>
          <a:lstStyle/>
          <a:p>
            <a:endParaRPr/>
          </a:p>
        </p:txBody>
      </p:sp>
      <p:sp>
        <p:nvSpPr>
          <p:cNvPr id="4" name="object 4"/>
          <p:cNvSpPr/>
          <p:nvPr/>
        </p:nvSpPr>
        <p:spPr>
          <a:xfrm>
            <a:off x="8551164"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ED3516"/>
          </a:solidFill>
        </p:spPr>
        <p:txBody>
          <a:bodyPr wrap="square" lIns="0" tIns="0" rIns="0" bIns="0" rtlCol="0"/>
          <a:lstStyle/>
          <a:p>
            <a:endParaRPr/>
          </a:p>
        </p:txBody>
      </p:sp>
      <p:sp>
        <p:nvSpPr>
          <p:cNvPr id="5" name="object 5"/>
          <p:cNvSpPr/>
          <p:nvPr/>
        </p:nvSpPr>
        <p:spPr>
          <a:xfrm>
            <a:off x="7836407"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F3BC33"/>
          </a:solidFill>
        </p:spPr>
        <p:txBody>
          <a:bodyPr wrap="square" lIns="0" tIns="0" rIns="0" bIns="0" rtlCol="0"/>
          <a:lstStyle/>
          <a:p>
            <a:endParaRPr/>
          </a:p>
        </p:txBody>
      </p:sp>
      <p:sp>
        <p:nvSpPr>
          <p:cNvPr id="6" name="object 6"/>
          <p:cNvSpPr/>
          <p:nvPr/>
        </p:nvSpPr>
        <p:spPr>
          <a:xfrm>
            <a:off x="8075676"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4E9D41"/>
          </a:solidFill>
        </p:spPr>
        <p:txBody>
          <a:bodyPr wrap="square" lIns="0" tIns="0" rIns="0" bIns="0" rtlCol="0"/>
          <a:lstStyle/>
          <a:p>
            <a:endParaRPr/>
          </a:p>
        </p:txBody>
      </p:sp>
      <p:sp>
        <p:nvSpPr>
          <p:cNvPr id="7" name="object 7"/>
          <p:cNvSpPr/>
          <p:nvPr/>
        </p:nvSpPr>
        <p:spPr>
          <a:xfrm>
            <a:off x="2159507" y="6354457"/>
            <a:ext cx="533976" cy="327634"/>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33578" y="5567171"/>
            <a:ext cx="846122" cy="53582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77495" y="5652617"/>
            <a:ext cx="758494" cy="360680"/>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057694" y="5788088"/>
            <a:ext cx="676198" cy="647611"/>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145565" y="5903772"/>
            <a:ext cx="481812" cy="433069"/>
          </a:xfrm>
          <a:prstGeom prst="rect">
            <a:avLst/>
          </a:prstGeom>
          <a:blipFill>
            <a:blip r:embed="rId7" cstate="print"/>
            <a:stretch>
              <a:fillRect/>
            </a:stretch>
          </a:blipFill>
        </p:spPr>
        <p:txBody>
          <a:bodyPr wrap="square" lIns="0" tIns="0" rIns="0" bIns="0" rtlCol="0"/>
          <a:lstStyle/>
          <a:p>
            <a:endParaRPr/>
          </a:p>
        </p:txBody>
      </p:sp>
      <p:sp>
        <p:nvSpPr>
          <p:cNvPr id="12" name="object 12"/>
          <p:cNvSpPr txBox="1"/>
          <p:nvPr/>
        </p:nvSpPr>
        <p:spPr>
          <a:xfrm>
            <a:off x="556639" y="1238887"/>
            <a:ext cx="7755256" cy="4530086"/>
          </a:xfrm>
          <a:prstGeom prst="rect">
            <a:avLst/>
          </a:prstGeom>
        </p:spPr>
        <p:txBody>
          <a:bodyPr vert="horz" wrap="square" lIns="0" tIns="182880" rIns="0" bIns="0" rtlCol="0">
            <a:spAutoFit/>
          </a:bodyPr>
          <a:lstStyle/>
          <a:p>
            <a:pPr marL="12700" indent="580390">
              <a:lnSpc>
                <a:spcPct val="150000"/>
              </a:lnSpc>
              <a:spcBef>
                <a:spcPts val="1440"/>
              </a:spcBef>
            </a:pPr>
            <a:r>
              <a:rPr sz="2400" b="1" dirty="0" err="1">
                <a:solidFill>
                  <a:srgbClr val="0066FF"/>
                </a:solidFill>
                <a:latin typeface="宋体"/>
                <a:cs typeface="宋体"/>
              </a:rPr>
              <a:t>在现有火电</a:t>
            </a:r>
            <a:r>
              <a:rPr lang="zh-CN" altLang="en-US" sz="2400" b="1" dirty="0">
                <a:solidFill>
                  <a:srgbClr val="0066FF"/>
                </a:solidFill>
                <a:latin typeface="宋体"/>
                <a:cs typeface="宋体"/>
              </a:rPr>
              <a:t>（空气</a:t>
            </a:r>
            <a:r>
              <a:rPr sz="2400" b="1" dirty="0" err="1">
                <a:solidFill>
                  <a:srgbClr val="0066FF"/>
                </a:solidFill>
                <a:latin typeface="宋体"/>
                <a:cs typeface="宋体"/>
              </a:rPr>
              <a:t>燃烧</a:t>
            </a:r>
            <a:r>
              <a:rPr lang="zh-CN" altLang="en-US" sz="2400" b="1" dirty="0">
                <a:solidFill>
                  <a:srgbClr val="0066FF"/>
                </a:solidFill>
                <a:latin typeface="宋体"/>
                <a:cs typeface="宋体"/>
              </a:rPr>
              <a:t>）</a:t>
            </a:r>
            <a:r>
              <a:rPr sz="2400" b="1" dirty="0" err="1">
                <a:solidFill>
                  <a:srgbClr val="0066FF"/>
                </a:solidFill>
                <a:latin typeface="宋体"/>
                <a:cs typeface="宋体"/>
              </a:rPr>
              <a:t>工艺</a:t>
            </a:r>
            <a:r>
              <a:rPr lang="zh-CN" altLang="en-US" sz="2400" b="1" dirty="0">
                <a:solidFill>
                  <a:srgbClr val="0066FF"/>
                </a:solidFill>
                <a:latin typeface="宋体"/>
                <a:cs typeface="宋体"/>
              </a:rPr>
              <a:t>过程</a:t>
            </a:r>
            <a:r>
              <a:rPr sz="2400" b="1" dirty="0" err="1">
                <a:solidFill>
                  <a:srgbClr val="0066FF"/>
                </a:solidFill>
                <a:latin typeface="宋体"/>
                <a:cs typeface="宋体"/>
              </a:rPr>
              <a:t>基础上</a:t>
            </a:r>
            <a:r>
              <a:rPr sz="2400" b="1" dirty="0">
                <a:solidFill>
                  <a:srgbClr val="0066FF"/>
                </a:solidFill>
                <a:latin typeface="宋体"/>
                <a:cs typeface="宋体"/>
              </a:rPr>
              <a:t>，</a:t>
            </a:r>
            <a:r>
              <a:rPr lang="zh-CN" altLang="en-US" sz="2400" b="1" dirty="0">
                <a:solidFill>
                  <a:srgbClr val="0066FF"/>
                </a:solidFill>
                <a:latin typeface="宋体"/>
                <a:cs typeface="宋体"/>
              </a:rPr>
              <a:t>再</a:t>
            </a:r>
            <a:r>
              <a:rPr sz="2400" b="1" dirty="0">
                <a:solidFill>
                  <a:srgbClr val="0066FF"/>
                </a:solidFill>
                <a:latin typeface="宋体"/>
                <a:cs typeface="宋体"/>
              </a:rPr>
              <a:t>进行脱硫、脱硝及二氧化碳捕集、封存、利用等环保处理措施，不仅费用越来越高，效果也不甚理想。美国曾经投资高</a:t>
            </a:r>
            <a:r>
              <a:rPr sz="2400" b="1" spc="0" dirty="0">
                <a:solidFill>
                  <a:srgbClr val="0066FF"/>
                </a:solidFill>
                <a:latin typeface="宋体"/>
                <a:cs typeface="宋体"/>
              </a:rPr>
              <a:t>达</a:t>
            </a:r>
            <a:r>
              <a:rPr sz="2400" b="1" dirty="0">
                <a:solidFill>
                  <a:srgbClr val="0066FF"/>
                </a:solidFill>
                <a:latin typeface="Times New Roman"/>
                <a:cs typeface="Times New Roman"/>
              </a:rPr>
              <a:t>75</a:t>
            </a:r>
            <a:r>
              <a:rPr sz="2400" b="1" dirty="0">
                <a:solidFill>
                  <a:srgbClr val="0066FF"/>
                </a:solidFill>
                <a:latin typeface="宋体"/>
                <a:cs typeface="宋体"/>
              </a:rPr>
              <a:t>亿美元进行</a:t>
            </a:r>
            <a:r>
              <a:rPr sz="2400" b="1" spc="-5" dirty="0">
                <a:solidFill>
                  <a:srgbClr val="0066FF"/>
                </a:solidFill>
                <a:latin typeface="宋体"/>
                <a:cs typeface="宋体"/>
              </a:rPr>
              <a:t>煤电的二氧化碳捕集封存，宣告失败。</a:t>
            </a:r>
            <a:endParaRPr lang="en-US" altLang="zh-CN" sz="2400" b="1" spc="-5" dirty="0">
              <a:solidFill>
                <a:srgbClr val="0066FF"/>
              </a:solidFill>
              <a:latin typeface="宋体"/>
              <a:cs typeface="宋体"/>
            </a:endParaRPr>
          </a:p>
          <a:p>
            <a:pPr marL="12700" marR="311785" algn="just">
              <a:lnSpc>
                <a:spcPct val="150000"/>
              </a:lnSpc>
            </a:pPr>
            <a:r>
              <a:rPr lang="en-US" altLang="zh-CN" sz="2400" b="1" spc="-5" dirty="0">
                <a:solidFill>
                  <a:srgbClr val="0066FF"/>
                </a:solidFill>
                <a:latin typeface="宋体"/>
                <a:cs typeface="宋体"/>
              </a:rPr>
              <a:t>    </a:t>
            </a:r>
            <a:r>
              <a:rPr lang="zh-CN" altLang="en-US" sz="2400" b="1" spc="-5" dirty="0">
                <a:solidFill>
                  <a:srgbClr val="0066FF"/>
                </a:solidFill>
                <a:latin typeface="宋体"/>
                <a:cs typeface="宋体"/>
              </a:rPr>
              <a:t>目前</a:t>
            </a:r>
            <a:r>
              <a:rPr lang="en-US" altLang="zh-CN" sz="2400" b="1" spc="-5" dirty="0">
                <a:solidFill>
                  <a:srgbClr val="0066FF"/>
                </a:solidFill>
                <a:latin typeface="宋体"/>
                <a:cs typeface="宋体"/>
              </a:rPr>
              <a:t>CO</a:t>
            </a:r>
            <a:r>
              <a:rPr lang="en-US" altLang="zh-CN" sz="1600" b="1" spc="-5" dirty="0">
                <a:solidFill>
                  <a:srgbClr val="0066FF"/>
                </a:solidFill>
                <a:latin typeface="宋体"/>
                <a:cs typeface="宋体"/>
              </a:rPr>
              <a:t>2</a:t>
            </a:r>
            <a:r>
              <a:rPr lang="zh-CN" altLang="en-US" sz="2400" b="1" spc="-5" dirty="0">
                <a:solidFill>
                  <a:srgbClr val="0066FF"/>
                </a:solidFill>
                <a:latin typeface="宋体"/>
                <a:cs typeface="宋体"/>
              </a:rPr>
              <a:t>的捕集封存利用（</a:t>
            </a:r>
            <a:r>
              <a:rPr lang="en-US" altLang="zh-CN" sz="2400" b="1" spc="-5" dirty="0">
                <a:solidFill>
                  <a:srgbClr val="0066FF"/>
                </a:solidFill>
                <a:latin typeface="宋体"/>
                <a:cs typeface="宋体"/>
              </a:rPr>
              <a:t>CCS/CCUS</a:t>
            </a:r>
            <a:r>
              <a:rPr lang="zh-CN" altLang="en-US" sz="2400" b="1" spc="-5" dirty="0">
                <a:solidFill>
                  <a:srgbClr val="0066FF"/>
                </a:solidFill>
                <a:latin typeface="宋体"/>
                <a:cs typeface="宋体"/>
              </a:rPr>
              <a:t>）在国内外仍处于研发和示范阶段，面临着高成本、高能耗、长期安全性和可靠性不确定等突出问题。</a:t>
            </a:r>
          </a:p>
          <a:p>
            <a:pPr marL="12700" marR="311785" algn="just">
              <a:lnSpc>
                <a:spcPct val="150000"/>
              </a:lnSpc>
            </a:pPr>
            <a:endParaRPr sz="2400" dirty="0">
              <a:latin typeface="宋体"/>
              <a:cs typeface="宋体"/>
            </a:endParaRPr>
          </a:p>
        </p:txBody>
      </p:sp>
      <p:sp>
        <p:nvSpPr>
          <p:cNvPr id="13" name="object 13"/>
          <p:cNvSpPr txBox="1">
            <a:spLocks noGrp="1"/>
          </p:cNvSpPr>
          <p:nvPr>
            <p:ph type="title"/>
          </p:nvPr>
        </p:nvSpPr>
        <p:spPr>
          <a:xfrm>
            <a:off x="493268" y="608203"/>
            <a:ext cx="1847214" cy="443865"/>
          </a:xfrm>
          <a:prstGeom prst="rect">
            <a:avLst/>
          </a:prstGeom>
        </p:spPr>
        <p:txBody>
          <a:bodyPr vert="horz" wrap="square" lIns="0" tIns="0" rIns="0" bIns="0" rtlCol="0">
            <a:spAutoFit/>
          </a:bodyPr>
          <a:lstStyle/>
          <a:p>
            <a:pPr marL="12700">
              <a:lnSpc>
                <a:spcPct val="100000"/>
              </a:lnSpc>
            </a:pPr>
            <a:r>
              <a:rPr sz="2800" b="1" spc="-5" dirty="0">
                <a:latin typeface="Arial"/>
                <a:cs typeface="Arial"/>
              </a:rPr>
              <a:t>1.</a:t>
            </a:r>
            <a:r>
              <a:rPr sz="2800" b="1" spc="-90" dirty="0">
                <a:latin typeface="Arial"/>
                <a:cs typeface="Arial"/>
              </a:rPr>
              <a:t> </a:t>
            </a:r>
            <a:r>
              <a:rPr sz="2800" b="1" spc="-10" dirty="0">
                <a:latin typeface="宋体"/>
                <a:cs typeface="宋体"/>
              </a:rPr>
              <a:t>课题背景</a:t>
            </a:r>
            <a:endParaRPr sz="2800">
              <a:latin typeface="宋体"/>
              <a:cs typeface="宋体"/>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865588941"/>
              </p:ext>
            </p:extLst>
          </p:nvPr>
        </p:nvGraphicFramePr>
        <p:xfrm>
          <a:off x="772319" y="2797120"/>
          <a:ext cx="7599362" cy="3260698"/>
        </p:xfrm>
        <a:graphic>
          <a:graphicData uri="http://schemas.openxmlformats.org/drawingml/2006/table">
            <a:tbl>
              <a:tblPr firstRow="1" bandRow="1">
                <a:tableStyleId>{2D5ABB26-0587-4C30-8999-92F81FD0307C}</a:tableStyleId>
              </a:tblPr>
              <a:tblGrid>
                <a:gridCol w="2659062">
                  <a:extLst>
                    <a:ext uri="{9D8B030D-6E8A-4147-A177-3AD203B41FA5}">
                      <a16:colId xmlns:a16="http://schemas.microsoft.com/office/drawing/2014/main" val="20000"/>
                    </a:ext>
                  </a:extLst>
                </a:gridCol>
                <a:gridCol w="1862201">
                  <a:extLst>
                    <a:ext uri="{9D8B030D-6E8A-4147-A177-3AD203B41FA5}">
                      <a16:colId xmlns:a16="http://schemas.microsoft.com/office/drawing/2014/main" val="20001"/>
                    </a:ext>
                  </a:extLst>
                </a:gridCol>
                <a:gridCol w="3078099">
                  <a:extLst>
                    <a:ext uri="{9D8B030D-6E8A-4147-A177-3AD203B41FA5}">
                      <a16:colId xmlns:a16="http://schemas.microsoft.com/office/drawing/2014/main" val="20002"/>
                    </a:ext>
                  </a:extLst>
                </a:gridCol>
              </a:tblGrid>
              <a:tr h="531876">
                <a:tc>
                  <a:txBody>
                    <a:bodyPr/>
                    <a:lstStyle/>
                    <a:p>
                      <a:pPr marR="635" algn="ctr">
                        <a:lnSpc>
                          <a:spcPct val="100000"/>
                        </a:lnSpc>
                        <a:spcBef>
                          <a:spcPts val="204"/>
                        </a:spcBef>
                      </a:pPr>
                      <a:r>
                        <a:rPr sz="2000" b="1" spc="5" dirty="0">
                          <a:solidFill>
                            <a:srgbClr val="0066FF"/>
                          </a:solidFill>
                          <a:latin typeface="Arial"/>
                          <a:cs typeface="Arial"/>
                        </a:rPr>
                        <a:t>CO</a:t>
                      </a:r>
                      <a:r>
                        <a:rPr sz="1950" b="1" spc="7" baseline="-21367" dirty="0">
                          <a:solidFill>
                            <a:srgbClr val="0066FF"/>
                          </a:solidFill>
                          <a:latin typeface="Arial"/>
                          <a:cs typeface="Arial"/>
                        </a:rPr>
                        <a:t>2</a:t>
                      </a:r>
                      <a:r>
                        <a:rPr sz="2000" b="1" spc="5" dirty="0">
                          <a:solidFill>
                            <a:srgbClr val="0066FF"/>
                          </a:solidFill>
                          <a:latin typeface="宋体"/>
                          <a:cs typeface="宋体"/>
                        </a:rPr>
                        <a:t>利用方式</a:t>
                      </a:r>
                      <a:endParaRPr sz="2000">
                        <a:latin typeface="宋体"/>
                        <a:cs typeface="宋体"/>
                      </a:endParaRPr>
                    </a:p>
                  </a:txBody>
                  <a:tcPr marL="0" marR="0" marT="26034"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a:txBody>
                    <a:bodyPr/>
                    <a:lstStyle/>
                    <a:p>
                      <a:pPr algn="ctr">
                        <a:lnSpc>
                          <a:spcPct val="100000"/>
                        </a:lnSpc>
                        <a:spcBef>
                          <a:spcPts val="204"/>
                        </a:spcBef>
                      </a:pPr>
                      <a:r>
                        <a:rPr sz="2000" b="1" spc="5" dirty="0">
                          <a:solidFill>
                            <a:srgbClr val="0066FF"/>
                          </a:solidFill>
                          <a:latin typeface="宋体"/>
                          <a:cs typeface="宋体"/>
                        </a:rPr>
                        <a:t>所需原料</a:t>
                      </a:r>
                      <a:endParaRPr sz="2000">
                        <a:latin typeface="宋体"/>
                        <a:cs typeface="宋体"/>
                      </a:endParaRPr>
                    </a:p>
                  </a:txBody>
                  <a:tcPr marL="0" marR="0" marT="26034" marB="0">
                    <a:lnL w="12700">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a:txBody>
                    <a:bodyPr/>
                    <a:lstStyle/>
                    <a:p>
                      <a:pPr marL="8255" algn="ctr">
                        <a:lnSpc>
                          <a:spcPct val="100000"/>
                        </a:lnSpc>
                        <a:spcBef>
                          <a:spcPts val="204"/>
                        </a:spcBef>
                      </a:pPr>
                      <a:r>
                        <a:rPr sz="2000" b="1" dirty="0">
                          <a:solidFill>
                            <a:srgbClr val="0066FF"/>
                          </a:solidFill>
                          <a:latin typeface="宋体"/>
                          <a:cs typeface="宋体"/>
                        </a:rPr>
                        <a:t>固碳理论比</a:t>
                      </a:r>
                      <a:r>
                        <a:rPr sz="2000" b="1" dirty="0">
                          <a:solidFill>
                            <a:srgbClr val="0066FF"/>
                          </a:solidFill>
                          <a:latin typeface="Times New Roman"/>
                          <a:cs typeface="Times New Roman"/>
                        </a:rPr>
                        <a:t>/kg/</a:t>
                      </a:r>
                      <a:r>
                        <a:rPr sz="2000" b="1" dirty="0">
                          <a:solidFill>
                            <a:srgbClr val="0066FF"/>
                          </a:solidFill>
                          <a:latin typeface="Arial"/>
                          <a:cs typeface="Arial"/>
                        </a:rPr>
                        <a:t>CO</a:t>
                      </a:r>
                      <a:r>
                        <a:rPr sz="1950" b="1" baseline="-21367" dirty="0">
                          <a:solidFill>
                            <a:srgbClr val="0066FF"/>
                          </a:solidFill>
                          <a:latin typeface="Arial"/>
                          <a:cs typeface="Arial"/>
                        </a:rPr>
                        <a:t>2</a:t>
                      </a:r>
                      <a:r>
                        <a:rPr sz="2000" b="1" dirty="0">
                          <a:solidFill>
                            <a:srgbClr val="0066FF"/>
                          </a:solidFill>
                          <a:latin typeface="Times New Roman"/>
                          <a:cs typeface="Times New Roman"/>
                        </a:rPr>
                        <a:t>kg</a:t>
                      </a:r>
                      <a:endParaRPr sz="2000">
                        <a:latin typeface="Times New Roman"/>
                        <a:cs typeface="Times New Roman"/>
                      </a:endParaRPr>
                    </a:p>
                  </a:txBody>
                  <a:tcPr marL="0" marR="0" marT="26034" marB="0">
                    <a:lnL w="12700">
                      <a:solidFill>
                        <a:srgbClr val="000000"/>
                      </a:solidFill>
                      <a:prstDash val="solid"/>
                    </a:lnL>
                    <a:lnR w="28575">
                      <a:solidFill>
                        <a:srgbClr val="000000"/>
                      </a:solidFill>
                      <a:prstDash val="solid"/>
                    </a:lnR>
                    <a:lnT w="28575">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548767">
                <a:tc rowSpan="2">
                  <a:txBody>
                    <a:bodyPr/>
                    <a:lstStyle/>
                    <a:p>
                      <a:pPr>
                        <a:lnSpc>
                          <a:spcPct val="100000"/>
                        </a:lnSpc>
                      </a:pPr>
                      <a:endParaRPr sz="2000" dirty="0">
                        <a:latin typeface="Times New Roman"/>
                        <a:cs typeface="Times New Roman"/>
                      </a:endParaRPr>
                    </a:p>
                    <a:p>
                      <a:pPr marL="803275">
                        <a:lnSpc>
                          <a:spcPct val="100000"/>
                        </a:lnSpc>
                        <a:spcBef>
                          <a:spcPts val="1415"/>
                        </a:spcBef>
                      </a:pPr>
                      <a:r>
                        <a:rPr sz="2000" b="1" spc="5" dirty="0">
                          <a:solidFill>
                            <a:srgbClr val="0066FF"/>
                          </a:solidFill>
                          <a:latin typeface="宋体"/>
                          <a:cs typeface="宋体"/>
                        </a:rPr>
                        <a:t>矿石封存</a:t>
                      </a:r>
                      <a:endParaRPr sz="2000" dirty="0">
                        <a:latin typeface="宋体"/>
                        <a:cs typeface="宋体"/>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15"/>
                        </a:spcBef>
                      </a:pPr>
                      <a:r>
                        <a:rPr sz="2000" b="1" spc="5" dirty="0">
                          <a:solidFill>
                            <a:srgbClr val="0066FF"/>
                          </a:solidFill>
                          <a:latin typeface="宋体"/>
                          <a:cs typeface="宋体"/>
                        </a:rPr>
                        <a:t>含镁矿石</a:t>
                      </a:r>
                      <a:endParaRPr sz="2000">
                        <a:latin typeface="宋体"/>
                        <a:cs typeface="宋体"/>
                      </a:endParaRPr>
                    </a:p>
                  </a:txBody>
                  <a:tcPr marL="0" marR="0" marT="1289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85" algn="ctr">
                        <a:lnSpc>
                          <a:spcPct val="100000"/>
                        </a:lnSpc>
                        <a:spcBef>
                          <a:spcPts val="1015"/>
                        </a:spcBef>
                      </a:pPr>
                      <a:r>
                        <a:rPr sz="2000" b="1" dirty="0">
                          <a:solidFill>
                            <a:srgbClr val="0066FF"/>
                          </a:solidFill>
                          <a:latin typeface="Times New Roman"/>
                          <a:cs typeface="Times New Roman"/>
                        </a:rPr>
                        <a:t>1.8:1</a:t>
                      </a:r>
                      <a:endParaRPr sz="2000">
                        <a:latin typeface="Times New Roman"/>
                        <a:cs typeface="Times New Roman"/>
                      </a:endParaRPr>
                    </a:p>
                  </a:txBody>
                  <a:tcPr marL="0" marR="0" marT="12890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548894">
                <a:tc vMerge="1">
                  <a:txBody>
                    <a:bodyPr/>
                    <a:lstStyle/>
                    <a:p>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015"/>
                        </a:spcBef>
                      </a:pPr>
                      <a:r>
                        <a:rPr sz="2000" b="1" spc="5" dirty="0">
                          <a:solidFill>
                            <a:srgbClr val="0066FF"/>
                          </a:solidFill>
                          <a:latin typeface="宋体"/>
                          <a:cs typeface="宋体"/>
                        </a:rPr>
                        <a:t>含钙矿石</a:t>
                      </a:r>
                      <a:endParaRPr sz="2000">
                        <a:latin typeface="宋体"/>
                        <a:cs typeface="宋体"/>
                      </a:endParaRPr>
                    </a:p>
                  </a:txBody>
                  <a:tcPr marL="0" marR="0" marT="1289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85" algn="ctr">
                        <a:lnSpc>
                          <a:spcPct val="100000"/>
                        </a:lnSpc>
                        <a:spcBef>
                          <a:spcPts val="1015"/>
                        </a:spcBef>
                      </a:pPr>
                      <a:r>
                        <a:rPr sz="2000" b="1" dirty="0">
                          <a:solidFill>
                            <a:srgbClr val="0066FF"/>
                          </a:solidFill>
                          <a:latin typeface="Times New Roman"/>
                          <a:cs typeface="Times New Roman"/>
                        </a:rPr>
                        <a:t>3.6:1</a:t>
                      </a:r>
                      <a:endParaRPr sz="2000" dirty="0">
                        <a:latin typeface="Times New Roman"/>
                        <a:cs typeface="Times New Roman"/>
                      </a:endParaRPr>
                    </a:p>
                  </a:txBody>
                  <a:tcPr marL="0" marR="0" marT="12890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564007">
                <a:tc>
                  <a:txBody>
                    <a:bodyPr/>
                    <a:lstStyle/>
                    <a:p>
                      <a:pPr algn="ctr">
                        <a:lnSpc>
                          <a:spcPct val="100000"/>
                        </a:lnSpc>
                        <a:spcBef>
                          <a:spcPts val="1115"/>
                        </a:spcBef>
                      </a:pPr>
                      <a:r>
                        <a:rPr sz="2000" b="1" spc="5" dirty="0">
                          <a:solidFill>
                            <a:srgbClr val="0066FF"/>
                          </a:solidFill>
                          <a:latin typeface="宋体"/>
                          <a:cs typeface="宋体"/>
                        </a:rPr>
                        <a:t>合成碳酸二甲酯</a:t>
                      </a:r>
                      <a:endParaRPr sz="2000">
                        <a:latin typeface="宋体"/>
                        <a:cs typeface="宋体"/>
                      </a:endParaRPr>
                    </a:p>
                  </a:txBody>
                  <a:tcPr marL="0" marR="0" marT="14160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1115"/>
                        </a:spcBef>
                      </a:pPr>
                      <a:r>
                        <a:rPr sz="2000" b="1" spc="5" dirty="0">
                          <a:solidFill>
                            <a:srgbClr val="0066FF"/>
                          </a:solidFill>
                          <a:latin typeface="宋体"/>
                          <a:cs typeface="宋体"/>
                        </a:rPr>
                        <a:t>甲醇</a:t>
                      </a:r>
                      <a:endParaRPr sz="2000">
                        <a:latin typeface="宋体"/>
                        <a:cs typeface="宋体"/>
                      </a:endParaRPr>
                    </a:p>
                  </a:txBody>
                  <a:tcPr marL="0" marR="0" marT="1416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9525" algn="ctr">
                        <a:lnSpc>
                          <a:spcPct val="100000"/>
                        </a:lnSpc>
                        <a:spcBef>
                          <a:spcPts val="1115"/>
                        </a:spcBef>
                      </a:pPr>
                      <a:r>
                        <a:rPr sz="2000" b="1" dirty="0">
                          <a:solidFill>
                            <a:srgbClr val="0066FF"/>
                          </a:solidFill>
                          <a:latin typeface="Times New Roman"/>
                          <a:cs typeface="Times New Roman"/>
                        </a:rPr>
                        <a:t>1.45:1</a:t>
                      </a:r>
                      <a:endParaRPr sz="2000">
                        <a:latin typeface="Times New Roman"/>
                        <a:cs typeface="Times New Roman"/>
                      </a:endParaRPr>
                    </a:p>
                  </a:txBody>
                  <a:tcPr marL="0" marR="0" marT="14160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533577">
                <a:tc>
                  <a:txBody>
                    <a:bodyPr/>
                    <a:lstStyle/>
                    <a:p>
                      <a:pPr marR="1270" algn="ctr">
                        <a:lnSpc>
                          <a:spcPct val="100000"/>
                        </a:lnSpc>
                        <a:spcBef>
                          <a:spcPts val="935"/>
                        </a:spcBef>
                      </a:pPr>
                      <a:r>
                        <a:rPr sz="2000" b="1" dirty="0">
                          <a:solidFill>
                            <a:srgbClr val="0066FF"/>
                          </a:solidFill>
                          <a:latin typeface="宋体"/>
                          <a:cs typeface="宋体"/>
                        </a:rPr>
                        <a:t>合成聚碳酸酯</a:t>
                      </a:r>
                      <a:r>
                        <a:rPr sz="2000" b="1" spc="-585" dirty="0">
                          <a:solidFill>
                            <a:srgbClr val="0066FF"/>
                          </a:solidFill>
                          <a:latin typeface="宋体"/>
                          <a:cs typeface="宋体"/>
                        </a:rPr>
                        <a:t> </a:t>
                      </a:r>
                      <a:r>
                        <a:rPr sz="2000" b="1" spc="-5" dirty="0">
                          <a:solidFill>
                            <a:srgbClr val="0066FF"/>
                          </a:solidFill>
                          <a:latin typeface="Times New Roman"/>
                          <a:cs typeface="Times New Roman"/>
                        </a:rPr>
                        <a:t>PC</a:t>
                      </a:r>
                      <a:endParaRPr sz="2000">
                        <a:latin typeface="Times New Roman"/>
                        <a:cs typeface="Times New Roman"/>
                      </a:endParaRPr>
                    </a:p>
                  </a:txBody>
                  <a:tcPr marL="0" marR="0" marT="118745"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gn="ctr">
                        <a:lnSpc>
                          <a:spcPct val="100000"/>
                        </a:lnSpc>
                        <a:spcBef>
                          <a:spcPts val="935"/>
                        </a:spcBef>
                      </a:pPr>
                      <a:r>
                        <a:rPr sz="2000" b="1" spc="5" dirty="0">
                          <a:solidFill>
                            <a:srgbClr val="0066FF"/>
                          </a:solidFill>
                          <a:latin typeface="宋体"/>
                          <a:cs typeface="宋体"/>
                        </a:rPr>
                        <a:t>环氧丙烷</a:t>
                      </a:r>
                      <a:endParaRPr sz="2000">
                        <a:latin typeface="宋体"/>
                        <a:cs typeface="宋体"/>
                      </a:endParaRPr>
                    </a:p>
                  </a:txBody>
                  <a:tcPr marL="0" marR="0" marT="1187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6985" algn="ctr">
                        <a:lnSpc>
                          <a:spcPct val="100000"/>
                        </a:lnSpc>
                        <a:spcBef>
                          <a:spcPts val="935"/>
                        </a:spcBef>
                      </a:pPr>
                      <a:r>
                        <a:rPr sz="2000" b="1" dirty="0">
                          <a:solidFill>
                            <a:srgbClr val="0066FF"/>
                          </a:solidFill>
                          <a:latin typeface="Times New Roman"/>
                          <a:cs typeface="Times New Roman"/>
                        </a:rPr>
                        <a:t>1:1</a:t>
                      </a:r>
                      <a:endParaRPr sz="2000">
                        <a:latin typeface="Times New Roman"/>
                        <a:cs typeface="Times New Roman"/>
                      </a:endParaRPr>
                    </a:p>
                  </a:txBody>
                  <a:tcPr marL="0" marR="0" marT="118745"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533577">
                <a:tc>
                  <a:txBody>
                    <a:bodyPr/>
                    <a:lstStyle/>
                    <a:p>
                      <a:pPr algn="ctr">
                        <a:lnSpc>
                          <a:spcPct val="100000"/>
                        </a:lnSpc>
                        <a:spcBef>
                          <a:spcPts val="935"/>
                        </a:spcBef>
                      </a:pPr>
                      <a:r>
                        <a:rPr sz="2000" b="1" spc="5" dirty="0">
                          <a:solidFill>
                            <a:srgbClr val="0066FF"/>
                          </a:solidFill>
                          <a:latin typeface="宋体"/>
                          <a:cs typeface="宋体"/>
                        </a:rPr>
                        <a:t>合成甲醇</a:t>
                      </a:r>
                      <a:endParaRPr sz="2000">
                        <a:latin typeface="宋体"/>
                        <a:cs typeface="宋体"/>
                      </a:endParaRPr>
                    </a:p>
                  </a:txBody>
                  <a:tcPr marL="0" marR="0" marT="118745" marB="0">
                    <a:lnL w="28575">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635" algn="ctr">
                        <a:lnSpc>
                          <a:spcPct val="100000"/>
                        </a:lnSpc>
                        <a:spcBef>
                          <a:spcPts val="935"/>
                        </a:spcBef>
                      </a:pPr>
                      <a:r>
                        <a:rPr sz="2000" b="1" dirty="0">
                          <a:solidFill>
                            <a:srgbClr val="0066FF"/>
                          </a:solidFill>
                          <a:latin typeface="Times New Roman"/>
                          <a:cs typeface="Times New Roman"/>
                        </a:rPr>
                        <a:t>H</a:t>
                      </a:r>
                      <a:r>
                        <a:rPr sz="1600" b="1" dirty="0">
                          <a:solidFill>
                            <a:srgbClr val="0066FF"/>
                          </a:solidFill>
                          <a:latin typeface="Times New Roman"/>
                          <a:cs typeface="Times New Roman"/>
                        </a:rPr>
                        <a:t>2</a:t>
                      </a:r>
                      <a:endParaRPr sz="1600">
                        <a:latin typeface="Times New Roman"/>
                        <a:cs typeface="Times New Roman"/>
                      </a:endParaRPr>
                    </a:p>
                  </a:txBody>
                  <a:tcPr marL="0" marR="0" marT="118745"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10160" algn="ctr">
                        <a:lnSpc>
                          <a:spcPct val="100000"/>
                        </a:lnSpc>
                        <a:spcBef>
                          <a:spcPts val="935"/>
                        </a:spcBef>
                      </a:pPr>
                      <a:r>
                        <a:rPr sz="2000" b="1" dirty="0">
                          <a:solidFill>
                            <a:srgbClr val="0066FF"/>
                          </a:solidFill>
                          <a:latin typeface="Times New Roman"/>
                          <a:cs typeface="Times New Roman"/>
                        </a:rPr>
                        <a:t>H/C=3:1</a:t>
                      </a:r>
                      <a:endParaRPr sz="2000" dirty="0">
                        <a:latin typeface="Times New Roman"/>
                        <a:cs typeface="Times New Roman"/>
                      </a:endParaRPr>
                    </a:p>
                  </a:txBody>
                  <a:tcPr marL="0" marR="0" marT="118745" marB="0">
                    <a:lnL w="12700">
                      <a:solidFill>
                        <a:srgbClr val="000000"/>
                      </a:solidFill>
                      <a:prstDash val="solid"/>
                    </a:lnL>
                    <a:lnR w="28575">
                      <a:solidFill>
                        <a:srgbClr val="000000"/>
                      </a:solidFill>
                      <a:prstDash val="solid"/>
                    </a:lnR>
                    <a:lnT w="12700">
                      <a:solidFill>
                        <a:srgbClr val="000000"/>
                      </a:solidFill>
                      <a:prstDash val="solid"/>
                    </a:lnT>
                    <a:lnB w="28575">
                      <a:solidFill>
                        <a:srgbClr val="000000"/>
                      </a:solidFill>
                      <a:prstDash val="solid"/>
                    </a:lnB>
                  </a:tcPr>
                </a:tc>
                <a:extLst>
                  <a:ext uri="{0D108BD9-81ED-4DB2-BD59-A6C34878D82A}">
                    <a16:rowId xmlns:a16="http://schemas.microsoft.com/office/drawing/2014/main" val="10005"/>
                  </a:ext>
                </a:extLst>
              </a:tr>
            </a:tbl>
          </a:graphicData>
        </a:graphic>
      </p:graphicFrame>
      <p:sp>
        <p:nvSpPr>
          <p:cNvPr id="3" name="object 3"/>
          <p:cNvSpPr txBox="1">
            <a:spLocks noGrp="1"/>
          </p:cNvSpPr>
          <p:nvPr>
            <p:ph type="title"/>
          </p:nvPr>
        </p:nvSpPr>
        <p:spPr>
          <a:xfrm>
            <a:off x="520090" y="525017"/>
            <a:ext cx="2112010" cy="505459"/>
          </a:xfrm>
          <a:prstGeom prst="rect">
            <a:avLst/>
          </a:prstGeom>
        </p:spPr>
        <p:txBody>
          <a:bodyPr vert="horz" wrap="square" lIns="0" tIns="0" rIns="0" bIns="0" rtlCol="0">
            <a:spAutoFit/>
          </a:bodyPr>
          <a:lstStyle/>
          <a:p>
            <a:pPr marL="12700">
              <a:lnSpc>
                <a:spcPct val="100000"/>
              </a:lnSpc>
            </a:pPr>
            <a:r>
              <a:rPr sz="3200" b="1" dirty="0">
                <a:latin typeface="Arial"/>
                <a:cs typeface="Arial"/>
              </a:rPr>
              <a:t>1.</a:t>
            </a:r>
            <a:r>
              <a:rPr sz="3200" b="1" spc="-105" dirty="0">
                <a:latin typeface="Arial"/>
                <a:cs typeface="Arial"/>
              </a:rPr>
              <a:t> </a:t>
            </a:r>
            <a:r>
              <a:rPr sz="3200" b="1" dirty="0">
                <a:latin typeface="宋体"/>
                <a:cs typeface="宋体"/>
              </a:rPr>
              <a:t>课题背景</a:t>
            </a:r>
            <a:endParaRPr sz="3200">
              <a:latin typeface="宋体"/>
              <a:cs typeface="宋体"/>
            </a:endParaRPr>
          </a:p>
        </p:txBody>
      </p:sp>
      <p:sp>
        <p:nvSpPr>
          <p:cNvPr id="4" name="object 4"/>
          <p:cNvSpPr txBox="1"/>
          <p:nvPr/>
        </p:nvSpPr>
        <p:spPr>
          <a:xfrm>
            <a:off x="381000" y="1143000"/>
            <a:ext cx="7800341" cy="1287532"/>
          </a:xfrm>
          <a:prstGeom prst="rect">
            <a:avLst/>
          </a:prstGeom>
        </p:spPr>
        <p:txBody>
          <a:bodyPr vert="horz" wrap="square" lIns="0" tIns="0" rIns="0" bIns="0" rtlCol="0">
            <a:spAutoFit/>
          </a:bodyPr>
          <a:lstStyle/>
          <a:p>
            <a:pPr marL="518159">
              <a:lnSpc>
                <a:spcPct val="100000"/>
              </a:lnSpc>
            </a:pPr>
            <a:r>
              <a:rPr lang="en-US" altLang="zh-CN" sz="2400" b="1" dirty="0">
                <a:solidFill>
                  <a:srgbClr val="0066FF"/>
                </a:solidFill>
                <a:latin typeface="宋体"/>
                <a:cs typeface="宋体"/>
              </a:rPr>
              <a:t>    </a:t>
            </a:r>
            <a:r>
              <a:rPr sz="2400" b="1" dirty="0">
                <a:solidFill>
                  <a:srgbClr val="0066FF"/>
                </a:solidFill>
                <a:latin typeface="宋体"/>
                <a:cs typeface="宋体"/>
              </a:rPr>
              <a:t>目前世界上也没有一条比较理想的</a:t>
            </a:r>
            <a:r>
              <a:rPr sz="2400" b="1" dirty="0">
                <a:solidFill>
                  <a:srgbClr val="0066FF"/>
                </a:solidFill>
                <a:latin typeface="Arial"/>
                <a:cs typeface="Arial"/>
              </a:rPr>
              <a:t>CO</a:t>
            </a:r>
            <a:r>
              <a:rPr sz="2400" b="1" baseline="-20833" dirty="0">
                <a:solidFill>
                  <a:srgbClr val="0066FF"/>
                </a:solidFill>
                <a:latin typeface="Arial"/>
                <a:cs typeface="Arial"/>
              </a:rPr>
              <a:t>2</a:t>
            </a:r>
            <a:r>
              <a:rPr sz="2400" b="1" dirty="0">
                <a:solidFill>
                  <a:srgbClr val="0066FF"/>
                </a:solidFill>
                <a:latin typeface="宋体"/>
                <a:cs typeface="宋体"/>
              </a:rPr>
              <a:t>化学封存利用方法</a:t>
            </a:r>
            <a:r>
              <a:rPr sz="2400" b="1" spc="-5" dirty="0">
                <a:solidFill>
                  <a:srgbClr val="0066FF"/>
                </a:solidFill>
                <a:latin typeface="宋体"/>
                <a:cs typeface="宋体"/>
              </a:rPr>
              <a:t>，见下表：</a:t>
            </a:r>
            <a:endParaRPr sz="2400" dirty="0">
              <a:latin typeface="宋体"/>
              <a:cs typeface="宋体"/>
            </a:endParaRPr>
          </a:p>
          <a:p>
            <a:pPr marL="1323975">
              <a:lnSpc>
                <a:spcPct val="100000"/>
              </a:lnSpc>
              <a:spcBef>
                <a:spcPts val="1375"/>
              </a:spcBef>
            </a:pPr>
            <a:r>
              <a:rPr sz="2400" b="1" spc="-5" dirty="0">
                <a:solidFill>
                  <a:srgbClr val="0066FF"/>
                </a:solidFill>
                <a:latin typeface="宋体"/>
                <a:cs typeface="宋体"/>
              </a:rPr>
              <a:t>表</a:t>
            </a:r>
            <a:r>
              <a:rPr sz="2400" b="1" spc="-5" dirty="0">
                <a:solidFill>
                  <a:srgbClr val="0066FF"/>
                </a:solidFill>
                <a:latin typeface="Arial"/>
                <a:cs typeface="Arial"/>
              </a:rPr>
              <a:t>1.</a:t>
            </a:r>
            <a:r>
              <a:rPr sz="2400" b="1" spc="-5" dirty="0">
                <a:solidFill>
                  <a:srgbClr val="0066FF"/>
                </a:solidFill>
                <a:latin typeface="宋体"/>
                <a:cs typeface="宋体"/>
              </a:rPr>
              <a:t>几种</a:t>
            </a:r>
            <a:r>
              <a:rPr sz="2400" b="1" spc="-5" dirty="0">
                <a:solidFill>
                  <a:srgbClr val="0066FF"/>
                </a:solidFill>
                <a:latin typeface="Arial"/>
                <a:cs typeface="Arial"/>
              </a:rPr>
              <a:t>CO</a:t>
            </a:r>
            <a:r>
              <a:rPr sz="2400" b="1" spc="-7" baseline="-20833" dirty="0">
                <a:solidFill>
                  <a:srgbClr val="0066FF"/>
                </a:solidFill>
                <a:latin typeface="Arial"/>
                <a:cs typeface="Arial"/>
              </a:rPr>
              <a:t>2</a:t>
            </a:r>
            <a:r>
              <a:rPr sz="2400" b="1" spc="-5" dirty="0">
                <a:solidFill>
                  <a:srgbClr val="0066FF"/>
                </a:solidFill>
                <a:latin typeface="宋体"/>
                <a:cs typeface="宋体"/>
              </a:rPr>
              <a:t>化学利用方法的固碳能力对比</a:t>
            </a:r>
            <a:endParaRPr sz="2400" dirty="0">
              <a:latin typeface="宋体"/>
              <a:cs typeface="宋体"/>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7620000" cy="1009941"/>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8311895"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ADD924"/>
          </a:solidFill>
        </p:spPr>
        <p:txBody>
          <a:bodyPr wrap="square" lIns="0" tIns="0" rIns="0" bIns="0" rtlCol="0"/>
          <a:lstStyle/>
          <a:p>
            <a:endParaRPr/>
          </a:p>
        </p:txBody>
      </p:sp>
      <p:sp>
        <p:nvSpPr>
          <p:cNvPr id="4" name="object 4"/>
          <p:cNvSpPr/>
          <p:nvPr/>
        </p:nvSpPr>
        <p:spPr>
          <a:xfrm>
            <a:off x="8551164"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ED3516"/>
          </a:solidFill>
        </p:spPr>
        <p:txBody>
          <a:bodyPr wrap="square" lIns="0" tIns="0" rIns="0" bIns="0" rtlCol="0"/>
          <a:lstStyle/>
          <a:p>
            <a:endParaRPr/>
          </a:p>
        </p:txBody>
      </p:sp>
      <p:sp>
        <p:nvSpPr>
          <p:cNvPr id="5" name="object 5"/>
          <p:cNvSpPr/>
          <p:nvPr/>
        </p:nvSpPr>
        <p:spPr>
          <a:xfrm>
            <a:off x="7836407"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F3BC33"/>
          </a:solidFill>
        </p:spPr>
        <p:txBody>
          <a:bodyPr wrap="square" lIns="0" tIns="0" rIns="0" bIns="0" rtlCol="0"/>
          <a:lstStyle/>
          <a:p>
            <a:endParaRPr/>
          </a:p>
        </p:txBody>
      </p:sp>
      <p:sp>
        <p:nvSpPr>
          <p:cNvPr id="6" name="object 6"/>
          <p:cNvSpPr/>
          <p:nvPr/>
        </p:nvSpPr>
        <p:spPr>
          <a:xfrm>
            <a:off x="8075676"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4E9D41"/>
          </a:solidFill>
        </p:spPr>
        <p:txBody>
          <a:bodyPr wrap="square" lIns="0" tIns="0" rIns="0" bIns="0" rtlCol="0"/>
          <a:lstStyle/>
          <a:p>
            <a:endParaRPr/>
          </a:p>
        </p:txBody>
      </p:sp>
      <p:sp>
        <p:nvSpPr>
          <p:cNvPr id="7" name="object 7"/>
          <p:cNvSpPr/>
          <p:nvPr/>
        </p:nvSpPr>
        <p:spPr>
          <a:xfrm>
            <a:off x="2159507" y="6354457"/>
            <a:ext cx="533976" cy="327634"/>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33578" y="5567171"/>
            <a:ext cx="846122" cy="53582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77495" y="5652617"/>
            <a:ext cx="758494" cy="360680"/>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057694" y="5788088"/>
            <a:ext cx="676198" cy="647611"/>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145565" y="5903772"/>
            <a:ext cx="481812" cy="433069"/>
          </a:xfrm>
          <a:prstGeom prst="rect">
            <a:avLst/>
          </a:prstGeom>
          <a:blipFill>
            <a:blip r:embed="rId7" cstate="print"/>
            <a:stretch>
              <a:fillRect/>
            </a:stretch>
          </a:blipFill>
        </p:spPr>
        <p:txBody>
          <a:bodyPr wrap="square" lIns="0" tIns="0" rIns="0" bIns="0" rtlCol="0"/>
          <a:lstStyle/>
          <a:p>
            <a:endParaRPr/>
          </a:p>
        </p:txBody>
      </p:sp>
      <p:sp>
        <p:nvSpPr>
          <p:cNvPr id="12" name="object 12"/>
          <p:cNvSpPr txBox="1"/>
          <p:nvPr/>
        </p:nvSpPr>
        <p:spPr>
          <a:xfrm>
            <a:off x="381000" y="1249334"/>
            <a:ext cx="8021828" cy="4899418"/>
          </a:xfrm>
          <a:prstGeom prst="rect">
            <a:avLst/>
          </a:prstGeom>
        </p:spPr>
        <p:txBody>
          <a:bodyPr vert="horz" wrap="square" lIns="0" tIns="0" rIns="0" bIns="0" rtlCol="0">
            <a:spAutoFit/>
          </a:bodyPr>
          <a:lstStyle/>
          <a:p>
            <a:pPr marL="12700" marR="5080" indent="673100" algn="just">
              <a:lnSpc>
                <a:spcPct val="150000"/>
              </a:lnSpc>
            </a:pPr>
            <a:r>
              <a:rPr lang="zh-CN" altLang="en-US" sz="2400" b="1" dirty="0">
                <a:solidFill>
                  <a:srgbClr val="0066FF"/>
                </a:solidFill>
                <a:latin typeface="+mn-ea"/>
                <a:cs typeface="宋体"/>
              </a:rPr>
              <a:t>目前二氧化碳的固定利用还是一个世界难题。许多以</a:t>
            </a:r>
            <a:r>
              <a:rPr lang="en-US" altLang="zh-CN" sz="2400" b="1" dirty="0">
                <a:solidFill>
                  <a:srgbClr val="0066FF"/>
                </a:solidFill>
                <a:latin typeface="+mn-ea"/>
                <a:cs typeface="宋体"/>
              </a:rPr>
              <a:t>CO</a:t>
            </a:r>
            <a:r>
              <a:rPr lang="en-US" altLang="zh-CN" b="1" dirty="0">
                <a:solidFill>
                  <a:srgbClr val="0066FF"/>
                </a:solidFill>
                <a:latin typeface="+mn-ea"/>
                <a:cs typeface="宋体"/>
              </a:rPr>
              <a:t>2</a:t>
            </a:r>
            <a:r>
              <a:rPr lang="zh-CN" altLang="en-US" sz="2400" b="1" dirty="0">
                <a:solidFill>
                  <a:srgbClr val="0066FF"/>
                </a:solidFill>
                <a:latin typeface="+mn-ea"/>
                <a:cs typeface="宋体"/>
              </a:rPr>
              <a:t>为原料做成的产品可能并不是一个</a:t>
            </a:r>
            <a:r>
              <a:rPr lang="en-US" altLang="zh-CN" sz="2400" b="1" dirty="0">
                <a:solidFill>
                  <a:srgbClr val="0066FF"/>
                </a:solidFill>
                <a:latin typeface="+mn-ea"/>
                <a:cs typeface="宋体"/>
              </a:rPr>
              <a:t>CO</a:t>
            </a:r>
            <a:r>
              <a:rPr lang="en-US" altLang="zh-CN" b="1" dirty="0">
                <a:solidFill>
                  <a:srgbClr val="0066FF"/>
                </a:solidFill>
                <a:latin typeface="+mn-ea"/>
                <a:cs typeface="宋体"/>
              </a:rPr>
              <a:t>2</a:t>
            </a:r>
            <a:r>
              <a:rPr lang="zh-CN" altLang="en-US" sz="2400" b="1" dirty="0">
                <a:solidFill>
                  <a:srgbClr val="0066FF"/>
                </a:solidFill>
                <a:latin typeface="+mn-ea"/>
                <a:cs typeface="宋体"/>
              </a:rPr>
              <a:t>减排过程，多年来人们一直努力寻找既有较高能源利用效率又不污染环境的能源利用方式。</a:t>
            </a:r>
            <a:endParaRPr lang="en-US" altLang="zh-CN" sz="2400" b="1" dirty="0">
              <a:solidFill>
                <a:srgbClr val="0066FF"/>
              </a:solidFill>
              <a:latin typeface="+mn-ea"/>
              <a:cs typeface="宋体"/>
            </a:endParaRPr>
          </a:p>
          <a:p>
            <a:pPr marL="12700" marR="5080" indent="673100" algn="just">
              <a:lnSpc>
                <a:spcPct val="150000"/>
              </a:lnSpc>
            </a:pPr>
            <a:r>
              <a:rPr lang="zh-CN" altLang="en-US" sz="2400" b="1" dirty="0">
                <a:solidFill>
                  <a:srgbClr val="FF0000"/>
                </a:solidFill>
                <a:latin typeface="+mn-ea"/>
                <a:cs typeface="宋体"/>
              </a:rPr>
              <a:t>化石燃料是一类含有能量的物质，因此，我们提出了将化石燃料的能量和物质同时高效利用的科技开发路线，</a:t>
            </a:r>
            <a:r>
              <a:rPr lang="zh-CN" altLang="en-US" sz="2400" b="1" spc="0" dirty="0">
                <a:solidFill>
                  <a:srgbClr val="FF0000"/>
                </a:solidFill>
                <a:latin typeface="+mn-ea"/>
                <a:cs typeface="宋体"/>
              </a:rPr>
              <a:t>也就是将化石能源</a:t>
            </a:r>
            <a:r>
              <a:rPr lang="zh-CN" altLang="en-US" sz="2400" b="1" spc="-5" dirty="0">
                <a:solidFill>
                  <a:srgbClr val="FF0000"/>
                </a:solidFill>
                <a:latin typeface="+mn-ea"/>
                <a:cs typeface="宋体"/>
              </a:rPr>
              <a:t>在</a:t>
            </a:r>
            <a:r>
              <a:rPr lang="zh-CN" altLang="en-US" sz="2400" b="1" spc="0" dirty="0">
                <a:solidFill>
                  <a:srgbClr val="FF0000"/>
                </a:solidFill>
                <a:latin typeface="+mn-ea"/>
                <a:cs typeface="宋体"/>
              </a:rPr>
              <a:t>能量</a:t>
            </a:r>
            <a:r>
              <a:rPr lang="zh-CN" altLang="en-US" sz="2400" b="1" spc="-5" dirty="0">
                <a:solidFill>
                  <a:srgbClr val="FF0000"/>
                </a:solidFill>
                <a:latin typeface="+mn-ea"/>
                <a:cs typeface="宋体"/>
              </a:rPr>
              <a:t>利</a:t>
            </a:r>
            <a:r>
              <a:rPr lang="zh-CN" altLang="en-US" sz="2400" b="1" spc="0" dirty="0">
                <a:solidFill>
                  <a:srgbClr val="FF0000"/>
                </a:solidFill>
                <a:latin typeface="+mn-ea"/>
                <a:cs typeface="宋体"/>
              </a:rPr>
              <a:t>用过</a:t>
            </a:r>
            <a:r>
              <a:rPr lang="zh-CN" altLang="en-US" sz="2400" b="1" spc="-5" dirty="0">
                <a:solidFill>
                  <a:srgbClr val="FF0000"/>
                </a:solidFill>
                <a:latin typeface="+mn-ea"/>
                <a:cs typeface="宋体"/>
              </a:rPr>
              <a:t>程</a:t>
            </a:r>
            <a:r>
              <a:rPr lang="zh-CN" altLang="en-US" sz="2400" b="1" spc="0" dirty="0">
                <a:solidFill>
                  <a:srgbClr val="FF0000"/>
                </a:solidFill>
                <a:latin typeface="+mn-ea"/>
                <a:cs typeface="宋体"/>
              </a:rPr>
              <a:t>中所产</a:t>
            </a:r>
            <a:r>
              <a:rPr lang="zh-CN" altLang="en-US" sz="2400" b="1" spc="-5" dirty="0">
                <a:solidFill>
                  <a:srgbClr val="FF0000"/>
                </a:solidFill>
                <a:latin typeface="+mn-ea"/>
                <a:cs typeface="宋体"/>
              </a:rPr>
              <a:t>生</a:t>
            </a:r>
            <a:r>
              <a:rPr lang="zh-CN" altLang="en-US" sz="2400" b="1" spc="5" dirty="0">
                <a:solidFill>
                  <a:srgbClr val="FF0000"/>
                </a:solidFill>
                <a:latin typeface="+mn-ea"/>
                <a:cs typeface="宋体"/>
              </a:rPr>
              <a:t>的</a:t>
            </a:r>
            <a:r>
              <a:rPr lang="en-US" altLang="zh-CN" sz="2400" b="1" spc="5" dirty="0">
                <a:solidFill>
                  <a:srgbClr val="FF0000"/>
                </a:solidFill>
                <a:latin typeface="+mn-ea"/>
                <a:cs typeface="Arial"/>
              </a:rPr>
              <a:t>C</a:t>
            </a:r>
            <a:r>
              <a:rPr lang="en-US" altLang="zh-CN" sz="2400" b="1" spc="-15" dirty="0">
                <a:solidFill>
                  <a:srgbClr val="FF0000"/>
                </a:solidFill>
                <a:latin typeface="+mn-ea"/>
                <a:cs typeface="Arial"/>
              </a:rPr>
              <a:t>O</a:t>
            </a:r>
            <a:r>
              <a:rPr lang="en-US" altLang="zh-CN" b="1" spc="-5" dirty="0">
                <a:solidFill>
                  <a:srgbClr val="FF0000"/>
                </a:solidFill>
                <a:latin typeface="+mn-ea"/>
                <a:cs typeface="Arial"/>
              </a:rPr>
              <a:t>2</a:t>
            </a:r>
            <a:r>
              <a:rPr lang="zh-CN" altLang="en-US" sz="2400" b="1" spc="-5" dirty="0">
                <a:solidFill>
                  <a:srgbClr val="FF0000"/>
                </a:solidFill>
                <a:latin typeface="+mn-ea"/>
                <a:cs typeface="宋体"/>
              </a:rPr>
              <a:t>直</a:t>
            </a:r>
            <a:r>
              <a:rPr lang="zh-CN" altLang="en-US" sz="2400" b="1" spc="0" dirty="0">
                <a:solidFill>
                  <a:srgbClr val="FF0000"/>
                </a:solidFill>
                <a:latin typeface="+mn-ea"/>
                <a:cs typeface="宋体"/>
              </a:rPr>
              <a:t>接转化为</a:t>
            </a:r>
            <a:r>
              <a:rPr lang="en-US" altLang="zh-CN" sz="2400" b="1" spc="5" dirty="0">
                <a:solidFill>
                  <a:srgbClr val="FF0000"/>
                </a:solidFill>
                <a:latin typeface="+mn-ea"/>
                <a:cs typeface="Arial"/>
              </a:rPr>
              <a:t>C</a:t>
            </a:r>
            <a:r>
              <a:rPr lang="en-US" altLang="zh-CN" sz="2400" b="1" dirty="0">
                <a:solidFill>
                  <a:srgbClr val="FF0000"/>
                </a:solidFill>
                <a:latin typeface="+mn-ea"/>
                <a:cs typeface="Arial"/>
              </a:rPr>
              <a:t>O</a:t>
            </a:r>
            <a:r>
              <a:rPr lang="en-US" altLang="zh-CN" b="1" spc="-5" dirty="0">
                <a:solidFill>
                  <a:srgbClr val="FF0000"/>
                </a:solidFill>
                <a:latin typeface="+mn-ea"/>
                <a:cs typeface="Arial"/>
              </a:rPr>
              <a:t>2</a:t>
            </a:r>
            <a:r>
              <a:rPr lang="zh-CN" altLang="en-US" sz="2400" b="1" spc="0" dirty="0">
                <a:solidFill>
                  <a:srgbClr val="FF0000"/>
                </a:solidFill>
                <a:latin typeface="+mn-ea"/>
                <a:cs typeface="宋体"/>
              </a:rPr>
              <a:t>固定量</a:t>
            </a:r>
            <a:r>
              <a:rPr lang="zh-CN" altLang="en-US" sz="2400" b="1" spc="-5" dirty="0">
                <a:solidFill>
                  <a:srgbClr val="FF0000"/>
                </a:solidFill>
                <a:latin typeface="+mn-ea"/>
                <a:cs typeface="宋体"/>
              </a:rPr>
              <a:t>高</a:t>
            </a:r>
            <a:r>
              <a:rPr lang="zh-CN" altLang="en-US" sz="2400" b="1" spc="0" dirty="0">
                <a:solidFill>
                  <a:srgbClr val="FF0000"/>
                </a:solidFill>
                <a:latin typeface="+mn-ea"/>
                <a:cs typeface="宋体"/>
              </a:rPr>
              <a:t>、生</a:t>
            </a:r>
            <a:r>
              <a:rPr lang="zh-CN" altLang="en-US" sz="2400" b="1" spc="-5" dirty="0">
                <a:solidFill>
                  <a:srgbClr val="FF0000"/>
                </a:solidFill>
                <a:latin typeface="+mn-ea"/>
                <a:cs typeface="宋体"/>
              </a:rPr>
              <a:t>成</a:t>
            </a:r>
            <a:r>
              <a:rPr lang="zh-CN" altLang="en-US" sz="2400" b="1" spc="0" dirty="0">
                <a:solidFill>
                  <a:srgbClr val="FF0000"/>
                </a:solidFill>
                <a:latin typeface="+mn-ea"/>
                <a:cs typeface="宋体"/>
              </a:rPr>
              <a:t>热大、过程</a:t>
            </a:r>
            <a:r>
              <a:rPr lang="zh-CN" altLang="en-US" sz="2400" b="1" spc="-5" dirty="0">
                <a:solidFill>
                  <a:srgbClr val="FF0000"/>
                </a:solidFill>
                <a:latin typeface="+mn-ea"/>
                <a:cs typeface="宋体"/>
              </a:rPr>
              <a:t>能</a:t>
            </a:r>
            <a:r>
              <a:rPr lang="zh-CN" altLang="en-US" sz="2400" b="1" spc="0" dirty="0">
                <a:solidFill>
                  <a:srgbClr val="FF0000"/>
                </a:solidFill>
                <a:latin typeface="+mn-ea"/>
                <a:cs typeface="宋体"/>
              </a:rPr>
              <a:t>耗少</a:t>
            </a:r>
            <a:r>
              <a:rPr lang="zh-CN" altLang="en-US" sz="2400" b="1" spc="-5" dirty="0">
                <a:solidFill>
                  <a:srgbClr val="FF0000"/>
                </a:solidFill>
                <a:latin typeface="+mn-ea"/>
                <a:cs typeface="宋体"/>
              </a:rPr>
              <a:t>的</a:t>
            </a:r>
            <a:r>
              <a:rPr lang="zh-CN" altLang="en-US" sz="2400" b="1" spc="0" dirty="0">
                <a:solidFill>
                  <a:srgbClr val="FF0000"/>
                </a:solidFill>
                <a:latin typeface="+mn-ea"/>
                <a:cs typeface="宋体"/>
              </a:rPr>
              <a:t>稳</a:t>
            </a:r>
            <a:r>
              <a:rPr lang="zh-CN" altLang="en-US" sz="2400" b="1" spc="-5" dirty="0">
                <a:solidFill>
                  <a:srgbClr val="FF0000"/>
                </a:solidFill>
                <a:latin typeface="+mn-ea"/>
                <a:cs typeface="宋体"/>
              </a:rPr>
              <a:t>定</a:t>
            </a:r>
            <a:r>
              <a:rPr lang="zh-CN" altLang="en-US" sz="2400" b="1" dirty="0">
                <a:solidFill>
                  <a:srgbClr val="FF0000"/>
                </a:solidFill>
                <a:latin typeface="+mn-ea"/>
                <a:cs typeface="宋体"/>
              </a:rPr>
              <a:t>固体产物，过程中释放的能</a:t>
            </a:r>
            <a:r>
              <a:rPr lang="zh-CN" altLang="en-US" sz="2400" b="1" spc="-10" dirty="0">
                <a:solidFill>
                  <a:srgbClr val="FF0000"/>
                </a:solidFill>
                <a:latin typeface="+mn-ea"/>
                <a:cs typeface="宋体"/>
              </a:rPr>
              <a:t>量</a:t>
            </a:r>
            <a:r>
              <a:rPr lang="zh-CN" altLang="en-US" sz="2400" b="1" dirty="0">
                <a:solidFill>
                  <a:srgbClr val="FF0000"/>
                </a:solidFill>
                <a:latin typeface="+mn-ea"/>
                <a:cs typeface="宋体"/>
              </a:rPr>
              <a:t>和剩</a:t>
            </a:r>
            <a:r>
              <a:rPr lang="zh-CN" altLang="en-US" sz="2400" b="1" spc="-10" dirty="0">
                <a:solidFill>
                  <a:srgbClr val="FF0000"/>
                </a:solidFill>
                <a:latin typeface="+mn-ea"/>
                <a:cs typeface="宋体"/>
              </a:rPr>
              <a:t>余</a:t>
            </a:r>
            <a:r>
              <a:rPr lang="zh-CN" altLang="en-US" sz="2400" b="1" dirty="0">
                <a:solidFill>
                  <a:srgbClr val="FF0000"/>
                </a:solidFill>
                <a:latin typeface="+mn-ea"/>
                <a:cs typeface="宋体"/>
              </a:rPr>
              <a:t>氢作</a:t>
            </a:r>
            <a:r>
              <a:rPr lang="zh-CN" altLang="en-US" sz="2400" b="1" spc="-10" dirty="0">
                <a:solidFill>
                  <a:srgbClr val="FF0000"/>
                </a:solidFill>
                <a:latin typeface="+mn-ea"/>
                <a:cs typeface="宋体"/>
              </a:rPr>
              <a:t>为清洁</a:t>
            </a:r>
            <a:r>
              <a:rPr lang="zh-CN" altLang="en-US" sz="2400" b="1" dirty="0">
                <a:solidFill>
                  <a:srgbClr val="FF0000"/>
                </a:solidFill>
                <a:latin typeface="+mn-ea"/>
                <a:cs typeface="宋体"/>
              </a:rPr>
              <a:t>能源利</a:t>
            </a:r>
            <a:r>
              <a:rPr lang="zh-CN" altLang="en-US" sz="2400" b="1" spc="-10" dirty="0">
                <a:solidFill>
                  <a:srgbClr val="FF0000"/>
                </a:solidFill>
                <a:latin typeface="+mn-ea"/>
                <a:cs typeface="宋体"/>
              </a:rPr>
              <a:t>用</a:t>
            </a:r>
            <a:r>
              <a:rPr lang="zh-CN" altLang="en-US" sz="2400" b="1" spc="-5" dirty="0">
                <a:solidFill>
                  <a:srgbClr val="FF0000"/>
                </a:solidFill>
                <a:latin typeface="+mn-ea"/>
                <a:cs typeface="宋体"/>
              </a:rPr>
              <a:t>。</a:t>
            </a:r>
            <a:endParaRPr lang="zh-CN" altLang="en-US" sz="2400" b="1" dirty="0">
              <a:solidFill>
                <a:srgbClr val="FF0000"/>
              </a:solidFill>
              <a:latin typeface="+mn-ea"/>
              <a:cs typeface="宋体"/>
            </a:endParaRPr>
          </a:p>
        </p:txBody>
      </p:sp>
      <p:sp>
        <p:nvSpPr>
          <p:cNvPr id="13" name="object 13"/>
          <p:cNvSpPr txBox="1">
            <a:spLocks noGrp="1"/>
          </p:cNvSpPr>
          <p:nvPr>
            <p:ph type="title"/>
          </p:nvPr>
        </p:nvSpPr>
        <p:spPr>
          <a:xfrm>
            <a:off x="381000" y="115240"/>
            <a:ext cx="5029200" cy="1021433"/>
          </a:xfrm>
          <a:prstGeom prst="rect">
            <a:avLst/>
          </a:prstGeom>
        </p:spPr>
        <p:txBody>
          <a:bodyPr vert="horz" wrap="square" lIns="0" tIns="0" rIns="0" bIns="0" rtlCol="0">
            <a:spAutoFit/>
          </a:bodyPr>
          <a:lstStyle/>
          <a:p>
            <a:pPr marL="12700">
              <a:lnSpc>
                <a:spcPct val="150000"/>
              </a:lnSpc>
            </a:pPr>
            <a:r>
              <a:rPr lang="en-US" altLang="zh-CN" b="1" spc="-5" dirty="0">
                <a:latin typeface="Arial"/>
                <a:cs typeface="Arial"/>
              </a:rPr>
              <a:t>2.</a:t>
            </a:r>
            <a:r>
              <a:rPr lang="zh-CN" altLang="en-US" b="1" dirty="0">
                <a:latin typeface="宋体"/>
                <a:cs typeface="宋体"/>
              </a:rPr>
              <a:t>化石能源固碳利用的新途径</a:t>
            </a:r>
            <a:br>
              <a:rPr lang="zh-CN" altLang="en-US" b="1" dirty="0">
                <a:latin typeface="宋体"/>
                <a:cs typeface="宋体"/>
              </a:rPr>
            </a:br>
            <a:r>
              <a:rPr lang="en-US" altLang="zh-CN" b="1" dirty="0">
                <a:latin typeface="宋体"/>
                <a:cs typeface="宋体"/>
              </a:rPr>
              <a:t>2.1</a:t>
            </a:r>
            <a:r>
              <a:rPr lang="zh-CN" altLang="en-US" b="1" dirty="0">
                <a:latin typeface="宋体"/>
                <a:cs typeface="宋体"/>
              </a:rPr>
              <a:t> 固碳利用的能源工业路线</a:t>
            </a:r>
            <a:endParaRPr dirty="0">
              <a:latin typeface="宋体"/>
              <a:cs typeface="宋体"/>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133600" y="5967464"/>
            <a:ext cx="4572000" cy="307777"/>
          </a:xfrm>
          <a:prstGeom prst="rect">
            <a:avLst/>
          </a:prstGeom>
        </p:spPr>
        <p:txBody>
          <a:bodyPr vert="horz" wrap="square" lIns="0" tIns="0" rIns="0" bIns="0" rtlCol="0">
            <a:spAutoFit/>
          </a:bodyPr>
          <a:lstStyle/>
          <a:p>
            <a:pPr marL="12700">
              <a:lnSpc>
                <a:spcPts val="2380"/>
              </a:lnSpc>
            </a:pPr>
            <a:r>
              <a:rPr sz="2000" b="1" spc="5" dirty="0">
                <a:solidFill>
                  <a:srgbClr val="FF0000"/>
                </a:solidFill>
                <a:latin typeface="宋体"/>
                <a:cs typeface="宋体"/>
              </a:rPr>
              <a:t>图1.</a:t>
            </a:r>
            <a:r>
              <a:rPr sz="2000" b="1" spc="-40" dirty="0">
                <a:solidFill>
                  <a:srgbClr val="FF0000"/>
                </a:solidFill>
                <a:latin typeface="宋体"/>
                <a:cs typeface="宋体"/>
              </a:rPr>
              <a:t> </a:t>
            </a:r>
            <a:r>
              <a:rPr lang="zh-CN" altLang="en-US" sz="2000" b="1" dirty="0">
                <a:solidFill>
                  <a:srgbClr val="FF0000"/>
                </a:solidFill>
                <a:latin typeface="宋体"/>
                <a:cs typeface="宋体"/>
              </a:rPr>
              <a:t>固碳利用</a:t>
            </a:r>
            <a:r>
              <a:rPr sz="2000" b="1" dirty="0" err="1">
                <a:solidFill>
                  <a:srgbClr val="FF0000"/>
                </a:solidFill>
                <a:latin typeface="宋体"/>
                <a:cs typeface="宋体"/>
              </a:rPr>
              <a:t>的能源工业路线</a:t>
            </a:r>
            <a:r>
              <a:rPr lang="zh-CN" altLang="en-US" sz="2000" b="1" dirty="0">
                <a:solidFill>
                  <a:srgbClr val="FF0000"/>
                </a:solidFill>
                <a:latin typeface="宋体"/>
                <a:cs typeface="宋体"/>
              </a:rPr>
              <a:t>示意</a:t>
            </a:r>
            <a:r>
              <a:rPr sz="2000" b="1" dirty="0">
                <a:solidFill>
                  <a:srgbClr val="FF0000"/>
                </a:solidFill>
                <a:latin typeface="宋体"/>
                <a:cs typeface="宋体"/>
              </a:rPr>
              <a:t>图</a:t>
            </a:r>
            <a:endParaRPr sz="2000" dirty="0">
              <a:latin typeface="宋体"/>
              <a:cs typeface="宋体"/>
            </a:endParaRPr>
          </a:p>
        </p:txBody>
      </p:sp>
      <p:sp>
        <p:nvSpPr>
          <p:cNvPr id="3" name="object 3"/>
          <p:cNvSpPr/>
          <p:nvPr/>
        </p:nvSpPr>
        <p:spPr>
          <a:xfrm>
            <a:off x="762000" y="3429000"/>
            <a:ext cx="6611111" cy="2197608"/>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381000" y="235858"/>
            <a:ext cx="4572000" cy="467436"/>
          </a:xfrm>
          <a:prstGeom prst="rect">
            <a:avLst/>
          </a:prstGeom>
        </p:spPr>
        <p:txBody>
          <a:bodyPr vert="horz" wrap="square" lIns="0" tIns="0" rIns="0" bIns="0" rtlCol="0">
            <a:spAutoFit/>
          </a:bodyPr>
          <a:lstStyle/>
          <a:p>
            <a:pPr marL="12700">
              <a:lnSpc>
                <a:spcPct val="150000"/>
              </a:lnSpc>
              <a:tabLst>
                <a:tab pos="527685" algn="l"/>
              </a:tabLst>
            </a:pPr>
            <a:r>
              <a:rPr lang="en-US" altLang="zh-CN" b="1" dirty="0">
                <a:latin typeface="宋体"/>
                <a:cs typeface="宋体"/>
              </a:rPr>
              <a:t>2.1</a:t>
            </a:r>
            <a:r>
              <a:rPr lang="zh-CN" altLang="en-US" b="1" dirty="0">
                <a:latin typeface="宋体"/>
                <a:cs typeface="宋体"/>
              </a:rPr>
              <a:t> 固碳利用的能源工业路线</a:t>
            </a:r>
            <a:endParaRPr b="1" dirty="0">
              <a:latin typeface="宋体"/>
              <a:cs typeface="宋体"/>
            </a:endParaRPr>
          </a:p>
        </p:txBody>
      </p:sp>
      <p:sp>
        <p:nvSpPr>
          <p:cNvPr id="5" name="object 5"/>
          <p:cNvSpPr txBox="1"/>
          <p:nvPr/>
        </p:nvSpPr>
        <p:spPr>
          <a:xfrm>
            <a:off x="428434" y="1066800"/>
            <a:ext cx="7724966" cy="1774525"/>
          </a:xfrm>
          <a:prstGeom prst="rect">
            <a:avLst/>
          </a:prstGeom>
        </p:spPr>
        <p:txBody>
          <a:bodyPr vert="horz" wrap="square" lIns="0" tIns="0" rIns="0" bIns="0" rtlCol="0">
            <a:spAutoFit/>
          </a:bodyPr>
          <a:lstStyle/>
          <a:p>
            <a:pPr marL="12700" marR="5080" indent="419100" algn="just">
              <a:lnSpc>
                <a:spcPct val="150100"/>
              </a:lnSpc>
              <a:spcBef>
                <a:spcPts val="505"/>
              </a:spcBef>
            </a:pPr>
            <a:r>
              <a:rPr sz="2000" b="1" dirty="0" err="1">
                <a:solidFill>
                  <a:srgbClr val="0066FF"/>
                </a:solidFill>
                <a:latin typeface="宋体"/>
                <a:cs typeface="宋体"/>
              </a:rPr>
              <a:t>化石燃料（</a:t>
            </a:r>
            <a:r>
              <a:rPr sz="2000" b="1" spc="5" dirty="0" err="1">
                <a:solidFill>
                  <a:srgbClr val="0066FF"/>
                </a:solidFill>
                <a:latin typeface="宋体"/>
                <a:cs typeface="宋体"/>
              </a:rPr>
              <a:t>CH</a:t>
            </a:r>
            <a:r>
              <a:rPr sz="2000" b="1" dirty="0" err="1">
                <a:solidFill>
                  <a:srgbClr val="0066FF"/>
                </a:solidFill>
                <a:latin typeface="宋体"/>
                <a:cs typeface="宋体"/>
              </a:rPr>
              <a:t>n</a:t>
            </a:r>
            <a:r>
              <a:rPr sz="2000" b="1" spc="-15" dirty="0">
                <a:solidFill>
                  <a:srgbClr val="0066FF"/>
                </a:solidFill>
                <a:latin typeface="宋体"/>
                <a:cs typeface="宋体"/>
              </a:rPr>
              <a:t>=0</a:t>
            </a:r>
            <a:r>
              <a:rPr sz="2000" b="1" spc="-5" dirty="0">
                <a:solidFill>
                  <a:srgbClr val="0066FF"/>
                </a:solidFill>
                <a:latin typeface="宋体"/>
                <a:cs typeface="宋体"/>
              </a:rPr>
              <a:t>.</a:t>
            </a:r>
            <a:r>
              <a:rPr sz="2000" b="1" spc="-10" dirty="0">
                <a:solidFill>
                  <a:srgbClr val="0066FF"/>
                </a:solidFill>
                <a:latin typeface="宋体"/>
                <a:cs typeface="宋体"/>
              </a:rPr>
              <a:t>8</a:t>
            </a:r>
            <a:r>
              <a:rPr sz="2000" b="1" spc="-15" dirty="0">
                <a:solidFill>
                  <a:srgbClr val="0066FF"/>
                </a:solidFill>
                <a:latin typeface="宋体"/>
                <a:cs typeface="宋体"/>
              </a:rPr>
              <a:t>-</a:t>
            </a:r>
            <a:r>
              <a:rPr sz="2000" b="1" dirty="0">
                <a:solidFill>
                  <a:srgbClr val="0066FF"/>
                </a:solidFill>
                <a:latin typeface="宋体"/>
                <a:cs typeface="宋体"/>
              </a:rPr>
              <a:t>4</a:t>
            </a:r>
            <a:r>
              <a:rPr sz="2000" b="1" spc="-5" dirty="0">
                <a:solidFill>
                  <a:srgbClr val="0066FF"/>
                </a:solidFill>
                <a:latin typeface="宋体"/>
                <a:cs typeface="宋体"/>
              </a:rPr>
              <a:t>）</a:t>
            </a:r>
            <a:r>
              <a:rPr sz="2000" b="1" dirty="0">
                <a:solidFill>
                  <a:srgbClr val="0066FF"/>
                </a:solidFill>
                <a:latin typeface="宋体"/>
                <a:cs typeface="宋体"/>
              </a:rPr>
              <a:t>在一</a:t>
            </a:r>
            <a:r>
              <a:rPr sz="2000" b="1" spc="-5" dirty="0">
                <a:solidFill>
                  <a:srgbClr val="0066FF"/>
                </a:solidFill>
                <a:latin typeface="宋体"/>
                <a:cs typeface="宋体"/>
              </a:rPr>
              <a:t>定</a:t>
            </a:r>
            <a:r>
              <a:rPr sz="2000" b="1" dirty="0">
                <a:solidFill>
                  <a:srgbClr val="0066FF"/>
                </a:solidFill>
                <a:latin typeface="宋体"/>
                <a:cs typeface="宋体"/>
              </a:rPr>
              <a:t>工艺条</a:t>
            </a:r>
            <a:r>
              <a:rPr sz="2000" b="1" spc="-5" dirty="0">
                <a:solidFill>
                  <a:srgbClr val="0066FF"/>
                </a:solidFill>
                <a:latin typeface="宋体"/>
                <a:cs typeface="宋体"/>
              </a:rPr>
              <a:t>件</a:t>
            </a:r>
            <a:r>
              <a:rPr sz="2000" b="1" dirty="0">
                <a:solidFill>
                  <a:srgbClr val="0066FF"/>
                </a:solidFill>
                <a:latin typeface="宋体"/>
                <a:cs typeface="宋体"/>
              </a:rPr>
              <a:t>下可</a:t>
            </a:r>
            <a:r>
              <a:rPr sz="2000" b="1" spc="-5" dirty="0">
                <a:solidFill>
                  <a:srgbClr val="0066FF"/>
                </a:solidFill>
                <a:latin typeface="宋体"/>
                <a:cs typeface="宋体"/>
              </a:rPr>
              <a:t>以</a:t>
            </a:r>
            <a:r>
              <a:rPr sz="2000" b="1" dirty="0">
                <a:solidFill>
                  <a:srgbClr val="0066FF"/>
                </a:solidFill>
                <a:latin typeface="宋体"/>
                <a:cs typeface="宋体"/>
              </a:rPr>
              <a:t>转化</a:t>
            </a:r>
            <a:r>
              <a:rPr sz="2000" b="1" spc="20" dirty="0">
                <a:solidFill>
                  <a:srgbClr val="0066FF"/>
                </a:solidFill>
                <a:latin typeface="宋体"/>
                <a:cs typeface="宋体"/>
              </a:rPr>
              <a:t>为</a:t>
            </a:r>
            <a:r>
              <a:rPr sz="2000" b="1" spc="-5" dirty="0">
                <a:solidFill>
                  <a:srgbClr val="0066FF"/>
                </a:solidFill>
                <a:latin typeface="宋体"/>
                <a:cs typeface="宋体"/>
              </a:rPr>
              <a:t>H</a:t>
            </a:r>
            <a:r>
              <a:rPr sz="2000" b="1" spc="22" baseline="-21367" dirty="0">
                <a:solidFill>
                  <a:srgbClr val="0066FF"/>
                </a:solidFill>
                <a:latin typeface="宋体"/>
                <a:cs typeface="宋体"/>
              </a:rPr>
              <a:t>2</a:t>
            </a:r>
            <a:r>
              <a:rPr sz="2000" b="1" spc="-5" dirty="0">
                <a:solidFill>
                  <a:srgbClr val="0066FF"/>
                </a:solidFill>
                <a:latin typeface="宋体"/>
                <a:cs typeface="宋体"/>
              </a:rPr>
              <a:t>、</a:t>
            </a:r>
            <a:r>
              <a:rPr sz="2000" b="1" spc="5" dirty="0">
                <a:solidFill>
                  <a:srgbClr val="0066FF"/>
                </a:solidFill>
                <a:latin typeface="宋体"/>
                <a:cs typeface="宋体"/>
              </a:rPr>
              <a:t>CO</a:t>
            </a:r>
            <a:r>
              <a:rPr sz="2000" b="1" spc="37" baseline="-21367" dirty="0">
                <a:solidFill>
                  <a:srgbClr val="0066FF"/>
                </a:solidFill>
                <a:latin typeface="宋体"/>
                <a:cs typeface="宋体"/>
              </a:rPr>
              <a:t>2</a:t>
            </a:r>
            <a:r>
              <a:rPr sz="2000" b="1" spc="-5" dirty="0">
                <a:solidFill>
                  <a:srgbClr val="0066FF"/>
                </a:solidFill>
                <a:latin typeface="宋体"/>
                <a:cs typeface="宋体"/>
              </a:rPr>
              <a:t>及</a:t>
            </a:r>
            <a:r>
              <a:rPr sz="2000" b="1" spc="0" dirty="0">
                <a:solidFill>
                  <a:srgbClr val="0066FF"/>
                </a:solidFill>
                <a:latin typeface="宋体"/>
                <a:cs typeface="宋体"/>
              </a:rPr>
              <a:t>伴生的N</a:t>
            </a:r>
            <a:r>
              <a:rPr sz="2000" b="1" spc="37" baseline="-21367" dirty="0">
                <a:solidFill>
                  <a:srgbClr val="0066FF"/>
                </a:solidFill>
                <a:latin typeface="宋体"/>
                <a:cs typeface="宋体"/>
              </a:rPr>
              <a:t>2</a:t>
            </a:r>
            <a:r>
              <a:rPr sz="2000" b="1" spc="0" dirty="0">
                <a:solidFill>
                  <a:srgbClr val="0066FF"/>
                </a:solidFill>
                <a:latin typeface="宋体"/>
                <a:cs typeface="宋体"/>
              </a:rPr>
              <a:t>，将部分</a:t>
            </a:r>
            <a:r>
              <a:rPr sz="2000" b="1" spc="-5" dirty="0">
                <a:solidFill>
                  <a:srgbClr val="0066FF"/>
                </a:solidFill>
                <a:latin typeface="宋体"/>
                <a:cs typeface="宋体"/>
              </a:rPr>
              <a:t>H</a:t>
            </a:r>
            <a:r>
              <a:rPr sz="2000" b="1" spc="22" baseline="-21367" dirty="0">
                <a:solidFill>
                  <a:srgbClr val="0066FF"/>
                </a:solidFill>
                <a:latin typeface="宋体"/>
                <a:cs typeface="宋体"/>
              </a:rPr>
              <a:t>2</a:t>
            </a:r>
            <a:r>
              <a:rPr sz="2000" b="1" spc="5" dirty="0">
                <a:solidFill>
                  <a:srgbClr val="0066FF"/>
                </a:solidFill>
                <a:latin typeface="宋体"/>
                <a:cs typeface="宋体"/>
              </a:rPr>
              <a:t>与</a:t>
            </a:r>
            <a:r>
              <a:rPr sz="2000" b="1" spc="-5" dirty="0">
                <a:solidFill>
                  <a:srgbClr val="0066FF"/>
                </a:solidFill>
                <a:latin typeface="宋体"/>
                <a:cs typeface="宋体"/>
              </a:rPr>
              <a:t>N</a:t>
            </a:r>
            <a:r>
              <a:rPr sz="2000" b="1" spc="37" baseline="-21367" dirty="0">
                <a:solidFill>
                  <a:srgbClr val="0066FF"/>
                </a:solidFill>
                <a:latin typeface="宋体"/>
                <a:cs typeface="宋体"/>
              </a:rPr>
              <a:t>2</a:t>
            </a:r>
            <a:r>
              <a:rPr sz="2000" b="1" spc="-5" dirty="0">
                <a:solidFill>
                  <a:srgbClr val="0066FF"/>
                </a:solidFill>
                <a:latin typeface="宋体"/>
                <a:cs typeface="宋体"/>
              </a:rPr>
              <a:t>合</a:t>
            </a:r>
            <a:r>
              <a:rPr sz="2000" b="1" spc="0" dirty="0">
                <a:solidFill>
                  <a:srgbClr val="0066FF"/>
                </a:solidFill>
                <a:latin typeface="宋体"/>
                <a:cs typeface="宋体"/>
              </a:rPr>
              <a:t>成</a:t>
            </a:r>
            <a:r>
              <a:rPr sz="2000" b="1" spc="-5" dirty="0">
                <a:solidFill>
                  <a:srgbClr val="0066FF"/>
                </a:solidFill>
                <a:latin typeface="宋体"/>
                <a:cs typeface="宋体"/>
              </a:rPr>
              <a:t>N</a:t>
            </a:r>
            <a:r>
              <a:rPr sz="2000" b="1" spc="0" dirty="0">
                <a:solidFill>
                  <a:srgbClr val="0066FF"/>
                </a:solidFill>
                <a:latin typeface="宋体"/>
                <a:cs typeface="宋体"/>
              </a:rPr>
              <a:t>H</a:t>
            </a:r>
            <a:r>
              <a:rPr sz="2000" b="1" spc="22" baseline="-21367" dirty="0">
                <a:solidFill>
                  <a:srgbClr val="0066FF"/>
                </a:solidFill>
                <a:latin typeface="宋体"/>
                <a:cs typeface="宋体"/>
              </a:rPr>
              <a:t>3</a:t>
            </a:r>
            <a:r>
              <a:rPr sz="2000" b="1" spc="-5" dirty="0">
                <a:solidFill>
                  <a:srgbClr val="0066FF"/>
                </a:solidFill>
                <a:latin typeface="宋体"/>
                <a:cs typeface="宋体"/>
              </a:rPr>
              <a:t>，</a:t>
            </a:r>
            <a:r>
              <a:rPr sz="2000" b="1" spc="0" dirty="0">
                <a:solidFill>
                  <a:srgbClr val="0066FF"/>
                </a:solidFill>
                <a:latin typeface="宋体"/>
                <a:cs typeface="宋体"/>
              </a:rPr>
              <a:t>NH</a:t>
            </a:r>
            <a:r>
              <a:rPr sz="2000" b="1" spc="37" baseline="-21367" dirty="0">
                <a:solidFill>
                  <a:srgbClr val="0066FF"/>
                </a:solidFill>
                <a:latin typeface="宋体"/>
                <a:cs typeface="宋体"/>
              </a:rPr>
              <a:t>3</a:t>
            </a:r>
            <a:r>
              <a:rPr sz="2000" b="1" spc="0" dirty="0">
                <a:solidFill>
                  <a:srgbClr val="0066FF"/>
                </a:solidFill>
                <a:latin typeface="宋体"/>
                <a:cs typeface="宋体"/>
              </a:rPr>
              <a:t>与CO</a:t>
            </a:r>
            <a:r>
              <a:rPr sz="2000" b="1" spc="22" baseline="-21367" dirty="0">
                <a:solidFill>
                  <a:srgbClr val="0066FF"/>
                </a:solidFill>
                <a:latin typeface="宋体"/>
                <a:cs typeface="宋体"/>
              </a:rPr>
              <a:t>2</a:t>
            </a:r>
            <a:r>
              <a:rPr sz="2000" b="1" spc="-5" dirty="0">
                <a:solidFill>
                  <a:srgbClr val="0066FF"/>
                </a:solidFill>
                <a:latin typeface="宋体"/>
                <a:cs typeface="宋体"/>
              </a:rPr>
              <a:t>在</a:t>
            </a:r>
            <a:r>
              <a:rPr sz="2000" b="1" spc="0" dirty="0">
                <a:solidFill>
                  <a:srgbClr val="0066FF"/>
                </a:solidFill>
                <a:latin typeface="宋体"/>
                <a:cs typeface="宋体"/>
              </a:rPr>
              <a:t>一定工</a:t>
            </a:r>
            <a:r>
              <a:rPr sz="2000" b="1" dirty="0">
                <a:solidFill>
                  <a:srgbClr val="0066FF"/>
                </a:solidFill>
                <a:latin typeface="宋体"/>
                <a:cs typeface="宋体"/>
              </a:rPr>
              <a:t>艺</a:t>
            </a:r>
            <a:r>
              <a:rPr sz="2000" b="1" spc="0" dirty="0">
                <a:solidFill>
                  <a:srgbClr val="0066FF"/>
                </a:solidFill>
                <a:latin typeface="宋体"/>
                <a:cs typeface="宋体"/>
              </a:rPr>
              <a:t>过程</a:t>
            </a:r>
            <a:r>
              <a:rPr sz="2000" b="1" spc="-5" dirty="0">
                <a:solidFill>
                  <a:srgbClr val="0066FF"/>
                </a:solidFill>
                <a:latin typeface="宋体"/>
                <a:cs typeface="宋体"/>
              </a:rPr>
              <a:t>条</a:t>
            </a:r>
            <a:r>
              <a:rPr sz="2000" b="1" spc="0" dirty="0">
                <a:solidFill>
                  <a:srgbClr val="0066FF"/>
                </a:solidFill>
                <a:latin typeface="宋体"/>
                <a:cs typeface="宋体"/>
              </a:rPr>
              <a:t>件</a:t>
            </a:r>
            <a:r>
              <a:rPr sz="2000" b="1" spc="-5" dirty="0">
                <a:solidFill>
                  <a:srgbClr val="0066FF"/>
                </a:solidFill>
                <a:latin typeface="宋体"/>
                <a:cs typeface="宋体"/>
              </a:rPr>
              <a:t>下</a:t>
            </a:r>
            <a:r>
              <a:rPr sz="2000" b="1" spc="0" dirty="0">
                <a:solidFill>
                  <a:srgbClr val="0066FF"/>
                </a:solidFill>
                <a:latin typeface="宋体"/>
                <a:cs typeface="宋体"/>
              </a:rPr>
              <a:t>得到CO</a:t>
            </a:r>
            <a:r>
              <a:rPr sz="2000" b="1" spc="37" baseline="-21367" dirty="0">
                <a:solidFill>
                  <a:srgbClr val="0066FF"/>
                </a:solidFill>
                <a:latin typeface="宋体"/>
                <a:cs typeface="宋体"/>
              </a:rPr>
              <a:t>2</a:t>
            </a:r>
            <a:r>
              <a:rPr sz="2000" b="1" spc="0" dirty="0">
                <a:solidFill>
                  <a:srgbClr val="0066FF"/>
                </a:solidFill>
                <a:latin typeface="宋体"/>
                <a:cs typeface="宋体"/>
              </a:rPr>
              <a:t>含量</a:t>
            </a:r>
            <a:r>
              <a:rPr sz="2000" b="1" spc="-5" dirty="0">
                <a:solidFill>
                  <a:srgbClr val="0066FF"/>
                </a:solidFill>
                <a:latin typeface="宋体"/>
                <a:cs typeface="宋体"/>
              </a:rPr>
              <a:t>高</a:t>
            </a:r>
            <a:r>
              <a:rPr sz="2000" b="1" spc="0" dirty="0">
                <a:solidFill>
                  <a:srgbClr val="0066FF"/>
                </a:solidFill>
                <a:latin typeface="宋体"/>
                <a:cs typeface="宋体"/>
              </a:rPr>
              <a:t>、生</a:t>
            </a:r>
            <a:r>
              <a:rPr sz="2000" b="1" spc="-5" dirty="0">
                <a:solidFill>
                  <a:srgbClr val="0066FF"/>
                </a:solidFill>
                <a:latin typeface="宋体"/>
                <a:cs typeface="宋体"/>
              </a:rPr>
              <a:t>成</a:t>
            </a:r>
            <a:r>
              <a:rPr sz="2000" b="1" spc="0" dirty="0">
                <a:solidFill>
                  <a:srgbClr val="0066FF"/>
                </a:solidFill>
                <a:latin typeface="宋体"/>
                <a:cs typeface="宋体"/>
              </a:rPr>
              <a:t>热大</a:t>
            </a:r>
            <a:r>
              <a:rPr sz="2000" b="1" spc="-5" dirty="0">
                <a:solidFill>
                  <a:srgbClr val="0066FF"/>
                </a:solidFill>
                <a:latin typeface="宋体"/>
                <a:cs typeface="宋体"/>
              </a:rPr>
              <a:t>、</a:t>
            </a:r>
            <a:r>
              <a:rPr sz="2000" b="1" spc="0" dirty="0">
                <a:solidFill>
                  <a:srgbClr val="0066FF"/>
                </a:solidFill>
                <a:latin typeface="宋体"/>
                <a:cs typeface="宋体"/>
              </a:rPr>
              <a:t>能耗</a:t>
            </a:r>
            <a:r>
              <a:rPr sz="2000" b="1" spc="5" dirty="0">
                <a:solidFill>
                  <a:srgbClr val="0066FF"/>
                </a:solidFill>
                <a:latin typeface="宋体"/>
                <a:cs typeface="宋体"/>
              </a:rPr>
              <a:t>少</a:t>
            </a:r>
            <a:r>
              <a:rPr sz="2000" b="1" spc="0" dirty="0">
                <a:solidFill>
                  <a:srgbClr val="0066FF"/>
                </a:solidFill>
                <a:latin typeface="宋体"/>
                <a:cs typeface="宋体"/>
              </a:rPr>
              <a:t>的稳</a:t>
            </a:r>
            <a:r>
              <a:rPr sz="2000" b="1" spc="-5" dirty="0">
                <a:solidFill>
                  <a:srgbClr val="0066FF"/>
                </a:solidFill>
                <a:latin typeface="宋体"/>
                <a:cs typeface="宋体"/>
              </a:rPr>
              <a:t>定</a:t>
            </a:r>
            <a:r>
              <a:rPr sz="2000" b="1" spc="0" dirty="0">
                <a:solidFill>
                  <a:srgbClr val="0066FF"/>
                </a:solidFill>
                <a:latin typeface="宋体"/>
                <a:cs typeface="宋体"/>
              </a:rPr>
              <a:t>固体产</a:t>
            </a:r>
            <a:r>
              <a:rPr sz="2000" b="1" spc="-5" dirty="0">
                <a:solidFill>
                  <a:srgbClr val="0066FF"/>
                </a:solidFill>
                <a:latin typeface="宋体"/>
                <a:cs typeface="宋体"/>
              </a:rPr>
              <a:t>品</a:t>
            </a:r>
            <a:r>
              <a:rPr sz="2000" b="1" spc="0" dirty="0">
                <a:solidFill>
                  <a:srgbClr val="0066FF"/>
                </a:solidFill>
                <a:latin typeface="宋体"/>
                <a:cs typeface="宋体"/>
              </a:rPr>
              <a:t>三嗪</a:t>
            </a:r>
            <a:r>
              <a:rPr sz="2000" b="1" spc="5" dirty="0">
                <a:solidFill>
                  <a:srgbClr val="0066FF"/>
                </a:solidFill>
                <a:latin typeface="宋体"/>
                <a:cs typeface="宋体"/>
              </a:rPr>
              <a:t>醇</a:t>
            </a:r>
            <a:r>
              <a:rPr sz="2000" b="1" spc="-5" dirty="0">
                <a:solidFill>
                  <a:srgbClr val="0066FF"/>
                </a:solidFill>
                <a:latin typeface="宋体"/>
                <a:cs typeface="宋体"/>
              </a:rPr>
              <a:t>（</a:t>
            </a:r>
            <a:r>
              <a:rPr sz="2000" b="1" dirty="0">
                <a:solidFill>
                  <a:srgbClr val="0066FF"/>
                </a:solidFill>
                <a:latin typeface="宋体"/>
                <a:cs typeface="宋体"/>
              </a:rPr>
              <a:t>C</a:t>
            </a:r>
            <a:r>
              <a:rPr sz="1400" b="1" dirty="0">
                <a:solidFill>
                  <a:srgbClr val="0066FF"/>
                </a:solidFill>
                <a:latin typeface="宋体"/>
                <a:cs typeface="宋体"/>
              </a:rPr>
              <a:t>3</a:t>
            </a:r>
            <a:r>
              <a:rPr sz="2000" b="1" dirty="0">
                <a:solidFill>
                  <a:srgbClr val="0066FF"/>
                </a:solidFill>
                <a:latin typeface="宋体"/>
                <a:cs typeface="宋体"/>
              </a:rPr>
              <a:t>H</a:t>
            </a:r>
            <a:r>
              <a:rPr sz="1400" b="1" dirty="0">
                <a:solidFill>
                  <a:srgbClr val="0066FF"/>
                </a:solidFill>
                <a:latin typeface="宋体"/>
                <a:cs typeface="宋体"/>
              </a:rPr>
              <a:t>3</a:t>
            </a:r>
            <a:r>
              <a:rPr sz="2000" b="1" dirty="0">
                <a:solidFill>
                  <a:srgbClr val="0066FF"/>
                </a:solidFill>
                <a:latin typeface="宋体"/>
                <a:cs typeface="宋体"/>
              </a:rPr>
              <a:t>N</a:t>
            </a:r>
            <a:r>
              <a:rPr sz="1400" b="1" dirty="0">
                <a:solidFill>
                  <a:srgbClr val="0066FF"/>
                </a:solidFill>
                <a:latin typeface="宋体"/>
                <a:cs typeface="宋体"/>
              </a:rPr>
              <a:t>3</a:t>
            </a:r>
            <a:r>
              <a:rPr sz="2000" b="1" dirty="0">
                <a:solidFill>
                  <a:srgbClr val="0066FF"/>
                </a:solidFill>
                <a:latin typeface="宋体"/>
                <a:cs typeface="宋体"/>
              </a:rPr>
              <a:t>O</a:t>
            </a:r>
            <a:r>
              <a:rPr sz="1400" b="1" dirty="0">
                <a:solidFill>
                  <a:srgbClr val="0066FF"/>
                </a:solidFill>
                <a:latin typeface="宋体"/>
                <a:cs typeface="宋体"/>
              </a:rPr>
              <a:t>3</a:t>
            </a:r>
            <a:r>
              <a:rPr lang="zh-CN" altLang="en-US" sz="2000" b="1" dirty="0">
                <a:solidFill>
                  <a:srgbClr val="0066FF"/>
                </a:solidFill>
                <a:latin typeface="宋体"/>
                <a:cs typeface="宋体"/>
              </a:rPr>
              <a:t>）</a:t>
            </a:r>
            <a:r>
              <a:rPr sz="2000" b="1" dirty="0">
                <a:solidFill>
                  <a:srgbClr val="0066FF"/>
                </a:solidFill>
                <a:latin typeface="宋体"/>
                <a:cs typeface="宋体"/>
              </a:rPr>
              <a:t>，</a:t>
            </a:r>
            <a:r>
              <a:rPr lang="zh-CN" altLang="en-US" sz="2000" b="1" dirty="0">
                <a:solidFill>
                  <a:srgbClr val="0066FF"/>
                </a:solidFill>
                <a:latin typeface="宋体"/>
                <a:cs typeface="宋体"/>
              </a:rPr>
              <a:t>可以</a:t>
            </a:r>
            <a:r>
              <a:rPr sz="2000" b="1" dirty="0" err="1">
                <a:solidFill>
                  <a:srgbClr val="0066FF"/>
                </a:solidFill>
                <a:latin typeface="宋体"/>
                <a:cs typeface="宋体"/>
              </a:rPr>
              <a:t>实现化石燃料的能量和元素</a:t>
            </a:r>
            <a:r>
              <a:rPr lang="zh-CN" altLang="en-US" sz="2000" b="1" dirty="0">
                <a:solidFill>
                  <a:srgbClr val="0066FF"/>
                </a:solidFill>
                <a:latin typeface="宋体"/>
                <a:cs typeface="宋体"/>
              </a:rPr>
              <a:t>成分</a:t>
            </a:r>
            <a:r>
              <a:rPr sz="2000" b="1" dirty="0" err="1">
                <a:solidFill>
                  <a:srgbClr val="0066FF"/>
                </a:solidFill>
                <a:latin typeface="宋体"/>
                <a:cs typeface="宋体"/>
              </a:rPr>
              <a:t>的同时高效利用</a:t>
            </a:r>
            <a:r>
              <a:rPr sz="2000" b="1" dirty="0">
                <a:solidFill>
                  <a:srgbClr val="0066FF"/>
                </a:solidFill>
                <a:latin typeface="宋体"/>
                <a:cs typeface="宋体"/>
              </a:rPr>
              <a:t>：</a:t>
            </a:r>
            <a:endParaRPr sz="2000" dirty="0">
              <a:latin typeface="宋体"/>
              <a:cs typeface="宋体"/>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4800" y="457200"/>
            <a:ext cx="5105400" cy="430887"/>
          </a:xfrm>
          <a:prstGeom prst="rect">
            <a:avLst/>
          </a:prstGeom>
        </p:spPr>
        <p:txBody>
          <a:bodyPr vert="horz" wrap="square" lIns="0" tIns="0" rIns="0" bIns="0" rtlCol="0">
            <a:spAutoFit/>
          </a:bodyPr>
          <a:lstStyle/>
          <a:p>
            <a:pPr marL="12700">
              <a:lnSpc>
                <a:spcPct val="100000"/>
              </a:lnSpc>
            </a:pPr>
            <a:r>
              <a:rPr lang="en-US" altLang="zh-CN" sz="2800" b="1" dirty="0">
                <a:latin typeface="宋体"/>
                <a:cs typeface="宋体"/>
              </a:rPr>
              <a:t>2.1</a:t>
            </a:r>
            <a:r>
              <a:rPr lang="zh-CN" altLang="en-US" sz="2800" b="1" dirty="0">
                <a:latin typeface="宋体"/>
                <a:cs typeface="宋体"/>
              </a:rPr>
              <a:t> 固碳利用的能源工业路线</a:t>
            </a:r>
            <a:endParaRPr sz="2800" dirty="0">
              <a:latin typeface="宋体"/>
              <a:cs typeface="宋体"/>
            </a:endParaRPr>
          </a:p>
        </p:txBody>
      </p:sp>
      <p:sp>
        <p:nvSpPr>
          <p:cNvPr id="3" name="object 3"/>
          <p:cNvSpPr txBox="1"/>
          <p:nvPr/>
        </p:nvSpPr>
        <p:spPr>
          <a:xfrm>
            <a:off x="457200" y="1295400"/>
            <a:ext cx="7762240" cy="3806235"/>
          </a:xfrm>
          <a:prstGeom prst="rect">
            <a:avLst/>
          </a:prstGeom>
        </p:spPr>
        <p:txBody>
          <a:bodyPr vert="horz" wrap="square" lIns="0" tIns="0" rIns="0" bIns="0" rtlCol="0">
            <a:spAutoFit/>
          </a:bodyPr>
          <a:lstStyle/>
          <a:p>
            <a:pPr marL="355600" indent="-342900">
              <a:lnSpc>
                <a:spcPct val="150000"/>
              </a:lnSpc>
              <a:buFont typeface="Wingdings" panose="05000000000000000000" pitchFamily="2" charset="2"/>
              <a:buChar char="u"/>
            </a:pPr>
            <a:r>
              <a:rPr sz="2400" b="1" dirty="0">
                <a:solidFill>
                  <a:srgbClr val="0066FF"/>
                </a:solidFill>
                <a:latin typeface="+mn-ea"/>
                <a:cs typeface="宋体"/>
              </a:rPr>
              <a:t>三嗪醇（</a:t>
            </a:r>
            <a:r>
              <a:rPr sz="2400" b="1" dirty="0">
                <a:solidFill>
                  <a:srgbClr val="0066FF"/>
                </a:solidFill>
                <a:latin typeface="+mn-ea"/>
                <a:cs typeface="Arial"/>
              </a:rPr>
              <a:t>C</a:t>
            </a:r>
            <a:r>
              <a:rPr b="1" dirty="0">
                <a:solidFill>
                  <a:srgbClr val="0066FF"/>
                </a:solidFill>
                <a:latin typeface="+mn-ea"/>
                <a:cs typeface="Arial"/>
              </a:rPr>
              <a:t>3</a:t>
            </a:r>
            <a:r>
              <a:rPr sz="2400" b="1" dirty="0">
                <a:solidFill>
                  <a:srgbClr val="0066FF"/>
                </a:solidFill>
                <a:latin typeface="+mn-ea"/>
                <a:cs typeface="Arial"/>
              </a:rPr>
              <a:t>H</a:t>
            </a:r>
            <a:r>
              <a:rPr b="1" dirty="0">
                <a:solidFill>
                  <a:srgbClr val="0066FF"/>
                </a:solidFill>
                <a:latin typeface="+mn-ea"/>
                <a:cs typeface="Arial"/>
              </a:rPr>
              <a:t>3</a:t>
            </a:r>
            <a:r>
              <a:rPr sz="2400" b="1" dirty="0">
                <a:solidFill>
                  <a:srgbClr val="0066FF"/>
                </a:solidFill>
                <a:latin typeface="+mn-ea"/>
                <a:cs typeface="Arial"/>
              </a:rPr>
              <a:t>N</a:t>
            </a:r>
            <a:r>
              <a:rPr b="1" dirty="0">
                <a:solidFill>
                  <a:srgbClr val="0066FF"/>
                </a:solidFill>
                <a:latin typeface="+mn-ea"/>
                <a:cs typeface="Arial"/>
              </a:rPr>
              <a:t>3</a:t>
            </a:r>
            <a:r>
              <a:rPr sz="2400" b="1" dirty="0">
                <a:solidFill>
                  <a:srgbClr val="0066FF"/>
                </a:solidFill>
                <a:latin typeface="+mn-ea"/>
                <a:cs typeface="Arial"/>
              </a:rPr>
              <a:t>O</a:t>
            </a:r>
            <a:r>
              <a:rPr b="1" dirty="0">
                <a:solidFill>
                  <a:srgbClr val="0066FF"/>
                </a:solidFill>
                <a:latin typeface="+mn-ea"/>
                <a:cs typeface="Arial"/>
              </a:rPr>
              <a:t>3</a:t>
            </a:r>
            <a:r>
              <a:rPr sz="2400" b="1" dirty="0">
                <a:solidFill>
                  <a:srgbClr val="0066FF"/>
                </a:solidFill>
                <a:latin typeface="+mn-ea"/>
                <a:cs typeface="宋体"/>
              </a:rPr>
              <a:t>）是</a:t>
            </a:r>
            <a:r>
              <a:rPr lang="zh-CN" altLang="en-US" sz="2400" b="1" dirty="0">
                <a:solidFill>
                  <a:srgbClr val="0066FF"/>
                </a:solidFill>
                <a:latin typeface="+mn-ea"/>
                <a:cs typeface="宋体"/>
              </a:rPr>
              <a:t>固定</a:t>
            </a:r>
            <a:r>
              <a:rPr sz="2400" b="1" dirty="0">
                <a:solidFill>
                  <a:srgbClr val="0066FF"/>
                </a:solidFill>
                <a:latin typeface="+mn-ea"/>
                <a:cs typeface="Times New Roman"/>
              </a:rPr>
              <a:t>CO</a:t>
            </a:r>
            <a:r>
              <a:rPr sz="2400" b="1" baseline="-21367" dirty="0">
                <a:solidFill>
                  <a:srgbClr val="0066FF"/>
                </a:solidFill>
                <a:latin typeface="+mn-ea"/>
                <a:cs typeface="Times New Roman"/>
              </a:rPr>
              <a:t>2</a:t>
            </a:r>
            <a:r>
              <a:rPr sz="2400" b="1" dirty="0">
                <a:solidFill>
                  <a:srgbClr val="0066FF"/>
                </a:solidFill>
                <a:latin typeface="+mn-ea"/>
                <a:cs typeface="宋体"/>
              </a:rPr>
              <a:t>量最高的稳定固体，生成1吨三嗪醇产品需要消耗</a:t>
            </a:r>
            <a:r>
              <a:rPr sz="2400" b="1" dirty="0">
                <a:solidFill>
                  <a:srgbClr val="0066FF"/>
                </a:solidFill>
                <a:latin typeface="+mn-ea"/>
                <a:cs typeface="Times New Roman"/>
              </a:rPr>
              <a:t>1.0</a:t>
            </a:r>
            <a:r>
              <a:rPr sz="2400" b="1" dirty="0">
                <a:solidFill>
                  <a:srgbClr val="0066FF"/>
                </a:solidFill>
                <a:latin typeface="+mn-ea"/>
                <a:cs typeface="宋体"/>
              </a:rPr>
              <a:t>吨</a:t>
            </a:r>
            <a:r>
              <a:rPr sz="2400" b="1" dirty="0">
                <a:solidFill>
                  <a:srgbClr val="0066FF"/>
                </a:solidFill>
                <a:latin typeface="+mn-ea"/>
                <a:cs typeface="Times New Roman"/>
              </a:rPr>
              <a:t>CO</a:t>
            </a:r>
            <a:r>
              <a:rPr sz="2400" b="1" baseline="-21367" dirty="0">
                <a:solidFill>
                  <a:srgbClr val="0066FF"/>
                </a:solidFill>
                <a:latin typeface="+mn-ea"/>
                <a:cs typeface="Times New Roman"/>
              </a:rPr>
              <a:t>2</a:t>
            </a:r>
            <a:r>
              <a:rPr sz="2400" b="1" dirty="0">
                <a:solidFill>
                  <a:srgbClr val="0066FF"/>
                </a:solidFill>
                <a:latin typeface="+mn-ea"/>
                <a:cs typeface="宋体"/>
              </a:rPr>
              <a:t>，这是利用</a:t>
            </a:r>
            <a:r>
              <a:rPr sz="2400" b="1" dirty="0">
                <a:solidFill>
                  <a:srgbClr val="0066FF"/>
                </a:solidFill>
                <a:latin typeface="+mn-ea"/>
                <a:cs typeface="Times New Roman"/>
              </a:rPr>
              <a:t>CO</a:t>
            </a:r>
            <a:r>
              <a:rPr sz="2400" b="1" baseline="-21367" dirty="0">
                <a:solidFill>
                  <a:srgbClr val="0066FF"/>
                </a:solidFill>
                <a:latin typeface="+mn-ea"/>
                <a:cs typeface="Times New Roman"/>
              </a:rPr>
              <a:t>2</a:t>
            </a:r>
            <a:r>
              <a:rPr sz="2400" b="1" dirty="0">
                <a:solidFill>
                  <a:srgbClr val="0066FF"/>
                </a:solidFill>
                <a:latin typeface="+mn-ea"/>
                <a:cs typeface="宋体"/>
              </a:rPr>
              <a:t>最有效的化学反应；</a:t>
            </a:r>
            <a:endParaRPr sz="2400" dirty="0">
              <a:latin typeface="+mn-ea"/>
              <a:cs typeface="宋体"/>
            </a:endParaRPr>
          </a:p>
          <a:p>
            <a:pPr marL="355600" marR="64769" indent="-342900">
              <a:lnSpc>
                <a:spcPct val="150000"/>
              </a:lnSpc>
              <a:buFont typeface="Wingdings" panose="05000000000000000000" pitchFamily="2" charset="2"/>
              <a:buChar char="u"/>
            </a:pPr>
            <a:r>
              <a:rPr sz="2400" b="1" spc="0" dirty="0" err="1">
                <a:solidFill>
                  <a:srgbClr val="0066FF"/>
                </a:solidFill>
                <a:latin typeface="+mn-ea"/>
                <a:cs typeface="宋体"/>
              </a:rPr>
              <a:t>三嗪醇是氢耗量（</a:t>
            </a:r>
            <a:r>
              <a:rPr sz="2400" b="1" spc="-5" dirty="0" err="1">
                <a:solidFill>
                  <a:srgbClr val="0066FF"/>
                </a:solidFill>
                <a:latin typeface="+mn-ea"/>
                <a:cs typeface="宋体"/>
              </a:rPr>
              <a:t>能</a:t>
            </a:r>
            <a:r>
              <a:rPr sz="2400" b="1" spc="0" dirty="0" err="1">
                <a:solidFill>
                  <a:srgbClr val="0066FF"/>
                </a:solidFill>
                <a:latin typeface="+mn-ea"/>
                <a:cs typeface="宋体"/>
              </a:rPr>
              <a:t>量消</a:t>
            </a:r>
            <a:r>
              <a:rPr sz="2400" b="1" spc="-5" dirty="0" err="1">
                <a:solidFill>
                  <a:srgbClr val="0066FF"/>
                </a:solidFill>
                <a:latin typeface="+mn-ea"/>
                <a:cs typeface="宋体"/>
              </a:rPr>
              <a:t>耗</a:t>
            </a:r>
            <a:r>
              <a:rPr sz="2400" b="1" spc="0" dirty="0" err="1">
                <a:solidFill>
                  <a:srgbClr val="0066FF"/>
                </a:solidFill>
                <a:latin typeface="+mn-ea"/>
                <a:cs typeface="宋体"/>
              </a:rPr>
              <a:t>）最少</a:t>
            </a:r>
            <a:r>
              <a:rPr sz="2400" b="1" spc="-5" dirty="0" err="1">
                <a:solidFill>
                  <a:srgbClr val="0066FF"/>
                </a:solidFill>
                <a:latin typeface="+mn-ea"/>
                <a:cs typeface="宋体"/>
              </a:rPr>
              <a:t>的</a:t>
            </a:r>
            <a:r>
              <a:rPr lang="zh-CN" altLang="en-US" sz="2400" b="1" spc="-5" dirty="0">
                <a:solidFill>
                  <a:srgbClr val="0066FF"/>
                </a:solidFill>
                <a:latin typeface="+mn-ea"/>
                <a:cs typeface="宋体"/>
              </a:rPr>
              <a:t>一种</a:t>
            </a:r>
            <a:r>
              <a:rPr sz="2400" b="1" spc="0" dirty="0">
                <a:solidFill>
                  <a:srgbClr val="0066FF"/>
                </a:solidFill>
                <a:latin typeface="+mn-ea"/>
                <a:cs typeface="宋体"/>
              </a:rPr>
              <a:t>固</a:t>
            </a:r>
            <a:r>
              <a:rPr sz="2400" b="1" spc="25" dirty="0">
                <a:solidFill>
                  <a:srgbClr val="0066FF"/>
                </a:solidFill>
                <a:latin typeface="+mn-ea"/>
                <a:cs typeface="宋体"/>
              </a:rPr>
              <a:t>定</a:t>
            </a:r>
            <a:r>
              <a:rPr sz="2400" b="1" spc="5" dirty="0">
                <a:solidFill>
                  <a:srgbClr val="0066FF"/>
                </a:solidFill>
                <a:latin typeface="+mn-ea"/>
                <a:cs typeface="Times New Roman"/>
              </a:rPr>
              <a:t>C</a:t>
            </a:r>
            <a:r>
              <a:rPr sz="2400" b="1" spc="-15" dirty="0">
                <a:solidFill>
                  <a:srgbClr val="0066FF"/>
                </a:solidFill>
                <a:latin typeface="+mn-ea"/>
                <a:cs typeface="Times New Roman"/>
              </a:rPr>
              <a:t>O</a:t>
            </a:r>
            <a:r>
              <a:rPr sz="2400" b="1" spc="7" baseline="-21367" dirty="0">
                <a:solidFill>
                  <a:srgbClr val="0066FF"/>
                </a:solidFill>
                <a:latin typeface="+mn-ea"/>
                <a:cs typeface="Times New Roman"/>
              </a:rPr>
              <a:t>2</a:t>
            </a:r>
            <a:r>
              <a:rPr lang="zh-CN" altLang="en-US" sz="2400" b="1" spc="-5" dirty="0">
                <a:solidFill>
                  <a:srgbClr val="0066FF"/>
                </a:solidFill>
                <a:latin typeface="+mn-ea"/>
                <a:cs typeface="宋体"/>
              </a:rPr>
              <a:t>产物：</a:t>
            </a:r>
            <a:r>
              <a:rPr lang="en-US" altLang="zh-CN" sz="2400" b="1" spc="5" dirty="0">
                <a:solidFill>
                  <a:srgbClr val="0066FF"/>
                </a:solidFill>
                <a:latin typeface="+mn-ea"/>
                <a:cs typeface="Times New Roman"/>
              </a:rPr>
              <a:t>C</a:t>
            </a:r>
            <a:r>
              <a:rPr lang="en-US" altLang="zh-CN" sz="2400" b="1" spc="-15" dirty="0">
                <a:solidFill>
                  <a:srgbClr val="0066FF"/>
                </a:solidFill>
                <a:latin typeface="+mn-ea"/>
                <a:cs typeface="Times New Roman"/>
              </a:rPr>
              <a:t>O</a:t>
            </a:r>
            <a:r>
              <a:rPr lang="en-US" altLang="zh-CN" sz="2400" b="1" spc="7" baseline="-21367" dirty="0">
                <a:solidFill>
                  <a:srgbClr val="0066FF"/>
                </a:solidFill>
                <a:latin typeface="+mn-ea"/>
                <a:cs typeface="Times New Roman"/>
              </a:rPr>
              <a:t>2</a:t>
            </a:r>
            <a:r>
              <a:rPr lang="zh-CN" altLang="en-US" sz="2400" b="1" spc="-5" dirty="0">
                <a:solidFill>
                  <a:srgbClr val="0066FF"/>
                </a:solidFill>
                <a:latin typeface="+mn-ea"/>
                <a:cs typeface="宋体"/>
              </a:rPr>
              <a:t>：</a:t>
            </a:r>
            <a:r>
              <a:rPr lang="en-US" altLang="zh-CN" sz="2400" b="1" spc="0" dirty="0">
                <a:solidFill>
                  <a:srgbClr val="0066FF"/>
                </a:solidFill>
                <a:latin typeface="+mn-ea"/>
                <a:cs typeface="宋体"/>
              </a:rPr>
              <a:t>H</a:t>
            </a:r>
            <a:r>
              <a:rPr lang="en-US" altLang="zh-CN" b="1" spc="0" dirty="0">
                <a:solidFill>
                  <a:srgbClr val="0066FF"/>
                </a:solidFill>
                <a:latin typeface="+mn-ea"/>
                <a:cs typeface="宋体"/>
              </a:rPr>
              <a:t>2</a:t>
            </a:r>
            <a:r>
              <a:rPr lang="en-US" altLang="zh-CN" sz="2400" b="1" spc="-5" dirty="0">
                <a:solidFill>
                  <a:srgbClr val="0066FF"/>
                </a:solidFill>
                <a:latin typeface="+mn-ea"/>
                <a:cs typeface="宋体"/>
              </a:rPr>
              <a:t> =1:1.5</a:t>
            </a:r>
            <a:r>
              <a:rPr lang="zh-CN" altLang="en-US" sz="2400" b="1" spc="-5" dirty="0">
                <a:solidFill>
                  <a:srgbClr val="0066FF"/>
                </a:solidFill>
                <a:latin typeface="+mn-ea"/>
                <a:cs typeface="宋体"/>
              </a:rPr>
              <a:t>。</a:t>
            </a:r>
            <a:endParaRPr lang="en-US" altLang="zh-CN" sz="2400" b="1" spc="-5" dirty="0">
              <a:solidFill>
                <a:srgbClr val="0066FF"/>
              </a:solidFill>
              <a:latin typeface="+mn-ea"/>
              <a:cs typeface="宋体"/>
            </a:endParaRPr>
          </a:p>
          <a:p>
            <a:pPr marL="355600" marR="64769" indent="-342900">
              <a:lnSpc>
                <a:spcPct val="150000"/>
              </a:lnSpc>
              <a:buFont typeface="Wingdings" panose="05000000000000000000" pitchFamily="2" charset="2"/>
              <a:buChar char="u"/>
            </a:pPr>
            <a:r>
              <a:rPr lang="en-US" altLang="zh-CN" sz="2400" b="1" spc="5" dirty="0">
                <a:solidFill>
                  <a:srgbClr val="0066FF"/>
                </a:solidFill>
                <a:latin typeface="+mn-ea"/>
                <a:cs typeface="Times New Roman"/>
              </a:rPr>
              <a:t>C</a:t>
            </a:r>
            <a:r>
              <a:rPr lang="en-US" altLang="zh-CN" sz="2400" b="1" spc="-15" dirty="0">
                <a:solidFill>
                  <a:srgbClr val="0066FF"/>
                </a:solidFill>
                <a:latin typeface="+mn-ea"/>
                <a:cs typeface="Times New Roman"/>
              </a:rPr>
              <a:t>O</a:t>
            </a:r>
            <a:r>
              <a:rPr lang="en-US" altLang="zh-CN" sz="2400" b="1" spc="7" baseline="-21367" dirty="0">
                <a:solidFill>
                  <a:srgbClr val="0066FF"/>
                </a:solidFill>
                <a:latin typeface="+mn-ea"/>
                <a:cs typeface="Times New Roman"/>
              </a:rPr>
              <a:t>2</a:t>
            </a:r>
            <a:r>
              <a:rPr lang="zh-CN" altLang="en-US" sz="2400" b="1" spc="5" dirty="0">
                <a:solidFill>
                  <a:srgbClr val="0066FF"/>
                </a:solidFill>
                <a:latin typeface="+mn-ea"/>
                <a:cs typeface="Times New Roman"/>
              </a:rPr>
              <a:t>生成即固定，减少了</a:t>
            </a:r>
            <a:r>
              <a:rPr lang="en-US" altLang="zh-CN" sz="2400" b="1" spc="5" dirty="0">
                <a:solidFill>
                  <a:srgbClr val="0066FF"/>
                </a:solidFill>
                <a:latin typeface="+mn-ea"/>
                <a:cs typeface="Times New Roman"/>
              </a:rPr>
              <a:t>C</a:t>
            </a:r>
            <a:r>
              <a:rPr lang="en-US" altLang="zh-CN" sz="2400" b="1" spc="-15" dirty="0">
                <a:solidFill>
                  <a:srgbClr val="0066FF"/>
                </a:solidFill>
                <a:latin typeface="+mn-ea"/>
                <a:cs typeface="Times New Roman"/>
              </a:rPr>
              <a:t>O</a:t>
            </a:r>
            <a:r>
              <a:rPr lang="en-US" altLang="zh-CN" sz="2400" b="1" spc="7" baseline="-21367" dirty="0">
                <a:solidFill>
                  <a:srgbClr val="0066FF"/>
                </a:solidFill>
                <a:latin typeface="+mn-ea"/>
                <a:cs typeface="Times New Roman"/>
              </a:rPr>
              <a:t>2</a:t>
            </a:r>
            <a:r>
              <a:rPr lang="zh-CN" altLang="en-US" sz="2400" b="1" spc="5" dirty="0">
                <a:solidFill>
                  <a:srgbClr val="0066FF"/>
                </a:solidFill>
                <a:latin typeface="+mn-ea"/>
                <a:cs typeface="Times New Roman"/>
              </a:rPr>
              <a:t>熵增过程。</a:t>
            </a:r>
            <a:r>
              <a:rPr lang="zh-CN" altLang="en-US" sz="2400" b="1" spc="0" dirty="0">
                <a:solidFill>
                  <a:srgbClr val="0066FF"/>
                </a:solidFill>
                <a:latin typeface="+mn-ea"/>
                <a:cs typeface="宋体"/>
              </a:rPr>
              <a:t>现</a:t>
            </a:r>
            <a:r>
              <a:rPr sz="2400" b="1" dirty="0" err="1">
                <a:solidFill>
                  <a:srgbClr val="0066FF"/>
                </a:solidFill>
                <a:latin typeface="+mn-ea"/>
                <a:cs typeface="宋体"/>
              </a:rPr>
              <a:t>有</a:t>
            </a:r>
            <a:r>
              <a:rPr sz="2400" b="1" spc="-5" dirty="0" err="1">
                <a:solidFill>
                  <a:srgbClr val="0066FF"/>
                </a:solidFill>
                <a:latin typeface="+mn-ea"/>
                <a:cs typeface="宋体"/>
              </a:rPr>
              <a:t>生</a:t>
            </a:r>
            <a:r>
              <a:rPr sz="2400" b="1" spc="0" dirty="0" err="1">
                <a:solidFill>
                  <a:srgbClr val="0066FF"/>
                </a:solidFill>
                <a:latin typeface="+mn-ea"/>
                <a:cs typeface="宋体"/>
              </a:rPr>
              <a:t>产过程中排放</a:t>
            </a:r>
            <a:r>
              <a:rPr lang="zh-CN" altLang="en-US" sz="2400" b="1" spc="0" dirty="0">
                <a:solidFill>
                  <a:srgbClr val="0066FF"/>
                </a:solidFill>
                <a:latin typeface="+mn-ea"/>
                <a:cs typeface="宋体"/>
              </a:rPr>
              <a:t>的</a:t>
            </a:r>
            <a:r>
              <a:rPr sz="2400" b="1" spc="5" dirty="0">
                <a:solidFill>
                  <a:srgbClr val="0066FF"/>
                </a:solidFill>
                <a:latin typeface="+mn-ea"/>
                <a:cs typeface="Times New Roman"/>
              </a:rPr>
              <a:t>C</a:t>
            </a:r>
            <a:r>
              <a:rPr sz="2400" b="1" dirty="0">
                <a:solidFill>
                  <a:srgbClr val="0066FF"/>
                </a:solidFill>
                <a:latin typeface="+mn-ea"/>
                <a:cs typeface="Times New Roman"/>
              </a:rPr>
              <a:t>O</a:t>
            </a:r>
            <a:r>
              <a:rPr sz="2400" b="1" spc="7" baseline="-21367" dirty="0">
                <a:solidFill>
                  <a:srgbClr val="0066FF"/>
                </a:solidFill>
                <a:latin typeface="+mn-ea"/>
                <a:cs typeface="Times New Roman"/>
              </a:rPr>
              <a:t>2</a:t>
            </a:r>
            <a:r>
              <a:rPr sz="2400" b="1" spc="0" dirty="0">
                <a:solidFill>
                  <a:srgbClr val="0066FF"/>
                </a:solidFill>
                <a:latin typeface="+mn-ea"/>
                <a:cs typeface="宋体"/>
              </a:rPr>
              <a:t>，再去</a:t>
            </a:r>
            <a:r>
              <a:rPr sz="2400" b="1" spc="-5" dirty="0">
                <a:solidFill>
                  <a:srgbClr val="0066FF"/>
                </a:solidFill>
                <a:latin typeface="+mn-ea"/>
                <a:cs typeface="宋体"/>
              </a:rPr>
              <a:t>捕</a:t>
            </a:r>
            <a:r>
              <a:rPr sz="2400" b="1" spc="0" dirty="0">
                <a:solidFill>
                  <a:srgbClr val="0066FF"/>
                </a:solidFill>
                <a:latin typeface="+mn-ea"/>
                <a:cs typeface="宋体"/>
              </a:rPr>
              <a:t>集、</a:t>
            </a:r>
            <a:r>
              <a:rPr sz="2400" b="1" spc="-5" dirty="0">
                <a:solidFill>
                  <a:srgbClr val="0066FF"/>
                </a:solidFill>
                <a:latin typeface="+mn-ea"/>
                <a:cs typeface="宋体"/>
              </a:rPr>
              <a:t>封</a:t>
            </a:r>
            <a:r>
              <a:rPr sz="2400" b="1" spc="10" dirty="0">
                <a:solidFill>
                  <a:srgbClr val="0066FF"/>
                </a:solidFill>
                <a:latin typeface="+mn-ea"/>
                <a:cs typeface="宋体"/>
              </a:rPr>
              <a:t>存</a:t>
            </a:r>
            <a:r>
              <a:rPr sz="2400" b="1" spc="0" dirty="0">
                <a:solidFill>
                  <a:srgbClr val="0066FF"/>
                </a:solidFill>
                <a:latin typeface="+mn-ea"/>
                <a:cs typeface="宋体"/>
              </a:rPr>
              <a:t>或利</a:t>
            </a:r>
            <a:r>
              <a:rPr sz="2400" b="1" spc="-5" dirty="0">
                <a:solidFill>
                  <a:srgbClr val="0066FF"/>
                </a:solidFill>
                <a:latin typeface="+mn-ea"/>
                <a:cs typeface="宋体"/>
              </a:rPr>
              <a:t>用</a:t>
            </a:r>
            <a:r>
              <a:rPr sz="2400" b="1" spc="0" dirty="0">
                <a:solidFill>
                  <a:srgbClr val="0066FF"/>
                </a:solidFill>
                <a:latin typeface="+mn-ea"/>
                <a:cs typeface="宋体"/>
              </a:rPr>
              <a:t>，往</a:t>
            </a:r>
            <a:r>
              <a:rPr sz="2400" b="1" spc="-5" dirty="0">
                <a:solidFill>
                  <a:srgbClr val="0066FF"/>
                </a:solidFill>
                <a:latin typeface="+mn-ea"/>
                <a:cs typeface="宋体"/>
              </a:rPr>
              <a:t>往</a:t>
            </a:r>
            <a:r>
              <a:rPr sz="2400" b="1" spc="0" dirty="0">
                <a:solidFill>
                  <a:srgbClr val="0066FF"/>
                </a:solidFill>
                <a:latin typeface="+mn-ea"/>
                <a:cs typeface="宋体"/>
              </a:rPr>
              <a:t>得不偿失</a:t>
            </a:r>
            <a:r>
              <a:rPr sz="2400" b="1" spc="-5" dirty="0">
                <a:solidFill>
                  <a:srgbClr val="0066FF"/>
                </a:solidFill>
                <a:latin typeface="+mn-ea"/>
                <a:cs typeface="宋体"/>
              </a:rPr>
              <a:t>；</a:t>
            </a:r>
            <a:endParaRPr sz="2400" dirty="0">
              <a:latin typeface="+mn-ea"/>
              <a:cs typeface="宋体"/>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81000" y="1371600"/>
            <a:ext cx="8220659" cy="4099199"/>
          </a:xfrm>
          <a:prstGeom prst="rect">
            <a:avLst/>
          </a:prstGeom>
        </p:spPr>
        <p:txBody>
          <a:bodyPr vert="horz" wrap="square" lIns="0" tIns="0" rIns="0" bIns="0" rtlCol="0">
            <a:spAutoFit/>
          </a:bodyPr>
          <a:lstStyle/>
          <a:p>
            <a:pPr marL="355600" indent="-342900">
              <a:lnSpc>
                <a:spcPct val="150000"/>
              </a:lnSpc>
              <a:spcBef>
                <a:spcPts val="1200"/>
              </a:spcBef>
              <a:buFont typeface="Wingdings" panose="05000000000000000000" pitchFamily="2" charset="2"/>
              <a:buChar char="u"/>
            </a:pPr>
            <a:r>
              <a:rPr lang="zh-CN" altLang="en-US" sz="2400" b="1" dirty="0">
                <a:solidFill>
                  <a:srgbClr val="0066FF"/>
                </a:solidFill>
                <a:latin typeface="Arial"/>
                <a:cs typeface="Arial"/>
              </a:rPr>
              <a:t>由化石燃料转化为</a:t>
            </a:r>
            <a:r>
              <a:rPr lang="zh-CN" altLang="en-US" sz="2400" b="1" dirty="0">
                <a:solidFill>
                  <a:srgbClr val="0066FF"/>
                </a:solidFill>
                <a:latin typeface="宋体"/>
                <a:cs typeface="宋体"/>
              </a:rPr>
              <a:t>三嗪醇（</a:t>
            </a:r>
            <a:r>
              <a:rPr lang="en-US" altLang="zh-CN" sz="2400" b="1" dirty="0">
                <a:solidFill>
                  <a:srgbClr val="0066FF"/>
                </a:solidFill>
                <a:latin typeface="Arial"/>
                <a:cs typeface="Arial"/>
              </a:rPr>
              <a:t>C</a:t>
            </a:r>
            <a:r>
              <a:rPr lang="en-US" altLang="zh-CN" b="1" dirty="0">
                <a:solidFill>
                  <a:srgbClr val="0066FF"/>
                </a:solidFill>
                <a:latin typeface="Arial"/>
                <a:cs typeface="Arial"/>
              </a:rPr>
              <a:t>3</a:t>
            </a:r>
            <a:r>
              <a:rPr lang="en-US" altLang="zh-CN" sz="2400" b="1" dirty="0">
                <a:solidFill>
                  <a:srgbClr val="0066FF"/>
                </a:solidFill>
                <a:latin typeface="Arial"/>
                <a:cs typeface="Arial"/>
              </a:rPr>
              <a:t>H</a:t>
            </a:r>
            <a:r>
              <a:rPr lang="en-US" altLang="zh-CN" b="1" dirty="0">
                <a:solidFill>
                  <a:srgbClr val="0066FF"/>
                </a:solidFill>
                <a:latin typeface="Arial"/>
                <a:cs typeface="Arial"/>
              </a:rPr>
              <a:t>3</a:t>
            </a:r>
            <a:r>
              <a:rPr lang="en-US" altLang="zh-CN" sz="2400" b="1" dirty="0">
                <a:solidFill>
                  <a:srgbClr val="0066FF"/>
                </a:solidFill>
                <a:latin typeface="Arial"/>
                <a:cs typeface="Arial"/>
              </a:rPr>
              <a:t>N</a:t>
            </a:r>
            <a:r>
              <a:rPr lang="en-US" altLang="zh-CN" b="1" dirty="0">
                <a:solidFill>
                  <a:srgbClr val="0066FF"/>
                </a:solidFill>
                <a:latin typeface="Arial"/>
                <a:cs typeface="Arial"/>
              </a:rPr>
              <a:t>3</a:t>
            </a:r>
            <a:r>
              <a:rPr lang="en-US" altLang="zh-CN" sz="2400" b="1" dirty="0">
                <a:solidFill>
                  <a:srgbClr val="0066FF"/>
                </a:solidFill>
                <a:latin typeface="Arial"/>
                <a:cs typeface="Arial"/>
              </a:rPr>
              <a:t>O</a:t>
            </a:r>
            <a:r>
              <a:rPr lang="en-US" altLang="zh-CN" b="1" dirty="0">
                <a:solidFill>
                  <a:srgbClr val="0066FF"/>
                </a:solidFill>
                <a:latin typeface="Arial"/>
                <a:cs typeface="Arial"/>
              </a:rPr>
              <a:t>3</a:t>
            </a:r>
            <a:r>
              <a:rPr lang="zh-CN" altLang="en-US" sz="2400" b="1" dirty="0">
                <a:solidFill>
                  <a:srgbClr val="0066FF"/>
                </a:solidFill>
                <a:latin typeface="宋体"/>
                <a:cs typeface="宋体"/>
              </a:rPr>
              <a:t>）</a:t>
            </a:r>
            <a:r>
              <a:rPr lang="zh-CN" altLang="en-US" sz="2400" b="1" spc="-550" dirty="0">
                <a:solidFill>
                  <a:srgbClr val="0066FF"/>
                </a:solidFill>
                <a:latin typeface="宋体"/>
                <a:cs typeface="宋体"/>
              </a:rPr>
              <a:t> 的</a:t>
            </a:r>
            <a:r>
              <a:rPr lang="zh-CN" altLang="en-US" sz="2400" b="1" spc="5" dirty="0">
                <a:solidFill>
                  <a:srgbClr val="0066FF"/>
                </a:solidFill>
                <a:latin typeface="宋体"/>
                <a:cs typeface="宋体"/>
              </a:rPr>
              <a:t>是反应热较大，它不仅可以促使整个反应过程的进行，而且还有能量释放；</a:t>
            </a:r>
            <a:endParaRPr lang="en-US" altLang="zh-CN" sz="2400" b="1" spc="5" dirty="0">
              <a:solidFill>
                <a:srgbClr val="0066FF"/>
              </a:solidFill>
              <a:latin typeface="宋体"/>
              <a:cs typeface="宋体"/>
            </a:endParaRPr>
          </a:p>
          <a:p>
            <a:pPr marL="355600" indent="-342900">
              <a:lnSpc>
                <a:spcPct val="150000"/>
              </a:lnSpc>
              <a:spcBef>
                <a:spcPts val="1200"/>
              </a:spcBef>
              <a:buFont typeface="Wingdings" panose="05000000000000000000" pitchFamily="2" charset="2"/>
              <a:buChar char="u"/>
            </a:pPr>
            <a:r>
              <a:rPr lang="zh-CN" altLang="en-US" sz="2400" b="1" dirty="0">
                <a:solidFill>
                  <a:srgbClr val="0066FF"/>
                </a:solidFill>
                <a:latin typeface="宋体"/>
                <a:cs typeface="宋体"/>
              </a:rPr>
              <a:t>从不同化石燃料转化为三嗪醇有不同的能量放出，可以采用燃气轮机、废热锅炉、燃料电池等各种能量转换技术。</a:t>
            </a:r>
            <a:endParaRPr lang="en-US" altLang="zh-CN" sz="2400" b="1" dirty="0">
              <a:solidFill>
                <a:srgbClr val="0066FF"/>
              </a:solidFill>
              <a:latin typeface="宋体"/>
              <a:cs typeface="宋体"/>
            </a:endParaRPr>
          </a:p>
          <a:p>
            <a:pPr marL="355600" indent="-342900">
              <a:lnSpc>
                <a:spcPct val="150000"/>
              </a:lnSpc>
              <a:spcBef>
                <a:spcPts val="1200"/>
              </a:spcBef>
              <a:buFont typeface="Wingdings" panose="05000000000000000000" pitchFamily="2" charset="2"/>
              <a:buChar char="u"/>
            </a:pPr>
            <a:r>
              <a:rPr lang="zh-CN" altLang="en-US" sz="2400" b="1" dirty="0">
                <a:solidFill>
                  <a:srgbClr val="0066FF"/>
                </a:solidFill>
                <a:latin typeface="+mn-ea"/>
                <a:cs typeface="宋体"/>
              </a:rPr>
              <a:t>化石燃料纯氧气化过程中没有</a:t>
            </a:r>
            <a:r>
              <a:rPr lang="en-US" altLang="zh-CN" sz="2400" b="1" dirty="0">
                <a:solidFill>
                  <a:srgbClr val="0066FF"/>
                </a:solidFill>
                <a:latin typeface="+mn-ea"/>
                <a:cs typeface="Arial"/>
              </a:rPr>
              <a:t>NOx</a:t>
            </a:r>
            <a:r>
              <a:rPr lang="zh-CN" altLang="en-US" sz="2400" b="1" dirty="0">
                <a:solidFill>
                  <a:srgbClr val="0066FF"/>
                </a:solidFill>
                <a:latin typeface="+mn-ea"/>
                <a:cs typeface="宋体"/>
              </a:rPr>
              <a:t>产生，原料中的硫转变为硫磺，</a:t>
            </a:r>
            <a:r>
              <a:rPr lang="en-US" altLang="zh-CN" sz="2400" b="1" spc="5" dirty="0">
                <a:solidFill>
                  <a:srgbClr val="0066FF"/>
                </a:solidFill>
                <a:latin typeface="+mn-ea"/>
                <a:cs typeface="Times New Roman"/>
              </a:rPr>
              <a:t>CO</a:t>
            </a:r>
            <a:r>
              <a:rPr lang="en-US" altLang="zh-CN" sz="2400" b="1" spc="7" baseline="-21367" dirty="0">
                <a:solidFill>
                  <a:srgbClr val="0066FF"/>
                </a:solidFill>
                <a:latin typeface="+mn-ea"/>
                <a:cs typeface="Times New Roman"/>
              </a:rPr>
              <a:t>2</a:t>
            </a:r>
            <a:r>
              <a:rPr lang="zh-CN" altLang="en-US" sz="2400" b="1" spc="5" dirty="0">
                <a:solidFill>
                  <a:srgbClr val="0066FF"/>
                </a:solidFill>
                <a:latin typeface="+mn-ea"/>
                <a:cs typeface="宋体"/>
              </a:rPr>
              <a:t>直接转化到产品中，可以实现化石燃料元素成分的高效利用；</a:t>
            </a:r>
            <a:endParaRPr sz="2400" dirty="0">
              <a:latin typeface="宋体"/>
              <a:cs typeface="宋体"/>
            </a:endParaRPr>
          </a:p>
        </p:txBody>
      </p:sp>
      <p:sp>
        <p:nvSpPr>
          <p:cNvPr id="3" name="object 3"/>
          <p:cNvSpPr txBox="1">
            <a:spLocks noGrp="1"/>
          </p:cNvSpPr>
          <p:nvPr>
            <p:ph type="title"/>
          </p:nvPr>
        </p:nvSpPr>
        <p:spPr>
          <a:xfrm>
            <a:off x="533400" y="457200"/>
            <a:ext cx="5029200" cy="430887"/>
          </a:xfrm>
          <a:prstGeom prst="rect">
            <a:avLst/>
          </a:prstGeom>
        </p:spPr>
        <p:txBody>
          <a:bodyPr vert="horz" wrap="square" lIns="0" tIns="0" rIns="0" bIns="0" rtlCol="0">
            <a:spAutoFit/>
          </a:bodyPr>
          <a:lstStyle/>
          <a:p>
            <a:pPr marL="12700">
              <a:lnSpc>
                <a:spcPct val="100000"/>
              </a:lnSpc>
            </a:pPr>
            <a:r>
              <a:rPr lang="en-US" altLang="zh-CN" sz="2800" b="1" dirty="0">
                <a:latin typeface="宋体"/>
                <a:cs typeface="宋体"/>
              </a:rPr>
              <a:t>2.1</a:t>
            </a:r>
            <a:r>
              <a:rPr lang="zh-CN" altLang="en-US" sz="2800" b="1" dirty="0">
                <a:latin typeface="宋体"/>
                <a:cs typeface="宋体"/>
              </a:rPr>
              <a:t> 固碳利用的能源工业路线</a:t>
            </a:r>
            <a:endParaRPr sz="2800" dirty="0">
              <a:latin typeface="宋体"/>
              <a:cs typeface="宋体"/>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3400" y="1295400"/>
            <a:ext cx="8077200" cy="4499309"/>
          </a:xfrm>
          <a:prstGeom prst="rect">
            <a:avLst/>
          </a:prstGeom>
        </p:spPr>
        <p:txBody>
          <a:bodyPr vert="horz" wrap="square" lIns="0" tIns="0" rIns="0" bIns="0" rtlCol="0">
            <a:spAutoFit/>
          </a:bodyPr>
          <a:lstStyle/>
          <a:p>
            <a:pPr marL="355600" indent="-342900">
              <a:lnSpc>
                <a:spcPct val="150000"/>
              </a:lnSpc>
              <a:spcBef>
                <a:spcPts val="1200"/>
              </a:spcBef>
              <a:buFont typeface="Wingdings" panose="05000000000000000000" pitchFamily="2" charset="2"/>
              <a:buChar char="u"/>
            </a:pPr>
            <a:r>
              <a:rPr lang="zh-CN" altLang="en-US" sz="2400" b="1" spc="25" dirty="0">
                <a:solidFill>
                  <a:srgbClr val="0066FF"/>
                </a:solidFill>
                <a:latin typeface="+mn-ea"/>
                <a:cs typeface="宋体"/>
              </a:rPr>
              <a:t>该技术是在现有化石燃料工业利用过程基础上进</a:t>
            </a:r>
            <a:r>
              <a:rPr lang="zh-CN" altLang="en-US" sz="2400" b="1" spc="-5" dirty="0">
                <a:solidFill>
                  <a:srgbClr val="0066FF"/>
                </a:solidFill>
                <a:latin typeface="+mn-ea"/>
                <a:cs typeface="宋体"/>
              </a:rPr>
              <a:t>行改造、革新，投资相对较小，经济可行。</a:t>
            </a:r>
            <a:endParaRPr lang="en-US" altLang="zh-CN" sz="2400" b="1" spc="-5" dirty="0">
              <a:solidFill>
                <a:srgbClr val="0066FF"/>
              </a:solidFill>
              <a:latin typeface="+mn-ea"/>
              <a:cs typeface="宋体"/>
            </a:endParaRPr>
          </a:p>
          <a:p>
            <a:pPr marL="355600" indent="-342900">
              <a:lnSpc>
                <a:spcPct val="150000"/>
              </a:lnSpc>
              <a:spcBef>
                <a:spcPts val="1200"/>
              </a:spcBef>
              <a:buFont typeface="Wingdings" panose="05000000000000000000" pitchFamily="2" charset="2"/>
              <a:buChar char="u"/>
            </a:pPr>
            <a:r>
              <a:rPr lang="zh-CN" altLang="en-US" sz="2400" b="1" spc="20" dirty="0">
                <a:solidFill>
                  <a:srgbClr val="0066FF"/>
                </a:solidFill>
                <a:latin typeface="+mn-ea"/>
                <a:cs typeface="宋体"/>
              </a:rPr>
              <a:t>该</a:t>
            </a:r>
            <a:r>
              <a:rPr lang="zh-CN" altLang="en-US" sz="2400" b="1" spc="30" dirty="0">
                <a:solidFill>
                  <a:srgbClr val="0066FF"/>
                </a:solidFill>
                <a:latin typeface="+mn-ea"/>
                <a:cs typeface="宋体"/>
              </a:rPr>
              <a:t>路线</a:t>
            </a:r>
            <a:r>
              <a:rPr lang="zh-CN" altLang="en-US" sz="2400" b="1" spc="25" dirty="0">
                <a:solidFill>
                  <a:srgbClr val="0066FF"/>
                </a:solidFill>
                <a:latin typeface="+mn-ea"/>
                <a:cs typeface="宋体"/>
              </a:rPr>
              <a:t>不仅减排了</a:t>
            </a:r>
            <a:r>
              <a:rPr lang="zh-CN" altLang="en-US" sz="2400" b="1" spc="50" dirty="0">
                <a:solidFill>
                  <a:srgbClr val="0066FF"/>
                </a:solidFill>
                <a:latin typeface="+mn-ea"/>
                <a:cs typeface="宋体"/>
              </a:rPr>
              <a:t>二</a:t>
            </a:r>
            <a:r>
              <a:rPr lang="zh-CN" altLang="en-US" sz="2400" b="1" spc="45" dirty="0">
                <a:solidFill>
                  <a:srgbClr val="0066FF"/>
                </a:solidFill>
                <a:latin typeface="+mn-ea"/>
                <a:cs typeface="宋体"/>
              </a:rPr>
              <a:t>氧化</a:t>
            </a:r>
            <a:r>
              <a:rPr lang="zh-CN" altLang="en-US" sz="2400" b="1" spc="65" dirty="0">
                <a:solidFill>
                  <a:srgbClr val="0066FF"/>
                </a:solidFill>
                <a:latin typeface="+mn-ea"/>
                <a:cs typeface="宋体"/>
              </a:rPr>
              <a:t>碳等污染物</a:t>
            </a:r>
            <a:r>
              <a:rPr lang="zh-CN" altLang="en-US" sz="2400" b="1" spc="55" dirty="0">
                <a:solidFill>
                  <a:srgbClr val="0066FF"/>
                </a:solidFill>
                <a:latin typeface="+mn-ea"/>
                <a:cs typeface="宋体"/>
              </a:rPr>
              <a:t>，</a:t>
            </a:r>
            <a:r>
              <a:rPr lang="zh-CN" altLang="en-US" sz="2400" b="1" spc="45" dirty="0">
                <a:solidFill>
                  <a:srgbClr val="0066FF"/>
                </a:solidFill>
                <a:latin typeface="+mn-ea"/>
                <a:cs typeface="宋体"/>
              </a:rPr>
              <a:t>而且提</a:t>
            </a:r>
            <a:r>
              <a:rPr lang="zh-CN" altLang="en-US" sz="2400" b="1" spc="50" dirty="0">
                <a:solidFill>
                  <a:srgbClr val="0066FF"/>
                </a:solidFill>
                <a:latin typeface="+mn-ea"/>
                <a:cs typeface="宋体"/>
              </a:rPr>
              <a:t>高</a:t>
            </a:r>
            <a:r>
              <a:rPr lang="zh-CN" altLang="en-US" sz="2400" b="1" spc="45" dirty="0">
                <a:solidFill>
                  <a:srgbClr val="0066FF"/>
                </a:solidFill>
                <a:latin typeface="+mn-ea"/>
                <a:cs typeface="宋体"/>
              </a:rPr>
              <a:t>了化石</a:t>
            </a:r>
            <a:r>
              <a:rPr lang="zh-CN" altLang="en-US" sz="2400" b="1" spc="50" dirty="0">
                <a:solidFill>
                  <a:srgbClr val="0066FF"/>
                </a:solidFill>
                <a:latin typeface="+mn-ea"/>
                <a:cs typeface="宋体"/>
              </a:rPr>
              <a:t>燃</a:t>
            </a:r>
            <a:r>
              <a:rPr lang="zh-CN" altLang="en-US" sz="2400" b="1" spc="45" dirty="0">
                <a:solidFill>
                  <a:srgbClr val="0066FF"/>
                </a:solidFill>
                <a:latin typeface="+mn-ea"/>
                <a:cs typeface="宋体"/>
              </a:rPr>
              <a:t>料总的利</a:t>
            </a:r>
            <a:r>
              <a:rPr lang="zh-CN" altLang="en-US" sz="2400" b="1" spc="50" dirty="0">
                <a:solidFill>
                  <a:srgbClr val="0066FF"/>
                </a:solidFill>
                <a:latin typeface="+mn-ea"/>
                <a:cs typeface="宋体"/>
              </a:rPr>
              <a:t>用</a:t>
            </a:r>
            <a:r>
              <a:rPr lang="zh-CN" altLang="en-US" sz="2400" b="1" spc="45" dirty="0">
                <a:solidFill>
                  <a:srgbClr val="0066FF"/>
                </a:solidFill>
                <a:latin typeface="+mn-ea"/>
                <a:cs typeface="宋体"/>
              </a:rPr>
              <a:t>效</a:t>
            </a:r>
            <a:r>
              <a:rPr lang="zh-CN" altLang="en-US" sz="2400" b="1" spc="80" dirty="0">
                <a:solidFill>
                  <a:srgbClr val="0066FF"/>
                </a:solidFill>
                <a:latin typeface="+mn-ea"/>
                <a:cs typeface="宋体"/>
              </a:rPr>
              <a:t>率</a:t>
            </a:r>
            <a:r>
              <a:rPr lang="zh-CN" altLang="en-US" sz="2400" b="1" spc="55" dirty="0">
                <a:solidFill>
                  <a:srgbClr val="0066FF"/>
                </a:solidFill>
                <a:latin typeface="+mn-ea"/>
                <a:cs typeface="宋体"/>
              </a:rPr>
              <a:t>，</a:t>
            </a:r>
            <a:r>
              <a:rPr lang="zh-CN" altLang="en-US" sz="2400" b="1" dirty="0">
                <a:solidFill>
                  <a:srgbClr val="0066FF"/>
                </a:solidFill>
                <a:latin typeface="+mn-ea"/>
                <a:cs typeface="宋体"/>
              </a:rPr>
              <a:t>综合经济效益更好！</a:t>
            </a:r>
            <a:endParaRPr lang="zh-CN" altLang="en-US" sz="2400" b="1" spc="-5" dirty="0">
              <a:solidFill>
                <a:srgbClr val="0066FF"/>
              </a:solidFill>
              <a:latin typeface="+mn-ea"/>
              <a:cs typeface="宋体"/>
            </a:endParaRPr>
          </a:p>
          <a:p>
            <a:pPr marL="355600" marR="312420" indent="-342900">
              <a:lnSpc>
                <a:spcPct val="150000"/>
              </a:lnSpc>
              <a:buFont typeface="Wingdings" panose="05000000000000000000" pitchFamily="2" charset="2"/>
              <a:buChar char="u"/>
            </a:pPr>
            <a:r>
              <a:rPr lang="zh-CN" altLang="en-US" sz="2400" b="1" spc="-5" dirty="0">
                <a:solidFill>
                  <a:srgbClr val="0066FF"/>
                </a:solidFill>
                <a:latin typeface="+mn-ea"/>
                <a:cs typeface="宋体"/>
              </a:rPr>
              <a:t>在全球化石能源中，石油和天然气占</a:t>
            </a:r>
            <a:r>
              <a:rPr lang="en-US" altLang="zh-CN" sz="2400" b="1" spc="-5" dirty="0">
                <a:solidFill>
                  <a:srgbClr val="0066FF"/>
                </a:solidFill>
                <a:latin typeface="+mn-ea"/>
                <a:cs typeface="宋体"/>
              </a:rPr>
              <a:t>70%</a:t>
            </a:r>
            <a:r>
              <a:rPr lang="zh-CN" altLang="en-US" sz="2400" b="1" spc="-5" dirty="0">
                <a:solidFill>
                  <a:srgbClr val="0066FF"/>
                </a:solidFill>
                <a:latin typeface="+mn-ea"/>
                <a:cs typeface="宋体"/>
              </a:rPr>
              <a:t>，煤炭占</a:t>
            </a:r>
            <a:r>
              <a:rPr lang="en-US" altLang="zh-CN" sz="2400" b="1" spc="-5" dirty="0">
                <a:solidFill>
                  <a:srgbClr val="0066FF"/>
                </a:solidFill>
                <a:latin typeface="+mn-ea"/>
                <a:cs typeface="宋体"/>
              </a:rPr>
              <a:t>30%</a:t>
            </a:r>
            <a:r>
              <a:rPr lang="zh-CN" altLang="en-US" sz="2400" b="1" spc="-5" dirty="0">
                <a:solidFill>
                  <a:srgbClr val="0066FF"/>
                </a:solidFill>
                <a:latin typeface="+mn-ea"/>
                <a:cs typeface="宋体"/>
              </a:rPr>
              <a:t>。该技术的开发可以保持全球能源的供需平衡。</a:t>
            </a:r>
            <a:endParaRPr lang="en-US" altLang="zh-CN" sz="2400" b="1" spc="-5" dirty="0">
              <a:solidFill>
                <a:srgbClr val="0066FF"/>
              </a:solidFill>
              <a:latin typeface="+mn-ea"/>
              <a:cs typeface="宋体"/>
            </a:endParaRPr>
          </a:p>
          <a:p>
            <a:pPr marL="355600" marR="312420" indent="-342900">
              <a:lnSpc>
                <a:spcPct val="150000"/>
              </a:lnSpc>
              <a:buFont typeface="Wingdings" panose="05000000000000000000" pitchFamily="2" charset="2"/>
              <a:buChar char="u"/>
            </a:pPr>
            <a:r>
              <a:rPr lang="zh-CN" altLang="zh-CN" sz="2400" b="1" dirty="0">
                <a:solidFill>
                  <a:srgbClr val="0066FF"/>
                </a:solidFill>
                <a:effectLst/>
                <a:latin typeface="+mn-ea"/>
                <a:cs typeface="Times New Roman" panose="02020603050405020304" pitchFamily="18" charset="0"/>
              </a:rPr>
              <a:t>三嗪醇产品是稳定的固体产品，可以实现长时间的固碳。</a:t>
            </a:r>
            <a:endParaRPr lang="en-US" altLang="zh-CN" sz="2400" b="1" dirty="0">
              <a:solidFill>
                <a:srgbClr val="0066FF"/>
              </a:solidFill>
              <a:effectLst/>
              <a:latin typeface="+mn-ea"/>
              <a:cs typeface="Times New Roman" panose="02020603050405020304" pitchFamily="18" charset="0"/>
            </a:endParaRPr>
          </a:p>
          <a:p>
            <a:pPr marL="355600" marR="312420" indent="-342900">
              <a:lnSpc>
                <a:spcPct val="150000"/>
              </a:lnSpc>
              <a:buFont typeface="Wingdings" panose="05000000000000000000" pitchFamily="2" charset="2"/>
              <a:buChar char="u"/>
            </a:pPr>
            <a:r>
              <a:rPr lang="zh-CN" altLang="zh-CN" sz="2400" b="1" kern="0" dirty="0">
                <a:solidFill>
                  <a:srgbClr val="0066FF"/>
                </a:solidFill>
                <a:effectLst/>
                <a:latin typeface="+mn-ea"/>
                <a:cs typeface="Times New Roman" panose="02020603050405020304" pitchFamily="18" charset="0"/>
              </a:rPr>
              <a:t>三嗪醇产品用途广泛、附加值高</a:t>
            </a:r>
            <a:r>
              <a:rPr lang="zh-CN" altLang="en-US" sz="2400" b="1" kern="0" dirty="0">
                <a:solidFill>
                  <a:srgbClr val="0066FF"/>
                </a:solidFill>
                <a:latin typeface="+mn-ea"/>
                <a:cs typeface="Times New Roman" panose="02020603050405020304" pitchFamily="18" charset="0"/>
              </a:rPr>
              <a:t>。</a:t>
            </a:r>
            <a:endParaRPr lang="en-US" altLang="zh-CN" sz="2400" b="1" spc="-5" dirty="0">
              <a:solidFill>
                <a:srgbClr val="0066FF"/>
              </a:solidFill>
              <a:latin typeface="+mn-ea"/>
              <a:cs typeface="宋体"/>
            </a:endParaRPr>
          </a:p>
        </p:txBody>
      </p:sp>
      <p:sp>
        <p:nvSpPr>
          <p:cNvPr id="5" name="文本框 4">
            <a:extLst>
              <a:ext uri="{FF2B5EF4-FFF2-40B4-BE49-F238E27FC236}">
                <a16:creationId xmlns:a16="http://schemas.microsoft.com/office/drawing/2014/main" id="{C677C313-1DD1-428D-B7D8-6F8EA956440B}"/>
              </a:ext>
            </a:extLst>
          </p:cNvPr>
          <p:cNvSpPr txBox="1"/>
          <p:nvPr/>
        </p:nvSpPr>
        <p:spPr>
          <a:xfrm>
            <a:off x="381000" y="540071"/>
            <a:ext cx="5110480" cy="523220"/>
          </a:xfrm>
          <a:prstGeom prst="rect">
            <a:avLst/>
          </a:prstGeom>
          <a:noFill/>
        </p:spPr>
        <p:txBody>
          <a:bodyPr wrap="square">
            <a:spAutoFit/>
          </a:bodyPr>
          <a:lstStyle/>
          <a:p>
            <a:r>
              <a:rPr lang="en-US" altLang="zh-CN" sz="2800" b="1" dirty="0">
                <a:solidFill>
                  <a:srgbClr val="FF0000"/>
                </a:solidFill>
                <a:latin typeface="宋体"/>
                <a:cs typeface="宋体"/>
              </a:rPr>
              <a:t>2.1</a:t>
            </a:r>
            <a:r>
              <a:rPr lang="zh-CN" altLang="en-US" sz="2800" b="1" dirty="0">
                <a:solidFill>
                  <a:srgbClr val="FF0000"/>
                </a:solidFill>
                <a:latin typeface="宋体"/>
                <a:cs typeface="宋体"/>
              </a:rPr>
              <a:t> 固碳利用的能源工业路线</a:t>
            </a:r>
            <a:endParaRPr lang="zh-CN" altLang="en-US" sz="2800" dirty="0">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2805683" y="2833116"/>
            <a:ext cx="1182624" cy="86868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2804160" y="2833116"/>
            <a:ext cx="1182624" cy="870204"/>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2878835" y="2891027"/>
            <a:ext cx="1025651" cy="754380"/>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2878835" y="2897123"/>
            <a:ext cx="1025651" cy="754380"/>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2929127" y="2933700"/>
            <a:ext cx="925068" cy="678180"/>
          </a:xfrm>
          <a:prstGeom prst="rect">
            <a:avLst/>
          </a:prstGeom>
          <a:blipFill>
            <a:blip r:embed="rId6" cstate="print"/>
            <a:stretch>
              <a:fillRect/>
            </a:stretch>
          </a:blipFill>
        </p:spPr>
        <p:txBody>
          <a:bodyPr wrap="square" lIns="0" tIns="0" rIns="0" bIns="0" rtlCol="0"/>
          <a:lstStyle/>
          <a:p>
            <a:endParaRPr/>
          </a:p>
        </p:txBody>
      </p:sp>
      <p:sp>
        <p:nvSpPr>
          <p:cNvPr id="7" name="object 7"/>
          <p:cNvSpPr/>
          <p:nvPr/>
        </p:nvSpPr>
        <p:spPr>
          <a:xfrm>
            <a:off x="2955035" y="2941320"/>
            <a:ext cx="896112" cy="659891"/>
          </a:xfrm>
          <a:prstGeom prst="rect">
            <a:avLst/>
          </a:prstGeom>
          <a:blipFill>
            <a:blip r:embed="rId7" cstate="print"/>
            <a:stretch>
              <a:fillRect/>
            </a:stretch>
          </a:blipFill>
        </p:spPr>
        <p:txBody>
          <a:bodyPr wrap="square" lIns="0" tIns="0" rIns="0" bIns="0" rtlCol="0"/>
          <a:lstStyle/>
          <a:p>
            <a:endParaRPr/>
          </a:p>
        </p:txBody>
      </p:sp>
      <p:sp>
        <p:nvSpPr>
          <p:cNvPr id="8" name="object 8"/>
          <p:cNvSpPr/>
          <p:nvPr/>
        </p:nvSpPr>
        <p:spPr>
          <a:xfrm>
            <a:off x="2965704" y="2945892"/>
            <a:ext cx="874775" cy="643128"/>
          </a:xfrm>
          <a:prstGeom prst="rect">
            <a:avLst/>
          </a:prstGeom>
          <a:blipFill>
            <a:blip r:embed="rId8" cstate="print"/>
            <a:stretch>
              <a:fillRect/>
            </a:stretch>
          </a:blipFill>
        </p:spPr>
        <p:txBody>
          <a:bodyPr wrap="square" lIns="0" tIns="0" rIns="0" bIns="0" rtlCol="0"/>
          <a:lstStyle/>
          <a:p>
            <a:endParaRPr/>
          </a:p>
        </p:txBody>
      </p:sp>
      <p:sp>
        <p:nvSpPr>
          <p:cNvPr id="9" name="object 9"/>
          <p:cNvSpPr/>
          <p:nvPr/>
        </p:nvSpPr>
        <p:spPr>
          <a:xfrm>
            <a:off x="2974848" y="2951988"/>
            <a:ext cx="832103" cy="600456"/>
          </a:xfrm>
          <a:prstGeom prst="rect">
            <a:avLst/>
          </a:prstGeom>
          <a:blipFill>
            <a:blip r:embed="rId9" cstate="print"/>
            <a:stretch>
              <a:fillRect/>
            </a:stretch>
          </a:blipFill>
        </p:spPr>
        <p:txBody>
          <a:bodyPr wrap="square" lIns="0" tIns="0" rIns="0" bIns="0" rtlCol="0"/>
          <a:lstStyle/>
          <a:p>
            <a:endParaRPr/>
          </a:p>
        </p:txBody>
      </p:sp>
      <p:sp>
        <p:nvSpPr>
          <p:cNvPr id="10" name="object 10"/>
          <p:cNvSpPr/>
          <p:nvPr/>
        </p:nvSpPr>
        <p:spPr>
          <a:xfrm>
            <a:off x="3023616" y="2968751"/>
            <a:ext cx="739139" cy="487680"/>
          </a:xfrm>
          <a:prstGeom prst="rect">
            <a:avLst/>
          </a:prstGeom>
          <a:blipFill>
            <a:blip r:embed="rId10" cstate="print"/>
            <a:stretch>
              <a:fillRect/>
            </a:stretch>
          </a:blipFill>
        </p:spPr>
        <p:txBody>
          <a:bodyPr wrap="square" lIns="0" tIns="0" rIns="0" bIns="0" rtlCol="0"/>
          <a:lstStyle/>
          <a:p>
            <a:endParaRPr/>
          </a:p>
        </p:txBody>
      </p:sp>
      <p:sp>
        <p:nvSpPr>
          <p:cNvPr id="11" name="object 11"/>
          <p:cNvSpPr/>
          <p:nvPr/>
        </p:nvSpPr>
        <p:spPr>
          <a:xfrm>
            <a:off x="3379723" y="4094734"/>
            <a:ext cx="304800" cy="474980"/>
          </a:xfrm>
          <a:custGeom>
            <a:avLst/>
            <a:gdLst/>
            <a:ahLst/>
            <a:cxnLst/>
            <a:rect l="l" t="t" r="r" b="b"/>
            <a:pathLst>
              <a:path w="304800" h="474979">
                <a:moveTo>
                  <a:pt x="220852" y="0"/>
                </a:moveTo>
                <a:lnTo>
                  <a:pt x="225927" y="18536"/>
                </a:lnTo>
                <a:lnTo>
                  <a:pt x="229727" y="37893"/>
                </a:lnTo>
                <a:lnTo>
                  <a:pt x="232265" y="57989"/>
                </a:lnTo>
                <a:lnTo>
                  <a:pt x="233552" y="78740"/>
                </a:lnTo>
                <a:lnTo>
                  <a:pt x="231800" y="126770"/>
                </a:lnTo>
                <a:lnTo>
                  <a:pt x="223967" y="174778"/>
                </a:lnTo>
                <a:lnTo>
                  <a:pt x="210532" y="221972"/>
                </a:lnTo>
                <a:lnTo>
                  <a:pt x="191978" y="267561"/>
                </a:lnTo>
                <a:lnTo>
                  <a:pt x="168783" y="310753"/>
                </a:lnTo>
                <a:lnTo>
                  <a:pt x="141427" y="350755"/>
                </a:lnTo>
                <a:lnTo>
                  <a:pt x="110390" y="386777"/>
                </a:lnTo>
                <a:lnTo>
                  <a:pt x="76154" y="418027"/>
                </a:lnTo>
                <a:lnTo>
                  <a:pt x="39197" y="443712"/>
                </a:lnTo>
                <a:lnTo>
                  <a:pt x="0" y="463042"/>
                </a:lnTo>
                <a:lnTo>
                  <a:pt x="39617" y="474432"/>
                </a:lnTo>
                <a:lnTo>
                  <a:pt x="81620" y="473084"/>
                </a:lnTo>
                <a:lnTo>
                  <a:pt x="124383" y="459929"/>
                </a:lnTo>
                <a:lnTo>
                  <a:pt x="166280" y="435897"/>
                </a:lnTo>
                <a:lnTo>
                  <a:pt x="205684" y="401919"/>
                </a:lnTo>
                <a:lnTo>
                  <a:pt x="240969" y="358925"/>
                </a:lnTo>
                <a:lnTo>
                  <a:pt x="270510" y="307848"/>
                </a:lnTo>
                <a:lnTo>
                  <a:pt x="291632" y="252739"/>
                </a:lnTo>
                <a:lnTo>
                  <a:pt x="302842" y="198264"/>
                </a:lnTo>
                <a:lnTo>
                  <a:pt x="304443" y="146268"/>
                </a:lnTo>
                <a:lnTo>
                  <a:pt x="296740" y="98597"/>
                </a:lnTo>
                <a:lnTo>
                  <a:pt x="280038" y="57098"/>
                </a:lnTo>
                <a:lnTo>
                  <a:pt x="254641" y="23617"/>
                </a:lnTo>
                <a:lnTo>
                  <a:pt x="220852" y="0"/>
                </a:lnTo>
                <a:close/>
              </a:path>
            </a:pathLst>
          </a:custGeom>
          <a:solidFill>
            <a:srgbClr val="FFFFFF">
              <a:alpha val="3921"/>
            </a:srgbClr>
          </a:solidFill>
        </p:spPr>
        <p:txBody>
          <a:bodyPr wrap="square" lIns="0" tIns="0" rIns="0" bIns="0" rtlCol="0"/>
          <a:lstStyle/>
          <a:p>
            <a:endParaRPr/>
          </a:p>
        </p:txBody>
      </p:sp>
      <p:sp>
        <p:nvSpPr>
          <p:cNvPr id="12" name="object 12"/>
          <p:cNvSpPr/>
          <p:nvPr/>
        </p:nvSpPr>
        <p:spPr>
          <a:xfrm>
            <a:off x="3299840" y="4185030"/>
            <a:ext cx="374015" cy="427355"/>
          </a:xfrm>
          <a:custGeom>
            <a:avLst/>
            <a:gdLst/>
            <a:ahLst/>
            <a:cxnLst/>
            <a:rect l="l" t="t" r="r" b="b"/>
            <a:pathLst>
              <a:path w="374014" h="427354">
                <a:moveTo>
                  <a:pt x="323469" y="0"/>
                </a:moveTo>
                <a:lnTo>
                  <a:pt x="323119" y="38941"/>
                </a:lnTo>
                <a:lnTo>
                  <a:pt x="317246" y="79502"/>
                </a:lnTo>
                <a:lnTo>
                  <a:pt x="304279" y="125783"/>
                </a:lnTo>
                <a:lnTo>
                  <a:pt x="285398" y="170614"/>
                </a:lnTo>
                <a:lnTo>
                  <a:pt x="261258" y="213340"/>
                </a:lnTo>
                <a:lnTo>
                  <a:pt x="232513" y="253303"/>
                </a:lnTo>
                <a:lnTo>
                  <a:pt x="199818" y="289845"/>
                </a:lnTo>
                <a:lnTo>
                  <a:pt x="163827" y="322311"/>
                </a:lnTo>
                <a:lnTo>
                  <a:pt x="125196" y="350044"/>
                </a:lnTo>
                <a:lnTo>
                  <a:pt x="84577" y="372386"/>
                </a:lnTo>
                <a:lnTo>
                  <a:pt x="42627" y="388681"/>
                </a:lnTo>
                <a:lnTo>
                  <a:pt x="0" y="398272"/>
                </a:lnTo>
                <a:lnTo>
                  <a:pt x="35849" y="418644"/>
                </a:lnTo>
                <a:lnTo>
                  <a:pt x="76994" y="427205"/>
                </a:lnTo>
                <a:lnTo>
                  <a:pt x="121641" y="424474"/>
                </a:lnTo>
                <a:lnTo>
                  <a:pt x="167993" y="410970"/>
                </a:lnTo>
                <a:lnTo>
                  <a:pt x="214257" y="387214"/>
                </a:lnTo>
                <a:lnTo>
                  <a:pt x="258637" y="353724"/>
                </a:lnTo>
                <a:lnTo>
                  <a:pt x="299338" y="311023"/>
                </a:lnTo>
                <a:lnTo>
                  <a:pt x="332812" y="262403"/>
                </a:lnTo>
                <a:lnTo>
                  <a:pt x="356507" y="212062"/>
                </a:lnTo>
                <a:lnTo>
                  <a:pt x="370284" y="161869"/>
                </a:lnTo>
                <a:lnTo>
                  <a:pt x="374007" y="113696"/>
                </a:lnTo>
                <a:lnTo>
                  <a:pt x="367537" y="69413"/>
                </a:lnTo>
                <a:lnTo>
                  <a:pt x="350737" y="30891"/>
                </a:lnTo>
                <a:lnTo>
                  <a:pt x="323469" y="0"/>
                </a:lnTo>
                <a:close/>
              </a:path>
            </a:pathLst>
          </a:custGeom>
          <a:solidFill>
            <a:srgbClr val="FFFFFF">
              <a:alpha val="3921"/>
            </a:srgbClr>
          </a:solidFill>
        </p:spPr>
        <p:txBody>
          <a:bodyPr wrap="square" lIns="0" tIns="0" rIns="0" bIns="0" rtlCol="0"/>
          <a:lstStyle/>
          <a:p>
            <a:endParaRPr/>
          </a:p>
        </p:txBody>
      </p:sp>
      <p:sp>
        <p:nvSpPr>
          <p:cNvPr id="13" name="object 13"/>
          <p:cNvSpPr/>
          <p:nvPr/>
        </p:nvSpPr>
        <p:spPr>
          <a:xfrm>
            <a:off x="3250819" y="4228210"/>
            <a:ext cx="397510" cy="405765"/>
          </a:xfrm>
          <a:custGeom>
            <a:avLst/>
            <a:gdLst/>
            <a:ahLst/>
            <a:cxnLst/>
            <a:rect l="l" t="t" r="r" b="b"/>
            <a:pathLst>
              <a:path w="397510" h="405764">
                <a:moveTo>
                  <a:pt x="356489" y="0"/>
                </a:moveTo>
                <a:lnTo>
                  <a:pt x="352869" y="38798"/>
                </a:lnTo>
                <a:lnTo>
                  <a:pt x="343534" y="78739"/>
                </a:lnTo>
                <a:lnTo>
                  <a:pt x="326625" y="123723"/>
                </a:lnTo>
                <a:lnTo>
                  <a:pt x="303954" y="166760"/>
                </a:lnTo>
                <a:lnTo>
                  <a:pt x="276228" y="207249"/>
                </a:lnTo>
                <a:lnTo>
                  <a:pt x="244153" y="244593"/>
                </a:lnTo>
                <a:lnTo>
                  <a:pt x="208438" y="278193"/>
                </a:lnTo>
                <a:lnTo>
                  <a:pt x="169789" y="307449"/>
                </a:lnTo>
                <a:lnTo>
                  <a:pt x="128914" y="331763"/>
                </a:lnTo>
                <a:lnTo>
                  <a:pt x="86519" y="350536"/>
                </a:lnTo>
                <a:lnTo>
                  <a:pt x="43312" y="363168"/>
                </a:lnTo>
                <a:lnTo>
                  <a:pt x="0" y="369062"/>
                </a:lnTo>
                <a:lnTo>
                  <a:pt x="33968" y="392449"/>
                </a:lnTo>
                <a:lnTo>
                  <a:pt x="74235" y="404509"/>
                </a:lnTo>
                <a:lnTo>
                  <a:pt x="118965" y="405608"/>
                </a:lnTo>
                <a:lnTo>
                  <a:pt x="166323" y="396111"/>
                </a:lnTo>
                <a:lnTo>
                  <a:pt x="214474" y="376387"/>
                </a:lnTo>
                <a:lnTo>
                  <a:pt x="261583" y="346801"/>
                </a:lnTo>
                <a:lnTo>
                  <a:pt x="305816" y="307720"/>
                </a:lnTo>
                <a:lnTo>
                  <a:pt x="343312" y="262176"/>
                </a:lnTo>
                <a:lnTo>
                  <a:pt x="371234" y="214080"/>
                </a:lnTo>
                <a:lnTo>
                  <a:pt x="389274" y="165279"/>
                </a:lnTo>
                <a:lnTo>
                  <a:pt x="397127" y="117622"/>
                </a:lnTo>
                <a:lnTo>
                  <a:pt x="394484" y="72957"/>
                </a:lnTo>
                <a:lnTo>
                  <a:pt x="381040" y="33134"/>
                </a:lnTo>
                <a:lnTo>
                  <a:pt x="356489" y="0"/>
                </a:lnTo>
                <a:close/>
              </a:path>
            </a:pathLst>
          </a:custGeom>
          <a:solidFill>
            <a:srgbClr val="FFFFFF">
              <a:alpha val="3921"/>
            </a:srgbClr>
          </a:solidFill>
        </p:spPr>
        <p:txBody>
          <a:bodyPr wrap="square" lIns="0" tIns="0" rIns="0" bIns="0" rtlCol="0"/>
          <a:lstStyle/>
          <a:p>
            <a:endParaRPr/>
          </a:p>
        </p:txBody>
      </p:sp>
      <p:sp>
        <p:nvSpPr>
          <p:cNvPr id="14" name="object 14"/>
          <p:cNvSpPr/>
          <p:nvPr/>
        </p:nvSpPr>
        <p:spPr>
          <a:xfrm>
            <a:off x="3187700" y="4288028"/>
            <a:ext cx="435609" cy="364490"/>
          </a:xfrm>
          <a:custGeom>
            <a:avLst/>
            <a:gdLst/>
            <a:ahLst/>
            <a:cxnLst/>
            <a:rect l="l" t="t" r="r" b="b"/>
            <a:pathLst>
              <a:path w="435610" h="364489">
                <a:moveTo>
                  <a:pt x="0" y="309626"/>
                </a:moveTo>
                <a:lnTo>
                  <a:pt x="29966" y="337965"/>
                </a:lnTo>
                <a:lnTo>
                  <a:pt x="67895" y="356087"/>
                </a:lnTo>
                <a:lnTo>
                  <a:pt x="111920" y="364070"/>
                </a:lnTo>
                <a:lnTo>
                  <a:pt x="160175" y="361991"/>
                </a:lnTo>
                <a:lnTo>
                  <a:pt x="210794" y="349929"/>
                </a:lnTo>
                <a:lnTo>
                  <a:pt x="261910" y="327960"/>
                </a:lnTo>
                <a:lnTo>
                  <a:pt x="289271" y="310472"/>
                </a:lnTo>
                <a:lnTo>
                  <a:pt x="43706" y="310472"/>
                </a:lnTo>
                <a:lnTo>
                  <a:pt x="0" y="309626"/>
                </a:lnTo>
                <a:close/>
              </a:path>
              <a:path w="435610" h="364489">
                <a:moveTo>
                  <a:pt x="409066" y="0"/>
                </a:moveTo>
                <a:lnTo>
                  <a:pt x="399573" y="37703"/>
                </a:lnTo>
                <a:lnTo>
                  <a:pt x="384175" y="75692"/>
                </a:lnTo>
                <a:lnTo>
                  <a:pt x="360528" y="117536"/>
                </a:lnTo>
                <a:lnTo>
                  <a:pt x="331492" y="156567"/>
                </a:lnTo>
                <a:lnTo>
                  <a:pt x="297856" y="192302"/>
                </a:lnTo>
                <a:lnTo>
                  <a:pt x="260411" y="224257"/>
                </a:lnTo>
                <a:lnTo>
                  <a:pt x="219948" y="251952"/>
                </a:lnTo>
                <a:lnTo>
                  <a:pt x="177255" y="274903"/>
                </a:lnTo>
                <a:lnTo>
                  <a:pt x="133124" y="292628"/>
                </a:lnTo>
                <a:lnTo>
                  <a:pt x="88344" y="304645"/>
                </a:lnTo>
                <a:lnTo>
                  <a:pt x="43706" y="310472"/>
                </a:lnTo>
                <a:lnTo>
                  <a:pt x="289271" y="310472"/>
                </a:lnTo>
                <a:lnTo>
                  <a:pt x="355709" y="256945"/>
                </a:lnTo>
                <a:lnTo>
                  <a:pt x="390696" y="213733"/>
                </a:lnTo>
                <a:lnTo>
                  <a:pt x="416030" y="168307"/>
                </a:lnTo>
                <a:lnTo>
                  <a:pt x="431123" y="122444"/>
                </a:lnTo>
                <a:lnTo>
                  <a:pt x="435386" y="77920"/>
                </a:lnTo>
                <a:lnTo>
                  <a:pt x="428230" y="36513"/>
                </a:lnTo>
                <a:lnTo>
                  <a:pt x="409066" y="0"/>
                </a:lnTo>
                <a:close/>
              </a:path>
            </a:pathLst>
          </a:custGeom>
          <a:solidFill>
            <a:srgbClr val="FFFFFF">
              <a:alpha val="3921"/>
            </a:srgbClr>
          </a:solidFill>
        </p:spPr>
        <p:txBody>
          <a:bodyPr wrap="square" lIns="0" tIns="0" rIns="0" bIns="0" rtlCol="0"/>
          <a:lstStyle/>
          <a:p>
            <a:endParaRPr/>
          </a:p>
        </p:txBody>
      </p:sp>
      <p:sp>
        <p:nvSpPr>
          <p:cNvPr id="15" name="object 15"/>
          <p:cNvSpPr/>
          <p:nvPr/>
        </p:nvSpPr>
        <p:spPr>
          <a:xfrm>
            <a:off x="3215894" y="4249546"/>
            <a:ext cx="414655" cy="388620"/>
          </a:xfrm>
          <a:custGeom>
            <a:avLst/>
            <a:gdLst/>
            <a:ahLst/>
            <a:cxnLst/>
            <a:rect l="l" t="t" r="r" b="b"/>
            <a:pathLst>
              <a:path w="414654" h="388620">
                <a:moveTo>
                  <a:pt x="381507" y="0"/>
                </a:moveTo>
                <a:lnTo>
                  <a:pt x="375269" y="38480"/>
                </a:lnTo>
                <a:lnTo>
                  <a:pt x="363219" y="77723"/>
                </a:lnTo>
                <a:lnTo>
                  <a:pt x="343242" y="121486"/>
                </a:lnTo>
                <a:lnTo>
                  <a:pt x="317642" y="162872"/>
                </a:lnTo>
                <a:lnTo>
                  <a:pt x="287164" y="201338"/>
                </a:lnTo>
                <a:lnTo>
                  <a:pt x="252557" y="236335"/>
                </a:lnTo>
                <a:lnTo>
                  <a:pt x="214566" y="267319"/>
                </a:lnTo>
                <a:lnTo>
                  <a:pt x="173939" y="293741"/>
                </a:lnTo>
                <a:lnTo>
                  <a:pt x="131422" y="315057"/>
                </a:lnTo>
                <a:lnTo>
                  <a:pt x="87762" y="330720"/>
                </a:lnTo>
                <a:lnTo>
                  <a:pt x="43705" y="340183"/>
                </a:lnTo>
                <a:lnTo>
                  <a:pt x="0" y="342900"/>
                </a:lnTo>
                <a:lnTo>
                  <a:pt x="32354" y="368792"/>
                </a:lnTo>
                <a:lnTo>
                  <a:pt x="71789" y="383814"/>
                </a:lnTo>
                <a:lnTo>
                  <a:pt x="116442" y="388200"/>
                </a:lnTo>
                <a:lnTo>
                  <a:pt x="164452" y="382181"/>
                </a:lnTo>
                <a:lnTo>
                  <a:pt x="213957" y="365993"/>
                </a:lnTo>
                <a:lnTo>
                  <a:pt x="263096" y="339867"/>
                </a:lnTo>
                <a:lnTo>
                  <a:pt x="310006" y="304038"/>
                </a:lnTo>
                <a:lnTo>
                  <a:pt x="350577" y="261250"/>
                </a:lnTo>
                <a:lnTo>
                  <a:pt x="381754" y="215203"/>
                </a:lnTo>
                <a:lnTo>
                  <a:pt x="403103" y="167724"/>
                </a:lnTo>
                <a:lnTo>
                  <a:pt x="414188" y="120638"/>
                </a:lnTo>
                <a:lnTo>
                  <a:pt x="414574" y="75771"/>
                </a:lnTo>
                <a:lnTo>
                  <a:pt x="403826" y="34949"/>
                </a:lnTo>
                <a:lnTo>
                  <a:pt x="381507" y="0"/>
                </a:lnTo>
                <a:close/>
              </a:path>
            </a:pathLst>
          </a:custGeom>
          <a:solidFill>
            <a:srgbClr val="FFFFFF">
              <a:alpha val="3921"/>
            </a:srgbClr>
          </a:solidFill>
        </p:spPr>
        <p:txBody>
          <a:bodyPr wrap="square" lIns="0" tIns="0" rIns="0" bIns="0" rtlCol="0"/>
          <a:lstStyle/>
          <a:p>
            <a:endParaRPr/>
          </a:p>
        </p:txBody>
      </p:sp>
      <p:sp>
        <p:nvSpPr>
          <p:cNvPr id="16" name="object 16"/>
          <p:cNvSpPr/>
          <p:nvPr/>
        </p:nvSpPr>
        <p:spPr>
          <a:xfrm>
            <a:off x="3132327" y="4341621"/>
            <a:ext cx="466090" cy="320675"/>
          </a:xfrm>
          <a:custGeom>
            <a:avLst/>
            <a:gdLst/>
            <a:ahLst/>
            <a:cxnLst/>
            <a:rect l="l" t="t" r="r" b="b"/>
            <a:pathLst>
              <a:path w="466089" h="320675">
                <a:moveTo>
                  <a:pt x="0" y="243712"/>
                </a:moveTo>
                <a:lnTo>
                  <a:pt x="25371" y="276459"/>
                </a:lnTo>
                <a:lnTo>
                  <a:pt x="60182" y="300314"/>
                </a:lnTo>
                <a:lnTo>
                  <a:pt x="102566" y="315065"/>
                </a:lnTo>
                <a:lnTo>
                  <a:pt x="150658" y="320499"/>
                </a:lnTo>
                <a:lnTo>
                  <a:pt x="202590" y="316402"/>
                </a:lnTo>
                <a:lnTo>
                  <a:pt x="256498" y="302562"/>
                </a:lnTo>
                <a:lnTo>
                  <a:pt x="310514" y="278764"/>
                </a:lnTo>
                <a:lnTo>
                  <a:pt x="351056" y="252477"/>
                </a:lnTo>
                <a:lnTo>
                  <a:pt x="88179" y="252477"/>
                </a:lnTo>
                <a:lnTo>
                  <a:pt x="43123" y="251331"/>
                </a:lnTo>
                <a:lnTo>
                  <a:pt x="0" y="243712"/>
                </a:lnTo>
                <a:close/>
              </a:path>
              <a:path w="466089" h="320675">
                <a:moveTo>
                  <a:pt x="451485" y="0"/>
                </a:moveTo>
                <a:lnTo>
                  <a:pt x="436356" y="35909"/>
                </a:lnTo>
                <a:lnTo>
                  <a:pt x="415417" y="71246"/>
                </a:lnTo>
                <a:lnTo>
                  <a:pt x="385735" y="109097"/>
                </a:lnTo>
                <a:lnTo>
                  <a:pt x="351133" y="143315"/>
                </a:lnTo>
                <a:lnTo>
                  <a:pt x="312469" y="173547"/>
                </a:lnTo>
                <a:lnTo>
                  <a:pt x="270598" y="199437"/>
                </a:lnTo>
                <a:lnTo>
                  <a:pt x="226377" y="220630"/>
                </a:lnTo>
                <a:lnTo>
                  <a:pt x="180663" y="236771"/>
                </a:lnTo>
                <a:lnTo>
                  <a:pt x="134311" y="247505"/>
                </a:lnTo>
                <a:lnTo>
                  <a:pt x="88179" y="252477"/>
                </a:lnTo>
                <a:lnTo>
                  <a:pt x="351056" y="252477"/>
                </a:lnTo>
                <a:lnTo>
                  <a:pt x="401121" y="209214"/>
                </a:lnTo>
                <a:lnTo>
                  <a:pt x="433019" y="168060"/>
                </a:lnTo>
                <a:lnTo>
                  <a:pt x="454850" y="124886"/>
                </a:lnTo>
                <a:lnTo>
                  <a:pt x="465769" y="81368"/>
                </a:lnTo>
                <a:lnTo>
                  <a:pt x="464929" y="39181"/>
                </a:lnTo>
                <a:lnTo>
                  <a:pt x="451485" y="0"/>
                </a:lnTo>
                <a:close/>
              </a:path>
            </a:pathLst>
          </a:custGeom>
          <a:solidFill>
            <a:srgbClr val="FFFFFF">
              <a:alpha val="3921"/>
            </a:srgbClr>
          </a:solidFill>
        </p:spPr>
        <p:txBody>
          <a:bodyPr wrap="square" lIns="0" tIns="0" rIns="0" bIns="0" rtlCol="0"/>
          <a:lstStyle/>
          <a:p>
            <a:endParaRPr/>
          </a:p>
        </p:txBody>
      </p:sp>
      <p:sp>
        <p:nvSpPr>
          <p:cNvPr id="17" name="object 17"/>
          <p:cNvSpPr/>
          <p:nvPr/>
        </p:nvSpPr>
        <p:spPr>
          <a:xfrm>
            <a:off x="3081782" y="4375277"/>
            <a:ext cx="481330" cy="294005"/>
          </a:xfrm>
          <a:custGeom>
            <a:avLst/>
            <a:gdLst/>
            <a:ahLst/>
            <a:cxnLst/>
            <a:rect l="l" t="t" r="r" b="b"/>
            <a:pathLst>
              <a:path w="481329" h="294004">
                <a:moveTo>
                  <a:pt x="0" y="204089"/>
                </a:moveTo>
                <a:lnTo>
                  <a:pt x="22460" y="238885"/>
                </a:lnTo>
                <a:lnTo>
                  <a:pt x="55086" y="265630"/>
                </a:lnTo>
                <a:lnTo>
                  <a:pt x="96038" y="283955"/>
                </a:lnTo>
                <a:lnTo>
                  <a:pt x="143478" y="293492"/>
                </a:lnTo>
                <a:lnTo>
                  <a:pt x="195565" y="293872"/>
                </a:lnTo>
                <a:lnTo>
                  <a:pt x="250460" y="284725"/>
                </a:lnTo>
                <a:lnTo>
                  <a:pt x="306323" y="265684"/>
                </a:lnTo>
                <a:lnTo>
                  <a:pt x="358395" y="237950"/>
                </a:lnTo>
                <a:lnTo>
                  <a:pt x="381375" y="220373"/>
                </a:lnTo>
                <a:lnTo>
                  <a:pt x="87091" y="220373"/>
                </a:lnTo>
                <a:lnTo>
                  <a:pt x="42303" y="215371"/>
                </a:lnTo>
                <a:lnTo>
                  <a:pt x="0" y="204089"/>
                </a:lnTo>
                <a:close/>
              </a:path>
              <a:path w="481329" h="294004">
                <a:moveTo>
                  <a:pt x="470789" y="0"/>
                </a:moveTo>
                <a:lnTo>
                  <a:pt x="452580" y="34496"/>
                </a:lnTo>
                <a:lnTo>
                  <a:pt x="428752" y="67945"/>
                </a:lnTo>
                <a:lnTo>
                  <a:pt x="395912" y="103091"/>
                </a:lnTo>
                <a:lnTo>
                  <a:pt x="358485" y="134200"/>
                </a:lnTo>
                <a:lnTo>
                  <a:pt x="317355" y="160992"/>
                </a:lnTo>
                <a:lnTo>
                  <a:pt x="273405" y="183185"/>
                </a:lnTo>
                <a:lnTo>
                  <a:pt x="227520" y="200501"/>
                </a:lnTo>
                <a:lnTo>
                  <a:pt x="180583" y="212657"/>
                </a:lnTo>
                <a:lnTo>
                  <a:pt x="133479" y="219375"/>
                </a:lnTo>
                <a:lnTo>
                  <a:pt x="87091" y="220373"/>
                </a:lnTo>
                <a:lnTo>
                  <a:pt x="381375" y="220373"/>
                </a:lnTo>
                <a:lnTo>
                  <a:pt x="437915" y="165873"/>
                </a:lnTo>
                <a:lnTo>
                  <a:pt x="463387" y="124723"/>
                </a:lnTo>
                <a:lnTo>
                  <a:pt x="478016" y="82296"/>
                </a:lnTo>
                <a:lnTo>
                  <a:pt x="480813" y="40189"/>
                </a:lnTo>
                <a:lnTo>
                  <a:pt x="470789" y="0"/>
                </a:lnTo>
                <a:close/>
              </a:path>
            </a:pathLst>
          </a:custGeom>
          <a:solidFill>
            <a:srgbClr val="FFFFFF">
              <a:alpha val="3921"/>
            </a:srgbClr>
          </a:solidFill>
        </p:spPr>
        <p:txBody>
          <a:bodyPr wrap="square" lIns="0" tIns="0" rIns="0" bIns="0" rtlCol="0"/>
          <a:lstStyle/>
          <a:p>
            <a:endParaRPr/>
          </a:p>
        </p:txBody>
      </p:sp>
      <p:sp>
        <p:nvSpPr>
          <p:cNvPr id="18" name="object 18"/>
          <p:cNvSpPr/>
          <p:nvPr/>
        </p:nvSpPr>
        <p:spPr>
          <a:xfrm>
            <a:off x="3023235" y="4426330"/>
            <a:ext cx="501015" cy="248285"/>
          </a:xfrm>
          <a:custGeom>
            <a:avLst/>
            <a:gdLst/>
            <a:ahLst/>
            <a:cxnLst/>
            <a:rect l="l" t="t" r="r" b="b"/>
            <a:pathLst>
              <a:path w="501014" h="248285">
                <a:moveTo>
                  <a:pt x="0" y="128905"/>
                </a:moveTo>
                <a:lnTo>
                  <a:pt x="16843" y="166796"/>
                </a:lnTo>
                <a:lnTo>
                  <a:pt x="44972" y="198286"/>
                </a:lnTo>
                <a:lnTo>
                  <a:pt x="82625" y="222730"/>
                </a:lnTo>
                <a:lnTo>
                  <a:pt x="128041" y="239481"/>
                </a:lnTo>
                <a:lnTo>
                  <a:pt x="179456" y="247892"/>
                </a:lnTo>
                <a:lnTo>
                  <a:pt x="235111" y="247317"/>
                </a:lnTo>
                <a:lnTo>
                  <a:pt x="293242" y="237109"/>
                </a:lnTo>
                <a:lnTo>
                  <a:pt x="348960" y="217736"/>
                </a:lnTo>
                <a:lnTo>
                  <a:pt x="397836" y="191157"/>
                </a:lnTo>
                <a:lnTo>
                  <a:pt x="430472" y="165277"/>
                </a:lnTo>
                <a:lnTo>
                  <a:pt x="177119" y="165277"/>
                </a:lnTo>
                <a:lnTo>
                  <a:pt x="129547" y="164640"/>
                </a:lnTo>
                <a:lnTo>
                  <a:pt x="83560" y="158460"/>
                </a:lnTo>
                <a:lnTo>
                  <a:pt x="40073" y="146595"/>
                </a:lnTo>
                <a:lnTo>
                  <a:pt x="0" y="128905"/>
                </a:lnTo>
                <a:close/>
              </a:path>
              <a:path w="501014" h="248285">
                <a:moveTo>
                  <a:pt x="496697" y="0"/>
                </a:moveTo>
                <a:lnTo>
                  <a:pt x="473329" y="31242"/>
                </a:lnTo>
                <a:lnTo>
                  <a:pt x="444626" y="60579"/>
                </a:lnTo>
                <a:lnTo>
                  <a:pt x="406747" y="90243"/>
                </a:lnTo>
                <a:lnTo>
                  <a:pt x="364967" y="115209"/>
                </a:lnTo>
                <a:lnTo>
                  <a:pt x="320200" y="135336"/>
                </a:lnTo>
                <a:lnTo>
                  <a:pt x="273359" y="150484"/>
                </a:lnTo>
                <a:lnTo>
                  <a:pt x="225361" y="160512"/>
                </a:lnTo>
                <a:lnTo>
                  <a:pt x="177119" y="165277"/>
                </a:lnTo>
                <a:lnTo>
                  <a:pt x="430472" y="165277"/>
                </a:lnTo>
                <a:lnTo>
                  <a:pt x="438647" y="158795"/>
                </a:lnTo>
                <a:lnTo>
                  <a:pt x="470164" y="122074"/>
                </a:lnTo>
                <a:lnTo>
                  <a:pt x="491163" y="82418"/>
                </a:lnTo>
                <a:lnTo>
                  <a:pt x="500415" y="41252"/>
                </a:lnTo>
                <a:lnTo>
                  <a:pt x="496697" y="0"/>
                </a:lnTo>
                <a:close/>
              </a:path>
            </a:pathLst>
          </a:custGeom>
          <a:solidFill>
            <a:srgbClr val="FFFFFF">
              <a:alpha val="3921"/>
            </a:srgbClr>
          </a:solidFill>
        </p:spPr>
        <p:txBody>
          <a:bodyPr wrap="square" lIns="0" tIns="0" rIns="0" bIns="0" rtlCol="0"/>
          <a:lstStyle/>
          <a:p>
            <a:endParaRPr/>
          </a:p>
        </p:txBody>
      </p:sp>
      <p:sp>
        <p:nvSpPr>
          <p:cNvPr id="19" name="object 19"/>
          <p:cNvSpPr txBox="1"/>
          <p:nvPr/>
        </p:nvSpPr>
        <p:spPr>
          <a:xfrm>
            <a:off x="6454266" y="6019393"/>
            <a:ext cx="1630045" cy="461009"/>
          </a:xfrm>
          <a:prstGeom prst="rect">
            <a:avLst/>
          </a:prstGeom>
        </p:spPr>
        <p:txBody>
          <a:bodyPr vert="horz" wrap="square" lIns="0" tIns="0" rIns="0" bIns="0" rtlCol="0">
            <a:spAutoFit/>
          </a:bodyPr>
          <a:lstStyle/>
          <a:p>
            <a:pPr marL="12700">
              <a:lnSpc>
                <a:spcPct val="100000"/>
              </a:lnSpc>
            </a:pPr>
            <a:r>
              <a:rPr sz="1400" b="1" dirty="0">
                <a:latin typeface="华文中宋"/>
                <a:cs typeface="华文中宋"/>
              </a:rPr>
              <a:t>钠盐：螯合剂</a:t>
            </a:r>
            <a:endParaRPr sz="1400">
              <a:latin typeface="华文中宋"/>
              <a:cs typeface="华文中宋"/>
            </a:endParaRPr>
          </a:p>
          <a:p>
            <a:pPr marL="12700">
              <a:lnSpc>
                <a:spcPct val="100000"/>
              </a:lnSpc>
            </a:pPr>
            <a:r>
              <a:rPr sz="1400" b="1" spc="10" dirty="0">
                <a:latin typeface="华文中宋"/>
                <a:cs typeface="华文中宋"/>
              </a:rPr>
              <a:t>钙、</a:t>
            </a:r>
            <a:r>
              <a:rPr sz="1400" b="1" dirty="0">
                <a:latin typeface="华文中宋"/>
                <a:cs typeface="华文中宋"/>
              </a:rPr>
              <a:t>锌盐</a:t>
            </a:r>
            <a:r>
              <a:rPr sz="1400" b="1" spc="-15" dirty="0">
                <a:latin typeface="华文中宋"/>
                <a:cs typeface="华文中宋"/>
              </a:rPr>
              <a:t>：</a:t>
            </a:r>
            <a:r>
              <a:rPr sz="1400" b="1" dirty="0">
                <a:latin typeface="华文中宋"/>
                <a:cs typeface="华文中宋"/>
              </a:rPr>
              <a:t>热稳</a:t>
            </a:r>
            <a:r>
              <a:rPr sz="1400" b="1" spc="-15" dirty="0">
                <a:latin typeface="华文中宋"/>
                <a:cs typeface="华文中宋"/>
              </a:rPr>
              <a:t>定</a:t>
            </a:r>
            <a:r>
              <a:rPr sz="1400" b="1" dirty="0">
                <a:latin typeface="华文中宋"/>
                <a:cs typeface="华文中宋"/>
              </a:rPr>
              <a:t>剂</a:t>
            </a:r>
            <a:endParaRPr sz="1400">
              <a:latin typeface="华文中宋"/>
              <a:cs typeface="华文中宋"/>
            </a:endParaRPr>
          </a:p>
        </p:txBody>
      </p:sp>
      <p:sp>
        <p:nvSpPr>
          <p:cNvPr id="20" name="object 20"/>
          <p:cNvSpPr txBox="1"/>
          <p:nvPr/>
        </p:nvSpPr>
        <p:spPr>
          <a:xfrm>
            <a:off x="1453388" y="3118358"/>
            <a:ext cx="1176020" cy="548005"/>
          </a:xfrm>
          <a:prstGeom prst="rect">
            <a:avLst/>
          </a:prstGeom>
        </p:spPr>
        <p:txBody>
          <a:bodyPr vert="horz" wrap="square" lIns="0" tIns="0" rIns="0" bIns="0" rtlCol="0">
            <a:spAutoFit/>
          </a:bodyPr>
          <a:lstStyle/>
          <a:p>
            <a:pPr marL="358140" marR="5080" indent="-346075">
              <a:lnSpc>
                <a:spcPct val="100000"/>
              </a:lnSpc>
            </a:pPr>
            <a:r>
              <a:rPr sz="1800" b="1" dirty="0">
                <a:solidFill>
                  <a:srgbClr val="993300"/>
                </a:solidFill>
                <a:latin typeface="宋体"/>
                <a:cs typeface="宋体"/>
              </a:rPr>
              <a:t>合成高分子材料</a:t>
            </a:r>
            <a:endParaRPr sz="1800">
              <a:latin typeface="宋体"/>
              <a:cs typeface="宋体"/>
            </a:endParaRPr>
          </a:p>
        </p:txBody>
      </p:sp>
      <p:sp>
        <p:nvSpPr>
          <p:cNvPr id="21" name="object 21"/>
          <p:cNvSpPr/>
          <p:nvPr/>
        </p:nvSpPr>
        <p:spPr>
          <a:xfrm>
            <a:off x="3741420" y="3774947"/>
            <a:ext cx="1885188" cy="1360932"/>
          </a:xfrm>
          <a:prstGeom prst="rect">
            <a:avLst/>
          </a:prstGeom>
          <a:blipFill>
            <a:blip r:embed="rId11" cstate="print"/>
            <a:stretch>
              <a:fillRect/>
            </a:stretch>
          </a:blipFill>
        </p:spPr>
        <p:txBody>
          <a:bodyPr wrap="square" lIns="0" tIns="0" rIns="0" bIns="0" rtlCol="0"/>
          <a:lstStyle/>
          <a:p>
            <a:endParaRPr/>
          </a:p>
        </p:txBody>
      </p:sp>
      <p:sp>
        <p:nvSpPr>
          <p:cNvPr id="22" name="object 22"/>
          <p:cNvSpPr/>
          <p:nvPr/>
        </p:nvSpPr>
        <p:spPr>
          <a:xfrm>
            <a:off x="3744467" y="3785615"/>
            <a:ext cx="1885188" cy="1360932"/>
          </a:xfrm>
          <a:prstGeom prst="rect">
            <a:avLst/>
          </a:prstGeom>
          <a:blipFill>
            <a:blip r:embed="rId12" cstate="print"/>
            <a:stretch>
              <a:fillRect/>
            </a:stretch>
          </a:blipFill>
        </p:spPr>
        <p:txBody>
          <a:bodyPr wrap="square" lIns="0" tIns="0" rIns="0" bIns="0" rtlCol="0"/>
          <a:lstStyle/>
          <a:p>
            <a:endParaRPr/>
          </a:p>
        </p:txBody>
      </p:sp>
      <p:sp>
        <p:nvSpPr>
          <p:cNvPr id="23" name="object 23"/>
          <p:cNvSpPr/>
          <p:nvPr/>
        </p:nvSpPr>
        <p:spPr>
          <a:xfrm>
            <a:off x="3845052" y="3861815"/>
            <a:ext cx="1638300" cy="1182623"/>
          </a:xfrm>
          <a:prstGeom prst="rect">
            <a:avLst/>
          </a:prstGeom>
          <a:blipFill>
            <a:blip r:embed="rId13" cstate="print"/>
            <a:stretch>
              <a:fillRect/>
            </a:stretch>
          </a:blipFill>
        </p:spPr>
        <p:txBody>
          <a:bodyPr wrap="square" lIns="0" tIns="0" rIns="0" bIns="0" rtlCol="0"/>
          <a:lstStyle/>
          <a:p>
            <a:endParaRPr/>
          </a:p>
        </p:txBody>
      </p:sp>
      <p:sp>
        <p:nvSpPr>
          <p:cNvPr id="24" name="object 24"/>
          <p:cNvSpPr/>
          <p:nvPr/>
        </p:nvSpPr>
        <p:spPr>
          <a:xfrm>
            <a:off x="3838955" y="3855720"/>
            <a:ext cx="1638300" cy="1181100"/>
          </a:xfrm>
          <a:prstGeom prst="rect">
            <a:avLst/>
          </a:prstGeom>
          <a:blipFill>
            <a:blip r:embed="rId14" cstate="print"/>
            <a:stretch>
              <a:fillRect/>
            </a:stretch>
          </a:blipFill>
        </p:spPr>
        <p:txBody>
          <a:bodyPr wrap="square" lIns="0" tIns="0" rIns="0" bIns="0" rtlCol="0"/>
          <a:lstStyle/>
          <a:p>
            <a:endParaRPr/>
          </a:p>
        </p:txBody>
      </p:sp>
      <p:sp>
        <p:nvSpPr>
          <p:cNvPr id="25" name="object 25"/>
          <p:cNvSpPr/>
          <p:nvPr/>
        </p:nvSpPr>
        <p:spPr>
          <a:xfrm>
            <a:off x="3925823" y="3922776"/>
            <a:ext cx="1475740" cy="1062355"/>
          </a:xfrm>
          <a:custGeom>
            <a:avLst/>
            <a:gdLst/>
            <a:ahLst/>
            <a:cxnLst/>
            <a:rect l="l" t="t" r="r" b="b"/>
            <a:pathLst>
              <a:path w="1475739" h="1062354">
                <a:moveTo>
                  <a:pt x="737615" y="0"/>
                </a:moveTo>
                <a:lnTo>
                  <a:pt x="682561" y="1456"/>
                </a:lnTo>
                <a:lnTo>
                  <a:pt x="628607" y="5757"/>
                </a:lnTo>
                <a:lnTo>
                  <a:pt x="575894" y="12800"/>
                </a:lnTo>
                <a:lnTo>
                  <a:pt x="524567" y="22483"/>
                </a:lnTo>
                <a:lnTo>
                  <a:pt x="474767" y="34702"/>
                </a:lnTo>
                <a:lnTo>
                  <a:pt x="426637" y="49355"/>
                </a:lnTo>
                <a:lnTo>
                  <a:pt x="380320" y="66340"/>
                </a:lnTo>
                <a:lnTo>
                  <a:pt x="335957" y="85554"/>
                </a:lnTo>
                <a:lnTo>
                  <a:pt x="293693" y="106894"/>
                </a:lnTo>
                <a:lnTo>
                  <a:pt x="253668" y="130258"/>
                </a:lnTo>
                <a:lnTo>
                  <a:pt x="216026" y="155543"/>
                </a:lnTo>
                <a:lnTo>
                  <a:pt x="180910" y="182646"/>
                </a:lnTo>
                <a:lnTo>
                  <a:pt x="148462" y="211465"/>
                </a:lnTo>
                <a:lnTo>
                  <a:pt x="118823" y="241897"/>
                </a:lnTo>
                <a:lnTo>
                  <a:pt x="92138" y="273840"/>
                </a:lnTo>
                <a:lnTo>
                  <a:pt x="68549" y="307190"/>
                </a:lnTo>
                <a:lnTo>
                  <a:pt x="48197" y="341846"/>
                </a:lnTo>
                <a:lnTo>
                  <a:pt x="31226" y="377705"/>
                </a:lnTo>
                <a:lnTo>
                  <a:pt x="17778" y="414663"/>
                </a:lnTo>
                <a:lnTo>
                  <a:pt x="7996" y="452619"/>
                </a:lnTo>
                <a:lnTo>
                  <a:pt x="2022" y="491470"/>
                </a:lnTo>
                <a:lnTo>
                  <a:pt x="0" y="531113"/>
                </a:lnTo>
                <a:lnTo>
                  <a:pt x="2022" y="570757"/>
                </a:lnTo>
                <a:lnTo>
                  <a:pt x="7996" y="609608"/>
                </a:lnTo>
                <a:lnTo>
                  <a:pt x="17778" y="647564"/>
                </a:lnTo>
                <a:lnTo>
                  <a:pt x="31226" y="684522"/>
                </a:lnTo>
                <a:lnTo>
                  <a:pt x="48197" y="720381"/>
                </a:lnTo>
                <a:lnTo>
                  <a:pt x="68549" y="755037"/>
                </a:lnTo>
                <a:lnTo>
                  <a:pt x="92138" y="788387"/>
                </a:lnTo>
                <a:lnTo>
                  <a:pt x="118823" y="820330"/>
                </a:lnTo>
                <a:lnTo>
                  <a:pt x="148462" y="850762"/>
                </a:lnTo>
                <a:lnTo>
                  <a:pt x="180910" y="879581"/>
                </a:lnTo>
                <a:lnTo>
                  <a:pt x="216027" y="906684"/>
                </a:lnTo>
                <a:lnTo>
                  <a:pt x="253668" y="931969"/>
                </a:lnTo>
                <a:lnTo>
                  <a:pt x="293693" y="955333"/>
                </a:lnTo>
                <a:lnTo>
                  <a:pt x="335957" y="976673"/>
                </a:lnTo>
                <a:lnTo>
                  <a:pt x="380320" y="995887"/>
                </a:lnTo>
                <a:lnTo>
                  <a:pt x="426637" y="1012872"/>
                </a:lnTo>
                <a:lnTo>
                  <a:pt x="474767" y="1027525"/>
                </a:lnTo>
                <a:lnTo>
                  <a:pt x="524567" y="1039744"/>
                </a:lnTo>
                <a:lnTo>
                  <a:pt x="575894" y="1049427"/>
                </a:lnTo>
                <a:lnTo>
                  <a:pt x="628607" y="1056470"/>
                </a:lnTo>
                <a:lnTo>
                  <a:pt x="682561" y="1060771"/>
                </a:lnTo>
                <a:lnTo>
                  <a:pt x="737615" y="1062228"/>
                </a:lnTo>
                <a:lnTo>
                  <a:pt x="792670" y="1060771"/>
                </a:lnTo>
                <a:lnTo>
                  <a:pt x="846624" y="1056470"/>
                </a:lnTo>
                <a:lnTo>
                  <a:pt x="899337" y="1049427"/>
                </a:lnTo>
                <a:lnTo>
                  <a:pt x="950664" y="1039744"/>
                </a:lnTo>
                <a:lnTo>
                  <a:pt x="1000464" y="1027525"/>
                </a:lnTo>
                <a:lnTo>
                  <a:pt x="1048594" y="1012872"/>
                </a:lnTo>
                <a:lnTo>
                  <a:pt x="1094911" y="995887"/>
                </a:lnTo>
                <a:lnTo>
                  <a:pt x="1139274" y="976673"/>
                </a:lnTo>
                <a:lnTo>
                  <a:pt x="1181538" y="955333"/>
                </a:lnTo>
                <a:lnTo>
                  <a:pt x="1221563" y="931969"/>
                </a:lnTo>
                <a:lnTo>
                  <a:pt x="1259204" y="906684"/>
                </a:lnTo>
                <a:lnTo>
                  <a:pt x="1294321" y="879581"/>
                </a:lnTo>
                <a:lnTo>
                  <a:pt x="1326769" y="850762"/>
                </a:lnTo>
                <a:lnTo>
                  <a:pt x="1356408" y="820330"/>
                </a:lnTo>
                <a:lnTo>
                  <a:pt x="1383093" y="788387"/>
                </a:lnTo>
                <a:lnTo>
                  <a:pt x="1406682" y="755037"/>
                </a:lnTo>
                <a:lnTo>
                  <a:pt x="1427034" y="720381"/>
                </a:lnTo>
                <a:lnTo>
                  <a:pt x="1444005" y="684522"/>
                </a:lnTo>
                <a:lnTo>
                  <a:pt x="1457453" y="647564"/>
                </a:lnTo>
                <a:lnTo>
                  <a:pt x="1467235" y="609608"/>
                </a:lnTo>
                <a:lnTo>
                  <a:pt x="1473209" y="570757"/>
                </a:lnTo>
                <a:lnTo>
                  <a:pt x="1475231" y="531113"/>
                </a:lnTo>
                <a:lnTo>
                  <a:pt x="1473209" y="491470"/>
                </a:lnTo>
                <a:lnTo>
                  <a:pt x="1467235" y="452619"/>
                </a:lnTo>
                <a:lnTo>
                  <a:pt x="1457453" y="414663"/>
                </a:lnTo>
                <a:lnTo>
                  <a:pt x="1444005" y="377705"/>
                </a:lnTo>
                <a:lnTo>
                  <a:pt x="1427034" y="341846"/>
                </a:lnTo>
                <a:lnTo>
                  <a:pt x="1406682" y="307190"/>
                </a:lnTo>
                <a:lnTo>
                  <a:pt x="1383093" y="273840"/>
                </a:lnTo>
                <a:lnTo>
                  <a:pt x="1356408" y="241897"/>
                </a:lnTo>
                <a:lnTo>
                  <a:pt x="1326769" y="211465"/>
                </a:lnTo>
                <a:lnTo>
                  <a:pt x="1294321" y="182646"/>
                </a:lnTo>
                <a:lnTo>
                  <a:pt x="1259204" y="155543"/>
                </a:lnTo>
                <a:lnTo>
                  <a:pt x="1221563" y="130258"/>
                </a:lnTo>
                <a:lnTo>
                  <a:pt x="1181538" y="106894"/>
                </a:lnTo>
                <a:lnTo>
                  <a:pt x="1139274" y="85554"/>
                </a:lnTo>
                <a:lnTo>
                  <a:pt x="1094911" y="66340"/>
                </a:lnTo>
                <a:lnTo>
                  <a:pt x="1048594" y="49355"/>
                </a:lnTo>
                <a:lnTo>
                  <a:pt x="1000464" y="34702"/>
                </a:lnTo>
                <a:lnTo>
                  <a:pt x="950664" y="22483"/>
                </a:lnTo>
                <a:lnTo>
                  <a:pt x="899337" y="12800"/>
                </a:lnTo>
                <a:lnTo>
                  <a:pt x="846624" y="5757"/>
                </a:lnTo>
                <a:lnTo>
                  <a:pt x="792670" y="1456"/>
                </a:lnTo>
                <a:lnTo>
                  <a:pt x="737615" y="0"/>
                </a:lnTo>
                <a:close/>
              </a:path>
            </a:pathLst>
          </a:custGeom>
          <a:solidFill>
            <a:srgbClr val="000000"/>
          </a:solidFill>
        </p:spPr>
        <p:txBody>
          <a:bodyPr wrap="square" lIns="0" tIns="0" rIns="0" bIns="0" rtlCol="0"/>
          <a:lstStyle/>
          <a:p>
            <a:endParaRPr/>
          </a:p>
        </p:txBody>
      </p:sp>
      <p:sp>
        <p:nvSpPr>
          <p:cNvPr id="26" name="object 26"/>
          <p:cNvSpPr/>
          <p:nvPr/>
        </p:nvSpPr>
        <p:spPr>
          <a:xfrm>
            <a:off x="3962400" y="3939540"/>
            <a:ext cx="1431036" cy="1031748"/>
          </a:xfrm>
          <a:prstGeom prst="rect">
            <a:avLst/>
          </a:prstGeom>
          <a:blipFill>
            <a:blip r:embed="rId15" cstate="print"/>
            <a:stretch>
              <a:fillRect/>
            </a:stretch>
          </a:blipFill>
        </p:spPr>
        <p:txBody>
          <a:bodyPr wrap="square" lIns="0" tIns="0" rIns="0" bIns="0" rtlCol="0"/>
          <a:lstStyle/>
          <a:p>
            <a:endParaRPr/>
          </a:p>
        </p:txBody>
      </p:sp>
      <p:sp>
        <p:nvSpPr>
          <p:cNvPr id="27" name="object 27"/>
          <p:cNvSpPr/>
          <p:nvPr/>
        </p:nvSpPr>
        <p:spPr>
          <a:xfrm>
            <a:off x="3980688" y="3945635"/>
            <a:ext cx="1395984" cy="1005839"/>
          </a:xfrm>
          <a:prstGeom prst="rect">
            <a:avLst/>
          </a:prstGeom>
          <a:blipFill>
            <a:blip r:embed="rId16" cstate="print"/>
            <a:stretch>
              <a:fillRect/>
            </a:stretch>
          </a:blipFill>
        </p:spPr>
        <p:txBody>
          <a:bodyPr wrap="square" lIns="0" tIns="0" rIns="0" bIns="0" rtlCol="0"/>
          <a:lstStyle/>
          <a:p>
            <a:endParaRPr/>
          </a:p>
        </p:txBody>
      </p:sp>
      <p:sp>
        <p:nvSpPr>
          <p:cNvPr id="28" name="object 28"/>
          <p:cNvSpPr/>
          <p:nvPr/>
        </p:nvSpPr>
        <p:spPr>
          <a:xfrm>
            <a:off x="3995928" y="3956303"/>
            <a:ext cx="1327404" cy="938783"/>
          </a:xfrm>
          <a:prstGeom prst="rect">
            <a:avLst/>
          </a:prstGeom>
          <a:blipFill>
            <a:blip r:embed="rId17" cstate="print"/>
            <a:stretch>
              <a:fillRect/>
            </a:stretch>
          </a:blipFill>
        </p:spPr>
        <p:txBody>
          <a:bodyPr wrap="square" lIns="0" tIns="0" rIns="0" bIns="0" rtlCol="0"/>
          <a:lstStyle/>
          <a:p>
            <a:endParaRPr/>
          </a:p>
        </p:txBody>
      </p:sp>
      <p:sp>
        <p:nvSpPr>
          <p:cNvPr id="29" name="object 29"/>
          <p:cNvSpPr/>
          <p:nvPr/>
        </p:nvSpPr>
        <p:spPr>
          <a:xfrm>
            <a:off x="4055363" y="3983606"/>
            <a:ext cx="1179576" cy="762000"/>
          </a:xfrm>
          <a:prstGeom prst="rect">
            <a:avLst/>
          </a:prstGeom>
          <a:blipFill>
            <a:blip r:embed="rId18" cstate="print"/>
            <a:stretch>
              <a:fillRect/>
            </a:stretch>
          </a:blipFill>
        </p:spPr>
        <p:txBody>
          <a:bodyPr wrap="square" lIns="0" tIns="0" rIns="0" bIns="0" rtlCol="0"/>
          <a:lstStyle/>
          <a:p>
            <a:endParaRPr/>
          </a:p>
        </p:txBody>
      </p:sp>
      <p:sp>
        <p:nvSpPr>
          <p:cNvPr id="30" name="object 30"/>
          <p:cNvSpPr/>
          <p:nvPr/>
        </p:nvSpPr>
        <p:spPr>
          <a:xfrm>
            <a:off x="5679947" y="4372355"/>
            <a:ext cx="501396" cy="275844"/>
          </a:xfrm>
          <a:prstGeom prst="rect">
            <a:avLst/>
          </a:prstGeom>
          <a:blipFill>
            <a:blip r:embed="rId19" cstate="print"/>
            <a:stretch>
              <a:fillRect/>
            </a:stretch>
          </a:blipFill>
        </p:spPr>
        <p:txBody>
          <a:bodyPr wrap="square" lIns="0" tIns="0" rIns="0" bIns="0" rtlCol="0"/>
          <a:lstStyle/>
          <a:p>
            <a:endParaRPr/>
          </a:p>
        </p:txBody>
      </p:sp>
      <p:sp>
        <p:nvSpPr>
          <p:cNvPr id="31" name="object 31"/>
          <p:cNvSpPr/>
          <p:nvPr/>
        </p:nvSpPr>
        <p:spPr>
          <a:xfrm>
            <a:off x="3954779" y="5064633"/>
            <a:ext cx="329946" cy="350520"/>
          </a:xfrm>
          <a:prstGeom prst="rect">
            <a:avLst/>
          </a:prstGeom>
          <a:blipFill>
            <a:blip r:embed="rId20" cstate="print"/>
            <a:stretch>
              <a:fillRect/>
            </a:stretch>
          </a:blipFill>
        </p:spPr>
        <p:txBody>
          <a:bodyPr wrap="square" lIns="0" tIns="0" rIns="0" bIns="0" rtlCol="0"/>
          <a:lstStyle/>
          <a:p>
            <a:endParaRPr/>
          </a:p>
        </p:txBody>
      </p:sp>
      <p:sp>
        <p:nvSpPr>
          <p:cNvPr id="32" name="object 32"/>
          <p:cNvSpPr/>
          <p:nvPr/>
        </p:nvSpPr>
        <p:spPr>
          <a:xfrm>
            <a:off x="3236976" y="4372355"/>
            <a:ext cx="501396" cy="275844"/>
          </a:xfrm>
          <a:prstGeom prst="rect">
            <a:avLst/>
          </a:prstGeom>
          <a:blipFill>
            <a:blip r:embed="rId21" cstate="print"/>
            <a:stretch>
              <a:fillRect/>
            </a:stretch>
          </a:blipFill>
        </p:spPr>
        <p:txBody>
          <a:bodyPr wrap="square" lIns="0" tIns="0" rIns="0" bIns="0" rtlCol="0"/>
          <a:lstStyle/>
          <a:p>
            <a:endParaRPr/>
          </a:p>
        </p:txBody>
      </p:sp>
      <p:sp>
        <p:nvSpPr>
          <p:cNvPr id="33" name="object 33"/>
          <p:cNvSpPr/>
          <p:nvPr/>
        </p:nvSpPr>
        <p:spPr>
          <a:xfrm>
            <a:off x="5131180" y="5074158"/>
            <a:ext cx="311404" cy="320929"/>
          </a:xfrm>
          <a:prstGeom prst="rect">
            <a:avLst/>
          </a:prstGeom>
          <a:blipFill>
            <a:blip r:embed="rId22" cstate="print"/>
            <a:stretch>
              <a:fillRect/>
            </a:stretch>
          </a:blipFill>
        </p:spPr>
        <p:txBody>
          <a:bodyPr wrap="square" lIns="0" tIns="0" rIns="0" bIns="0" rtlCol="0"/>
          <a:lstStyle/>
          <a:p>
            <a:endParaRPr/>
          </a:p>
        </p:txBody>
      </p:sp>
      <p:sp>
        <p:nvSpPr>
          <p:cNvPr id="34" name="object 34"/>
          <p:cNvSpPr txBox="1"/>
          <p:nvPr/>
        </p:nvSpPr>
        <p:spPr>
          <a:xfrm>
            <a:off x="4173473" y="4259453"/>
            <a:ext cx="1043940" cy="638175"/>
          </a:xfrm>
          <a:prstGeom prst="rect">
            <a:avLst/>
          </a:prstGeom>
        </p:spPr>
        <p:txBody>
          <a:bodyPr vert="horz" wrap="square" lIns="0" tIns="0" rIns="0" bIns="0" rtlCol="0">
            <a:spAutoFit/>
          </a:bodyPr>
          <a:lstStyle/>
          <a:p>
            <a:pPr marL="12700" marR="5080" indent="127635">
              <a:lnSpc>
                <a:spcPct val="100000"/>
              </a:lnSpc>
            </a:pPr>
            <a:r>
              <a:rPr sz="2000" b="1" i="1" dirty="0">
                <a:latin typeface="微软雅黑"/>
                <a:cs typeface="微软雅黑"/>
              </a:rPr>
              <a:t>三嗪醇应用开发</a:t>
            </a:r>
            <a:endParaRPr sz="2000" dirty="0">
              <a:latin typeface="微软雅黑"/>
              <a:cs typeface="微软雅黑"/>
            </a:endParaRPr>
          </a:p>
        </p:txBody>
      </p:sp>
      <p:sp>
        <p:nvSpPr>
          <p:cNvPr id="35" name="object 35"/>
          <p:cNvSpPr/>
          <p:nvPr/>
        </p:nvSpPr>
        <p:spPr>
          <a:xfrm>
            <a:off x="6313932" y="4096511"/>
            <a:ext cx="1182623" cy="868680"/>
          </a:xfrm>
          <a:prstGeom prst="rect">
            <a:avLst/>
          </a:prstGeom>
          <a:blipFill>
            <a:blip r:embed="rId23" cstate="print"/>
            <a:stretch>
              <a:fillRect/>
            </a:stretch>
          </a:blipFill>
        </p:spPr>
        <p:txBody>
          <a:bodyPr wrap="square" lIns="0" tIns="0" rIns="0" bIns="0" rtlCol="0"/>
          <a:lstStyle/>
          <a:p>
            <a:endParaRPr/>
          </a:p>
        </p:txBody>
      </p:sp>
      <p:sp>
        <p:nvSpPr>
          <p:cNvPr id="36" name="object 36"/>
          <p:cNvSpPr/>
          <p:nvPr/>
        </p:nvSpPr>
        <p:spPr>
          <a:xfrm>
            <a:off x="6312408" y="4096511"/>
            <a:ext cx="1182623" cy="868680"/>
          </a:xfrm>
          <a:prstGeom prst="rect">
            <a:avLst/>
          </a:prstGeom>
          <a:blipFill>
            <a:blip r:embed="rId24" cstate="print"/>
            <a:stretch>
              <a:fillRect/>
            </a:stretch>
          </a:blipFill>
        </p:spPr>
        <p:txBody>
          <a:bodyPr wrap="square" lIns="0" tIns="0" rIns="0" bIns="0" rtlCol="0"/>
          <a:lstStyle/>
          <a:p>
            <a:endParaRPr/>
          </a:p>
        </p:txBody>
      </p:sp>
      <p:sp>
        <p:nvSpPr>
          <p:cNvPr id="37" name="object 37"/>
          <p:cNvSpPr/>
          <p:nvPr/>
        </p:nvSpPr>
        <p:spPr>
          <a:xfrm>
            <a:off x="6390132" y="4152900"/>
            <a:ext cx="1025651" cy="754380"/>
          </a:xfrm>
          <a:prstGeom prst="rect">
            <a:avLst/>
          </a:prstGeom>
          <a:blipFill>
            <a:blip r:embed="rId25" cstate="print"/>
            <a:stretch>
              <a:fillRect/>
            </a:stretch>
          </a:blipFill>
        </p:spPr>
        <p:txBody>
          <a:bodyPr wrap="square" lIns="0" tIns="0" rIns="0" bIns="0" rtlCol="0"/>
          <a:lstStyle/>
          <a:p>
            <a:endParaRPr/>
          </a:p>
        </p:txBody>
      </p:sp>
      <p:sp>
        <p:nvSpPr>
          <p:cNvPr id="38" name="object 38"/>
          <p:cNvSpPr/>
          <p:nvPr/>
        </p:nvSpPr>
        <p:spPr>
          <a:xfrm>
            <a:off x="6390132" y="4152900"/>
            <a:ext cx="1025651" cy="754380"/>
          </a:xfrm>
          <a:prstGeom prst="rect">
            <a:avLst/>
          </a:prstGeom>
          <a:blipFill>
            <a:blip r:embed="rId26" cstate="print"/>
            <a:stretch>
              <a:fillRect/>
            </a:stretch>
          </a:blipFill>
        </p:spPr>
        <p:txBody>
          <a:bodyPr wrap="square" lIns="0" tIns="0" rIns="0" bIns="0" rtlCol="0"/>
          <a:lstStyle/>
          <a:p>
            <a:endParaRPr/>
          </a:p>
        </p:txBody>
      </p:sp>
      <p:sp>
        <p:nvSpPr>
          <p:cNvPr id="39" name="object 39"/>
          <p:cNvSpPr/>
          <p:nvPr/>
        </p:nvSpPr>
        <p:spPr>
          <a:xfrm>
            <a:off x="6440423" y="4191000"/>
            <a:ext cx="925194" cy="680085"/>
          </a:xfrm>
          <a:custGeom>
            <a:avLst/>
            <a:gdLst/>
            <a:ahLst/>
            <a:cxnLst/>
            <a:rect l="l" t="t" r="r" b="b"/>
            <a:pathLst>
              <a:path w="925195" h="680085">
                <a:moveTo>
                  <a:pt x="462533" y="0"/>
                </a:moveTo>
                <a:lnTo>
                  <a:pt x="408602" y="2286"/>
                </a:lnTo>
                <a:lnTo>
                  <a:pt x="356496" y="8975"/>
                </a:lnTo>
                <a:lnTo>
                  <a:pt x="306561" y="19811"/>
                </a:lnTo>
                <a:lnTo>
                  <a:pt x="259146" y="34541"/>
                </a:lnTo>
                <a:lnTo>
                  <a:pt x="214598" y="52908"/>
                </a:lnTo>
                <a:lnTo>
                  <a:pt x="173265" y="74658"/>
                </a:lnTo>
                <a:lnTo>
                  <a:pt x="135493" y="99536"/>
                </a:lnTo>
                <a:lnTo>
                  <a:pt x="101630" y="127287"/>
                </a:lnTo>
                <a:lnTo>
                  <a:pt x="72024" y="157656"/>
                </a:lnTo>
                <a:lnTo>
                  <a:pt x="47021" y="190388"/>
                </a:lnTo>
                <a:lnTo>
                  <a:pt x="26970" y="225229"/>
                </a:lnTo>
                <a:lnTo>
                  <a:pt x="12218" y="261923"/>
                </a:lnTo>
                <a:lnTo>
                  <a:pt x="3112" y="300216"/>
                </a:lnTo>
                <a:lnTo>
                  <a:pt x="0" y="339851"/>
                </a:lnTo>
                <a:lnTo>
                  <a:pt x="3112" y="379487"/>
                </a:lnTo>
                <a:lnTo>
                  <a:pt x="12218" y="417780"/>
                </a:lnTo>
                <a:lnTo>
                  <a:pt x="26970" y="454474"/>
                </a:lnTo>
                <a:lnTo>
                  <a:pt x="47021" y="489315"/>
                </a:lnTo>
                <a:lnTo>
                  <a:pt x="72024" y="522047"/>
                </a:lnTo>
                <a:lnTo>
                  <a:pt x="101630" y="552416"/>
                </a:lnTo>
                <a:lnTo>
                  <a:pt x="135493" y="580167"/>
                </a:lnTo>
                <a:lnTo>
                  <a:pt x="173265" y="605045"/>
                </a:lnTo>
                <a:lnTo>
                  <a:pt x="214598" y="626795"/>
                </a:lnTo>
                <a:lnTo>
                  <a:pt x="259146" y="645162"/>
                </a:lnTo>
                <a:lnTo>
                  <a:pt x="306561" y="659892"/>
                </a:lnTo>
                <a:lnTo>
                  <a:pt x="356496" y="670728"/>
                </a:lnTo>
                <a:lnTo>
                  <a:pt x="408602" y="677417"/>
                </a:lnTo>
                <a:lnTo>
                  <a:pt x="462533" y="679704"/>
                </a:lnTo>
                <a:lnTo>
                  <a:pt x="516465" y="677417"/>
                </a:lnTo>
                <a:lnTo>
                  <a:pt x="568571" y="670728"/>
                </a:lnTo>
                <a:lnTo>
                  <a:pt x="618506" y="659892"/>
                </a:lnTo>
                <a:lnTo>
                  <a:pt x="665921" y="645162"/>
                </a:lnTo>
                <a:lnTo>
                  <a:pt x="710469" y="626795"/>
                </a:lnTo>
                <a:lnTo>
                  <a:pt x="751802" y="605045"/>
                </a:lnTo>
                <a:lnTo>
                  <a:pt x="789574" y="580167"/>
                </a:lnTo>
                <a:lnTo>
                  <a:pt x="823437" y="552416"/>
                </a:lnTo>
                <a:lnTo>
                  <a:pt x="853043" y="522047"/>
                </a:lnTo>
                <a:lnTo>
                  <a:pt x="878046" y="489315"/>
                </a:lnTo>
                <a:lnTo>
                  <a:pt x="898097" y="454474"/>
                </a:lnTo>
                <a:lnTo>
                  <a:pt x="912849" y="417780"/>
                </a:lnTo>
                <a:lnTo>
                  <a:pt x="921955" y="379487"/>
                </a:lnTo>
                <a:lnTo>
                  <a:pt x="925068" y="339851"/>
                </a:lnTo>
                <a:lnTo>
                  <a:pt x="921955" y="300216"/>
                </a:lnTo>
                <a:lnTo>
                  <a:pt x="912849" y="261923"/>
                </a:lnTo>
                <a:lnTo>
                  <a:pt x="898097" y="225229"/>
                </a:lnTo>
                <a:lnTo>
                  <a:pt x="878046" y="190388"/>
                </a:lnTo>
                <a:lnTo>
                  <a:pt x="853043" y="157656"/>
                </a:lnTo>
                <a:lnTo>
                  <a:pt x="823437" y="127287"/>
                </a:lnTo>
                <a:lnTo>
                  <a:pt x="789574" y="99536"/>
                </a:lnTo>
                <a:lnTo>
                  <a:pt x="751802" y="74658"/>
                </a:lnTo>
                <a:lnTo>
                  <a:pt x="710469" y="52908"/>
                </a:lnTo>
                <a:lnTo>
                  <a:pt x="665921" y="34541"/>
                </a:lnTo>
                <a:lnTo>
                  <a:pt x="618506" y="19811"/>
                </a:lnTo>
                <a:lnTo>
                  <a:pt x="568571" y="8975"/>
                </a:lnTo>
                <a:lnTo>
                  <a:pt x="516465" y="2286"/>
                </a:lnTo>
                <a:lnTo>
                  <a:pt x="462533" y="0"/>
                </a:lnTo>
                <a:close/>
              </a:path>
            </a:pathLst>
          </a:custGeom>
          <a:solidFill>
            <a:srgbClr val="000000"/>
          </a:solidFill>
        </p:spPr>
        <p:txBody>
          <a:bodyPr wrap="square" lIns="0" tIns="0" rIns="0" bIns="0" rtlCol="0"/>
          <a:lstStyle/>
          <a:p>
            <a:endParaRPr/>
          </a:p>
        </p:txBody>
      </p:sp>
      <p:sp>
        <p:nvSpPr>
          <p:cNvPr id="40" name="object 40"/>
          <p:cNvSpPr/>
          <p:nvPr/>
        </p:nvSpPr>
        <p:spPr>
          <a:xfrm>
            <a:off x="6458711" y="4201667"/>
            <a:ext cx="894588" cy="658368"/>
          </a:xfrm>
          <a:prstGeom prst="rect">
            <a:avLst/>
          </a:prstGeom>
          <a:blipFill>
            <a:blip r:embed="rId27" cstate="print"/>
            <a:stretch>
              <a:fillRect/>
            </a:stretch>
          </a:blipFill>
        </p:spPr>
        <p:txBody>
          <a:bodyPr wrap="square" lIns="0" tIns="0" rIns="0" bIns="0" rtlCol="0"/>
          <a:lstStyle/>
          <a:p>
            <a:endParaRPr/>
          </a:p>
        </p:txBody>
      </p:sp>
      <p:sp>
        <p:nvSpPr>
          <p:cNvPr id="41" name="object 41"/>
          <p:cNvSpPr/>
          <p:nvPr/>
        </p:nvSpPr>
        <p:spPr>
          <a:xfrm>
            <a:off x="6469379" y="4204715"/>
            <a:ext cx="874776" cy="643127"/>
          </a:xfrm>
          <a:prstGeom prst="rect">
            <a:avLst/>
          </a:prstGeom>
          <a:blipFill>
            <a:blip r:embed="rId28" cstate="print"/>
            <a:stretch>
              <a:fillRect/>
            </a:stretch>
          </a:blipFill>
        </p:spPr>
        <p:txBody>
          <a:bodyPr wrap="square" lIns="0" tIns="0" rIns="0" bIns="0" rtlCol="0"/>
          <a:lstStyle/>
          <a:p>
            <a:endParaRPr/>
          </a:p>
        </p:txBody>
      </p:sp>
      <p:sp>
        <p:nvSpPr>
          <p:cNvPr id="42" name="object 42"/>
          <p:cNvSpPr/>
          <p:nvPr/>
        </p:nvSpPr>
        <p:spPr>
          <a:xfrm>
            <a:off x="6478523" y="4210811"/>
            <a:ext cx="832103" cy="601980"/>
          </a:xfrm>
          <a:prstGeom prst="rect">
            <a:avLst/>
          </a:prstGeom>
          <a:blipFill>
            <a:blip r:embed="rId29" cstate="print"/>
            <a:stretch>
              <a:fillRect/>
            </a:stretch>
          </a:blipFill>
        </p:spPr>
        <p:txBody>
          <a:bodyPr wrap="square" lIns="0" tIns="0" rIns="0" bIns="0" rtlCol="0"/>
          <a:lstStyle/>
          <a:p>
            <a:endParaRPr/>
          </a:p>
        </p:txBody>
      </p:sp>
      <p:sp>
        <p:nvSpPr>
          <p:cNvPr id="43" name="object 43"/>
          <p:cNvSpPr/>
          <p:nvPr/>
        </p:nvSpPr>
        <p:spPr>
          <a:xfrm>
            <a:off x="6527292" y="4227576"/>
            <a:ext cx="739139" cy="487680"/>
          </a:xfrm>
          <a:prstGeom prst="rect">
            <a:avLst/>
          </a:prstGeom>
          <a:blipFill>
            <a:blip r:embed="rId30" cstate="print"/>
            <a:stretch>
              <a:fillRect/>
            </a:stretch>
          </a:blipFill>
        </p:spPr>
        <p:txBody>
          <a:bodyPr wrap="square" lIns="0" tIns="0" rIns="0" bIns="0" rtlCol="0"/>
          <a:lstStyle/>
          <a:p>
            <a:endParaRPr/>
          </a:p>
        </p:txBody>
      </p:sp>
      <p:sp>
        <p:nvSpPr>
          <p:cNvPr id="44" name="object 44"/>
          <p:cNvSpPr txBox="1"/>
          <p:nvPr/>
        </p:nvSpPr>
        <p:spPr>
          <a:xfrm>
            <a:off x="6466713" y="4266565"/>
            <a:ext cx="1435100" cy="1035050"/>
          </a:xfrm>
          <a:prstGeom prst="rect">
            <a:avLst/>
          </a:prstGeom>
        </p:spPr>
        <p:txBody>
          <a:bodyPr vert="horz" wrap="square" lIns="0" tIns="0" rIns="0" bIns="0" rtlCol="0">
            <a:spAutoFit/>
          </a:bodyPr>
          <a:lstStyle/>
          <a:p>
            <a:pPr marL="12700" marR="500380" indent="114300">
              <a:lnSpc>
                <a:spcPct val="100000"/>
              </a:lnSpc>
            </a:pPr>
            <a:r>
              <a:rPr sz="1800" b="1" i="1" dirty="0">
                <a:latin typeface="微软雅黑"/>
                <a:cs typeface="微软雅黑"/>
              </a:rPr>
              <a:t>三嗪醇氯化产品</a:t>
            </a:r>
            <a:endParaRPr sz="1800">
              <a:latin typeface="微软雅黑"/>
              <a:cs typeface="微软雅黑"/>
            </a:endParaRPr>
          </a:p>
          <a:p>
            <a:pPr marL="352425">
              <a:lnSpc>
                <a:spcPct val="100000"/>
              </a:lnSpc>
              <a:spcBef>
                <a:spcPts val="1875"/>
              </a:spcBef>
            </a:pPr>
            <a:r>
              <a:rPr sz="1400" dirty="0">
                <a:latin typeface="华文中宋"/>
                <a:cs typeface="华文中宋"/>
              </a:rPr>
              <a:t>二氯三嗪醇钠</a:t>
            </a:r>
            <a:endParaRPr sz="1400">
              <a:latin typeface="华文中宋"/>
              <a:cs typeface="华文中宋"/>
            </a:endParaRPr>
          </a:p>
        </p:txBody>
      </p:sp>
      <p:sp>
        <p:nvSpPr>
          <p:cNvPr id="45" name="object 45"/>
          <p:cNvSpPr/>
          <p:nvPr/>
        </p:nvSpPr>
        <p:spPr>
          <a:xfrm>
            <a:off x="5305044" y="5285232"/>
            <a:ext cx="1187195" cy="918972"/>
          </a:xfrm>
          <a:prstGeom prst="rect">
            <a:avLst/>
          </a:prstGeom>
          <a:blipFill>
            <a:blip r:embed="rId31" cstate="print"/>
            <a:stretch>
              <a:fillRect/>
            </a:stretch>
          </a:blipFill>
        </p:spPr>
        <p:txBody>
          <a:bodyPr wrap="square" lIns="0" tIns="0" rIns="0" bIns="0" rtlCol="0"/>
          <a:lstStyle/>
          <a:p>
            <a:endParaRPr/>
          </a:p>
        </p:txBody>
      </p:sp>
      <p:sp>
        <p:nvSpPr>
          <p:cNvPr id="46" name="object 46"/>
          <p:cNvSpPr/>
          <p:nvPr/>
        </p:nvSpPr>
        <p:spPr>
          <a:xfrm>
            <a:off x="5308091" y="5285232"/>
            <a:ext cx="1187196" cy="918972"/>
          </a:xfrm>
          <a:prstGeom prst="rect">
            <a:avLst/>
          </a:prstGeom>
          <a:blipFill>
            <a:blip r:embed="rId32" cstate="print"/>
            <a:stretch>
              <a:fillRect/>
            </a:stretch>
          </a:blipFill>
        </p:spPr>
        <p:txBody>
          <a:bodyPr wrap="square" lIns="0" tIns="0" rIns="0" bIns="0" rtlCol="0"/>
          <a:lstStyle/>
          <a:p>
            <a:endParaRPr/>
          </a:p>
        </p:txBody>
      </p:sp>
      <p:sp>
        <p:nvSpPr>
          <p:cNvPr id="47" name="object 47"/>
          <p:cNvSpPr/>
          <p:nvPr/>
        </p:nvSpPr>
        <p:spPr>
          <a:xfrm>
            <a:off x="5385815" y="5343144"/>
            <a:ext cx="1033272" cy="800100"/>
          </a:xfrm>
          <a:prstGeom prst="rect">
            <a:avLst/>
          </a:prstGeom>
          <a:blipFill>
            <a:blip r:embed="rId33" cstate="print"/>
            <a:stretch>
              <a:fillRect/>
            </a:stretch>
          </a:blipFill>
        </p:spPr>
        <p:txBody>
          <a:bodyPr wrap="square" lIns="0" tIns="0" rIns="0" bIns="0" rtlCol="0"/>
          <a:lstStyle/>
          <a:p>
            <a:endParaRPr/>
          </a:p>
        </p:txBody>
      </p:sp>
      <p:sp>
        <p:nvSpPr>
          <p:cNvPr id="48" name="object 48"/>
          <p:cNvSpPr/>
          <p:nvPr/>
        </p:nvSpPr>
        <p:spPr>
          <a:xfrm>
            <a:off x="5372100" y="5329428"/>
            <a:ext cx="1031748" cy="801624"/>
          </a:xfrm>
          <a:prstGeom prst="rect">
            <a:avLst/>
          </a:prstGeom>
          <a:blipFill>
            <a:blip r:embed="rId34" cstate="print"/>
            <a:stretch>
              <a:fillRect/>
            </a:stretch>
          </a:blipFill>
        </p:spPr>
        <p:txBody>
          <a:bodyPr wrap="square" lIns="0" tIns="0" rIns="0" bIns="0" rtlCol="0"/>
          <a:lstStyle/>
          <a:p>
            <a:endParaRPr/>
          </a:p>
        </p:txBody>
      </p:sp>
      <p:sp>
        <p:nvSpPr>
          <p:cNvPr id="49" name="object 49"/>
          <p:cNvSpPr/>
          <p:nvPr/>
        </p:nvSpPr>
        <p:spPr>
          <a:xfrm>
            <a:off x="5442203" y="5385815"/>
            <a:ext cx="928369" cy="718185"/>
          </a:xfrm>
          <a:custGeom>
            <a:avLst/>
            <a:gdLst/>
            <a:ahLst/>
            <a:cxnLst/>
            <a:rect l="l" t="t" r="r" b="b"/>
            <a:pathLst>
              <a:path w="928370" h="718185">
                <a:moveTo>
                  <a:pt x="464058" y="0"/>
                </a:moveTo>
                <a:lnTo>
                  <a:pt x="409940" y="2414"/>
                </a:lnTo>
                <a:lnTo>
                  <a:pt x="357655" y="9477"/>
                </a:lnTo>
                <a:lnTo>
                  <a:pt x="307552" y="20920"/>
                </a:lnTo>
                <a:lnTo>
                  <a:pt x="259979" y="36473"/>
                </a:lnTo>
                <a:lnTo>
                  <a:pt x="215284" y="55869"/>
                </a:lnTo>
                <a:lnTo>
                  <a:pt x="173815" y="78837"/>
                </a:lnTo>
                <a:lnTo>
                  <a:pt x="135921" y="105108"/>
                </a:lnTo>
                <a:lnTo>
                  <a:pt x="101950" y="134414"/>
                </a:lnTo>
                <a:lnTo>
                  <a:pt x="72249" y="166485"/>
                </a:lnTo>
                <a:lnTo>
                  <a:pt x="47168" y="201052"/>
                </a:lnTo>
                <a:lnTo>
                  <a:pt x="27054" y="237846"/>
                </a:lnTo>
                <a:lnTo>
                  <a:pt x="12256" y="276599"/>
                </a:lnTo>
                <a:lnTo>
                  <a:pt x="3122" y="317040"/>
                </a:lnTo>
                <a:lnTo>
                  <a:pt x="0" y="358902"/>
                </a:lnTo>
                <a:lnTo>
                  <a:pt x="3122" y="400758"/>
                </a:lnTo>
                <a:lnTo>
                  <a:pt x="12256" y="441196"/>
                </a:lnTo>
                <a:lnTo>
                  <a:pt x="27054" y="479947"/>
                </a:lnTo>
                <a:lnTo>
                  <a:pt x="47168" y="516740"/>
                </a:lnTo>
                <a:lnTo>
                  <a:pt x="72249" y="551307"/>
                </a:lnTo>
                <a:lnTo>
                  <a:pt x="101950" y="583379"/>
                </a:lnTo>
                <a:lnTo>
                  <a:pt x="135921" y="612686"/>
                </a:lnTo>
                <a:lnTo>
                  <a:pt x="173815" y="638958"/>
                </a:lnTo>
                <a:lnTo>
                  <a:pt x="215284" y="661928"/>
                </a:lnTo>
                <a:lnTo>
                  <a:pt x="259979" y="681325"/>
                </a:lnTo>
                <a:lnTo>
                  <a:pt x="307552" y="696881"/>
                </a:lnTo>
                <a:lnTo>
                  <a:pt x="357655" y="708325"/>
                </a:lnTo>
                <a:lnTo>
                  <a:pt x="409940" y="715389"/>
                </a:lnTo>
                <a:lnTo>
                  <a:pt x="464058" y="717804"/>
                </a:lnTo>
                <a:lnTo>
                  <a:pt x="518175" y="715389"/>
                </a:lnTo>
                <a:lnTo>
                  <a:pt x="570460" y="708325"/>
                </a:lnTo>
                <a:lnTo>
                  <a:pt x="620563" y="696881"/>
                </a:lnTo>
                <a:lnTo>
                  <a:pt x="668136" y="681325"/>
                </a:lnTo>
                <a:lnTo>
                  <a:pt x="712831" y="661928"/>
                </a:lnTo>
                <a:lnTo>
                  <a:pt x="754300" y="638958"/>
                </a:lnTo>
                <a:lnTo>
                  <a:pt x="792194" y="612686"/>
                </a:lnTo>
                <a:lnTo>
                  <a:pt x="826165" y="583379"/>
                </a:lnTo>
                <a:lnTo>
                  <a:pt x="855866" y="551307"/>
                </a:lnTo>
                <a:lnTo>
                  <a:pt x="880947" y="516740"/>
                </a:lnTo>
                <a:lnTo>
                  <a:pt x="901061" y="479947"/>
                </a:lnTo>
                <a:lnTo>
                  <a:pt x="915859" y="441196"/>
                </a:lnTo>
                <a:lnTo>
                  <a:pt x="924993" y="400758"/>
                </a:lnTo>
                <a:lnTo>
                  <a:pt x="928116" y="358902"/>
                </a:lnTo>
                <a:lnTo>
                  <a:pt x="924993" y="317040"/>
                </a:lnTo>
                <a:lnTo>
                  <a:pt x="915859" y="276599"/>
                </a:lnTo>
                <a:lnTo>
                  <a:pt x="901061" y="237846"/>
                </a:lnTo>
                <a:lnTo>
                  <a:pt x="880947" y="201052"/>
                </a:lnTo>
                <a:lnTo>
                  <a:pt x="855866" y="166485"/>
                </a:lnTo>
                <a:lnTo>
                  <a:pt x="826165" y="134414"/>
                </a:lnTo>
                <a:lnTo>
                  <a:pt x="792194" y="105108"/>
                </a:lnTo>
                <a:lnTo>
                  <a:pt x="754300" y="78837"/>
                </a:lnTo>
                <a:lnTo>
                  <a:pt x="712831" y="55869"/>
                </a:lnTo>
                <a:lnTo>
                  <a:pt x="668136" y="36473"/>
                </a:lnTo>
                <a:lnTo>
                  <a:pt x="620563" y="20920"/>
                </a:lnTo>
                <a:lnTo>
                  <a:pt x="570460" y="9477"/>
                </a:lnTo>
                <a:lnTo>
                  <a:pt x="518175" y="2414"/>
                </a:lnTo>
                <a:lnTo>
                  <a:pt x="464058" y="0"/>
                </a:lnTo>
                <a:close/>
              </a:path>
            </a:pathLst>
          </a:custGeom>
          <a:solidFill>
            <a:srgbClr val="333333"/>
          </a:solidFill>
        </p:spPr>
        <p:txBody>
          <a:bodyPr wrap="square" lIns="0" tIns="0" rIns="0" bIns="0" rtlCol="0"/>
          <a:lstStyle/>
          <a:p>
            <a:endParaRPr/>
          </a:p>
        </p:txBody>
      </p:sp>
      <p:sp>
        <p:nvSpPr>
          <p:cNvPr id="50" name="object 50"/>
          <p:cNvSpPr/>
          <p:nvPr/>
        </p:nvSpPr>
        <p:spPr>
          <a:xfrm>
            <a:off x="5431535" y="5376671"/>
            <a:ext cx="899160" cy="696468"/>
          </a:xfrm>
          <a:prstGeom prst="rect">
            <a:avLst/>
          </a:prstGeom>
          <a:blipFill>
            <a:blip r:embed="rId35" cstate="print"/>
            <a:stretch>
              <a:fillRect/>
            </a:stretch>
          </a:blipFill>
        </p:spPr>
        <p:txBody>
          <a:bodyPr wrap="square" lIns="0" tIns="0" rIns="0" bIns="0" rtlCol="0"/>
          <a:lstStyle/>
          <a:p>
            <a:endParaRPr/>
          </a:p>
        </p:txBody>
      </p:sp>
      <p:sp>
        <p:nvSpPr>
          <p:cNvPr id="51" name="object 51"/>
          <p:cNvSpPr/>
          <p:nvPr/>
        </p:nvSpPr>
        <p:spPr>
          <a:xfrm>
            <a:off x="5465064" y="5401055"/>
            <a:ext cx="877824" cy="678180"/>
          </a:xfrm>
          <a:prstGeom prst="rect">
            <a:avLst/>
          </a:prstGeom>
          <a:blipFill>
            <a:blip r:embed="rId36" cstate="print"/>
            <a:stretch>
              <a:fillRect/>
            </a:stretch>
          </a:blipFill>
        </p:spPr>
        <p:txBody>
          <a:bodyPr wrap="square" lIns="0" tIns="0" rIns="0" bIns="0" rtlCol="0"/>
          <a:lstStyle/>
          <a:p>
            <a:endParaRPr/>
          </a:p>
        </p:txBody>
      </p:sp>
      <p:sp>
        <p:nvSpPr>
          <p:cNvPr id="52" name="object 52"/>
          <p:cNvSpPr/>
          <p:nvPr/>
        </p:nvSpPr>
        <p:spPr>
          <a:xfrm>
            <a:off x="5475732" y="5407152"/>
            <a:ext cx="835151" cy="635507"/>
          </a:xfrm>
          <a:prstGeom prst="rect">
            <a:avLst/>
          </a:prstGeom>
          <a:blipFill>
            <a:blip r:embed="rId37" cstate="print"/>
            <a:stretch>
              <a:fillRect/>
            </a:stretch>
          </a:blipFill>
        </p:spPr>
        <p:txBody>
          <a:bodyPr wrap="square" lIns="0" tIns="0" rIns="0" bIns="0" rtlCol="0"/>
          <a:lstStyle/>
          <a:p>
            <a:endParaRPr/>
          </a:p>
        </p:txBody>
      </p:sp>
      <p:sp>
        <p:nvSpPr>
          <p:cNvPr id="53" name="object 53"/>
          <p:cNvSpPr/>
          <p:nvPr/>
        </p:nvSpPr>
        <p:spPr>
          <a:xfrm>
            <a:off x="5524500" y="5425440"/>
            <a:ext cx="742188" cy="515112"/>
          </a:xfrm>
          <a:prstGeom prst="rect">
            <a:avLst/>
          </a:prstGeom>
          <a:blipFill>
            <a:blip r:embed="rId38" cstate="print"/>
            <a:stretch>
              <a:fillRect/>
            </a:stretch>
          </a:blipFill>
        </p:spPr>
        <p:txBody>
          <a:bodyPr wrap="square" lIns="0" tIns="0" rIns="0" bIns="0" rtlCol="0"/>
          <a:lstStyle/>
          <a:p>
            <a:endParaRPr/>
          </a:p>
        </p:txBody>
      </p:sp>
      <p:sp>
        <p:nvSpPr>
          <p:cNvPr id="54" name="object 54"/>
          <p:cNvSpPr txBox="1"/>
          <p:nvPr/>
        </p:nvSpPr>
        <p:spPr>
          <a:xfrm>
            <a:off x="5560314" y="5476646"/>
            <a:ext cx="711200" cy="575945"/>
          </a:xfrm>
          <a:prstGeom prst="rect">
            <a:avLst/>
          </a:prstGeom>
        </p:spPr>
        <p:txBody>
          <a:bodyPr vert="horz" wrap="square" lIns="0" tIns="0" rIns="0" bIns="0" rtlCol="0">
            <a:spAutoFit/>
          </a:bodyPr>
          <a:lstStyle/>
          <a:p>
            <a:pPr marL="241300" marR="5080" indent="-228600">
              <a:lnSpc>
                <a:spcPct val="100000"/>
              </a:lnSpc>
            </a:pPr>
            <a:r>
              <a:rPr sz="1800" b="1" i="1" dirty="0">
                <a:latin typeface="微软雅黑"/>
                <a:cs typeface="微软雅黑"/>
              </a:rPr>
              <a:t>三嗪醇盐</a:t>
            </a:r>
            <a:endParaRPr sz="1800">
              <a:latin typeface="微软雅黑"/>
              <a:cs typeface="微软雅黑"/>
            </a:endParaRPr>
          </a:p>
        </p:txBody>
      </p:sp>
      <p:sp>
        <p:nvSpPr>
          <p:cNvPr id="55" name="object 55"/>
          <p:cNvSpPr/>
          <p:nvPr/>
        </p:nvSpPr>
        <p:spPr>
          <a:xfrm>
            <a:off x="1923288" y="4096511"/>
            <a:ext cx="1187195" cy="918971"/>
          </a:xfrm>
          <a:prstGeom prst="rect">
            <a:avLst/>
          </a:prstGeom>
          <a:blipFill>
            <a:blip r:embed="rId39" cstate="print"/>
            <a:stretch>
              <a:fillRect/>
            </a:stretch>
          </a:blipFill>
        </p:spPr>
        <p:txBody>
          <a:bodyPr wrap="square" lIns="0" tIns="0" rIns="0" bIns="0" rtlCol="0"/>
          <a:lstStyle/>
          <a:p>
            <a:endParaRPr/>
          </a:p>
        </p:txBody>
      </p:sp>
      <p:sp>
        <p:nvSpPr>
          <p:cNvPr id="56" name="object 56"/>
          <p:cNvSpPr/>
          <p:nvPr/>
        </p:nvSpPr>
        <p:spPr>
          <a:xfrm>
            <a:off x="1923288" y="4098035"/>
            <a:ext cx="1187195" cy="920495"/>
          </a:xfrm>
          <a:prstGeom prst="rect">
            <a:avLst/>
          </a:prstGeom>
          <a:blipFill>
            <a:blip r:embed="rId40" cstate="print"/>
            <a:stretch>
              <a:fillRect/>
            </a:stretch>
          </a:blipFill>
        </p:spPr>
        <p:txBody>
          <a:bodyPr wrap="square" lIns="0" tIns="0" rIns="0" bIns="0" rtlCol="0"/>
          <a:lstStyle/>
          <a:p>
            <a:endParaRPr/>
          </a:p>
        </p:txBody>
      </p:sp>
      <p:sp>
        <p:nvSpPr>
          <p:cNvPr id="57" name="object 57"/>
          <p:cNvSpPr/>
          <p:nvPr/>
        </p:nvSpPr>
        <p:spPr>
          <a:xfrm>
            <a:off x="1999488" y="4157471"/>
            <a:ext cx="1034795" cy="800100"/>
          </a:xfrm>
          <a:prstGeom prst="rect">
            <a:avLst/>
          </a:prstGeom>
          <a:blipFill>
            <a:blip r:embed="rId41" cstate="print"/>
            <a:stretch>
              <a:fillRect/>
            </a:stretch>
          </a:blipFill>
        </p:spPr>
        <p:txBody>
          <a:bodyPr wrap="square" lIns="0" tIns="0" rIns="0" bIns="0" rtlCol="0"/>
          <a:lstStyle/>
          <a:p>
            <a:endParaRPr/>
          </a:p>
        </p:txBody>
      </p:sp>
      <p:sp>
        <p:nvSpPr>
          <p:cNvPr id="58" name="object 58"/>
          <p:cNvSpPr/>
          <p:nvPr/>
        </p:nvSpPr>
        <p:spPr>
          <a:xfrm>
            <a:off x="2001011" y="4155947"/>
            <a:ext cx="1033271" cy="800100"/>
          </a:xfrm>
          <a:prstGeom prst="rect">
            <a:avLst/>
          </a:prstGeom>
          <a:blipFill>
            <a:blip r:embed="rId42" cstate="print"/>
            <a:stretch>
              <a:fillRect/>
            </a:stretch>
          </a:blipFill>
        </p:spPr>
        <p:txBody>
          <a:bodyPr wrap="square" lIns="0" tIns="0" rIns="0" bIns="0" rtlCol="0"/>
          <a:lstStyle/>
          <a:p>
            <a:endParaRPr/>
          </a:p>
        </p:txBody>
      </p:sp>
      <p:sp>
        <p:nvSpPr>
          <p:cNvPr id="59" name="object 59"/>
          <p:cNvSpPr/>
          <p:nvPr/>
        </p:nvSpPr>
        <p:spPr>
          <a:xfrm>
            <a:off x="2055876" y="4198620"/>
            <a:ext cx="929640" cy="718185"/>
          </a:xfrm>
          <a:custGeom>
            <a:avLst/>
            <a:gdLst/>
            <a:ahLst/>
            <a:cxnLst/>
            <a:rect l="l" t="t" r="r" b="b"/>
            <a:pathLst>
              <a:path w="929639" h="718185">
                <a:moveTo>
                  <a:pt x="464819" y="0"/>
                </a:moveTo>
                <a:lnTo>
                  <a:pt x="410620" y="2414"/>
                </a:lnTo>
                <a:lnTo>
                  <a:pt x="358255" y="9477"/>
                </a:lnTo>
                <a:lnTo>
                  <a:pt x="308073" y="20920"/>
                </a:lnTo>
                <a:lnTo>
                  <a:pt x="260424" y="36473"/>
                </a:lnTo>
                <a:lnTo>
                  <a:pt x="215655" y="55869"/>
                </a:lnTo>
                <a:lnTo>
                  <a:pt x="174118" y="78837"/>
                </a:lnTo>
                <a:lnTo>
                  <a:pt x="136159" y="105108"/>
                </a:lnTo>
                <a:lnTo>
                  <a:pt x="102130" y="134414"/>
                </a:lnTo>
                <a:lnTo>
                  <a:pt x="72378" y="166485"/>
                </a:lnTo>
                <a:lnTo>
                  <a:pt x="47252" y="201052"/>
                </a:lnTo>
                <a:lnTo>
                  <a:pt x="27103" y="237846"/>
                </a:lnTo>
                <a:lnTo>
                  <a:pt x="12278" y="276599"/>
                </a:lnTo>
                <a:lnTo>
                  <a:pt x="3127" y="317040"/>
                </a:lnTo>
                <a:lnTo>
                  <a:pt x="0" y="358901"/>
                </a:lnTo>
                <a:lnTo>
                  <a:pt x="3127" y="400763"/>
                </a:lnTo>
                <a:lnTo>
                  <a:pt x="12278" y="441204"/>
                </a:lnTo>
                <a:lnTo>
                  <a:pt x="27103" y="479957"/>
                </a:lnTo>
                <a:lnTo>
                  <a:pt x="47252" y="516751"/>
                </a:lnTo>
                <a:lnTo>
                  <a:pt x="72378" y="551318"/>
                </a:lnTo>
                <a:lnTo>
                  <a:pt x="102130" y="583389"/>
                </a:lnTo>
                <a:lnTo>
                  <a:pt x="136159" y="612695"/>
                </a:lnTo>
                <a:lnTo>
                  <a:pt x="174118" y="638966"/>
                </a:lnTo>
                <a:lnTo>
                  <a:pt x="215655" y="661934"/>
                </a:lnTo>
                <a:lnTo>
                  <a:pt x="260424" y="681330"/>
                </a:lnTo>
                <a:lnTo>
                  <a:pt x="308073" y="696883"/>
                </a:lnTo>
                <a:lnTo>
                  <a:pt x="358255" y="708326"/>
                </a:lnTo>
                <a:lnTo>
                  <a:pt x="410620" y="715389"/>
                </a:lnTo>
                <a:lnTo>
                  <a:pt x="464819" y="717803"/>
                </a:lnTo>
                <a:lnTo>
                  <a:pt x="519019" y="715389"/>
                </a:lnTo>
                <a:lnTo>
                  <a:pt x="571384" y="708326"/>
                </a:lnTo>
                <a:lnTo>
                  <a:pt x="621566" y="696883"/>
                </a:lnTo>
                <a:lnTo>
                  <a:pt x="669215" y="681330"/>
                </a:lnTo>
                <a:lnTo>
                  <a:pt x="713984" y="661934"/>
                </a:lnTo>
                <a:lnTo>
                  <a:pt x="755521" y="638966"/>
                </a:lnTo>
                <a:lnTo>
                  <a:pt x="793480" y="612695"/>
                </a:lnTo>
                <a:lnTo>
                  <a:pt x="827509" y="583389"/>
                </a:lnTo>
                <a:lnTo>
                  <a:pt x="857261" y="551318"/>
                </a:lnTo>
                <a:lnTo>
                  <a:pt x="882387" y="516751"/>
                </a:lnTo>
                <a:lnTo>
                  <a:pt x="902536" y="479957"/>
                </a:lnTo>
                <a:lnTo>
                  <a:pt x="917361" y="441204"/>
                </a:lnTo>
                <a:lnTo>
                  <a:pt x="926512" y="400763"/>
                </a:lnTo>
                <a:lnTo>
                  <a:pt x="929640" y="358901"/>
                </a:lnTo>
                <a:lnTo>
                  <a:pt x="926512" y="317040"/>
                </a:lnTo>
                <a:lnTo>
                  <a:pt x="917361" y="276599"/>
                </a:lnTo>
                <a:lnTo>
                  <a:pt x="902536" y="237846"/>
                </a:lnTo>
                <a:lnTo>
                  <a:pt x="882387" y="201052"/>
                </a:lnTo>
                <a:lnTo>
                  <a:pt x="857261" y="166485"/>
                </a:lnTo>
                <a:lnTo>
                  <a:pt x="827509" y="134414"/>
                </a:lnTo>
                <a:lnTo>
                  <a:pt x="793480" y="105108"/>
                </a:lnTo>
                <a:lnTo>
                  <a:pt x="755521" y="78837"/>
                </a:lnTo>
                <a:lnTo>
                  <a:pt x="713984" y="55869"/>
                </a:lnTo>
                <a:lnTo>
                  <a:pt x="669215" y="36473"/>
                </a:lnTo>
                <a:lnTo>
                  <a:pt x="621566" y="20920"/>
                </a:lnTo>
                <a:lnTo>
                  <a:pt x="571384" y="9477"/>
                </a:lnTo>
                <a:lnTo>
                  <a:pt x="519019" y="2414"/>
                </a:lnTo>
                <a:lnTo>
                  <a:pt x="464819" y="0"/>
                </a:lnTo>
                <a:close/>
              </a:path>
            </a:pathLst>
          </a:custGeom>
          <a:solidFill>
            <a:srgbClr val="333333"/>
          </a:solidFill>
        </p:spPr>
        <p:txBody>
          <a:bodyPr wrap="square" lIns="0" tIns="0" rIns="0" bIns="0" rtlCol="0"/>
          <a:lstStyle/>
          <a:p>
            <a:endParaRPr/>
          </a:p>
        </p:txBody>
      </p:sp>
      <p:sp>
        <p:nvSpPr>
          <p:cNvPr id="60" name="object 60"/>
          <p:cNvSpPr/>
          <p:nvPr/>
        </p:nvSpPr>
        <p:spPr>
          <a:xfrm>
            <a:off x="2071116" y="4207764"/>
            <a:ext cx="900683" cy="696468"/>
          </a:xfrm>
          <a:prstGeom prst="rect">
            <a:avLst/>
          </a:prstGeom>
          <a:blipFill>
            <a:blip r:embed="rId43" cstate="print"/>
            <a:stretch>
              <a:fillRect/>
            </a:stretch>
          </a:blipFill>
        </p:spPr>
        <p:txBody>
          <a:bodyPr wrap="square" lIns="0" tIns="0" rIns="0" bIns="0" rtlCol="0"/>
          <a:lstStyle/>
          <a:p>
            <a:endParaRPr/>
          </a:p>
        </p:txBody>
      </p:sp>
      <p:sp>
        <p:nvSpPr>
          <p:cNvPr id="61" name="object 61"/>
          <p:cNvSpPr/>
          <p:nvPr/>
        </p:nvSpPr>
        <p:spPr>
          <a:xfrm>
            <a:off x="2083307" y="4212335"/>
            <a:ext cx="877824" cy="678180"/>
          </a:xfrm>
          <a:prstGeom prst="rect">
            <a:avLst/>
          </a:prstGeom>
          <a:blipFill>
            <a:blip r:embed="rId44" cstate="print"/>
            <a:stretch>
              <a:fillRect/>
            </a:stretch>
          </a:blipFill>
        </p:spPr>
        <p:txBody>
          <a:bodyPr wrap="square" lIns="0" tIns="0" rIns="0" bIns="0" rtlCol="0"/>
          <a:lstStyle/>
          <a:p>
            <a:endParaRPr/>
          </a:p>
        </p:txBody>
      </p:sp>
      <p:sp>
        <p:nvSpPr>
          <p:cNvPr id="62" name="object 62"/>
          <p:cNvSpPr/>
          <p:nvPr/>
        </p:nvSpPr>
        <p:spPr>
          <a:xfrm>
            <a:off x="2092451" y="4218432"/>
            <a:ext cx="835152" cy="633984"/>
          </a:xfrm>
          <a:prstGeom prst="rect">
            <a:avLst/>
          </a:prstGeom>
          <a:blipFill>
            <a:blip r:embed="rId45" cstate="print"/>
            <a:stretch>
              <a:fillRect/>
            </a:stretch>
          </a:blipFill>
        </p:spPr>
        <p:txBody>
          <a:bodyPr wrap="square" lIns="0" tIns="0" rIns="0" bIns="0" rtlCol="0"/>
          <a:lstStyle/>
          <a:p>
            <a:endParaRPr/>
          </a:p>
        </p:txBody>
      </p:sp>
      <p:sp>
        <p:nvSpPr>
          <p:cNvPr id="63" name="object 63"/>
          <p:cNvSpPr/>
          <p:nvPr/>
        </p:nvSpPr>
        <p:spPr>
          <a:xfrm>
            <a:off x="2141220" y="4236720"/>
            <a:ext cx="742188" cy="515112"/>
          </a:xfrm>
          <a:prstGeom prst="rect">
            <a:avLst/>
          </a:prstGeom>
          <a:blipFill>
            <a:blip r:embed="rId46" cstate="print"/>
            <a:stretch>
              <a:fillRect/>
            </a:stretch>
          </a:blipFill>
        </p:spPr>
        <p:txBody>
          <a:bodyPr wrap="square" lIns="0" tIns="0" rIns="0" bIns="0" rtlCol="0"/>
          <a:lstStyle/>
          <a:p>
            <a:endParaRPr/>
          </a:p>
        </p:txBody>
      </p:sp>
      <p:sp>
        <p:nvSpPr>
          <p:cNvPr id="64" name="object 64"/>
          <p:cNvSpPr txBox="1"/>
          <p:nvPr/>
        </p:nvSpPr>
        <p:spPr>
          <a:xfrm>
            <a:off x="2047113" y="4340605"/>
            <a:ext cx="939800" cy="575945"/>
          </a:xfrm>
          <a:prstGeom prst="rect">
            <a:avLst/>
          </a:prstGeom>
        </p:spPr>
        <p:txBody>
          <a:bodyPr vert="horz" wrap="square" lIns="0" tIns="0" rIns="0" bIns="0" rtlCol="0">
            <a:spAutoFit/>
          </a:bodyPr>
          <a:lstStyle/>
          <a:p>
            <a:pPr algn="ctr">
              <a:lnSpc>
                <a:spcPct val="100000"/>
              </a:lnSpc>
            </a:pPr>
            <a:r>
              <a:rPr sz="1800" b="1" i="1" spc="-5" dirty="0">
                <a:latin typeface="微软雅黑"/>
                <a:cs typeface="微软雅黑"/>
              </a:rPr>
              <a:t>三嗪醇</a:t>
            </a:r>
            <a:endParaRPr sz="1800">
              <a:latin typeface="微软雅黑"/>
              <a:cs typeface="微软雅黑"/>
            </a:endParaRPr>
          </a:p>
          <a:p>
            <a:pPr algn="ctr">
              <a:lnSpc>
                <a:spcPct val="100000"/>
              </a:lnSpc>
            </a:pPr>
            <a:r>
              <a:rPr sz="1800" b="1" i="1" dirty="0">
                <a:latin typeface="微软雅黑"/>
                <a:cs typeface="微软雅黑"/>
              </a:rPr>
              <a:t>树脂产品</a:t>
            </a:r>
            <a:endParaRPr sz="1800">
              <a:latin typeface="微软雅黑"/>
              <a:cs typeface="微软雅黑"/>
            </a:endParaRPr>
          </a:p>
        </p:txBody>
      </p:sp>
      <p:sp>
        <p:nvSpPr>
          <p:cNvPr id="65" name="object 65"/>
          <p:cNvSpPr/>
          <p:nvPr/>
        </p:nvSpPr>
        <p:spPr>
          <a:xfrm>
            <a:off x="2962655" y="5315711"/>
            <a:ext cx="1182623" cy="868680"/>
          </a:xfrm>
          <a:prstGeom prst="rect">
            <a:avLst/>
          </a:prstGeom>
          <a:blipFill>
            <a:blip r:embed="rId47" cstate="print"/>
            <a:stretch>
              <a:fillRect/>
            </a:stretch>
          </a:blipFill>
        </p:spPr>
        <p:txBody>
          <a:bodyPr wrap="square" lIns="0" tIns="0" rIns="0" bIns="0" rtlCol="0"/>
          <a:lstStyle/>
          <a:p>
            <a:endParaRPr/>
          </a:p>
        </p:txBody>
      </p:sp>
      <p:sp>
        <p:nvSpPr>
          <p:cNvPr id="66" name="object 66"/>
          <p:cNvSpPr/>
          <p:nvPr/>
        </p:nvSpPr>
        <p:spPr>
          <a:xfrm>
            <a:off x="2962655" y="5312664"/>
            <a:ext cx="1182623" cy="870204"/>
          </a:xfrm>
          <a:prstGeom prst="rect">
            <a:avLst/>
          </a:prstGeom>
          <a:blipFill>
            <a:blip r:embed="rId48" cstate="print"/>
            <a:stretch>
              <a:fillRect/>
            </a:stretch>
          </a:blipFill>
        </p:spPr>
        <p:txBody>
          <a:bodyPr wrap="square" lIns="0" tIns="0" rIns="0" bIns="0" rtlCol="0"/>
          <a:lstStyle/>
          <a:p>
            <a:endParaRPr/>
          </a:p>
        </p:txBody>
      </p:sp>
      <p:sp>
        <p:nvSpPr>
          <p:cNvPr id="67" name="object 67"/>
          <p:cNvSpPr/>
          <p:nvPr/>
        </p:nvSpPr>
        <p:spPr>
          <a:xfrm>
            <a:off x="3037332" y="5370576"/>
            <a:ext cx="1025652" cy="754380"/>
          </a:xfrm>
          <a:prstGeom prst="rect">
            <a:avLst/>
          </a:prstGeom>
          <a:blipFill>
            <a:blip r:embed="rId49" cstate="print"/>
            <a:stretch>
              <a:fillRect/>
            </a:stretch>
          </a:blipFill>
        </p:spPr>
        <p:txBody>
          <a:bodyPr wrap="square" lIns="0" tIns="0" rIns="0" bIns="0" rtlCol="0"/>
          <a:lstStyle/>
          <a:p>
            <a:endParaRPr/>
          </a:p>
        </p:txBody>
      </p:sp>
      <p:sp>
        <p:nvSpPr>
          <p:cNvPr id="68" name="object 68"/>
          <p:cNvSpPr/>
          <p:nvPr/>
        </p:nvSpPr>
        <p:spPr>
          <a:xfrm>
            <a:off x="3037332" y="5375147"/>
            <a:ext cx="1025652" cy="752856"/>
          </a:xfrm>
          <a:prstGeom prst="rect">
            <a:avLst/>
          </a:prstGeom>
          <a:blipFill>
            <a:blip r:embed="rId50" cstate="print"/>
            <a:stretch>
              <a:fillRect/>
            </a:stretch>
          </a:blipFill>
        </p:spPr>
        <p:txBody>
          <a:bodyPr wrap="square" lIns="0" tIns="0" rIns="0" bIns="0" rtlCol="0"/>
          <a:lstStyle/>
          <a:p>
            <a:endParaRPr/>
          </a:p>
        </p:txBody>
      </p:sp>
      <p:sp>
        <p:nvSpPr>
          <p:cNvPr id="69" name="object 69"/>
          <p:cNvSpPr/>
          <p:nvPr/>
        </p:nvSpPr>
        <p:spPr>
          <a:xfrm>
            <a:off x="3087623" y="5414771"/>
            <a:ext cx="925067" cy="679704"/>
          </a:xfrm>
          <a:prstGeom prst="rect">
            <a:avLst/>
          </a:prstGeom>
          <a:blipFill>
            <a:blip r:embed="rId51" cstate="print"/>
            <a:stretch>
              <a:fillRect/>
            </a:stretch>
          </a:blipFill>
        </p:spPr>
        <p:txBody>
          <a:bodyPr wrap="square" lIns="0" tIns="0" rIns="0" bIns="0" rtlCol="0"/>
          <a:lstStyle/>
          <a:p>
            <a:endParaRPr/>
          </a:p>
        </p:txBody>
      </p:sp>
      <p:sp>
        <p:nvSpPr>
          <p:cNvPr id="70" name="object 70"/>
          <p:cNvSpPr/>
          <p:nvPr/>
        </p:nvSpPr>
        <p:spPr>
          <a:xfrm>
            <a:off x="3112007" y="5425440"/>
            <a:ext cx="896112" cy="658368"/>
          </a:xfrm>
          <a:prstGeom prst="rect">
            <a:avLst/>
          </a:prstGeom>
          <a:blipFill>
            <a:blip r:embed="rId52" cstate="print"/>
            <a:stretch>
              <a:fillRect/>
            </a:stretch>
          </a:blipFill>
        </p:spPr>
        <p:txBody>
          <a:bodyPr wrap="square" lIns="0" tIns="0" rIns="0" bIns="0" rtlCol="0"/>
          <a:lstStyle/>
          <a:p>
            <a:endParaRPr/>
          </a:p>
        </p:txBody>
      </p:sp>
      <p:sp>
        <p:nvSpPr>
          <p:cNvPr id="71" name="object 71"/>
          <p:cNvSpPr/>
          <p:nvPr/>
        </p:nvSpPr>
        <p:spPr>
          <a:xfrm>
            <a:off x="3124200" y="5428488"/>
            <a:ext cx="874776" cy="643128"/>
          </a:xfrm>
          <a:prstGeom prst="rect">
            <a:avLst/>
          </a:prstGeom>
          <a:blipFill>
            <a:blip r:embed="rId53" cstate="print"/>
            <a:stretch>
              <a:fillRect/>
            </a:stretch>
          </a:blipFill>
        </p:spPr>
        <p:txBody>
          <a:bodyPr wrap="square" lIns="0" tIns="0" rIns="0" bIns="0" rtlCol="0"/>
          <a:lstStyle/>
          <a:p>
            <a:endParaRPr/>
          </a:p>
        </p:txBody>
      </p:sp>
      <p:sp>
        <p:nvSpPr>
          <p:cNvPr id="72" name="object 72"/>
          <p:cNvSpPr/>
          <p:nvPr/>
        </p:nvSpPr>
        <p:spPr>
          <a:xfrm>
            <a:off x="3133344" y="5434584"/>
            <a:ext cx="830580" cy="601979"/>
          </a:xfrm>
          <a:prstGeom prst="rect">
            <a:avLst/>
          </a:prstGeom>
          <a:blipFill>
            <a:blip r:embed="rId54" cstate="print"/>
            <a:stretch>
              <a:fillRect/>
            </a:stretch>
          </a:blipFill>
        </p:spPr>
        <p:txBody>
          <a:bodyPr wrap="square" lIns="0" tIns="0" rIns="0" bIns="0" rtlCol="0"/>
          <a:lstStyle/>
          <a:p>
            <a:endParaRPr/>
          </a:p>
        </p:txBody>
      </p:sp>
      <p:sp>
        <p:nvSpPr>
          <p:cNvPr id="73" name="object 73"/>
          <p:cNvSpPr/>
          <p:nvPr/>
        </p:nvSpPr>
        <p:spPr>
          <a:xfrm>
            <a:off x="3182111" y="5451347"/>
            <a:ext cx="739139" cy="487680"/>
          </a:xfrm>
          <a:prstGeom prst="rect">
            <a:avLst/>
          </a:prstGeom>
          <a:blipFill>
            <a:blip r:embed="rId55" cstate="print"/>
            <a:stretch>
              <a:fillRect/>
            </a:stretch>
          </a:blipFill>
        </p:spPr>
        <p:txBody>
          <a:bodyPr wrap="square" lIns="0" tIns="0" rIns="0" bIns="0" rtlCol="0"/>
          <a:lstStyle/>
          <a:p>
            <a:endParaRPr/>
          </a:p>
        </p:txBody>
      </p:sp>
      <p:sp>
        <p:nvSpPr>
          <p:cNvPr id="74" name="object 74"/>
          <p:cNvSpPr txBox="1"/>
          <p:nvPr/>
        </p:nvSpPr>
        <p:spPr>
          <a:xfrm>
            <a:off x="3206242" y="5580176"/>
            <a:ext cx="675005" cy="285750"/>
          </a:xfrm>
          <a:prstGeom prst="rect">
            <a:avLst/>
          </a:prstGeom>
        </p:spPr>
        <p:txBody>
          <a:bodyPr vert="horz" wrap="square" lIns="0" tIns="0" rIns="0" bIns="0" rtlCol="0">
            <a:spAutoFit/>
          </a:bodyPr>
          <a:lstStyle/>
          <a:p>
            <a:pPr marL="12700">
              <a:lnSpc>
                <a:spcPct val="100000"/>
              </a:lnSpc>
            </a:pPr>
            <a:r>
              <a:rPr sz="1700" b="1" i="1" dirty="0">
                <a:latin typeface="微软雅黑"/>
                <a:cs typeface="微软雅黑"/>
              </a:rPr>
              <a:t>三嗪醇</a:t>
            </a:r>
            <a:endParaRPr sz="1700">
              <a:latin typeface="微软雅黑"/>
              <a:cs typeface="微软雅黑"/>
            </a:endParaRPr>
          </a:p>
        </p:txBody>
      </p:sp>
      <p:sp>
        <p:nvSpPr>
          <p:cNvPr id="75" name="object 75"/>
          <p:cNvSpPr txBox="1"/>
          <p:nvPr/>
        </p:nvSpPr>
        <p:spPr>
          <a:xfrm>
            <a:off x="1299717" y="5839256"/>
            <a:ext cx="2797810" cy="483870"/>
          </a:xfrm>
          <a:prstGeom prst="rect">
            <a:avLst/>
          </a:prstGeom>
        </p:spPr>
        <p:txBody>
          <a:bodyPr vert="horz" wrap="square" lIns="0" tIns="0" rIns="0" bIns="0" rtlCol="0">
            <a:spAutoFit/>
          </a:bodyPr>
          <a:lstStyle/>
          <a:p>
            <a:pPr marL="1704339">
              <a:lnSpc>
                <a:spcPts val="1950"/>
              </a:lnSpc>
            </a:pPr>
            <a:r>
              <a:rPr sz="1700" b="1" i="1" dirty="0">
                <a:latin typeface="微软雅黑"/>
                <a:cs typeface="微软雅黑"/>
              </a:rPr>
              <a:t>交联剂</a:t>
            </a:r>
            <a:r>
              <a:rPr sz="1700" b="1" i="1" spc="-15" dirty="0">
                <a:latin typeface="微软雅黑"/>
                <a:cs typeface="微软雅黑"/>
              </a:rPr>
              <a:t>产</a:t>
            </a:r>
            <a:r>
              <a:rPr sz="1700" b="1" i="1" dirty="0">
                <a:latin typeface="微软雅黑"/>
                <a:cs typeface="微软雅黑"/>
              </a:rPr>
              <a:t>品</a:t>
            </a:r>
            <a:endParaRPr sz="1700">
              <a:latin typeface="微软雅黑"/>
              <a:cs typeface="微软雅黑"/>
            </a:endParaRPr>
          </a:p>
          <a:p>
            <a:pPr marL="12700">
              <a:lnSpc>
                <a:spcPts val="1590"/>
              </a:lnSpc>
            </a:pPr>
            <a:r>
              <a:rPr sz="1400" b="1" dirty="0">
                <a:latin typeface="华文中宋"/>
                <a:cs typeface="华文中宋"/>
              </a:rPr>
              <a:t>三缩水甘油基三嗪醇酯</a:t>
            </a:r>
            <a:endParaRPr sz="1400">
              <a:latin typeface="华文中宋"/>
              <a:cs typeface="华文中宋"/>
            </a:endParaRPr>
          </a:p>
        </p:txBody>
      </p:sp>
      <p:sp>
        <p:nvSpPr>
          <p:cNvPr id="76" name="object 76"/>
          <p:cNvSpPr/>
          <p:nvPr/>
        </p:nvSpPr>
        <p:spPr>
          <a:xfrm>
            <a:off x="5471159" y="2855976"/>
            <a:ext cx="1188719" cy="918972"/>
          </a:xfrm>
          <a:prstGeom prst="rect">
            <a:avLst/>
          </a:prstGeom>
          <a:blipFill>
            <a:blip r:embed="rId56" cstate="print"/>
            <a:stretch>
              <a:fillRect/>
            </a:stretch>
          </a:blipFill>
        </p:spPr>
        <p:txBody>
          <a:bodyPr wrap="square" lIns="0" tIns="0" rIns="0" bIns="0" rtlCol="0"/>
          <a:lstStyle/>
          <a:p>
            <a:endParaRPr/>
          </a:p>
        </p:txBody>
      </p:sp>
      <p:sp>
        <p:nvSpPr>
          <p:cNvPr id="77" name="object 77"/>
          <p:cNvSpPr/>
          <p:nvPr/>
        </p:nvSpPr>
        <p:spPr>
          <a:xfrm>
            <a:off x="5474208" y="2855976"/>
            <a:ext cx="1187195" cy="918972"/>
          </a:xfrm>
          <a:prstGeom prst="rect">
            <a:avLst/>
          </a:prstGeom>
          <a:blipFill>
            <a:blip r:embed="rId57" cstate="print"/>
            <a:stretch>
              <a:fillRect/>
            </a:stretch>
          </a:blipFill>
        </p:spPr>
        <p:txBody>
          <a:bodyPr wrap="square" lIns="0" tIns="0" rIns="0" bIns="0" rtlCol="0"/>
          <a:lstStyle/>
          <a:p>
            <a:endParaRPr/>
          </a:p>
        </p:txBody>
      </p:sp>
      <p:sp>
        <p:nvSpPr>
          <p:cNvPr id="78" name="object 78"/>
          <p:cNvSpPr/>
          <p:nvPr/>
        </p:nvSpPr>
        <p:spPr>
          <a:xfrm>
            <a:off x="5550408" y="2915411"/>
            <a:ext cx="1034795" cy="798576"/>
          </a:xfrm>
          <a:prstGeom prst="rect">
            <a:avLst/>
          </a:prstGeom>
          <a:blipFill>
            <a:blip r:embed="rId58" cstate="print"/>
            <a:stretch>
              <a:fillRect/>
            </a:stretch>
          </a:blipFill>
        </p:spPr>
        <p:txBody>
          <a:bodyPr wrap="square" lIns="0" tIns="0" rIns="0" bIns="0" rtlCol="0"/>
          <a:lstStyle/>
          <a:p>
            <a:endParaRPr/>
          </a:p>
        </p:txBody>
      </p:sp>
      <p:sp>
        <p:nvSpPr>
          <p:cNvPr id="79" name="object 79"/>
          <p:cNvSpPr/>
          <p:nvPr/>
        </p:nvSpPr>
        <p:spPr>
          <a:xfrm>
            <a:off x="5536691" y="2901695"/>
            <a:ext cx="1031748" cy="800099"/>
          </a:xfrm>
          <a:prstGeom prst="rect">
            <a:avLst/>
          </a:prstGeom>
          <a:blipFill>
            <a:blip r:embed="rId59" cstate="print"/>
            <a:stretch>
              <a:fillRect/>
            </a:stretch>
          </a:blipFill>
        </p:spPr>
        <p:txBody>
          <a:bodyPr wrap="square" lIns="0" tIns="0" rIns="0" bIns="0" rtlCol="0"/>
          <a:lstStyle/>
          <a:p>
            <a:endParaRPr/>
          </a:p>
        </p:txBody>
      </p:sp>
      <p:sp>
        <p:nvSpPr>
          <p:cNvPr id="80" name="object 80"/>
          <p:cNvSpPr/>
          <p:nvPr/>
        </p:nvSpPr>
        <p:spPr>
          <a:xfrm>
            <a:off x="5606796" y="2956560"/>
            <a:ext cx="929640" cy="718185"/>
          </a:xfrm>
          <a:custGeom>
            <a:avLst/>
            <a:gdLst/>
            <a:ahLst/>
            <a:cxnLst/>
            <a:rect l="l" t="t" r="r" b="b"/>
            <a:pathLst>
              <a:path w="929640" h="718185">
                <a:moveTo>
                  <a:pt x="464819" y="0"/>
                </a:moveTo>
                <a:lnTo>
                  <a:pt x="410620" y="2414"/>
                </a:lnTo>
                <a:lnTo>
                  <a:pt x="358255" y="9477"/>
                </a:lnTo>
                <a:lnTo>
                  <a:pt x="308073" y="20920"/>
                </a:lnTo>
                <a:lnTo>
                  <a:pt x="260424" y="36473"/>
                </a:lnTo>
                <a:lnTo>
                  <a:pt x="215655" y="55869"/>
                </a:lnTo>
                <a:lnTo>
                  <a:pt x="174118" y="78837"/>
                </a:lnTo>
                <a:lnTo>
                  <a:pt x="136159" y="105108"/>
                </a:lnTo>
                <a:lnTo>
                  <a:pt x="102130" y="134414"/>
                </a:lnTo>
                <a:lnTo>
                  <a:pt x="72378" y="166485"/>
                </a:lnTo>
                <a:lnTo>
                  <a:pt x="47252" y="201052"/>
                </a:lnTo>
                <a:lnTo>
                  <a:pt x="27103" y="237846"/>
                </a:lnTo>
                <a:lnTo>
                  <a:pt x="12278" y="276599"/>
                </a:lnTo>
                <a:lnTo>
                  <a:pt x="3127" y="317040"/>
                </a:lnTo>
                <a:lnTo>
                  <a:pt x="0" y="358901"/>
                </a:lnTo>
                <a:lnTo>
                  <a:pt x="3127" y="400763"/>
                </a:lnTo>
                <a:lnTo>
                  <a:pt x="12278" y="441204"/>
                </a:lnTo>
                <a:lnTo>
                  <a:pt x="27103" y="479957"/>
                </a:lnTo>
                <a:lnTo>
                  <a:pt x="47252" y="516751"/>
                </a:lnTo>
                <a:lnTo>
                  <a:pt x="72378" y="551318"/>
                </a:lnTo>
                <a:lnTo>
                  <a:pt x="102130" y="583389"/>
                </a:lnTo>
                <a:lnTo>
                  <a:pt x="136159" y="612695"/>
                </a:lnTo>
                <a:lnTo>
                  <a:pt x="174118" y="638966"/>
                </a:lnTo>
                <a:lnTo>
                  <a:pt x="215655" y="661934"/>
                </a:lnTo>
                <a:lnTo>
                  <a:pt x="260424" y="681330"/>
                </a:lnTo>
                <a:lnTo>
                  <a:pt x="308073" y="696883"/>
                </a:lnTo>
                <a:lnTo>
                  <a:pt x="358255" y="708326"/>
                </a:lnTo>
                <a:lnTo>
                  <a:pt x="410620" y="715389"/>
                </a:lnTo>
                <a:lnTo>
                  <a:pt x="464819" y="717803"/>
                </a:lnTo>
                <a:lnTo>
                  <a:pt x="519019" y="715389"/>
                </a:lnTo>
                <a:lnTo>
                  <a:pt x="571384" y="708326"/>
                </a:lnTo>
                <a:lnTo>
                  <a:pt x="621566" y="696883"/>
                </a:lnTo>
                <a:lnTo>
                  <a:pt x="669215" y="681330"/>
                </a:lnTo>
                <a:lnTo>
                  <a:pt x="713984" y="661934"/>
                </a:lnTo>
                <a:lnTo>
                  <a:pt x="755521" y="638966"/>
                </a:lnTo>
                <a:lnTo>
                  <a:pt x="793480" y="612695"/>
                </a:lnTo>
                <a:lnTo>
                  <a:pt x="827509" y="583389"/>
                </a:lnTo>
                <a:lnTo>
                  <a:pt x="857261" y="551318"/>
                </a:lnTo>
                <a:lnTo>
                  <a:pt x="882387" y="516751"/>
                </a:lnTo>
                <a:lnTo>
                  <a:pt x="902536" y="479957"/>
                </a:lnTo>
                <a:lnTo>
                  <a:pt x="917361" y="441204"/>
                </a:lnTo>
                <a:lnTo>
                  <a:pt x="926512" y="400763"/>
                </a:lnTo>
                <a:lnTo>
                  <a:pt x="929639" y="358901"/>
                </a:lnTo>
                <a:lnTo>
                  <a:pt x="926512" y="317040"/>
                </a:lnTo>
                <a:lnTo>
                  <a:pt x="917361" y="276599"/>
                </a:lnTo>
                <a:lnTo>
                  <a:pt x="902536" y="237846"/>
                </a:lnTo>
                <a:lnTo>
                  <a:pt x="882387" y="201052"/>
                </a:lnTo>
                <a:lnTo>
                  <a:pt x="857261" y="166485"/>
                </a:lnTo>
                <a:lnTo>
                  <a:pt x="827509" y="134414"/>
                </a:lnTo>
                <a:lnTo>
                  <a:pt x="793480" y="105108"/>
                </a:lnTo>
                <a:lnTo>
                  <a:pt x="755521" y="78837"/>
                </a:lnTo>
                <a:lnTo>
                  <a:pt x="713984" y="55869"/>
                </a:lnTo>
                <a:lnTo>
                  <a:pt x="669215" y="36473"/>
                </a:lnTo>
                <a:lnTo>
                  <a:pt x="621566" y="20920"/>
                </a:lnTo>
                <a:lnTo>
                  <a:pt x="571384" y="9477"/>
                </a:lnTo>
                <a:lnTo>
                  <a:pt x="519019" y="2414"/>
                </a:lnTo>
                <a:lnTo>
                  <a:pt x="464819" y="0"/>
                </a:lnTo>
                <a:close/>
              </a:path>
            </a:pathLst>
          </a:custGeom>
          <a:solidFill>
            <a:srgbClr val="333333"/>
          </a:solidFill>
        </p:spPr>
        <p:txBody>
          <a:bodyPr wrap="square" lIns="0" tIns="0" rIns="0" bIns="0" rtlCol="0"/>
          <a:lstStyle/>
          <a:p>
            <a:endParaRPr/>
          </a:p>
        </p:txBody>
      </p:sp>
      <p:sp>
        <p:nvSpPr>
          <p:cNvPr id="81" name="object 81"/>
          <p:cNvSpPr/>
          <p:nvPr/>
        </p:nvSpPr>
        <p:spPr>
          <a:xfrm>
            <a:off x="5596128" y="2947416"/>
            <a:ext cx="899160" cy="696468"/>
          </a:xfrm>
          <a:prstGeom prst="rect">
            <a:avLst/>
          </a:prstGeom>
          <a:blipFill>
            <a:blip r:embed="rId60" cstate="print"/>
            <a:stretch>
              <a:fillRect/>
            </a:stretch>
          </a:blipFill>
        </p:spPr>
        <p:txBody>
          <a:bodyPr wrap="square" lIns="0" tIns="0" rIns="0" bIns="0" rtlCol="0"/>
          <a:lstStyle/>
          <a:p>
            <a:endParaRPr/>
          </a:p>
        </p:txBody>
      </p:sp>
      <p:sp>
        <p:nvSpPr>
          <p:cNvPr id="82" name="object 82"/>
          <p:cNvSpPr/>
          <p:nvPr/>
        </p:nvSpPr>
        <p:spPr>
          <a:xfrm>
            <a:off x="5629655" y="2971800"/>
            <a:ext cx="879348" cy="678180"/>
          </a:xfrm>
          <a:prstGeom prst="rect">
            <a:avLst/>
          </a:prstGeom>
          <a:blipFill>
            <a:blip r:embed="rId61" cstate="print"/>
            <a:stretch>
              <a:fillRect/>
            </a:stretch>
          </a:blipFill>
        </p:spPr>
        <p:txBody>
          <a:bodyPr wrap="square" lIns="0" tIns="0" rIns="0" bIns="0" rtlCol="0"/>
          <a:lstStyle/>
          <a:p>
            <a:endParaRPr/>
          </a:p>
        </p:txBody>
      </p:sp>
      <p:sp>
        <p:nvSpPr>
          <p:cNvPr id="83" name="object 83"/>
          <p:cNvSpPr/>
          <p:nvPr/>
        </p:nvSpPr>
        <p:spPr>
          <a:xfrm>
            <a:off x="5640323" y="2977895"/>
            <a:ext cx="836676" cy="635507"/>
          </a:xfrm>
          <a:prstGeom prst="rect">
            <a:avLst/>
          </a:prstGeom>
          <a:blipFill>
            <a:blip r:embed="rId62" cstate="print"/>
            <a:stretch>
              <a:fillRect/>
            </a:stretch>
          </a:blipFill>
        </p:spPr>
        <p:txBody>
          <a:bodyPr wrap="square" lIns="0" tIns="0" rIns="0" bIns="0" rtlCol="0"/>
          <a:lstStyle/>
          <a:p>
            <a:endParaRPr/>
          </a:p>
        </p:txBody>
      </p:sp>
      <p:sp>
        <p:nvSpPr>
          <p:cNvPr id="84" name="object 84"/>
          <p:cNvSpPr/>
          <p:nvPr/>
        </p:nvSpPr>
        <p:spPr>
          <a:xfrm>
            <a:off x="5689091" y="2996183"/>
            <a:ext cx="742188" cy="515112"/>
          </a:xfrm>
          <a:prstGeom prst="rect">
            <a:avLst/>
          </a:prstGeom>
          <a:blipFill>
            <a:blip r:embed="rId63" cstate="print"/>
            <a:stretch>
              <a:fillRect/>
            </a:stretch>
          </a:blipFill>
        </p:spPr>
        <p:txBody>
          <a:bodyPr wrap="square" lIns="0" tIns="0" rIns="0" bIns="0" rtlCol="0"/>
          <a:lstStyle/>
          <a:p>
            <a:endParaRPr/>
          </a:p>
        </p:txBody>
      </p:sp>
      <p:sp>
        <p:nvSpPr>
          <p:cNvPr id="85" name="object 85"/>
          <p:cNvSpPr txBox="1"/>
          <p:nvPr/>
        </p:nvSpPr>
        <p:spPr>
          <a:xfrm>
            <a:off x="5703189" y="3243960"/>
            <a:ext cx="712470" cy="301625"/>
          </a:xfrm>
          <a:prstGeom prst="rect">
            <a:avLst/>
          </a:prstGeom>
        </p:spPr>
        <p:txBody>
          <a:bodyPr vert="horz" wrap="square" lIns="0" tIns="0" rIns="0" bIns="0" rtlCol="0">
            <a:spAutoFit/>
          </a:bodyPr>
          <a:lstStyle/>
          <a:p>
            <a:pPr marL="12700">
              <a:lnSpc>
                <a:spcPct val="100000"/>
              </a:lnSpc>
            </a:pPr>
            <a:r>
              <a:rPr sz="1800" b="1" i="1" dirty="0">
                <a:solidFill>
                  <a:srgbClr val="FF0000"/>
                </a:solidFill>
                <a:latin typeface="微软雅黑"/>
                <a:cs typeface="微软雅黑"/>
              </a:rPr>
              <a:t>缓释肥</a:t>
            </a:r>
            <a:endParaRPr sz="1800">
              <a:latin typeface="微软雅黑"/>
              <a:cs typeface="微软雅黑"/>
            </a:endParaRPr>
          </a:p>
        </p:txBody>
      </p:sp>
      <p:sp>
        <p:nvSpPr>
          <p:cNvPr id="86" name="object 86"/>
          <p:cNvSpPr txBox="1"/>
          <p:nvPr/>
        </p:nvSpPr>
        <p:spPr>
          <a:xfrm>
            <a:off x="3042666" y="3172714"/>
            <a:ext cx="711200" cy="301625"/>
          </a:xfrm>
          <a:prstGeom prst="rect">
            <a:avLst/>
          </a:prstGeom>
        </p:spPr>
        <p:txBody>
          <a:bodyPr vert="horz" wrap="square" lIns="0" tIns="0" rIns="0" bIns="0" rtlCol="0">
            <a:spAutoFit/>
          </a:bodyPr>
          <a:lstStyle/>
          <a:p>
            <a:pPr marL="12700">
              <a:lnSpc>
                <a:spcPct val="100000"/>
              </a:lnSpc>
            </a:pPr>
            <a:r>
              <a:rPr sz="1800" b="1" i="1" dirty="0">
                <a:solidFill>
                  <a:srgbClr val="FF0000"/>
                </a:solidFill>
                <a:latin typeface="微软雅黑"/>
                <a:cs typeface="微软雅黑"/>
              </a:rPr>
              <a:t>三嗪胺</a:t>
            </a:r>
            <a:endParaRPr sz="1800">
              <a:latin typeface="微软雅黑"/>
              <a:cs typeface="微软雅黑"/>
            </a:endParaRPr>
          </a:p>
        </p:txBody>
      </p:sp>
      <p:sp>
        <p:nvSpPr>
          <p:cNvPr id="87" name="object 87"/>
          <p:cNvSpPr/>
          <p:nvPr/>
        </p:nvSpPr>
        <p:spPr>
          <a:xfrm>
            <a:off x="3868039" y="3583304"/>
            <a:ext cx="313309" cy="320294"/>
          </a:xfrm>
          <a:prstGeom prst="rect">
            <a:avLst/>
          </a:prstGeom>
          <a:blipFill>
            <a:blip r:embed="rId64" cstate="print"/>
            <a:stretch>
              <a:fillRect/>
            </a:stretch>
          </a:blipFill>
        </p:spPr>
        <p:txBody>
          <a:bodyPr wrap="square" lIns="0" tIns="0" rIns="0" bIns="0" rtlCol="0"/>
          <a:lstStyle/>
          <a:p>
            <a:endParaRPr/>
          </a:p>
        </p:txBody>
      </p:sp>
      <p:sp>
        <p:nvSpPr>
          <p:cNvPr id="88" name="object 88"/>
          <p:cNvSpPr/>
          <p:nvPr/>
        </p:nvSpPr>
        <p:spPr>
          <a:xfrm>
            <a:off x="5227192" y="3599434"/>
            <a:ext cx="313944" cy="320166"/>
          </a:xfrm>
          <a:prstGeom prst="rect">
            <a:avLst/>
          </a:prstGeom>
          <a:blipFill>
            <a:blip r:embed="rId65" cstate="print"/>
            <a:stretch>
              <a:fillRect/>
            </a:stretch>
          </a:blipFill>
        </p:spPr>
        <p:txBody>
          <a:bodyPr wrap="square" lIns="0" tIns="0" rIns="0" bIns="0" rtlCol="0"/>
          <a:lstStyle/>
          <a:p>
            <a:endParaRPr/>
          </a:p>
        </p:txBody>
      </p:sp>
      <p:sp>
        <p:nvSpPr>
          <p:cNvPr id="89" name="object 89"/>
          <p:cNvSpPr txBox="1"/>
          <p:nvPr/>
        </p:nvSpPr>
        <p:spPr>
          <a:xfrm>
            <a:off x="218948" y="1056270"/>
            <a:ext cx="7924800" cy="1036246"/>
          </a:xfrm>
          <a:prstGeom prst="rect">
            <a:avLst/>
          </a:prstGeom>
        </p:spPr>
        <p:txBody>
          <a:bodyPr vert="horz" wrap="square" lIns="0" tIns="0" rIns="0" bIns="0" rtlCol="0">
            <a:spAutoFit/>
          </a:bodyPr>
          <a:lstStyle/>
          <a:p>
            <a:pPr marL="12700" marR="5080" indent="514984">
              <a:lnSpc>
                <a:spcPct val="150000"/>
              </a:lnSpc>
            </a:pPr>
            <a:r>
              <a:rPr lang="zh-CN" altLang="en-US" sz="2400" b="1" spc="0" dirty="0">
                <a:solidFill>
                  <a:srgbClr val="0066FF"/>
                </a:solidFill>
                <a:latin typeface="宋体"/>
                <a:cs typeface="宋体"/>
              </a:rPr>
              <a:t> 固碳</a:t>
            </a:r>
            <a:r>
              <a:rPr sz="2400" b="1" spc="0" dirty="0">
                <a:solidFill>
                  <a:srgbClr val="0066FF"/>
                </a:solidFill>
                <a:latin typeface="宋体"/>
                <a:cs typeface="宋体"/>
              </a:rPr>
              <a:t>产品三嗪醇是</a:t>
            </a:r>
            <a:r>
              <a:rPr sz="2400" b="1" spc="-5" dirty="0">
                <a:solidFill>
                  <a:srgbClr val="0066FF"/>
                </a:solidFill>
                <a:latin typeface="宋体"/>
                <a:cs typeface="宋体"/>
              </a:rPr>
              <a:t>白</a:t>
            </a:r>
            <a:r>
              <a:rPr sz="2400" b="1" spc="0" dirty="0">
                <a:solidFill>
                  <a:srgbClr val="0066FF"/>
                </a:solidFill>
                <a:latin typeface="宋体"/>
                <a:cs typeface="宋体"/>
              </a:rPr>
              <a:t>色固</a:t>
            </a:r>
            <a:r>
              <a:rPr sz="2400" b="1" spc="-5" dirty="0">
                <a:solidFill>
                  <a:srgbClr val="0066FF"/>
                </a:solidFill>
                <a:latin typeface="宋体"/>
                <a:cs typeface="宋体"/>
              </a:rPr>
              <a:t>体</a:t>
            </a:r>
            <a:r>
              <a:rPr sz="2400" b="1" spc="0" dirty="0">
                <a:solidFill>
                  <a:srgbClr val="0066FF"/>
                </a:solidFill>
                <a:latin typeface="宋体"/>
                <a:cs typeface="宋体"/>
              </a:rPr>
              <a:t>，无色</a:t>
            </a:r>
            <a:r>
              <a:rPr sz="2400" b="1" spc="-5" dirty="0">
                <a:solidFill>
                  <a:srgbClr val="0066FF"/>
                </a:solidFill>
                <a:latin typeface="宋体"/>
                <a:cs typeface="宋体"/>
              </a:rPr>
              <a:t>无</a:t>
            </a:r>
            <a:r>
              <a:rPr sz="2400" b="1" spc="0" dirty="0">
                <a:solidFill>
                  <a:srgbClr val="0066FF"/>
                </a:solidFill>
                <a:latin typeface="宋体"/>
                <a:cs typeface="宋体"/>
              </a:rPr>
              <a:t>味，</a:t>
            </a:r>
            <a:r>
              <a:rPr sz="2400" b="1" spc="-5" dirty="0">
                <a:solidFill>
                  <a:srgbClr val="0066FF"/>
                </a:solidFill>
                <a:latin typeface="宋体"/>
                <a:cs typeface="宋体"/>
              </a:rPr>
              <a:t>物</a:t>
            </a:r>
            <a:r>
              <a:rPr sz="2400" b="1" spc="0" dirty="0">
                <a:solidFill>
                  <a:srgbClr val="0066FF"/>
                </a:solidFill>
                <a:latin typeface="宋体"/>
                <a:cs typeface="宋体"/>
              </a:rPr>
              <a:t>理性质</a:t>
            </a:r>
            <a:r>
              <a:rPr sz="2400" b="1" spc="-5" dirty="0">
                <a:solidFill>
                  <a:srgbClr val="0066FF"/>
                </a:solidFill>
                <a:latin typeface="宋体"/>
                <a:cs typeface="宋体"/>
              </a:rPr>
              <a:t>稳</a:t>
            </a:r>
            <a:r>
              <a:rPr sz="2400" b="1" spc="0" dirty="0">
                <a:solidFill>
                  <a:srgbClr val="0066FF"/>
                </a:solidFill>
                <a:latin typeface="宋体"/>
                <a:cs typeface="宋体"/>
              </a:rPr>
              <a:t>定</a:t>
            </a:r>
            <a:r>
              <a:rPr sz="2400" b="1" spc="-5" dirty="0">
                <a:solidFill>
                  <a:srgbClr val="0066FF"/>
                </a:solidFill>
                <a:latin typeface="宋体"/>
                <a:cs typeface="宋体"/>
              </a:rPr>
              <a:t>，</a:t>
            </a:r>
            <a:r>
              <a:rPr sz="2400" b="1" spc="0" dirty="0">
                <a:solidFill>
                  <a:srgbClr val="0066FF"/>
                </a:solidFill>
                <a:latin typeface="宋体"/>
                <a:cs typeface="宋体"/>
              </a:rPr>
              <a:t>目前每吨产品利润在</a:t>
            </a:r>
            <a:r>
              <a:rPr sz="2400" b="1" dirty="0">
                <a:solidFill>
                  <a:srgbClr val="0066FF"/>
                </a:solidFill>
                <a:latin typeface="Arial"/>
                <a:cs typeface="Arial"/>
              </a:rPr>
              <a:t>150</a:t>
            </a:r>
            <a:r>
              <a:rPr sz="2400" b="1" spc="-15" dirty="0">
                <a:solidFill>
                  <a:srgbClr val="0066FF"/>
                </a:solidFill>
                <a:latin typeface="Arial"/>
                <a:cs typeface="Arial"/>
              </a:rPr>
              <a:t>0</a:t>
            </a:r>
            <a:r>
              <a:rPr sz="2400" b="1" spc="0" dirty="0">
                <a:solidFill>
                  <a:srgbClr val="0066FF"/>
                </a:solidFill>
                <a:latin typeface="宋体"/>
                <a:cs typeface="宋体"/>
              </a:rPr>
              <a:t>元</a:t>
            </a:r>
            <a:r>
              <a:rPr sz="2400" b="1" spc="-10" dirty="0">
                <a:solidFill>
                  <a:srgbClr val="0066FF"/>
                </a:solidFill>
                <a:latin typeface="Arial"/>
                <a:cs typeface="Arial"/>
              </a:rPr>
              <a:t>/</a:t>
            </a:r>
            <a:r>
              <a:rPr sz="2400" b="1" spc="-5" dirty="0">
                <a:solidFill>
                  <a:srgbClr val="0066FF"/>
                </a:solidFill>
                <a:latin typeface="宋体"/>
                <a:cs typeface="宋体"/>
              </a:rPr>
              <a:t>吨</a:t>
            </a:r>
            <a:r>
              <a:rPr sz="2400" b="1" spc="0" dirty="0">
                <a:solidFill>
                  <a:srgbClr val="0066FF"/>
                </a:solidFill>
                <a:latin typeface="宋体"/>
                <a:cs typeface="宋体"/>
              </a:rPr>
              <a:t>以上，</a:t>
            </a:r>
            <a:r>
              <a:rPr sz="2400" b="1" spc="-5" dirty="0">
                <a:solidFill>
                  <a:srgbClr val="0066FF"/>
                </a:solidFill>
                <a:latin typeface="宋体"/>
                <a:cs typeface="宋体"/>
              </a:rPr>
              <a:t>经</a:t>
            </a:r>
            <a:r>
              <a:rPr sz="2400" b="1" spc="0" dirty="0">
                <a:solidFill>
                  <a:srgbClr val="0066FF"/>
                </a:solidFill>
                <a:latin typeface="宋体"/>
                <a:cs typeface="宋体"/>
              </a:rPr>
              <a:t>济效</a:t>
            </a:r>
            <a:r>
              <a:rPr sz="2400" b="1" spc="-5" dirty="0">
                <a:solidFill>
                  <a:srgbClr val="0066FF"/>
                </a:solidFill>
                <a:latin typeface="宋体"/>
                <a:cs typeface="宋体"/>
              </a:rPr>
              <a:t>益</a:t>
            </a:r>
            <a:r>
              <a:rPr sz="2400" b="1" spc="0" dirty="0">
                <a:solidFill>
                  <a:srgbClr val="0066FF"/>
                </a:solidFill>
                <a:latin typeface="宋体"/>
                <a:cs typeface="宋体"/>
              </a:rPr>
              <a:t>显著</a:t>
            </a:r>
            <a:r>
              <a:rPr sz="2400" b="1" spc="-5" dirty="0">
                <a:solidFill>
                  <a:srgbClr val="0066FF"/>
                </a:solidFill>
                <a:latin typeface="宋体"/>
                <a:cs typeface="宋体"/>
              </a:rPr>
              <a:t>。</a:t>
            </a:r>
            <a:endParaRPr sz="2400" dirty="0">
              <a:latin typeface="宋体"/>
              <a:cs typeface="宋体"/>
            </a:endParaRPr>
          </a:p>
        </p:txBody>
      </p:sp>
      <p:sp>
        <p:nvSpPr>
          <p:cNvPr id="90" name="object 90"/>
          <p:cNvSpPr txBox="1">
            <a:spLocks noGrp="1"/>
          </p:cNvSpPr>
          <p:nvPr>
            <p:ph type="title"/>
          </p:nvPr>
        </p:nvSpPr>
        <p:spPr>
          <a:xfrm>
            <a:off x="542023" y="408902"/>
            <a:ext cx="6212612" cy="430887"/>
          </a:xfrm>
          <a:prstGeom prst="rect">
            <a:avLst/>
          </a:prstGeom>
        </p:spPr>
        <p:txBody>
          <a:bodyPr vert="horz" wrap="square" lIns="0" tIns="0" rIns="0" bIns="0" rtlCol="0">
            <a:spAutoFit/>
          </a:bodyPr>
          <a:lstStyle/>
          <a:p>
            <a:r>
              <a:rPr lang="en-US" altLang="zh-CN" sz="2800" b="1" dirty="0">
                <a:solidFill>
                  <a:srgbClr val="FF0000"/>
                </a:solidFill>
                <a:latin typeface="宋体"/>
                <a:cs typeface="宋体"/>
              </a:rPr>
              <a:t>2.1</a:t>
            </a:r>
            <a:r>
              <a:rPr lang="zh-CN" altLang="en-US" sz="2800" b="1" dirty="0">
                <a:latin typeface="宋体"/>
                <a:cs typeface="宋体"/>
              </a:rPr>
              <a:t> </a:t>
            </a:r>
            <a:r>
              <a:rPr lang="zh-CN" altLang="en-US" sz="2800" b="1" dirty="0">
                <a:solidFill>
                  <a:srgbClr val="FF0000"/>
                </a:solidFill>
                <a:latin typeface="宋体"/>
                <a:cs typeface="宋体"/>
              </a:rPr>
              <a:t>固碳利用的能源工业路线</a:t>
            </a:r>
            <a:endParaRPr lang="zh-CN" altLang="en-US" sz="2800"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1442441275"/>
              </p:ext>
            </p:extLst>
          </p:nvPr>
        </p:nvGraphicFramePr>
        <p:xfrm>
          <a:off x="533400" y="1905000"/>
          <a:ext cx="7719998" cy="4301540"/>
        </p:xfrm>
        <a:graphic>
          <a:graphicData uri="http://schemas.openxmlformats.org/drawingml/2006/table">
            <a:tbl>
              <a:tblPr firstRow="1" bandRow="1">
                <a:tableStyleId>{2D5ABB26-0587-4C30-8999-92F81FD0307C}</a:tableStyleId>
              </a:tblPr>
              <a:tblGrid>
                <a:gridCol w="1288376">
                  <a:extLst>
                    <a:ext uri="{9D8B030D-6E8A-4147-A177-3AD203B41FA5}">
                      <a16:colId xmlns:a16="http://schemas.microsoft.com/office/drawing/2014/main" val="20000"/>
                    </a:ext>
                  </a:extLst>
                </a:gridCol>
                <a:gridCol w="2410663">
                  <a:extLst>
                    <a:ext uri="{9D8B030D-6E8A-4147-A177-3AD203B41FA5}">
                      <a16:colId xmlns:a16="http://schemas.microsoft.com/office/drawing/2014/main" val="20001"/>
                    </a:ext>
                  </a:extLst>
                </a:gridCol>
                <a:gridCol w="1924151">
                  <a:extLst>
                    <a:ext uri="{9D8B030D-6E8A-4147-A177-3AD203B41FA5}">
                      <a16:colId xmlns:a16="http://schemas.microsoft.com/office/drawing/2014/main" val="20002"/>
                    </a:ext>
                  </a:extLst>
                </a:gridCol>
                <a:gridCol w="2096808">
                  <a:extLst>
                    <a:ext uri="{9D8B030D-6E8A-4147-A177-3AD203B41FA5}">
                      <a16:colId xmlns:a16="http://schemas.microsoft.com/office/drawing/2014/main" val="20003"/>
                    </a:ext>
                  </a:extLst>
                </a:gridCol>
              </a:tblGrid>
              <a:tr h="595249">
                <a:tc>
                  <a:txBody>
                    <a:bodyPr/>
                    <a:lstStyle/>
                    <a:p>
                      <a:pPr marL="99695" algn="ctr">
                        <a:lnSpc>
                          <a:spcPct val="100000"/>
                        </a:lnSpc>
                        <a:spcBef>
                          <a:spcPts val="650"/>
                        </a:spcBef>
                      </a:pPr>
                      <a:r>
                        <a:rPr sz="2000" b="1" dirty="0">
                          <a:solidFill>
                            <a:srgbClr val="0066FF"/>
                          </a:solidFill>
                          <a:latin typeface="宋体"/>
                          <a:cs typeface="宋体"/>
                        </a:rPr>
                        <a:t>序号</a:t>
                      </a:r>
                      <a:endParaRPr sz="2000">
                        <a:latin typeface="宋体"/>
                        <a:cs typeface="宋体"/>
                      </a:endParaRPr>
                    </a:p>
                  </a:txBody>
                  <a:tcPr marL="0" marR="0" marT="82550" marB="0">
                    <a:lnT w="12700">
                      <a:solidFill>
                        <a:srgbClr val="000000"/>
                      </a:solidFill>
                      <a:prstDash val="solid"/>
                    </a:lnT>
                    <a:lnB w="12700">
                      <a:solidFill>
                        <a:srgbClr val="000000"/>
                      </a:solidFill>
                      <a:prstDash val="solid"/>
                    </a:lnB>
                  </a:tcPr>
                </a:tc>
                <a:tc>
                  <a:txBody>
                    <a:bodyPr/>
                    <a:lstStyle/>
                    <a:p>
                      <a:pPr marL="57785" algn="ctr">
                        <a:lnSpc>
                          <a:spcPct val="100000"/>
                        </a:lnSpc>
                        <a:spcBef>
                          <a:spcPts val="650"/>
                        </a:spcBef>
                      </a:pPr>
                      <a:r>
                        <a:rPr sz="2000" b="1" dirty="0">
                          <a:solidFill>
                            <a:srgbClr val="0066FF"/>
                          </a:solidFill>
                          <a:latin typeface="宋体"/>
                          <a:cs typeface="宋体"/>
                        </a:rPr>
                        <a:t>工艺路线</a:t>
                      </a:r>
                      <a:endParaRPr sz="2000">
                        <a:latin typeface="宋体"/>
                        <a:cs typeface="宋体"/>
                      </a:endParaRPr>
                    </a:p>
                  </a:txBody>
                  <a:tcPr marL="0" marR="0" marT="82550" marB="0">
                    <a:lnT w="12700">
                      <a:solidFill>
                        <a:srgbClr val="000000"/>
                      </a:solidFill>
                      <a:prstDash val="solid"/>
                    </a:lnT>
                    <a:lnB w="12700">
                      <a:solidFill>
                        <a:srgbClr val="000000"/>
                      </a:solidFill>
                      <a:prstDash val="solid"/>
                    </a:lnB>
                  </a:tcPr>
                </a:tc>
                <a:tc>
                  <a:txBody>
                    <a:bodyPr/>
                    <a:lstStyle/>
                    <a:p>
                      <a:pPr marL="20955" algn="ctr">
                        <a:lnSpc>
                          <a:spcPct val="100000"/>
                        </a:lnSpc>
                        <a:spcBef>
                          <a:spcPts val="650"/>
                        </a:spcBef>
                      </a:pPr>
                      <a:r>
                        <a:rPr sz="2000" b="1" dirty="0">
                          <a:solidFill>
                            <a:srgbClr val="0066FF"/>
                          </a:solidFill>
                          <a:latin typeface="宋体"/>
                          <a:cs typeface="宋体"/>
                        </a:rPr>
                        <a:t>氢气成本</a:t>
                      </a:r>
                      <a:r>
                        <a:rPr sz="2000" b="1" dirty="0">
                          <a:solidFill>
                            <a:srgbClr val="0066FF"/>
                          </a:solidFill>
                          <a:latin typeface="Calibri"/>
                          <a:cs typeface="Calibri"/>
                        </a:rPr>
                        <a:t>/</a:t>
                      </a:r>
                      <a:r>
                        <a:rPr sz="2000" b="1" dirty="0">
                          <a:solidFill>
                            <a:srgbClr val="0066FF"/>
                          </a:solidFill>
                          <a:latin typeface="宋体"/>
                          <a:cs typeface="宋体"/>
                        </a:rPr>
                        <a:t>元</a:t>
                      </a:r>
                      <a:endParaRPr sz="2000">
                        <a:latin typeface="宋体"/>
                        <a:cs typeface="宋体"/>
                      </a:endParaRPr>
                    </a:p>
                  </a:txBody>
                  <a:tcPr marL="0" marR="0" marT="82550" marB="0">
                    <a:lnT w="12700">
                      <a:solidFill>
                        <a:srgbClr val="000000"/>
                      </a:solidFill>
                      <a:prstDash val="solid"/>
                    </a:lnT>
                    <a:lnB w="12700">
                      <a:solidFill>
                        <a:srgbClr val="000000"/>
                      </a:solidFill>
                      <a:prstDash val="solid"/>
                    </a:lnB>
                  </a:tcPr>
                </a:tc>
                <a:tc>
                  <a:txBody>
                    <a:bodyPr/>
                    <a:lstStyle/>
                    <a:p>
                      <a:pPr marL="66675" algn="ctr">
                        <a:lnSpc>
                          <a:spcPct val="100000"/>
                        </a:lnSpc>
                        <a:spcBef>
                          <a:spcPts val="650"/>
                        </a:spcBef>
                      </a:pPr>
                      <a:r>
                        <a:rPr sz="2000" b="1" dirty="0">
                          <a:solidFill>
                            <a:srgbClr val="0066FF"/>
                          </a:solidFill>
                          <a:latin typeface="宋体"/>
                          <a:cs typeface="宋体"/>
                        </a:rPr>
                        <a:t>适合规模</a:t>
                      </a:r>
                      <a:r>
                        <a:rPr sz="2000" b="1" dirty="0">
                          <a:solidFill>
                            <a:srgbClr val="0066FF"/>
                          </a:solidFill>
                          <a:latin typeface="Calibri"/>
                          <a:cs typeface="Calibri"/>
                        </a:rPr>
                        <a:t>/</a:t>
                      </a:r>
                      <a:r>
                        <a:rPr sz="2000" b="1" spc="-95" dirty="0">
                          <a:solidFill>
                            <a:srgbClr val="0066FF"/>
                          </a:solidFill>
                          <a:latin typeface="Calibri"/>
                          <a:cs typeface="Calibri"/>
                        </a:rPr>
                        <a:t> </a:t>
                      </a:r>
                      <a:r>
                        <a:rPr sz="2000" b="1" spc="5" dirty="0">
                          <a:solidFill>
                            <a:srgbClr val="0066FF"/>
                          </a:solidFill>
                          <a:latin typeface="Calibri"/>
                          <a:cs typeface="Calibri"/>
                        </a:rPr>
                        <a:t>Nm</a:t>
                      </a:r>
                      <a:r>
                        <a:rPr sz="1950" b="1" spc="7" baseline="25641" dirty="0">
                          <a:solidFill>
                            <a:srgbClr val="0066FF"/>
                          </a:solidFill>
                          <a:latin typeface="Calibri"/>
                          <a:cs typeface="Calibri"/>
                        </a:rPr>
                        <a:t>3</a:t>
                      </a:r>
                      <a:endParaRPr sz="1950" baseline="25641">
                        <a:latin typeface="Calibri"/>
                        <a:cs typeface="Calibri"/>
                      </a:endParaRPr>
                    </a:p>
                  </a:txBody>
                  <a:tcPr marL="0" marR="0" marT="82550" marB="0">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729743">
                <a:tc>
                  <a:txBody>
                    <a:bodyPr/>
                    <a:lstStyle/>
                    <a:p>
                      <a:pPr marL="100965" algn="ctr">
                        <a:lnSpc>
                          <a:spcPct val="100000"/>
                        </a:lnSpc>
                        <a:spcBef>
                          <a:spcPts val="655"/>
                        </a:spcBef>
                      </a:pPr>
                      <a:r>
                        <a:rPr sz="2000" b="1" dirty="0">
                          <a:solidFill>
                            <a:srgbClr val="0066FF"/>
                          </a:solidFill>
                          <a:latin typeface="Calibri"/>
                          <a:cs typeface="Calibri"/>
                        </a:rPr>
                        <a:t>1</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tc>
                  <a:txBody>
                    <a:bodyPr/>
                    <a:lstStyle/>
                    <a:p>
                      <a:pPr marL="57785" algn="ctr">
                        <a:lnSpc>
                          <a:spcPct val="100000"/>
                        </a:lnSpc>
                        <a:spcBef>
                          <a:spcPts val="655"/>
                        </a:spcBef>
                      </a:pPr>
                      <a:r>
                        <a:rPr sz="2000" b="1" spc="5" dirty="0">
                          <a:solidFill>
                            <a:srgbClr val="0066FF"/>
                          </a:solidFill>
                          <a:latin typeface="宋体"/>
                          <a:cs typeface="宋体"/>
                        </a:rPr>
                        <a:t>煤炭气化</a:t>
                      </a:r>
                      <a:endParaRPr sz="2000">
                        <a:latin typeface="宋体"/>
                        <a:cs typeface="宋体"/>
                      </a:endParaRPr>
                    </a:p>
                  </a:txBody>
                  <a:tcPr marL="0" marR="0" marT="83185" marB="0">
                    <a:lnT w="12700">
                      <a:solidFill>
                        <a:srgbClr val="000000"/>
                      </a:solidFill>
                      <a:prstDash val="solid"/>
                    </a:lnT>
                    <a:lnB w="12700">
                      <a:solidFill>
                        <a:srgbClr val="000000"/>
                      </a:solidFill>
                      <a:prstDash val="solid"/>
                    </a:lnB>
                  </a:tcPr>
                </a:tc>
                <a:tc>
                  <a:txBody>
                    <a:bodyPr/>
                    <a:lstStyle/>
                    <a:p>
                      <a:pPr marL="19050" algn="ctr">
                        <a:lnSpc>
                          <a:spcPct val="100000"/>
                        </a:lnSpc>
                        <a:spcBef>
                          <a:spcPts val="655"/>
                        </a:spcBef>
                      </a:pPr>
                      <a:r>
                        <a:rPr sz="2000" b="1" dirty="0">
                          <a:solidFill>
                            <a:srgbClr val="0066FF"/>
                          </a:solidFill>
                          <a:latin typeface="Calibri"/>
                          <a:cs typeface="Calibri"/>
                        </a:rPr>
                        <a:t>0.6~1.2</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tc>
                  <a:txBody>
                    <a:bodyPr/>
                    <a:lstStyle/>
                    <a:p>
                      <a:pPr marL="66040" algn="ctr">
                        <a:lnSpc>
                          <a:spcPct val="100000"/>
                        </a:lnSpc>
                        <a:spcBef>
                          <a:spcPts val="655"/>
                        </a:spcBef>
                      </a:pPr>
                      <a:r>
                        <a:rPr sz="2000" b="1" dirty="0">
                          <a:solidFill>
                            <a:srgbClr val="0066FF"/>
                          </a:solidFill>
                          <a:latin typeface="Calibri"/>
                          <a:cs typeface="Calibri"/>
                        </a:rPr>
                        <a:t>1000~20x10</a:t>
                      </a:r>
                      <a:r>
                        <a:rPr sz="1950" b="1" baseline="25641" dirty="0">
                          <a:solidFill>
                            <a:srgbClr val="0066FF"/>
                          </a:solidFill>
                          <a:latin typeface="Calibri"/>
                          <a:cs typeface="Calibri"/>
                        </a:rPr>
                        <a:t>4</a:t>
                      </a:r>
                      <a:endParaRPr sz="1950" baseline="25641">
                        <a:latin typeface="Calibri"/>
                        <a:cs typeface="Calibri"/>
                      </a:endParaRPr>
                    </a:p>
                  </a:txBody>
                  <a:tcPr marL="0" marR="0" marT="83185" marB="0">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595248">
                <a:tc>
                  <a:txBody>
                    <a:bodyPr/>
                    <a:lstStyle/>
                    <a:p>
                      <a:pPr marL="100965" algn="ctr">
                        <a:lnSpc>
                          <a:spcPct val="100000"/>
                        </a:lnSpc>
                        <a:spcBef>
                          <a:spcPts val="655"/>
                        </a:spcBef>
                      </a:pPr>
                      <a:r>
                        <a:rPr sz="2000" b="1" dirty="0">
                          <a:solidFill>
                            <a:srgbClr val="0066FF"/>
                          </a:solidFill>
                          <a:latin typeface="Calibri"/>
                          <a:cs typeface="Calibri"/>
                        </a:rPr>
                        <a:t>2</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tc>
                  <a:txBody>
                    <a:bodyPr/>
                    <a:lstStyle/>
                    <a:p>
                      <a:pPr marL="59690" algn="ctr">
                        <a:lnSpc>
                          <a:spcPct val="100000"/>
                        </a:lnSpc>
                        <a:spcBef>
                          <a:spcPts val="655"/>
                        </a:spcBef>
                      </a:pPr>
                      <a:r>
                        <a:rPr sz="2000" b="1" spc="5" dirty="0">
                          <a:solidFill>
                            <a:srgbClr val="0066FF"/>
                          </a:solidFill>
                          <a:latin typeface="宋体"/>
                          <a:cs typeface="宋体"/>
                        </a:rPr>
                        <a:t>天然气蒸汽转化</a:t>
                      </a:r>
                      <a:endParaRPr sz="2000">
                        <a:latin typeface="宋体"/>
                        <a:cs typeface="宋体"/>
                      </a:endParaRPr>
                    </a:p>
                  </a:txBody>
                  <a:tcPr marL="0" marR="0" marT="83185" marB="0">
                    <a:lnT w="12700">
                      <a:solidFill>
                        <a:srgbClr val="000000"/>
                      </a:solidFill>
                      <a:prstDash val="solid"/>
                    </a:lnT>
                    <a:lnB w="12700">
                      <a:solidFill>
                        <a:srgbClr val="000000"/>
                      </a:solidFill>
                      <a:prstDash val="solid"/>
                    </a:lnB>
                  </a:tcPr>
                </a:tc>
                <a:tc>
                  <a:txBody>
                    <a:bodyPr/>
                    <a:lstStyle/>
                    <a:p>
                      <a:pPr marL="19050" algn="ctr">
                        <a:lnSpc>
                          <a:spcPct val="100000"/>
                        </a:lnSpc>
                        <a:spcBef>
                          <a:spcPts val="655"/>
                        </a:spcBef>
                      </a:pPr>
                      <a:r>
                        <a:rPr sz="2000" b="1" dirty="0">
                          <a:solidFill>
                            <a:srgbClr val="0066FF"/>
                          </a:solidFill>
                          <a:latin typeface="Calibri"/>
                          <a:cs typeface="Calibri"/>
                        </a:rPr>
                        <a:t>0.8~1.5</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tc>
                  <a:txBody>
                    <a:bodyPr/>
                    <a:lstStyle/>
                    <a:p>
                      <a:pPr marL="66040" algn="ctr">
                        <a:lnSpc>
                          <a:spcPct val="100000"/>
                        </a:lnSpc>
                        <a:spcBef>
                          <a:spcPts val="655"/>
                        </a:spcBef>
                      </a:pPr>
                      <a:r>
                        <a:rPr sz="2000" b="1" dirty="0">
                          <a:solidFill>
                            <a:srgbClr val="0066FF"/>
                          </a:solidFill>
                          <a:latin typeface="Calibri"/>
                          <a:cs typeface="Calibri"/>
                        </a:rPr>
                        <a:t>200~20x10</a:t>
                      </a:r>
                      <a:r>
                        <a:rPr sz="1950" b="1" baseline="25641" dirty="0">
                          <a:solidFill>
                            <a:srgbClr val="0066FF"/>
                          </a:solidFill>
                          <a:latin typeface="Calibri"/>
                          <a:cs typeface="Calibri"/>
                        </a:rPr>
                        <a:t>4</a:t>
                      </a:r>
                      <a:endParaRPr sz="1950" baseline="25641">
                        <a:latin typeface="Calibri"/>
                        <a:cs typeface="Calibri"/>
                      </a:endParaRPr>
                    </a:p>
                  </a:txBody>
                  <a:tcPr marL="0" marR="0" marT="83185" marB="0">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595376">
                <a:tc>
                  <a:txBody>
                    <a:bodyPr/>
                    <a:lstStyle/>
                    <a:p>
                      <a:pPr marL="100965" algn="ctr">
                        <a:lnSpc>
                          <a:spcPct val="100000"/>
                        </a:lnSpc>
                        <a:spcBef>
                          <a:spcPts val="655"/>
                        </a:spcBef>
                      </a:pPr>
                      <a:r>
                        <a:rPr sz="2000" b="1" dirty="0">
                          <a:solidFill>
                            <a:srgbClr val="0066FF"/>
                          </a:solidFill>
                          <a:latin typeface="Calibri"/>
                          <a:cs typeface="Calibri"/>
                        </a:rPr>
                        <a:t>3</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tc>
                  <a:txBody>
                    <a:bodyPr/>
                    <a:lstStyle/>
                    <a:p>
                      <a:pPr marL="59690" algn="ctr">
                        <a:lnSpc>
                          <a:spcPct val="100000"/>
                        </a:lnSpc>
                        <a:spcBef>
                          <a:spcPts val="655"/>
                        </a:spcBef>
                      </a:pPr>
                      <a:r>
                        <a:rPr sz="2000" b="1" spc="5" dirty="0">
                          <a:solidFill>
                            <a:srgbClr val="0066FF"/>
                          </a:solidFill>
                          <a:latin typeface="宋体"/>
                          <a:cs typeface="宋体"/>
                        </a:rPr>
                        <a:t>石脑油蒸汽转化</a:t>
                      </a:r>
                      <a:endParaRPr sz="2000">
                        <a:latin typeface="宋体"/>
                        <a:cs typeface="宋体"/>
                      </a:endParaRPr>
                    </a:p>
                  </a:txBody>
                  <a:tcPr marL="0" marR="0" marT="83185" marB="0">
                    <a:lnT w="12700">
                      <a:solidFill>
                        <a:srgbClr val="000000"/>
                      </a:solidFill>
                      <a:prstDash val="solid"/>
                    </a:lnT>
                    <a:lnB w="12700">
                      <a:solidFill>
                        <a:srgbClr val="000000"/>
                      </a:solidFill>
                      <a:prstDash val="solid"/>
                    </a:lnB>
                  </a:tcPr>
                </a:tc>
                <a:tc>
                  <a:txBody>
                    <a:bodyPr/>
                    <a:lstStyle/>
                    <a:p>
                      <a:pPr marL="19050" algn="ctr">
                        <a:lnSpc>
                          <a:spcPct val="100000"/>
                        </a:lnSpc>
                        <a:spcBef>
                          <a:spcPts val="655"/>
                        </a:spcBef>
                      </a:pPr>
                      <a:r>
                        <a:rPr sz="2000" b="1" dirty="0">
                          <a:solidFill>
                            <a:srgbClr val="0066FF"/>
                          </a:solidFill>
                          <a:latin typeface="Calibri"/>
                          <a:cs typeface="Calibri"/>
                        </a:rPr>
                        <a:t>0.7~1.6</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tc>
                  <a:txBody>
                    <a:bodyPr/>
                    <a:lstStyle/>
                    <a:p>
                      <a:pPr marL="66040" algn="ctr">
                        <a:lnSpc>
                          <a:spcPct val="100000"/>
                        </a:lnSpc>
                        <a:spcBef>
                          <a:spcPts val="655"/>
                        </a:spcBef>
                      </a:pPr>
                      <a:r>
                        <a:rPr sz="2000" b="1" dirty="0">
                          <a:solidFill>
                            <a:srgbClr val="0066FF"/>
                          </a:solidFill>
                          <a:latin typeface="Calibri"/>
                          <a:cs typeface="Calibri"/>
                        </a:rPr>
                        <a:t>500~20x10</a:t>
                      </a:r>
                      <a:r>
                        <a:rPr sz="1950" b="1" baseline="25641" dirty="0">
                          <a:solidFill>
                            <a:srgbClr val="0066FF"/>
                          </a:solidFill>
                          <a:latin typeface="Calibri"/>
                          <a:cs typeface="Calibri"/>
                        </a:rPr>
                        <a:t>4</a:t>
                      </a:r>
                      <a:endParaRPr sz="1950" baseline="25641">
                        <a:latin typeface="Calibri"/>
                        <a:cs typeface="Calibri"/>
                      </a:endParaRPr>
                    </a:p>
                  </a:txBody>
                  <a:tcPr marL="0" marR="0" marT="83185" marB="0">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595249">
                <a:tc>
                  <a:txBody>
                    <a:bodyPr/>
                    <a:lstStyle/>
                    <a:p>
                      <a:pPr marL="100965" algn="ctr">
                        <a:lnSpc>
                          <a:spcPct val="100000"/>
                        </a:lnSpc>
                        <a:spcBef>
                          <a:spcPts val="655"/>
                        </a:spcBef>
                      </a:pPr>
                      <a:r>
                        <a:rPr sz="2000" b="1" dirty="0">
                          <a:solidFill>
                            <a:srgbClr val="0066FF"/>
                          </a:solidFill>
                          <a:latin typeface="Calibri"/>
                          <a:cs typeface="Calibri"/>
                        </a:rPr>
                        <a:t>4</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tc>
                  <a:txBody>
                    <a:bodyPr/>
                    <a:lstStyle/>
                    <a:p>
                      <a:pPr marL="57785" algn="ctr">
                        <a:lnSpc>
                          <a:spcPct val="100000"/>
                        </a:lnSpc>
                        <a:spcBef>
                          <a:spcPts val="655"/>
                        </a:spcBef>
                      </a:pPr>
                      <a:r>
                        <a:rPr sz="2000" b="1" spc="5" dirty="0">
                          <a:solidFill>
                            <a:srgbClr val="0066FF"/>
                          </a:solidFill>
                          <a:latin typeface="宋体"/>
                          <a:cs typeface="宋体"/>
                        </a:rPr>
                        <a:t>甲醇裂解</a:t>
                      </a:r>
                      <a:endParaRPr sz="2000">
                        <a:latin typeface="宋体"/>
                        <a:cs typeface="宋体"/>
                      </a:endParaRPr>
                    </a:p>
                  </a:txBody>
                  <a:tcPr marL="0" marR="0" marT="83185" marB="0">
                    <a:lnT w="12700">
                      <a:solidFill>
                        <a:srgbClr val="000000"/>
                      </a:solidFill>
                      <a:prstDash val="solid"/>
                    </a:lnT>
                    <a:lnB w="12700">
                      <a:solidFill>
                        <a:srgbClr val="000000"/>
                      </a:solidFill>
                      <a:prstDash val="solid"/>
                    </a:lnB>
                  </a:tcPr>
                </a:tc>
                <a:tc>
                  <a:txBody>
                    <a:bodyPr/>
                    <a:lstStyle/>
                    <a:p>
                      <a:pPr marL="19050" algn="ctr">
                        <a:lnSpc>
                          <a:spcPct val="100000"/>
                        </a:lnSpc>
                        <a:spcBef>
                          <a:spcPts val="655"/>
                        </a:spcBef>
                      </a:pPr>
                      <a:r>
                        <a:rPr sz="2000" b="1" dirty="0">
                          <a:solidFill>
                            <a:srgbClr val="0066FF"/>
                          </a:solidFill>
                          <a:latin typeface="Calibri"/>
                          <a:cs typeface="Calibri"/>
                        </a:rPr>
                        <a:t>1.8~2.5</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tc>
                  <a:txBody>
                    <a:bodyPr/>
                    <a:lstStyle/>
                    <a:p>
                      <a:pPr marL="64135" algn="ctr">
                        <a:lnSpc>
                          <a:spcPct val="100000"/>
                        </a:lnSpc>
                        <a:spcBef>
                          <a:spcPts val="655"/>
                        </a:spcBef>
                      </a:pPr>
                      <a:r>
                        <a:rPr sz="2000" b="1" dirty="0">
                          <a:solidFill>
                            <a:srgbClr val="0066FF"/>
                          </a:solidFill>
                          <a:latin typeface="Calibri"/>
                          <a:cs typeface="Calibri"/>
                        </a:rPr>
                        <a:t>50~500</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595363">
                <a:tc>
                  <a:txBody>
                    <a:bodyPr/>
                    <a:lstStyle/>
                    <a:p>
                      <a:pPr marL="100965" algn="ctr">
                        <a:lnSpc>
                          <a:spcPct val="100000"/>
                        </a:lnSpc>
                        <a:spcBef>
                          <a:spcPts val="655"/>
                        </a:spcBef>
                      </a:pPr>
                      <a:r>
                        <a:rPr sz="2000" b="1" dirty="0">
                          <a:solidFill>
                            <a:srgbClr val="0066FF"/>
                          </a:solidFill>
                          <a:latin typeface="Calibri"/>
                          <a:cs typeface="Calibri"/>
                        </a:rPr>
                        <a:t>5</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tc>
                  <a:txBody>
                    <a:bodyPr/>
                    <a:lstStyle/>
                    <a:p>
                      <a:pPr marL="57785" algn="ctr">
                        <a:lnSpc>
                          <a:spcPct val="100000"/>
                        </a:lnSpc>
                        <a:spcBef>
                          <a:spcPts val="655"/>
                        </a:spcBef>
                      </a:pPr>
                      <a:r>
                        <a:rPr sz="2000" b="1" spc="5" dirty="0">
                          <a:solidFill>
                            <a:srgbClr val="0066FF"/>
                          </a:solidFill>
                          <a:latin typeface="宋体"/>
                          <a:cs typeface="宋体"/>
                        </a:rPr>
                        <a:t>液氨裂解</a:t>
                      </a:r>
                      <a:endParaRPr sz="2000">
                        <a:latin typeface="宋体"/>
                        <a:cs typeface="宋体"/>
                      </a:endParaRPr>
                    </a:p>
                  </a:txBody>
                  <a:tcPr marL="0" marR="0" marT="83185" marB="0">
                    <a:lnT w="12700">
                      <a:solidFill>
                        <a:srgbClr val="000000"/>
                      </a:solidFill>
                      <a:prstDash val="solid"/>
                    </a:lnT>
                    <a:lnB w="12700">
                      <a:solidFill>
                        <a:srgbClr val="000000"/>
                      </a:solidFill>
                      <a:prstDash val="solid"/>
                    </a:lnB>
                  </a:tcPr>
                </a:tc>
                <a:tc>
                  <a:txBody>
                    <a:bodyPr/>
                    <a:lstStyle/>
                    <a:p>
                      <a:pPr marL="19050" algn="ctr">
                        <a:lnSpc>
                          <a:spcPct val="100000"/>
                        </a:lnSpc>
                        <a:spcBef>
                          <a:spcPts val="655"/>
                        </a:spcBef>
                      </a:pPr>
                      <a:r>
                        <a:rPr sz="2000" b="1" dirty="0">
                          <a:solidFill>
                            <a:srgbClr val="0066FF"/>
                          </a:solidFill>
                          <a:latin typeface="Calibri"/>
                          <a:cs typeface="Calibri"/>
                        </a:rPr>
                        <a:t>2.0~2.5</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tc>
                  <a:txBody>
                    <a:bodyPr/>
                    <a:lstStyle/>
                    <a:p>
                      <a:pPr marL="66040" algn="ctr">
                        <a:lnSpc>
                          <a:spcPct val="100000"/>
                        </a:lnSpc>
                        <a:spcBef>
                          <a:spcPts val="655"/>
                        </a:spcBef>
                      </a:pPr>
                      <a:r>
                        <a:rPr sz="2000" b="1" dirty="0">
                          <a:solidFill>
                            <a:srgbClr val="0066FF"/>
                          </a:solidFill>
                          <a:latin typeface="Calibri"/>
                          <a:cs typeface="Calibri"/>
                        </a:rPr>
                        <a:t>10-200</a:t>
                      </a:r>
                      <a:endParaRPr sz="2000">
                        <a:latin typeface="Calibri"/>
                        <a:cs typeface="Calibri"/>
                      </a:endParaRPr>
                    </a:p>
                  </a:txBody>
                  <a:tcPr marL="0" marR="0" marT="83185" marB="0">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595312">
                <a:tc>
                  <a:txBody>
                    <a:bodyPr/>
                    <a:lstStyle/>
                    <a:p>
                      <a:pPr marL="100965" algn="ctr">
                        <a:lnSpc>
                          <a:spcPct val="100000"/>
                        </a:lnSpc>
                        <a:spcBef>
                          <a:spcPts val="660"/>
                        </a:spcBef>
                      </a:pPr>
                      <a:r>
                        <a:rPr sz="2000" b="1" dirty="0">
                          <a:solidFill>
                            <a:srgbClr val="0066FF"/>
                          </a:solidFill>
                          <a:latin typeface="Calibri"/>
                          <a:cs typeface="Calibri"/>
                        </a:rPr>
                        <a:t>6</a:t>
                      </a:r>
                      <a:endParaRPr sz="2000">
                        <a:latin typeface="Calibri"/>
                        <a:cs typeface="Calibri"/>
                      </a:endParaRPr>
                    </a:p>
                  </a:txBody>
                  <a:tcPr marL="0" marR="0" marT="83820" marB="0">
                    <a:lnT w="12700">
                      <a:solidFill>
                        <a:srgbClr val="000000"/>
                      </a:solidFill>
                      <a:prstDash val="solid"/>
                    </a:lnT>
                    <a:lnB w="12700">
                      <a:solidFill>
                        <a:srgbClr val="000000"/>
                      </a:solidFill>
                      <a:prstDash val="solid"/>
                    </a:lnB>
                  </a:tcPr>
                </a:tc>
                <a:tc>
                  <a:txBody>
                    <a:bodyPr/>
                    <a:lstStyle/>
                    <a:p>
                      <a:pPr marL="57785" algn="ctr">
                        <a:lnSpc>
                          <a:spcPct val="100000"/>
                        </a:lnSpc>
                        <a:spcBef>
                          <a:spcPts val="660"/>
                        </a:spcBef>
                      </a:pPr>
                      <a:r>
                        <a:rPr sz="2000" b="1" spc="5" dirty="0">
                          <a:solidFill>
                            <a:srgbClr val="0066FF"/>
                          </a:solidFill>
                          <a:latin typeface="宋体"/>
                          <a:cs typeface="宋体"/>
                        </a:rPr>
                        <a:t>水电解</a:t>
                      </a:r>
                      <a:endParaRPr sz="2000">
                        <a:latin typeface="宋体"/>
                        <a:cs typeface="宋体"/>
                      </a:endParaRPr>
                    </a:p>
                  </a:txBody>
                  <a:tcPr marL="0" marR="0" marT="83820" marB="0">
                    <a:lnT w="12700">
                      <a:solidFill>
                        <a:srgbClr val="000000"/>
                      </a:solidFill>
                      <a:prstDash val="solid"/>
                    </a:lnT>
                    <a:lnB w="12700">
                      <a:solidFill>
                        <a:srgbClr val="000000"/>
                      </a:solidFill>
                      <a:prstDash val="solid"/>
                    </a:lnB>
                  </a:tcPr>
                </a:tc>
                <a:tc>
                  <a:txBody>
                    <a:bodyPr/>
                    <a:lstStyle/>
                    <a:p>
                      <a:pPr marL="20955" algn="ctr">
                        <a:lnSpc>
                          <a:spcPct val="100000"/>
                        </a:lnSpc>
                        <a:spcBef>
                          <a:spcPts val="660"/>
                        </a:spcBef>
                      </a:pPr>
                      <a:r>
                        <a:rPr sz="2000" b="1" dirty="0">
                          <a:solidFill>
                            <a:srgbClr val="0066FF"/>
                          </a:solidFill>
                          <a:latin typeface="Calibri"/>
                          <a:cs typeface="Calibri"/>
                        </a:rPr>
                        <a:t>3</a:t>
                      </a:r>
                      <a:r>
                        <a:rPr sz="2000" b="1" spc="-75" dirty="0">
                          <a:solidFill>
                            <a:srgbClr val="0066FF"/>
                          </a:solidFill>
                          <a:latin typeface="Calibri"/>
                          <a:cs typeface="Calibri"/>
                        </a:rPr>
                        <a:t> </a:t>
                      </a:r>
                      <a:r>
                        <a:rPr sz="2000" b="1" spc="-5" dirty="0">
                          <a:solidFill>
                            <a:srgbClr val="0066FF"/>
                          </a:solidFill>
                          <a:latin typeface="Calibri"/>
                          <a:cs typeface="Calibri"/>
                        </a:rPr>
                        <a:t>.0~4.0</a:t>
                      </a:r>
                      <a:endParaRPr sz="2000">
                        <a:latin typeface="Calibri"/>
                        <a:cs typeface="Calibri"/>
                      </a:endParaRPr>
                    </a:p>
                  </a:txBody>
                  <a:tcPr marL="0" marR="0" marT="83820" marB="0">
                    <a:lnT w="12700">
                      <a:solidFill>
                        <a:srgbClr val="000000"/>
                      </a:solidFill>
                      <a:prstDash val="solid"/>
                    </a:lnT>
                    <a:lnB w="12700">
                      <a:solidFill>
                        <a:srgbClr val="000000"/>
                      </a:solidFill>
                      <a:prstDash val="solid"/>
                    </a:lnB>
                  </a:tcPr>
                </a:tc>
                <a:tc>
                  <a:txBody>
                    <a:bodyPr/>
                    <a:lstStyle/>
                    <a:p>
                      <a:pPr marL="66040" algn="ctr">
                        <a:lnSpc>
                          <a:spcPct val="100000"/>
                        </a:lnSpc>
                        <a:spcBef>
                          <a:spcPts val="660"/>
                        </a:spcBef>
                      </a:pPr>
                      <a:r>
                        <a:rPr sz="2000" b="1" dirty="0">
                          <a:solidFill>
                            <a:srgbClr val="0066FF"/>
                          </a:solidFill>
                          <a:latin typeface="Calibri"/>
                          <a:cs typeface="Calibri"/>
                        </a:rPr>
                        <a:t>10-200</a:t>
                      </a:r>
                      <a:endParaRPr sz="2000" dirty="0">
                        <a:latin typeface="Calibri"/>
                        <a:cs typeface="Calibri"/>
                      </a:endParaRPr>
                    </a:p>
                  </a:txBody>
                  <a:tcPr marL="0" marR="0" marT="83820" marB="0">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bl>
          </a:graphicData>
        </a:graphic>
      </p:graphicFrame>
      <p:sp>
        <p:nvSpPr>
          <p:cNvPr id="3" name="object 3"/>
          <p:cNvSpPr txBox="1"/>
          <p:nvPr/>
        </p:nvSpPr>
        <p:spPr>
          <a:xfrm>
            <a:off x="685800" y="1143000"/>
            <a:ext cx="6762115" cy="393700"/>
          </a:xfrm>
          <a:prstGeom prst="rect">
            <a:avLst/>
          </a:prstGeom>
        </p:spPr>
        <p:txBody>
          <a:bodyPr vert="horz" wrap="square" lIns="0" tIns="0" rIns="0" bIns="0" rtlCol="0">
            <a:spAutoFit/>
          </a:bodyPr>
          <a:lstStyle/>
          <a:p>
            <a:pPr marL="12700">
              <a:lnSpc>
                <a:spcPct val="100000"/>
              </a:lnSpc>
            </a:pPr>
            <a:r>
              <a:rPr sz="2400" b="1" spc="-5" dirty="0">
                <a:solidFill>
                  <a:srgbClr val="FF0000"/>
                </a:solidFill>
                <a:latin typeface="宋体"/>
                <a:cs typeface="宋体"/>
              </a:rPr>
              <a:t>表</a:t>
            </a:r>
            <a:r>
              <a:rPr sz="2400" b="1" spc="-5" dirty="0">
                <a:solidFill>
                  <a:srgbClr val="FF0000"/>
                </a:solidFill>
                <a:latin typeface="Calibri"/>
                <a:cs typeface="Calibri"/>
              </a:rPr>
              <a:t>2.</a:t>
            </a:r>
            <a:r>
              <a:rPr sz="2400" b="1" spc="-90" dirty="0">
                <a:solidFill>
                  <a:srgbClr val="FF0000"/>
                </a:solidFill>
                <a:latin typeface="Calibri"/>
                <a:cs typeface="Calibri"/>
              </a:rPr>
              <a:t> </a:t>
            </a:r>
            <a:r>
              <a:rPr sz="2400" b="1" dirty="0">
                <a:solidFill>
                  <a:srgbClr val="FF0000"/>
                </a:solidFill>
                <a:latin typeface="宋体"/>
                <a:cs typeface="宋体"/>
              </a:rPr>
              <a:t>几种现有氢气生产方法的氢气成本和适合规模</a:t>
            </a:r>
            <a:endParaRPr sz="2400" dirty="0">
              <a:latin typeface="宋体"/>
              <a:cs typeface="宋体"/>
            </a:endParaRPr>
          </a:p>
        </p:txBody>
      </p:sp>
      <p:sp>
        <p:nvSpPr>
          <p:cNvPr id="4" name="object 4"/>
          <p:cNvSpPr txBox="1">
            <a:spLocks noGrp="1"/>
          </p:cNvSpPr>
          <p:nvPr>
            <p:ph type="title"/>
          </p:nvPr>
        </p:nvSpPr>
        <p:spPr>
          <a:xfrm>
            <a:off x="381000" y="312520"/>
            <a:ext cx="5181600" cy="430887"/>
          </a:xfrm>
          <a:prstGeom prst="rect">
            <a:avLst/>
          </a:prstGeom>
        </p:spPr>
        <p:txBody>
          <a:bodyPr vert="horz" wrap="square" lIns="0" tIns="0" rIns="0" bIns="0" rtlCol="0">
            <a:spAutoFit/>
          </a:bodyPr>
          <a:lstStyle/>
          <a:p>
            <a:pPr marL="12700"/>
            <a:r>
              <a:rPr lang="en-US" altLang="zh-CN" sz="2800" b="1" dirty="0">
                <a:solidFill>
                  <a:srgbClr val="FF0000"/>
                </a:solidFill>
                <a:latin typeface="宋体"/>
                <a:cs typeface="宋体"/>
              </a:rPr>
              <a:t>2.1  </a:t>
            </a:r>
            <a:r>
              <a:rPr lang="zh-CN" altLang="en-US" sz="2800" b="1" dirty="0">
                <a:solidFill>
                  <a:srgbClr val="FF0000"/>
                </a:solidFill>
                <a:latin typeface="宋体"/>
                <a:cs typeface="宋体"/>
              </a:rPr>
              <a:t>固碳利用的能源工业路线</a:t>
            </a:r>
            <a:endParaRPr sz="2800" dirty="0">
              <a:latin typeface="宋体"/>
              <a:cs typeface="宋体"/>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title"/>
          </p:nvPr>
        </p:nvSpPr>
        <p:spPr>
          <a:xfrm>
            <a:off x="381000" y="312520"/>
            <a:ext cx="5181600" cy="430887"/>
          </a:xfrm>
          <a:prstGeom prst="rect">
            <a:avLst/>
          </a:prstGeom>
        </p:spPr>
        <p:txBody>
          <a:bodyPr vert="horz" wrap="square" lIns="0" tIns="0" rIns="0" bIns="0" rtlCol="0">
            <a:spAutoFit/>
          </a:bodyPr>
          <a:lstStyle/>
          <a:p>
            <a:pPr marL="12700"/>
            <a:r>
              <a:rPr lang="en-US" altLang="zh-CN" sz="2800" b="1" dirty="0">
                <a:solidFill>
                  <a:srgbClr val="FF0000"/>
                </a:solidFill>
                <a:latin typeface="宋体"/>
                <a:cs typeface="宋体"/>
              </a:rPr>
              <a:t>2.1 </a:t>
            </a:r>
            <a:r>
              <a:rPr lang="zh-CN" altLang="en-US" sz="2800" b="1" dirty="0">
                <a:solidFill>
                  <a:srgbClr val="FF0000"/>
                </a:solidFill>
                <a:latin typeface="宋体"/>
                <a:cs typeface="宋体"/>
              </a:rPr>
              <a:t>固碳利用的能源工业路线</a:t>
            </a:r>
            <a:endParaRPr sz="2800" dirty="0">
              <a:latin typeface="宋体"/>
              <a:cs typeface="宋体"/>
            </a:endParaRPr>
          </a:p>
        </p:txBody>
      </p:sp>
      <p:sp>
        <p:nvSpPr>
          <p:cNvPr id="6" name="文本框 5">
            <a:extLst>
              <a:ext uri="{FF2B5EF4-FFF2-40B4-BE49-F238E27FC236}">
                <a16:creationId xmlns:a16="http://schemas.microsoft.com/office/drawing/2014/main" id="{FB8A4C42-BC30-4D46-BB4C-033314DF7A70}"/>
              </a:ext>
            </a:extLst>
          </p:cNvPr>
          <p:cNvSpPr txBox="1"/>
          <p:nvPr/>
        </p:nvSpPr>
        <p:spPr>
          <a:xfrm>
            <a:off x="533400" y="1198453"/>
            <a:ext cx="7848600" cy="4461093"/>
          </a:xfrm>
          <a:prstGeom prst="rect">
            <a:avLst/>
          </a:prstGeom>
          <a:noFill/>
        </p:spPr>
        <p:txBody>
          <a:bodyPr wrap="square">
            <a:spAutoFit/>
          </a:bodyPr>
          <a:lstStyle/>
          <a:p>
            <a:pPr marL="342900" indent="-342900">
              <a:lnSpc>
                <a:spcPct val="150000"/>
              </a:lnSpc>
              <a:buFont typeface="Wingdings" panose="05000000000000000000" pitchFamily="2" charset="2"/>
              <a:buChar char="u"/>
            </a:pPr>
            <a:r>
              <a:rPr lang="zh-CN" altLang="en-US" sz="2400" b="1" dirty="0">
                <a:solidFill>
                  <a:srgbClr val="0066FF"/>
                </a:solidFill>
              </a:rPr>
              <a:t>氢能作为一次能源的一种二次能源利用方式，应该详细分析其产业链总的能源利用效率和污染物排放。</a:t>
            </a:r>
            <a:endParaRPr lang="en-US" altLang="zh-CN" sz="2400" b="1" dirty="0">
              <a:solidFill>
                <a:srgbClr val="0066FF"/>
              </a:solidFill>
            </a:endParaRPr>
          </a:p>
          <a:p>
            <a:pPr marL="342900" indent="-342900">
              <a:lnSpc>
                <a:spcPct val="150000"/>
              </a:lnSpc>
              <a:buFont typeface="Wingdings" panose="05000000000000000000" pitchFamily="2" charset="2"/>
              <a:buChar char="u"/>
            </a:pPr>
            <a:r>
              <a:rPr lang="zh-CN" altLang="en-US" sz="2400" b="1" dirty="0">
                <a:solidFill>
                  <a:srgbClr val="0066FF"/>
                </a:solidFill>
              </a:rPr>
              <a:t>化石能源可以采用固碳方式制氢，不是先制氢再进行</a:t>
            </a:r>
            <a:r>
              <a:rPr lang="en-US" altLang="zh-CN" sz="2400" b="1" dirty="0">
                <a:solidFill>
                  <a:srgbClr val="0066FF"/>
                </a:solidFill>
              </a:rPr>
              <a:t>CCUS</a:t>
            </a:r>
            <a:r>
              <a:rPr lang="zh-CN" altLang="en-US" sz="2400" b="1" dirty="0">
                <a:solidFill>
                  <a:srgbClr val="0066FF"/>
                </a:solidFill>
              </a:rPr>
              <a:t>；</a:t>
            </a:r>
            <a:endParaRPr lang="en-US" altLang="zh-CN" sz="2400" b="1" dirty="0">
              <a:solidFill>
                <a:srgbClr val="0066FF"/>
              </a:solidFill>
            </a:endParaRPr>
          </a:p>
          <a:p>
            <a:pPr marL="342900" indent="-342900">
              <a:lnSpc>
                <a:spcPct val="150000"/>
              </a:lnSpc>
              <a:buFont typeface="Wingdings" panose="05000000000000000000" pitchFamily="2" charset="2"/>
              <a:buChar char="u"/>
            </a:pPr>
            <a:r>
              <a:rPr lang="zh-CN" altLang="en-US" sz="2400" b="1" dirty="0">
                <a:solidFill>
                  <a:srgbClr val="0066FF"/>
                </a:solidFill>
              </a:rPr>
              <a:t>绿氢也不是氢能开发的最可行方向</a:t>
            </a:r>
            <a:r>
              <a:rPr lang="en-US" altLang="zh-CN" sz="2400" b="1" dirty="0">
                <a:solidFill>
                  <a:srgbClr val="0066FF"/>
                </a:solidFill>
              </a:rPr>
              <a:t>,</a:t>
            </a:r>
            <a:r>
              <a:rPr lang="zh-CN" altLang="en-US" sz="2400" b="1" dirty="0">
                <a:solidFill>
                  <a:srgbClr val="0066FF"/>
                </a:solidFill>
              </a:rPr>
              <a:t>它的能源转化效率太低，最好直接利用绿电。</a:t>
            </a:r>
            <a:endParaRPr lang="en-US" altLang="zh-CN" sz="2400" b="1" dirty="0">
              <a:solidFill>
                <a:srgbClr val="0066FF"/>
              </a:solidFill>
            </a:endParaRPr>
          </a:p>
          <a:p>
            <a:pPr marL="342900" indent="-342900">
              <a:lnSpc>
                <a:spcPct val="150000"/>
              </a:lnSpc>
              <a:buFont typeface="Wingdings" panose="05000000000000000000" pitchFamily="2" charset="2"/>
              <a:buChar char="u"/>
            </a:pPr>
            <a:r>
              <a:rPr lang="zh-CN" altLang="en-US" sz="2400" b="1" dirty="0">
                <a:solidFill>
                  <a:srgbClr val="0066FF"/>
                </a:solidFill>
              </a:rPr>
              <a:t>因此，建议固定源氢能开发固碳的氢能，移动源开发氨载的氢能。</a:t>
            </a:r>
          </a:p>
        </p:txBody>
      </p:sp>
    </p:spTree>
    <p:extLst>
      <p:ext uri="{BB962C8B-B14F-4D97-AF65-F5344CB8AC3E}">
        <p14:creationId xmlns:p14="http://schemas.microsoft.com/office/powerpoint/2010/main" val="3273364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0640"/>
            <a:ext cx="9144000" cy="1435608"/>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8311895"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ADD924"/>
          </a:solidFill>
        </p:spPr>
        <p:txBody>
          <a:bodyPr wrap="square" lIns="0" tIns="0" rIns="0" bIns="0" rtlCol="0"/>
          <a:lstStyle/>
          <a:p>
            <a:endParaRPr/>
          </a:p>
        </p:txBody>
      </p:sp>
      <p:sp>
        <p:nvSpPr>
          <p:cNvPr id="4" name="object 4"/>
          <p:cNvSpPr/>
          <p:nvPr/>
        </p:nvSpPr>
        <p:spPr>
          <a:xfrm>
            <a:off x="8551164"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ED3516"/>
          </a:solidFill>
        </p:spPr>
        <p:txBody>
          <a:bodyPr wrap="square" lIns="0" tIns="0" rIns="0" bIns="0" rtlCol="0"/>
          <a:lstStyle/>
          <a:p>
            <a:endParaRPr/>
          </a:p>
        </p:txBody>
      </p:sp>
      <p:sp>
        <p:nvSpPr>
          <p:cNvPr id="5" name="object 5"/>
          <p:cNvSpPr/>
          <p:nvPr/>
        </p:nvSpPr>
        <p:spPr>
          <a:xfrm>
            <a:off x="7836407"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F3BC33"/>
          </a:solidFill>
        </p:spPr>
        <p:txBody>
          <a:bodyPr wrap="square" lIns="0" tIns="0" rIns="0" bIns="0" rtlCol="0"/>
          <a:lstStyle/>
          <a:p>
            <a:endParaRPr/>
          </a:p>
        </p:txBody>
      </p:sp>
      <p:sp>
        <p:nvSpPr>
          <p:cNvPr id="6" name="object 6"/>
          <p:cNvSpPr/>
          <p:nvPr/>
        </p:nvSpPr>
        <p:spPr>
          <a:xfrm>
            <a:off x="8075676"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4E9D41"/>
          </a:solidFill>
        </p:spPr>
        <p:txBody>
          <a:bodyPr wrap="square" lIns="0" tIns="0" rIns="0" bIns="0" rtlCol="0"/>
          <a:lstStyle/>
          <a:p>
            <a:endParaRPr/>
          </a:p>
        </p:txBody>
      </p:sp>
      <p:sp>
        <p:nvSpPr>
          <p:cNvPr id="7" name="object 7"/>
          <p:cNvSpPr/>
          <p:nvPr/>
        </p:nvSpPr>
        <p:spPr>
          <a:xfrm>
            <a:off x="2159507" y="6354457"/>
            <a:ext cx="533976" cy="327634"/>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33578" y="5567171"/>
            <a:ext cx="846122" cy="53582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77495" y="5652617"/>
            <a:ext cx="758494" cy="360680"/>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057694" y="5788088"/>
            <a:ext cx="676198" cy="647611"/>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145565" y="5903772"/>
            <a:ext cx="481812" cy="433069"/>
          </a:xfrm>
          <a:prstGeom prst="rect">
            <a:avLst/>
          </a:prstGeom>
          <a:blipFill>
            <a:blip r:embed="rId7" cstate="print"/>
            <a:stretch>
              <a:fillRect/>
            </a:stretch>
          </a:blipFill>
        </p:spPr>
        <p:txBody>
          <a:bodyPr wrap="square" lIns="0" tIns="0" rIns="0" bIns="0" rtlCol="0"/>
          <a:lstStyle/>
          <a:p>
            <a:endParaRPr/>
          </a:p>
        </p:txBody>
      </p:sp>
      <p:sp>
        <p:nvSpPr>
          <p:cNvPr id="12" name="object 12"/>
          <p:cNvSpPr txBox="1"/>
          <p:nvPr/>
        </p:nvSpPr>
        <p:spPr>
          <a:xfrm>
            <a:off x="3597655" y="486028"/>
            <a:ext cx="1456690" cy="650240"/>
          </a:xfrm>
          <a:prstGeom prst="rect">
            <a:avLst/>
          </a:prstGeom>
        </p:spPr>
        <p:txBody>
          <a:bodyPr vert="horz" wrap="square" lIns="0" tIns="0" rIns="0" bIns="0" rtlCol="0">
            <a:spAutoFit/>
          </a:bodyPr>
          <a:lstStyle/>
          <a:p>
            <a:pPr marL="12700">
              <a:lnSpc>
                <a:spcPts val="5120"/>
              </a:lnSpc>
            </a:pPr>
            <a:r>
              <a:rPr sz="4400" b="1" spc="-15" dirty="0">
                <a:solidFill>
                  <a:srgbClr val="FF0000"/>
                </a:solidFill>
                <a:latin typeface="宋体"/>
                <a:cs typeface="宋体"/>
              </a:rPr>
              <a:t>目</a:t>
            </a:r>
            <a:r>
              <a:rPr sz="4400" b="1" spc="140" dirty="0">
                <a:solidFill>
                  <a:srgbClr val="FF0000"/>
                </a:solidFill>
                <a:latin typeface="宋体"/>
                <a:cs typeface="宋体"/>
              </a:rPr>
              <a:t> </a:t>
            </a:r>
            <a:r>
              <a:rPr sz="4400" b="1" spc="-15" dirty="0">
                <a:solidFill>
                  <a:srgbClr val="FF0000"/>
                </a:solidFill>
                <a:latin typeface="宋体"/>
                <a:cs typeface="宋体"/>
              </a:rPr>
              <a:t>录</a:t>
            </a:r>
            <a:endParaRPr sz="4400">
              <a:latin typeface="宋体"/>
              <a:cs typeface="宋体"/>
            </a:endParaRPr>
          </a:p>
        </p:txBody>
      </p:sp>
      <p:sp>
        <p:nvSpPr>
          <p:cNvPr id="14" name="object 14"/>
          <p:cNvSpPr txBox="1"/>
          <p:nvPr/>
        </p:nvSpPr>
        <p:spPr>
          <a:xfrm>
            <a:off x="865402" y="1610788"/>
            <a:ext cx="7210274" cy="3592330"/>
          </a:xfrm>
          <a:prstGeom prst="rect">
            <a:avLst/>
          </a:prstGeom>
        </p:spPr>
        <p:txBody>
          <a:bodyPr vert="horz" wrap="square" lIns="0" tIns="0" rIns="0" bIns="0" rtlCol="0">
            <a:spAutoFit/>
          </a:bodyPr>
          <a:lstStyle/>
          <a:p>
            <a:pPr marL="527050" indent="-514350">
              <a:lnSpc>
                <a:spcPct val="150000"/>
              </a:lnSpc>
              <a:buAutoNum type="arabicPeriod"/>
              <a:tabLst>
                <a:tab pos="408305" algn="l"/>
              </a:tabLst>
            </a:pPr>
            <a:r>
              <a:rPr lang="zh-CN" altLang="en-US" sz="2800" b="1" spc="-10" dirty="0">
                <a:solidFill>
                  <a:srgbClr val="0066FF"/>
                </a:solidFill>
                <a:latin typeface="宋体"/>
                <a:cs typeface="宋体"/>
              </a:rPr>
              <a:t>课题背景</a:t>
            </a:r>
            <a:endParaRPr lang="en-US" altLang="zh-CN" sz="2800" b="1" spc="-10" dirty="0">
              <a:solidFill>
                <a:srgbClr val="0066FF"/>
              </a:solidFill>
              <a:latin typeface="宋体"/>
              <a:cs typeface="宋体"/>
            </a:endParaRPr>
          </a:p>
          <a:p>
            <a:pPr marL="407670" indent="-394970">
              <a:lnSpc>
                <a:spcPct val="150000"/>
              </a:lnSpc>
              <a:buFont typeface="Arial"/>
              <a:buAutoNum type="arabicPeriod" startAt="2"/>
              <a:tabLst>
                <a:tab pos="408305" algn="l"/>
              </a:tabLst>
            </a:pPr>
            <a:r>
              <a:rPr sz="2800" b="1" spc="-5" dirty="0" err="1">
                <a:solidFill>
                  <a:srgbClr val="0066FF"/>
                </a:solidFill>
                <a:latin typeface="宋体"/>
                <a:cs typeface="宋体"/>
              </a:rPr>
              <a:t>化石</a:t>
            </a:r>
            <a:r>
              <a:rPr lang="zh-CN" altLang="en-US" sz="2800" b="1" spc="-5" dirty="0">
                <a:solidFill>
                  <a:srgbClr val="0066FF"/>
                </a:solidFill>
                <a:latin typeface="宋体"/>
                <a:cs typeface="宋体"/>
              </a:rPr>
              <a:t>能源的固碳利用新途径</a:t>
            </a:r>
            <a:endParaRPr lang="en-US" altLang="zh-CN" sz="2800" b="1" spc="-5" dirty="0">
              <a:solidFill>
                <a:srgbClr val="0066FF"/>
              </a:solidFill>
              <a:latin typeface="宋体"/>
              <a:cs typeface="宋体"/>
            </a:endParaRPr>
          </a:p>
          <a:p>
            <a:pPr marL="12700">
              <a:lnSpc>
                <a:spcPct val="150000"/>
              </a:lnSpc>
              <a:tabLst>
                <a:tab pos="408305" algn="l"/>
              </a:tabLst>
            </a:pPr>
            <a:r>
              <a:rPr lang="en-US" altLang="zh-CN" sz="2400" b="1" spc="-5" dirty="0">
                <a:solidFill>
                  <a:srgbClr val="0066FF"/>
                </a:solidFill>
                <a:latin typeface="宋体"/>
                <a:cs typeface="Times New Roman"/>
              </a:rPr>
              <a:t>2.1 </a:t>
            </a:r>
            <a:r>
              <a:rPr lang="zh-CN" altLang="en-US" sz="2400" b="1" spc="-5" dirty="0">
                <a:solidFill>
                  <a:srgbClr val="0066FF"/>
                </a:solidFill>
                <a:latin typeface="宋体"/>
                <a:cs typeface="宋体"/>
              </a:rPr>
              <a:t>固碳利用的能源工业路线</a:t>
            </a:r>
            <a:endParaRPr sz="2400" dirty="0">
              <a:latin typeface="Times New Roman"/>
              <a:cs typeface="Times New Roman"/>
            </a:endParaRPr>
          </a:p>
          <a:p>
            <a:pPr marL="12700">
              <a:lnSpc>
                <a:spcPct val="150000"/>
              </a:lnSpc>
              <a:tabLst>
                <a:tab pos="408305" algn="l"/>
              </a:tabLst>
            </a:pPr>
            <a:r>
              <a:rPr lang="en-US" altLang="zh-CN" sz="2400" b="1" spc="-5" dirty="0">
                <a:solidFill>
                  <a:srgbClr val="0066FF"/>
                </a:solidFill>
                <a:latin typeface="宋体"/>
                <a:cs typeface="宋体"/>
              </a:rPr>
              <a:t>2.2 </a:t>
            </a:r>
            <a:r>
              <a:rPr lang="zh-CN" altLang="en-US" sz="2400" b="1" spc="-5" dirty="0">
                <a:solidFill>
                  <a:srgbClr val="0066FF"/>
                </a:solidFill>
                <a:latin typeface="宋体"/>
                <a:cs typeface="宋体"/>
              </a:rPr>
              <a:t>固碳利用的材料工业路线</a:t>
            </a:r>
            <a:endParaRPr sz="2400" dirty="0">
              <a:latin typeface="Times New Roman"/>
              <a:cs typeface="Times New Roman"/>
            </a:endParaRPr>
          </a:p>
          <a:p>
            <a:pPr marL="407670" indent="-394970">
              <a:lnSpc>
                <a:spcPct val="150000"/>
              </a:lnSpc>
              <a:buFont typeface="Arial"/>
              <a:buAutoNum type="arabicPeriod" startAt="3"/>
              <a:tabLst>
                <a:tab pos="408305" algn="l"/>
              </a:tabLst>
            </a:pPr>
            <a:r>
              <a:rPr lang="zh-CN" altLang="en-US" sz="2800" b="1" spc="-5" dirty="0">
                <a:solidFill>
                  <a:srgbClr val="0066FF"/>
                </a:solidFill>
                <a:latin typeface="宋体"/>
                <a:cs typeface="宋体"/>
              </a:rPr>
              <a:t>总</a:t>
            </a:r>
            <a:r>
              <a:rPr sz="2800" b="1" spc="-5" dirty="0">
                <a:solidFill>
                  <a:srgbClr val="0066FF"/>
                </a:solidFill>
                <a:latin typeface="宋体"/>
                <a:cs typeface="宋体"/>
              </a:rPr>
              <a:t>结</a:t>
            </a:r>
            <a:endParaRPr lang="en-US" sz="2800" b="1" spc="-5" dirty="0">
              <a:solidFill>
                <a:srgbClr val="0066FF"/>
              </a:solidFill>
              <a:latin typeface="宋体"/>
              <a:cs typeface="宋体"/>
            </a:endParaRPr>
          </a:p>
          <a:p>
            <a:pPr marL="407670" indent="-394970">
              <a:lnSpc>
                <a:spcPct val="150000"/>
              </a:lnSpc>
              <a:buFont typeface="Arial"/>
              <a:buAutoNum type="arabicPeriod" startAt="3"/>
              <a:tabLst>
                <a:tab pos="408305" algn="l"/>
              </a:tabLst>
            </a:pPr>
            <a:r>
              <a:rPr lang="zh-CN" altLang="en-US" sz="2800" b="1" spc="-5" dirty="0">
                <a:solidFill>
                  <a:srgbClr val="0066FF"/>
                </a:solidFill>
                <a:latin typeface="宋体"/>
                <a:cs typeface="宋体"/>
              </a:rPr>
              <a:t>关于雾霾治理及低碳排放发展的一些认识</a:t>
            </a:r>
            <a:endParaRPr sz="2800" dirty="0">
              <a:latin typeface="宋体"/>
              <a:cs typeface="宋体"/>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54076" y="357444"/>
            <a:ext cx="5257800" cy="430887"/>
          </a:xfrm>
          <a:prstGeom prst="rect">
            <a:avLst/>
          </a:prstGeom>
        </p:spPr>
        <p:txBody>
          <a:bodyPr vert="horz" wrap="square" lIns="0" tIns="0" rIns="0" bIns="0" rtlCol="0">
            <a:spAutoFit/>
          </a:bodyPr>
          <a:lstStyle/>
          <a:p>
            <a:pPr marL="12700"/>
            <a:r>
              <a:rPr lang="en-US" altLang="zh-CN" sz="2800" b="1" spc="-5" dirty="0">
                <a:latin typeface="宋体"/>
                <a:cs typeface="宋体"/>
              </a:rPr>
              <a:t>2.2 </a:t>
            </a:r>
            <a:r>
              <a:rPr lang="zh-CN" altLang="en-US" sz="2800" b="1" spc="-5" dirty="0">
                <a:latin typeface="宋体"/>
                <a:cs typeface="宋体"/>
              </a:rPr>
              <a:t>固碳利用的材料工业路线</a:t>
            </a:r>
            <a:endParaRPr sz="2800" dirty="0">
              <a:latin typeface="宋体"/>
              <a:cs typeface="宋体"/>
            </a:endParaRPr>
          </a:p>
        </p:txBody>
      </p:sp>
      <p:sp>
        <p:nvSpPr>
          <p:cNvPr id="6" name="矩形 5">
            <a:extLst>
              <a:ext uri="{FF2B5EF4-FFF2-40B4-BE49-F238E27FC236}">
                <a16:creationId xmlns:a16="http://schemas.microsoft.com/office/drawing/2014/main" id="{8E9EBCDE-BD1E-444A-AB2D-9D552DA2B5D0}"/>
              </a:ext>
            </a:extLst>
          </p:cNvPr>
          <p:cNvSpPr/>
          <p:nvPr/>
        </p:nvSpPr>
        <p:spPr>
          <a:xfrm>
            <a:off x="368935" y="1139825"/>
            <a:ext cx="7936865" cy="4636847"/>
          </a:xfrm>
          <a:prstGeom prst="rect">
            <a:avLst/>
          </a:prstGeom>
        </p:spPr>
        <p:txBody>
          <a:bodyPr wrap="square">
            <a:spAutoFit/>
          </a:bodyPr>
          <a:lstStyle/>
          <a:p>
            <a:pPr>
              <a:lnSpc>
                <a:spcPct val="150000"/>
              </a:lnSpc>
            </a:pPr>
            <a:r>
              <a:rPr lang="zh-CN" altLang="en-US" sz="2000" b="1" dirty="0">
                <a:solidFill>
                  <a:srgbClr val="0066FF"/>
                </a:solidFill>
                <a:latin typeface="黑体" panose="02010609060101010101" pitchFamily="49" charset="-122"/>
                <a:ea typeface="黑体" panose="02010609060101010101" pitchFamily="49" charset="-122"/>
                <a:cs typeface="黑体" panose="02010609060101010101" pitchFamily="49" charset="-122"/>
                <a:sym typeface="+mn-ea"/>
              </a:rPr>
              <a:t>    化石能源的利用应该朝着在生产过程不排放二氧化碳、在应用过程也不排放二氧化碳的能量和物质同时高效利用的方向发展。</a:t>
            </a:r>
            <a:r>
              <a:rPr lang="zh-CN" altLang="en-US" sz="2000" b="1" dirty="0">
                <a:solidFill>
                  <a:srgbClr val="FF0000"/>
                </a:solidFill>
                <a:latin typeface="黑体" panose="02010609060101010101" pitchFamily="49" charset="-122"/>
                <a:ea typeface="黑体" panose="02010609060101010101" pitchFamily="49" charset="-122"/>
                <a:cs typeface="黑体" panose="02010609060101010101" pitchFamily="49" charset="-122"/>
              </a:rPr>
              <a:t>通过优化工艺生产的</a:t>
            </a:r>
            <a:r>
              <a:rPr lang="zh-CN" altLang="en-US" sz="2000" b="1" dirty="0">
                <a:solidFill>
                  <a:srgbClr val="FF0000"/>
                </a:solidFill>
                <a:latin typeface="黑体" panose="02010609060101010101" pitchFamily="49" charset="-122"/>
                <a:ea typeface="黑体" panose="02010609060101010101" pitchFamily="49" charset="-122"/>
                <a:cs typeface="黑体" panose="02010609060101010101" pitchFamily="49" charset="-122"/>
                <a:sym typeface="+mn-ea"/>
              </a:rPr>
              <a:t>三嗪醇及三嗪类高分子材料</a:t>
            </a:r>
            <a:r>
              <a:rPr lang="zh-CN" altLang="en-US" sz="2000" b="1" dirty="0">
                <a:solidFill>
                  <a:srgbClr val="FF0000"/>
                </a:solidFill>
                <a:latin typeface="黑体" panose="02010609060101010101" pitchFamily="49" charset="-122"/>
                <a:ea typeface="黑体" panose="02010609060101010101" pitchFamily="49" charset="-122"/>
                <a:cs typeface="黑体" panose="02010609060101010101" pitchFamily="49" charset="-122"/>
              </a:rPr>
              <a:t>应该属于一类高固碳产品。</a:t>
            </a:r>
            <a:endParaRPr lang="en-US" altLang="zh-CN" sz="2000" b="1" dirty="0">
              <a:solidFill>
                <a:srgbClr val="FF0000"/>
              </a:solidFill>
              <a:latin typeface="黑体" panose="02010609060101010101" pitchFamily="49" charset="-122"/>
              <a:ea typeface="黑体" panose="02010609060101010101" pitchFamily="49" charset="-122"/>
              <a:cs typeface="黑体" panose="02010609060101010101" pitchFamily="49" charset="-122"/>
            </a:endParaRPr>
          </a:p>
          <a:p>
            <a:pPr marL="0" indent="0">
              <a:lnSpc>
                <a:spcPct val="150000"/>
              </a:lnSpc>
              <a:buFont typeface="Wingdings" panose="05000000000000000000" pitchFamily="2" charset="2"/>
              <a:buNone/>
            </a:pPr>
            <a:r>
              <a:rPr lang="en-US" altLang="zh-CN" sz="2000" b="1" dirty="0">
                <a:solidFill>
                  <a:srgbClr val="FF0000"/>
                </a:solidFill>
                <a:cs typeface="Times New Roman" panose="02020603050405020304" pitchFamily="18" charset="0"/>
              </a:rPr>
              <a:t>“</a:t>
            </a:r>
            <a:r>
              <a:rPr lang="zh-CN" altLang="en-US" sz="2000" b="1" dirty="0">
                <a:solidFill>
                  <a:srgbClr val="FF0000"/>
                </a:solidFill>
                <a:cs typeface="Times New Roman" panose="02020603050405020304" pitchFamily="18" charset="0"/>
              </a:rPr>
              <a:t>高固碳产品</a:t>
            </a:r>
            <a:r>
              <a:rPr lang="en-US" altLang="zh-CN" sz="2000" b="1" dirty="0">
                <a:solidFill>
                  <a:srgbClr val="FF0000"/>
                </a:solidFill>
                <a:cs typeface="Times New Roman" panose="02020603050405020304" pitchFamily="18" charset="0"/>
              </a:rPr>
              <a:t>”</a:t>
            </a:r>
            <a:r>
              <a:rPr lang="zh-CN" altLang="en-US" sz="2000" b="1" dirty="0">
                <a:solidFill>
                  <a:srgbClr val="FF0000"/>
                </a:solidFill>
                <a:cs typeface="Times New Roman" panose="02020603050405020304" pitchFamily="18" charset="0"/>
              </a:rPr>
              <a:t>：</a:t>
            </a:r>
            <a:endParaRPr lang="en-US" altLang="zh-CN" sz="2000" b="1" dirty="0">
              <a:solidFill>
                <a:srgbClr val="FF0000"/>
              </a:solidFill>
              <a:cs typeface="Times New Roman" panose="02020603050405020304" pitchFamily="18" charset="0"/>
            </a:endParaRPr>
          </a:p>
          <a:p>
            <a:pPr>
              <a:lnSpc>
                <a:spcPct val="150000"/>
              </a:lnSpc>
            </a:pPr>
            <a:r>
              <a:rPr lang="en-US" altLang="zh-CN" sz="2000" b="1" dirty="0">
                <a:solidFill>
                  <a:srgbClr val="0066FF"/>
                </a:solidFill>
                <a:cs typeface="Times New Roman" panose="02020603050405020304" pitchFamily="18" charset="0"/>
              </a:rPr>
              <a:t>      </a:t>
            </a:r>
            <a:r>
              <a:rPr lang="en-US" altLang="zh-CN"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 1.</a:t>
            </a:r>
            <a:r>
              <a:rPr lang="zh-CN" altLang="en-US"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产品中的碳（</a:t>
            </a:r>
            <a:r>
              <a:rPr lang="en-US" altLang="zh-CN"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 CO</a:t>
            </a:r>
            <a:r>
              <a:rPr lang="en-US" altLang="zh-CN" sz="2000" b="1" baseline="-25000" dirty="0">
                <a:solidFill>
                  <a:srgbClr val="0066FF"/>
                </a:solidFill>
                <a:latin typeface="黑体" panose="02010609060101010101" pitchFamily="49" charset="-122"/>
                <a:ea typeface="黑体" panose="02010609060101010101" pitchFamily="49" charset="-122"/>
                <a:cs typeface="黑体" panose="02010609060101010101" pitchFamily="49" charset="-122"/>
              </a:rPr>
              <a:t>2</a:t>
            </a:r>
            <a:r>
              <a:rPr lang="zh-CN" altLang="en-US"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）含量高；</a:t>
            </a:r>
            <a:endParaRPr lang="en-US" altLang="zh-CN" sz="2000" b="1" dirty="0">
              <a:solidFill>
                <a:srgbClr val="0066FF"/>
              </a:solidFill>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en-US" altLang="zh-CN"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    2.</a:t>
            </a:r>
            <a:r>
              <a:rPr lang="zh-CN" altLang="en-US"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产品在生产过程中（以煤炭为基准）</a:t>
            </a:r>
            <a:r>
              <a:rPr lang="en-US" altLang="zh-CN"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CO</a:t>
            </a:r>
            <a:r>
              <a:rPr lang="en-US" altLang="zh-CN" sz="2000" b="1" baseline="-25000" dirty="0">
                <a:solidFill>
                  <a:srgbClr val="0066FF"/>
                </a:solidFill>
                <a:latin typeface="黑体" panose="02010609060101010101" pitchFamily="49" charset="-122"/>
                <a:ea typeface="黑体" panose="02010609060101010101" pitchFamily="49" charset="-122"/>
                <a:cs typeface="黑体" panose="02010609060101010101" pitchFamily="49" charset="-122"/>
              </a:rPr>
              <a:t>2</a:t>
            </a:r>
            <a:r>
              <a:rPr lang="zh-CN" altLang="en-US"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排放量要小，如碳酸二甲酯、石墨烯、碳纤维等应该不属于高碳产品；</a:t>
            </a:r>
            <a:endParaRPr lang="en-US" altLang="zh-CN" sz="2000" b="1" dirty="0">
              <a:solidFill>
                <a:srgbClr val="0066FF"/>
              </a:solidFill>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en-US" altLang="zh-CN"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    3.</a:t>
            </a:r>
            <a:r>
              <a:rPr lang="zh-CN" altLang="en-US"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在产品应用过程中也不排放</a:t>
            </a:r>
            <a:r>
              <a:rPr lang="en-US" altLang="zh-CN"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CO</a:t>
            </a:r>
            <a:r>
              <a:rPr lang="en-US" altLang="zh-CN" sz="2000" b="1" baseline="-25000" dirty="0">
                <a:solidFill>
                  <a:srgbClr val="0066FF"/>
                </a:solidFill>
                <a:latin typeface="黑体" panose="02010609060101010101" pitchFamily="49" charset="-122"/>
                <a:ea typeface="黑体" panose="02010609060101010101" pitchFamily="49" charset="-122"/>
                <a:cs typeface="黑体" panose="02010609060101010101" pitchFamily="49" charset="-122"/>
              </a:rPr>
              <a:t>2</a:t>
            </a:r>
            <a:r>
              <a:rPr lang="zh-CN" altLang="en-US"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，如焦炭、碳素等在其应用过程中以二氧化碳的形式放出，因此，也不属于高碳产品。</a:t>
            </a:r>
            <a:endParaRPr lang="en-US" altLang="zh-CN" sz="2000" b="1" dirty="0">
              <a:solidFill>
                <a:srgbClr val="0066FF"/>
              </a:solidFill>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en-US" altLang="zh-CN" sz="2000" b="1" dirty="0">
                <a:solidFill>
                  <a:srgbClr val="0066FF"/>
                </a:solidFill>
                <a:latin typeface="黑体" panose="02010609060101010101" pitchFamily="49" charset="-122"/>
                <a:ea typeface="黑体" panose="02010609060101010101" pitchFamily="49" charset="-122"/>
                <a:cs typeface="黑体" panose="02010609060101010101" pitchFamily="49" charset="-122"/>
              </a:rPr>
              <a:t>        </a:t>
            </a:r>
            <a:endParaRPr lang="zh-CN" altLang="en-US" sz="2000" b="1" dirty="0">
              <a:solidFill>
                <a:srgbClr val="0066FF"/>
              </a:solidFill>
              <a:latin typeface="黑体" panose="02010609060101010101" pitchFamily="49" charset="-122"/>
              <a:ea typeface="黑体" panose="02010609060101010101" pitchFamily="49" charset="-122"/>
              <a:cs typeface="黑体" panose="02010609060101010101" pitchFamily="49" charset="-122"/>
            </a:endParaRPr>
          </a:p>
        </p:txBody>
      </p:sp>
    </p:spTree>
    <p:extLst>
      <p:ext uri="{BB962C8B-B14F-4D97-AF65-F5344CB8AC3E}">
        <p14:creationId xmlns:p14="http://schemas.microsoft.com/office/powerpoint/2010/main" val="30146386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66344" y="984799"/>
            <a:ext cx="7611364" cy="1596719"/>
          </a:xfrm>
          <a:prstGeom prst="rect">
            <a:avLst/>
          </a:prstGeom>
        </p:spPr>
        <p:txBody>
          <a:bodyPr vert="horz" wrap="square" lIns="0" tIns="0" rIns="0" bIns="0" rtlCol="0">
            <a:spAutoFit/>
          </a:bodyPr>
          <a:lstStyle/>
          <a:p>
            <a:pPr marL="12700" marR="5080" indent="549910">
              <a:lnSpc>
                <a:spcPct val="150000"/>
              </a:lnSpc>
            </a:pPr>
            <a:r>
              <a:rPr sz="2400" spc="70" dirty="0">
                <a:solidFill>
                  <a:srgbClr val="0066FF"/>
                </a:solidFill>
                <a:latin typeface="微软雅黑" panose="020B0503020204020204" pitchFamily="34" charset="-122"/>
                <a:ea typeface="微软雅黑" panose="020B0503020204020204" pitchFamily="34" charset="-122"/>
                <a:cs typeface="微软雅黑"/>
              </a:rPr>
              <a:t>将</a:t>
            </a:r>
            <a:r>
              <a:rPr lang="zh-CN" altLang="en-US" sz="2400" spc="70" dirty="0">
                <a:solidFill>
                  <a:srgbClr val="0066FF"/>
                </a:solidFill>
                <a:latin typeface="微软雅黑" panose="020B0503020204020204" pitchFamily="34" charset="-122"/>
                <a:ea typeface="微软雅黑" panose="020B0503020204020204" pitchFamily="34" charset="-122"/>
                <a:cs typeface="微软雅黑"/>
              </a:rPr>
              <a:t>固碳产物</a:t>
            </a:r>
            <a:r>
              <a:rPr sz="2400" spc="70" dirty="0" err="1">
                <a:solidFill>
                  <a:srgbClr val="0066FF"/>
                </a:solidFill>
                <a:latin typeface="微软雅黑" panose="020B0503020204020204" pitchFamily="34" charset="-122"/>
                <a:ea typeface="微软雅黑" panose="020B0503020204020204" pitchFamily="34" charset="-122"/>
                <a:cs typeface="微软雅黑"/>
              </a:rPr>
              <a:t>三</a:t>
            </a:r>
            <a:r>
              <a:rPr sz="2400" spc="80" dirty="0" err="1">
                <a:solidFill>
                  <a:srgbClr val="0066FF"/>
                </a:solidFill>
                <a:latin typeface="微软雅黑" panose="020B0503020204020204" pitchFamily="34" charset="-122"/>
                <a:ea typeface="微软雅黑" panose="020B0503020204020204" pitchFamily="34" charset="-122"/>
                <a:cs typeface="微软雅黑"/>
              </a:rPr>
              <a:t>嗪醇</a:t>
            </a:r>
            <a:r>
              <a:rPr lang="zh-CN" altLang="en-US" sz="2400" spc="80" dirty="0">
                <a:solidFill>
                  <a:srgbClr val="0066FF"/>
                </a:solidFill>
                <a:latin typeface="微软雅黑" panose="020B0503020204020204" pitchFamily="34" charset="-122"/>
                <a:ea typeface="微软雅黑" panose="020B0503020204020204" pitchFamily="34" charset="-122"/>
                <a:cs typeface="微软雅黑"/>
              </a:rPr>
              <a:t>通过创新工艺可以得到一类</a:t>
            </a:r>
            <a:r>
              <a:rPr lang="zh-CN" altLang="en-US" sz="2400" dirty="0">
                <a:solidFill>
                  <a:srgbClr val="0066FF"/>
                </a:solidFill>
                <a:latin typeface="微软雅黑" panose="020B0503020204020204" pitchFamily="34" charset="-122"/>
                <a:ea typeface="微软雅黑" panose="020B0503020204020204" pitchFamily="34" charset="-122"/>
                <a:cs typeface="微软雅黑"/>
              </a:rPr>
              <a:t>低成本、低碳排放、低内能的</a:t>
            </a:r>
            <a:r>
              <a:rPr sz="2400" spc="70" dirty="0" err="1">
                <a:solidFill>
                  <a:srgbClr val="0066FF"/>
                </a:solidFill>
                <a:latin typeface="微软雅黑" panose="020B0503020204020204" pitchFamily="34" charset="-122"/>
                <a:ea typeface="微软雅黑" panose="020B0503020204020204" pitchFamily="34" charset="-122"/>
                <a:cs typeface="微软雅黑"/>
              </a:rPr>
              <a:t>三嗪类</a:t>
            </a:r>
            <a:r>
              <a:rPr sz="2400" dirty="0" err="1">
                <a:solidFill>
                  <a:srgbClr val="0066FF"/>
                </a:solidFill>
                <a:latin typeface="微软雅黑" panose="020B0503020204020204" pitchFamily="34" charset="-122"/>
                <a:ea typeface="微软雅黑" panose="020B0503020204020204" pitchFamily="34" charset="-122"/>
                <a:cs typeface="微软雅黑"/>
              </a:rPr>
              <a:t>高分子材料</a:t>
            </a:r>
            <a:r>
              <a:rPr sz="2400" dirty="0">
                <a:solidFill>
                  <a:srgbClr val="0066FF"/>
                </a:solidFill>
                <a:latin typeface="微软雅黑" panose="020B0503020204020204" pitchFamily="34" charset="-122"/>
                <a:ea typeface="微软雅黑" panose="020B0503020204020204" pitchFamily="34" charset="-122"/>
                <a:cs typeface="微软雅黑"/>
              </a:rPr>
              <a:t>，</a:t>
            </a:r>
            <a:r>
              <a:rPr lang="zh-CN" altLang="en-US" sz="2400" dirty="0">
                <a:solidFill>
                  <a:srgbClr val="0066FF"/>
                </a:solidFill>
                <a:latin typeface="微软雅黑" panose="020B0503020204020204" pitchFamily="34" charset="-122"/>
                <a:ea typeface="微软雅黑" panose="020B0503020204020204" pitchFamily="34" charset="-122"/>
                <a:cs typeface="微软雅黑"/>
              </a:rPr>
              <a:t>这</a:t>
            </a:r>
            <a:r>
              <a:rPr sz="2400" dirty="0" err="1">
                <a:solidFill>
                  <a:srgbClr val="0066FF"/>
                </a:solidFill>
                <a:latin typeface="微软雅黑" panose="020B0503020204020204" pitchFamily="34" charset="-122"/>
                <a:ea typeface="微软雅黑" panose="020B0503020204020204" pitchFamily="34" charset="-122"/>
                <a:cs typeface="微软雅黑"/>
              </a:rPr>
              <a:t>是一条</a:t>
            </a:r>
            <a:r>
              <a:rPr lang="zh-CN" altLang="en-US" sz="2400" dirty="0">
                <a:solidFill>
                  <a:srgbClr val="0066FF"/>
                </a:solidFill>
                <a:latin typeface="微软雅黑" panose="020B0503020204020204" pitchFamily="34" charset="-122"/>
                <a:ea typeface="微软雅黑" panose="020B0503020204020204" pitchFamily="34" charset="-122"/>
                <a:cs typeface="微软雅黑"/>
              </a:rPr>
              <a:t>固碳利用的</a:t>
            </a:r>
            <a:r>
              <a:rPr sz="2400" dirty="0" err="1">
                <a:solidFill>
                  <a:srgbClr val="0066FF"/>
                </a:solidFill>
                <a:latin typeface="微软雅黑" panose="020B0503020204020204" pitchFamily="34" charset="-122"/>
                <a:ea typeface="微软雅黑" panose="020B0503020204020204" pitchFamily="34" charset="-122"/>
                <a:cs typeface="微软雅黑"/>
              </a:rPr>
              <a:t>材料</a:t>
            </a:r>
            <a:r>
              <a:rPr lang="zh-CN" altLang="en-US" sz="2400" dirty="0">
                <a:solidFill>
                  <a:srgbClr val="0066FF"/>
                </a:solidFill>
                <a:latin typeface="微软雅黑" panose="020B0503020204020204" pitchFamily="34" charset="-122"/>
                <a:ea typeface="微软雅黑" panose="020B0503020204020204" pitchFamily="34" charset="-122"/>
                <a:cs typeface="微软雅黑"/>
              </a:rPr>
              <a:t>工业</a:t>
            </a:r>
            <a:r>
              <a:rPr sz="2400" dirty="0" err="1">
                <a:solidFill>
                  <a:srgbClr val="0066FF"/>
                </a:solidFill>
                <a:latin typeface="微软雅黑" panose="020B0503020204020204" pitchFamily="34" charset="-122"/>
                <a:ea typeface="微软雅黑" panose="020B0503020204020204" pitchFamily="34" charset="-122"/>
                <a:cs typeface="微软雅黑"/>
              </a:rPr>
              <a:t>路线</a:t>
            </a:r>
            <a:r>
              <a:rPr sz="2400" dirty="0">
                <a:solidFill>
                  <a:srgbClr val="0066FF"/>
                </a:solidFill>
                <a:latin typeface="微软雅黑" panose="020B0503020204020204" pitchFamily="34" charset="-122"/>
                <a:ea typeface="微软雅黑" panose="020B0503020204020204" pitchFamily="34" charset="-122"/>
                <a:cs typeface="微软雅黑"/>
              </a:rPr>
              <a:t>：</a:t>
            </a:r>
            <a:endParaRPr sz="2400" dirty="0">
              <a:latin typeface="微软雅黑" panose="020B0503020204020204" pitchFamily="34" charset="-122"/>
              <a:ea typeface="微软雅黑" panose="020B0503020204020204" pitchFamily="34" charset="-122"/>
              <a:cs typeface="微软雅黑"/>
            </a:endParaRPr>
          </a:p>
        </p:txBody>
      </p:sp>
      <p:sp>
        <p:nvSpPr>
          <p:cNvPr id="3" name="object 3"/>
          <p:cNvSpPr txBox="1">
            <a:spLocks noGrp="1"/>
          </p:cNvSpPr>
          <p:nvPr>
            <p:ph type="title"/>
          </p:nvPr>
        </p:nvSpPr>
        <p:spPr>
          <a:xfrm>
            <a:off x="354076" y="357444"/>
            <a:ext cx="5257800" cy="430887"/>
          </a:xfrm>
          <a:prstGeom prst="rect">
            <a:avLst/>
          </a:prstGeom>
        </p:spPr>
        <p:txBody>
          <a:bodyPr vert="horz" wrap="square" lIns="0" tIns="0" rIns="0" bIns="0" rtlCol="0">
            <a:spAutoFit/>
          </a:bodyPr>
          <a:lstStyle/>
          <a:p>
            <a:pPr marL="12700"/>
            <a:r>
              <a:rPr lang="en-US" altLang="zh-CN" sz="2800" b="1" spc="-5" dirty="0">
                <a:latin typeface="宋体"/>
                <a:cs typeface="宋体"/>
              </a:rPr>
              <a:t>2.2 </a:t>
            </a:r>
            <a:r>
              <a:rPr lang="zh-CN" altLang="en-US" sz="2800" b="1" spc="-5" dirty="0">
                <a:latin typeface="宋体"/>
                <a:cs typeface="宋体"/>
              </a:rPr>
              <a:t>固碳利用的材料工业路线</a:t>
            </a:r>
            <a:endParaRPr sz="2800" dirty="0">
              <a:latin typeface="宋体"/>
              <a:cs typeface="宋体"/>
            </a:endParaRPr>
          </a:p>
        </p:txBody>
      </p:sp>
      <p:sp>
        <p:nvSpPr>
          <p:cNvPr id="4" name="object 4"/>
          <p:cNvSpPr/>
          <p:nvPr/>
        </p:nvSpPr>
        <p:spPr>
          <a:xfrm>
            <a:off x="389636" y="2946804"/>
            <a:ext cx="7764780" cy="2167127"/>
          </a:xfrm>
          <a:prstGeom prst="rect">
            <a:avLst/>
          </a:prstGeom>
          <a:blipFill>
            <a:blip r:embed="rId2" cstate="print"/>
            <a:stretch>
              <a:fillRect/>
            </a:stretch>
          </a:blipFill>
        </p:spPr>
        <p:txBody>
          <a:bodyPr wrap="square" lIns="0" tIns="0" rIns="0" bIns="0" rtlCol="0"/>
          <a:lstStyle/>
          <a:p>
            <a:endParaRPr/>
          </a:p>
        </p:txBody>
      </p:sp>
      <p:sp>
        <p:nvSpPr>
          <p:cNvPr id="5" name="object 5"/>
          <p:cNvSpPr txBox="1"/>
          <p:nvPr/>
        </p:nvSpPr>
        <p:spPr>
          <a:xfrm>
            <a:off x="1371600" y="5486400"/>
            <a:ext cx="5862574" cy="307777"/>
          </a:xfrm>
          <a:prstGeom prst="rect">
            <a:avLst/>
          </a:prstGeom>
        </p:spPr>
        <p:txBody>
          <a:bodyPr vert="horz" wrap="square" lIns="0" tIns="0" rIns="0" bIns="0" rtlCol="0">
            <a:spAutoFit/>
          </a:bodyPr>
          <a:lstStyle/>
          <a:p>
            <a:pPr marL="12700">
              <a:lnSpc>
                <a:spcPts val="2380"/>
              </a:lnSpc>
            </a:pPr>
            <a:r>
              <a:rPr sz="2400" b="1" spc="5" dirty="0">
                <a:solidFill>
                  <a:srgbClr val="FF0000"/>
                </a:solidFill>
                <a:latin typeface="宋体"/>
                <a:cs typeface="宋体"/>
              </a:rPr>
              <a:t>图3.</a:t>
            </a:r>
            <a:r>
              <a:rPr lang="zh-CN" altLang="en-US" sz="2400" b="1" spc="5" dirty="0">
                <a:solidFill>
                  <a:srgbClr val="FF0000"/>
                </a:solidFill>
                <a:latin typeface="宋体"/>
                <a:cs typeface="宋体"/>
              </a:rPr>
              <a:t> 固碳利用</a:t>
            </a:r>
            <a:r>
              <a:rPr lang="zh-CN" altLang="en-US" sz="2400" b="1" spc="-10" dirty="0">
                <a:solidFill>
                  <a:srgbClr val="FF0000"/>
                </a:solidFill>
                <a:latin typeface="宋体"/>
                <a:cs typeface="宋体"/>
              </a:rPr>
              <a:t>的材料工业</a:t>
            </a:r>
            <a:r>
              <a:rPr sz="2400" b="1" spc="5" dirty="0" err="1">
                <a:solidFill>
                  <a:srgbClr val="FF0000"/>
                </a:solidFill>
                <a:latin typeface="宋体"/>
                <a:cs typeface="宋体"/>
              </a:rPr>
              <a:t>路线</a:t>
            </a:r>
            <a:r>
              <a:rPr lang="zh-CN" altLang="en-US" sz="2400" b="1" spc="5" dirty="0">
                <a:solidFill>
                  <a:srgbClr val="FF0000"/>
                </a:solidFill>
                <a:latin typeface="宋体"/>
                <a:cs typeface="宋体"/>
              </a:rPr>
              <a:t>示意图</a:t>
            </a:r>
            <a:endParaRPr sz="2400" dirty="0">
              <a:solidFill>
                <a:srgbClr val="FF0000"/>
              </a:solidFill>
              <a:latin typeface="宋体"/>
              <a:cs typeface="宋体"/>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34998" y="5859678"/>
            <a:ext cx="5412740" cy="366395"/>
          </a:xfrm>
          <a:prstGeom prst="rect">
            <a:avLst/>
          </a:prstGeom>
        </p:spPr>
        <p:txBody>
          <a:bodyPr vert="horz" wrap="square" lIns="0" tIns="0" rIns="0" bIns="0" rtlCol="0">
            <a:spAutoFit/>
          </a:bodyPr>
          <a:lstStyle/>
          <a:p>
            <a:pPr marL="12700">
              <a:lnSpc>
                <a:spcPct val="100000"/>
              </a:lnSpc>
            </a:pPr>
            <a:r>
              <a:rPr sz="2000" b="1" dirty="0">
                <a:solidFill>
                  <a:srgbClr val="FF0000"/>
                </a:solidFill>
                <a:latin typeface="宋体"/>
                <a:cs typeface="宋体"/>
              </a:rPr>
              <a:t>图</a:t>
            </a:r>
            <a:r>
              <a:rPr sz="2000" b="1" dirty="0">
                <a:solidFill>
                  <a:srgbClr val="FF0000"/>
                </a:solidFill>
                <a:latin typeface="Times New Roman"/>
                <a:cs typeface="Times New Roman"/>
              </a:rPr>
              <a:t>4.</a:t>
            </a:r>
            <a:r>
              <a:rPr sz="2000" b="1" spc="490" dirty="0">
                <a:solidFill>
                  <a:srgbClr val="FF0000"/>
                </a:solidFill>
                <a:latin typeface="Times New Roman"/>
                <a:cs typeface="Times New Roman"/>
              </a:rPr>
              <a:t> </a:t>
            </a:r>
            <a:r>
              <a:rPr sz="2000" b="1" dirty="0">
                <a:solidFill>
                  <a:srgbClr val="FF0000"/>
                </a:solidFill>
                <a:latin typeface="宋体"/>
                <a:cs typeface="宋体"/>
              </a:rPr>
              <a:t>几种重点工业产品的煤耗和</a:t>
            </a:r>
            <a:r>
              <a:rPr sz="2000" b="1" dirty="0">
                <a:solidFill>
                  <a:srgbClr val="FF0000"/>
                </a:solidFill>
                <a:latin typeface="Times New Roman"/>
                <a:cs typeface="Times New Roman"/>
              </a:rPr>
              <a:t>CO</a:t>
            </a:r>
            <a:r>
              <a:rPr sz="1950" b="1" baseline="-21367" dirty="0">
                <a:solidFill>
                  <a:srgbClr val="FF0000"/>
                </a:solidFill>
                <a:latin typeface="Times New Roman"/>
                <a:cs typeface="Times New Roman"/>
              </a:rPr>
              <a:t>2</a:t>
            </a:r>
            <a:r>
              <a:rPr sz="2000" b="1" dirty="0">
                <a:solidFill>
                  <a:srgbClr val="FF0000"/>
                </a:solidFill>
                <a:latin typeface="宋体"/>
                <a:cs typeface="宋体"/>
              </a:rPr>
              <a:t>排放量比较</a:t>
            </a:r>
            <a:endParaRPr sz="2000">
              <a:latin typeface="宋体"/>
              <a:cs typeface="宋体"/>
            </a:endParaRPr>
          </a:p>
        </p:txBody>
      </p:sp>
      <p:sp>
        <p:nvSpPr>
          <p:cNvPr id="3" name="object 3"/>
          <p:cNvSpPr/>
          <p:nvPr/>
        </p:nvSpPr>
        <p:spPr>
          <a:xfrm>
            <a:off x="166115" y="1175003"/>
            <a:ext cx="8659368" cy="4422648"/>
          </a:xfrm>
          <a:prstGeom prst="rect">
            <a:avLst/>
          </a:prstGeom>
          <a:blipFill>
            <a:blip r:embed="rId2" cstate="print"/>
            <a:stretch>
              <a:fillRect/>
            </a:stretch>
          </a:blipFill>
        </p:spPr>
        <p:txBody>
          <a:bodyPr wrap="square" lIns="0" tIns="0" rIns="0" bIns="0" rtlCol="0"/>
          <a:lstStyle/>
          <a:p>
            <a:endParaRPr/>
          </a:p>
        </p:txBody>
      </p:sp>
      <p:sp>
        <p:nvSpPr>
          <p:cNvPr id="4" name="object 4"/>
          <p:cNvSpPr txBox="1">
            <a:spLocks noGrp="1"/>
          </p:cNvSpPr>
          <p:nvPr>
            <p:ph type="title"/>
          </p:nvPr>
        </p:nvSpPr>
        <p:spPr>
          <a:xfrm>
            <a:off x="535940" y="330453"/>
            <a:ext cx="4950460" cy="430887"/>
          </a:xfrm>
          <a:prstGeom prst="rect">
            <a:avLst/>
          </a:prstGeom>
        </p:spPr>
        <p:txBody>
          <a:bodyPr vert="horz" wrap="square" lIns="0" tIns="0" rIns="0" bIns="0" rtlCol="0">
            <a:spAutoFit/>
          </a:bodyPr>
          <a:lstStyle/>
          <a:p>
            <a:pPr marL="12700"/>
            <a:r>
              <a:rPr lang="en-US" altLang="zh-CN" sz="2800" b="1" spc="-5" dirty="0">
                <a:latin typeface="宋体"/>
                <a:cs typeface="宋体"/>
              </a:rPr>
              <a:t>2.2 </a:t>
            </a:r>
            <a:r>
              <a:rPr lang="zh-CN" altLang="en-US" sz="2800" b="1" spc="-5" dirty="0">
                <a:latin typeface="宋体"/>
                <a:cs typeface="宋体"/>
              </a:rPr>
              <a:t>固碳利用的材料工业路线</a:t>
            </a:r>
            <a:endParaRPr sz="2800" dirty="0">
              <a:latin typeface="微软雅黑"/>
              <a:cs typeface="微软雅黑"/>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extLst>
              <p:ext uri="{D42A27DB-BD31-4B8C-83A1-F6EECF244321}">
                <p14:modId xmlns:p14="http://schemas.microsoft.com/office/powerpoint/2010/main" val="2977601462"/>
              </p:ext>
            </p:extLst>
          </p:nvPr>
        </p:nvGraphicFramePr>
        <p:xfrm>
          <a:off x="304800" y="1573530"/>
          <a:ext cx="8428098" cy="4771221"/>
        </p:xfrm>
        <a:graphic>
          <a:graphicData uri="http://schemas.openxmlformats.org/drawingml/2006/table">
            <a:tbl>
              <a:tblPr firstRow="1" bandRow="1">
                <a:tableStyleId>{2D5ABB26-0587-4C30-8999-92F81FD0307C}</a:tableStyleId>
              </a:tblPr>
              <a:tblGrid>
                <a:gridCol w="1828800">
                  <a:extLst>
                    <a:ext uri="{9D8B030D-6E8A-4147-A177-3AD203B41FA5}">
                      <a16:colId xmlns:a16="http://schemas.microsoft.com/office/drawing/2014/main" val="20000"/>
                    </a:ext>
                  </a:extLst>
                </a:gridCol>
                <a:gridCol w="1712018">
                  <a:extLst>
                    <a:ext uri="{9D8B030D-6E8A-4147-A177-3AD203B41FA5}">
                      <a16:colId xmlns:a16="http://schemas.microsoft.com/office/drawing/2014/main" val="20001"/>
                    </a:ext>
                  </a:extLst>
                </a:gridCol>
                <a:gridCol w="1434301">
                  <a:extLst>
                    <a:ext uri="{9D8B030D-6E8A-4147-A177-3AD203B41FA5}">
                      <a16:colId xmlns:a16="http://schemas.microsoft.com/office/drawing/2014/main" val="20002"/>
                    </a:ext>
                  </a:extLst>
                </a:gridCol>
                <a:gridCol w="1426072">
                  <a:extLst>
                    <a:ext uri="{9D8B030D-6E8A-4147-A177-3AD203B41FA5}">
                      <a16:colId xmlns:a16="http://schemas.microsoft.com/office/drawing/2014/main" val="20003"/>
                    </a:ext>
                  </a:extLst>
                </a:gridCol>
                <a:gridCol w="2026907">
                  <a:extLst>
                    <a:ext uri="{9D8B030D-6E8A-4147-A177-3AD203B41FA5}">
                      <a16:colId xmlns:a16="http://schemas.microsoft.com/office/drawing/2014/main" val="20004"/>
                    </a:ext>
                  </a:extLst>
                </a:gridCol>
              </a:tblGrid>
              <a:tr h="777113">
                <a:tc>
                  <a:txBody>
                    <a:bodyPr/>
                    <a:lstStyle/>
                    <a:p>
                      <a:pPr marL="399415">
                        <a:lnSpc>
                          <a:spcPct val="100000"/>
                        </a:lnSpc>
                        <a:spcBef>
                          <a:spcPts val="655"/>
                        </a:spcBef>
                      </a:pPr>
                      <a:r>
                        <a:rPr sz="2000" b="1" i="0" dirty="0">
                          <a:solidFill>
                            <a:srgbClr val="0066FF"/>
                          </a:solidFill>
                          <a:latin typeface="微软雅黑"/>
                          <a:cs typeface="微软雅黑"/>
                        </a:rPr>
                        <a:t>项目名称</a:t>
                      </a:r>
                      <a:endParaRPr sz="2000" i="0" dirty="0">
                        <a:latin typeface="微软雅黑"/>
                        <a:cs typeface="微软雅黑"/>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4925" marR="28575" indent="5715">
                        <a:lnSpc>
                          <a:spcPts val="2880"/>
                        </a:lnSpc>
                        <a:spcBef>
                          <a:spcPts val="110"/>
                        </a:spcBef>
                      </a:pPr>
                      <a:r>
                        <a:rPr sz="2000" b="1" i="0" dirty="0">
                          <a:solidFill>
                            <a:srgbClr val="0066FF"/>
                          </a:solidFill>
                          <a:latin typeface="微软雅黑"/>
                          <a:cs typeface="微软雅黑"/>
                        </a:rPr>
                        <a:t>综合能</a:t>
                      </a:r>
                      <a:r>
                        <a:rPr sz="2000" b="1" i="0" spc="-15" dirty="0">
                          <a:solidFill>
                            <a:srgbClr val="0066FF"/>
                          </a:solidFill>
                          <a:latin typeface="微软雅黑"/>
                          <a:cs typeface="微软雅黑"/>
                        </a:rPr>
                        <a:t>耗</a:t>
                      </a:r>
                      <a:r>
                        <a:rPr sz="2000" b="1" i="0" dirty="0">
                          <a:solidFill>
                            <a:srgbClr val="0066FF"/>
                          </a:solidFill>
                          <a:latin typeface="微软雅黑"/>
                          <a:cs typeface="微软雅黑"/>
                        </a:rPr>
                        <a:t>（千克标准</a:t>
                      </a:r>
                      <a:r>
                        <a:rPr sz="2000" b="1" i="0" spc="-15" dirty="0">
                          <a:solidFill>
                            <a:srgbClr val="0066FF"/>
                          </a:solidFill>
                          <a:latin typeface="微软雅黑"/>
                          <a:cs typeface="微软雅黑"/>
                        </a:rPr>
                        <a:t>煤</a:t>
                      </a:r>
                      <a:r>
                        <a:rPr sz="2000" b="1" i="0" spc="-5" dirty="0">
                          <a:solidFill>
                            <a:srgbClr val="0066FF"/>
                          </a:solidFill>
                          <a:latin typeface="Times New Roman"/>
                          <a:cs typeface="Times New Roman"/>
                        </a:rPr>
                        <a:t>/</a:t>
                      </a:r>
                      <a:r>
                        <a:rPr sz="2000" b="1" i="0" spc="-15" dirty="0">
                          <a:solidFill>
                            <a:srgbClr val="0066FF"/>
                          </a:solidFill>
                          <a:latin typeface="微软雅黑"/>
                          <a:cs typeface="微软雅黑"/>
                        </a:rPr>
                        <a:t>吨）</a:t>
                      </a:r>
                      <a:endParaRPr sz="2000" i="0" dirty="0">
                        <a:latin typeface="微软雅黑"/>
                        <a:cs typeface="微软雅黑"/>
                      </a:endParaRPr>
                    </a:p>
                  </a:txBody>
                  <a:tcPr marL="0" marR="0" marT="139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56515" marR="47625" indent="120014">
                        <a:lnSpc>
                          <a:spcPts val="2880"/>
                        </a:lnSpc>
                        <a:spcBef>
                          <a:spcPts val="110"/>
                        </a:spcBef>
                      </a:pPr>
                      <a:r>
                        <a:rPr sz="2000" b="1" i="0" dirty="0">
                          <a:solidFill>
                            <a:srgbClr val="0066FF"/>
                          </a:solidFill>
                          <a:latin typeface="微软雅黑"/>
                          <a:cs typeface="微软雅黑"/>
                        </a:rPr>
                        <a:t>能源碳转化率</a:t>
                      </a:r>
                      <a:r>
                        <a:rPr sz="2000" b="1" i="0" spc="15" dirty="0">
                          <a:solidFill>
                            <a:srgbClr val="0066FF"/>
                          </a:solidFill>
                          <a:latin typeface="微软雅黑"/>
                          <a:cs typeface="微软雅黑"/>
                        </a:rPr>
                        <a:t>（</a:t>
                      </a:r>
                      <a:r>
                        <a:rPr sz="2000" b="1" i="0" spc="-40" dirty="0">
                          <a:solidFill>
                            <a:srgbClr val="0066FF"/>
                          </a:solidFill>
                          <a:latin typeface="Times New Roman"/>
                          <a:cs typeface="Times New Roman"/>
                        </a:rPr>
                        <a:t>%</a:t>
                      </a:r>
                      <a:r>
                        <a:rPr sz="2000" b="1" i="0" dirty="0">
                          <a:solidFill>
                            <a:srgbClr val="0066FF"/>
                          </a:solidFill>
                          <a:latin typeface="微软雅黑"/>
                          <a:cs typeface="微软雅黑"/>
                        </a:rPr>
                        <a:t>）</a:t>
                      </a:r>
                      <a:endParaRPr sz="2000" i="0">
                        <a:latin typeface="微软雅黑"/>
                        <a:cs typeface="微软雅黑"/>
                      </a:endParaRPr>
                    </a:p>
                  </a:txBody>
                  <a:tcPr marL="0" marR="0" marT="139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1905" algn="ctr">
                        <a:lnSpc>
                          <a:spcPct val="100000"/>
                        </a:lnSpc>
                        <a:spcBef>
                          <a:spcPts val="415"/>
                        </a:spcBef>
                      </a:pPr>
                      <a:r>
                        <a:rPr sz="2000" b="1" i="0" dirty="0">
                          <a:solidFill>
                            <a:srgbClr val="0066FF"/>
                          </a:solidFill>
                          <a:latin typeface="微软雅黑"/>
                          <a:cs typeface="微软雅黑"/>
                        </a:rPr>
                        <a:t>碳转化率</a:t>
                      </a:r>
                      <a:endParaRPr sz="2000" i="0">
                        <a:latin typeface="微软雅黑"/>
                        <a:cs typeface="微软雅黑"/>
                      </a:endParaRPr>
                    </a:p>
                    <a:p>
                      <a:pPr marL="1905" algn="ctr">
                        <a:lnSpc>
                          <a:spcPct val="100000"/>
                        </a:lnSpc>
                        <a:spcBef>
                          <a:spcPts val="480"/>
                        </a:spcBef>
                      </a:pPr>
                      <a:r>
                        <a:rPr sz="2000" b="1" i="0" spc="-10" dirty="0">
                          <a:solidFill>
                            <a:srgbClr val="0066FF"/>
                          </a:solidFill>
                          <a:latin typeface="微软雅黑"/>
                          <a:cs typeface="微软雅黑"/>
                        </a:rPr>
                        <a:t>（</a:t>
                      </a:r>
                      <a:r>
                        <a:rPr sz="2000" b="1" i="0" spc="-10" dirty="0">
                          <a:solidFill>
                            <a:srgbClr val="0066FF"/>
                          </a:solidFill>
                          <a:latin typeface="Times New Roman"/>
                          <a:cs typeface="Times New Roman"/>
                        </a:rPr>
                        <a:t>%</a:t>
                      </a:r>
                      <a:r>
                        <a:rPr sz="2000" b="1" i="0" spc="-10" dirty="0">
                          <a:solidFill>
                            <a:srgbClr val="0066FF"/>
                          </a:solidFill>
                          <a:latin typeface="微软雅黑"/>
                          <a:cs typeface="微软雅黑"/>
                        </a:rPr>
                        <a:t>）</a:t>
                      </a:r>
                      <a:endParaRPr sz="2000" i="0">
                        <a:latin typeface="微软雅黑"/>
                        <a:cs typeface="微软雅黑"/>
                      </a:endParaRPr>
                    </a:p>
                  </a:txBody>
                  <a:tcPr marL="0" marR="0" marT="527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5715" algn="ctr">
                        <a:lnSpc>
                          <a:spcPct val="100000"/>
                        </a:lnSpc>
                        <a:spcBef>
                          <a:spcPts val="415"/>
                        </a:spcBef>
                      </a:pPr>
                      <a:r>
                        <a:rPr sz="2000" b="1" i="0" spc="5" dirty="0">
                          <a:solidFill>
                            <a:srgbClr val="0066FF"/>
                          </a:solidFill>
                          <a:latin typeface="Times New Roman"/>
                          <a:cs typeface="Times New Roman"/>
                        </a:rPr>
                        <a:t>CO</a:t>
                      </a:r>
                      <a:r>
                        <a:rPr sz="1950" b="1" i="0" spc="7" baseline="-21367" dirty="0">
                          <a:solidFill>
                            <a:srgbClr val="0066FF"/>
                          </a:solidFill>
                          <a:latin typeface="Times New Roman"/>
                          <a:cs typeface="Times New Roman"/>
                        </a:rPr>
                        <a:t>2</a:t>
                      </a:r>
                      <a:r>
                        <a:rPr sz="2000" b="1" i="0" spc="5" dirty="0">
                          <a:solidFill>
                            <a:srgbClr val="0066FF"/>
                          </a:solidFill>
                          <a:latin typeface="微软雅黑"/>
                          <a:cs typeface="微软雅黑"/>
                        </a:rPr>
                        <a:t>排放量</a:t>
                      </a:r>
                      <a:endParaRPr sz="2000" i="0">
                        <a:latin typeface="微软雅黑"/>
                        <a:cs typeface="微软雅黑"/>
                      </a:endParaRPr>
                    </a:p>
                    <a:p>
                      <a:pPr marL="2540" algn="ctr">
                        <a:lnSpc>
                          <a:spcPct val="100000"/>
                        </a:lnSpc>
                        <a:spcBef>
                          <a:spcPts val="480"/>
                        </a:spcBef>
                      </a:pPr>
                      <a:r>
                        <a:rPr sz="2000" b="1" i="0" spc="-5" dirty="0">
                          <a:solidFill>
                            <a:srgbClr val="0066FF"/>
                          </a:solidFill>
                          <a:latin typeface="微软雅黑"/>
                          <a:cs typeface="微软雅黑"/>
                        </a:rPr>
                        <a:t>（吨</a:t>
                      </a:r>
                      <a:r>
                        <a:rPr sz="2000" b="1" i="0" spc="-5" dirty="0">
                          <a:solidFill>
                            <a:srgbClr val="0066FF"/>
                          </a:solidFill>
                          <a:latin typeface="Times New Roman"/>
                          <a:cs typeface="Times New Roman"/>
                        </a:rPr>
                        <a:t>/</a:t>
                      </a:r>
                      <a:r>
                        <a:rPr sz="2000" b="1" i="0" spc="-5" dirty="0">
                          <a:solidFill>
                            <a:srgbClr val="0066FF"/>
                          </a:solidFill>
                          <a:latin typeface="微软雅黑"/>
                          <a:cs typeface="微软雅黑"/>
                        </a:rPr>
                        <a:t>每吨产品）</a:t>
                      </a:r>
                      <a:endParaRPr sz="2000" i="0">
                        <a:latin typeface="微软雅黑"/>
                        <a:cs typeface="微软雅黑"/>
                      </a:endParaRPr>
                    </a:p>
                  </a:txBody>
                  <a:tcPr marL="0" marR="0" marT="527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0"/>
                  </a:ext>
                </a:extLst>
              </a:tr>
              <a:tr h="442595">
                <a:tc>
                  <a:txBody>
                    <a:bodyPr/>
                    <a:lstStyle/>
                    <a:p>
                      <a:pPr marL="521334">
                        <a:lnSpc>
                          <a:spcPct val="100000"/>
                        </a:lnSpc>
                        <a:spcBef>
                          <a:spcPts val="655"/>
                        </a:spcBef>
                      </a:pPr>
                      <a:r>
                        <a:rPr sz="2000" b="1" i="0" dirty="0">
                          <a:solidFill>
                            <a:srgbClr val="0066FF"/>
                          </a:solidFill>
                          <a:latin typeface="微软雅黑"/>
                          <a:cs typeface="微软雅黑"/>
                        </a:rPr>
                        <a:t>煤制烯烃</a:t>
                      </a:r>
                      <a:endParaRPr sz="2000" i="0">
                        <a:latin typeface="微软雅黑"/>
                        <a:cs typeface="微软雅黑"/>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415925" algn="r">
                        <a:lnSpc>
                          <a:spcPct val="100000"/>
                        </a:lnSpc>
                        <a:spcBef>
                          <a:spcPts val="655"/>
                        </a:spcBef>
                      </a:pPr>
                      <a:r>
                        <a:rPr sz="2000" b="1" i="0" spc="5" dirty="0">
                          <a:solidFill>
                            <a:srgbClr val="0066FF"/>
                          </a:solidFill>
                          <a:latin typeface="Times New Roman"/>
                          <a:cs typeface="Times New Roman"/>
                        </a:rPr>
                        <a:t>5000</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165" algn="ctr">
                        <a:lnSpc>
                          <a:spcPct val="100000"/>
                        </a:lnSpc>
                        <a:spcBef>
                          <a:spcPts val="655"/>
                        </a:spcBef>
                      </a:pPr>
                      <a:r>
                        <a:rPr sz="2000" b="1" i="0" spc="5" dirty="0">
                          <a:solidFill>
                            <a:srgbClr val="0066FF"/>
                          </a:solidFill>
                          <a:latin typeface="Times New Roman"/>
                          <a:cs typeface="Times New Roman"/>
                        </a:rPr>
                        <a:t>44</a:t>
                      </a:r>
                      <a:endParaRPr sz="2000" i="0" dirty="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7340" algn="ctr">
                        <a:lnSpc>
                          <a:spcPct val="100000"/>
                        </a:lnSpc>
                        <a:spcBef>
                          <a:spcPts val="655"/>
                        </a:spcBef>
                      </a:pPr>
                      <a:r>
                        <a:rPr sz="2000" b="1" i="0" spc="5" dirty="0">
                          <a:solidFill>
                            <a:srgbClr val="0066FF"/>
                          </a:solidFill>
                          <a:latin typeface="Times New Roman"/>
                          <a:cs typeface="Times New Roman"/>
                        </a:rPr>
                        <a:t>44</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6705" algn="ctr">
                        <a:lnSpc>
                          <a:spcPct val="100000"/>
                        </a:lnSpc>
                        <a:spcBef>
                          <a:spcPts val="655"/>
                        </a:spcBef>
                      </a:pPr>
                      <a:r>
                        <a:rPr sz="2000" b="1" i="0" spc="5" dirty="0">
                          <a:solidFill>
                            <a:srgbClr val="0066FF"/>
                          </a:solidFill>
                          <a:latin typeface="Times New Roman"/>
                          <a:cs typeface="Times New Roman"/>
                        </a:rPr>
                        <a:t>10</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1"/>
                  </a:ext>
                </a:extLst>
              </a:tr>
              <a:tr h="442722">
                <a:tc>
                  <a:txBody>
                    <a:bodyPr/>
                    <a:lstStyle/>
                    <a:p>
                      <a:pPr marL="647700">
                        <a:lnSpc>
                          <a:spcPct val="100000"/>
                        </a:lnSpc>
                        <a:spcBef>
                          <a:spcPts val="655"/>
                        </a:spcBef>
                      </a:pPr>
                      <a:r>
                        <a:rPr sz="2000" b="1" i="0" dirty="0">
                          <a:solidFill>
                            <a:srgbClr val="0066FF"/>
                          </a:solidFill>
                          <a:latin typeface="微软雅黑"/>
                          <a:cs typeface="微软雅黑"/>
                        </a:rPr>
                        <a:t>煤制油</a:t>
                      </a:r>
                      <a:endParaRPr sz="2000" i="0">
                        <a:latin typeface="微软雅黑"/>
                        <a:cs typeface="微软雅黑"/>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415925" algn="r">
                        <a:lnSpc>
                          <a:spcPct val="100000"/>
                        </a:lnSpc>
                        <a:spcBef>
                          <a:spcPts val="655"/>
                        </a:spcBef>
                      </a:pPr>
                      <a:r>
                        <a:rPr sz="2000" b="1" i="0" dirty="0">
                          <a:solidFill>
                            <a:srgbClr val="0066FF"/>
                          </a:solidFill>
                          <a:latin typeface="Times New Roman"/>
                          <a:cs typeface="Times New Roman"/>
                        </a:rPr>
                        <a:t>3000</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165" algn="ctr">
                        <a:lnSpc>
                          <a:spcPct val="100000"/>
                        </a:lnSpc>
                        <a:spcBef>
                          <a:spcPts val="655"/>
                        </a:spcBef>
                      </a:pPr>
                      <a:r>
                        <a:rPr sz="2000" b="1" i="0" dirty="0">
                          <a:solidFill>
                            <a:srgbClr val="0066FF"/>
                          </a:solidFill>
                          <a:latin typeface="Times New Roman"/>
                          <a:cs typeface="Times New Roman"/>
                        </a:rPr>
                        <a:t>32~38</a:t>
                      </a:r>
                      <a:endParaRPr sz="2000" i="0" dirty="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5435" algn="ctr">
                        <a:lnSpc>
                          <a:spcPct val="100000"/>
                        </a:lnSpc>
                        <a:spcBef>
                          <a:spcPts val="655"/>
                        </a:spcBef>
                      </a:pPr>
                      <a:r>
                        <a:rPr sz="2000" b="1" i="0" dirty="0">
                          <a:solidFill>
                            <a:srgbClr val="0066FF"/>
                          </a:solidFill>
                          <a:latin typeface="Times New Roman"/>
                          <a:cs typeface="Times New Roman"/>
                        </a:rPr>
                        <a:t>33.3</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6070" algn="ctr">
                        <a:lnSpc>
                          <a:spcPct val="100000"/>
                        </a:lnSpc>
                        <a:spcBef>
                          <a:spcPts val="655"/>
                        </a:spcBef>
                      </a:pPr>
                      <a:r>
                        <a:rPr sz="2000" b="1" i="0" dirty="0">
                          <a:solidFill>
                            <a:srgbClr val="0066FF"/>
                          </a:solidFill>
                          <a:latin typeface="Times New Roman"/>
                          <a:cs typeface="Times New Roman"/>
                        </a:rPr>
                        <a:t>8.7</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2"/>
                  </a:ext>
                </a:extLst>
              </a:tr>
              <a:tr h="442721">
                <a:tc>
                  <a:txBody>
                    <a:bodyPr/>
                    <a:lstStyle/>
                    <a:p>
                      <a:pPr marL="394335">
                        <a:lnSpc>
                          <a:spcPct val="100000"/>
                        </a:lnSpc>
                        <a:spcBef>
                          <a:spcPts val="655"/>
                        </a:spcBef>
                      </a:pPr>
                      <a:r>
                        <a:rPr sz="2000" b="1" i="0" dirty="0">
                          <a:solidFill>
                            <a:srgbClr val="0066FF"/>
                          </a:solidFill>
                          <a:latin typeface="微软雅黑"/>
                          <a:cs typeface="微软雅黑"/>
                        </a:rPr>
                        <a:t>煤制天然气</a:t>
                      </a:r>
                      <a:endParaRPr sz="2000" i="0">
                        <a:latin typeface="微软雅黑"/>
                        <a:cs typeface="微软雅黑"/>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415925" algn="r">
                        <a:lnSpc>
                          <a:spcPct val="100000"/>
                        </a:lnSpc>
                        <a:spcBef>
                          <a:spcPts val="655"/>
                        </a:spcBef>
                      </a:pPr>
                      <a:r>
                        <a:rPr sz="2000" b="1" i="0" spc="5" dirty="0">
                          <a:solidFill>
                            <a:srgbClr val="0066FF"/>
                          </a:solidFill>
                          <a:latin typeface="Times New Roman"/>
                          <a:cs typeface="Times New Roman"/>
                        </a:rPr>
                        <a:t>3099</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165" algn="ctr">
                        <a:lnSpc>
                          <a:spcPct val="100000"/>
                        </a:lnSpc>
                        <a:spcBef>
                          <a:spcPts val="655"/>
                        </a:spcBef>
                      </a:pPr>
                      <a:r>
                        <a:rPr sz="2000" b="1" i="0" spc="5" dirty="0">
                          <a:solidFill>
                            <a:srgbClr val="0066FF"/>
                          </a:solidFill>
                          <a:latin typeface="Times New Roman"/>
                          <a:cs typeface="Times New Roman"/>
                        </a:rPr>
                        <a:t>50</a:t>
                      </a:r>
                      <a:endParaRPr sz="2000" i="0" dirty="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7340" algn="ctr">
                        <a:lnSpc>
                          <a:spcPct val="100000"/>
                        </a:lnSpc>
                        <a:spcBef>
                          <a:spcPts val="655"/>
                        </a:spcBef>
                      </a:pPr>
                      <a:r>
                        <a:rPr sz="2000" b="1" i="0" spc="5" dirty="0">
                          <a:solidFill>
                            <a:srgbClr val="0066FF"/>
                          </a:solidFill>
                          <a:latin typeface="Times New Roman"/>
                          <a:cs typeface="Times New Roman"/>
                        </a:rPr>
                        <a:t>50</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800" algn="ctr">
                        <a:lnSpc>
                          <a:spcPct val="100000"/>
                        </a:lnSpc>
                        <a:spcBef>
                          <a:spcPts val="655"/>
                        </a:spcBef>
                      </a:pPr>
                      <a:r>
                        <a:rPr sz="2000" b="1" i="0" dirty="0">
                          <a:solidFill>
                            <a:srgbClr val="0066FF"/>
                          </a:solidFill>
                          <a:latin typeface="Times New Roman"/>
                          <a:cs typeface="Times New Roman"/>
                        </a:rPr>
                        <a:t>8.25</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3"/>
                  </a:ext>
                </a:extLst>
              </a:tr>
              <a:tr h="442594">
                <a:tc>
                  <a:txBody>
                    <a:bodyPr/>
                    <a:lstStyle/>
                    <a:p>
                      <a:pPr marL="521334">
                        <a:lnSpc>
                          <a:spcPct val="100000"/>
                        </a:lnSpc>
                        <a:spcBef>
                          <a:spcPts val="655"/>
                        </a:spcBef>
                      </a:pPr>
                      <a:r>
                        <a:rPr sz="2000" b="1" i="0" dirty="0">
                          <a:solidFill>
                            <a:srgbClr val="0066FF"/>
                          </a:solidFill>
                          <a:latin typeface="微软雅黑"/>
                          <a:cs typeface="微软雅黑"/>
                        </a:rPr>
                        <a:t>煤制甲醇</a:t>
                      </a:r>
                      <a:endParaRPr sz="2000" i="0">
                        <a:latin typeface="微软雅黑"/>
                        <a:cs typeface="微软雅黑"/>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415925" algn="r">
                        <a:lnSpc>
                          <a:spcPct val="100000"/>
                        </a:lnSpc>
                        <a:spcBef>
                          <a:spcPts val="655"/>
                        </a:spcBef>
                      </a:pPr>
                      <a:r>
                        <a:rPr sz="2000" b="1" i="0" spc="5" dirty="0">
                          <a:solidFill>
                            <a:srgbClr val="0066FF"/>
                          </a:solidFill>
                          <a:latin typeface="Times New Roman"/>
                          <a:cs typeface="Times New Roman"/>
                        </a:rPr>
                        <a:t>1400</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165" algn="ctr">
                        <a:lnSpc>
                          <a:spcPct val="100000"/>
                        </a:lnSpc>
                        <a:spcBef>
                          <a:spcPts val="655"/>
                        </a:spcBef>
                      </a:pPr>
                      <a:r>
                        <a:rPr sz="2000" b="1" i="0" spc="5" dirty="0">
                          <a:solidFill>
                            <a:srgbClr val="0066FF"/>
                          </a:solidFill>
                          <a:latin typeface="Times New Roman"/>
                          <a:cs typeface="Times New Roman"/>
                        </a:rPr>
                        <a:t>54</a:t>
                      </a:r>
                      <a:endParaRPr sz="2000" i="0" dirty="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7340" algn="ctr">
                        <a:lnSpc>
                          <a:spcPct val="100000"/>
                        </a:lnSpc>
                        <a:spcBef>
                          <a:spcPts val="655"/>
                        </a:spcBef>
                      </a:pPr>
                      <a:r>
                        <a:rPr sz="2000" b="1" i="0" spc="5" dirty="0">
                          <a:solidFill>
                            <a:srgbClr val="0066FF"/>
                          </a:solidFill>
                          <a:latin typeface="Times New Roman"/>
                          <a:cs typeface="Times New Roman"/>
                        </a:rPr>
                        <a:t>54</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6070" algn="ctr">
                        <a:lnSpc>
                          <a:spcPct val="100000"/>
                        </a:lnSpc>
                        <a:spcBef>
                          <a:spcPts val="655"/>
                        </a:spcBef>
                      </a:pPr>
                      <a:r>
                        <a:rPr sz="2000" b="1" i="0" dirty="0">
                          <a:solidFill>
                            <a:srgbClr val="0066FF"/>
                          </a:solidFill>
                          <a:latin typeface="Times New Roman"/>
                          <a:cs typeface="Times New Roman"/>
                        </a:rPr>
                        <a:t>2</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4"/>
                  </a:ext>
                </a:extLst>
              </a:tr>
              <a:tr h="452755">
                <a:tc>
                  <a:txBody>
                    <a:bodyPr/>
                    <a:lstStyle/>
                    <a:p>
                      <a:pPr marL="653415">
                        <a:lnSpc>
                          <a:spcPct val="100000"/>
                        </a:lnSpc>
                        <a:spcBef>
                          <a:spcPts val="660"/>
                        </a:spcBef>
                      </a:pPr>
                      <a:r>
                        <a:rPr sz="2000" b="1" i="0" dirty="0">
                          <a:solidFill>
                            <a:srgbClr val="0066FF"/>
                          </a:solidFill>
                          <a:latin typeface="微软雅黑"/>
                          <a:cs typeface="微软雅黑"/>
                        </a:rPr>
                        <a:t>电解铝</a:t>
                      </a:r>
                      <a:endParaRPr sz="2000" i="0">
                        <a:latin typeface="微软雅黑"/>
                        <a:cs typeface="微软雅黑"/>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415925" algn="r">
                        <a:lnSpc>
                          <a:spcPct val="100000"/>
                        </a:lnSpc>
                        <a:spcBef>
                          <a:spcPts val="660"/>
                        </a:spcBef>
                      </a:pPr>
                      <a:r>
                        <a:rPr sz="2000" b="1" i="0" spc="5" dirty="0">
                          <a:solidFill>
                            <a:srgbClr val="0066FF"/>
                          </a:solidFill>
                          <a:latin typeface="Times New Roman"/>
                          <a:cs typeface="Times New Roman"/>
                        </a:rPr>
                        <a:t>7000</a:t>
                      </a:r>
                      <a:endParaRPr sz="2000" i="0">
                        <a:latin typeface="Times New Roman"/>
                        <a:cs typeface="Times New Roman"/>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000" i="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000" i="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5435" algn="ctr">
                        <a:lnSpc>
                          <a:spcPct val="100000"/>
                        </a:lnSpc>
                        <a:spcBef>
                          <a:spcPts val="660"/>
                        </a:spcBef>
                      </a:pPr>
                      <a:r>
                        <a:rPr sz="2000" b="1" i="0" dirty="0">
                          <a:solidFill>
                            <a:srgbClr val="0066FF"/>
                          </a:solidFill>
                          <a:latin typeface="Times New Roman"/>
                          <a:cs typeface="Times New Roman"/>
                        </a:rPr>
                        <a:t>21.1</a:t>
                      </a:r>
                      <a:endParaRPr sz="2000" i="0">
                        <a:latin typeface="Times New Roman"/>
                        <a:cs typeface="Times New Roman"/>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5"/>
                  </a:ext>
                </a:extLst>
              </a:tr>
              <a:tr h="442722">
                <a:tc>
                  <a:txBody>
                    <a:bodyPr/>
                    <a:lstStyle/>
                    <a:p>
                      <a:pPr marL="775335">
                        <a:lnSpc>
                          <a:spcPct val="100000"/>
                        </a:lnSpc>
                        <a:spcBef>
                          <a:spcPts val="655"/>
                        </a:spcBef>
                      </a:pPr>
                      <a:r>
                        <a:rPr sz="2000" b="1" i="0" dirty="0">
                          <a:solidFill>
                            <a:srgbClr val="0066FF"/>
                          </a:solidFill>
                          <a:latin typeface="微软雅黑"/>
                          <a:cs typeface="微软雅黑"/>
                        </a:rPr>
                        <a:t>钢铁</a:t>
                      </a:r>
                      <a:endParaRPr sz="2000" i="0">
                        <a:latin typeface="微软雅黑"/>
                        <a:cs typeface="微软雅黑"/>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480059" algn="r">
                        <a:lnSpc>
                          <a:spcPct val="100000"/>
                        </a:lnSpc>
                        <a:spcBef>
                          <a:spcPts val="655"/>
                        </a:spcBef>
                      </a:pPr>
                      <a:r>
                        <a:rPr sz="2000" b="1" i="0" spc="5" dirty="0">
                          <a:solidFill>
                            <a:srgbClr val="0066FF"/>
                          </a:solidFill>
                          <a:latin typeface="Times New Roman"/>
                          <a:cs typeface="Times New Roman"/>
                        </a:rPr>
                        <a:t>605</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165" algn="ctr">
                        <a:lnSpc>
                          <a:spcPct val="100000"/>
                        </a:lnSpc>
                        <a:spcBef>
                          <a:spcPts val="655"/>
                        </a:spcBef>
                      </a:pPr>
                      <a:r>
                        <a:rPr sz="2000" b="1" i="0" dirty="0">
                          <a:solidFill>
                            <a:srgbClr val="0066FF"/>
                          </a:solidFill>
                          <a:latin typeface="Times New Roman"/>
                          <a:cs typeface="Times New Roman"/>
                        </a:rPr>
                        <a:t>-</a:t>
                      </a:r>
                      <a:endParaRPr sz="2000" i="0" dirty="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6070" algn="ctr">
                        <a:lnSpc>
                          <a:spcPct val="100000"/>
                        </a:lnSpc>
                        <a:spcBef>
                          <a:spcPts val="655"/>
                        </a:spcBef>
                      </a:pPr>
                      <a:r>
                        <a:rPr sz="2000" b="1" i="0" dirty="0">
                          <a:solidFill>
                            <a:srgbClr val="0066FF"/>
                          </a:solidFill>
                          <a:latin typeface="Times New Roman"/>
                          <a:cs typeface="Times New Roman"/>
                        </a:rPr>
                        <a:t>-</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6070" algn="ctr">
                        <a:lnSpc>
                          <a:spcPct val="100000"/>
                        </a:lnSpc>
                        <a:spcBef>
                          <a:spcPts val="655"/>
                        </a:spcBef>
                      </a:pPr>
                      <a:r>
                        <a:rPr sz="2000" b="1" i="0" dirty="0">
                          <a:solidFill>
                            <a:srgbClr val="0066FF"/>
                          </a:solidFill>
                          <a:latin typeface="Times New Roman"/>
                          <a:cs typeface="Times New Roman"/>
                        </a:rPr>
                        <a:t>2</a:t>
                      </a:r>
                      <a:endParaRPr sz="2000" i="0">
                        <a:latin typeface="Times New Roman"/>
                        <a:cs typeface="Times New Roman"/>
                      </a:endParaRPr>
                    </a:p>
                  </a:txBody>
                  <a:tcPr marL="0" marR="0" marT="831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6"/>
                  </a:ext>
                </a:extLst>
              </a:tr>
              <a:tr h="442594">
                <a:tc>
                  <a:txBody>
                    <a:bodyPr/>
                    <a:lstStyle/>
                    <a:p>
                      <a:pPr marL="775335">
                        <a:lnSpc>
                          <a:spcPct val="100000"/>
                        </a:lnSpc>
                        <a:spcBef>
                          <a:spcPts val="660"/>
                        </a:spcBef>
                      </a:pPr>
                      <a:r>
                        <a:rPr sz="2000" b="1" i="0" dirty="0">
                          <a:solidFill>
                            <a:srgbClr val="0066FF"/>
                          </a:solidFill>
                          <a:latin typeface="微软雅黑"/>
                          <a:cs typeface="微软雅黑"/>
                        </a:rPr>
                        <a:t>水泥</a:t>
                      </a:r>
                      <a:endParaRPr sz="2000" i="0">
                        <a:latin typeface="微软雅黑"/>
                        <a:cs typeface="微软雅黑"/>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R="487680" algn="r">
                        <a:lnSpc>
                          <a:spcPct val="100000"/>
                        </a:lnSpc>
                        <a:spcBef>
                          <a:spcPts val="660"/>
                        </a:spcBef>
                      </a:pPr>
                      <a:r>
                        <a:rPr sz="2000" b="1" i="0" spc="-105" dirty="0">
                          <a:solidFill>
                            <a:srgbClr val="0066FF"/>
                          </a:solidFill>
                          <a:latin typeface="Times New Roman"/>
                          <a:cs typeface="Times New Roman"/>
                        </a:rPr>
                        <a:t>1</a:t>
                      </a:r>
                      <a:r>
                        <a:rPr sz="2000" b="1" i="0" dirty="0">
                          <a:solidFill>
                            <a:srgbClr val="0066FF"/>
                          </a:solidFill>
                          <a:latin typeface="Times New Roman"/>
                          <a:cs typeface="Times New Roman"/>
                        </a:rPr>
                        <a:t>15</a:t>
                      </a:r>
                      <a:endParaRPr sz="2000" i="0">
                        <a:latin typeface="Times New Roman"/>
                        <a:cs typeface="Times New Roman"/>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165" algn="ctr">
                        <a:lnSpc>
                          <a:spcPct val="100000"/>
                        </a:lnSpc>
                        <a:spcBef>
                          <a:spcPts val="660"/>
                        </a:spcBef>
                      </a:pPr>
                      <a:r>
                        <a:rPr sz="2000" b="1" i="0" dirty="0">
                          <a:solidFill>
                            <a:srgbClr val="0066FF"/>
                          </a:solidFill>
                          <a:latin typeface="Times New Roman"/>
                          <a:cs typeface="Times New Roman"/>
                        </a:rPr>
                        <a:t>-</a:t>
                      </a:r>
                      <a:endParaRPr sz="2000" i="0" dirty="0">
                        <a:latin typeface="Times New Roman"/>
                        <a:cs typeface="Times New Roman"/>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6070" algn="ctr">
                        <a:lnSpc>
                          <a:spcPct val="100000"/>
                        </a:lnSpc>
                        <a:spcBef>
                          <a:spcPts val="660"/>
                        </a:spcBef>
                      </a:pPr>
                      <a:r>
                        <a:rPr sz="2000" b="1" i="0" dirty="0">
                          <a:solidFill>
                            <a:srgbClr val="0066FF"/>
                          </a:solidFill>
                          <a:latin typeface="Times New Roman"/>
                          <a:cs typeface="Times New Roman"/>
                        </a:rPr>
                        <a:t>-</a:t>
                      </a:r>
                      <a:endParaRPr sz="2000" i="0" dirty="0">
                        <a:latin typeface="Times New Roman"/>
                        <a:cs typeface="Times New Roman"/>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6070" algn="ctr">
                        <a:lnSpc>
                          <a:spcPct val="100000"/>
                        </a:lnSpc>
                        <a:spcBef>
                          <a:spcPts val="660"/>
                        </a:spcBef>
                      </a:pPr>
                      <a:r>
                        <a:rPr sz="2000" b="1" i="0" dirty="0">
                          <a:solidFill>
                            <a:srgbClr val="0066FF"/>
                          </a:solidFill>
                          <a:latin typeface="Times New Roman"/>
                          <a:cs typeface="Times New Roman"/>
                        </a:rPr>
                        <a:t>1</a:t>
                      </a:r>
                      <a:endParaRPr sz="2000" i="0">
                        <a:latin typeface="Times New Roman"/>
                        <a:cs typeface="Times New Roman"/>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7"/>
                  </a:ext>
                </a:extLst>
              </a:tr>
              <a:tr h="442734">
                <a:tc>
                  <a:txBody>
                    <a:bodyPr/>
                    <a:lstStyle/>
                    <a:p>
                      <a:pPr marL="267335">
                        <a:lnSpc>
                          <a:spcPct val="100000"/>
                        </a:lnSpc>
                        <a:spcBef>
                          <a:spcPts val="660"/>
                        </a:spcBef>
                      </a:pPr>
                      <a:r>
                        <a:rPr sz="2000" b="1" i="0" dirty="0" err="1">
                          <a:solidFill>
                            <a:srgbClr val="0066FF"/>
                          </a:solidFill>
                          <a:latin typeface="微软雅黑"/>
                          <a:cs typeface="微软雅黑"/>
                        </a:rPr>
                        <a:t>尿素</a:t>
                      </a:r>
                      <a:r>
                        <a:rPr lang="zh-CN" altLang="en-US" sz="2000" b="1" i="0" dirty="0">
                          <a:solidFill>
                            <a:srgbClr val="0066FF"/>
                          </a:solidFill>
                          <a:latin typeface="微软雅黑"/>
                          <a:cs typeface="微软雅黑"/>
                        </a:rPr>
                        <a:t>（</a:t>
                      </a:r>
                      <a:r>
                        <a:rPr sz="2000" b="1" i="0" dirty="0" err="1">
                          <a:solidFill>
                            <a:srgbClr val="0066FF"/>
                          </a:solidFill>
                          <a:latin typeface="微软雅黑"/>
                          <a:cs typeface="微软雅黑"/>
                        </a:rPr>
                        <a:t>煤头</a:t>
                      </a:r>
                      <a:r>
                        <a:rPr lang="zh-CN" altLang="en-US" sz="2000" b="1" i="0" dirty="0">
                          <a:solidFill>
                            <a:srgbClr val="0066FF"/>
                          </a:solidFill>
                          <a:latin typeface="微软雅黑"/>
                          <a:cs typeface="微软雅黑"/>
                        </a:rPr>
                        <a:t>）</a:t>
                      </a:r>
                      <a:endParaRPr sz="2000" i="0" dirty="0">
                        <a:latin typeface="微软雅黑"/>
                        <a:cs typeface="微软雅黑"/>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660"/>
                        </a:spcBef>
                        <a:tabLst>
                          <a:tab pos="791210" algn="l"/>
                        </a:tabLst>
                      </a:pPr>
                      <a:r>
                        <a:rPr sz="2000" b="1" i="0" spc="5" dirty="0">
                          <a:solidFill>
                            <a:srgbClr val="0066FF"/>
                          </a:solidFill>
                          <a:latin typeface="微软雅黑"/>
                          <a:cs typeface="微软雅黑"/>
                        </a:rPr>
                        <a:t>	</a:t>
                      </a:r>
                      <a:r>
                        <a:rPr sz="2000" b="1" i="0" dirty="0">
                          <a:solidFill>
                            <a:srgbClr val="0066FF"/>
                          </a:solidFill>
                          <a:latin typeface="Times New Roman"/>
                          <a:cs typeface="Times New Roman"/>
                        </a:rPr>
                        <a:t>640</a:t>
                      </a:r>
                      <a:endParaRPr sz="2000" i="0" dirty="0">
                        <a:latin typeface="Times New Roman"/>
                        <a:cs typeface="Times New Roman"/>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4165" algn="ctr">
                        <a:lnSpc>
                          <a:spcPct val="100000"/>
                        </a:lnSpc>
                        <a:spcBef>
                          <a:spcPts val="660"/>
                        </a:spcBef>
                      </a:pPr>
                      <a:r>
                        <a:rPr sz="2000" b="1" i="0" dirty="0">
                          <a:solidFill>
                            <a:srgbClr val="0066FF"/>
                          </a:solidFill>
                          <a:latin typeface="Times New Roman"/>
                          <a:cs typeface="Times New Roman"/>
                        </a:rPr>
                        <a:t>-</a:t>
                      </a:r>
                      <a:endParaRPr sz="2000" i="0">
                        <a:latin typeface="Times New Roman"/>
                        <a:cs typeface="Times New Roman"/>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7340" algn="ctr">
                        <a:lnSpc>
                          <a:spcPct val="100000"/>
                        </a:lnSpc>
                        <a:spcBef>
                          <a:spcPts val="660"/>
                        </a:spcBef>
                      </a:pPr>
                      <a:r>
                        <a:rPr sz="2000" b="1" i="0" spc="5" dirty="0">
                          <a:solidFill>
                            <a:srgbClr val="0066FF"/>
                          </a:solidFill>
                          <a:latin typeface="Times New Roman"/>
                          <a:cs typeface="Times New Roman"/>
                        </a:rPr>
                        <a:t>63</a:t>
                      </a:r>
                      <a:endParaRPr sz="2000" i="0" dirty="0">
                        <a:latin typeface="Times New Roman"/>
                        <a:cs typeface="Times New Roman"/>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306070" algn="ctr">
                        <a:lnSpc>
                          <a:spcPct val="100000"/>
                        </a:lnSpc>
                        <a:spcBef>
                          <a:spcPts val="660"/>
                        </a:spcBef>
                      </a:pPr>
                      <a:r>
                        <a:rPr sz="2000" b="1" i="0" dirty="0">
                          <a:solidFill>
                            <a:srgbClr val="0066FF"/>
                          </a:solidFill>
                          <a:latin typeface="Times New Roman"/>
                          <a:cs typeface="Times New Roman"/>
                        </a:rPr>
                        <a:t>0.6</a:t>
                      </a:r>
                      <a:endParaRPr sz="2000" i="0">
                        <a:latin typeface="Times New Roman"/>
                        <a:cs typeface="Times New Roman"/>
                      </a:endParaRPr>
                    </a:p>
                  </a:txBody>
                  <a:tcPr marL="0" marR="0" marT="8382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8"/>
                  </a:ext>
                </a:extLst>
              </a:tr>
              <a:tr h="442671">
                <a:tc>
                  <a:txBody>
                    <a:bodyPr/>
                    <a:lstStyle/>
                    <a:p>
                      <a:endParaRPr sz="2000" i="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000" i="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000" i="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000" i="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endParaRPr sz="2000" i="0" dirty="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extLst>
                  <a:ext uri="{0D108BD9-81ED-4DB2-BD59-A6C34878D82A}">
                    <a16:rowId xmlns:a16="http://schemas.microsoft.com/office/drawing/2014/main" val="10009"/>
                  </a:ext>
                </a:extLst>
              </a:tr>
            </a:tbl>
          </a:graphicData>
        </a:graphic>
      </p:graphicFrame>
      <p:sp>
        <p:nvSpPr>
          <p:cNvPr id="3" name="object 3"/>
          <p:cNvSpPr txBox="1"/>
          <p:nvPr/>
        </p:nvSpPr>
        <p:spPr>
          <a:xfrm>
            <a:off x="1414017" y="1162684"/>
            <a:ext cx="5807075" cy="307777"/>
          </a:xfrm>
          <a:prstGeom prst="rect">
            <a:avLst/>
          </a:prstGeom>
        </p:spPr>
        <p:txBody>
          <a:bodyPr vert="horz" wrap="square" lIns="0" tIns="0" rIns="0" bIns="0" rtlCol="0">
            <a:spAutoFit/>
          </a:bodyPr>
          <a:lstStyle/>
          <a:p>
            <a:pPr marL="12700">
              <a:lnSpc>
                <a:spcPct val="100000"/>
              </a:lnSpc>
            </a:pPr>
            <a:r>
              <a:rPr sz="2000" b="1" dirty="0">
                <a:solidFill>
                  <a:srgbClr val="FF0000"/>
                </a:solidFill>
                <a:latin typeface="微软雅黑"/>
                <a:cs typeface="微软雅黑"/>
              </a:rPr>
              <a:t>参考数据：表3.几种重点工业产品的</a:t>
            </a:r>
            <a:r>
              <a:rPr sz="2000" b="1" dirty="0">
                <a:solidFill>
                  <a:srgbClr val="FF0000"/>
                </a:solidFill>
                <a:latin typeface="Times New Roman"/>
                <a:cs typeface="Times New Roman"/>
              </a:rPr>
              <a:t>CO</a:t>
            </a:r>
            <a:r>
              <a:rPr sz="1950" b="1" baseline="-21367" dirty="0">
                <a:solidFill>
                  <a:srgbClr val="FF0000"/>
                </a:solidFill>
                <a:latin typeface="Times New Roman"/>
                <a:cs typeface="Times New Roman"/>
              </a:rPr>
              <a:t>2</a:t>
            </a:r>
            <a:r>
              <a:rPr sz="2000" b="1" dirty="0">
                <a:solidFill>
                  <a:srgbClr val="FF0000"/>
                </a:solidFill>
                <a:latin typeface="微软雅黑"/>
                <a:cs typeface="微软雅黑"/>
              </a:rPr>
              <a:t>排放量比较</a:t>
            </a:r>
            <a:endParaRPr sz="2000" dirty="0">
              <a:latin typeface="微软雅黑"/>
              <a:cs typeface="微软雅黑"/>
            </a:endParaRPr>
          </a:p>
        </p:txBody>
      </p:sp>
      <p:sp>
        <p:nvSpPr>
          <p:cNvPr id="4" name="object 4"/>
          <p:cNvSpPr txBox="1">
            <a:spLocks noGrp="1"/>
          </p:cNvSpPr>
          <p:nvPr>
            <p:ph type="title"/>
          </p:nvPr>
        </p:nvSpPr>
        <p:spPr>
          <a:xfrm>
            <a:off x="533400" y="273368"/>
            <a:ext cx="5160163" cy="564514"/>
          </a:xfrm>
          <a:prstGeom prst="rect">
            <a:avLst/>
          </a:prstGeom>
        </p:spPr>
        <p:txBody>
          <a:bodyPr vert="horz" wrap="square" lIns="0" tIns="0" rIns="0" bIns="0" rtlCol="0">
            <a:spAutoFit/>
          </a:bodyPr>
          <a:lstStyle/>
          <a:p>
            <a:pPr marL="12700">
              <a:lnSpc>
                <a:spcPct val="150000"/>
              </a:lnSpc>
              <a:tabLst>
                <a:tab pos="408305" algn="l"/>
              </a:tabLst>
            </a:pPr>
            <a:r>
              <a:rPr lang="en-US" altLang="zh-CN" sz="2800" b="1" spc="-5" dirty="0">
                <a:latin typeface="宋体"/>
                <a:cs typeface="宋体"/>
              </a:rPr>
              <a:t>2.2 </a:t>
            </a:r>
            <a:r>
              <a:rPr lang="zh-CN" altLang="en-US" sz="2800" b="1" spc="-5" dirty="0">
                <a:latin typeface="宋体"/>
                <a:cs typeface="宋体"/>
              </a:rPr>
              <a:t>固碳利用的材料工业路线</a:t>
            </a:r>
            <a:endParaRPr lang="zh-CN" altLang="en-US" sz="2800" dirty="0">
              <a:latin typeface="Times New Roman"/>
              <a:cs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457200"/>
            <a:ext cx="5671820" cy="430887"/>
          </a:xfrm>
          <a:prstGeom prst="rect">
            <a:avLst/>
          </a:prstGeom>
        </p:spPr>
        <p:txBody>
          <a:bodyPr vert="horz" wrap="square" lIns="0" tIns="0" rIns="0" bIns="0" rtlCol="0">
            <a:spAutoFit/>
          </a:bodyPr>
          <a:lstStyle/>
          <a:p>
            <a:pPr marL="12700"/>
            <a:r>
              <a:rPr lang="en-US" altLang="zh-CN" sz="2800" b="1" spc="-5" dirty="0">
                <a:latin typeface="宋体"/>
                <a:cs typeface="宋体"/>
              </a:rPr>
              <a:t>2.2 </a:t>
            </a:r>
            <a:r>
              <a:rPr lang="zh-CN" altLang="en-US" sz="2800" b="1" spc="-5" dirty="0">
                <a:latin typeface="宋体"/>
                <a:cs typeface="宋体"/>
              </a:rPr>
              <a:t>固碳利用的材料工业路线</a:t>
            </a:r>
            <a:endParaRPr sz="2800" dirty="0">
              <a:latin typeface="宋体"/>
              <a:cs typeface="宋体"/>
            </a:endParaRPr>
          </a:p>
        </p:txBody>
      </p:sp>
      <p:sp>
        <p:nvSpPr>
          <p:cNvPr id="3" name="object 3"/>
          <p:cNvSpPr txBox="1"/>
          <p:nvPr/>
        </p:nvSpPr>
        <p:spPr>
          <a:xfrm>
            <a:off x="578307" y="1292352"/>
            <a:ext cx="7696834" cy="3836035"/>
          </a:xfrm>
          <a:prstGeom prst="rect">
            <a:avLst/>
          </a:prstGeom>
        </p:spPr>
        <p:txBody>
          <a:bodyPr vert="horz" wrap="square" lIns="0" tIns="0" rIns="0" bIns="0" rtlCol="0">
            <a:spAutoFit/>
          </a:bodyPr>
          <a:lstStyle/>
          <a:p>
            <a:pPr marL="12700" marR="5080" indent="588010" algn="just">
              <a:lnSpc>
                <a:spcPct val="150000"/>
              </a:lnSpc>
            </a:pPr>
            <a:r>
              <a:rPr sz="2400" b="1" dirty="0">
                <a:solidFill>
                  <a:srgbClr val="0066FF"/>
                </a:solidFill>
                <a:latin typeface="宋体"/>
                <a:cs typeface="宋体"/>
              </a:rPr>
              <a:t>由</a:t>
            </a:r>
            <a:r>
              <a:rPr sz="2400" b="1" spc="-10" dirty="0">
                <a:solidFill>
                  <a:srgbClr val="0066FF"/>
                </a:solidFill>
                <a:latin typeface="Times New Roman"/>
                <a:cs typeface="Times New Roman"/>
              </a:rPr>
              <a:t>C</a:t>
            </a:r>
            <a:r>
              <a:rPr sz="2400" b="1" dirty="0">
                <a:solidFill>
                  <a:srgbClr val="0066FF"/>
                </a:solidFill>
                <a:latin typeface="Times New Roman"/>
                <a:cs typeface="Times New Roman"/>
              </a:rPr>
              <a:t>O</a:t>
            </a:r>
            <a:r>
              <a:rPr sz="2400" b="1" baseline="-20833" dirty="0">
                <a:solidFill>
                  <a:srgbClr val="0066FF"/>
                </a:solidFill>
                <a:latin typeface="Times New Roman"/>
                <a:cs typeface="Times New Roman"/>
              </a:rPr>
              <a:t>2</a:t>
            </a:r>
            <a:r>
              <a:rPr sz="2400" b="1" dirty="0">
                <a:solidFill>
                  <a:srgbClr val="0066FF"/>
                </a:solidFill>
                <a:latin typeface="宋体"/>
                <a:cs typeface="宋体"/>
              </a:rPr>
              <a:t>经三嗪醇</a:t>
            </a:r>
            <a:r>
              <a:rPr sz="2400" b="1" spc="5" dirty="0">
                <a:solidFill>
                  <a:srgbClr val="0066FF"/>
                </a:solidFill>
                <a:latin typeface="Times New Roman"/>
                <a:cs typeface="Times New Roman"/>
              </a:rPr>
              <a:t>/</a:t>
            </a:r>
            <a:r>
              <a:rPr sz="2400" b="1" dirty="0">
                <a:solidFill>
                  <a:srgbClr val="0066FF"/>
                </a:solidFill>
                <a:latin typeface="宋体"/>
                <a:cs typeface="宋体"/>
              </a:rPr>
              <a:t>胺，进而合成三嗪类高分子材料是一条利用</a:t>
            </a:r>
            <a:r>
              <a:rPr sz="2400" b="1" spc="-10" dirty="0">
                <a:solidFill>
                  <a:srgbClr val="0066FF"/>
                </a:solidFill>
                <a:latin typeface="Times New Roman"/>
                <a:cs typeface="Times New Roman"/>
              </a:rPr>
              <a:t>C</a:t>
            </a:r>
            <a:r>
              <a:rPr sz="2400" b="1" spc="-5" dirty="0">
                <a:solidFill>
                  <a:srgbClr val="0066FF"/>
                </a:solidFill>
                <a:latin typeface="Times New Roman"/>
                <a:cs typeface="Times New Roman"/>
              </a:rPr>
              <a:t>O</a:t>
            </a:r>
            <a:r>
              <a:rPr sz="1800" b="1" dirty="0">
                <a:solidFill>
                  <a:srgbClr val="0066FF"/>
                </a:solidFill>
                <a:latin typeface="Times New Roman"/>
                <a:cs typeface="Times New Roman"/>
              </a:rPr>
              <a:t>2</a:t>
            </a:r>
            <a:r>
              <a:rPr sz="2400" b="1" dirty="0">
                <a:solidFill>
                  <a:srgbClr val="0066FF"/>
                </a:solidFill>
                <a:latin typeface="宋体"/>
                <a:cs typeface="宋体"/>
              </a:rPr>
              <a:t>生产各种功能材料易于实现的工艺路线，同时也是一条化石燃料清洁利用的优选路线。</a:t>
            </a:r>
            <a:endParaRPr sz="2400" dirty="0">
              <a:latin typeface="宋体"/>
              <a:cs typeface="宋体"/>
            </a:endParaRPr>
          </a:p>
          <a:p>
            <a:pPr marL="469900">
              <a:lnSpc>
                <a:spcPct val="100000"/>
              </a:lnSpc>
              <a:spcBef>
                <a:spcPts val="1440"/>
              </a:spcBef>
            </a:pPr>
            <a:r>
              <a:rPr sz="2400" b="1" dirty="0">
                <a:solidFill>
                  <a:srgbClr val="0066FF"/>
                </a:solidFill>
                <a:latin typeface="宋体"/>
                <a:cs typeface="宋体"/>
              </a:rPr>
              <a:t>按照本设计的材料工业路线，将化石燃料在空气和水</a:t>
            </a:r>
            <a:endParaRPr sz="2400" dirty="0">
              <a:latin typeface="宋体"/>
              <a:cs typeface="宋体"/>
            </a:endParaRPr>
          </a:p>
          <a:p>
            <a:pPr marL="12700">
              <a:lnSpc>
                <a:spcPct val="100000"/>
              </a:lnSpc>
              <a:spcBef>
                <a:spcPts val="1440"/>
              </a:spcBef>
            </a:pPr>
            <a:r>
              <a:rPr sz="2400" b="1" spc="-5" dirty="0">
                <a:solidFill>
                  <a:srgbClr val="0066FF"/>
                </a:solidFill>
                <a:latin typeface="宋体"/>
                <a:cs typeface="宋体"/>
              </a:rPr>
              <a:t>的参与下，通过一定工艺过程就可以得到三嗪类高分子材</a:t>
            </a:r>
            <a:endParaRPr sz="2400" dirty="0">
              <a:latin typeface="宋体"/>
              <a:cs typeface="宋体"/>
            </a:endParaRPr>
          </a:p>
          <a:p>
            <a:pPr marL="12700" marR="18415">
              <a:lnSpc>
                <a:spcPct val="150000"/>
              </a:lnSpc>
            </a:pPr>
            <a:r>
              <a:rPr sz="2400" b="1" dirty="0">
                <a:solidFill>
                  <a:srgbClr val="0066FF"/>
                </a:solidFill>
                <a:latin typeface="宋体"/>
                <a:cs typeface="宋体"/>
              </a:rPr>
              <a:t>料，生产</a:t>
            </a:r>
            <a:r>
              <a:rPr sz="2400" b="1" dirty="0">
                <a:solidFill>
                  <a:srgbClr val="0066FF"/>
                </a:solidFill>
                <a:latin typeface="Times New Roman"/>
                <a:cs typeface="Times New Roman"/>
              </a:rPr>
              <a:t>1</a:t>
            </a:r>
            <a:r>
              <a:rPr sz="2400" b="1" dirty="0">
                <a:solidFill>
                  <a:srgbClr val="0066FF"/>
                </a:solidFill>
                <a:latin typeface="宋体"/>
                <a:cs typeface="宋体"/>
              </a:rPr>
              <a:t>吨产品只需要消耗化石燃</a:t>
            </a:r>
            <a:r>
              <a:rPr sz="2400" b="1" spc="0" dirty="0">
                <a:solidFill>
                  <a:srgbClr val="0066FF"/>
                </a:solidFill>
                <a:latin typeface="宋体"/>
                <a:cs typeface="宋体"/>
              </a:rPr>
              <a:t>料</a:t>
            </a:r>
            <a:r>
              <a:rPr sz="2400" b="1" dirty="0">
                <a:solidFill>
                  <a:srgbClr val="0066FF"/>
                </a:solidFill>
                <a:latin typeface="Times New Roman"/>
                <a:cs typeface="Times New Roman"/>
              </a:rPr>
              <a:t>1</a:t>
            </a:r>
            <a:r>
              <a:rPr sz="2400" b="1" dirty="0">
                <a:solidFill>
                  <a:srgbClr val="0066FF"/>
                </a:solidFill>
                <a:latin typeface="宋体"/>
                <a:cs typeface="宋体"/>
              </a:rPr>
              <a:t>吨标煤左右，这是一条符合绿色、低碳、可持续发展的生态工业路线。</a:t>
            </a:r>
            <a:endParaRPr sz="2400" dirty="0">
              <a:latin typeface="宋体"/>
              <a:cs typeface="宋体"/>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5462015" y="1234439"/>
            <a:ext cx="3023616" cy="3797808"/>
          </a:xfrm>
          <a:prstGeom prst="rect">
            <a:avLst/>
          </a:prstGeom>
          <a:blipFill>
            <a:blip r:embed="rId2" cstate="print"/>
            <a:stretch>
              <a:fillRect/>
            </a:stretch>
          </a:blipFill>
        </p:spPr>
        <p:txBody>
          <a:bodyPr wrap="square" lIns="0" tIns="0" rIns="0" bIns="0" rtlCol="0"/>
          <a:lstStyle/>
          <a:p>
            <a:endParaRPr/>
          </a:p>
        </p:txBody>
      </p:sp>
      <p:sp>
        <p:nvSpPr>
          <p:cNvPr id="3" name="object 3"/>
          <p:cNvSpPr txBox="1"/>
          <p:nvPr/>
        </p:nvSpPr>
        <p:spPr>
          <a:xfrm>
            <a:off x="588365" y="1212849"/>
            <a:ext cx="4517035" cy="3869329"/>
          </a:xfrm>
          <a:prstGeom prst="rect">
            <a:avLst/>
          </a:prstGeom>
        </p:spPr>
        <p:txBody>
          <a:bodyPr vert="horz" wrap="square" lIns="0" tIns="0" rIns="0" bIns="0" rtlCol="0">
            <a:spAutoFit/>
          </a:bodyPr>
          <a:lstStyle/>
          <a:p>
            <a:pPr marL="12700" marR="5080" indent="461645">
              <a:lnSpc>
                <a:spcPct val="150000"/>
              </a:lnSpc>
            </a:pPr>
            <a:r>
              <a:rPr sz="2400" b="1" spc="114" dirty="0">
                <a:solidFill>
                  <a:srgbClr val="0066FF"/>
                </a:solidFill>
                <a:latin typeface="宋体"/>
                <a:cs typeface="宋体"/>
              </a:rPr>
              <a:t>三嗪</a:t>
            </a:r>
            <a:r>
              <a:rPr sz="2400" b="1" spc="100" dirty="0">
                <a:solidFill>
                  <a:srgbClr val="0066FF"/>
                </a:solidFill>
                <a:latin typeface="宋体"/>
                <a:cs typeface="宋体"/>
              </a:rPr>
              <a:t>类</a:t>
            </a:r>
            <a:r>
              <a:rPr sz="2400" b="1" spc="114" dirty="0">
                <a:solidFill>
                  <a:srgbClr val="0066FF"/>
                </a:solidFill>
                <a:latin typeface="宋体"/>
                <a:cs typeface="宋体"/>
              </a:rPr>
              <a:t>高分子</a:t>
            </a:r>
            <a:r>
              <a:rPr sz="2400" b="1" spc="100" dirty="0">
                <a:solidFill>
                  <a:srgbClr val="0066FF"/>
                </a:solidFill>
                <a:latin typeface="宋体"/>
                <a:cs typeface="宋体"/>
              </a:rPr>
              <a:t>材</a:t>
            </a:r>
            <a:r>
              <a:rPr sz="2400" b="1" spc="114" dirty="0">
                <a:solidFill>
                  <a:srgbClr val="0066FF"/>
                </a:solidFill>
                <a:latin typeface="宋体"/>
                <a:cs typeface="宋体"/>
              </a:rPr>
              <a:t>料具</a:t>
            </a:r>
            <a:r>
              <a:rPr sz="2400" b="1" spc="120" dirty="0">
                <a:solidFill>
                  <a:srgbClr val="0066FF"/>
                </a:solidFill>
                <a:latin typeface="宋体"/>
                <a:cs typeface="宋体"/>
              </a:rPr>
              <a:t>有</a:t>
            </a:r>
            <a:r>
              <a:rPr sz="2400" b="1" spc="100" dirty="0">
                <a:solidFill>
                  <a:srgbClr val="0066FF"/>
                </a:solidFill>
                <a:latin typeface="宋体"/>
                <a:cs typeface="宋体"/>
              </a:rPr>
              <a:t>无毒</a:t>
            </a:r>
            <a:r>
              <a:rPr sz="2400" b="1" spc="5" dirty="0">
                <a:solidFill>
                  <a:srgbClr val="0066FF"/>
                </a:solidFill>
                <a:latin typeface="宋体"/>
                <a:cs typeface="宋体"/>
              </a:rPr>
              <a:t>无</a:t>
            </a:r>
            <a:r>
              <a:rPr sz="2400" b="1" spc="15" dirty="0">
                <a:solidFill>
                  <a:srgbClr val="0066FF"/>
                </a:solidFill>
                <a:latin typeface="宋体"/>
                <a:cs typeface="宋体"/>
              </a:rPr>
              <a:t>味</a:t>
            </a:r>
            <a:r>
              <a:rPr sz="2400" b="1" dirty="0">
                <a:solidFill>
                  <a:srgbClr val="0066FF"/>
                </a:solidFill>
                <a:latin typeface="宋体"/>
                <a:cs typeface="宋体"/>
              </a:rPr>
              <a:t>，</a:t>
            </a:r>
            <a:r>
              <a:rPr sz="2400" b="1" spc="5" dirty="0">
                <a:solidFill>
                  <a:srgbClr val="0066FF"/>
                </a:solidFill>
                <a:latin typeface="宋体"/>
                <a:cs typeface="宋体"/>
              </a:rPr>
              <a:t>耐</a:t>
            </a:r>
            <a:r>
              <a:rPr sz="2400" b="1" spc="-5" dirty="0">
                <a:solidFill>
                  <a:srgbClr val="0066FF"/>
                </a:solidFill>
                <a:latin typeface="宋体"/>
                <a:cs typeface="宋体"/>
              </a:rPr>
              <a:t>腐</a:t>
            </a:r>
            <a:r>
              <a:rPr sz="2400" b="1" spc="15" dirty="0">
                <a:solidFill>
                  <a:srgbClr val="0066FF"/>
                </a:solidFill>
                <a:latin typeface="宋体"/>
                <a:cs typeface="宋体"/>
              </a:rPr>
              <a:t>蚀</a:t>
            </a:r>
            <a:r>
              <a:rPr sz="2400" b="1" spc="5" dirty="0">
                <a:solidFill>
                  <a:srgbClr val="0066FF"/>
                </a:solidFill>
                <a:latin typeface="宋体"/>
                <a:cs typeface="宋体"/>
              </a:rPr>
              <a:t>、</a:t>
            </a:r>
            <a:r>
              <a:rPr sz="2400" b="1" dirty="0">
                <a:solidFill>
                  <a:srgbClr val="0066FF"/>
                </a:solidFill>
                <a:latin typeface="宋体"/>
                <a:cs typeface="宋体"/>
              </a:rPr>
              <a:t>耐高</a:t>
            </a:r>
            <a:r>
              <a:rPr sz="2400" b="1" spc="5" dirty="0">
                <a:solidFill>
                  <a:srgbClr val="0066FF"/>
                </a:solidFill>
                <a:latin typeface="宋体"/>
                <a:cs typeface="宋体"/>
              </a:rPr>
              <a:t>温</a:t>
            </a:r>
            <a:r>
              <a:rPr sz="2400" b="1" dirty="0">
                <a:solidFill>
                  <a:srgbClr val="0066FF"/>
                </a:solidFill>
                <a:latin typeface="宋体"/>
                <a:cs typeface="宋体"/>
              </a:rPr>
              <a:t>、</a:t>
            </a:r>
            <a:r>
              <a:rPr sz="2400" b="1" spc="5" dirty="0">
                <a:solidFill>
                  <a:srgbClr val="0066FF"/>
                </a:solidFill>
                <a:latin typeface="宋体"/>
                <a:cs typeface="宋体"/>
              </a:rPr>
              <a:t>耐</a:t>
            </a:r>
            <a:r>
              <a:rPr sz="2400" b="1" spc="-5" dirty="0">
                <a:solidFill>
                  <a:srgbClr val="0066FF"/>
                </a:solidFill>
                <a:latin typeface="宋体"/>
                <a:cs typeface="宋体"/>
              </a:rPr>
              <a:t>低</a:t>
            </a:r>
            <a:r>
              <a:rPr sz="2400" b="1" spc="0" dirty="0">
                <a:solidFill>
                  <a:srgbClr val="0066FF"/>
                </a:solidFill>
                <a:latin typeface="宋体"/>
                <a:cs typeface="宋体"/>
              </a:rPr>
              <a:t>温</a:t>
            </a:r>
            <a:r>
              <a:rPr sz="2400" b="1" spc="-10" dirty="0">
                <a:solidFill>
                  <a:srgbClr val="0066FF"/>
                </a:solidFill>
                <a:latin typeface="宋体"/>
                <a:cs typeface="宋体"/>
              </a:rPr>
              <a:t>、</a:t>
            </a:r>
            <a:r>
              <a:rPr sz="2400" b="1" spc="5" dirty="0">
                <a:solidFill>
                  <a:srgbClr val="0066FF"/>
                </a:solidFill>
                <a:latin typeface="宋体"/>
                <a:cs typeface="宋体"/>
              </a:rPr>
              <a:t>阻</a:t>
            </a:r>
            <a:r>
              <a:rPr sz="2400" b="1" spc="15" dirty="0">
                <a:solidFill>
                  <a:srgbClr val="0066FF"/>
                </a:solidFill>
                <a:latin typeface="宋体"/>
                <a:cs typeface="宋体"/>
              </a:rPr>
              <a:t>燃</a:t>
            </a:r>
            <a:r>
              <a:rPr sz="2400" b="1" dirty="0">
                <a:solidFill>
                  <a:srgbClr val="0066FF"/>
                </a:solidFill>
                <a:latin typeface="宋体"/>
                <a:cs typeface="宋体"/>
              </a:rPr>
              <a:t>、</a:t>
            </a:r>
            <a:r>
              <a:rPr sz="2400" b="1" spc="5" dirty="0">
                <a:solidFill>
                  <a:srgbClr val="0066FF"/>
                </a:solidFill>
                <a:latin typeface="宋体"/>
                <a:cs typeface="宋体"/>
              </a:rPr>
              <a:t>质</a:t>
            </a:r>
            <a:r>
              <a:rPr sz="2400" b="1" dirty="0">
                <a:solidFill>
                  <a:srgbClr val="0066FF"/>
                </a:solidFill>
                <a:latin typeface="宋体"/>
                <a:cs typeface="宋体"/>
              </a:rPr>
              <a:t>轻</a:t>
            </a:r>
            <a:r>
              <a:rPr sz="2400" b="1" spc="5" dirty="0">
                <a:solidFill>
                  <a:srgbClr val="0066FF"/>
                </a:solidFill>
                <a:latin typeface="宋体"/>
                <a:cs typeface="宋体"/>
              </a:rPr>
              <a:t>，有</a:t>
            </a:r>
            <a:r>
              <a:rPr sz="2400" b="1" spc="-5" dirty="0">
                <a:solidFill>
                  <a:srgbClr val="0066FF"/>
                </a:solidFill>
                <a:latin typeface="宋体"/>
                <a:cs typeface="宋体"/>
              </a:rPr>
              <a:t>很</a:t>
            </a:r>
            <a:r>
              <a:rPr sz="2400" b="1" spc="5" dirty="0">
                <a:solidFill>
                  <a:srgbClr val="0066FF"/>
                </a:solidFill>
                <a:latin typeface="宋体"/>
                <a:cs typeface="宋体"/>
              </a:rPr>
              <a:t>强</a:t>
            </a:r>
            <a:r>
              <a:rPr sz="2400" b="1" spc="-5" dirty="0">
                <a:solidFill>
                  <a:srgbClr val="0066FF"/>
                </a:solidFill>
                <a:latin typeface="宋体"/>
                <a:cs typeface="宋体"/>
              </a:rPr>
              <a:t>的</a:t>
            </a:r>
            <a:r>
              <a:rPr sz="2400" b="1" spc="5" dirty="0">
                <a:solidFill>
                  <a:srgbClr val="0066FF"/>
                </a:solidFill>
                <a:latin typeface="宋体"/>
                <a:cs typeface="宋体"/>
              </a:rPr>
              <a:t>耐用性</a:t>
            </a:r>
            <a:r>
              <a:rPr sz="2400" b="1" spc="-10" dirty="0">
                <a:solidFill>
                  <a:srgbClr val="0066FF"/>
                </a:solidFill>
                <a:latin typeface="宋体"/>
                <a:cs typeface="宋体"/>
              </a:rPr>
              <a:t>等</a:t>
            </a:r>
            <a:r>
              <a:rPr sz="2400" b="1" spc="5" dirty="0">
                <a:solidFill>
                  <a:srgbClr val="0066FF"/>
                </a:solidFill>
                <a:latin typeface="宋体"/>
                <a:cs typeface="宋体"/>
              </a:rPr>
              <a:t>综合</a:t>
            </a:r>
            <a:r>
              <a:rPr sz="2400" b="1" spc="-5" dirty="0">
                <a:solidFill>
                  <a:srgbClr val="0066FF"/>
                </a:solidFill>
                <a:latin typeface="宋体"/>
                <a:cs typeface="宋体"/>
              </a:rPr>
              <a:t>性</a:t>
            </a:r>
            <a:r>
              <a:rPr sz="2400" b="1" spc="20" dirty="0">
                <a:solidFill>
                  <a:srgbClr val="0066FF"/>
                </a:solidFill>
                <a:latin typeface="宋体"/>
                <a:cs typeface="宋体"/>
              </a:rPr>
              <a:t>能</a:t>
            </a:r>
            <a:r>
              <a:rPr sz="2400" b="1" dirty="0">
                <a:solidFill>
                  <a:srgbClr val="0066FF"/>
                </a:solidFill>
                <a:latin typeface="宋体"/>
                <a:cs typeface="宋体"/>
              </a:rPr>
              <a:t>，</a:t>
            </a:r>
            <a:r>
              <a:rPr sz="2400" b="1" spc="5" dirty="0">
                <a:solidFill>
                  <a:srgbClr val="0066FF"/>
                </a:solidFill>
                <a:latin typeface="宋体"/>
                <a:cs typeface="宋体"/>
              </a:rPr>
              <a:t>在全</a:t>
            </a:r>
            <a:r>
              <a:rPr sz="2400" b="1" spc="-5" dirty="0">
                <a:solidFill>
                  <a:srgbClr val="0066FF"/>
                </a:solidFill>
                <a:latin typeface="宋体"/>
                <a:cs typeface="宋体"/>
              </a:rPr>
              <a:t>球</a:t>
            </a:r>
            <a:r>
              <a:rPr sz="2400" b="1" spc="5" dirty="0">
                <a:solidFill>
                  <a:srgbClr val="0066FF"/>
                </a:solidFill>
                <a:latin typeface="宋体"/>
                <a:cs typeface="宋体"/>
              </a:rPr>
              <a:t>范</a:t>
            </a:r>
            <a:r>
              <a:rPr sz="2400" b="1" spc="-5" dirty="0">
                <a:solidFill>
                  <a:srgbClr val="0066FF"/>
                </a:solidFill>
                <a:latin typeface="宋体"/>
                <a:cs typeface="宋体"/>
              </a:rPr>
              <a:t>围</a:t>
            </a:r>
            <a:r>
              <a:rPr sz="2400" b="1" spc="5" dirty="0">
                <a:solidFill>
                  <a:srgbClr val="0066FF"/>
                </a:solidFill>
                <a:latin typeface="宋体"/>
                <a:cs typeface="宋体"/>
              </a:rPr>
              <a:t>内的建</a:t>
            </a:r>
            <a:r>
              <a:rPr sz="2400" b="1" spc="-10" dirty="0">
                <a:solidFill>
                  <a:srgbClr val="0066FF"/>
                </a:solidFill>
                <a:latin typeface="宋体"/>
                <a:cs typeface="宋体"/>
              </a:rPr>
              <a:t>筑</a:t>
            </a:r>
            <a:r>
              <a:rPr sz="2400" b="1" spc="5" dirty="0">
                <a:solidFill>
                  <a:srgbClr val="0066FF"/>
                </a:solidFill>
                <a:latin typeface="宋体"/>
                <a:cs typeface="宋体"/>
              </a:rPr>
              <a:t>装</a:t>
            </a:r>
            <a:r>
              <a:rPr sz="2400" b="1" spc="15" dirty="0">
                <a:solidFill>
                  <a:srgbClr val="0066FF"/>
                </a:solidFill>
                <a:latin typeface="宋体"/>
                <a:cs typeface="宋体"/>
              </a:rPr>
              <a:t>饰</a:t>
            </a:r>
            <a:r>
              <a:rPr sz="2400" b="1" dirty="0">
                <a:solidFill>
                  <a:srgbClr val="0066FF"/>
                </a:solidFill>
                <a:latin typeface="宋体"/>
                <a:cs typeface="宋体"/>
              </a:rPr>
              <a:t>、</a:t>
            </a:r>
            <a:r>
              <a:rPr sz="2400" b="1" spc="5" dirty="0">
                <a:solidFill>
                  <a:srgbClr val="0066FF"/>
                </a:solidFill>
                <a:latin typeface="宋体"/>
                <a:cs typeface="宋体"/>
              </a:rPr>
              <a:t>交</a:t>
            </a:r>
            <a:r>
              <a:rPr sz="2400" b="1" spc="-5" dirty="0">
                <a:solidFill>
                  <a:srgbClr val="0066FF"/>
                </a:solidFill>
                <a:latin typeface="宋体"/>
                <a:cs typeface="宋体"/>
              </a:rPr>
              <a:t>通</a:t>
            </a:r>
            <a:r>
              <a:rPr sz="2400" b="1" spc="5" dirty="0">
                <a:solidFill>
                  <a:srgbClr val="0066FF"/>
                </a:solidFill>
                <a:latin typeface="宋体"/>
                <a:cs typeface="宋体"/>
              </a:rPr>
              <a:t>车</a:t>
            </a:r>
            <a:r>
              <a:rPr sz="2400" b="1" spc="20" dirty="0">
                <a:solidFill>
                  <a:srgbClr val="0066FF"/>
                </a:solidFill>
                <a:latin typeface="宋体"/>
                <a:cs typeface="宋体"/>
              </a:rPr>
              <a:t>辆</a:t>
            </a:r>
            <a:r>
              <a:rPr sz="2400" b="1" dirty="0">
                <a:solidFill>
                  <a:srgbClr val="0066FF"/>
                </a:solidFill>
                <a:latin typeface="宋体"/>
                <a:cs typeface="宋体"/>
              </a:rPr>
              <a:t>、</a:t>
            </a:r>
            <a:r>
              <a:rPr sz="2400" b="1" spc="5" dirty="0">
                <a:solidFill>
                  <a:srgbClr val="0066FF"/>
                </a:solidFill>
                <a:latin typeface="宋体"/>
                <a:cs typeface="宋体"/>
              </a:rPr>
              <a:t>水</a:t>
            </a:r>
            <a:r>
              <a:rPr sz="2400" b="1" dirty="0">
                <a:solidFill>
                  <a:srgbClr val="0066FF"/>
                </a:solidFill>
                <a:latin typeface="宋体"/>
                <a:cs typeface="宋体"/>
              </a:rPr>
              <a:t>上</a:t>
            </a:r>
            <a:r>
              <a:rPr sz="2400" b="1" spc="5" dirty="0">
                <a:solidFill>
                  <a:srgbClr val="0066FF"/>
                </a:solidFill>
                <a:latin typeface="宋体"/>
                <a:cs typeface="宋体"/>
              </a:rPr>
              <a:t>船</a:t>
            </a:r>
            <a:r>
              <a:rPr sz="2400" b="1" spc="15" dirty="0">
                <a:solidFill>
                  <a:srgbClr val="0066FF"/>
                </a:solidFill>
                <a:latin typeface="宋体"/>
                <a:cs typeface="宋体"/>
              </a:rPr>
              <a:t>舶</a:t>
            </a:r>
            <a:r>
              <a:rPr sz="2400" b="1" spc="5" dirty="0">
                <a:solidFill>
                  <a:srgbClr val="0066FF"/>
                </a:solidFill>
                <a:latin typeface="宋体"/>
                <a:cs typeface="宋体"/>
              </a:rPr>
              <a:t>、</a:t>
            </a:r>
            <a:r>
              <a:rPr sz="2400" b="1" spc="-10" dirty="0">
                <a:solidFill>
                  <a:srgbClr val="0066FF"/>
                </a:solidFill>
                <a:latin typeface="宋体"/>
                <a:cs typeface="宋体"/>
              </a:rPr>
              <a:t>航</a:t>
            </a:r>
            <a:r>
              <a:rPr sz="2400" b="1" spc="5" dirty="0">
                <a:solidFill>
                  <a:srgbClr val="0066FF"/>
                </a:solidFill>
                <a:latin typeface="宋体"/>
                <a:cs typeface="宋体"/>
              </a:rPr>
              <a:t>空航</a:t>
            </a:r>
            <a:r>
              <a:rPr sz="2400" b="1" dirty="0">
                <a:solidFill>
                  <a:srgbClr val="0066FF"/>
                </a:solidFill>
                <a:latin typeface="宋体"/>
                <a:cs typeface="宋体"/>
              </a:rPr>
              <a:t>天</a:t>
            </a:r>
            <a:r>
              <a:rPr sz="2400" b="1" spc="5" dirty="0">
                <a:solidFill>
                  <a:srgbClr val="0066FF"/>
                </a:solidFill>
                <a:latin typeface="宋体"/>
                <a:cs typeface="宋体"/>
              </a:rPr>
              <a:t>、</a:t>
            </a:r>
            <a:r>
              <a:rPr sz="2400" b="1" spc="-5" dirty="0">
                <a:solidFill>
                  <a:srgbClr val="0066FF"/>
                </a:solidFill>
                <a:latin typeface="宋体"/>
                <a:cs typeface="宋体"/>
              </a:rPr>
              <a:t>机</a:t>
            </a:r>
            <a:r>
              <a:rPr sz="2400" b="1" spc="0" dirty="0">
                <a:solidFill>
                  <a:srgbClr val="0066FF"/>
                </a:solidFill>
                <a:latin typeface="宋体"/>
                <a:cs typeface="宋体"/>
              </a:rPr>
              <a:t>电设备</a:t>
            </a:r>
            <a:r>
              <a:rPr sz="2400" b="1" spc="5" dirty="0">
                <a:solidFill>
                  <a:srgbClr val="0066FF"/>
                </a:solidFill>
                <a:latin typeface="宋体"/>
                <a:cs typeface="宋体"/>
              </a:rPr>
              <a:t>、</a:t>
            </a:r>
            <a:r>
              <a:rPr sz="2400" b="1" spc="-5" dirty="0">
                <a:solidFill>
                  <a:srgbClr val="0066FF"/>
                </a:solidFill>
                <a:latin typeface="宋体"/>
                <a:cs typeface="宋体"/>
              </a:rPr>
              <a:t>工</a:t>
            </a:r>
            <a:r>
              <a:rPr sz="2400" b="1" spc="0" dirty="0">
                <a:solidFill>
                  <a:srgbClr val="0066FF"/>
                </a:solidFill>
                <a:latin typeface="宋体"/>
                <a:cs typeface="宋体"/>
              </a:rPr>
              <a:t>业吸音</a:t>
            </a:r>
            <a:r>
              <a:rPr sz="2400" b="1" spc="-10" dirty="0">
                <a:solidFill>
                  <a:srgbClr val="0066FF"/>
                </a:solidFill>
                <a:latin typeface="宋体"/>
                <a:cs typeface="宋体"/>
              </a:rPr>
              <a:t>保</a:t>
            </a:r>
            <a:r>
              <a:rPr sz="2400" b="1" spc="-5" dirty="0">
                <a:solidFill>
                  <a:srgbClr val="0066FF"/>
                </a:solidFill>
                <a:latin typeface="宋体"/>
                <a:cs typeface="宋体"/>
              </a:rPr>
              <a:t>温等领域中获得广泛使用</a:t>
            </a:r>
            <a:r>
              <a:rPr sz="2800" b="1" spc="-5" dirty="0">
                <a:solidFill>
                  <a:srgbClr val="0066FF"/>
                </a:solidFill>
                <a:latin typeface="宋体"/>
                <a:cs typeface="宋体"/>
              </a:rPr>
              <a:t>。</a:t>
            </a:r>
            <a:endParaRPr sz="2800" dirty="0">
              <a:latin typeface="宋体"/>
              <a:cs typeface="宋体"/>
            </a:endParaRPr>
          </a:p>
        </p:txBody>
      </p:sp>
      <p:sp>
        <p:nvSpPr>
          <p:cNvPr id="4" name="object 4"/>
          <p:cNvSpPr txBox="1">
            <a:spLocks noGrp="1"/>
          </p:cNvSpPr>
          <p:nvPr>
            <p:ph type="title"/>
          </p:nvPr>
        </p:nvSpPr>
        <p:spPr>
          <a:xfrm>
            <a:off x="381000" y="228600"/>
            <a:ext cx="5671820" cy="564514"/>
          </a:xfrm>
          <a:prstGeom prst="rect">
            <a:avLst/>
          </a:prstGeom>
        </p:spPr>
        <p:txBody>
          <a:bodyPr vert="horz" wrap="square" lIns="0" tIns="0" rIns="0" bIns="0" rtlCol="0">
            <a:spAutoFit/>
          </a:bodyPr>
          <a:lstStyle/>
          <a:p>
            <a:pPr marL="12700">
              <a:lnSpc>
                <a:spcPct val="150000"/>
              </a:lnSpc>
              <a:tabLst>
                <a:tab pos="408305" algn="l"/>
              </a:tabLst>
            </a:pPr>
            <a:r>
              <a:rPr lang="en-US" altLang="zh-CN" sz="2800" b="1" spc="-5" dirty="0">
                <a:latin typeface="宋体"/>
                <a:cs typeface="宋体"/>
              </a:rPr>
              <a:t>2.2 </a:t>
            </a:r>
            <a:r>
              <a:rPr lang="zh-CN" altLang="en-US" sz="2800" b="1" spc="-5" dirty="0">
                <a:latin typeface="宋体"/>
                <a:cs typeface="宋体"/>
              </a:rPr>
              <a:t>固碳利用的材料工业路线</a:t>
            </a:r>
            <a:endParaRPr lang="zh-CN" altLang="en-US" sz="2800" dirty="0">
              <a:latin typeface="Times New Roman"/>
              <a:cs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7000" y="533400"/>
            <a:ext cx="1632585" cy="534670"/>
          </a:xfrm>
          <a:prstGeom prst="rect">
            <a:avLst/>
          </a:prstGeom>
        </p:spPr>
        <p:txBody>
          <a:bodyPr vert="horz" wrap="square" lIns="0" tIns="0" rIns="0" bIns="0" rtlCol="0">
            <a:spAutoFit/>
          </a:bodyPr>
          <a:lstStyle/>
          <a:p>
            <a:pPr marL="12700">
              <a:lnSpc>
                <a:spcPts val="4205"/>
              </a:lnSpc>
            </a:pPr>
            <a:r>
              <a:rPr sz="3600" b="1" spc="-10" dirty="0">
                <a:latin typeface="宋体"/>
                <a:cs typeface="宋体"/>
              </a:rPr>
              <a:t>4.总</a:t>
            </a:r>
            <a:r>
              <a:rPr sz="3600" b="1" spc="-80" dirty="0">
                <a:latin typeface="宋体"/>
                <a:cs typeface="宋体"/>
              </a:rPr>
              <a:t> </a:t>
            </a:r>
            <a:r>
              <a:rPr sz="3600" b="1" spc="-15" dirty="0">
                <a:latin typeface="宋体"/>
                <a:cs typeface="宋体"/>
              </a:rPr>
              <a:t>结</a:t>
            </a:r>
            <a:endParaRPr sz="3600" dirty="0">
              <a:latin typeface="宋体"/>
              <a:cs typeface="宋体"/>
            </a:endParaRPr>
          </a:p>
        </p:txBody>
      </p:sp>
      <p:sp>
        <p:nvSpPr>
          <p:cNvPr id="3" name="object 3"/>
          <p:cNvSpPr txBox="1"/>
          <p:nvPr/>
        </p:nvSpPr>
        <p:spPr>
          <a:xfrm>
            <a:off x="495300" y="1295400"/>
            <a:ext cx="8153400" cy="3842142"/>
          </a:xfrm>
          <a:prstGeom prst="rect">
            <a:avLst/>
          </a:prstGeom>
        </p:spPr>
        <p:txBody>
          <a:bodyPr vert="horz" wrap="square" lIns="0" tIns="0" rIns="0" bIns="0" rtlCol="0">
            <a:spAutoFit/>
          </a:bodyPr>
          <a:lstStyle/>
          <a:p>
            <a:pPr marL="355600" indent="-342900">
              <a:lnSpc>
                <a:spcPct val="150000"/>
              </a:lnSpc>
              <a:buFont typeface="Cambria"/>
              <a:buChar char="◼"/>
              <a:tabLst>
                <a:tab pos="355600" algn="l"/>
              </a:tabLst>
            </a:pPr>
            <a:r>
              <a:rPr lang="zh-CN" altLang="en-US" sz="2400" b="1" dirty="0">
                <a:solidFill>
                  <a:srgbClr val="0066FF"/>
                </a:solidFill>
                <a:latin typeface="+mn-ea"/>
                <a:cs typeface="宋体"/>
              </a:rPr>
              <a:t>本课题</a:t>
            </a:r>
            <a:r>
              <a:rPr sz="2400" b="1" dirty="0">
                <a:solidFill>
                  <a:srgbClr val="0066FF"/>
                </a:solidFill>
                <a:latin typeface="+mn-ea"/>
                <a:cs typeface="宋体"/>
              </a:rPr>
              <a:t>提出了一种经济可行的</a:t>
            </a:r>
            <a:r>
              <a:rPr sz="2400" b="1" dirty="0">
                <a:solidFill>
                  <a:srgbClr val="0066FF"/>
                </a:solidFill>
                <a:latin typeface="+mn-ea"/>
                <a:cs typeface="Times New Roman"/>
              </a:rPr>
              <a:t>CO</a:t>
            </a:r>
            <a:r>
              <a:rPr sz="2400" b="1" baseline="-20833" dirty="0">
                <a:solidFill>
                  <a:srgbClr val="0066FF"/>
                </a:solidFill>
                <a:latin typeface="+mn-ea"/>
                <a:cs typeface="Times New Roman"/>
              </a:rPr>
              <a:t>2</a:t>
            </a:r>
            <a:r>
              <a:rPr lang="zh-CN" altLang="en-US" sz="2400" b="1" dirty="0">
                <a:solidFill>
                  <a:srgbClr val="0066FF"/>
                </a:solidFill>
                <a:latin typeface="+mn-ea"/>
                <a:cs typeface="宋体"/>
              </a:rPr>
              <a:t>固定</a:t>
            </a:r>
            <a:r>
              <a:rPr sz="2400" b="1" dirty="0" err="1">
                <a:solidFill>
                  <a:srgbClr val="0066FF"/>
                </a:solidFill>
                <a:latin typeface="+mn-ea"/>
                <a:cs typeface="宋体"/>
              </a:rPr>
              <a:t>利用</a:t>
            </a:r>
            <a:r>
              <a:rPr lang="zh-CN" altLang="en-US" sz="2400" b="1" dirty="0">
                <a:solidFill>
                  <a:srgbClr val="0066FF"/>
                </a:solidFill>
                <a:latin typeface="+mn-ea"/>
                <a:cs typeface="宋体"/>
              </a:rPr>
              <a:t>的新途径</a:t>
            </a:r>
            <a:r>
              <a:rPr sz="2400" b="1" dirty="0">
                <a:solidFill>
                  <a:srgbClr val="0066FF"/>
                </a:solidFill>
                <a:latin typeface="+mn-ea"/>
                <a:cs typeface="宋体"/>
              </a:rPr>
              <a:t>；</a:t>
            </a:r>
            <a:endParaRPr sz="2400" dirty="0">
              <a:solidFill>
                <a:srgbClr val="0066FF"/>
              </a:solidFill>
              <a:latin typeface="+mn-ea"/>
              <a:cs typeface="宋体"/>
            </a:endParaRPr>
          </a:p>
          <a:p>
            <a:pPr marL="355600" marR="57785" indent="-342900">
              <a:lnSpc>
                <a:spcPct val="150000"/>
              </a:lnSpc>
              <a:spcBef>
                <a:spcPts val="570"/>
              </a:spcBef>
              <a:buFont typeface="Cambria"/>
              <a:buChar char="◼"/>
              <a:tabLst>
                <a:tab pos="355600" algn="l"/>
              </a:tabLst>
            </a:pPr>
            <a:r>
              <a:rPr lang="zh-CN" altLang="en-US" sz="2400" b="1" dirty="0">
                <a:solidFill>
                  <a:srgbClr val="0066FF"/>
                </a:solidFill>
                <a:latin typeface="+mn-ea"/>
                <a:cs typeface="宋体"/>
              </a:rPr>
              <a:t>该技术路线</a:t>
            </a:r>
            <a:r>
              <a:rPr sz="2400" b="1" dirty="0" err="1">
                <a:solidFill>
                  <a:srgbClr val="0066FF"/>
                </a:solidFill>
                <a:latin typeface="+mn-ea"/>
                <a:cs typeface="宋体"/>
              </a:rPr>
              <a:t>不仅</a:t>
            </a:r>
            <a:r>
              <a:rPr lang="zh-CN" altLang="en-US" sz="2400" b="1" dirty="0">
                <a:solidFill>
                  <a:srgbClr val="0066FF"/>
                </a:solidFill>
                <a:latin typeface="+mn-ea"/>
                <a:cs typeface="宋体"/>
              </a:rPr>
              <a:t>减少了</a:t>
            </a:r>
            <a:r>
              <a:rPr sz="2400" b="1" spc="-10" dirty="0">
                <a:solidFill>
                  <a:srgbClr val="0066FF"/>
                </a:solidFill>
                <a:latin typeface="+mn-ea"/>
                <a:cs typeface="Times New Roman"/>
              </a:rPr>
              <a:t>C</a:t>
            </a:r>
            <a:r>
              <a:rPr sz="2400" b="1" dirty="0">
                <a:solidFill>
                  <a:srgbClr val="0066FF"/>
                </a:solidFill>
                <a:latin typeface="+mn-ea"/>
                <a:cs typeface="Times New Roman"/>
              </a:rPr>
              <a:t>O</a:t>
            </a:r>
            <a:r>
              <a:rPr sz="2400" b="1" baseline="-20833" dirty="0">
                <a:solidFill>
                  <a:srgbClr val="0066FF"/>
                </a:solidFill>
                <a:latin typeface="+mn-ea"/>
                <a:cs typeface="Times New Roman"/>
              </a:rPr>
              <a:t>2</a:t>
            </a:r>
            <a:r>
              <a:rPr lang="zh-CN" altLang="en-US" sz="2400" b="1" dirty="0">
                <a:solidFill>
                  <a:srgbClr val="0066FF"/>
                </a:solidFill>
                <a:latin typeface="+mn-ea"/>
                <a:cs typeface="宋体"/>
              </a:rPr>
              <a:t>等污染物的排放，</a:t>
            </a:r>
            <a:r>
              <a:rPr sz="2400" b="1" dirty="0" err="1">
                <a:solidFill>
                  <a:srgbClr val="0066FF"/>
                </a:solidFill>
                <a:latin typeface="+mn-ea"/>
                <a:cs typeface="宋体"/>
              </a:rPr>
              <a:t>而且</a:t>
            </a:r>
            <a:r>
              <a:rPr lang="zh-CN" altLang="en-US" sz="2400" b="1" dirty="0">
                <a:solidFill>
                  <a:srgbClr val="0066FF"/>
                </a:solidFill>
                <a:latin typeface="+mn-ea"/>
                <a:cs typeface="宋体"/>
              </a:rPr>
              <a:t>还</a:t>
            </a:r>
            <a:r>
              <a:rPr sz="2400" b="1" dirty="0" err="1">
                <a:solidFill>
                  <a:srgbClr val="0066FF"/>
                </a:solidFill>
                <a:latin typeface="+mn-ea"/>
                <a:cs typeface="宋体"/>
              </a:rPr>
              <a:t>提高了化石</a:t>
            </a:r>
            <a:r>
              <a:rPr lang="zh-CN" altLang="en-US" sz="2400" b="1" dirty="0">
                <a:solidFill>
                  <a:srgbClr val="0066FF"/>
                </a:solidFill>
                <a:latin typeface="+mn-ea"/>
                <a:cs typeface="宋体"/>
              </a:rPr>
              <a:t>能源总</a:t>
            </a:r>
            <a:r>
              <a:rPr sz="2400" b="1" dirty="0" err="1">
                <a:solidFill>
                  <a:srgbClr val="0066FF"/>
                </a:solidFill>
                <a:latin typeface="+mn-ea"/>
                <a:cs typeface="宋体"/>
              </a:rPr>
              <a:t>的利用效率，综合经济效益更</a:t>
            </a:r>
            <a:r>
              <a:rPr lang="zh-CN" altLang="en-US" sz="2400" b="1" dirty="0">
                <a:solidFill>
                  <a:srgbClr val="0066FF"/>
                </a:solidFill>
                <a:latin typeface="+mn-ea"/>
                <a:cs typeface="宋体"/>
              </a:rPr>
              <a:t>好；</a:t>
            </a:r>
            <a:endParaRPr sz="2400" dirty="0">
              <a:solidFill>
                <a:srgbClr val="0066FF"/>
              </a:solidFill>
              <a:latin typeface="+mn-ea"/>
              <a:cs typeface="宋体"/>
            </a:endParaRPr>
          </a:p>
          <a:p>
            <a:pPr marL="355600" indent="-342900">
              <a:lnSpc>
                <a:spcPct val="150000"/>
              </a:lnSpc>
              <a:spcBef>
                <a:spcPts val="2014"/>
              </a:spcBef>
              <a:buFont typeface="Cambria"/>
              <a:buChar char="◼"/>
              <a:tabLst>
                <a:tab pos="355600" algn="l"/>
              </a:tabLst>
            </a:pPr>
            <a:r>
              <a:rPr lang="zh-CN" altLang="en-US" sz="2400" b="1" dirty="0">
                <a:solidFill>
                  <a:srgbClr val="0066FF"/>
                </a:solidFill>
                <a:latin typeface="+mn-ea"/>
                <a:cs typeface="宋体"/>
              </a:rPr>
              <a:t>采用固碳利用新途径可以实现化石能源的清洁利用</a:t>
            </a:r>
            <a:r>
              <a:rPr sz="2400" b="1" dirty="0">
                <a:solidFill>
                  <a:srgbClr val="0066FF"/>
                </a:solidFill>
                <a:latin typeface="+mn-ea"/>
                <a:cs typeface="宋体"/>
              </a:rPr>
              <a:t>；</a:t>
            </a:r>
            <a:endParaRPr sz="2400" dirty="0">
              <a:solidFill>
                <a:srgbClr val="0066FF"/>
              </a:solidFill>
              <a:latin typeface="+mn-ea"/>
              <a:cs typeface="宋体"/>
            </a:endParaRPr>
          </a:p>
          <a:p>
            <a:pPr marL="355600" indent="-342900">
              <a:lnSpc>
                <a:spcPct val="150000"/>
              </a:lnSpc>
              <a:spcBef>
                <a:spcPts val="2014"/>
              </a:spcBef>
              <a:buFont typeface="Cambria"/>
              <a:buChar char="◼"/>
              <a:tabLst>
                <a:tab pos="355600" algn="l"/>
              </a:tabLst>
            </a:pPr>
            <a:r>
              <a:rPr lang="zh-CN" altLang="en-US" sz="2400" b="1" spc="-5" dirty="0">
                <a:solidFill>
                  <a:srgbClr val="0066FF"/>
                </a:solidFill>
                <a:latin typeface="+mn-ea"/>
                <a:cs typeface="宋体"/>
              </a:rPr>
              <a:t>化石能源固碳利用的材料工业</a:t>
            </a:r>
            <a:r>
              <a:rPr sz="2400" b="1" dirty="0" err="1">
                <a:solidFill>
                  <a:srgbClr val="0066FF"/>
                </a:solidFill>
                <a:latin typeface="+mn-ea"/>
                <a:cs typeface="宋体"/>
              </a:rPr>
              <a:t>路线</a:t>
            </a:r>
            <a:r>
              <a:rPr lang="zh-CN" altLang="en-US" sz="2400" b="1" dirty="0">
                <a:solidFill>
                  <a:srgbClr val="0066FF"/>
                </a:solidFill>
                <a:latin typeface="+mn-ea"/>
                <a:cs typeface="宋体"/>
              </a:rPr>
              <a:t>是由</a:t>
            </a:r>
            <a:r>
              <a:rPr lang="en-US" altLang="zh-CN" sz="2400" b="1" spc="-10" dirty="0">
                <a:solidFill>
                  <a:srgbClr val="0066FF"/>
                </a:solidFill>
                <a:latin typeface="+mn-ea"/>
                <a:cs typeface="Times New Roman"/>
              </a:rPr>
              <a:t>C</a:t>
            </a:r>
            <a:r>
              <a:rPr lang="en-US" altLang="zh-CN" sz="2400" b="1" dirty="0">
                <a:solidFill>
                  <a:srgbClr val="0066FF"/>
                </a:solidFill>
                <a:latin typeface="+mn-ea"/>
                <a:cs typeface="Times New Roman"/>
              </a:rPr>
              <a:t>O</a:t>
            </a:r>
            <a:r>
              <a:rPr lang="en-US" altLang="zh-CN" sz="2400" b="1" baseline="-20833" dirty="0">
                <a:solidFill>
                  <a:srgbClr val="0066FF"/>
                </a:solidFill>
                <a:latin typeface="+mn-ea"/>
                <a:cs typeface="Times New Roman"/>
              </a:rPr>
              <a:t>2</a:t>
            </a:r>
            <a:r>
              <a:rPr lang="zh-CN" altLang="en-US" sz="2400" b="1" dirty="0">
                <a:solidFill>
                  <a:srgbClr val="0066FF"/>
                </a:solidFill>
                <a:latin typeface="+mn-ea"/>
                <a:cs typeface="宋体"/>
              </a:rPr>
              <a:t>经创新工艺合成一类低成本、低碳排放、低内能的三嗪类高分子材料</a:t>
            </a:r>
            <a:r>
              <a:rPr sz="2400" b="1" dirty="0">
                <a:solidFill>
                  <a:srgbClr val="0066FF"/>
                </a:solidFill>
                <a:latin typeface="+mn-ea"/>
                <a:cs typeface="宋体"/>
              </a:rPr>
              <a:t>。</a:t>
            </a:r>
            <a:endParaRPr sz="2400" dirty="0">
              <a:solidFill>
                <a:srgbClr val="0066FF"/>
              </a:solidFill>
              <a:latin typeface="+mn-ea"/>
              <a:cs typeface="宋体"/>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66700" y="685800"/>
            <a:ext cx="8610599" cy="5519140"/>
          </a:xfrm>
          <a:prstGeom prst="rect">
            <a:avLst/>
          </a:prstGeom>
        </p:spPr>
        <p:txBody>
          <a:bodyPr vert="horz" wrap="square" lIns="0" tIns="0" rIns="0" bIns="0" rtlCol="0">
            <a:spAutoFit/>
          </a:bodyPr>
          <a:lstStyle/>
          <a:p>
            <a:pPr marL="355600" indent="-342900">
              <a:lnSpc>
                <a:spcPts val="2800"/>
              </a:lnSpc>
              <a:buFont typeface="Cambria"/>
              <a:buChar char="◆"/>
              <a:tabLst>
                <a:tab pos="356235" algn="l"/>
              </a:tabLst>
            </a:pPr>
            <a:r>
              <a:rPr sz="2000" b="1" dirty="0">
                <a:solidFill>
                  <a:srgbClr val="0066FF"/>
                </a:solidFill>
                <a:latin typeface="宋体"/>
                <a:cs typeface="宋体"/>
              </a:rPr>
              <a:t>雾霾及全球气候变暖将给人类生存带来诸多不利的影响；</a:t>
            </a:r>
            <a:endParaRPr sz="2000" dirty="0">
              <a:latin typeface="宋体"/>
              <a:cs typeface="宋体"/>
            </a:endParaRPr>
          </a:p>
          <a:p>
            <a:pPr marL="355600" marR="6350" indent="-342900">
              <a:lnSpc>
                <a:spcPts val="2800"/>
              </a:lnSpc>
              <a:buFont typeface="Cambria"/>
              <a:buChar char="◆"/>
              <a:tabLst>
                <a:tab pos="356235" algn="l"/>
              </a:tabLst>
            </a:pPr>
            <a:r>
              <a:rPr sz="2000" b="1" spc="0" dirty="0" err="1">
                <a:solidFill>
                  <a:srgbClr val="0066FF"/>
                </a:solidFill>
                <a:latin typeface="宋体"/>
                <a:cs typeface="宋体"/>
              </a:rPr>
              <a:t>世界绿色能源快速发展受限</a:t>
            </a:r>
            <a:r>
              <a:rPr sz="2000" b="1" spc="-5" dirty="0" err="1">
                <a:solidFill>
                  <a:srgbClr val="0066FF"/>
                </a:solidFill>
                <a:latin typeface="宋体"/>
                <a:cs typeface="宋体"/>
              </a:rPr>
              <a:t>，</a:t>
            </a:r>
            <a:r>
              <a:rPr sz="2000" b="1" spc="0" dirty="0" err="1">
                <a:solidFill>
                  <a:srgbClr val="0066FF"/>
                </a:solidFill>
                <a:latin typeface="宋体"/>
                <a:cs typeface="宋体"/>
              </a:rPr>
              <a:t>现有</a:t>
            </a:r>
            <a:r>
              <a:rPr sz="2000" b="1" spc="-5" dirty="0" err="1">
                <a:solidFill>
                  <a:srgbClr val="0066FF"/>
                </a:solidFill>
                <a:latin typeface="宋体"/>
                <a:cs typeface="宋体"/>
              </a:rPr>
              <a:t>工</a:t>
            </a:r>
            <a:r>
              <a:rPr sz="2000" b="1" spc="0" dirty="0" err="1">
                <a:solidFill>
                  <a:srgbClr val="0066FF"/>
                </a:solidFill>
                <a:latin typeface="宋体"/>
                <a:cs typeface="宋体"/>
              </a:rPr>
              <a:t>业过</a:t>
            </a:r>
            <a:r>
              <a:rPr sz="2000" b="1" spc="-5" dirty="0" err="1">
                <a:solidFill>
                  <a:srgbClr val="0066FF"/>
                </a:solidFill>
                <a:latin typeface="宋体"/>
                <a:cs typeface="宋体"/>
              </a:rPr>
              <a:t>程</a:t>
            </a:r>
            <a:r>
              <a:rPr sz="2000" b="1" spc="0" dirty="0" err="1">
                <a:solidFill>
                  <a:srgbClr val="0066FF"/>
                </a:solidFill>
                <a:latin typeface="宋体"/>
                <a:cs typeface="宋体"/>
              </a:rPr>
              <a:t>节能减</a:t>
            </a:r>
            <a:r>
              <a:rPr sz="2000" b="1" spc="-5" dirty="0" err="1">
                <a:solidFill>
                  <a:srgbClr val="0066FF"/>
                </a:solidFill>
                <a:latin typeface="宋体"/>
                <a:cs typeface="宋体"/>
              </a:rPr>
              <a:t>排</a:t>
            </a:r>
            <a:r>
              <a:rPr sz="2000" b="1" spc="0" dirty="0" err="1">
                <a:solidFill>
                  <a:srgbClr val="0066FF"/>
                </a:solidFill>
                <a:latin typeface="宋体"/>
                <a:cs typeface="宋体"/>
              </a:rPr>
              <a:t>有限</a:t>
            </a:r>
            <a:r>
              <a:rPr sz="2000" b="1" spc="-5" dirty="0">
                <a:solidFill>
                  <a:srgbClr val="0066FF"/>
                </a:solidFill>
                <a:latin typeface="宋体"/>
                <a:cs typeface="宋体"/>
              </a:rPr>
              <a:t>，</a:t>
            </a:r>
            <a:r>
              <a:rPr lang="zh-CN" altLang="en-US" sz="2000" b="1" dirty="0">
                <a:solidFill>
                  <a:srgbClr val="0066FF"/>
                </a:solidFill>
                <a:latin typeface="宋体"/>
                <a:cs typeface="宋体"/>
              </a:rPr>
              <a:t>现有工业过程排放的二氧化碳是难于封存利用的，</a:t>
            </a:r>
            <a:r>
              <a:rPr sz="2000" b="1" spc="0" dirty="0" err="1">
                <a:solidFill>
                  <a:srgbClr val="0066FF"/>
                </a:solidFill>
                <a:latin typeface="宋体"/>
                <a:cs typeface="宋体"/>
              </a:rPr>
              <a:t>急需开</a:t>
            </a:r>
            <a:r>
              <a:rPr sz="2000" b="1" spc="-5" dirty="0" err="1">
                <a:solidFill>
                  <a:srgbClr val="0066FF"/>
                </a:solidFill>
                <a:latin typeface="宋体"/>
                <a:cs typeface="宋体"/>
              </a:rPr>
              <a:t>发新</a:t>
            </a:r>
            <a:r>
              <a:rPr sz="2000" b="1" spc="0" dirty="0" err="1">
                <a:solidFill>
                  <a:srgbClr val="0066FF"/>
                </a:solidFill>
                <a:latin typeface="宋体"/>
                <a:cs typeface="宋体"/>
              </a:rPr>
              <a:t>的低碳排放工业路线</a:t>
            </a:r>
            <a:r>
              <a:rPr sz="2000" b="1" spc="0" dirty="0">
                <a:solidFill>
                  <a:srgbClr val="0066FF"/>
                </a:solidFill>
                <a:latin typeface="宋体"/>
                <a:cs typeface="宋体"/>
              </a:rPr>
              <a:t>。</a:t>
            </a:r>
            <a:endParaRPr sz="2000" dirty="0">
              <a:latin typeface="宋体"/>
              <a:cs typeface="宋体"/>
            </a:endParaRPr>
          </a:p>
          <a:p>
            <a:pPr marL="355600" indent="-342900">
              <a:lnSpc>
                <a:spcPts val="2800"/>
              </a:lnSpc>
              <a:spcBef>
                <a:spcPts val="1200"/>
              </a:spcBef>
              <a:buFont typeface="Cambria"/>
              <a:buChar char="◆"/>
              <a:tabLst>
                <a:tab pos="356235" algn="l"/>
              </a:tabLst>
            </a:pPr>
            <a:r>
              <a:rPr sz="2000" b="1" dirty="0" err="1">
                <a:solidFill>
                  <a:srgbClr val="0066FF"/>
                </a:solidFill>
                <a:latin typeface="宋体"/>
                <a:cs typeface="宋体"/>
              </a:rPr>
              <a:t>高碳资源只有生产高</a:t>
            </a:r>
            <a:r>
              <a:rPr lang="zh-CN" altLang="en-US" sz="2000" b="1" dirty="0">
                <a:solidFill>
                  <a:srgbClr val="0066FF"/>
                </a:solidFill>
                <a:latin typeface="宋体"/>
                <a:cs typeface="宋体"/>
              </a:rPr>
              <a:t>固</a:t>
            </a:r>
            <a:r>
              <a:rPr sz="2000" b="1" dirty="0" err="1">
                <a:solidFill>
                  <a:srgbClr val="0066FF"/>
                </a:solidFill>
                <a:latin typeface="宋体"/>
                <a:cs typeface="宋体"/>
              </a:rPr>
              <a:t>碳产品才</a:t>
            </a:r>
            <a:r>
              <a:rPr lang="zh-CN" altLang="en-US" sz="2000" b="1" dirty="0">
                <a:solidFill>
                  <a:srgbClr val="0066FF"/>
                </a:solidFill>
                <a:latin typeface="宋体"/>
                <a:cs typeface="宋体"/>
              </a:rPr>
              <a:t>更</a:t>
            </a:r>
            <a:r>
              <a:rPr sz="2000" b="1" dirty="0" err="1">
                <a:solidFill>
                  <a:srgbClr val="0066FF"/>
                </a:solidFill>
                <a:latin typeface="宋体"/>
                <a:cs typeface="宋体"/>
              </a:rPr>
              <a:t>有利于实现低碳排放的工业利用</a:t>
            </a:r>
            <a:r>
              <a:rPr sz="2000" b="1" dirty="0">
                <a:solidFill>
                  <a:srgbClr val="0066FF"/>
                </a:solidFill>
                <a:latin typeface="宋体"/>
                <a:cs typeface="宋体"/>
              </a:rPr>
              <a:t>；</a:t>
            </a:r>
            <a:endParaRPr sz="2000" dirty="0">
              <a:latin typeface="宋体"/>
              <a:cs typeface="宋体"/>
            </a:endParaRPr>
          </a:p>
          <a:p>
            <a:pPr marL="355600" indent="-342900">
              <a:lnSpc>
                <a:spcPts val="2800"/>
              </a:lnSpc>
              <a:spcBef>
                <a:spcPts val="1200"/>
              </a:spcBef>
              <a:buFont typeface="Cambria"/>
              <a:buChar char="◆"/>
              <a:tabLst>
                <a:tab pos="356235" algn="l"/>
              </a:tabLst>
            </a:pPr>
            <a:r>
              <a:rPr lang="zh-CN" altLang="en-US" sz="2000" b="1" dirty="0">
                <a:solidFill>
                  <a:srgbClr val="0066FF"/>
                </a:solidFill>
                <a:latin typeface="宋体"/>
                <a:cs typeface="宋体"/>
              </a:rPr>
              <a:t>我国</a:t>
            </a:r>
            <a:r>
              <a:rPr sz="2000" b="1" dirty="0" err="1">
                <a:solidFill>
                  <a:srgbClr val="0066FF"/>
                </a:solidFill>
                <a:latin typeface="宋体"/>
                <a:cs typeface="宋体"/>
              </a:rPr>
              <a:t>能源结构难于</a:t>
            </a:r>
            <a:r>
              <a:rPr lang="zh-CN" altLang="en-US" sz="2000" b="1" dirty="0">
                <a:solidFill>
                  <a:srgbClr val="0066FF"/>
                </a:solidFill>
                <a:latin typeface="宋体"/>
                <a:cs typeface="宋体"/>
              </a:rPr>
              <a:t>调整</a:t>
            </a:r>
            <a:r>
              <a:rPr sz="2000" b="1" dirty="0">
                <a:solidFill>
                  <a:srgbClr val="0066FF"/>
                </a:solidFill>
                <a:latin typeface="宋体"/>
                <a:cs typeface="宋体"/>
              </a:rPr>
              <a:t>，</a:t>
            </a:r>
            <a:r>
              <a:rPr sz="2000" b="1" dirty="0" err="1">
                <a:solidFill>
                  <a:srgbClr val="0066FF"/>
                </a:solidFill>
                <a:latin typeface="宋体"/>
                <a:cs typeface="宋体"/>
              </a:rPr>
              <a:t>应该首先进行能源技术革命</a:t>
            </a:r>
            <a:r>
              <a:rPr sz="2000" b="1" dirty="0">
                <a:solidFill>
                  <a:srgbClr val="0066FF"/>
                </a:solidFill>
                <a:latin typeface="宋体"/>
                <a:cs typeface="宋体"/>
              </a:rPr>
              <a:t>；</a:t>
            </a:r>
            <a:endParaRPr lang="en-US" sz="2000" b="1" dirty="0">
              <a:solidFill>
                <a:srgbClr val="0066FF"/>
              </a:solidFill>
              <a:latin typeface="宋体"/>
              <a:cs typeface="宋体"/>
            </a:endParaRPr>
          </a:p>
          <a:p>
            <a:pPr marL="355600" indent="-342900">
              <a:lnSpc>
                <a:spcPts val="2800"/>
              </a:lnSpc>
              <a:spcBef>
                <a:spcPts val="1200"/>
              </a:spcBef>
              <a:buFont typeface="Cambria"/>
              <a:buChar char="◆"/>
              <a:tabLst>
                <a:tab pos="356235" algn="l"/>
              </a:tabLst>
            </a:pPr>
            <a:r>
              <a:rPr lang="zh-CN" altLang="en-US" sz="2000" b="1" dirty="0">
                <a:solidFill>
                  <a:srgbClr val="0066FF"/>
                </a:solidFill>
                <a:latin typeface="宋体"/>
                <a:cs typeface="宋体"/>
              </a:rPr>
              <a:t>氢能作为一次能源的一种二次能源利用方式，应该详细分析其产业链总的能源利用效率。建议固定源开发固碳的氢能，移动源开发氨载的氢能；</a:t>
            </a:r>
            <a:endParaRPr sz="2000" dirty="0">
              <a:latin typeface="宋体"/>
              <a:cs typeface="宋体"/>
            </a:endParaRPr>
          </a:p>
          <a:p>
            <a:pPr marL="355600" marR="5080" indent="-342900">
              <a:lnSpc>
                <a:spcPts val="2800"/>
              </a:lnSpc>
              <a:spcBef>
                <a:spcPts val="320"/>
              </a:spcBef>
              <a:buFont typeface="Cambria"/>
              <a:buChar char="◆"/>
              <a:tabLst>
                <a:tab pos="356235" algn="l"/>
              </a:tabLst>
            </a:pPr>
            <a:r>
              <a:rPr sz="2000" b="1" spc="0" dirty="0" err="1">
                <a:solidFill>
                  <a:srgbClr val="0066FF"/>
                </a:solidFill>
                <a:latin typeface="宋体"/>
                <a:cs typeface="宋体"/>
              </a:rPr>
              <a:t>我们提出了化石能源</a:t>
            </a:r>
            <a:r>
              <a:rPr lang="zh-CN" altLang="en-US" sz="2000" b="1" spc="0" dirty="0">
                <a:solidFill>
                  <a:srgbClr val="0066FF"/>
                </a:solidFill>
                <a:latin typeface="宋体"/>
                <a:cs typeface="宋体"/>
              </a:rPr>
              <a:t>的固碳利用新途径，不仅减</a:t>
            </a:r>
            <a:r>
              <a:rPr sz="2000" b="1" spc="-5" dirty="0">
                <a:solidFill>
                  <a:srgbClr val="0066FF"/>
                </a:solidFill>
                <a:latin typeface="宋体"/>
                <a:cs typeface="宋体"/>
              </a:rPr>
              <a:t>排</a:t>
            </a:r>
            <a:r>
              <a:rPr lang="zh-CN" altLang="en-US" sz="2000" b="1" spc="-5" dirty="0">
                <a:solidFill>
                  <a:srgbClr val="0066FF"/>
                </a:solidFill>
                <a:latin typeface="宋体"/>
                <a:cs typeface="宋体"/>
              </a:rPr>
              <a:t>了</a:t>
            </a:r>
            <a:r>
              <a:rPr sz="2000" b="1" spc="0" dirty="0" err="1">
                <a:solidFill>
                  <a:srgbClr val="0066FF"/>
                </a:solidFill>
                <a:latin typeface="宋体"/>
                <a:cs typeface="宋体"/>
              </a:rPr>
              <a:t>二氧化</a:t>
            </a:r>
            <a:r>
              <a:rPr sz="2000" b="1" spc="-5" dirty="0" err="1">
                <a:solidFill>
                  <a:srgbClr val="0066FF"/>
                </a:solidFill>
                <a:latin typeface="宋体"/>
                <a:cs typeface="宋体"/>
              </a:rPr>
              <a:t>碳</a:t>
            </a:r>
            <a:r>
              <a:rPr lang="zh-CN" altLang="en-US" sz="2000" b="1" spc="-5" dirty="0">
                <a:solidFill>
                  <a:srgbClr val="0066FF"/>
                </a:solidFill>
                <a:latin typeface="宋体"/>
                <a:cs typeface="宋体"/>
              </a:rPr>
              <a:t>等污染物，而且还</a:t>
            </a:r>
            <a:r>
              <a:rPr sz="2000" b="1" spc="0" dirty="0" err="1">
                <a:solidFill>
                  <a:srgbClr val="0066FF"/>
                </a:solidFill>
                <a:latin typeface="宋体"/>
                <a:cs typeface="宋体"/>
              </a:rPr>
              <a:t>提高了化石能源</a:t>
            </a:r>
            <a:r>
              <a:rPr lang="zh-CN" altLang="en-US" sz="2000" b="1" spc="0" dirty="0">
                <a:solidFill>
                  <a:srgbClr val="0066FF"/>
                </a:solidFill>
                <a:latin typeface="宋体"/>
                <a:cs typeface="宋体"/>
              </a:rPr>
              <a:t>总</a:t>
            </a:r>
            <a:r>
              <a:rPr sz="2000" b="1" spc="0" dirty="0" err="1">
                <a:solidFill>
                  <a:srgbClr val="0066FF"/>
                </a:solidFill>
                <a:latin typeface="宋体"/>
                <a:cs typeface="宋体"/>
              </a:rPr>
              <a:t>的利用效率</a:t>
            </a:r>
            <a:r>
              <a:rPr sz="2000" b="1" spc="-5" dirty="0" err="1">
                <a:solidFill>
                  <a:srgbClr val="0066FF"/>
                </a:solidFill>
                <a:latin typeface="宋体"/>
                <a:cs typeface="宋体"/>
              </a:rPr>
              <a:t>，</a:t>
            </a:r>
            <a:r>
              <a:rPr sz="2000" b="1" spc="0" dirty="0" err="1">
                <a:solidFill>
                  <a:srgbClr val="0066FF"/>
                </a:solidFill>
                <a:latin typeface="宋体"/>
                <a:cs typeface="宋体"/>
              </a:rPr>
              <a:t>综合</a:t>
            </a:r>
            <a:r>
              <a:rPr sz="2000" b="1" spc="-5" dirty="0" err="1">
                <a:solidFill>
                  <a:srgbClr val="0066FF"/>
                </a:solidFill>
                <a:latin typeface="宋体"/>
                <a:cs typeface="宋体"/>
              </a:rPr>
              <a:t>经</a:t>
            </a:r>
            <a:r>
              <a:rPr sz="2000" b="1" spc="0" dirty="0" err="1">
                <a:solidFill>
                  <a:srgbClr val="0066FF"/>
                </a:solidFill>
                <a:latin typeface="宋体"/>
                <a:cs typeface="宋体"/>
              </a:rPr>
              <a:t>济效</a:t>
            </a:r>
            <a:r>
              <a:rPr sz="2000" b="1" spc="-5" dirty="0" err="1">
                <a:solidFill>
                  <a:srgbClr val="0066FF"/>
                </a:solidFill>
                <a:latin typeface="宋体"/>
                <a:cs typeface="宋体"/>
              </a:rPr>
              <a:t>益</a:t>
            </a:r>
            <a:r>
              <a:rPr sz="2000" b="1" spc="0" dirty="0" err="1">
                <a:solidFill>
                  <a:srgbClr val="0066FF"/>
                </a:solidFill>
                <a:latin typeface="宋体"/>
                <a:cs typeface="宋体"/>
              </a:rPr>
              <a:t>更</a:t>
            </a:r>
            <a:r>
              <a:rPr lang="zh-CN" altLang="en-US" sz="2000" b="1" dirty="0">
                <a:solidFill>
                  <a:srgbClr val="0066FF"/>
                </a:solidFill>
                <a:latin typeface="宋体"/>
                <a:cs typeface="宋体"/>
              </a:rPr>
              <a:t>好，应该是实现碳中和的一条经济有效可行的技术途径</a:t>
            </a:r>
            <a:r>
              <a:rPr sz="2000" b="1" spc="-5" dirty="0">
                <a:solidFill>
                  <a:srgbClr val="0066FF"/>
                </a:solidFill>
                <a:latin typeface="宋体"/>
                <a:cs typeface="宋体"/>
              </a:rPr>
              <a:t>；</a:t>
            </a:r>
            <a:endParaRPr lang="en-US" sz="2000" b="1" spc="-5" dirty="0">
              <a:solidFill>
                <a:srgbClr val="0066FF"/>
              </a:solidFill>
              <a:latin typeface="宋体"/>
              <a:cs typeface="宋体"/>
            </a:endParaRPr>
          </a:p>
          <a:p>
            <a:pPr marL="355600" marR="5080" indent="-342900">
              <a:lnSpc>
                <a:spcPts val="2800"/>
              </a:lnSpc>
              <a:spcBef>
                <a:spcPts val="320"/>
              </a:spcBef>
              <a:buFont typeface="Cambria"/>
              <a:buChar char="◆"/>
              <a:tabLst>
                <a:tab pos="356235" algn="l"/>
              </a:tabLst>
            </a:pPr>
            <a:r>
              <a:rPr sz="2000" b="1" spc="0" dirty="0" err="1">
                <a:solidFill>
                  <a:srgbClr val="0066FF"/>
                </a:solidFill>
                <a:latin typeface="宋体"/>
                <a:cs typeface="宋体"/>
              </a:rPr>
              <a:t>湿法脱硫烟气</a:t>
            </a:r>
            <a:r>
              <a:rPr lang="zh-CN" altLang="en-US" sz="2000" b="1" spc="0" dirty="0">
                <a:solidFill>
                  <a:srgbClr val="0066FF"/>
                </a:solidFill>
                <a:latin typeface="宋体"/>
                <a:cs typeface="宋体"/>
              </a:rPr>
              <a:t>气溶胶</a:t>
            </a:r>
            <a:r>
              <a:rPr sz="2000" b="1" dirty="0" err="1">
                <a:solidFill>
                  <a:srgbClr val="0066FF"/>
                </a:solidFill>
                <a:latin typeface="宋体"/>
                <a:cs typeface="宋体"/>
              </a:rPr>
              <a:t>的</a:t>
            </a:r>
            <a:r>
              <a:rPr sz="2000" b="1" spc="0" dirty="0" err="1">
                <a:solidFill>
                  <a:srgbClr val="0066FF"/>
                </a:solidFill>
                <a:latin typeface="宋体"/>
                <a:cs typeface="宋体"/>
              </a:rPr>
              <a:t>排</a:t>
            </a:r>
            <a:r>
              <a:rPr sz="2000" b="1" spc="-5" dirty="0" err="1">
                <a:solidFill>
                  <a:srgbClr val="0066FF"/>
                </a:solidFill>
                <a:latin typeface="宋体"/>
                <a:cs typeface="宋体"/>
              </a:rPr>
              <a:t>放</a:t>
            </a:r>
            <a:r>
              <a:rPr sz="2000" b="1" spc="0" dirty="0" err="1">
                <a:solidFill>
                  <a:srgbClr val="0066FF"/>
                </a:solidFill>
                <a:latin typeface="宋体"/>
                <a:cs typeface="宋体"/>
              </a:rPr>
              <a:t>应该</a:t>
            </a:r>
            <a:r>
              <a:rPr sz="2000" b="1" spc="-5" dirty="0" err="1">
                <a:solidFill>
                  <a:srgbClr val="0066FF"/>
                </a:solidFill>
                <a:latin typeface="宋体"/>
                <a:cs typeface="宋体"/>
              </a:rPr>
              <a:t>是</a:t>
            </a:r>
            <a:r>
              <a:rPr sz="2000" b="1" spc="0" dirty="0" err="1">
                <a:solidFill>
                  <a:srgbClr val="0066FF"/>
                </a:solidFill>
                <a:latin typeface="宋体"/>
                <a:cs typeface="宋体"/>
              </a:rPr>
              <a:t>我国</a:t>
            </a:r>
            <a:r>
              <a:rPr sz="2000" b="1" spc="-5" dirty="0" err="1">
                <a:solidFill>
                  <a:srgbClr val="0066FF"/>
                </a:solidFill>
                <a:latin typeface="宋体"/>
                <a:cs typeface="宋体"/>
              </a:rPr>
              <a:t>雾</a:t>
            </a:r>
            <a:r>
              <a:rPr sz="2000" b="1" spc="0" dirty="0" err="1">
                <a:solidFill>
                  <a:srgbClr val="0066FF"/>
                </a:solidFill>
                <a:latin typeface="宋体"/>
                <a:cs typeface="宋体"/>
              </a:rPr>
              <a:t>霾发生</a:t>
            </a:r>
            <a:r>
              <a:rPr sz="2000" b="1" spc="-5" dirty="0" err="1">
                <a:solidFill>
                  <a:srgbClr val="0066FF"/>
                </a:solidFill>
                <a:latin typeface="宋体"/>
                <a:cs typeface="宋体"/>
              </a:rPr>
              <a:t>的</a:t>
            </a:r>
            <a:r>
              <a:rPr sz="2000" b="1" spc="0" dirty="0" err="1">
                <a:solidFill>
                  <a:srgbClr val="0066FF"/>
                </a:solidFill>
                <a:latin typeface="宋体"/>
                <a:cs typeface="宋体"/>
              </a:rPr>
              <a:t>一个</a:t>
            </a:r>
            <a:r>
              <a:rPr sz="2000" b="1" spc="-5" dirty="0" err="1">
                <a:solidFill>
                  <a:srgbClr val="0066FF"/>
                </a:solidFill>
                <a:latin typeface="宋体"/>
                <a:cs typeface="宋体"/>
              </a:rPr>
              <a:t>主</a:t>
            </a:r>
            <a:r>
              <a:rPr sz="2000" b="1" spc="20" dirty="0" err="1">
                <a:solidFill>
                  <a:srgbClr val="0066FF"/>
                </a:solidFill>
                <a:latin typeface="宋体"/>
                <a:cs typeface="宋体"/>
              </a:rPr>
              <a:t>因</a:t>
            </a:r>
            <a:r>
              <a:rPr sz="2000" b="1" spc="0" dirty="0" err="1">
                <a:solidFill>
                  <a:srgbClr val="0066FF"/>
                </a:solidFill>
                <a:latin typeface="宋体"/>
                <a:cs typeface="宋体"/>
              </a:rPr>
              <a:t>，它</a:t>
            </a:r>
            <a:r>
              <a:rPr sz="2000" b="1" spc="-5" dirty="0" err="1">
                <a:solidFill>
                  <a:srgbClr val="0066FF"/>
                </a:solidFill>
                <a:latin typeface="宋体"/>
                <a:cs typeface="宋体"/>
              </a:rPr>
              <a:t>不仅</a:t>
            </a:r>
            <a:r>
              <a:rPr sz="2000" b="1" spc="0" dirty="0" err="1">
                <a:solidFill>
                  <a:srgbClr val="0066FF"/>
                </a:solidFill>
                <a:latin typeface="宋体"/>
                <a:cs typeface="宋体"/>
              </a:rPr>
              <a:t>存在烟气“脱白</a:t>
            </a:r>
            <a:r>
              <a:rPr sz="2000" b="1" spc="0" dirty="0">
                <a:solidFill>
                  <a:srgbClr val="0066FF"/>
                </a:solidFill>
                <a:latin typeface="宋体"/>
                <a:cs typeface="宋体"/>
              </a:rPr>
              <a:t>”</a:t>
            </a:r>
            <a:r>
              <a:rPr lang="zh-CN" altLang="en-US" sz="2000" b="1" spc="0" dirty="0">
                <a:solidFill>
                  <a:srgbClr val="0066FF"/>
                </a:solidFill>
                <a:latin typeface="宋体"/>
                <a:cs typeface="宋体"/>
              </a:rPr>
              <a:t>处理</a:t>
            </a:r>
            <a:r>
              <a:rPr sz="2000" b="1" spc="0" dirty="0" err="1">
                <a:solidFill>
                  <a:srgbClr val="0066FF"/>
                </a:solidFill>
                <a:latin typeface="宋体"/>
                <a:cs typeface="宋体"/>
              </a:rPr>
              <a:t>难题，同</a:t>
            </a:r>
            <a:r>
              <a:rPr sz="2000" b="1" spc="-5" dirty="0" err="1">
                <a:solidFill>
                  <a:srgbClr val="0066FF"/>
                </a:solidFill>
                <a:latin typeface="宋体"/>
                <a:cs typeface="宋体"/>
              </a:rPr>
              <a:t>时</a:t>
            </a:r>
            <a:r>
              <a:rPr sz="2000" b="1" spc="0" dirty="0" err="1">
                <a:solidFill>
                  <a:srgbClr val="0066FF"/>
                </a:solidFill>
                <a:latin typeface="宋体"/>
                <a:cs typeface="宋体"/>
              </a:rPr>
              <a:t>也存</a:t>
            </a:r>
            <a:r>
              <a:rPr sz="2000" b="1" spc="-5" dirty="0" err="1">
                <a:solidFill>
                  <a:srgbClr val="0066FF"/>
                </a:solidFill>
                <a:latin typeface="宋体"/>
                <a:cs typeface="宋体"/>
              </a:rPr>
              <a:t>在</a:t>
            </a:r>
            <a:r>
              <a:rPr sz="2000" b="1" spc="0" dirty="0" err="1">
                <a:solidFill>
                  <a:srgbClr val="0066FF"/>
                </a:solidFill>
                <a:latin typeface="宋体"/>
                <a:cs typeface="宋体"/>
              </a:rPr>
              <a:t>废水</a:t>
            </a:r>
            <a:r>
              <a:rPr sz="2000" b="1" spc="-5" dirty="0" err="1">
                <a:solidFill>
                  <a:srgbClr val="0066FF"/>
                </a:solidFill>
                <a:latin typeface="宋体"/>
                <a:cs typeface="宋体"/>
              </a:rPr>
              <a:t>零</a:t>
            </a:r>
            <a:r>
              <a:rPr sz="2000" b="1" spc="0" dirty="0" err="1">
                <a:solidFill>
                  <a:srgbClr val="0066FF"/>
                </a:solidFill>
                <a:latin typeface="宋体"/>
                <a:cs typeface="宋体"/>
              </a:rPr>
              <a:t>排放</a:t>
            </a:r>
            <a:r>
              <a:rPr lang="zh-CN" altLang="en-US" sz="2000" b="1" spc="0" dirty="0">
                <a:solidFill>
                  <a:srgbClr val="0066FF"/>
                </a:solidFill>
                <a:latin typeface="宋体"/>
                <a:cs typeface="宋体"/>
              </a:rPr>
              <a:t>处理</a:t>
            </a:r>
            <a:r>
              <a:rPr sz="2000" b="1" spc="0" dirty="0" err="1">
                <a:solidFill>
                  <a:srgbClr val="0066FF"/>
                </a:solidFill>
                <a:latin typeface="宋体"/>
                <a:cs typeface="宋体"/>
              </a:rPr>
              <a:t>难</a:t>
            </a:r>
            <a:r>
              <a:rPr sz="2000" b="1" spc="-5" dirty="0" err="1">
                <a:solidFill>
                  <a:srgbClr val="0066FF"/>
                </a:solidFill>
                <a:latin typeface="宋体"/>
                <a:cs typeface="宋体"/>
              </a:rPr>
              <a:t>题</a:t>
            </a:r>
            <a:r>
              <a:rPr sz="2000" b="1" spc="-5" dirty="0">
                <a:solidFill>
                  <a:srgbClr val="0066FF"/>
                </a:solidFill>
                <a:latin typeface="宋体"/>
                <a:cs typeface="宋体"/>
              </a:rPr>
              <a:t>。</a:t>
            </a:r>
            <a:endParaRPr sz="2000" dirty="0">
              <a:latin typeface="宋体"/>
              <a:cs typeface="宋体"/>
            </a:endParaRPr>
          </a:p>
          <a:p>
            <a:pPr marL="355600" marR="6350" indent="-342900">
              <a:lnSpc>
                <a:spcPts val="2800"/>
              </a:lnSpc>
              <a:buFont typeface="Cambria"/>
              <a:buChar char="◆"/>
              <a:tabLst>
                <a:tab pos="356235" algn="l"/>
              </a:tabLst>
            </a:pPr>
            <a:r>
              <a:rPr sz="2000" b="1" spc="0" dirty="0">
                <a:solidFill>
                  <a:srgbClr val="0066FF"/>
                </a:solidFill>
                <a:latin typeface="宋体"/>
                <a:cs typeface="宋体"/>
              </a:rPr>
              <a:t>我们提出的治霾路线是近期</a:t>
            </a:r>
            <a:r>
              <a:rPr sz="2000" b="1" spc="-5" dirty="0">
                <a:solidFill>
                  <a:srgbClr val="0066FF"/>
                </a:solidFill>
                <a:latin typeface="宋体"/>
                <a:cs typeface="宋体"/>
              </a:rPr>
              <a:t>开</a:t>
            </a:r>
            <a:r>
              <a:rPr sz="2000" b="1" spc="0" dirty="0">
                <a:solidFill>
                  <a:srgbClr val="0066FF"/>
                </a:solidFill>
                <a:latin typeface="宋体"/>
                <a:cs typeface="宋体"/>
              </a:rPr>
              <a:t>发燃</a:t>
            </a:r>
            <a:r>
              <a:rPr sz="2000" b="1" spc="-5" dirty="0">
                <a:solidFill>
                  <a:srgbClr val="0066FF"/>
                </a:solidFill>
                <a:latin typeface="宋体"/>
                <a:cs typeface="宋体"/>
              </a:rPr>
              <a:t>煤</a:t>
            </a:r>
            <a:r>
              <a:rPr sz="2000" b="1" spc="0" dirty="0">
                <a:solidFill>
                  <a:srgbClr val="0066FF"/>
                </a:solidFill>
                <a:latin typeface="宋体"/>
                <a:cs typeface="宋体"/>
              </a:rPr>
              <a:t>烟气</a:t>
            </a:r>
            <a:r>
              <a:rPr sz="2000" b="1" spc="-5" dirty="0">
                <a:solidFill>
                  <a:srgbClr val="0066FF"/>
                </a:solidFill>
                <a:latin typeface="宋体"/>
                <a:cs typeface="宋体"/>
              </a:rPr>
              <a:t>污</a:t>
            </a:r>
            <a:r>
              <a:rPr sz="2000" b="1" spc="0" dirty="0">
                <a:solidFill>
                  <a:srgbClr val="0066FF"/>
                </a:solidFill>
                <a:latin typeface="宋体"/>
                <a:cs typeface="宋体"/>
              </a:rPr>
              <a:t>染物干</a:t>
            </a:r>
            <a:r>
              <a:rPr sz="2000" b="1" spc="-5" dirty="0">
                <a:solidFill>
                  <a:srgbClr val="0066FF"/>
                </a:solidFill>
                <a:latin typeface="宋体"/>
                <a:cs typeface="宋体"/>
              </a:rPr>
              <a:t>式</a:t>
            </a:r>
            <a:r>
              <a:rPr sz="2000" b="1" spc="0" dirty="0">
                <a:solidFill>
                  <a:srgbClr val="0066FF"/>
                </a:solidFill>
                <a:latin typeface="宋体"/>
                <a:cs typeface="宋体"/>
              </a:rPr>
              <a:t>高效</a:t>
            </a:r>
            <a:r>
              <a:rPr sz="2000" b="1" spc="-5" dirty="0">
                <a:solidFill>
                  <a:srgbClr val="0066FF"/>
                </a:solidFill>
                <a:latin typeface="宋体"/>
                <a:cs typeface="宋体"/>
              </a:rPr>
              <a:t>脱</a:t>
            </a:r>
            <a:r>
              <a:rPr sz="2000" b="1" spc="0" dirty="0">
                <a:solidFill>
                  <a:srgbClr val="0066FF"/>
                </a:solidFill>
                <a:latin typeface="宋体"/>
                <a:cs typeface="宋体"/>
              </a:rPr>
              <a:t>除技术</a:t>
            </a:r>
            <a:r>
              <a:rPr sz="2000" b="1" spc="-5" dirty="0">
                <a:solidFill>
                  <a:srgbClr val="0066FF"/>
                </a:solidFill>
                <a:latin typeface="宋体"/>
                <a:cs typeface="宋体"/>
              </a:rPr>
              <a:t>，长</a:t>
            </a:r>
            <a:r>
              <a:rPr sz="2000" b="1" spc="0" dirty="0">
                <a:solidFill>
                  <a:srgbClr val="0066FF"/>
                </a:solidFill>
                <a:latin typeface="宋体"/>
                <a:cs typeface="宋体"/>
              </a:rPr>
              <a:t>期进行新的低碳排放工业路</a:t>
            </a:r>
            <a:r>
              <a:rPr sz="2000" b="1" spc="-5" dirty="0">
                <a:solidFill>
                  <a:srgbClr val="0066FF"/>
                </a:solidFill>
                <a:latin typeface="宋体"/>
                <a:cs typeface="宋体"/>
              </a:rPr>
              <a:t>线</a:t>
            </a:r>
            <a:r>
              <a:rPr sz="2000" b="1" spc="0" dirty="0">
                <a:solidFill>
                  <a:srgbClr val="0066FF"/>
                </a:solidFill>
                <a:latin typeface="宋体"/>
                <a:cs typeface="宋体"/>
              </a:rPr>
              <a:t>开发。</a:t>
            </a:r>
            <a:endParaRPr sz="2000" dirty="0">
              <a:latin typeface="宋体"/>
              <a:cs typeface="宋体"/>
            </a:endParaRPr>
          </a:p>
        </p:txBody>
      </p:sp>
      <p:sp>
        <p:nvSpPr>
          <p:cNvPr id="3" name="object 3"/>
          <p:cNvSpPr txBox="1">
            <a:spLocks noGrp="1"/>
          </p:cNvSpPr>
          <p:nvPr>
            <p:ph type="title"/>
          </p:nvPr>
        </p:nvSpPr>
        <p:spPr>
          <a:xfrm>
            <a:off x="423545" y="143234"/>
            <a:ext cx="7186778" cy="369332"/>
          </a:xfrm>
          <a:prstGeom prst="rect">
            <a:avLst/>
          </a:prstGeom>
        </p:spPr>
        <p:txBody>
          <a:bodyPr vert="horz" wrap="square" lIns="0" tIns="0" rIns="0" bIns="0" rtlCol="0">
            <a:spAutoFit/>
          </a:bodyPr>
          <a:lstStyle/>
          <a:p>
            <a:pPr marL="12700">
              <a:lnSpc>
                <a:spcPct val="100000"/>
              </a:lnSpc>
            </a:pPr>
            <a:r>
              <a:rPr lang="zh-CN" altLang="en-US" b="1" dirty="0">
                <a:latin typeface="+mn-ea"/>
                <a:ea typeface="+mn-ea"/>
              </a:rPr>
              <a:t>关于</a:t>
            </a:r>
            <a:r>
              <a:rPr b="1" dirty="0" err="1">
                <a:latin typeface="+mn-ea"/>
                <a:ea typeface="+mn-ea"/>
              </a:rPr>
              <a:t>雾霾治理及</a:t>
            </a:r>
            <a:r>
              <a:rPr lang="zh-CN" altLang="en-US" b="1" dirty="0">
                <a:latin typeface="+mn-ea"/>
                <a:ea typeface="+mn-ea"/>
              </a:rPr>
              <a:t>绿色</a:t>
            </a:r>
            <a:r>
              <a:rPr b="1" dirty="0" err="1">
                <a:latin typeface="+mn-ea"/>
                <a:ea typeface="+mn-ea"/>
              </a:rPr>
              <a:t>低碳排放工业路线的</a:t>
            </a:r>
            <a:r>
              <a:rPr lang="zh-CN" altLang="en-US" b="1" dirty="0">
                <a:latin typeface="+mn-ea"/>
                <a:ea typeface="+mn-ea"/>
              </a:rPr>
              <a:t>一些认识：</a:t>
            </a:r>
            <a:endParaRPr b="1" dirty="0">
              <a:latin typeface="+mn-ea"/>
              <a:ea typeface="+mn-ea"/>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286000" y="3581400"/>
            <a:ext cx="4377690" cy="1707514"/>
          </a:xfrm>
          <a:prstGeom prst="rect">
            <a:avLst/>
          </a:prstGeom>
        </p:spPr>
        <p:txBody>
          <a:bodyPr vert="horz" wrap="square" lIns="0" tIns="0" rIns="0" bIns="0" rtlCol="0">
            <a:spAutoFit/>
          </a:bodyPr>
          <a:lstStyle/>
          <a:p>
            <a:pPr marL="1270" algn="ctr">
              <a:lnSpc>
                <a:spcPct val="100000"/>
              </a:lnSpc>
            </a:pPr>
            <a:r>
              <a:rPr sz="2800" b="1" spc="-5" dirty="0">
                <a:solidFill>
                  <a:srgbClr val="0066FF"/>
                </a:solidFill>
                <a:latin typeface="宋体"/>
                <a:cs typeface="宋体"/>
              </a:rPr>
              <a:t>朱维群</a:t>
            </a:r>
            <a:endParaRPr sz="2800" dirty="0">
              <a:latin typeface="宋体"/>
              <a:cs typeface="宋体"/>
            </a:endParaRPr>
          </a:p>
          <a:p>
            <a:pPr algn="ctr">
              <a:lnSpc>
                <a:spcPct val="100000"/>
              </a:lnSpc>
              <a:spcBef>
                <a:spcPts val="1680"/>
              </a:spcBef>
            </a:pPr>
            <a:r>
              <a:rPr sz="2800" b="1" dirty="0">
                <a:solidFill>
                  <a:srgbClr val="0066FF"/>
                </a:solidFill>
                <a:latin typeface="宋体"/>
                <a:cs typeface="宋体"/>
              </a:rPr>
              <a:t>电话</a:t>
            </a:r>
            <a:r>
              <a:rPr sz="2800" b="1" dirty="0">
                <a:solidFill>
                  <a:srgbClr val="0066FF"/>
                </a:solidFill>
                <a:latin typeface="Arial"/>
                <a:cs typeface="Arial"/>
              </a:rPr>
              <a:t>13605408621</a:t>
            </a:r>
            <a:endParaRPr sz="2800" dirty="0">
              <a:latin typeface="Arial"/>
              <a:cs typeface="Arial"/>
            </a:endParaRPr>
          </a:p>
          <a:p>
            <a:pPr algn="ctr">
              <a:lnSpc>
                <a:spcPct val="100000"/>
              </a:lnSpc>
              <a:spcBef>
                <a:spcPts val="1680"/>
              </a:spcBef>
            </a:pPr>
            <a:r>
              <a:rPr sz="2800" b="1" spc="-5" dirty="0">
                <a:solidFill>
                  <a:srgbClr val="0066FF"/>
                </a:solidFill>
                <a:latin typeface="Arial"/>
                <a:cs typeface="Arial"/>
                <a:hlinkClick r:id="rId2"/>
              </a:rPr>
              <a:t>email:zhuwq@sdu.edu.cn</a:t>
            </a:r>
            <a:endParaRPr sz="2800" dirty="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36DA8AF-9B1B-4026-A7AF-468EE468CE71}"/>
              </a:ext>
            </a:extLst>
          </p:cNvPr>
          <p:cNvSpPr>
            <a:spLocks noGrp="1"/>
          </p:cNvSpPr>
          <p:nvPr>
            <p:ph type="ctrTitle"/>
          </p:nvPr>
        </p:nvSpPr>
        <p:spPr>
          <a:xfrm>
            <a:off x="533400" y="304800"/>
            <a:ext cx="3200400" cy="492443"/>
          </a:xfrm>
        </p:spPr>
        <p:txBody>
          <a:bodyPr/>
          <a:lstStyle/>
          <a:p>
            <a:r>
              <a:rPr lang="en-US" altLang="zh-CN" sz="3200" dirty="0">
                <a:latin typeface="黑体" panose="02010609060101010101" pitchFamily="49" charset="-122"/>
                <a:ea typeface="黑体" panose="02010609060101010101" pitchFamily="49" charset="-122"/>
              </a:rPr>
              <a:t>1.</a:t>
            </a:r>
            <a:r>
              <a:rPr lang="zh-CN" altLang="en-US" sz="3200" dirty="0">
                <a:latin typeface="黑体" panose="02010609060101010101" pitchFamily="49" charset="-122"/>
                <a:ea typeface="黑体" panose="02010609060101010101" pitchFamily="49" charset="-122"/>
              </a:rPr>
              <a:t>课题背景</a:t>
            </a:r>
          </a:p>
        </p:txBody>
      </p:sp>
      <p:sp>
        <p:nvSpPr>
          <p:cNvPr id="3" name="副标题 2">
            <a:extLst>
              <a:ext uri="{FF2B5EF4-FFF2-40B4-BE49-F238E27FC236}">
                <a16:creationId xmlns:a16="http://schemas.microsoft.com/office/drawing/2014/main" id="{904AEDC6-8E77-4005-A950-AC95B68E7970}"/>
              </a:ext>
            </a:extLst>
          </p:cNvPr>
          <p:cNvSpPr>
            <a:spLocks noGrp="1"/>
          </p:cNvSpPr>
          <p:nvPr>
            <p:ph type="subTitle" idx="4"/>
          </p:nvPr>
        </p:nvSpPr>
        <p:spPr>
          <a:xfrm>
            <a:off x="533400" y="1143000"/>
            <a:ext cx="7620000" cy="4452181"/>
          </a:xfrm>
        </p:spPr>
        <p:txBody>
          <a:bodyPr/>
          <a:lstStyle/>
          <a:p>
            <a:pPr>
              <a:lnSpc>
                <a:spcPct val="150000"/>
              </a:lnSpc>
            </a:pPr>
            <a:r>
              <a:rPr lang="en-US" altLang="zh-CN" dirty="0">
                <a:effectLst/>
                <a:latin typeface="+mn-ea"/>
                <a:cs typeface="Arial Unicode MS"/>
              </a:rPr>
              <a:t>    2020</a:t>
            </a:r>
            <a:r>
              <a:rPr lang="zh-CN" altLang="zh-CN" dirty="0">
                <a:effectLst/>
                <a:latin typeface="+mn-ea"/>
                <a:cs typeface="Times New Roman" panose="02020603050405020304" pitchFamily="18" charset="0"/>
              </a:rPr>
              <a:t>年</a:t>
            </a:r>
            <a:r>
              <a:rPr lang="en-US" altLang="zh-CN" dirty="0">
                <a:effectLst/>
                <a:latin typeface="+mn-ea"/>
                <a:cs typeface="Arial Unicode MS"/>
              </a:rPr>
              <a:t>9</a:t>
            </a:r>
            <a:r>
              <a:rPr lang="zh-CN" altLang="zh-CN" dirty="0">
                <a:effectLst/>
                <a:latin typeface="+mn-ea"/>
                <a:cs typeface="Times New Roman" panose="02020603050405020304" pitchFamily="18" charset="0"/>
              </a:rPr>
              <a:t>月</a:t>
            </a:r>
            <a:r>
              <a:rPr lang="en-US" altLang="zh-CN" dirty="0">
                <a:effectLst/>
                <a:latin typeface="+mn-ea"/>
                <a:cs typeface="Arial Unicode MS"/>
              </a:rPr>
              <a:t>22</a:t>
            </a:r>
            <a:r>
              <a:rPr lang="zh-CN" altLang="zh-CN" dirty="0">
                <a:effectLst/>
                <a:latin typeface="+mn-ea"/>
                <a:cs typeface="Times New Roman" panose="02020603050405020304" pitchFamily="18" charset="0"/>
              </a:rPr>
              <a:t>日，习近平主席在第七十五届联合国大会上表示：中国将提高国家自主贡献力度，采取更加有力的政策和措施，二氧化碳排放力争于</a:t>
            </a:r>
            <a:r>
              <a:rPr lang="en-US" altLang="zh-CN" dirty="0">
                <a:effectLst/>
                <a:latin typeface="+mn-ea"/>
                <a:cs typeface="Arial Unicode MS"/>
              </a:rPr>
              <a:t>2030</a:t>
            </a:r>
            <a:r>
              <a:rPr lang="zh-CN" altLang="zh-CN" dirty="0">
                <a:effectLst/>
                <a:latin typeface="+mn-ea"/>
                <a:cs typeface="Times New Roman" panose="02020603050405020304" pitchFamily="18" charset="0"/>
              </a:rPr>
              <a:t>年前达到峰值，努力争取</a:t>
            </a:r>
            <a:r>
              <a:rPr lang="en-US" altLang="zh-CN" dirty="0">
                <a:effectLst/>
                <a:latin typeface="+mn-ea"/>
                <a:cs typeface="Arial Unicode MS"/>
              </a:rPr>
              <a:t>2060</a:t>
            </a:r>
            <a:r>
              <a:rPr lang="zh-CN" altLang="zh-CN" dirty="0">
                <a:effectLst/>
                <a:latin typeface="+mn-ea"/>
                <a:cs typeface="Times New Roman" panose="02020603050405020304" pitchFamily="18" charset="0"/>
              </a:rPr>
              <a:t>年前实现碳中和。</a:t>
            </a:r>
            <a:endParaRPr lang="en-US" altLang="zh-CN" dirty="0">
              <a:latin typeface="+mn-ea"/>
              <a:cs typeface="Times New Roman" panose="02020603050405020304" pitchFamily="18" charset="0"/>
            </a:endParaRPr>
          </a:p>
          <a:p>
            <a:pPr>
              <a:lnSpc>
                <a:spcPct val="150000"/>
              </a:lnSpc>
            </a:pPr>
            <a:r>
              <a:rPr lang="en-US" altLang="zh-CN" sz="2000" dirty="0">
                <a:latin typeface="+mn-ea"/>
                <a:cs typeface="Times New Roman" panose="02020603050405020304" pitchFamily="18" charset="0"/>
              </a:rPr>
              <a:t>    </a:t>
            </a:r>
            <a:r>
              <a:rPr lang="zh-CN" altLang="en-US" sz="2000" dirty="0">
                <a:latin typeface="+mn-ea"/>
              </a:rPr>
              <a:t>中国</a:t>
            </a:r>
            <a:r>
              <a:rPr lang="en-US" altLang="zh-CN" sz="2000" dirty="0">
                <a:latin typeface="+mn-ea"/>
              </a:rPr>
              <a:t>2016</a:t>
            </a:r>
            <a:r>
              <a:rPr lang="zh-CN" altLang="en-US" sz="2000" dirty="0">
                <a:latin typeface="+mn-ea"/>
              </a:rPr>
              <a:t>年二氧化碳排放量约</a:t>
            </a:r>
            <a:r>
              <a:rPr lang="en-US" altLang="zh-CN" sz="2000" dirty="0">
                <a:latin typeface="+mn-ea"/>
              </a:rPr>
              <a:t>120</a:t>
            </a:r>
            <a:r>
              <a:rPr lang="zh-CN" altLang="en-US" sz="2000" dirty="0">
                <a:latin typeface="+mn-ea"/>
              </a:rPr>
              <a:t>亿吨，超过欧盟与美国的总和，人均排放量也超过欧盟。中国面临的国际减排压力巨大，严重制约了我国未来发展空间！</a:t>
            </a:r>
            <a:r>
              <a:rPr lang="en-US" altLang="zh-CN" sz="2000" dirty="0">
                <a:latin typeface="+mn-ea"/>
              </a:rPr>
              <a:t>CO2</a:t>
            </a:r>
            <a:r>
              <a:rPr lang="zh-CN" altLang="en-US" sz="2000" dirty="0">
                <a:latin typeface="+mn-ea"/>
              </a:rPr>
              <a:t>减排与利用既是政治问题，也是经济问题和科技问题。绿色发展、低碳经济转型的核心是化石能源的革命。</a:t>
            </a:r>
          </a:p>
          <a:p>
            <a:pPr marL="12700" marR="5080" indent="673735">
              <a:lnSpc>
                <a:spcPct val="150100"/>
              </a:lnSpc>
            </a:pPr>
            <a:endParaRPr lang="zh-CN" altLang="en-US" sz="2000" dirty="0">
              <a:latin typeface="+mn-ea"/>
            </a:endParaRPr>
          </a:p>
        </p:txBody>
      </p:sp>
    </p:spTree>
    <p:extLst>
      <p:ext uri="{BB962C8B-B14F-4D97-AF65-F5344CB8AC3E}">
        <p14:creationId xmlns:p14="http://schemas.microsoft.com/office/powerpoint/2010/main" val="1769783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40640"/>
            <a:ext cx="7714994" cy="1304916"/>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8311895"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ADD924"/>
          </a:solidFill>
        </p:spPr>
        <p:txBody>
          <a:bodyPr wrap="square" lIns="0" tIns="0" rIns="0" bIns="0" rtlCol="0"/>
          <a:lstStyle/>
          <a:p>
            <a:endParaRPr/>
          </a:p>
        </p:txBody>
      </p:sp>
      <p:sp>
        <p:nvSpPr>
          <p:cNvPr id="4" name="object 4"/>
          <p:cNvSpPr/>
          <p:nvPr/>
        </p:nvSpPr>
        <p:spPr>
          <a:xfrm>
            <a:off x="8551164"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ED3516"/>
          </a:solidFill>
        </p:spPr>
        <p:txBody>
          <a:bodyPr wrap="square" lIns="0" tIns="0" rIns="0" bIns="0" rtlCol="0"/>
          <a:lstStyle/>
          <a:p>
            <a:endParaRPr/>
          </a:p>
        </p:txBody>
      </p:sp>
      <p:sp>
        <p:nvSpPr>
          <p:cNvPr id="5" name="object 5"/>
          <p:cNvSpPr/>
          <p:nvPr/>
        </p:nvSpPr>
        <p:spPr>
          <a:xfrm>
            <a:off x="7836407"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F3BC33"/>
          </a:solidFill>
        </p:spPr>
        <p:txBody>
          <a:bodyPr wrap="square" lIns="0" tIns="0" rIns="0" bIns="0" rtlCol="0"/>
          <a:lstStyle/>
          <a:p>
            <a:endParaRPr/>
          </a:p>
        </p:txBody>
      </p:sp>
      <p:sp>
        <p:nvSpPr>
          <p:cNvPr id="6" name="object 6"/>
          <p:cNvSpPr/>
          <p:nvPr/>
        </p:nvSpPr>
        <p:spPr>
          <a:xfrm>
            <a:off x="8075676"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4E9D41"/>
          </a:solidFill>
        </p:spPr>
        <p:txBody>
          <a:bodyPr wrap="square" lIns="0" tIns="0" rIns="0" bIns="0" rtlCol="0"/>
          <a:lstStyle/>
          <a:p>
            <a:endParaRPr/>
          </a:p>
        </p:txBody>
      </p:sp>
      <p:sp>
        <p:nvSpPr>
          <p:cNvPr id="7" name="object 7"/>
          <p:cNvSpPr/>
          <p:nvPr/>
        </p:nvSpPr>
        <p:spPr>
          <a:xfrm>
            <a:off x="2159507" y="6354457"/>
            <a:ext cx="533976" cy="327634"/>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33578" y="5567171"/>
            <a:ext cx="846122" cy="53582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77495" y="5652617"/>
            <a:ext cx="758494" cy="360680"/>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057694" y="5788088"/>
            <a:ext cx="676198" cy="647611"/>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145565" y="5903772"/>
            <a:ext cx="481812" cy="433069"/>
          </a:xfrm>
          <a:prstGeom prst="rect">
            <a:avLst/>
          </a:prstGeom>
          <a:blipFill>
            <a:blip r:embed="rId7" cstate="print"/>
            <a:stretch>
              <a:fillRect/>
            </a:stretch>
          </a:blipFill>
        </p:spPr>
        <p:txBody>
          <a:bodyPr wrap="square" lIns="0" tIns="0" rIns="0" bIns="0" rtlCol="0"/>
          <a:lstStyle/>
          <a:p>
            <a:endParaRPr/>
          </a:p>
        </p:txBody>
      </p:sp>
      <p:sp>
        <p:nvSpPr>
          <p:cNvPr id="12" name="object 12"/>
          <p:cNvSpPr txBox="1">
            <a:spLocks noGrp="1"/>
          </p:cNvSpPr>
          <p:nvPr>
            <p:ph type="title"/>
          </p:nvPr>
        </p:nvSpPr>
        <p:spPr>
          <a:xfrm>
            <a:off x="618540" y="323977"/>
            <a:ext cx="2242820" cy="567055"/>
          </a:xfrm>
          <a:prstGeom prst="rect">
            <a:avLst/>
          </a:prstGeom>
        </p:spPr>
        <p:txBody>
          <a:bodyPr vert="horz" wrap="square" lIns="0" tIns="0" rIns="0" bIns="0" rtlCol="0">
            <a:spAutoFit/>
          </a:bodyPr>
          <a:lstStyle/>
          <a:p>
            <a:pPr marL="12700">
              <a:lnSpc>
                <a:spcPct val="100000"/>
              </a:lnSpc>
            </a:pPr>
            <a:r>
              <a:rPr sz="3600" b="1" spc="-5" dirty="0">
                <a:latin typeface="Arial"/>
                <a:cs typeface="Arial"/>
              </a:rPr>
              <a:t>1</a:t>
            </a:r>
            <a:r>
              <a:rPr sz="3600" b="1" spc="-100" dirty="0">
                <a:latin typeface="Arial"/>
                <a:cs typeface="Arial"/>
              </a:rPr>
              <a:t> </a:t>
            </a:r>
            <a:r>
              <a:rPr sz="3600" b="1" spc="-5" dirty="0">
                <a:latin typeface="宋体"/>
                <a:cs typeface="宋体"/>
              </a:rPr>
              <a:t>课题背景</a:t>
            </a:r>
            <a:endParaRPr sz="3600">
              <a:latin typeface="宋体"/>
              <a:cs typeface="宋体"/>
            </a:endParaRPr>
          </a:p>
        </p:txBody>
      </p:sp>
      <p:sp>
        <p:nvSpPr>
          <p:cNvPr id="13" name="object 13"/>
          <p:cNvSpPr txBox="1"/>
          <p:nvPr/>
        </p:nvSpPr>
        <p:spPr>
          <a:xfrm>
            <a:off x="690881" y="1530133"/>
            <a:ext cx="7323326" cy="3237425"/>
          </a:xfrm>
          <a:prstGeom prst="rect">
            <a:avLst/>
          </a:prstGeom>
        </p:spPr>
        <p:txBody>
          <a:bodyPr vert="horz" wrap="square" lIns="0" tIns="0" rIns="0" bIns="0" rtlCol="0">
            <a:spAutoFit/>
          </a:bodyPr>
          <a:lstStyle/>
          <a:p>
            <a:pPr marL="12700" marR="5080" indent="545465">
              <a:lnSpc>
                <a:spcPct val="150000"/>
              </a:lnSpc>
            </a:pPr>
            <a:r>
              <a:rPr lang="en-US" altLang="zh-CN" sz="2400" b="1" dirty="0">
                <a:solidFill>
                  <a:srgbClr val="0066FF"/>
                </a:solidFill>
                <a:latin typeface="+mn-ea"/>
                <a:cs typeface="宋体"/>
              </a:rPr>
              <a:t> 2015</a:t>
            </a:r>
            <a:r>
              <a:rPr lang="zh-CN" altLang="en-US" sz="2400" b="1" dirty="0">
                <a:solidFill>
                  <a:srgbClr val="0066FF"/>
                </a:solidFill>
                <a:latin typeface="+mn-ea"/>
                <a:cs typeface="宋体"/>
              </a:rPr>
              <a:t>年底，</a:t>
            </a:r>
            <a:r>
              <a:rPr sz="2400" b="1" dirty="0" err="1">
                <a:solidFill>
                  <a:srgbClr val="0066FF"/>
                </a:solidFill>
                <a:latin typeface="+mn-ea"/>
                <a:cs typeface="宋体"/>
              </a:rPr>
              <a:t>联合国气候变化大会达成的《巴黎协定</a:t>
            </a:r>
            <a:r>
              <a:rPr sz="2400" b="1" spc="-10" dirty="0" err="1">
                <a:solidFill>
                  <a:srgbClr val="0066FF"/>
                </a:solidFill>
                <a:latin typeface="+mn-ea"/>
                <a:cs typeface="宋体"/>
              </a:rPr>
              <a:t>》</a:t>
            </a:r>
            <a:r>
              <a:rPr sz="2400" b="1" dirty="0" err="1">
                <a:solidFill>
                  <a:srgbClr val="0066FF"/>
                </a:solidFill>
                <a:latin typeface="+mn-ea"/>
                <a:cs typeface="宋体"/>
              </a:rPr>
              <a:t>奠定了全球气候治理的基础，控制</a:t>
            </a:r>
            <a:r>
              <a:rPr sz="2400" b="1" spc="0" dirty="0" err="1">
                <a:solidFill>
                  <a:srgbClr val="0066FF"/>
                </a:solidFill>
                <a:latin typeface="+mn-ea"/>
                <a:cs typeface="宋体"/>
              </a:rPr>
              <a:t>温</a:t>
            </a:r>
            <a:r>
              <a:rPr lang="zh-CN" altLang="en-US" sz="2400" b="1" dirty="0">
                <a:solidFill>
                  <a:srgbClr val="0066FF"/>
                </a:solidFill>
                <a:latin typeface="+mn-ea"/>
                <a:cs typeface="宋体"/>
              </a:rPr>
              <a:t>升</a:t>
            </a:r>
            <a:r>
              <a:rPr sz="2400" b="1" spc="-5" dirty="0">
                <a:solidFill>
                  <a:srgbClr val="0066FF"/>
                </a:solidFill>
                <a:latin typeface="+mn-ea"/>
                <a:cs typeface="Calibri"/>
              </a:rPr>
              <a:t>1.</a:t>
            </a:r>
            <a:r>
              <a:rPr sz="2400" b="1" spc="-10" dirty="0">
                <a:solidFill>
                  <a:srgbClr val="0066FF"/>
                </a:solidFill>
                <a:latin typeface="+mn-ea"/>
                <a:cs typeface="Calibri"/>
              </a:rPr>
              <a:t>5</a:t>
            </a:r>
            <a:r>
              <a:rPr sz="2400" b="1" dirty="0">
                <a:solidFill>
                  <a:srgbClr val="0066FF"/>
                </a:solidFill>
                <a:latin typeface="+mn-ea"/>
                <a:cs typeface="仿宋"/>
              </a:rPr>
              <a:t>℃的目标是</a:t>
            </a:r>
            <a:r>
              <a:rPr sz="2400" b="1" spc="-5" dirty="0">
                <a:solidFill>
                  <a:srgbClr val="0066FF"/>
                </a:solidFill>
                <a:latin typeface="+mn-ea"/>
                <a:cs typeface="Calibri"/>
              </a:rPr>
              <a:t>2050</a:t>
            </a:r>
            <a:r>
              <a:rPr sz="2400" b="1" spc="-5" dirty="0">
                <a:solidFill>
                  <a:srgbClr val="0066FF"/>
                </a:solidFill>
                <a:latin typeface="+mn-ea"/>
                <a:cs typeface="宋体"/>
              </a:rPr>
              <a:t>年</a:t>
            </a:r>
            <a:r>
              <a:rPr sz="2400" b="1" dirty="0">
                <a:solidFill>
                  <a:srgbClr val="0066FF"/>
                </a:solidFill>
                <a:latin typeface="+mn-ea"/>
                <a:cs typeface="宋体"/>
              </a:rPr>
              <a:t>实现全球温室气体的净零排</a:t>
            </a:r>
            <a:r>
              <a:rPr sz="2400" b="1" spc="-25" dirty="0">
                <a:solidFill>
                  <a:srgbClr val="0066FF"/>
                </a:solidFill>
                <a:latin typeface="+mn-ea"/>
                <a:cs typeface="宋体"/>
              </a:rPr>
              <a:t>放</a:t>
            </a:r>
            <a:r>
              <a:rPr lang="zh-CN" altLang="en-US" sz="2400" b="1" spc="-25" dirty="0">
                <a:solidFill>
                  <a:srgbClr val="0066FF"/>
                </a:solidFill>
                <a:latin typeface="+mn-ea"/>
                <a:cs typeface="宋体"/>
              </a:rPr>
              <a:t>。</a:t>
            </a:r>
            <a:endParaRPr lang="en-US" altLang="zh-CN" sz="2400" b="1" spc="-25" dirty="0">
              <a:solidFill>
                <a:srgbClr val="0066FF"/>
              </a:solidFill>
              <a:latin typeface="+mn-ea"/>
              <a:cs typeface="宋体"/>
            </a:endParaRPr>
          </a:p>
          <a:p>
            <a:pPr marL="12700" marR="5080" indent="545465">
              <a:lnSpc>
                <a:spcPct val="150000"/>
              </a:lnSpc>
            </a:pPr>
            <a:r>
              <a:rPr lang="en-US" altLang="zh-CN" sz="2400" b="1" dirty="0">
                <a:solidFill>
                  <a:srgbClr val="0066FF"/>
                </a:solidFill>
                <a:latin typeface="+mn-ea"/>
                <a:cs typeface="Microsoft Sans Serif" panose="020B0604020202020204" pitchFamily="34" charset="0"/>
              </a:rPr>
              <a:t>2018</a:t>
            </a:r>
            <a:r>
              <a:rPr lang="zh-CN" altLang="en-US" sz="2400" b="1" dirty="0">
                <a:solidFill>
                  <a:srgbClr val="0066FF"/>
                </a:solidFill>
                <a:latin typeface="+mn-ea"/>
                <a:cs typeface="Microsoft Sans Serif" panose="020B0604020202020204" pitchFamily="34" charset="0"/>
              </a:rPr>
              <a:t>年</a:t>
            </a:r>
            <a:r>
              <a:rPr lang="en-US" altLang="zh-CN" sz="2400" b="1" dirty="0">
                <a:solidFill>
                  <a:srgbClr val="0066FF"/>
                </a:solidFill>
                <a:latin typeface="+mn-ea"/>
                <a:cs typeface="Microsoft Sans Serif" panose="020B0604020202020204" pitchFamily="34" charset="0"/>
              </a:rPr>
              <a:t>12</a:t>
            </a:r>
            <a:r>
              <a:rPr lang="zh-CN" altLang="en-US" sz="2400" b="1" dirty="0">
                <a:solidFill>
                  <a:srgbClr val="0066FF"/>
                </a:solidFill>
                <a:latin typeface="+mn-ea"/>
                <a:cs typeface="Microsoft Sans Serif" panose="020B0604020202020204" pitchFamily="34" charset="0"/>
              </a:rPr>
              <a:t>月，新一届欧盟委员会公布“欧洲绿色协议”，提出到</a:t>
            </a:r>
            <a:r>
              <a:rPr lang="en-US" altLang="zh-CN" sz="2400" b="1" dirty="0">
                <a:solidFill>
                  <a:srgbClr val="0066FF"/>
                </a:solidFill>
                <a:latin typeface="+mn-ea"/>
                <a:cs typeface="Microsoft Sans Serif" panose="020B0604020202020204" pitchFamily="34" charset="0"/>
              </a:rPr>
              <a:t>2050</a:t>
            </a:r>
            <a:r>
              <a:rPr lang="zh-CN" altLang="en-US" sz="2400" b="1" dirty="0">
                <a:solidFill>
                  <a:srgbClr val="0066FF"/>
                </a:solidFill>
                <a:latin typeface="+mn-ea"/>
                <a:cs typeface="Microsoft Sans Serif" panose="020B0604020202020204" pitchFamily="34" charset="0"/>
              </a:rPr>
              <a:t>年率先实现“碳中和”即将净碳排放量降至零的政治承诺。</a:t>
            </a:r>
            <a:endParaRPr sz="2400" b="1" dirty="0">
              <a:solidFill>
                <a:srgbClr val="0066FF"/>
              </a:solidFill>
              <a:latin typeface="+mn-ea"/>
              <a:cs typeface="宋体"/>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7836407" cy="1435608"/>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8311895"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ADD924"/>
          </a:solidFill>
        </p:spPr>
        <p:txBody>
          <a:bodyPr wrap="square" lIns="0" tIns="0" rIns="0" bIns="0" rtlCol="0"/>
          <a:lstStyle/>
          <a:p>
            <a:endParaRPr/>
          </a:p>
        </p:txBody>
      </p:sp>
      <p:sp>
        <p:nvSpPr>
          <p:cNvPr id="4" name="object 4"/>
          <p:cNvSpPr/>
          <p:nvPr/>
        </p:nvSpPr>
        <p:spPr>
          <a:xfrm>
            <a:off x="8551164"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ED3516"/>
          </a:solidFill>
        </p:spPr>
        <p:txBody>
          <a:bodyPr wrap="square" lIns="0" tIns="0" rIns="0" bIns="0" rtlCol="0"/>
          <a:lstStyle/>
          <a:p>
            <a:endParaRPr/>
          </a:p>
        </p:txBody>
      </p:sp>
      <p:sp>
        <p:nvSpPr>
          <p:cNvPr id="5" name="object 5"/>
          <p:cNvSpPr/>
          <p:nvPr/>
        </p:nvSpPr>
        <p:spPr>
          <a:xfrm>
            <a:off x="7836407"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F3BC33"/>
          </a:solidFill>
        </p:spPr>
        <p:txBody>
          <a:bodyPr wrap="square" lIns="0" tIns="0" rIns="0" bIns="0" rtlCol="0"/>
          <a:lstStyle/>
          <a:p>
            <a:endParaRPr/>
          </a:p>
        </p:txBody>
      </p:sp>
      <p:sp>
        <p:nvSpPr>
          <p:cNvPr id="6" name="object 6"/>
          <p:cNvSpPr/>
          <p:nvPr/>
        </p:nvSpPr>
        <p:spPr>
          <a:xfrm>
            <a:off x="8075676"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4E9D41"/>
          </a:solidFill>
        </p:spPr>
        <p:txBody>
          <a:bodyPr wrap="square" lIns="0" tIns="0" rIns="0" bIns="0" rtlCol="0"/>
          <a:lstStyle/>
          <a:p>
            <a:endParaRPr/>
          </a:p>
        </p:txBody>
      </p:sp>
      <p:sp>
        <p:nvSpPr>
          <p:cNvPr id="7" name="object 7"/>
          <p:cNvSpPr/>
          <p:nvPr/>
        </p:nvSpPr>
        <p:spPr>
          <a:xfrm>
            <a:off x="2159507" y="6354457"/>
            <a:ext cx="533976" cy="327634"/>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33578" y="5567171"/>
            <a:ext cx="846122" cy="53582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77495" y="5652617"/>
            <a:ext cx="758494" cy="360680"/>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057694" y="5788088"/>
            <a:ext cx="676198" cy="647611"/>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145565" y="5903772"/>
            <a:ext cx="481812" cy="433069"/>
          </a:xfrm>
          <a:prstGeom prst="rect">
            <a:avLst/>
          </a:prstGeom>
          <a:blipFill>
            <a:blip r:embed="rId7" cstate="print"/>
            <a:stretch>
              <a:fillRect/>
            </a:stretch>
          </a:blipFill>
        </p:spPr>
        <p:txBody>
          <a:bodyPr wrap="square" lIns="0" tIns="0" rIns="0" bIns="0" rtlCol="0"/>
          <a:lstStyle/>
          <a:p>
            <a:endParaRPr/>
          </a:p>
        </p:txBody>
      </p:sp>
      <p:sp>
        <p:nvSpPr>
          <p:cNvPr id="12" name="object 12"/>
          <p:cNvSpPr txBox="1">
            <a:spLocks noGrp="1"/>
          </p:cNvSpPr>
          <p:nvPr>
            <p:ph type="title"/>
          </p:nvPr>
        </p:nvSpPr>
        <p:spPr>
          <a:xfrm>
            <a:off x="481076" y="618997"/>
            <a:ext cx="2241550" cy="567055"/>
          </a:xfrm>
          <a:prstGeom prst="rect">
            <a:avLst/>
          </a:prstGeom>
        </p:spPr>
        <p:txBody>
          <a:bodyPr vert="horz" wrap="square" lIns="0" tIns="0" rIns="0" bIns="0" rtlCol="0">
            <a:spAutoFit/>
          </a:bodyPr>
          <a:lstStyle/>
          <a:p>
            <a:pPr marL="12700">
              <a:lnSpc>
                <a:spcPct val="100000"/>
              </a:lnSpc>
            </a:pPr>
            <a:r>
              <a:rPr sz="3600" b="1" spc="-5" dirty="0">
                <a:latin typeface="Arial"/>
                <a:cs typeface="Arial"/>
              </a:rPr>
              <a:t>1</a:t>
            </a:r>
            <a:r>
              <a:rPr sz="3600" b="1" spc="-100" dirty="0">
                <a:latin typeface="Arial"/>
                <a:cs typeface="Arial"/>
              </a:rPr>
              <a:t> </a:t>
            </a:r>
            <a:r>
              <a:rPr sz="3600" b="1" spc="-5" dirty="0">
                <a:latin typeface="宋体"/>
                <a:cs typeface="宋体"/>
              </a:rPr>
              <a:t>课题背景</a:t>
            </a:r>
            <a:endParaRPr sz="3600">
              <a:latin typeface="宋体"/>
              <a:cs typeface="宋体"/>
            </a:endParaRPr>
          </a:p>
        </p:txBody>
      </p:sp>
      <p:sp>
        <p:nvSpPr>
          <p:cNvPr id="13" name="object 13"/>
          <p:cNvSpPr txBox="1"/>
          <p:nvPr/>
        </p:nvSpPr>
        <p:spPr>
          <a:xfrm>
            <a:off x="653796" y="1624486"/>
            <a:ext cx="7836408" cy="3806235"/>
          </a:xfrm>
          <a:prstGeom prst="rect">
            <a:avLst/>
          </a:prstGeom>
        </p:spPr>
        <p:txBody>
          <a:bodyPr vert="horz" wrap="square" lIns="0" tIns="0" rIns="0" bIns="0" rtlCol="0">
            <a:spAutoFit/>
          </a:bodyPr>
          <a:lstStyle/>
          <a:p>
            <a:pPr marL="12700" marR="236854" indent="420370" algn="just">
              <a:lnSpc>
                <a:spcPct val="150000"/>
              </a:lnSpc>
            </a:pPr>
            <a:r>
              <a:rPr lang="en-US" altLang="zh-CN" sz="2400" b="1" spc="-5" dirty="0">
                <a:solidFill>
                  <a:srgbClr val="0066FF"/>
                </a:solidFill>
                <a:latin typeface="宋体"/>
                <a:cs typeface="宋体"/>
              </a:rPr>
              <a:t> </a:t>
            </a:r>
            <a:r>
              <a:rPr sz="2400" b="1" spc="-5" dirty="0">
                <a:solidFill>
                  <a:srgbClr val="0066FF"/>
                </a:solidFill>
                <a:latin typeface="宋体"/>
                <a:cs typeface="宋体"/>
              </a:rPr>
              <a:t>全世界每年利用化石能源向大气中排</a:t>
            </a:r>
            <a:r>
              <a:rPr sz="2400" b="1" spc="0" dirty="0">
                <a:solidFill>
                  <a:srgbClr val="0066FF"/>
                </a:solidFill>
                <a:latin typeface="宋体"/>
                <a:cs typeface="宋体"/>
              </a:rPr>
              <a:t>放</a:t>
            </a:r>
            <a:r>
              <a:rPr sz="2400" b="1" spc="-10" dirty="0">
                <a:solidFill>
                  <a:srgbClr val="0066FF"/>
                </a:solidFill>
                <a:latin typeface="Arial"/>
                <a:cs typeface="Arial"/>
              </a:rPr>
              <a:t>C</a:t>
            </a:r>
            <a:r>
              <a:rPr sz="2400" b="1" dirty="0">
                <a:solidFill>
                  <a:srgbClr val="0066FF"/>
                </a:solidFill>
                <a:latin typeface="Arial"/>
                <a:cs typeface="Arial"/>
              </a:rPr>
              <a:t>O</a:t>
            </a:r>
            <a:r>
              <a:rPr sz="2400" b="1" spc="-7" baseline="-20833" dirty="0">
                <a:solidFill>
                  <a:srgbClr val="0066FF"/>
                </a:solidFill>
                <a:latin typeface="Arial"/>
                <a:cs typeface="Arial"/>
              </a:rPr>
              <a:t>2</a:t>
            </a:r>
            <a:r>
              <a:rPr lang="en-US" sz="2400" b="1" spc="-7" baseline="-20833" dirty="0">
                <a:solidFill>
                  <a:srgbClr val="0066FF"/>
                </a:solidFill>
                <a:latin typeface="Arial"/>
                <a:cs typeface="Arial"/>
              </a:rPr>
              <a:t> </a:t>
            </a:r>
            <a:r>
              <a:rPr sz="2400" b="1" spc="-5" dirty="0">
                <a:solidFill>
                  <a:srgbClr val="0066FF"/>
                </a:solidFill>
                <a:latin typeface="Arial"/>
                <a:cs typeface="Arial"/>
              </a:rPr>
              <a:t>360</a:t>
            </a:r>
            <a:r>
              <a:rPr sz="2400" b="1" spc="-10" dirty="0">
                <a:solidFill>
                  <a:srgbClr val="0066FF"/>
                </a:solidFill>
                <a:latin typeface="宋体"/>
                <a:cs typeface="宋体"/>
              </a:rPr>
              <a:t>亿</a:t>
            </a:r>
            <a:r>
              <a:rPr sz="2400" b="1" dirty="0">
                <a:solidFill>
                  <a:srgbClr val="0066FF"/>
                </a:solidFill>
                <a:latin typeface="宋体"/>
                <a:cs typeface="宋体"/>
              </a:rPr>
              <a:t>吨以上，其中</a:t>
            </a:r>
            <a:r>
              <a:rPr lang="zh-CN" altLang="en-US" sz="2400" b="1" dirty="0">
                <a:solidFill>
                  <a:srgbClr val="0066FF"/>
                </a:solidFill>
                <a:latin typeface="宋体"/>
                <a:cs typeface="宋体"/>
              </a:rPr>
              <a:t>：</a:t>
            </a:r>
            <a:r>
              <a:rPr sz="2400" b="1" dirty="0">
                <a:solidFill>
                  <a:srgbClr val="0066FF"/>
                </a:solidFill>
                <a:latin typeface="宋体"/>
                <a:cs typeface="宋体"/>
              </a:rPr>
              <a:t>约</a:t>
            </a:r>
            <a:r>
              <a:rPr sz="2400" b="1" spc="-10" dirty="0">
                <a:solidFill>
                  <a:srgbClr val="0066FF"/>
                </a:solidFill>
                <a:latin typeface="Arial"/>
                <a:cs typeface="Arial"/>
              </a:rPr>
              <a:t>20</a:t>
            </a:r>
            <a:r>
              <a:rPr sz="2400" b="1" dirty="0">
                <a:solidFill>
                  <a:srgbClr val="0066FF"/>
                </a:solidFill>
                <a:latin typeface="宋体"/>
                <a:cs typeface="宋体"/>
              </a:rPr>
              <a:t>亿吨被海洋吸收，陆地生态系统吸收</a:t>
            </a:r>
            <a:r>
              <a:rPr sz="2400" b="1" spc="-10" dirty="0">
                <a:solidFill>
                  <a:srgbClr val="0066FF"/>
                </a:solidFill>
                <a:latin typeface="Arial"/>
                <a:cs typeface="Arial"/>
              </a:rPr>
              <a:t>7</a:t>
            </a:r>
            <a:r>
              <a:rPr sz="2400" b="1" dirty="0">
                <a:solidFill>
                  <a:srgbClr val="0066FF"/>
                </a:solidFill>
                <a:latin typeface="宋体"/>
                <a:cs typeface="宋体"/>
              </a:rPr>
              <a:t>亿吨左右；人工利用量不</a:t>
            </a:r>
            <a:r>
              <a:rPr sz="2400" b="1" spc="0" dirty="0">
                <a:solidFill>
                  <a:srgbClr val="0066FF"/>
                </a:solidFill>
                <a:latin typeface="宋体"/>
                <a:cs typeface="宋体"/>
              </a:rPr>
              <a:t>足</a:t>
            </a:r>
            <a:r>
              <a:rPr sz="2400" b="1" spc="-10" dirty="0">
                <a:solidFill>
                  <a:srgbClr val="0066FF"/>
                </a:solidFill>
                <a:latin typeface="Arial"/>
                <a:cs typeface="Arial"/>
              </a:rPr>
              <a:t>10</a:t>
            </a:r>
            <a:r>
              <a:rPr sz="2400" b="1" dirty="0">
                <a:solidFill>
                  <a:srgbClr val="0066FF"/>
                </a:solidFill>
                <a:latin typeface="宋体"/>
                <a:cs typeface="宋体"/>
              </a:rPr>
              <a:t>亿吨。</a:t>
            </a:r>
            <a:r>
              <a:rPr lang="zh-CN" altLang="en-US" sz="2400" b="1" dirty="0">
                <a:solidFill>
                  <a:srgbClr val="0066FF"/>
                </a:solidFill>
                <a:latin typeface="宋体"/>
                <a:cs typeface="宋体"/>
              </a:rPr>
              <a:t>大气中的</a:t>
            </a:r>
            <a:r>
              <a:rPr lang="en-US" altLang="zh-CN" sz="2400" b="1" spc="-5" dirty="0">
                <a:solidFill>
                  <a:srgbClr val="0066FF"/>
                </a:solidFill>
                <a:latin typeface="Arial"/>
                <a:cs typeface="Arial"/>
              </a:rPr>
              <a:t>C</a:t>
            </a:r>
            <a:r>
              <a:rPr lang="en-US" altLang="zh-CN" sz="2400" b="1" dirty="0">
                <a:solidFill>
                  <a:srgbClr val="0066FF"/>
                </a:solidFill>
                <a:latin typeface="Arial"/>
                <a:cs typeface="Arial"/>
              </a:rPr>
              <a:t>O</a:t>
            </a:r>
            <a:r>
              <a:rPr lang="en-US" altLang="zh-CN" sz="2400" b="1" spc="-7" baseline="-20833" dirty="0">
                <a:solidFill>
                  <a:srgbClr val="0066FF"/>
                </a:solidFill>
                <a:latin typeface="Arial"/>
                <a:cs typeface="Arial"/>
              </a:rPr>
              <a:t>2</a:t>
            </a:r>
            <a:r>
              <a:rPr lang="zh-CN" altLang="en-US" sz="2400" b="1" spc="-5" dirty="0">
                <a:solidFill>
                  <a:srgbClr val="0066FF"/>
                </a:solidFill>
                <a:latin typeface="Arial"/>
                <a:cs typeface="Arial"/>
              </a:rPr>
              <a:t>浓度从工业革命前的</a:t>
            </a:r>
            <a:r>
              <a:rPr lang="en-US" altLang="zh-CN" sz="2400" b="1" spc="-5" dirty="0">
                <a:solidFill>
                  <a:srgbClr val="0066FF"/>
                </a:solidFill>
                <a:latin typeface="Arial"/>
                <a:cs typeface="Arial"/>
              </a:rPr>
              <a:t>280ppm</a:t>
            </a:r>
            <a:r>
              <a:rPr lang="zh-CN" altLang="en-US" sz="2400" b="1" spc="-5" dirty="0">
                <a:solidFill>
                  <a:srgbClr val="0066FF"/>
                </a:solidFill>
                <a:latin typeface="Arial"/>
                <a:cs typeface="Arial"/>
              </a:rPr>
              <a:t>增加到目前的</a:t>
            </a:r>
            <a:r>
              <a:rPr lang="en-US" altLang="zh-CN" sz="2400" b="1" spc="-5" dirty="0">
                <a:solidFill>
                  <a:srgbClr val="0066FF"/>
                </a:solidFill>
                <a:latin typeface="Arial"/>
                <a:cs typeface="Arial"/>
              </a:rPr>
              <a:t>410ppm</a:t>
            </a:r>
            <a:r>
              <a:rPr lang="zh-CN" altLang="en-US" sz="2400" b="1" spc="-5" dirty="0">
                <a:solidFill>
                  <a:srgbClr val="0066FF"/>
                </a:solidFill>
                <a:latin typeface="Arial"/>
                <a:cs typeface="Arial"/>
              </a:rPr>
              <a:t>。</a:t>
            </a:r>
            <a:endParaRPr lang="en-US" altLang="zh-CN" sz="2400" b="1" spc="-5" dirty="0">
              <a:solidFill>
                <a:srgbClr val="0066FF"/>
              </a:solidFill>
              <a:latin typeface="Arial"/>
              <a:cs typeface="Arial"/>
            </a:endParaRPr>
          </a:p>
          <a:p>
            <a:pPr marL="12700" marR="236854" indent="420370" algn="just">
              <a:lnSpc>
                <a:spcPct val="150000"/>
              </a:lnSpc>
            </a:pPr>
            <a:r>
              <a:rPr lang="en-US" altLang="zh-CN" sz="2400" b="1" spc="-5" dirty="0">
                <a:solidFill>
                  <a:srgbClr val="0066FF"/>
                </a:solidFill>
                <a:latin typeface="Arial"/>
                <a:cs typeface="Arial"/>
              </a:rPr>
              <a:t>  </a:t>
            </a:r>
            <a:r>
              <a:rPr lang="zh-CN" altLang="en-US" sz="2400" b="1" spc="-5" dirty="0">
                <a:solidFill>
                  <a:srgbClr val="0066FF"/>
                </a:solidFill>
                <a:latin typeface="Arial"/>
                <a:cs typeface="Arial"/>
              </a:rPr>
              <a:t> </a:t>
            </a:r>
            <a:r>
              <a:rPr sz="2400" b="1" dirty="0">
                <a:solidFill>
                  <a:srgbClr val="0066FF"/>
                </a:solidFill>
                <a:latin typeface="宋体"/>
                <a:cs typeface="宋体"/>
              </a:rPr>
              <a:t>显然</a:t>
            </a:r>
            <a:r>
              <a:rPr sz="2400" b="1" spc="-10" dirty="0">
                <a:solidFill>
                  <a:srgbClr val="0066FF"/>
                </a:solidFill>
                <a:latin typeface="宋体"/>
                <a:cs typeface="宋体"/>
              </a:rPr>
              <a:t>，</a:t>
            </a:r>
            <a:r>
              <a:rPr sz="2400" b="1" spc="-5" dirty="0">
                <a:solidFill>
                  <a:srgbClr val="0066FF"/>
                </a:solidFill>
                <a:latin typeface="Arial"/>
                <a:cs typeface="Arial"/>
              </a:rPr>
              <a:t>C</a:t>
            </a:r>
            <a:r>
              <a:rPr sz="2400" b="1" dirty="0">
                <a:solidFill>
                  <a:srgbClr val="0066FF"/>
                </a:solidFill>
                <a:latin typeface="Arial"/>
                <a:cs typeface="Arial"/>
              </a:rPr>
              <a:t>O</a:t>
            </a:r>
            <a:r>
              <a:rPr sz="2400" b="1" spc="-7" baseline="-20833" dirty="0">
                <a:solidFill>
                  <a:srgbClr val="0066FF"/>
                </a:solidFill>
                <a:latin typeface="Arial"/>
                <a:cs typeface="Arial"/>
              </a:rPr>
              <a:t>2</a:t>
            </a:r>
            <a:r>
              <a:rPr sz="2400" b="1" dirty="0">
                <a:solidFill>
                  <a:srgbClr val="0066FF"/>
                </a:solidFill>
                <a:latin typeface="宋体"/>
                <a:cs typeface="宋体"/>
              </a:rPr>
              <a:t>排放量已经远远超过了大自然自身平衡的能力，降低化石燃料利用过程中</a:t>
            </a:r>
            <a:r>
              <a:rPr sz="2400" b="1" spc="0" dirty="0">
                <a:solidFill>
                  <a:srgbClr val="0066FF"/>
                </a:solidFill>
                <a:latin typeface="宋体"/>
                <a:cs typeface="宋体"/>
              </a:rPr>
              <a:t>的</a:t>
            </a:r>
            <a:r>
              <a:rPr sz="2400" b="1" spc="-5" dirty="0">
                <a:solidFill>
                  <a:srgbClr val="0066FF"/>
                </a:solidFill>
                <a:latin typeface="Arial"/>
                <a:cs typeface="Arial"/>
              </a:rPr>
              <a:t>C</a:t>
            </a:r>
            <a:r>
              <a:rPr sz="2400" b="1" dirty="0">
                <a:solidFill>
                  <a:srgbClr val="0066FF"/>
                </a:solidFill>
                <a:latin typeface="Arial"/>
                <a:cs typeface="Arial"/>
              </a:rPr>
              <a:t>O</a:t>
            </a:r>
            <a:r>
              <a:rPr sz="2400" b="1" spc="-7" baseline="-20833" dirty="0">
                <a:solidFill>
                  <a:srgbClr val="0066FF"/>
                </a:solidFill>
                <a:latin typeface="Arial"/>
                <a:cs typeface="Arial"/>
              </a:rPr>
              <a:t>2</a:t>
            </a:r>
            <a:r>
              <a:rPr sz="2400" b="1" dirty="0">
                <a:solidFill>
                  <a:srgbClr val="0066FF"/>
                </a:solidFill>
                <a:latin typeface="宋体"/>
                <a:cs typeface="宋体"/>
              </a:rPr>
              <a:t>排放，进而降</a:t>
            </a:r>
            <a:r>
              <a:rPr sz="2400" b="1" spc="-5" dirty="0">
                <a:solidFill>
                  <a:srgbClr val="0066FF"/>
                </a:solidFill>
                <a:latin typeface="宋体"/>
                <a:cs typeface="宋体"/>
              </a:rPr>
              <a:t>低大气中的</a:t>
            </a:r>
            <a:r>
              <a:rPr sz="2400" b="1" spc="-5" dirty="0">
                <a:solidFill>
                  <a:srgbClr val="0066FF"/>
                </a:solidFill>
                <a:latin typeface="Arial"/>
                <a:cs typeface="Arial"/>
              </a:rPr>
              <a:t>C</a:t>
            </a:r>
            <a:r>
              <a:rPr sz="2400" b="1" dirty="0">
                <a:solidFill>
                  <a:srgbClr val="0066FF"/>
                </a:solidFill>
                <a:latin typeface="Arial"/>
                <a:cs typeface="Arial"/>
              </a:rPr>
              <a:t>O</a:t>
            </a:r>
            <a:r>
              <a:rPr sz="2400" b="1" spc="-15" baseline="-20833" dirty="0">
                <a:solidFill>
                  <a:srgbClr val="0066FF"/>
                </a:solidFill>
                <a:latin typeface="Arial"/>
                <a:cs typeface="Arial"/>
              </a:rPr>
              <a:t>2</a:t>
            </a:r>
            <a:r>
              <a:rPr sz="2400" b="1" spc="-5" dirty="0">
                <a:solidFill>
                  <a:srgbClr val="0066FF"/>
                </a:solidFill>
                <a:latin typeface="宋体"/>
                <a:cs typeface="宋体"/>
              </a:rPr>
              <a:t>浓度已成为全球面临的重大挑战。</a:t>
            </a:r>
            <a:endParaRPr sz="2400" dirty="0">
              <a:latin typeface="宋体"/>
              <a:cs typeface="宋体"/>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1435608"/>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8311895"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ADD924"/>
          </a:solidFill>
        </p:spPr>
        <p:txBody>
          <a:bodyPr wrap="square" lIns="0" tIns="0" rIns="0" bIns="0" rtlCol="0"/>
          <a:lstStyle/>
          <a:p>
            <a:endParaRPr/>
          </a:p>
        </p:txBody>
      </p:sp>
      <p:sp>
        <p:nvSpPr>
          <p:cNvPr id="4" name="object 4"/>
          <p:cNvSpPr/>
          <p:nvPr/>
        </p:nvSpPr>
        <p:spPr>
          <a:xfrm>
            <a:off x="8551164"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ED3516"/>
          </a:solidFill>
        </p:spPr>
        <p:txBody>
          <a:bodyPr wrap="square" lIns="0" tIns="0" rIns="0" bIns="0" rtlCol="0"/>
          <a:lstStyle/>
          <a:p>
            <a:endParaRPr/>
          </a:p>
        </p:txBody>
      </p:sp>
      <p:sp>
        <p:nvSpPr>
          <p:cNvPr id="5" name="object 5"/>
          <p:cNvSpPr/>
          <p:nvPr/>
        </p:nvSpPr>
        <p:spPr>
          <a:xfrm>
            <a:off x="7836407"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F3BC33"/>
          </a:solidFill>
        </p:spPr>
        <p:txBody>
          <a:bodyPr wrap="square" lIns="0" tIns="0" rIns="0" bIns="0" rtlCol="0"/>
          <a:lstStyle/>
          <a:p>
            <a:endParaRPr/>
          </a:p>
        </p:txBody>
      </p:sp>
      <p:sp>
        <p:nvSpPr>
          <p:cNvPr id="6" name="object 6"/>
          <p:cNvSpPr/>
          <p:nvPr/>
        </p:nvSpPr>
        <p:spPr>
          <a:xfrm>
            <a:off x="8075676"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4E9D41"/>
          </a:solidFill>
        </p:spPr>
        <p:txBody>
          <a:bodyPr wrap="square" lIns="0" tIns="0" rIns="0" bIns="0" rtlCol="0"/>
          <a:lstStyle/>
          <a:p>
            <a:endParaRPr/>
          </a:p>
        </p:txBody>
      </p:sp>
      <p:sp>
        <p:nvSpPr>
          <p:cNvPr id="7" name="object 7"/>
          <p:cNvSpPr/>
          <p:nvPr/>
        </p:nvSpPr>
        <p:spPr>
          <a:xfrm>
            <a:off x="2159507" y="6354457"/>
            <a:ext cx="533976" cy="327634"/>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33578" y="5567171"/>
            <a:ext cx="846122" cy="53582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77495" y="5652617"/>
            <a:ext cx="758494" cy="360680"/>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057694" y="5788088"/>
            <a:ext cx="676198" cy="647611"/>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145565" y="5903772"/>
            <a:ext cx="481812" cy="433069"/>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530351" y="3293364"/>
            <a:ext cx="2249805" cy="883919"/>
          </a:xfrm>
          <a:custGeom>
            <a:avLst/>
            <a:gdLst/>
            <a:ahLst/>
            <a:cxnLst/>
            <a:rect l="l" t="t" r="r" b="b"/>
            <a:pathLst>
              <a:path w="2249805" h="883920">
                <a:moveTo>
                  <a:pt x="2102104" y="0"/>
                </a:moveTo>
                <a:lnTo>
                  <a:pt x="147320" y="0"/>
                </a:lnTo>
                <a:lnTo>
                  <a:pt x="100757" y="7506"/>
                </a:lnTo>
                <a:lnTo>
                  <a:pt x="60317" y="28411"/>
                </a:lnTo>
                <a:lnTo>
                  <a:pt x="28426" y="60295"/>
                </a:lnTo>
                <a:lnTo>
                  <a:pt x="7511" y="100738"/>
                </a:lnTo>
                <a:lnTo>
                  <a:pt x="0" y="147320"/>
                </a:lnTo>
                <a:lnTo>
                  <a:pt x="0" y="736600"/>
                </a:lnTo>
                <a:lnTo>
                  <a:pt x="7511" y="783181"/>
                </a:lnTo>
                <a:lnTo>
                  <a:pt x="28426" y="823624"/>
                </a:lnTo>
                <a:lnTo>
                  <a:pt x="60317" y="855508"/>
                </a:lnTo>
                <a:lnTo>
                  <a:pt x="100757" y="876413"/>
                </a:lnTo>
                <a:lnTo>
                  <a:pt x="147320" y="883919"/>
                </a:lnTo>
                <a:lnTo>
                  <a:pt x="2102104" y="883919"/>
                </a:lnTo>
                <a:lnTo>
                  <a:pt x="2148685" y="876413"/>
                </a:lnTo>
                <a:lnTo>
                  <a:pt x="2189128" y="855508"/>
                </a:lnTo>
                <a:lnTo>
                  <a:pt x="2221012" y="823624"/>
                </a:lnTo>
                <a:lnTo>
                  <a:pt x="2241917" y="783181"/>
                </a:lnTo>
                <a:lnTo>
                  <a:pt x="2249424" y="736600"/>
                </a:lnTo>
                <a:lnTo>
                  <a:pt x="2249424" y="147320"/>
                </a:lnTo>
                <a:lnTo>
                  <a:pt x="2241917" y="100738"/>
                </a:lnTo>
                <a:lnTo>
                  <a:pt x="2221012" y="60295"/>
                </a:lnTo>
                <a:lnTo>
                  <a:pt x="2189128" y="28411"/>
                </a:lnTo>
                <a:lnTo>
                  <a:pt x="2148685" y="7506"/>
                </a:lnTo>
                <a:lnTo>
                  <a:pt x="2102104" y="0"/>
                </a:lnTo>
                <a:close/>
              </a:path>
            </a:pathLst>
          </a:custGeom>
          <a:solidFill>
            <a:srgbClr val="66FFFF">
              <a:alpha val="45881"/>
            </a:srgbClr>
          </a:solidFill>
        </p:spPr>
        <p:txBody>
          <a:bodyPr wrap="square" lIns="0" tIns="0" rIns="0" bIns="0" rtlCol="0"/>
          <a:lstStyle/>
          <a:p>
            <a:endParaRPr/>
          </a:p>
        </p:txBody>
      </p:sp>
      <p:sp>
        <p:nvSpPr>
          <p:cNvPr id="15" name="object 15"/>
          <p:cNvSpPr/>
          <p:nvPr/>
        </p:nvSpPr>
        <p:spPr>
          <a:xfrm>
            <a:off x="530351" y="3293364"/>
            <a:ext cx="2249805" cy="883919"/>
          </a:xfrm>
          <a:custGeom>
            <a:avLst/>
            <a:gdLst/>
            <a:ahLst/>
            <a:cxnLst/>
            <a:rect l="l" t="t" r="r" b="b"/>
            <a:pathLst>
              <a:path w="2249805" h="883920">
                <a:moveTo>
                  <a:pt x="0" y="147320"/>
                </a:moveTo>
                <a:lnTo>
                  <a:pt x="7511" y="100738"/>
                </a:lnTo>
                <a:lnTo>
                  <a:pt x="28426" y="60295"/>
                </a:lnTo>
                <a:lnTo>
                  <a:pt x="60317" y="28411"/>
                </a:lnTo>
                <a:lnTo>
                  <a:pt x="100757" y="7506"/>
                </a:lnTo>
                <a:lnTo>
                  <a:pt x="147320" y="0"/>
                </a:lnTo>
                <a:lnTo>
                  <a:pt x="2102104" y="0"/>
                </a:lnTo>
                <a:lnTo>
                  <a:pt x="2148685" y="7506"/>
                </a:lnTo>
                <a:lnTo>
                  <a:pt x="2189128" y="28411"/>
                </a:lnTo>
                <a:lnTo>
                  <a:pt x="2221012" y="60295"/>
                </a:lnTo>
                <a:lnTo>
                  <a:pt x="2241917" y="100738"/>
                </a:lnTo>
                <a:lnTo>
                  <a:pt x="2249424" y="147320"/>
                </a:lnTo>
                <a:lnTo>
                  <a:pt x="2249424" y="736600"/>
                </a:lnTo>
                <a:lnTo>
                  <a:pt x="2241917" y="783181"/>
                </a:lnTo>
                <a:lnTo>
                  <a:pt x="2221012" y="823624"/>
                </a:lnTo>
                <a:lnTo>
                  <a:pt x="2189128" y="855508"/>
                </a:lnTo>
                <a:lnTo>
                  <a:pt x="2148685" y="876413"/>
                </a:lnTo>
                <a:lnTo>
                  <a:pt x="2102104" y="883919"/>
                </a:lnTo>
                <a:lnTo>
                  <a:pt x="147320" y="883919"/>
                </a:lnTo>
                <a:lnTo>
                  <a:pt x="100757" y="876413"/>
                </a:lnTo>
                <a:lnTo>
                  <a:pt x="60317" y="855508"/>
                </a:lnTo>
                <a:lnTo>
                  <a:pt x="28426" y="823624"/>
                </a:lnTo>
                <a:lnTo>
                  <a:pt x="7511" y="783181"/>
                </a:lnTo>
                <a:lnTo>
                  <a:pt x="0" y="736600"/>
                </a:lnTo>
                <a:lnTo>
                  <a:pt x="0" y="147320"/>
                </a:lnTo>
                <a:close/>
              </a:path>
            </a:pathLst>
          </a:custGeom>
          <a:ln w="9525">
            <a:solidFill>
              <a:srgbClr val="993300"/>
            </a:solidFill>
            <a:prstDash val="dot"/>
          </a:ln>
        </p:spPr>
        <p:txBody>
          <a:bodyPr wrap="square" lIns="0" tIns="0" rIns="0" bIns="0" rtlCol="0"/>
          <a:lstStyle/>
          <a:p>
            <a:endParaRPr/>
          </a:p>
        </p:txBody>
      </p:sp>
      <p:sp>
        <p:nvSpPr>
          <p:cNvPr id="16" name="object 16"/>
          <p:cNvSpPr txBox="1"/>
          <p:nvPr/>
        </p:nvSpPr>
        <p:spPr>
          <a:xfrm>
            <a:off x="499491" y="3542665"/>
            <a:ext cx="2193991" cy="430887"/>
          </a:xfrm>
          <a:prstGeom prst="rect">
            <a:avLst/>
          </a:prstGeom>
        </p:spPr>
        <p:txBody>
          <a:bodyPr vert="horz" wrap="square" lIns="0" tIns="0" rIns="0" bIns="0" rtlCol="0">
            <a:spAutoFit/>
          </a:bodyPr>
          <a:lstStyle/>
          <a:p>
            <a:pPr marL="12700">
              <a:lnSpc>
                <a:spcPct val="100000"/>
              </a:lnSpc>
            </a:pPr>
            <a:r>
              <a:rPr sz="2800" b="1" dirty="0" err="1">
                <a:solidFill>
                  <a:srgbClr val="FF0000"/>
                </a:solidFill>
                <a:latin typeface="微软雅黑"/>
                <a:cs typeface="微软雅黑"/>
              </a:rPr>
              <a:t>低碳</a:t>
            </a:r>
            <a:r>
              <a:rPr lang="zh-CN" altLang="en-US" sz="2800" b="1" dirty="0">
                <a:solidFill>
                  <a:srgbClr val="FF0000"/>
                </a:solidFill>
                <a:latin typeface="微软雅黑" panose="020B0503020204020204" pitchFamily="34" charset="-122"/>
                <a:ea typeface="微软雅黑" panose="020B0503020204020204" pitchFamily="34" charset="-122"/>
                <a:cs typeface="微软雅黑"/>
              </a:rPr>
              <a:t>排放</a:t>
            </a:r>
            <a:r>
              <a:rPr sz="2800" b="1" dirty="0" err="1">
                <a:solidFill>
                  <a:srgbClr val="FF0000"/>
                </a:solidFill>
                <a:latin typeface="微软雅黑"/>
                <a:cs typeface="微软雅黑"/>
              </a:rPr>
              <a:t>技术</a:t>
            </a:r>
            <a:endParaRPr sz="2800" dirty="0">
              <a:solidFill>
                <a:srgbClr val="FF0000"/>
              </a:solidFill>
              <a:latin typeface="微软雅黑"/>
              <a:cs typeface="微软雅黑"/>
            </a:endParaRPr>
          </a:p>
        </p:txBody>
      </p:sp>
      <p:sp>
        <p:nvSpPr>
          <p:cNvPr id="19" name="object 19"/>
          <p:cNvSpPr/>
          <p:nvPr/>
        </p:nvSpPr>
        <p:spPr>
          <a:xfrm>
            <a:off x="2780538" y="2010917"/>
            <a:ext cx="535305" cy="3451860"/>
          </a:xfrm>
          <a:custGeom>
            <a:avLst/>
            <a:gdLst/>
            <a:ahLst/>
            <a:cxnLst/>
            <a:rect l="l" t="t" r="r" b="b"/>
            <a:pathLst>
              <a:path w="535304" h="3451860">
                <a:moveTo>
                  <a:pt x="534924" y="3451860"/>
                </a:moveTo>
                <a:lnTo>
                  <a:pt x="486851" y="3447225"/>
                </a:lnTo>
                <a:lnTo>
                  <a:pt x="441603" y="3433864"/>
                </a:lnTo>
                <a:lnTo>
                  <a:pt x="399937" y="3412588"/>
                </a:lnTo>
                <a:lnTo>
                  <a:pt x="362607" y="3384210"/>
                </a:lnTo>
                <a:lnTo>
                  <a:pt x="330370" y="3349541"/>
                </a:lnTo>
                <a:lnTo>
                  <a:pt x="303981" y="3309394"/>
                </a:lnTo>
                <a:lnTo>
                  <a:pt x="284196" y="3264580"/>
                </a:lnTo>
                <a:lnTo>
                  <a:pt x="271771" y="3215913"/>
                </a:lnTo>
                <a:lnTo>
                  <a:pt x="267462" y="3164205"/>
                </a:lnTo>
                <a:lnTo>
                  <a:pt x="267462" y="2013585"/>
                </a:lnTo>
                <a:lnTo>
                  <a:pt x="263152" y="1961876"/>
                </a:lnTo>
                <a:lnTo>
                  <a:pt x="250727" y="1913209"/>
                </a:lnTo>
                <a:lnTo>
                  <a:pt x="230942" y="1868395"/>
                </a:lnTo>
                <a:lnTo>
                  <a:pt x="204553" y="1828248"/>
                </a:lnTo>
                <a:lnTo>
                  <a:pt x="172316" y="1793579"/>
                </a:lnTo>
                <a:lnTo>
                  <a:pt x="134986" y="1765201"/>
                </a:lnTo>
                <a:lnTo>
                  <a:pt x="93320" y="1743925"/>
                </a:lnTo>
                <a:lnTo>
                  <a:pt x="48072" y="1730564"/>
                </a:lnTo>
                <a:lnTo>
                  <a:pt x="0" y="1725930"/>
                </a:lnTo>
                <a:lnTo>
                  <a:pt x="48072" y="1721295"/>
                </a:lnTo>
                <a:lnTo>
                  <a:pt x="93320" y="1707934"/>
                </a:lnTo>
                <a:lnTo>
                  <a:pt x="134986" y="1686658"/>
                </a:lnTo>
                <a:lnTo>
                  <a:pt x="172316" y="1658280"/>
                </a:lnTo>
                <a:lnTo>
                  <a:pt x="204553" y="1623611"/>
                </a:lnTo>
                <a:lnTo>
                  <a:pt x="230942" y="1583464"/>
                </a:lnTo>
                <a:lnTo>
                  <a:pt x="250727" y="1538650"/>
                </a:lnTo>
                <a:lnTo>
                  <a:pt x="263152" y="1489983"/>
                </a:lnTo>
                <a:lnTo>
                  <a:pt x="267462" y="1438275"/>
                </a:lnTo>
                <a:lnTo>
                  <a:pt x="267462" y="287655"/>
                </a:lnTo>
                <a:lnTo>
                  <a:pt x="271771" y="235946"/>
                </a:lnTo>
                <a:lnTo>
                  <a:pt x="284196" y="187279"/>
                </a:lnTo>
                <a:lnTo>
                  <a:pt x="303981" y="142465"/>
                </a:lnTo>
                <a:lnTo>
                  <a:pt x="330370" y="102318"/>
                </a:lnTo>
                <a:lnTo>
                  <a:pt x="362607" y="67649"/>
                </a:lnTo>
                <a:lnTo>
                  <a:pt x="399937" y="39271"/>
                </a:lnTo>
                <a:lnTo>
                  <a:pt x="441603" y="17995"/>
                </a:lnTo>
                <a:lnTo>
                  <a:pt x="486851" y="4634"/>
                </a:lnTo>
                <a:lnTo>
                  <a:pt x="534924" y="0"/>
                </a:lnTo>
              </a:path>
            </a:pathLst>
          </a:custGeom>
          <a:ln w="25400">
            <a:solidFill>
              <a:srgbClr val="1C1C1C"/>
            </a:solidFill>
          </a:ln>
        </p:spPr>
        <p:txBody>
          <a:bodyPr wrap="square" lIns="0" tIns="0" rIns="0" bIns="0" rtlCol="0"/>
          <a:lstStyle/>
          <a:p>
            <a:endParaRPr/>
          </a:p>
        </p:txBody>
      </p:sp>
      <p:sp>
        <p:nvSpPr>
          <p:cNvPr id="22" name="object 22"/>
          <p:cNvSpPr/>
          <p:nvPr/>
        </p:nvSpPr>
        <p:spPr>
          <a:xfrm>
            <a:off x="3304540" y="1550417"/>
            <a:ext cx="3865245" cy="911860"/>
          </a:xfrm>
          <a:custGeom>
            <a:avLst/>
            <a:gdLst/>
            <a:ahLst/>
            <a:cxnLst/>
            <a:rect l="l" t="t" r="r" b="b"/>
            <a:pathLst>
              <a:path w="3865245" h="911860">
                <a:moveTo>
                  <a:pt x="3712972" y="0"/>
                </a:moveTo>
                <a:lnTo>
                  <a:pt x="151891" y="0"/>
                </a:lnTo>
                <a:lnTo>
                  <a:pt x="103859" y="7737"/>
                </a:lnTo>
                <a:lnTo>
                  <a:pt x="62160" y="29289"/>
                </a:lnTo>
                <a:lnTo>
                  <a:pt x="29289" y="62160"/>
                </a:lnTo>
                <a:lnTo>
                  <a:pt x="7737" y="103859"/>
                </a:lnTo>
                <a:lnTo>
                  <a:pt x="0" y="151891"/>
                </a:lnTo>
                <a:lnTo>
                  <a:pt x="0" y="759459"/>
                </a:lnTo>
                <a:lnTo>
                  <a:pt x="7737" y="807492"/>
                </a:lnTo>
                <a:lnTo>
                  <a:pt x="29289" y="849191"/>
                </a:lnTo>
                <a:lnTo>
                  <a:pt x="62160" y="882062"/>
                </a:lnTo>
                <a:lnTo>
                  <a:pt x="103859" y="903614"/>
                </a:lnTo>
                <a:lnTo>
                  <a:pt x="151891" y="911351"/>
                </a:lnTo>
                <a:lnTo>
                  <a:pt x="3712972" y="911351"/>
                </a:lnTo>
                <a:lnTo>
                  <a:pt x="3761004" y="903614"/>
                </a:lnTo>
                <a:lnTo>
                  <a:pt x="3802703" y="882062"/>
                </a:lnTo>
                <a:lnTo>
                  <a:pt x="3835574" y="849191"/>
                </a:lnTo>
                <a:lnTo>
                  <a:pt x="3857126" y="807492"/>
                </a:lnTo>
                <a:lnTo>
                  <a:pt x="3864864" y="759459"/>
                </a:lnTo>
                <a:lnTo>
                  <a:pt x="3864864" y="151891"/>
                </a:lnTo>
                <a:lnTo>
                  <a:pt x="3857126" y="103859"/>
                </a:lnTo>
                <a:lnTo>
                  <a:pt x="3835574" y="62160"/>
                </a:lnTo>
                <a:lnTo>
                  <a:pt x="3802703" y="29289"/>
                </a:lnTo>
                <a:lnTo>
                  <a:pt x="3761004" y="7737"/>
                </a:lnTo>
                <a:lnTo>
                  <a:pt x="3712972" y="0"/>
                </a:lnTo>
                <a:close/>
              </a:path>
            </a:pathLst>
          </a:custGeom>
          <a:solidFill>
            <a:srgbClr val="66FFFF">
              <a:alpha val="45881"/>
            </a:srgbClr>
          </a:solidFill>
        </p:spPr>
        <p:txBody>
          <a:bodyPr wrap="square" lIns="0" tIns="0" rIns="0" bIns="0" rtlCol="0"/>
          <a:lstStyle/>
          <a:p>
            <a:endParaRPr/>
          </a:p>
        </p:txBody>
      </p:sp>
      <p:sp>
        <p:nvSpPr>
          <p:cNvPr id="23" name="object 23"/>
          <p:cNvSpPr txBox="1"/>
          <p:nvPr/>
        </p:nvSpPr>
        <p:spPr>
          <a:xfrm>
            <a:off x="3838447" y="1682115"/>
            <a:ext cx="2821305" cy="791210"/>
          </a:xfrm>
          <a:prstGeom prst="rect">
            <a:avLst/>
          </a:prstGeom>
        </p:spPr>
        <p:txBody>
          <a:bodyPr vert="horz" wrap="square" lIns="0" tIns="0" rIns="0" bIns="0" rtlCol="0">
            <a:spAutoFit/>
          </a:bodyPr>
          <a:lstStyle/>
          <a:p>
            <a:pPr algn="ctr">
              <a:lnSpc>
                <a:spcPct val="100000"/>
              </a:lnSpc>
            </a:pPr>
            <a:r>
              <a:rPr sz="2000" b="1" spc="5" dirty="0">
                <a:solidFill>
                  <a:srgbClr val="0066FF"/>
                </a:solidFill>
                <a:latin typeface="微软雅黑"/>
                <a:cs typeface="微软雅黑"/>
              </a:rPr>
              <a:t>源头</a:t>
            </a:r>
            <a:r>
              <a:rPr sz="2000" b="1" spc="-5" dirty="0">
                <a:solidFill>
                  <a:srgbClr val="0066FF"/>
                </a:solidFill>
                <a:latin typeface="微软雅黑"/>
                <a:cs typeface="微软雅黑"/>
              </a:rPr>
              <a:t>控</a:t>
            </a:r>
            <a:r>
              <a:rPr sz="2000" b="1" spc="-10" dirty="0">
                <a:solidFill>
                  <a:srgbClr val="0066FF"/>
                </a:solidFill>
                <a:latin typeface="微软雅黑"/>
                <a:cs typeface="微软雅黑"/>
              </a:rPr>
              <a:t>制</a:t>
            </a:r>
            <a:r>
              <a:rPr sz="2000" b="1" spc="5" dirty="0">
                <a:solidFill>
                  <a:srgbClr val="0066FF"/>
                </a:solidFill>
                <a:latin typeface="微软雅黑"/>
                <a:cs typeface="微软雅黑"/>
              </a:rPr>
              <a:t>的</a:t>
            </a:r>
            <a:r>
              <a:rPr sz="2000" b="1" spc="-10" dirty="0">
                <a:solidFill>
                  <a:srgbClr val="0066FF"/>
                </a:solidFill>
                <a:latin typeface="微软雅黑"/>
                <a:cs typeface="微软雅黑"/>
              </a:rPr>
              <a:t>“</a:t>
            </a:r>
            <a:r>
              <a:rPr sz="2000" b="1" dirty="0">
                <a:solidFill>
                  <a:srgbClr val="0066FF"/>
                </a:solidFill>
                <a:latin typeface="微软雅黑"/>
                <a:cs typeface="微软雅黑"/>
              </a:rPr>
              <a:t>无碳技</a:t>
            </a:r>
            <a:r>
              <a:rPr sz="2000" b="1" spc="-10" dirty="0">
                <a:solidFill>
                  <a:srgbClr val="0066FF"/>
                </a:solidFill>
                <a:latin typeface="微软雅黑"/>
                <a:cs typeface="微软雅黑"/>
              </a:rPr>
              <a:t>术</a:t>
            </a:r>
            <a:r>
              <a:rPr sz="2000" b="1" spc="5" dirty="0">
                <a:solidFill>
                  <a:srgbClr val="0066FF"/>
                </a:solidFill>
                <a:latin typeface="微软雅黑"/>
                <a:cs typeface="微软雅黑"/>
              </a:rPr>
              <a:t>”</a:t>
            </a:r>
            <a:endParaRPr sz="2000" dirty="0">
              <a:solidFill>
                <a:srgbClr val="0066FF"/>
              </a:solidFill>
              <a:latin typeface="微软雅黑"/>
              <a:cs typeface="微软雅黑"/>
            </a:endParaRPr>
          </a:p>
          <a:p>
            <a:pPr algn="ctr">
              <a:lnSpc>
                <a:spcPct val="100000"/>
              </a:lnSpc>
              <a:spcBef>
                <a:spcPts val="1200"/>
              </a:spcBef>
            </a:pPr>
            <a:r>
              <a:rPr sz="2000" b="1" dirty="0">
                <a:solidFill>
                  <a:srgbClr val="0066FF"/>
                </a:solidFill>
                <a:latin typeface="微软雅黑"/>
                <a:cs typeface="微软雅黑"/>
              </a:rPr>
              <a:t>---绿色能源技术</a:t>
            </a:r>
            <a:endParaRPr sz="2000" dirty="0">
              <a:solidFill>
                <a:srgbClr val="0066FF"/>
              </a:solidFill>
              <a:latin typeface="微软雅黑"/>
              <a:cs typeface="微软雅黑"/>
            </a:endParaRPr>
          </a:p>
        </p:txBody>
      </p:sp>
      <p:sp>
        <p:nvSpPr>
          <p:cNvPr id="26" name="object 26"/>
          <p:cNvSpPr/>
          <p:nvPr/>
        </p:nvSpPr>
        <p:spPr>
          <a:xfrm>
            <a:off x="3346703" y="3232276"/>
            <a:ext cx="4221480" cy="911860"/>
          </a:xfrm>
          <a:custGeom>
            <a:avLst/>
            <a:gdLst/>
            <a:ahLst/>
            <a:cxnLst/>
            <a:rect l="l" t="t" r="r" b="b"/>
            <a:pathLst>
              <a:path w="4221480" h="911860">
                <a:moveTo>
                  <a:pt x="4069588" y="0"/>
                </a:moveTo>
                <a:lnTo>
                  <a:pt x="151891" y="0"/>
                </a:lnTo>
                <a:lnTo>
                  <a:pt x="103859" y="7737"/>
                </a:lnTo>
                <a:lnTo>
                  <a:pt x="62160" y="29289"/>
                </a:lnTo>
                <a:lnTo>
                  <a:pt x="29289" y="62160"/>
                </a:lnTo>
                <a:lnTo>
                  <a:pt x="7737" y="103859"/>
                </a:lnTo>
                <a:lnTo>
                  <a:pt x="0" y="151891"/>
                </a:lnTo>
                <a:lnTo>
                  <a:pt x="0" y="759459"/>
                </a:lnTo>
                <a:lnTo>
                  <a:pt x="7737" y="807492"/>
                </a:lnTo>
                <a:lnTo>
                  <a:pt x="29289" y="849191"/>
                </a:lnTo>
                <a:lnTo>
                  <a:pt x="62160" y="882062"/>
                </a:lnTo>
                <a:lnTo>
                  <a:pt x="103859" y="903614"/>
                </a:lnTo>
                <a:lnTo>
                  <a:pt x="151891" y="911351"/>
                </a:lnTo>
                <a:lnTo>
                  <a:pt x="4069588" y="911351"/>
                </a:lnTo>
                <a:lnTo>
                  <a:pt x="4117620" y="903614"/>
                </a:lnTo>
                <a:lnTo>
                  <a:pt x="4159319" y="882062"/>
                </a:lnTo>
                <a:lnTo>
                  <a:pt x="4192190" y="849191"/>
                </a:lnTo>
                <a:lnTo>
                  <a:pt x="4213742" y="807492"/>
                </a:lnTo>
                <a:lnTo>
                  <a:pt x="4221480" y="759459"/>
                </a:lnTo>
                <a:lnTo>
                  <a:pt x="4221480" y="151891"/>
                </a:lnTo>
                <a:lnTo>
                  <a:pt x="4213742" y="103859"/>
                </a:lnTo>
                <a:lnTo>
                  <a:pt x="4192190" y="62160"/>
                </a:lnTo>
                <a:lnTo>
                  <a:pt x="4159319" y="29289"/>
                </a:lnTo>
                <a:lnTo>
                  <a:pt x="4117620" y="7737"/>
                </a:lnTo>
                <a:lnTo>
                  <a:pt x="4069588" y="0"/>
                </a:lnTo>
                <a:close/>
              </a:path>
            </a:pathLst>
          </a:custGeom>
          <a:solidFill>
            <a:srgbClr val="66FFFF">
              <a:alpha val="45881"/>
            </a:srgbClr>
          </a:solidFill>
        </p:spPr>
        <p:txBody>
          <a:bodyPr wrap="square" lIns="0" tIns="0" rIns="0" bIns="0" rtlCol="0"/>
          <a:lstStyle/>
          <a:p>
            <a:endParaRPr/>
          </a:p>
        </p:txBody>
      </p:sp>
      <p:sp>
        <p:nvSpPr>
          <p:cNvPr id="27" name="object 27"/>
          <p:cNvSpPr txBox="1"/>
          <p:nvPr/>
        </p:nvSpPr>
        <p:spPr>
          <a:xfrm>
            <a:off x="3913123" y="3353561"/>
            <a:ext cx="3408679" cy="790575"/>
          </a:xfrm>
          <a:prstGeom prst="rect">
            <a:avLst/>
          </a:prstGeom>
        </p:spPr>
        <p:txBody>
          <a:bodyPr vert="horz" wrap="square" lIns="0" tIns="0" rIns="0" bIns="0" rtlCol="0">
            <a:spAutoFit/>
          </a:bodyPr>
          <a:lstStyle/>
          <a:p>
            <a:pPr marL="116205">
              <a:lnSpc>
                <a:spcPct val="100000"/>
              </a:lnSpc>
            </a:pPr>
            <a:r>
              <a:rPr sz="2000" b="1" spc="-5" dirty="0">
                <a:solidFill>
                  <a:srgbClr val="0066FF"/>
                </a:solidFill>
                <a:latin typeface="微软雅黑"/>
                <a:cs typeface="微软雅黑"/>
              </a:rPr>
              <a:t>过程控制的“减碳技术”</a:t>
            </a:r>
            <a:endParaRPr sz="2000" dirty="0">
              <a:solidFill>
                <a:srgbClr val="0066FF"/>
              </a:solidFill>
              <a:latin typeface="微软雅黑"/>
              <a:cs typeface="微软雅黑"/>
            </a:endParaRPr>
          </a:p>
          <a:p>
            <a:pPr marL="12700">
              <a:lnSpc>
                <a:spcPct val="100000"/>
              </a:lnSpc>
              <a:spcBef>
                <a:spcPts val="1200"/>
              </a:spcBef>
            </a:pPr>
            <a:r>
              <a:rPr sz="2000" b="1" dirty="0">
                <a:solidFill>
                  <a:srgbClr val="0066FF"/>
                </a:solidFill>
                <a:latin typeface="微软雅黑"/>
                <a:cs typeface="微软雅黑"/>
              </a:rPr>
              <a:t>---现有</a:t>
            </a:r>
            <a:r>
              <a:rPr sz="2000" b="1" spc="-15" dirty="0">
                <a:solidFill>
                  <a:srgbClr val="0066FF"/>
                </a:solidFill>
                <a:latin typeface="微软雅黑"/>
                <a:cs typeface="微软雅黑"/>
              </a:rPr>
              <a:t>工</a:t>
            </a:r>
            <a:r>
              <a:rPr sz="2000" b="1" dirty="0">
                <a:solidFill>
                  <a:srgbClr val="0066FF"/>
                </a:solidFill>
                <a:latin typeface="微软雅黑"/>
                <a:cs typeface="微软雅黑"/>
              </a:rPr>
              <a:t>业过程</a:t>
            </a:r>
            <a:r>
              <a:rPr sz="2000" b="1" spc="-15" dirty="0">
                <a:solidFill>
                  <a:srgbClr val="0066FF"/>
                </a:solidFill>
                <a:latin typeface="微软雅黑"/>
                <a:cs typeface="微软雅黑"/>
              </a:rPr>
              <a:t>节</a:t>
            </a:r>
            <a:r>
              <a:rPr sz="2000" b="1" dirty="0">
                <a:solidFill>
                  <a:srgbClr val="0066FF"/>
                </a:solidFill>
                <a:latin typeface="微软雅黑"/>
                <a:cs typeface="微软雅黑"/>
              </a:rPr>
              <a:t>能</a:t>
            </a:r>
            <a:r>
              <a:rPr sz="2000" b="1" spc="-15" dirty="0">
                <a:solidFill>
                  <a:srgbClr val="0066FF"/>
                </a:solidFill>
                <a:latin typeface="微软雅黑"/>
                <a:cs typeface="微软雅黑"/>
              </a:rPr>
              <a:t>减</a:t>
            </a:r>
            <a:r>
              <a:rPr sz="2000" b="1" dirty="0">
                <a:solidFill>
                  <a:srgbClr val="0066FF"/>
                </a:solidFill>
                <a:latin typeface="微软雅黑"/>
                <a:cs typeface="微软雅黑"/>
              </a:rPr>
              <a:t>排技术</a:t>
            </a:r>
            <a:endParaRPr sz="2000" dirty="0">
              <a:solidFill>
                <a:srgbClr val="0066FF"/>
              </a:solidFill>
              <a:latin typeface="微软雅黑"/>
              <a:cs typeface="微软雅黑"/>
            </a:endParaRPr>
          </a:p>
        </p:txBody>
      </p:sp>
      <p:sp>
        <p:nvSpPr>
          <p:cNvPr id="30" name="object 30"/>
          <p:cNvSpPr/>
          <p:nvPr/>
        </p:nvSpPr>
        <p:spPr>
          <a:xfrm>
            <a:off x="3263994" y="4819173"/>
            <a:ext cx="4979035" cy="911860"/>
          </a:xfrm>
          <a:custGeom>
            <a:avLst/>
            <a:gdLst/>
            <a:ahLst/>
            <a:cxnLst/>
            <a:rect l="l" t="t" r="r" b="b"/>
            <a:pathLst>
              <a:path w="4979034" h="911860">
                <a:moveTo>
                  <a:pt x="4827016" y="0"/>
                </a:moveTo>
                <a:lnTo>
                  <a:pt x="151891" y="0"/>
                </a:lnTo>
                <a:lnTo>
                  <a:pt x="103859" y="7737"/>
                </a:lnTo>
                <a:lnTo>
                  <a:pt x="62160" y="29289"/>
                </a:lnTo>
                <a:lnTo>
                  <a:pt x="29289" y="62160"/>
                </a:lnTo>
                <a:lnTo>
                  <a:pt x="7737" y="103859"/>
                </a:lnTo>
                <a:lnTo>
                  <a:pt x="0" y="151891"/>
                </a:lnTo>
                <a:lnTo>
                  <a:pt x="0" y="759459"/>
                </a:lnTo>
                <a:lnTo>
                  <a:pt x="7737" y="807492"/>
                </a:lnTo>
                <a:lnTo>
                  <a:pt x="29289" y="849191"/>
                </a:lnTo>
                <a:lnTo>
                  <a:pt x="62160" y="882062"/>
                </a:lnTo>
                <a:lnTo>
                  <a:pt x="103859" y="903614"/>
                </a:lnTo>
                <a:lnTo>
                  <a:pt x="151891" y="911351"/>
                </a:lnTo>
                <a:lnTo>
                  <a:pt x="4827016" y="911351"/>
                </a:lnTo>
                <a:lnTo>
                  <a:pt x="4875048" y="903614"/>
                </a:lnTo>
                <a:lnTo>
                  <a:pt x="4916747" y="882062"/>
                </a:lnTo>
                <a:lnTo>
                  <a:pt x="4949618" y="849191"/>
                </a:lnTo>
                <a:lnTo>
                  <a:pt x="4971170" y="807492"/>
                </a:lnTo>
                <a:lnTo>
                  <a:pt x="4978908" y="759459"/>
                </a:lnTo>
                <a:lnTo>
                  <a:pt x="4978908" y="151891"/>
                </a:lnTo>
                <a:lnTo>
                  <a:pt x="4971170" y="103859"/>
                </a:lnTo>
                <a:lnTo>
                  <a:pt x="4949618" y="62160"/>
                </a:lnTo>
                <a:lnTo>
                  <a:pt x="4916747" y="29289"/>
                </a:lnTo>
                <a:lnTo>
                  <a:pt x="4875048" y="7737"/>
                </a:lnTo>
                <a:lnTo>
                  <a:pt x="4827016" y="0"/>
                </a:lnTo>
                <a:close/>
              </a:path>
            </a:pathLst>
          </a:custGeom>
          <a:solidFill>
            <a:srgbClr val="66FFFF">
              <a:alpha val="45881"/>
            </a:srgbClr>
          </a:solidFill>
        </p:spPr>
        <p:txBody>
          <a:bodyPr wrap="square" lIns="0" tIns="0" rIns="0" bIns="0" rtlCol="0"/>
          <a:lstStyle/>
          <a:p>
            <a:endParaRPr/>
          </a:p>
        </p:txBody>
      </p:sp>
      <p:sp>
        <p:nvSpPr>
          <p:cNvPr id="31" name="object 31"/>
          <p:cNvSpPr txBox="1"/>
          <p:nvPr/>
        </p:nvSpPr>
        <p:spPr>
          <a:xfrm>
            <a:off x="3547364" y="4852670"/>
            <a:ext cx="4516120" cy="790575"/>
          </a:xfrm>
          <a:prstGeom prst="rect">
            <a:avLst/>
          </a:prstGeom>
        </p:spPr>
        <p:txBody>
          <a:bodyPr vert="horz" wrap="square" lIns="0" tIns="0" rIns="0" bIns="0" rtlCol="0">
            <a:spAutoFit/>
          </a:bodyPr>
          <a:lstStyle/>
          <a:p>
            <a:pPr algn="ctr">
              <a:lnSpc>
                <a:spcPct val="100000"/>
              </a:lnSpc>
            </a:pPr>
            <a:r>
              <a:rPr sz="2000" b="1" dirty="0">
                <a:solidFill>
                  <a:srgbClr val="0066FF"/>
                </a:solidFill>
                <a:latin typeface="微软雅黑"/>
                <a:cs typeface="微软雅黑"/>
              </a:rPr>
              <a:t>末端控制的“去碳技术”</a:t>
            </a:r>
            <a:endParaRPr sz="2000" dirty="0">
              <a:solidFill>
                <a:srgbClr val="0066FF"/>
              </a:solidFill>
              <a:latin typeface="微软雅黑"/>
              <a:cs typeface="微软雅黑"/>
            </a:endParaRPr>
          </a:p>
          <a:p>
            <a:pPr algn="ctr">
              <a:lnSpc>
                <a:spcPct val="100000"/>
              </a:lnSpc>
              <a:spcBef>
                <a:spcPts val="1200"/>
              </a:spcBef>
            </a:pPr>
            <a:r>
              <a:rPr sz="2000" b="1" dirty="0">
                <a:solidFill>
                  <a:srgbClr val="0066FF"/>
                </a:solidFill>
                <a:latin typeface="微软雅黑"/>
                <a:cs typeface="微软雅黑"/>
              </a:rPr>
              <a:t>---封存利用二氧化碳技术（</a:t>
            </a:r>
            <a:r>
              <a:rPr sz="2000" b="1" dirty="0">
                <a:solidFill>
                  <a:srgbClr val="0066FF"/>
                </a:solidFill>
                <a:latin typeface="Times New Roman"/>
                <a:cs typeface="Times New Roman"/>
              </a:rPr>
              <a:t>CCS/CCUS)</a:t>
            </a:r>
            <a:endParaRPr sz="2000" dirty="0">
              <a:solidFill>
                <a:srgbClr val="0066FF"/>
              </a:solidFill>
              <a:latin typeface="Times New Roman"/>
              <a:cs typeface="Times New Roman"/>
            </a:endParaRPr>
          </a:p>
        </p:txBody>
      </p:sp>
      <p:sp>
        <p:nvSpPr>
          <p:cNvPr id="32" name="object 32"/>
          <p:cNvSpPr txBox="1">
            <a:spLocks noGrp="1"/>
          </p:cNvSpPr>
          <p:nvPr>
            <p:ph type="title"/>
          </p:nvPr>
        </p:nvSpPr>
        <p:spPr>
          <a:xfrm>
            <a:off x="613968" y="443229"/>
            <a:ext cx="2241550" cy="567055"/>
          </a:xfrm>
          <a:prstGeom prst="rect">
            <a:avLst/>
          </a:prstGeom>
        </p:spPr>
        <p:txBody>
          <a:bodyPr vert="horz" wrap="square" lIns="0" tIns="0" rIns="0" bIns="0" rtlCol="0">
            <a:spAutoFit/>
          </a:bodyPr>
          <a:lstStyle/>
          <a:p>
            <a:pPr marL="12700">
              <a:lnSpc>
                <a:spcPct val="100000"/>
              </a:lnSpc>
            </a:pPr>
            <a:r>
              <a:rPr sz="3600" b="1" spc="-5" dirty="0">
                <a:latin typeface="Arial"/>
                <a:cs typeface="Arial"/>
              </a:rPr>
              <a:t>1</a:t>
            </a:r>
            <a:r>
              <a:rPr sz="3600" b="1" spc="-100" dirty="0">
                <a:latin typeface="Arial"/>
                <a:cs typeface="Arial"/>
              </a:rPr>
              <a:t> </a:t>
            </a:r>
            <a:r>
              <a:rPr sz="3600" b="1" spc="-5" dirty="0">
                <a:latin typeface="宋体"/>
                <a:cs typeface="宋体"/>
              </a:rPr>
              <a:t>课题背景</a:t>
            </a:r>
            <a:endParaRPr sz="3600">
              <a:latin typeface="宋体"/>
              <a:cs typeface="宋体"/>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18338" y="64178"/>
            <a:ext cx="7836407" cy="1206622"/>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8311895"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ADD924"/>
          </a:solidFill>
        </p:spPr>
        <p:txBody>
          <a:bodyPr wrap="square" lIns="0" tIns="0" rIns="0" bIns="0" rtlCol="0"/>
          <a:lstStyle/>
          <a:p>
            <a:endParaRPr/>
          </a:p>
        </p:txBody>
      </p:sp>
      <p:sp>
        <p:nvSpPr>
          <p:cNvPr id="4" name="object 4"/>
          <p:cNvSpPr/>
          <p:nvPr/>
        </p:nvSpPr>
        <p:spPr>
          <a:xfrm>
            <a:off x="8551164"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ED3516"/>
          </a:solidFill>
        </p:spPr>
        <p:txBody>
          <a:bodyPr wrap="square" lIns="0" tIns="0" rIns="0" bIns="0" rtlCol="0"/>
          <a:lstStyle/>
          <a:p>
            <a:endParaRPr/>
          </a:p>
        </p:txBody>
      </p:sp>
      <p:sp>
        <p:nvSpPr>
          <p:cNvPr id="5" name="object 5"/>
          <p:cNvSpPr/>
          <p:nvPr/>
        </p:nvSpPr>
        <p:spPr>
          <a:xfrm>
            <a:off x="7836407"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F3BC33"/>
          </a:solidFill>
        </p:spPr>
        <p:txBody>
          <a:bodyPr wrap="square" lIns="0" tIns="0" rIns="0" bIns="0" rtlCol="0"/>
          <a:lstStyle/>
          <a:p>
            <a:endParaRPr/>
          </a:p>
        </p:txBody>
      </p:sp>
      <p:sp>
        <p:nvSpPr>
          <p:cNvPr id="6" name="object 6"/>
          <p:cNvSpPr/>
          <p:nvPr/>
        </p:nvSpPr>
        <p:spPr>
          <a:xfrm>
            <a:off x="8075676"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4E9D41"/>
          </a:solidFill>
        </p:spPr>
        <p:txBody>
          <a:bodyPr wrap="square" lIns="0" tIns="0" rIns="0" bIns="0" rtlCol="0"/>
          <a:lstStyle/>
          <a:p>
            <a:endParaRPr/>
          </a:p>
        </p:txBody>
      </p:sp>
      <p:sp>
        <p:nvSpPr>
          <p:cNvPr id="7" name="object 7"/>
          <p:cNvSpPr/>
          <p:nvPr/>
        </p:nvSpPr>
        <p:spPr>
          <a:xfrm>
            <a:off x="2159507" y="6354457"/>
            <a:ext cx="533976" cy="327634"/>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33578" y="5567171"/>
            <a:ext cx="846122" cy="53582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77495" y="5652617"/>
            <a:ext cx="758494" cy="360680"/>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057694" y="5788088"/>
            <a:ext cx="676198" cy="647611"/>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145565" y="5903772"/>
            <a:ext cx="481812" cy="433069"/>
          </a:xfrm>
          <a:prstGeom prst="rect">
            <a:avLst/>
          </a:prstGeom>
          <a:blipFill>
            <a:blip r:embed="rId7" cstate="print"/>
            <a:stretch>
              <a:fillRect/>
            </a:stretch>
          </a:blipFill>
        </p:spPr>
        <p:txBody>
          <a:bodyPr wrap="square" lIns="0" tIns="0" rIns="0" bIns="0" rtlCol="0"/>
          <a:lstStyle/>
          <a:p>
            <a:endParaRPr/>
          </a:p>
        </p:txBody>
      </p:sp>
      <p:sp>
        <p:nvSpPr>
          <p:cNvPr id="12" name="object 12"/>
          <p:cNvSpPr txBox="1">
            <a:spLocks noGrp="1"/>
          </p:cNvSpPr>
          <p:nvPr>
            <p:ph type="title"/>
          </p:nvPr>
        </p:nvSpPr>
        <p:spPr>
          <a:xfrm>
            <a:off x="593242" y="600455"/>
            <a:ext cx="2241550" cy="567055"/>
          </a:xfrm>
          <a:prstGeom prst="rect">
            <a:avLst/>
          </a:prstGeom>
        </p:spPr>
        <p:txBody>
          <a:bodyPr vert="horz" wrap="square" lIns="0" tIns="0" rIns="0" bIns="0" rtlCol="0">
            <a:spAutoFit/>
          </a:bodyPr>
          <a:lstStyle/>
          <a:p>
            <a:pPr marL="12700">
              <a:lnSpc>
                <a:spcPct val="100000"/>
              </a:lnSpc>
            </a:pPr>
            <a:r>
              <a:rPr sz="3600" b="1" spc="-5" dirty="0">
                <a:latin typeface="Arial"/>
                <a:cs typeface="Arial"/>
              </a:rPr>
              <a:t>1</a:t>
            </a:r>
            <a:r>
              <a:rPr sz="3600" b="1" spc="-100" dirty="0">
                <a:latin typeface="Arial"/>
                <a:cs typeface="Arial"/>
              </a:rPr>
              <a:t> </a:t>
            </a:r>
            <a:r>
              <a:rPr sz="3600" b="1" spc="-5" dirty="0">
                <a:latin typeface="宋体"/>
                <a:cs typeface="宋体"/>
              </a:rPr>
              <a:t>课题背景</a:t>
            </a:r>
            <a:endParaRPr sz="3600">
              <a:latin typeface="宋体"/>
              <a:cs typeface="宋体"/>
            </a:endParaRPr>
          </a:p>
        </p:txBody>
      </p:sp>
      <p:sp>
        <p:nvSpPr>
          <p:cNvPr id="13" name="object 13"/>
          <p:cNvSpPr txBox="1"/>
          <p:nvPr/>
        </p:nvSpPr>
        <p:spPr>
          <a:xfrm>
            <a:off x="496722" y="1468181"/>
            <a:ext cx="7492085" cy="4314066"/>
          </a:xfrm>
          <a:prstGeom prst="rect">
            <a:avLst/>
          </a:prstGeom>
        </p:spPr>
        <p:txBody>
          <a:bodyPr vert="horz" wrap="square" lIns="0" tIns="0" rIns="0" bIns="0" rtlCol="0">
            <a:spAutoFit/>
          </a:bodyPr>
          <a:lstStyle/>
          <a:p>
            <a:pPr marL="12700">
              <a:lnSpc>
                <a:spcPct val="200000"/>
              </a:lnSpc>
              <a:tabLst>
                <a:tab pos="469265" algn="l"/>
                <a:tab pos="469900" algn="l"/>
              </a:tabLst>
            </a:pPr>
            <a:r>
              <a:rPr lang="zh-CN" altLang="en-US" sz="2400" b="1" spc="-5" dirty="0">
                <a:solidFill>
                  <a:srgbClr val="0066FF"/>
                </a:solidFill>
                <a:latin typeface="+mn-ea"/>
                <a:cs typeface="微软雅黑"/>
              </a:rPr>
              <a:t>    详细分析实现碳中和的技术途径，确保经济有效、方案可行：</a:t>
            </a:r>
            <a:endParaRPr lang="en-US" altLang="zh-CN" sz="2400" b="1" spc="-5" dirty="0">
              <a:solidFill>
                <a:srgbClr val="0066FF"/>
              </a:solidFill>
              <a:latin typeface="+mn-ea"/>
              <a:cs typeface="微软雅黑"/>
            </a:endParaRPr>
          </a:p>
          <a:p>
            <a:pPr marL="12700">
              <a:lnSpc>
                <a:spcPct val="200000"/>
              </a:lnSpc>
              <a:tabLst>
                <a:tab pos="469265" algn="l"/>
                <a:tab pos="469900" algn="l"/>
              </a:tabLst>
            </a:pPr>
            <a:r>
              <a:rPr lang="en-US" altLang="zh-CN" sz="2400" b="1" spc="-5" dirty="0">
                <a:solidFill>
                  <a:srgbClr val="0066FF"/>
                </a:solidFill>
                <a:latin typeface="+mn-ea"/>
                <a:cs typeface="微软雅黑"/>
              </a:rPr>
              <a:t>1.</a:t>
            </a:r>
            <a:r>
              <a:rPr lang="zh-CN" altLang="en-US" sz="2400" b="1" spc="-5" dirty="0">
                <a:solidFill>
                  <a:srgbClr val="0066FF"/>
                </a:solidFill>
                <a:latin typeface="+mn-ea"/>
                <a:cs typeface="微软雅黑"/>
              </a:rPr>
              <a:t>大力发展绿色能源和绿色碳汇，</a:t>
            </a:r>
            <a:r>
              <a:rPr lang="zh-CN" altLang="en-US" sz="2400" b="1" spc="-5" dirty="0">
                <a:solidFill>
                  <a:srgbClr val="FF0000"/>
                </a:solidFill>
                <a:latin typeface="+mn-ea"/>
                <a:cs typeface="微软雅黑"/>
              </a:rPr>
              <a:t>但快速发展受限；</a:t>
            </a:r>
            <a:endParaRPr lang="en-US" altLang="zh-CN" sz="2400" b="1" spc="-5" dirty="0">
              <a:solidFill>
                <a:srgbClr val="FF0000"/>
              </a:solidFill>
              <a:latin typeface="+mn-ea"/>
              <a:cs typeface="微软雅黑"/>
            </a:endParaRPr>
          </a:p>
          <a:p>
            <a:pPr marL="12700">
              <a:lnSpc>
                <a:spcPct val="200000"/>
              </a:lnSpc>
              <a:tabLst>
                <a:tab pos="469265" algn="l"/>
                <a:tab pos="469900" algn="l"/>
              </a:tabLst>
            </a:pPr>
            <a:r>
              <a:rPr lang="en-US" altLang="zh-CN" sz="2400" b="1" spc="-5" dirty="0">
                <a:solidFill>
                  <a:srgbClr val="0066FF"/>
                </a:solidFill>
                <a:latin typeface="+mn-ea"/>
                <a:cs typeface="微软雅黑"/>
              </a:rPr>
              <a:t>2.</a:t>
            </a:r>
            <a:r>
              <a:rPr lang="zh-CN" altLang="en-US" sz="2400" b="1" spc="-5" dirty="0">
                <a:solidFill>
                  <a:srgbClr val="0066FF"/>
                </a:solidFill>
                <a:latin typeface="+mn-ea"/>
                <a:cs typeface="微软雅黑"/>
              </a:rPr>
              <a:t>开展现有工业和消费过程的节能减排，</a:t>
            </a:r>
            <a:r>
              <a:rPr lang="zh-CN" altLang="en-US" sz="2400" b="1" spc="-5" dirty="0">
                <a:solidFill>
                  <a:srgbClr val="FF0000"/>
                </a:solidFill>
                <a:latin typeface="+mn-ea"/>
                <a:cs typeface="微软雅黑"/>
              </a:rPr>
              <a:t>潜力有限；</a:t>
            </a:r>
            <a:endParaRPr lang="en-US" altLang="zh-CN" sz="2400" b="1" spc="-5" dirty="0">
              <a:solidFill>
                <a:srgbClr val="FF0000"/>
              </a:solidFill>
              <a:latin typeface="+mn-ea"/>
              <a:cs typeface="微软雅黑"/>
            </a:endParaRPr>
          </a:p>
          <a:p>
            <a:pPr marL="12700">
              <a:lnSpc>
                <a:spcPct val="200000"/>
              </a:lnSpc>
              <a:tabLst>
                <a:tab pos="469265" algn="l"/>
                <a:tab pos="469900" algn="l"/>
              </a:tabLst>
            </a:pPr>
            <a:r>
              <a:rPr lang="en-US" altLang="zh-CN" sz="2400" b="1" spc="-5" dirty="0">
                <a:solidFill>
                  <a:srgbClr val="0066FF"/>
                </a:solidFill>
                <a:latin typeface="+mn-ea"/>
                <a:cs typeface="微软雅黑"/>
              </a:rPr>
              <a:t>3.</a:t>
            </a:r>
            <a:r>
              <a:rPr lang="zh-CN" altLang="en-US" sz="2400" b="1" spc="-5" dirty="0">
                <a:solidFill>
                  <a:srgbClr val="0066FF"/>
                </a:solidFill>
                <a:latin typeface="+mn-ea"/>
                <a:cs typeface="微软雅黑"/>
              </a:rPr>
              <a:t>进行现有排放二氧化碳的封存利用，</a:t>
            </a:r>
            <a:r>
              <a:rPr lang="zh-CN" altLang="en-US" sz="2400" b="1" spc="-5" dirty="0">
                <a:solidFill>
                  <a:srgbClr val="FF0000"/>
                </a:solidFill>
                <a:latin typeface="+mn-ea"/>
                <a:cs typeface="微软雅黑"/>
              </a:rPr>
              <a:t>利用量有限；</a:t>
            </a:r>
            <a:r>
              <a:rPr lang="en-US" altLang="zh-CN" sz="2400" b="1" spc="-5" dirty="0">
                <a:solidFill>
                  <a:srgbClr val="0066FF"/>
                </a:solidFill>
                <a:latin typeface="+mn-ea"/>
                <a:cs typeface="微软雅黑"/>
              </a:rPr>
              <a:t>   </a:t>
            </a:r>
          </a:p>
          <a:p>
            <a:pPr marL="12700">
              <a:lnSpc>
                <a:spcPct val="200000"/>
              </a:lnSpc>
              <a:tabLst>
                <a:tab pos="469265" algn="l"/>
                <a:tab pos="469900" algn="l"/>
              </a:tabLst>
            </a:pPr>
            <a:r>
              <a:rPr lang="zh-CN" altLang="en-US" sz="2400" b="1" spc="-5" dirty="0">
                <a:solidFill>
                  <a:srgbClr val="0066FF"/>
                </a:solidFill>
                <a:latin typeface="+mn-ea"/>
                <a:cs typeface="微软雅黑"/>
              </a:rPr>
              <a:t>    建议开发化石能源固碳利用新途径。</a:t>
            </a:r>
            <a:endParaRPr sz="2400" b="1" dirty="0">
              <a:solidFill>
                <a:srgbClr val="0066FF"/>
              </a:solidFill>
              <a:latin typeface="+mn-ea"/>
              <a:cs typeface="微软雅黑"/>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19100" y="1295400"/>
            <a:ext cx="8305800" cy="5059718"/>
          </a:xfrm>
          <a:prstGeom prst="rect">
            <a:avLst/>
          </a:prstGeom>
        </p:spPr>
        <p:txBody>
          <a:bodyPr vert="horz" wrap="square" lIns="0" tIns="0" rIns="0" bIns="0" rtlCol="0">
            <a:spAutoFit/>
          </a:bodyPr>
          <a:lstStyle/>
          <a:p>
            <a:pPr marL="393700">
              <a:lnSpc>
                <a:spcPct val="100000"/>
              </a:lnSpc>
            </a:pPr>
            <a:r>
              <a:rPr lang="zh-CN" altLang="en-US" sz="2400" b="1" dirty="0">
                <a:solidFill>
                  <a:srgbClr val="0066FF"/>
                </a:solidFill>
                <a:latin typeface="宋体"/>
                <a:cs typeface="宋体"/>
              </a:rPr>
              <a:t>目前</a:t>
            </a:r>
            <a:r>
              <a:rPr sz="2400" b="1" dirty="0" err="1">
                <a:solidFill>
                  <a:srgbClr val="0066FF"/>
                </a:solidFill>
                <a:latin typeface="宋体"/>
                <a:cs typeface="宋体"/>
              </a:rPr>
              <a:t>化石燃料的工业</a:t>
            </a:r>
            <a:r>
              <a:rPr lang="zh-CN" altLang="en-US" sz="2400" b="1" dirty="0">
                <a:solidFill>
                  <a:srgbClr val="0066FF"/>
                </a:solidFill>
                <a:latin typeface="宋体"/>
                <a:cs typeface="宋体"/>
              </a:rPr>
              <a:t>应</a:t>
            </a:r>
            <a:r>
              <a:rPr sz="2400" b="1" dirty="0">
                <a:solidFill>
                  <a:srgbClr val="0066FF"/>
                </a:solidFill>
                <a:latin typeface="宋体"/>
                <a:cs typeface="宋体"/>
              </a:rPr>
              <a:t>用</a:t>
            </a:r>
            <a:r>
              <a:rPr lang="zh-CN" altLang="en-US" sz="2400" b="1" dirty="0">
                <a:solidFill>
                  <a:srgbClr val="0066FF"/>
                </a:solidFill>
                <a:latin typeface="宋体"/>
                <a:cs typeface="宋体"/>
              </a:rPr>
              <a:t>大致分</a:t>
            </a:r>
            <a:r>
              <a:rPr sz="2400" b="1" dirty="0">
                <a:solidFill>
                  <a:srgbClr val="0066FF"/>
                </a:solidFill>
                <a:latin typeface="宋体"/>
                <a:cs typeface="宋体"/>
              </a:rPr>
              <a:t>为</a:t>
            </a:r>
            <a:r>
              <a:rPr lang="zh-CN" altLang="en-US" sz="2400" b="1" dirty="0">
                <a:solidFill>
                  <a:srgbClr val="0066FF"/>
                </a:solidFill>
                <a:latin typeface="宋体"/>
                <a:cs typeface="宋体"/>
              </a:rPr>
              <a:t>以</a:t>
            </a:r>
            <a:r>
              <a:rPr sz="2400" b="1" dirty="0" err="1">
                <a:solidFill>
                  <a:srgbClr val="0066FF"/>
                </a:solidFill>
                <a:latin typeface="宋体"/>
                <a:cs typeface="宋体"/>
              </a:rPr>
              <a:t>下三</a:t>
            </a:r>
            <a:r>
              <a:rPr lang="zh-CN" altLang="en-US" sz="2400" b="1" dirty="0">
                <a:solidFill>
                  <a:srgbClr val="0066FF"/>
                </a:solidFill>
                <a:latin typeface="宋体"/>
                <a:cs typeface="宋体"/>
              </a:rPr>
              <a:t>类</a:t>
            </a:r>
            <a:r>
              <a:rPr sz="2400" b="1" dirty="0">
                <a:solidFill>
                  <a:srgbClr val="0066FF"/>
                </a:solidFill>
                <a:latin typeface="宋体"/>
                <a:cs typeface="宋体"/>
              </a:rPr>
              <a:t>：</a:t>
            </a:r>
            <a:endParaRPr sz="2400" dirty="0">
              <a:latin typeface="宋体"/>
              <a:cs typeface="宋体"/>
            </a:endParaRPr>
          </a:p>
          <a:p>
            <a:pPr marL="12700">
              <a:lnSpc>
                <a:spcPct val="100000"/>
              </a:lnSpc>
              <a:spcBef>
                <a:spcPts val="1380"/>
              </a:spcBef>
            </a:pPr>
            <a:r>
              <a:rPr sz="2400" b="1" dirty="0">
                <a:solidFill>
                  <a:srgbClr val="0066FF"/>
                </a:solidFill>
                <a:latin typeface="Times New Roman"/>
                <a:cs typeface="Times New Roman"/>
              </a:rPr>
              <a:t>1.</a:t>
            </a:r>
            <a:r>
              <a:rPr sz="2400" b="1" dirty="0">
                <a:solidFill>
                  <a:srgbClr val="0066FF"/>
                </a:solidFill>
                <a:latin typeface="宋体"/>
                <a:cs typeface="宋体"/>
              </a:rPr>
              <a:t>在空气中发生氧化反应是火力发电</a:t>
            </a:r>
            <a:r>
              <a:rPr lang="zh-CN" altLang="en-US" sz="2400" b="1" dirty="0">
                <a:solidFill>
                  <a:srgbClr val="0066FF"/>
                </a:solidFill>
                <a:latin typeface="宋体"/>
                <a:cs typeface="宋体"/>
              </a:rPr>
              <a:t>和内燃动力</a:t>
            </a:r>
            <a:r>
              <a:rPr sz="2400" b="1" dirty="0" err="1">
                <a:solidFill>
                  <a:srgbClr val="0066FF"/>
                </a:solidFill>
                <a:latin typeface="宋体"/>
                <a:cs typeface="宋体"/>
              </a:rPr>
              <a:t>的主要反应</a:t>
            </a:r>
            <a:r>
              <a:rPr sz="2400" b="1" dirty="0">
                <a:solidFill>
                  <a:srgbClr val="0066FF"/>
                </a:solidFill>
                <a:latin typeface="宋体"/>
                <a:cs typeface="宋体"/>
              </a:rPr>
              <a:t>：</a:t>
            </a:r>
            <a:endParaRPr sz="2400" dirty="0">
              <a:latin typeface="宋体"/>
              <a:cs typeface="宋体"/>
            </a:endParaRPr>
          </a:p>
          <a:p>
            <a:pPr marL="1498600">
              <a:lnSpc>
                <a:spcPct val="100000"/>
              </a:lnSpc>
              <a:spcBef>
                <a:spcPts val="1200"/>
              </a:spcBef>
            </a:pPr>
            <a:r>
              <a:rPr sz="2400" b="1" dirty="0">
                <a:solidFill>
                  <a:srgbClr val="FF0000"/>
                </a:solidFill>
                <a:latin typeface="Times New Roman"/>
                <a:cs typeface="Times New Roman"/>
              </a:rPr>
              <a:t>CHn + </a:t>
            </a:r>
            <a:r>
              <a:rPr sz="2400" b="1" spc="5" dirty="0">
                <a:solidFill>
                  <a:srgbClr val="FF0000"/>
                </a:solidFill>
                <a:latin typeface="Times New Roman"/>
                <a:cs typeface="Times New Roman"/>
              </a:rPr>
              <a:t>O</a:t>
            </a:r>
            <a:r>
              <a:rPr sz="2400" b="1" spc="7" baseline="-21367" dirty="0">
                <a:solidFill>
                  <a:srgbClr val="FF0000"/>
                </a:solidFill>
                <a:latin typeface="Times New Roman"/>
                <a:cs typeface="Times New Roman"/>
              </a:rPr>
              <a:t>2 </a:t>
            </a:r>
            <a:r>
              <a:rPr sz="2400" b="1" dirty="0">
                <a:solidFill>
                  <a:srgbClr val="FF0000"/>
                </a:solidFill>
                <a:latin typeface="Times New Roman"/>
                <a:cs typeface="Times New Roman"/>
              </a:rPr>
              <a:t>+ </a:t>
            </a:r>
            <a:r>
              <a:rPr sz="2400" b="1" spc="10" dirty="0">
                <a:solidFill>
                  <a:srgbClr val="FF0000"/>
                </a:solidFill>
                <a:latin typeface="Times New Roman"/>
                <a:cs typeface="Times New Roman"/>
              </a:rPr>
              <a:t>N</a:t>
            </a:r>
            <a:r>
              <a:rPr sz="2400" b="1" spc="15" baseline="-21367" dirty="0">
                <a:solidFill>
                  <a:srgbClr val="FF0000"/>
                </a:solidFill>
                <a:latin typeface="Times New Roman"/>
                <a:cs typeface="Times New Roman"/>
              </a:rPr>
              <a:t>2 </a:t>
            </a:r>
            <a:r>
              <a:rPr sz="2400" b="1" spc="5" dirty="0">
                <a:solidFill>
                  <a:srgbClr val="FF0000"/>
                </a:solidFill>
                <a:latin typeface="Times New Roman"/>
                <a:cs typeface="Times New Roman"/>
              </a:rPr>
              <a:t>→ CO</a:t>
            </a:r>
            <a:r>
              <a:rPr sz="2400" b="1" spc="7" baseline="-21367" dirty="0">
                <a:solidFill>
                  <a:srgbClr val="FF0000"/>
                </a:solidFill>
                <a:latin typeface="Times New Roman"/>
                <a:cs typeface="Times New Roman"/>
              </a:rPr>
              <a:t>2 </a:t>
            </a:r>
            <a:r>
              <a:rPr sz="2400" b="1" dirty="0">
                <a:solidFill>
                  <a:srgbClr val="FF0000"/>
                </a:solidFill>
                <a:latin typeface="Times New Roman"/>
                <a:cs typeface="Times New Roman"/>
              </a:rPr>
              <a:t>+ </a:t>
            </a:r>
            <a:r>
              <a:rPr sz="2400" b="1" spc="5" dirty="0">
                <a:solidFill>
                  <a:srgbClr val="FF0000"/>
                </a:solidFill>
                <a:latin typeface="Times New Roman"/>
                <a:cs typeface="Times New Roman"/>
              </a:rPr>
              <a:t>H</a:t>
            </a:r>
            <a:r>
              <a:rPr sz="2400" b="1" spc="7" baseline="-21367" dirty="0">
                <a:solidFill>
                  <a:srgbClr val="FF0000"/>
                </a:solidFill>
                <a:latin typeface="Times New Roman"/>
                <a:cs typeface="Times New Roman"/>
              </a:rPr>
              <a:t>2</a:t>
            </a:r>
            <a:r>
              <a:rPr sz="2400" b="1" spc="5" dirty="0">
                <a:solidFill>
                  <a:srgbClr val="FF0000"/>
                </a:solidFill>
                <a:latin typeface="Times New Roman"/>
                <a:cs typeface="Times New Roman"/>
              </a:rPr>
              <a:t>O </a:t>
            </a:r>
            <a:r>
              <a:rPr sz="2400" b="1" dirty="0">
                <a:solidFill>
                  <a:srgbClr val="FF0000"/>
                </a:solidFill>
                <a:latin typeface="Times New Roman"/>
                <a:cs typeface="Times New Roman"/>
              </a:rPr>
              <a:t>+</a:t>
            </a:r>
            <a:r>
              <a:rPr sz="2400" b="1" spc="-20" dirty="0">
                <a:solidFill>
                  <a:srgbClr val="FF0000"/>
                </a:solidFill>
                <a:latin typeface="Times New Roman"/>
                <a:cs typeface="Times New Roman"/>
              </a:rPr>
              <a:t> </a:t>
            </a:r>
            <a:r>
              <a:rPr sz="2400" b="1" spc="10" dirty="0">
                <a:solidFill>
                  <a:srgbClr val="FF0000"/>
                </a:solidFill>
                <a:latin typeface="Times New Roman"/>
                <a:cs typeface="Times New Roman"/>
              </a:rPr>
              <a:t>N</a:t>
            </a:r>
            <a:r>
              <a:rPr sz="2400" b="1" spc="15" baseline="-21367" dirty="0">
                <a:solidFill>
                  <a:srgbClr val="FF0000"/>
                </a:solidFill>
                <a:latin typeface="Times New Roman"/>
                <a:cs typeface="Times New Roman"/>
              </a:rPr>
              <a:t>2</a:t>
            </a:r>
            <a:endParaRPr sz="2400" baseline="-21367" dirty="0">
              <a:latin typeface="Times New Roman"/>
              <a:cs typeface="Times New Roman"/>
            </a:endParaRPr>
          </a:p>
          <a:p>
            <a:pPr marL="12700" marR="5080">
              <a:lnSpc>
                <a:spcPct val="150000"/>
              </a:lnSpc>
            </a:pPr>
            <a:r>
              <a:rPr sz="2400" b="1" spc="5" dirty="0">
                <a:solidFill>
                  <a:srgbClr val="0066FF"/>
                </a:solidFill>
                <a:latin typeface="Times New Roman"/>
                <a:cs typeface="Times New Roman"/>
              </a:rPr>
              <a:t>2</a:t>
            </a:r>
            <a:r>
              <a:rPr sz="2400" b="1" spc="25" dirty="0">
                <a:solidFill>
                  <a:srgbClr val="0066FF"/>
                </a:solidFill>
                <a:latin typeface="Times New Roman"/>
                <a:cs typeface="Times New Roman"/>
              </a:rPr>
              <a:t>.</a:t>
            </a:r>
            <a:r>
              <a:rPr sz="2400" b="1" spc="25" dirty="0">
                <a:solidFill>
                  <a:srgbClr val="0066FF"/>
                </a:solidFill>
                <a:latin typeface="宋体"/>
                <a:cs typeface="宋体"/>
              </a:rPr>
              <a:t>铁矿石、</a:t>
            </a:r>
            <a:r>
              <a:rPr sz="2400" b="1" spc="10" dirty="0">
                <a:solidFill>
                  <a:srgbClr val="0066FF"/>
                </a:solidFill>
                <a:latin typeface="宋体"/>
                <a:cs typeface="宋体"/>
              </a:rPr>
              <a:t>铝</a:t>
            </a:r>
            <a:r>
              <a:rPr sz="2400" b="1" spc="25" dirty="0">
                <a:solidFill>
                  <a:srgbClr val="0066FF"/>
                </a:solidFill>
                <a:latin typeface="宋体"/>
                <a:cs typeface="宋体"/>
              </a:rPr>
              <a:t>矾土等在一</a:t>
            </a:r>
            <a:r>
              <a:rPr sz="2400" b="1" spc="10" dirty="0">
                <a:solidFill>
                  <a:srgbClr val="0066FF"/>
                </a:solidFill>
                <a:latin typeface="宋体"/>
                <a:cs typeface="宋体"/>
              </a:rPr>
              <a:t>定</a:t>
            </a:r>
            <a:r>
              <a:rPr sz="2400" b="1" spc="25" dirty="0">
                <a:solidFill>
                  <a:srgbClr val="0066FF"/>
                </a:solidFill>
                <a:latin typeface="宋体"/>
                <a:cs typeface="宋体"/>
              </a:rPr>
              <a:t>工艺条件下</a:t>
            </a:r>
            <a:r>
              <a:rPr sz="2400" b="1" spc="10" dirty="0">
                <a:solidFill>
                  <a:srgbClr val="0066FF"/>
                </a:solidFill>
                <a:latin typeface="宋体"/>
                <a:cs typeface="宋体"/>
              </a:rPr>
              <a:t>用</a:t>
            </a:r>
            <a:r>
              <a:rPr sz="2400" b="1" spc="25" dirty="0">
                <a:solidFill>
                  <a:srgbClr val="0066FF"/>
                </a:solidFill>
                <a:latin typeface="宋体"/>
                <a:cs typeface="宋体"/>
              </a:rPr>
              <a:t>碳还原是钢</a:t>
            </a:r>
            <a:r>
              <a:rPr sz="2400" b="1" spc="10" dirty="0">
                <a:solidFill>
                  <a:srgbClr val="0066FF"/>
                </a:solidFill>
                <a:latin typeface="宋体"/>
                <a:cs typeface="宋体"/>
              </a:rPr>
              <a:t>铁</a:t>
            </a:r>
            <a:r>
              <a:rPr sz="2400" b="1" spc="25" dirty="0">
                <a:solidFill>
                  <a:srgbClr val="0066FF"/>
                </a:solidFill>
                <a:latin typeface="宋体"/>
                <a:cs typeface="宋体"/>
              </a:rPr>
              <a:t>工</a:t>
            </a:r>
            <a:r>
              <a:rPr sz="2400" b="1" spc="-5" dirty="0">
                <a:solidFill>
                  <a:srgbClr val="0066FF"/>
                </a:solidFill>
                <a:latin typeface="宋体"/>
                <a:cs typeface="宋体"/>
              </a:rPr>
              <a:t>业</a:t>
            </a:r>
            <a:r>
              <a:rPr sz="2400" b="1" spc="0" dirty="0">
                <a:solidFill>
                  <a:srgbClr val="0066FF"/>
                </a:solidFill>
                <a:latin typeface="宋体"/>
                <a:cs typeface="宋体"/>
              </a:rPr>
              <a:t>和电解铝工业的基础化学反</a:t>
            </a:r>
            <a:r>
              <a:rPr sz="2400" b="1" spc="-5" dirty="0">
                <a:solidFill>
                  <a:srgbClr val="0066FF"/>
                </a:solidFill>
                <a:latin typeface="宋体"/>
                <a:cs typeface="宋体"/>
              </a:rPr>
              <a:t>应：</a:t>
            </a:r>
            <a:endParaRPr sz="2400" dirty="0">
              <a:latin typeface="宋体"/>
              <a:cs typeface="宋体"/>
            </a:endParaRPr>
          </a:p>
          <a:p>
            <a:pPr marL="1555115">
              <a:lnSpc>
                <a:spcPct val="100000"/>
              </a:lnSpc>
              <a:spcBef>
                <a:spcPts val="1200"/>
              </a:spcBef>
            </a:pPr>
            <a:r>
              <a:rPr sz="2400" b="1" spc="5" dirty="0">
                <a:solidFill>
                  <a:srgbClr val="FF0000"/>
                </a:solidFill>
                <a:latin typeface="Times New Roman"/>
                <a:cs typeface="Times New Roman"/>
              </a:rPr>
              <a:t>MO </a:t>
            </a:r>
            <a:r>
              <a:rPr sz="2400" b="1" dirty="0">
                <a:solidFill>
                  <a:srgbClr val="FF0000"/>
                </a:solidFill>
                <a:latin typeface="Times New Roman"/>
                <a:cs typeface="Times New Roman"/>
              </a:rPr>
              <a:t>+ C </a:t>
            </a:r>
            <a:r>
              <a:rPr sz="2400" b="1" spc="5" dirty="0">
                <a:solidFill>
                  <a:srgbClr val="FF0000"/>
                </a:solidFill>
                <a:latin typeface="Times New Roman"/>
                <a:cs typeface="Times New Roman"/>
              </a:rPr>
              <a:t>→ M </a:t>
            </a:r>
            <a:r>
              <a:rPr sz="2400" b="1" dirty="0">
                <a:solidFill>
                  <a:srgbClr val="FF0000"/>
                </a:solidFill>
                <a:latin typeface="Times New Roman"/>
                <a:cs typeface="Times New Roman"/>
              </a:rPr>
              <a:t>+</a:t>
            </a:r>
            <a:r>
              <a:rPr sz="2400" b="1" spc="-150" dirty="0">
                <a:solidFill>
                  <a:srgbClr val="FF0000"/>
                </a:solidFill>
                <a:latin typeface="Times New Roman"/>
                <a:cs typeface="Times New Roman"/>
              </a:rPr>
              <a:t> </a:t>
            </a:r>
            <a:r>
              <a:rPr sz="2400" b="1" spc="5" dirty="0">
                <a:solidFill>
                  <a:srgbClr val="FF0000"/>
                </a:solidFill>
                <a:latin typeface="Times New Roman"/>
                <a:cs typeface="Times New Roman"/>
              </a:rPr>
              <a:t>CO</a:t>
            </a:r>
            <a:r>
              <a:rPr sz="2400" b="1" spc="7" baseline="-21367" dirty="0">
                <a:solidFill>
                  <a:srgbClr val="FF0000"/>
                </a:solidFill>
                <a:latin typeface="Times New Roman"/>
                <a:cs typeface="Times New Roman"/>
              </a:rPr>
              <a:t>2</a:t>
            </a:r>
            <a:endParaRPr sz="2400" baseline="-21367" dirty="0">
              <a:latin typeface="Times New Roman"/>
              <a:cs typeface="Times New Roman"/>
            </a:endParaRPr>
          </a:p>
          <a:p>
            <a:pPr marL="1298575" marR="835660" indent="-1286510">
              <a:lnSpc>
                <a:spcPct val="150000"/>
              </a:lnSpc>
            </a:pPr>
            <a:r>
              <a:rPr sz="2400" b="1" dirty="0">
                <a:solidFill>
                  <a:srgbClr val="0066FF"/>
                </a:solidFill>
                <a:latin typeface="Times New Roman"/>
                <a:cs typeface="Times New Roman"/>
              </a:rPr>
              <a:t>3.</a:t>
            </a:r>
            <a:r>
              <a:rPr sz="2400" b="1" dirty="0">
                <a:solidFill>
                  <a:srgbClr val="0066FF"/>
                </a:solidFill>
                <a:latin typeface="宋体"/>
                <a:cs typeface="宋体"/>
              </a:rPr>
              <a:t>气化反应也是化石燃料的一种重要利用方式： </a:t>
            </a:r>
            <a:endParaRPr lang="en-US" sz="2400" b="1" dirty="0">
              <a:solidFill>
                <a:srgbClr val="0066FF"/>
              </a:solidFill>
              <a:latin typeface="宋体"/>
              <a:cs typeface="宋体"/>
            </a:endParaRPr>
          </a:p>
          <a:p>
            <a:pPr marL="1298575" marR="835660" indent="-1286510">
              <a:lnSpc>
                <a:spcPct val="150000"/>
              </a:lnSpc>
            </a:pPr>
            <a:r>
              <a:rPr sz="2400" b="1" dirty="0">
                <a:solidFill>
                  <a:srgbClr val="0066FF"/>
                </a:solidFill>
                <a:latin typeface="宋体"/>
                <a:cs typeface="宋体"/>
              </a:rPr>
              <a:t> </a:t>
            </a:r>
            <a:r>
              <a:rPr lang="en-US" sz="2400" b="1" dirty="0">
                <a:solidFill>
                  <a:srgbClr val="0066FF"/>
                </a:solidFill>
                <a:latin typeface="宋体"/>
                <a:cs typeface="宋体"/>
              </a:rPr>
              <a:t>   </a:t>
            </a:r>
            <a:r>
              <a:rPr sz="2400" b="1" dirty="0" err="1">
                <a:solidFill>
                  <a:srgbClr val="FF0000"/>
                </a:solidFill>
                <a:latin typeface="Times New Roman"/>
                <a:cs typeface="Times New Roman"/>
              </a:rPr>
              <a:t>CHn</a:t>
            </a:r>
            <a:r>
              <a:rPr sz="2400" b="1" dirty="0">
                <a:solidFill>
                  <a:srgbClr val="FF0000"/>
                </a:solidFill>
                <a:latin typeface="Times New Roman"/>
                <a:cs typeface="Times New Roman"/>
              </a:rPr>
              <a:t> + </a:t>
            </a:r>
            <a:r>
              <a:rPr sz="2400" b="1" spc="5" dirty="0">
                <a:solidFill>
                  <a:srgbClr val="FF0000"/>
                </a:solidFill>
                <a:latin typeface="Times New Roman"/>
                <a:cs typeface="Times New Roman"/>
              </a:rPr>
              <a:t>H</a:t>
            </a:r>
            <a:r>
              <a:rPr sz="2400" b="1" spc="7" baseline="-21367" dirty="0">
                <a:solidFill>
                  <a:srgbClr val="FF0000"/>
                </a:solidFill>
                <a:latin typeface="Times New Roman"/>
                <a:cs typeface="Times New Roman"/>
              </a:rPr>
              <a:t>2</a:t>
            </a:r>
            <a:r>
              <a:rPr sz="2400" b="1" spc="5" dirty="0">
                <a:solidFill>
                  <a:srgbClr val="FF0000"/>
                </a:solidFill>
                <a:latin typeface="Times New Roman"/>
                <a:cs typeface="Times New Roman"/>
              </a:rPr>
              <a:t>O+ O</a:t>
            </a:r>
            <a:r>
              <a:rPr sz="2400" b="1" spc="7" baseline="-21367" dirty="0">
                <a:solidFill>
                  <a:srgbClr val="FF0000"/>
                </a:solidFill>
                <a:latin typeface="Times New Roman"/>
                <a:cs typeface="Times New Roman"/>
              </a:rPr>
              <a:t>2</a:t>
            </a:r>
            <a:r>
              <a:rPr sz="2400" b="1" spc="5" dirty="0">
                <a:solidFill>
                  <a:srgbClr val="FF0000"/>
                </a:solidFill>
                <a:latin typeface="Times New Roman"/>
                <a:cs typeface="Times New Roman"/>
              </a:rPr>
              <a:t>+ </a:t>
            </a:r>
            <a:r>
              <a:rPr sz="2400" b="1" spc="10" dirty="0">
                <a:solidFill>
                  <a:srgbClr val="FF0000"/>
                </a:solidFill>
                <a:latin typeface="Times New Roman"/>
                <a:cs typeface="Times New Roman"/>
              </a:rPr>
              <a:t>N</a:t>
            </a:r>
            <a:r>
              <a:rPr sz="2400" b="1" spc="15" baseline="-21367" dirty="0">
                <a:solidFill>
                  <a:srgbClr val="FF0000"/>
                </a:solidFill>
                <a:latin typeface="Times New Roman"/>
                <a:cs typeface="Times New Roman"/>
              </a:rPr>
              <a:t>2 </a:t>
            </a:r>
            <a:r>
              <a:rPr sz="2400" b="1" dirty="0">
                <a:solidFill>
                  <a:srgbClr val="FF0000"/>
                </a:solidFill>
                <a:latin typeface="Times New Roman"/>
                <a:cs typeface="Times New Roman"/>
              </a:rPr>
              <a:t>→CO+CO</a:t>
            </a:r>
            <a:r>
              <a:rPr sz="2400" b="1" baseline="-21367" dirty="0">
                <a:solidFill>
                  <a:srgbClr val="FF0000"/>
                </a:solidFill>
                <a:latin typeface="Times New Roman"/>
                <a:cs typeface="Times New Roman"/>
              </a:rPr>
              <a:t>2</a:t>
            </a:r>
            <a:r>
              <a:rPr sz="2400" b="1" dirty="0">
                <a:solidFill>
                  <a:srgbClr val="FF0000"/>
                </a:solidFill>
                <a:latin typeface="Times New Roman"/>
                <a:cs typeface="Times New Roman"/>
              </a:rPr>
              <a:t>+2H</a:t>
            </a:r>
            <a:r>
              <a:rPr sz="2400" b="1" baseline="-21367" dirty="0">
                <a:solidFill>
                  <a:srgbClr val="FF0000"/>
                </a:solidFill>
                <a:latin typeface="Times New Roman"/>
                <a:cs typeface="Times New Roman"/>
              </a:rPr>
              <a:t>2</a:t>
            </a:r>
            <a:r>
              <a:rPr sz="2400" b="1" dirty="0">
                <a:solidFill>
                  <a:srgbClr val="FF0000"/>
                </a:solidFill>
                <a:latin typeface="Times New Roman"/>
                <a:cs typeface="Times New Roman"/>
              </a:rPr>
              <a:t>+N</a:t>
            </a:r>
            <a:r>
              <a:rPr sz="2400" b="1" baseline="-21367" dirty="0">
                <a:solidFill>
                  <a:srgbClr val="FF0000"/>
                </a:solidFill>
                <a:latin typeface="Times New Roman"/>
                <a:cs typeface="Times New Roman"/>
              </a:rPr>
              <a:t>2 </a:t>
            </a:r>
            <a:endParaRPr lang="en-US" sz="2400" b="1" baseline="-21367" dirty="0">
              <a:solidFill>
                <a:srgbClr val="FF0000"/>
              </a:solidFill>
              <a:latin typeface="Times New Roman"/>
              <a:cs typeface="Times New Roman"/>
            </a:endParaRPr>
          </a:p>
          <a:p>
            <a:pPr marL="1298575" marR="835660" indent="-1286510">
              <a:lnSpc>
                <a:spcPct val="150000"/>
              </a:lnSpc>
            </a:pPr>
            <a:r>
              <a:rPr lang="en-US" sz="2400" b="1" baseline="-21367" dirty="0">
                <a:solidFill>
                  <a:srgbClr val="FF0000"/>
                </a:solidFill>
                <a:latin typeface="Times New Roman"/>
                <a:cs typeface="Times New Roman"/>
              </a:rPr>
              <a:t>             </a:t>
            </a:r>
            <a:r>
              <a:rPr sz="2400" b="1" baseline="-21367" dirty="0">
                <a:solidFill>
                  <a:srgbClr val="FF0000"/>
                </a:solidFill>
                <a:latin typeface="Times New Roman"/>
                <a:cs typeface="Times New Roman"/>
              </a:rPr>
              <a:t> </a:t>
            </a:r>
            <a:r>
              <a:rPr sz="2400" b="1" spc="5" dirty="0">
                <a:solidFill>
                  <a:srgbClr val="FF0000"/>
                </a:solidFill>
                <a:latin typeface="Times New Roman"/>
                <a:cs typeface="Times New Roman"/>
              </a:rPr>
              <a:t>CHn </a:t>
            </a:r>
            <a:r>
              <a:rPr sz="2400" b="1" dirty="0">
                <a:solidFill>
                  <a:srgbClr val="FF0000"/>
                </a:solidFill>
                <a:latin typeface="Times New Roman"/>
                <a:cs typeface="Times New Roman"/>
              </a:rPr>
              <a:t>+ </a:t>
            </a:r>
            <a:r>
              <a:rPr sz="2400" b="1" spc="5" dirty="0">
                <a:solidFill>
                  <a:srgbClr val="FF0000"/>
                </a:solidFill>
                <a:latin typeface="Times New Roman"/>
                <a:cs typeface="Times New Roman"/>
              </a:rPr>
              <a:t>H</a:t>
            </a:r>
            <a:r>
              <a:rPr sz="2400" b="1" spc="7" baseline="-21367" dirty="0">
                <a:solidFill>
                  <a:srgbClr val="FF0000"/>
                </a:solidFill>
                <a:latin typeface="Times New Roman"/>
                <a:cs typeface="Times New Roman"/>
              </a:rPr>
              <a:t>2</a:t>
            </a:r>
            <a:r>
              <a:rPr sz="2400" b="1" spc="5" dirty="0">
                <a:solidFill>
                  <a:srgbClr val="FF0000"/>
                </a:solidFill>
                <a:latin typeface="Times New Roman"/>
                <a:cs typeface="Times New Roman"/>
              </a:rPr>
              <a:t>O+ O</a:t>
            </a:r>
            <a:r>
              <a:rPr sz="2400" b="1" spc="7" baseline="-21367" dirty="0">
                <a:solidFill>
                  <a:srgbClr val="FF0000"/>
                </a:solidFill>
                <a:latin typeface="Times New Roman"/>
                <a:cs typeface="Times New Roman"/>
              </a:rPr>
              <a:t>2</a:t>
            </a:r>
            <a:r>
              <a:rPr sz="2400" b="1" spc="5" dirty="0">
                <a:solidFill>
                  <a:srgbClr val="FF0000"/>
                </a:solidFill>
                <a:latin typeface="Times New Roman"/>
                <a:cs typeface="Times New Roman"/>
              </a:rPr>
              <a:t>+ </a:t>
            </a:r>
            <a:r>
              <a:rPr sz="2400" b="1" spc="10" dirty="0">
                <a:solidFill>
                  <a:srgbClr val="FF0000"/>
                </a:solidFill>
                <a:latin typeface="Times New Roman"/>
                <a:cs typeface="Times New Roman"/>
              </a:rPr>
              <a:t>N</a:t>
            </a:r>
            <a:r>
              <a:rPr sz="2400" b="1" spc="15" baseline="-21367" dirty="0">
                <a:solidFill>
                  <a:srgbClr val="FF0000"/>
                </a:solidFill>
                <a:latin typeface="Times New Roman"/>
                <a:cs typeface="Times New Roman"/>
              </a:rPr>
              <a:t>2 </a:t>
            </a:r>
            <a:r>
              <a:rPr sz="2400" b="1" spc="5" dirty="0">
                <a:solidFill>
                  <a:srgbClr val="FF0000"/>
                </a:solidFill>
                <a:latin typeface="Times New Roman"/>
                <a:cs typeface="Times New Roman"/>
              </a:rPr>
              <a:t>→ </a:t>
            </a:r>
            <a:r>
              <a:rPr sz="2400" b="1" spc="5" dirty="0">
                <a:solidFill>
                  <a:srgbClr val="FF0000"/>
                </a:solidFill>
                <a:latin typeface="Arial"/>
                <a:cs typeface="Arial"/>
              </a:rPr>
              <a:t>CO</a:t>
            </a:r>
            <a:r>
              <a:rPr sz="2400" b="1" spc="7" baseline="-21367" dirty="0">
                <a:solidFill>
                  <a:srgbClr val="FF0000"/>
                </a:solidFill>
                <a:latin typeface="Arial"/>
                <a:cs typeface="Arial"/>
              </a:rPr>
              <a:t>2</a:t>
            </a:r>
            <a:r>
              <a:rPr sz="2400" b="1" baseline="-21367" dirty="0">
                <a:solidFill>
                  <a:srgbClr val="FF0000"/>
                </a:solidFill>
                <a:latin typeface="Arial"/>
                <a:cs typeface="Arial"/>
              </a:rPr>
              <a:t> </a:t>
            </a:r>
            <a:r>
              <a:rPr sz="2400" b="1" spc="5" dirty="0">
                <a:solidFill>
                  <a:srgbClr val="FF0000"/>
                </a:solidFill>
                <a:latin typeface="Times New Roman"/>
                <a:cs typeface="Times New Roman"/>
              </a:rPr>
              <a:t>+H</a:t>
            </a:r>
            <a:r>
              <a:rPr sz="2400" b="1" spc="7" baseline="-21367" dirty="0">
                <a:solidFill>
                  <a:srgbClr val="FF0000"/>
                </a:solidFill>
                <a:latin typeface="Times New Roman"/>
                <a:cs typeface="Times New Roman"/>
              </a:rPr>
              <a:t>2</a:t>
            </a:r>
            <a:r>
              <a:rPr sz="2400" b="1" spc="5" dirty="0">
                <a:solidFill>
                  <a:srgbClr val="FF0000"/>
                </a:solidFill>
                <a:latin typeface="Times New Roman"/>
                <a:cs typeface="Times New Roman"/>
              </a:rPr>
              <a:t>+N</a:t>
            </a:r>
            <a:r>
              <a:rPr sz="2400" b="1" spc="7" baseline="-21367" dirty="0">
                <a:solidFill>
                  <a:srgbClr val="FF0000"/>
                </a:solidFill>
                <a:latin typeface="Times New Roman"/>
                <a:cs typeface="Times New Roman"/>
              </a:rPr>
              <a:t>2</a:t>
            </a:r>
            <a:endParaRPr lang="en-US" sz="2400" b="1" spc="7" baseline="-21367" dirty="0">
              <a:solidFill>
                <a:srgbClr val="FF0000"/>
              </a:solidFill>
              <a:latin typeface="Times New Roman"/>
              <a:cs typeface="Times New Roman"/>
            </a:endParaRPr>
          </a:p>
          <a:p>
            <a:pPr marL="1298575" marR="835660" indent="-1286510">
              <a:lnSpc>
                <a:spcPct val="150000"/>
              </a:lnSpc>
            </a:pPr>
            <a:endParaRPr sz="2400" baseline="-21367" dirty="0">
              <a:latin typeface="Times New Roman"/>
              <a:cs typeface="Times New Roman"/>
            </a:endParaRPr>
          </a:p>
        </p:txBody>
      </p:sp>
      <p:sp>
        <p:nvSpPr>
          <p:cNvPr id="3" name="object 3"/>
          <p:cNvSpPr txBox="1">
            <a:spLocks noGrp="1"/>
          </p:cNvSpPr>
          <p:nvPr>
            <p:ph type="title"/>
          </p:nvPr>
        </p:nvSpPr>
        <p:spPr>
          <a:xfrm>
            <a:off x="687730" y="628650"/>
            <a:ext cx="1749425" cy="443865"/>
          </a:xfrm>
          <a:prstGeom prst="rect">
            <a:avLst/>
          </a:prstGeom>
        </p:spPr>
        <p:txBody>
          <a:bodyPr vert="horz" wrap="square" lIns="0" tIns="0" rIns="0" bIns="0" rtlCol="0">
            <a:spAutoFit/>
          </a:bodyPr>
          <a:lstStyle/>
          <a:p>
            <a:pPr marL="12700">
              <a:lnSpc>
                <a:spcPct val="100000"/>
              </a:lnSpc>
            </a:pPr>
            <a:r>
              <a:rPr sz="2800" b="1" spc="-10" dirty="0">
                <a:latin typeface="Arial"/>
                <a:cs typeface="Arial"/>
              </a:rPr>
              <a:t>1.</a:t>
            </a:r>
            <a:r>
              <a:rPr sz="2800" b="1" spc="-10" dirty="0">
                <a:latin typeface="宋体"/>
                <a:cs typeface="宋体"/>
              </a:rPr>
              <a:t>课题背景</a:t>
            </a:r>
            <a:endParaRPr sz="2800">
              <a:latin typeface="宋体"/>
              <a:cs typeface="宋体"/>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0451" y="-46329"/>
            <a:ext cx="8398764" cy="1013307"/>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8311895"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ADD924"/>
          </a:solidFill>
        </p:spPr>
        <p:txBody>
          <a:bodyPr wrap="square" lIns="0" tIns="0" rIns="0" bIns="0" rtlCol="0"/>
          <a:lstStyle/>
          <a:p>
            <a:endParaRPr/>
          </a:p>
        </p:txBody>
      </p:sp>
      <p:sp>
        <p:nvSpPr>
          <p:cNvPr id="4" name="object 4"/>
          <p:cNvSpPr/>
          <p:nvPr/>
        </p:nvSpPr>
        <p:spPr>
          <a:xfrm>
            <a:off x="8551164"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ED3516"/>
          </a:solidFill>
        </p:spPr>
        <p:txBody>
          <a:bodyPr wrap="square" lIns="0" tIns="0" rIns="0" bIns="0" rtlCol="0"/>
          <a:lstStyle/>
          <a:p>
            <a:endParaRPr/>
          </a:p>
        </p:txBody>
      </p:sp>
      <p:sp>
        <p:nvSpPr>
          <p:cNvPr id="5" name="object 5"/>
          <p:cNvSpPr/>
          <p:nvPr/>
        </p:nvSpPr>
        <p:spPr>
          <a:xfrm>
            <a:off x="7836407" y="6394703"/>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F3BC33"/>
          </a:solidFill>
        </p:spPr>
        <p:txBody>
          <a:bodyPr wrap="square" lIns="0" tIns="0" rIns="0" bIns="0" rtlCol="0"/>
          <a:lstStyle/>
          <a:p>
            <a:endParaRPr/>
          </a:p>
        </p:txBody>
      </p:sp>
      <p:sp>
        <p:nvSpPr>
          <p:cNvPr id="6" name="object 6"/>
          <p:cNvSpPr/>
          <p:nvPr/>
        </p:nvSpPr>
        <p:spPr>
          <a:xfrm>
            <a:off x="8075676" y="6393179"/>
            <a:ext cx="152400" cy="152400"/>
          </a:xfrm>
          <a:custGeom>
            <a:avLst/>
            <a:gdLst/>
            <a:ahLst/>
            <a:cxnLst/>
            <a:rect l="l" t="t" r="r" b="b"/>
            <a:pathLst>
              <a:path w="152400" h="152400">
                <a:moveTo>
                  <a:pt x="76200" y="0"/>
                </a:moveTo>
                <a:lnTo>
                  <a:pt x="46559" y="5987"/>
                </a:lnTo>
                <a:lnTo>
                  <a:pt x="22336" y="22317"/>
                </a:lnTo>
                <a:lnTo>
                  <a:pt x="5994" y="46537"/>
                </a:lnTo>
                <a:lnTo>
                  <a:pt x="0" y="76200"/>
                </a:lnTo>
                <a:lnTo>
                  <a:pt x="5994" y="105862"/>
                </a:lnTo>
                <a:lnTo>
                  <a:pt x="22336" y="130082"/>
                </a:lnTo>
                <a:lnTo>
                  <a:pt x="46559" y="146412"/>
                </a:lnTo>
                <a:lnTo>
                  <a:pt x="76200" y="152400"/>
                </a:lnTo>
                <a:lnTo>
                  <a:pt x="105840" y="146412"/>
                </a:lnTo>
                <a:lnTo>
                  <a:pt x="130063" y="130082"/>
                </a:lnTo>
                <a:lnTo>
                  <a:pt x="146405" y="105862"/>
                </a:lnTo>
                <a:lnTo>
                  <a:pt x="152400" y="76200"/>
                </a:lnTo>
                <a:lnTo>
                  <a:pt x="146405" y="46537"/>
                </a:lnTo>
                <a:lnTo>
                  <a:pt x="130063" y="22317"/>
                </a:lnTo>
                <a:lnTo>
                  <a:pt x="105840" y="5987"/>
                </a:lnTo>
                <a:lnTo>
                  <a:pt x="76200" y="0"/>
                </a:lnTo>
                <a:close/>
              </a:path>
            </a:pathLst>
          </a:custGeom>
          <a:solidFill>
            <a:srgbClr val="4E9D41"/>
          </a:solidFill>
        </p:spPr>
        <p:txBody>
          <a:bodyPr wrap="square" lIns="0" tIns="0" rIns="0" bIns="0" rtlCol="0"/>
          <a:lstStyle/>
          <a:p>
            <a:endParaRPr/>
          </a:p>
        </p:txBody>
      </p:sp>
      <p:sp>
        <p:nvSpPr>
          <p:cNvPr id="7" name="object 7"/>
          <p:cNvSpPr/>
          <p:nvPr/>
        </p:nvSpPr>
        <p:spPr>
          <a:xfrm>
            <a:off x="2159507" y="6354457"/>
            <a:ext cx="533976" cy="327634"/>
          </a:xfrm>
          <a:prstGeom prst="rect">
            <a:avLst/>
          </a:prstGeom>
          <a:blipFill>
            <a:blip r:embed="rId3" cstate="print"/>
            <a:stretch>
              <a:fillRect/>
            </a:stretch>
          </a:blipFill>
        </p:spPr>
        <p:txBody>
          <a:bodyPr wrap="square" lIns="0" tIns="0" rIns="0" bIns="0" rtlCol="0"/>
          <a:lstStyle/>
          <a:p>
            <a:endParaRPr/>
          </a:p>
        </p:txBody>
      </p:sp>
      <p:sp>
        <p:nvSpPr>
          <p:cNvPr id="8" name="object 8"/>
          <p:cNvSpPr/>
          <p:nvPr/>
        </p:nvSpPr>
        <p:spPr>
          <a:xfrm>
            <a:off x="133578" y="5567171"/>
            <a:ext cx="846122" cy="535825"/>
          </a:xfrm>
          <a:prstGeom prst="rect">
            <a:avLst/>
          </a:prstGeom>
          <a:blipFill>
            <a:blip r:embed="rId4" cstate="print"/>
            <a:stretch>
              <a:fillRect/>
            </a:stretch>
          </a:blipFill>
        </p:spPr>
        <p:txBody>
          <a:bodyPr wrap="square" lIns="0" tIns="0" rIns="0" bIns="0" rtlCol="0"/>
          <a:lstStyle/>
          <a:p>
            <a:endParaRPr/>
          </a:p>
        </p:txBody>
      </p:sp>
      <p:sp>
        <p:nvSpPr>
          <p:cNvPr id="9" name="object 9"/>
          <p:cNvSpPr/>
          <p:nvPr/>
        </p:nvSpPr>
        <p:spPr>
          <a:xfrm>
            <a:off x="177495" y="5652617"/>
            <a:ext cx="758494" cy="360680"/>
          </a:xfrm>
          <a:prstGeom prst="rect">
            <a:avLst/>
          </a:prstGeom>
          <a:blipFill>
            <a:blip r:embed="rId5" cstate="print"/>
            <a:stretch>
              <a:fillRect/>
            </a:stretch>
          </a:blipFill>
        </p:spPr>
        <p:txBody>
          <a:bodyPr wrap="square" lIns="0" tIns="0" rIns="0" bIns="0" rtlCol="0"/>
          <a:lstStyle/>
          <a:p>
            <a:endParaRPr/>
          </a:p>
        </p:txBody>
      </p:sp>
      <p:sp>
        <p:nvSpPr>
          <p:cNvPr id="10" name="object 10"/>
          <p:cNvSpPr/>
          <p:nvPr/>
        </p:nvSpPr>
        <p:spPr>
          <a:xfrm>
            <a:off x="1057694" y="5788088"/>
            <a:ext cx="676198" cy="647611"/>
          </a:xfrm>
          <a:prstGeom prst="rect">
            <a:avLst/>
          </a:prstGeom>
          <a:blipFill>
            <a:blip r:embed="rId6" cstate="print"/>
            <a:stretch>
              <a:fillRect/>
            </a:stretch>
          </a:blipFill>
        </p:spPr>
        <p:txBody>
          <a:bodyPr wrap="square" lIns="0" tIns="0" rIns="0" bIns="0" rtlCol="0"/>
          <a:lstStyle/>
          <a:p>
            <a:endParaRPr/>
          </a:p>
        </p:txBody>
      </p:sp>
      <p:sp>
        <p:nvSpPr>
          <p:cNvPr id="11" name="object 11"/>
          <p:cNvSpPr/>
          <p:nvPr/>
        </p:nvSpPr>
        <p:spPr>
          <a:xfrm>
            <a:off x="1145565" y="5903772"/>
            <a:ext cx="481812" cy="433069"/>
          </a:xfrm>
          <a:prstGeom prst="rect">
            <a:avLst/>
          </a:prstGeom>
          <a:blipFill>
            <a:blip r:embed="rId7" cstate="print"/>
            <a:stretch>
              <a:fillRect/>
            </a:stretch>
          </a:blipFill>
        </p:spPr>
        <p:txBody>
          <a:bodyPr wrap="square" lIns="0" tIns="0" rIns="0" bIns="0" rtlCol="0"/>
          <a:lstStyle/>
          <a:p>
            <a:endParaRPr/>
          </a:p>
        </p:txBody>
      </p:sp>
      <p:sp>
        <p:nvSpPr>
          <p:cNvPr id="12" name="object 12"/>
          <p:cNvSpPr txBox="1">
            <a:spLocks noGrp="1"/>
          </p:cNvSpPr>
          <p:nvPr>
            <p:ph type="title"/>
          </p:nvPr>
        </p:nvSpPr>
        <p:spPr>
          <a:xfrm>
            <a:off x="461568" y="523113"/>
            <a:ext cx="1846580" cy="443865"/>
          </a:xfrm>
          <a:prstGeom prst="rect">
            <a:avLst/>
          </a:prstGeom>
        </p:spPr>
        <p:txBody>
          <a:bodyPr vert="horz" wrap="square" lIns="0" tIns="0" rIns="0" bIns="0" rtlCol="0">
            <a:spAutoFit/>
          </a:bodyPr>
          <a:lstStyle/>
          <a:p>
            <a:pPr marL="12700">
              <a:lnSpc>
                <a:spcPct val="100000"/>
              </a:lnSpc>
            </a:pPr>
            <a:r>
              <a:rPr sz="2800" b="1" spc="-5" dirty="0">
                <a:latin typeface="Arial"/>
                <a:cs typeface="Arial"/>
              </a:rPr>
              <a:t>1.</a:t>
            </a:r>
            <a:r>
              <a:rPr sz="2800" b="1" spc="-90" dirty="0">
                <a:latin typeface="Arial"/>
                <a:cs typeface="Arial"/>
              </a:rPr>
              <a:t> </a:t>
            </a:r>
            <a:r>
              <a:rPr sz="2800" b="1" spc="-10" dirty="0">
                <a:latin typeface="宋体"/>
                <a:cs typeface="宋体"/>
              </a:rPr>
              <a:t>课题背景</a:t>
            </a:r>
            <a:endParaRPr sz="2800">
              <a:latin typeface="宋体"/>
              <a:cs typeface="宋体"/>
            </a:endParaRPr>
          </a:p>
        </p:txBody>
      </p:sp>
      <p:sp>
        <p:nvSpPr>
          <p:cNvPr id="13" name="object 13"/>
          <p:cNvSpPr txBox="1"/>
          <p:nvPr/>
        </p:nvSpPr>
        <p:spPr>
          <a:xfrm>
            <a:off x="802640" y="1175747"/>
            <a:ext cx="7473695" cy="5007140"/>
          </a:xfrm>
          <a:prstGeom prst="rect">
            <a:avLst/>
          </a:prstGeom>
        </p:spPr>
        <p:txBody>
          <a:bodyPr vert="horz" wrap="square" lIns="0" tIns="0" rIns="0" bIns="0" rtlCol="0">
            <a:spAutoFit/>
          </a:bodyPr>
          <a:lstStyle/>
          <a:p>
            <a:pPr marL="697865">
              <a:lnSpc>
                <a:spcPct val="100000"/>
              </a:lnSpc>
            </a:pPr>
            <a:r>
              <a:rPr sz="2000" b="1" spc="65" dirty="0">
                <a:solidFill>
                  <a:srgbClr val="0066FF"/>
                </a:solidFill>
                <a:latin typeface="宋体"/>
                <a:cs typeface="宋体"/>
              </a:rPr>
              <a:t>化石燃料与空气发生氧化反应放出热量是现有火力发电</a:t>
            </a:r>
            <a:endParaRPr sz="2000" dirty="0">
              <a:latin typeface="宋体"/>
              <a:cs typeface="宋体"/>
            </a:endParaRPr>
          </a:p>
          <a:p>
            <a:pPr marL="12700">
              <a:lnSpc>
                <a:spcPct val="100000"/>
              </a:lnSpc>
              <a:spcBef>
                <a:spcPts val="1440"/>
              </a:spcBef>
            </a:pPr>
            <a:r>
              <a:rPr sz="2000" b="1" spc="-5" dirty="0">
                <a:solidFill>
                  <a:srgbClr val="0066FF"/>
                </a:solidFill>
                <a:latin typeface="宋体"/>
                <a:cs typeface="宋体"/>
              </a:rPr>
              <a:t>和内燃动力的基础反应：</a:t>
            </a:r>
            <a:endParaRPr sz="2000" dirty="0">
              <a:latin typeface="宋体"/>
              <a:cs typeface="宋体"/>
            </a:endParaRPr>
          </a:p>
          <a:p>
            <a:pPr marL="1788160">
              <a:lnSpc>
                <a:spcPct val="100000"/>
              </a:lnSpc>
              <a:spcBef>
                <a:spcPts val="1440"/>
              </a:spcBef>
            </a:pPr>
            <a:r>
              <a:rPr sz="2000" b="1" spc="-5" dirty="0">
                <a:solidFill>
                  <a:srgbClr val="FF0000"/>
                </a:solidFill>
                <a:latin typeface="Times New Roman"/>
                <a:cs typeface="Times New Roman"/>
              </a:rPr>
              <a:t>CHn </a:t>
            </a:r>
            <a:r>
              <a:rPr sz="2000" b="1" dirty="0">
                <a:solidFill>
                  <a:srgbClr val="FF0000"/>
                </a:solidFill>
                <a:latin typeface="Times New Roman"/>
                <a:cs typeface="Times New Roman"/>
              </a:rPr>
              <a:t>+ O</a:t>
            </a:r>
            <a:r>
              <a:rPr sz="2000" b="1" baseline="-20833" dirty="0">
                <a:solidFill>
                  <a:srgbClr val="FF0000"/>
                </a:solidFill>
                <a:latin typeface="Times New Roman"/>
                <a:cs typeface="Times New Roman"/>
              </a:rPr>
              <a:t>2 </a:t>
            </a:r>
            <a:r>
              <a:rPr sz="2000" b="1" dirty="0">
                <a:solidFill>
                  <a:srgbClr val="FF0000"/>
                </a:solidFill>
                <a:latin typeface="Times New Roman"/>
                <a:cs typeface="Times New Roman"/>
              </a:rPr>
              <a:t>+ </a:t>
            </a:r>
            <a:r>
              <a:rPr sz="2000" b="1" spc="-5" dirty="0">
                <a:solidFill>
                  <a:srgbClr val="FF0000"/>
                </a:solidFill>
                <a:latin typeface="Times New Roman"/>
                <a:cs typeface="Times New Roman"/>
              </a:rPr>
              <a:t>N</a:t>
            </a:r>
            <a:r>
              <a:rPr sz="2000" b="1" spc="-7" baseline="-20833" dirty="0">
                <a:solidFill>
                  <a:srgbClr val="FF0000"/>
                </a:solidFill>
                <a:latin typeface="Times New Roman"/>
                <a:cs typeface="Times New Roman"/>
              </a:rPr>
              <a:t>2 </a:t>
            </a:r>
            <a:r>
              <a:rPr sz="2000" b="1" dirty="0">
                <a:solidFill>
                  <a:srgbClr val="FF0000"/>
                </a:solidFill>
                <a:latin typeface="Times New Roman"/>
                <a:cs typeface="Times New Roman"/>
              </a:rPr>
              <a:t>→ </a:t>
            </a:r>
            <a:r>
              <a:rPr sz="2000" b="1" spc="-5" dirty="0">
                <a:solidFill>
                  <a:srgbClr val="FF0000"/>
                </a:solidFill>
                <a:latin typeface="Times New Roman"/>
                <a:cs typeface="Times New Roman"/>
              </a:rPr>
              <a:t>CO</a:t>
            </a:r>
            <a:r>
              <a:rPr sz="2000" b="1" spc="-7" baseline="-20833" dirty="0">
                <a:solidFill>
                  <a:srgbClr val="FF0000"/>
                </a:solidFill>
                <a:latin typeface="Times New Roman"/>
                <a:cs typeface="Times New Roman"/>
              </a:rPr>
              <a:t>2  </a:t>
            </a:r>
            <a:r>
              <a:rPr sz="2000" b="1" dirty="0">
                <a:solidFill>
                  <a:srgbClr val="FF0000"/>
                </a:solidFill>
                <a:latin typeface="Times New Roman"/>
                <a:cs typeface="Times New Roman"/>
              </a:rPr>
              <a:t>+ H</a:t>
            </a:r>
            <a:r>
              <a:rPr sz="2000" b="1" baseline="-20833" dirty="0">
                <a:solidFill>
                  <a:srgbClr val="FF0000"/>
                </a:solidFill>
                <a:latin typeface="Times New Roman"/>
                <a:cs typeface="Times New Roman"/>
              </a:rPr>
              <a:t>2</a:t>
            </a:r>
            <a:r>
              <a:rPr sz="2000" b="1" dirty="0">
                <a:solidFill>
                  <a:srgbClr val="FF0000"/>
                </a:solidFill>
                <a:latin typeface="Times New Roman"/>
                <a:cs typeface="Times New Roman"/>
              </a:rPr>
              <a:t>O +</a:t>
            </a:r>
            <a:r>
              <a:rPr sz="2000" b="1" spc="-295" dirty="0">
                <a:solidFill>
                  <a:srgbClr val="FF0000"/>
                </a:solidFill>
                <a:latin typeface="Times New Roman"/>
                <a:cs typeface="Times New Roman"/>
              </a:rPr>
              <a:t> </a:t>
            </a:r>
            <a:r>
              <a:rPr sz="2000" b="1" spc="-5" dirty="0">
                <a:solidFill>
                  <a:srgbClr val="FF0000"/>
                </a:solidFill>
                <a:latin typeface="Times New Roman"/>
                <a:cs typeface="Times New Roman"/>
              </a:rPr>
              <a:t>N</a:t>
            </a:r>
            <a:r>
              <a:rPr sz="2000" b="1" spc="-7" baseline="-20833" dirty="0">
                <a:solidFill>
                  <a:srgbClr val="FF0000"/>
                </a:solidFill>
                <a:latin typeface="Times New Roman"/>
                <a:cs typeface="Times New Roman"/>
              </a:rPr>
              <a:t>2</a:t>
            </a:r>
            <a:endParaRPr sz="2000" baseline="-20833" dirty="0">
              <a:latin typeface="Times New Roman"/>
              <a:cs typeface="Times New Roman"/>
            </a:endParaRPr>
          </a:p>
          <a:p>
            <a:pPr marL="697865">
              <a:lnSpc>
                <a:spcPct val="100000"/>
              </a:lnSpc>
              <a:spcBef>
                <a:spcPts val="1440"/>
              </a:spcBef>
            </a:pPr>
            <a:r>
              <a:rPr sz="2000" b="1" dirty="0">
                <a:solidFill>
                  <a:srgbClr val="0066FF"/>
                </a:solidFill>
                <a:latin typeface="宋体"/>
                <a:cs typeface="宋体"/>
              </a:rPr>
              <a:t>传统化石能源利用方式有两大缺点：</a:t>
            </a:r>
            <a:endParaRPr sz="2000" dirty="0">
              <a:latin typeface="宋体"/>
              <a:cs typeface="宋体"/>
            </a:endParaRPr>
          </a:p>
          <a:p>
            <a:pPr marL="12700" marR="204470" indent="685800" algn="just">
              <a:lnSpc>
                <a:spcPct val="150000"/>
              </a:lnSpc>
            </a:pPr>
            <a:r>
              <a:rPr sz="2000" b="1" dirty="0">
                <a:solidFill>
                  <a:srgbClr val="0066FF"/>
                </a:solidFill>
                <a:latin typeface="宋体"/>
                <a:cs typeface="宋体"/>
              </a:rPr>
              <a:t>一是化石燃料中的化学能必需先转变成热</a:t>
            </a:r>
            <a:r>
              <a:rPr sz="2000" b="1" spc="0" dirty="0">
                <a:solidFill>
                  <a:srgbClr val="0066FF"/>
                </a:solidFill>
                <a:latin typeface="宋体"/>
                <a:cs typeface="宋体"/>
              </a:rPr>
              <a:t>能</a:t>
            </a:r>
            <a:r>
              <a:rPr sz="2000" b="1" dirty="0">
                <a:solidFill>
                  <a:srgbClr val="0066FF"/>
                </a:solidFill>
                <a:latin typeface="宋体"/>
                <a:cs typeface="宋体"/>
              </a:rPr>
              <a:t>再转变成机械能或电能，受卡诺循环及材料的限制，在机端所获得</a:t>
            </a:r>
            <a:r>
              <a:rPr sz="2000" b="1" spc="5" dirty="0">
                <a:solidFill>
                  <a:srgbClr val="0066FF"/>
                </a:solidFill>
                <a:latin typeface="宋体"/>
                <a:cs typeface="宋体"/>
              </a:rPr>
              <a:t>的</a:t>
            </a:r>
            <a:r>
              <a:rPr sz="2000" b="1" spc="-10" dirty="0">
                <a:solidFill>
                  <a:srgbClr val="0066FF"/>
                </a:solidFill>
                <a:latin typeface="宋体"/>
                <a:cs typeface="宋体"/>
              </a:rPr>
              <a:t>能</a:t>
            </a:r>
            <a:r>
              <a:rPr sz="2000" b="1" spc="-5" dirty="0">
                <a:solidFill>
                  <a:srgbClr val="0066FF"/>
                </a:solidFill>
                <a:latin typeface="宋体"/>
                <a:cs typeface="宋体"/>
              </a:rPr>
              <a:t>量效率只有</a:t>
            </a:r>
            <a:r>
              <a:rPr sz="2000" b="1" dirty="0">
                <a:solidFill>
                  <a:srgbClr val="0066FF"/>
                </a:solidFill>
                <a:latin typeface="Times New Roman"/>
                <a:cs typeface="Times New Roman"/>
              </a:rPr>
              <a:t>3</a:t>
            </a:r>
            <a:r>
              <a:rPr sz="2000" b="1" spc="-5" dirty="0">
                <a:solidFill>
                  <a:srgbClr val="0066FF"/>
                </a:solidFill>
                <a:latin typeface="Times New Roman"/>
                <a:cs typeface="Times New Roman"/>
              </a:rPr>
              <a:t>3</a:t>
            </a:r>
            <a:r>
              <a:rPr sz="2000" b="1" spc="-5" dirty="0">
                <a:solidFill>
                  <a:srgbClr val="0066FF"/>
                </a:solidFill>
                <a:latin typeface="宋体"/>
                <a:cs typeface="宋体"/>
              </a:rPr>
              <a:t>～</a:t>
            </a:r>
            <a:r>
              <a:rPr sz="2000" b="1" spc="-5" dirty="0">
                <a:solidFill>
                  <a:srgbClr val="0066FF"/>
                </a:solidFill>
                <a:latin typeface="Times New Roman"/>
                <a:cs typeface="Times New Roman"/>
              </a:rPr>
              <a:t>35</a:t>
            </a:r>
            <a:r>
              <a:rPr sz="2000" b="1" spc="-30" dirty="0">
                <a:solidFill>
                  <a:srgbClr val="0066FF"/>
                </a:solidFill>
                <a:latin typeface="Times New Roman"/>
                <a:cs typeface="Times New Roman"/>
              </a:rPr>
              <a:t>%</a:t>
            </a:r>
            <a:r>
              <a:rPr sz="2000" b="1" spc="-10" dirty="0">
                <a:solidFill>
                  <a:srgbClr val="0066FF"/>
                </a:solidFill>
                <a:latin typeface="宋体"/>
                <a:cs typeface="宋体"/>
              </a:rPr>
              <a:t>；</a:t>
            </a:r>
            <a:r>
              <a:rPr sz="2000" b="1" dirty="0" err="1">
                <a:solidFill>
                  <a:srgbClr val="0066FF"/>
                </a:solidFill>
                <a:latin typeface="宋体"/>
                <a:cs typeface="宋体"/>
              </a:rPr>
              <a:t>二是传统能源利用方式造成了</a:t>
            </a:r>
            <a:r>
              <a:rPr lang="zh-CN" altLang="en-US" sz="2000" b="1" dirty="0">
                <a:solidFill>
                  <a:srgbClr val="0066FF"/>
                </a:solidFill>
                <a:latin typeface="宋体"/>
                <a:cs typeface="宋体"/>
              </a:rPr>
              <a:t>大</a:t>
            </a:r>
            <a:r>
              <a:rPr sz="2000" b="1" dirty="0" err="1">
                <a:solidFill>
                  <a:srgbClr val="0066FF"/>
                </a:solidFill>
                <a:latin typeface="宋体"/>
                <a:cs typeface="宋体"/>
              </a:rPr>
              <a:t>量的废水、废气、废热和噪声的污染</a:t>
            </a:r>
            <a:r>
              <a:rPr sz="2000" b="1" dirty="0">
                <a:solidFill>
                  <a:srgbClr val="0066FF"/>
                </a:solidFill>
                <a:latin typeface="宋体"/>
                <a:cs typeface="宋体"/>
              </a:rPr>
              <a:t>。</a:t>
            </a:r>
            <a:endParaRPr lang="en-US" altLang="zh-CN" sz="2000" b="1" dirty="0">
              <a:solidFill>
                <a:srgbClr val="0066FF"/>
              </a:solidFill>
              <a:latin typeface="宋体"/>
              <a:cs typeface="宋体"/>
            </a:endParaRPr>
          </a:p>
          <a:p>
            <a:pPr marL="12700" marR="281940" indent="609600">
              <a:lnSpc>
                <a:spcPct val="150000"/>
              </a:lnSpc>
            </a:pPr>
            <a:r>
              <a:rPr lang="zh-CN" altLang="en-US" sz="2000" b="1" dirty="0">
                <a:solidFill>
                  <a:srgbClr val="FF0000"/>
                </a:solidFill>
                <a:latin typeface="宋体"/>
                <a:cs typeface="宋体"/>
              </a:rPr>
              <a:t>华能集团牵头开发的</a:t>
            </a:r>
            <a:r>
              <a:rPr lang="en-US" altLang="zh-CN" sz="2000" b="1" dirty="0">
                <a:solidFill>
                  <a:srgbClr val="FF0000"/>
                </a:solidFill>
                <a:latin typeface="宋体"/>
                <a:cs typeface="宋体"/>
              </a:rPr>
              <a:t>IGCC</a:t>
            </a:r>
            <a:r>
              <a:rPr lang="zh-CN" altLang="en-US" sz="2000" b="1" dirty="0">
                <a:solidFill>
                  <a:srgbClr val="FF0000"/>
                </a:solidFill>
                <a:latin typeface="宋体"/>
                <a:cs typeface="宋体"/>
              </a:rPr>
              <a:t>技术和东方电气集团牵头开发的化学链燃烧技术都在努力克服现有燃烧技术的缺点。</a:t>
            </a:r>
          </a:p>
          <a:p>
            <a:pPr marL="12700" marR="281940" indent="609600">
              <a:lnSpc>
                <a:spcPct val="150000"/>
              </a:lnSpc>
            </a:pPr>
            <a:endParaRPr sz="2400" dirty="0">
              <a:latin typeface="宋体"/>
              <a:cs typeface="宋体"/>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66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8904</TotalTime>
  <Words>1905</Words>
  <Application>Microsoft Office PowerPoint</Application>
  <PresentationFormat>全屏显示(4:3)</PresentationFormat>
  <Paragraphs>227</Paragraphs>
  <Slides>28</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28</vt:i4>
      </vt:variant>
    </vt:vector>
  </HeadingPairs>
  <TitlesOfParts>
    <vt:vector size="38" baseType="lpstr">
      <vt:lpstr>黑体</vt:lpstr>
      <vt:lpstr>华文中宋</vt:lpstr>
      <vt:lpstr>宋体</vt:lpstr>
      <vt:lpstr>微软雅黑</vt:lpstr>
      <vt:lpstr>Arial</vt:lpstr>
      <vt:lpstr>Calibri</vt:lpstr>
      <vt:lpstr>Cambria</vt:lpstr>
      <vt:lpstr>Times New Roman</vt:lpstr>
      <vt:lpstr>Wingdings</vt:lpstr>
      <vt:lpstr>Office Theme</vt:lpstr>
      <vt:lpstr>开发化石能源固碳利用新途径 实现我国碳中和新目标</vt:lpstr>
      <vt:lpstr>PowerPoint 演示文稿</vt:lpstr>
      <vt:lpstr>1.课题背景</vt:lpstr>
      <vt:lpstr>1 课题背景</vt:lpstr>
      <vt:lpstr>1 课题背景</vt:lpstr>
      <vt:lpstr>1 课题背景</vt:lpstr>
      <vt:lpstr>1 课题背景</vt:lpstr>
      <vt:lpstr>1.课题背景</vt:lpstr>
      <vt:lpstr>1. 课题背景</vt:lpstr>
      <vt:lpstr>1. 课题背景</vt:lpstr>
      <vt:lpstr>1. 课题背景</vt:lpstr>
      <vt:lpstr>2.化石能源固碳利用的新途径 2.1 固碳利用的能源工业路线</vt:lpstr>
      <vt:lpstr>2.1 固碳利用的能源工业路线</vt:lpstr>
      <vt:lpstr>2.1 固碳利用的能源工业路线</vt:lpstr>
      <vt:lpstr>2.1 固碳利用的能源工业路线</vt:lpstr>
      <vt:lpstr>PowerPoint 演示文稿</vt:lpstr>
      <vt:lpstr>2.1 固碳利用的能源工业路线</vt:lpstr>
      <vt:lpstr>2.1  固碳利用的能源工业路线</vt:lpstr>
      <vt:lpstr>2.1 固碳利用的能源工业路线</vt:lpstr>
      <vt:lpstr>2.2 固碳利用的材料工业路线</vt:lpstr>
      <vt:lpstr>2.2 固碳利用的材料工业路线</vt:lpstr>
      <vt:lpstr>2.2 固碳利用的材料工业路线</vt:lpstr>
      <vt:lpstr>2.2 固碳利用的材料工业路线</vt:lpstr>
      <vt:lpstr>2.2 固碳利用的材料工业路线</vt:lpstr>
      <vt:lpstr>2.2 固碳利用的材料工业路线</vt:lpstr>
      <vt:lpstr>4.总 结</vt:lpstr>
      <vt:lpstr>关于雾霾治理及绿色低碳排放工业路线的一些认识：</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Testpc1</dc:creator>
  <cp:lastModifiedBy>inspiron</cp:lastModifiedBy>
  <cp:revision>81</cp:revision>
  <dcterms:created xsi:type="dcterms:W3CDTF">2020-07-04T12:46:57Z</dcterms:created>
  <dcterms:modified xsi:type="dcterms:W3CDTF">2020-12-07T14:38:27Z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2020-07-02T00:00:00Z</vt:filetime>
  </property>
  <property fmtid="{D5CDD505-2E9C-101B-9397-08002B2CF9AE}" pid="3" name="Creator">
    <vt:lpwstr>Microsoft® PowerPoint® 2019</vt:lpwstr>
  </property>
  <property fmtid="{D5CDD505-2E9C-101B-9397-08002B2CF9AE}" pid="4" name="LastSaved">
    <vt:filetime>2020-07-04T00:00:00Z</vt:filetime>
  </property>
</Properties>
</file>