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Lst>
  <p:notesMasterIdLst>
    <p:notesMasterId r:id="rId330"/>
  </p:notesMasterIdLst>
  <p:sldIdLst>
    <p:sldId id="256" r:id="rId2"/>
    <p:sldId id="257" r:id="rId3"/>
    <p:sldId id="419" r:id="rId4"/>
    <p:sldId id="420" r:id="rId5"/>
    <p:sldId id="421" r:id="rId6"/>
    <p:sldId id="422" r:id="rId7"/>
    <p:sldId id="315" r:id="rId8"/>
    <p:sldId id="304" r:id="rId9"/>
    <p:sldId id="423" r:id="rId10"/>
    <p:sldId id="424" r:id="rId11"/>
    <p:sldId id="425" r:id="rId12"/>
    <p:sldId id="305" r:id="rId13"/>
    <p:sldId id="427" r:id="rId14"/>
    <p:sldId id="428" r:id="rId15"/>
    <p:sldId id="429" r:id="rId16"/>
    <p:sldId id="430" r:id="rId17"/>
    <p:sldId id="431" r:id="rId18"/>
    <p:sldId id="426" r:id="rId19"/>
    <p:sldId id="355" r:id="rId20"/>
    <p:sldId id="432" r:id="rId21"/>
    <p:sldId id="433" r:id="rId22"/>
    <p:sldId id="356" r:id="rId23"/>
    <p:sldId id="434" r:id="rId24"/>
    <p:sldId id="435" r:id="rId25"/>
    <p:sldId id="454" r:id="rId26"/>
    <p:sldId id="436" r:id="rId27"/>
    <p:sldId id="457" r:id="rId28"/>
    <p:sldId id="455" r:id="rId29"/>
    <p:sldId id="456" r:id="rId30"/>
    <p:sldId id="453" r:id="rId31"/>
    <p:sldId id="437" r:id="rId32"/>
    <p:sldId id="438" r:id="rId33"/>
    <p:sldId id="439" r:id="rId34"/>
    <p:sldId id="442" r:id="rId35"/>
    <p:sldId id="440" r:id="rId36"/>
    <p:sldId id="441" r:id="rId37"/>
    <p:sldId id="443" r:id="rId38"/>
    <p:sldId id="444" r:id="rId39"/>
    <p:sldId id="445" r:id="rId40"/>
    <p:sldId id="447" r:id="rId41"/>
    <p:sldId id="446" r:id="rId42"/>
    <p:sldId id="448" r:id="rId43"/>
    <p:sldId id="449" r:id="rId44"/>
    <p:sldId id="450" r:id="rId45"/>
    <p:sldId id="451" r:id="rId46"/>
    <p:sldId id="452" r:id="rId47"/>
    <p:sldId id="458" r:id="rId48"/>
    <p:sldId id="459" r:id="rId49"/>
    <p:sldId id="460" r:id="rId50"/>
    <p:sldId id="461" r:id="rId51"/>
    <p:sldId id="462" r:id="rId52"/>
    <p:sldId id="463" r:id="rId53"/>
    <p:sldId id="464" r:id="rId54"/>
    <p:sldId id="465" r:id="rId55"/>
    <p:sldId id="466" r:id="rId56"/>
    <p:sldId id="467" r:id="rId57"/>
    <p:sldId id="468" r:id="rId58"/>
    <p:sldId id="469" r:id="rId59"/>
    <p:sldId id="470" r:id="rId60"/>
    <p:sldId id="471" r:id="rId61"/>
    <p:sldId id="472" r:id="rId62"/>
    <p:sldId id="474" r:id="rId63"/>
    <p:sldId id="473" r:id="rId64"/>
    <p:sldId id="475" r:id="rId65"/>
    <p:sldId id="476" r:id="rId66"/>
    <p:sldId id="477" r:id="rId67"/>
    <p:sldId id="478" r:id="rId68"/>
    <p:sldId id="480" r:id="rId69"/>
    <p:sldId id="479" r:id="rId70"/>
    <p:sldId id="481" r:id="rId71"/>
    <p:sldId id="484" r:id="rId72"/>
    <p:sldId id="483" r:id="rId73"/>
    <p:sldId id="485" r:id="rId74"/>
    <p:sldId id="486" r:id="rId75"/>
    <p:sldId id="487" r:id="rId76"/>
    <p:sldId id="488" r:id="rId77"/>
    <p:sldId id="482" r:id="rId78"/>
    <p:sldId id="490" r:id="rId79"/>
    <p:sldId id="491" r:id="rId80"/>
    <p:sldId id="489" r:id="rId81"/>
    <p:sldId id="492" r:id="rId82"/>
    <p:sldId id="493" r:id="rId83"/>
    <p:sldId id="494" r:id="rId84"/>
    <p:sldId id="495" r:id="rId85"/>
    <p:sldId id="496" r:id="rId86"/>
    <p:sldId id="497" r:id="rId87"/>
    <p:sldId id="498" r:id="rId88"/>
    <p:sldId id="499" r:id="rId89"/>
    <p:sldId id="500" r:id="rId90"/>
    <p:sldId id="501" r:id="rId91"/>
    <p:sldId id="502" r:id="rId92"/>
    <p:sldId id="503" r:id="rId93"/>
    <p:sldId id="504" r:id="rId94"/>
    <p:sldId id="505" r:id="rId95"/>
    <p:sldId id="506" r:id="rId96"/>
    <p:sldId id="507" r:id="rId97"/>
    <p:sldId id="508" r:id="rId98"/>
    <p:sldId id="509" r:id="rId99"/>
    <p:sldId id="510" r:id="rId100"/>
    <p:sldId id="511" r:id="rId101"/>
    <p:sldId id="512" r:id="rId102"/>
    <p:sldId id="513" r:id="rId103"/>
    <p:sldId id="514" r:id="rId104"/>
    <p:sldId id="515" r:id="rId105"/>
    <p:sldId id="517" r:id="rId106"/>
    <p:sldId id="518" r:id="rId107"/>
    <p:sldId id="519" r:id="rId108"/>
    <p:sldId id="520" r:id="rId109"/>
    <p:sldId id="521" r:id="rId110"/>
    <p:sldId id="523" r:id="rId111"/>
    <p:sldId id="522" r:id="rId112"/>
    <p:sldId id="524" r:id="rId113"/>
    <p:sldId id="525" r:id="rId114"/>
    <p:sldId id="526" r:id="rId115"/>
    <p:sldId id="527" r:id="rId116"/>
    <p:sldId id="528" r:id="rId117"/>
    <p:sldId id="529" r:id="rId118"/>
    <p:sldId id="530" r:id="rId119"/>
    <p:sldId id="330" r:id="rId120"/>
    <p:sldId id="531" r:id="rId121"/>
    <p:sldId id="331" r:id="rId122"/>
    <p:sldId id="532" r:id="rId123"/>
    <p:sldId id="533" r:id="rId124"/>
    <p:sldId id="534" r:id="rId125"/>
    <p:sldId id="535" r:id="rId126"/>
    <p:sldId id="536" r:id="rId127"/>
    <p:sldId id="537" r:id="rId128"/>
    <p:sldId id="379" r:id="rId129"/>
    <p:sldId id="538" r:id="rId130"/>
    <p:sldId id="539" r:id="rId131"/>
    <p:sldId id="380" r:id="rId132"/>
    <p:sldId id="540" r:id="rId133"/>
    <p:sldId id="541" r:id="rId134"/>
    <p:sldId id="382" r:id="rId135"/>
    <p:sldId id="542" r:id="rId136"/>
    <p:sldId id="543" r:id="rId137"/>
    <p:sldId id="544" r:id="rId138"/>
    <p:sldId id="545" r:id="rId139"/>
    <p:sldId id="546" r:id="rId140"/>
    <p:sldId id="547" r:id="rId141"/>
    <p:sldId id="548" r:id="rId142"/>
    <p:sldId id="383" r:id="rId143"/>
    <p:sldId id="384" r:id="rId144"/>
    <p:sldId id="549" r:id="rId145"/>
    <p:sldId id="385" r:id="rId146"/>
    <p:sldId id="550" r:id="rId147"/>
    <p:sldId id="551" r:id="rId148"/>
    <p:sldId id="553" r:id="rId149"/>
    <p:sldId id="552" r:id="rId150"/>
    <p:sldId id="389" r:id="rId151"/>
    <p:sldId id="391" r:id="rId152"/>
    <p:sldId id="392" r:id="rId153"/>
    <p:sldId id="393" r:id="rId154"/>
    <p:sldId id="341" r:id="rId155"/>
    <p:sldId id="395" r:id="rId156"/>
    <p:sldId id="396" r:id="rId157"/>
    <p:sldId id="397" r:id="rId158"/>
    <p:sldId id="622" r:id="rId159"/>
    <p:sldId id="554" r:id="rId160"/>
    <p:sldId id="555" r:id="rId161"/>
    <p:sldId id="556" r:id="rId162"/>
    <p:sldId id="557" r:id="rId163"/>
    <p:sldId id="558" r:id="rId164"/>
    <p:sldId id="559" r:id="rId165"/>
    <p:sldId id="560" r:id="rId166"/>
    <p:sldId id="561" r:id="rId167"/>
    <p:sldId id="562" r:id="rId168"/>
    <p:sldId id="563" r:id="rId169"/>
    <p:sldId id="564" r:id="rId170"/>
    <p:sldId id="565" r:id="rId171"/>
    <p:sldId id="566" r:id="rId172"/>
    <p:sldId id="567" r:id="rId173"/>
    <p:sldId id="568" r:id="rId174"/>
    <p:sldId id="569" r:id="rId175"/>
    <p:sldId id="400" r:id="rId176"/>
    <p:sldId id="570" r:id="rId177"/>
    <p:sldId id="571" r:id="rId178"/>
    <p:sldId id="572" r:id="rId179"/>
    <p:sldId id="573" r:id="rId180"/>
    <p:sldId id="574" r:id="rId181"/>
    <p:sldId id="575" r:id="rId182"/>
    <p:sldId id="576" r:id="rId183"/>
    <p:sldId id="577" r:id="rId184"/>
    <p:sldId id="578" r:id="rId185"/>
    <p:sldId id="579" r:id="rId186"/>
    <p:sldId id="580" r:id="rId187"/>
    <p:sldId id="581" r:id="rId188"/>
    <p:sldId id="582" r:id="rId189"/>
    <p:sldId id="583" r:id="rId190"/>
    <p:sldId id="584" r:id="rId191"/>
    <p:sldId id="585" r:id="rId192"/>
    <p:sldId id="586" r:id="rId193"/>
    <p:sldId id="587" r:id="rId194"/>
    <p:sldId id="588" r:id="rId195"/>
    <p:sldId id="589" r:id="rId196"/>
    <p:sldId id="590" r:id="rId197"/>
    <p:sldId id="591" r:id="rId198"/>
    <p:sldId id="592" r:id="rId199"/>
    <p:sldId id="593" r:id="rId200"/>
    <p:sldId id="594" r:id="rId201"/>
    <p:sldId id="595" r:id="rId202"/>
    <p:sldId id="596" r:id="rId203"/>
    <p:sldId id="597" r:id="rId204"/>
    <p:sldId id="598" r:id="rId205"/>
    <p:sldId id="599" r:id="rId206"/>
    <p:sldId id="600" r:id="rId207"/>
    <p:sldId id="601" r:id="rId208"/>
    <p:sldId id="602" r:id="rId209"/>
    <p:sldId id="603" r:id="rId210"/>
    <p:sldId id="604" r:id="rId211"/>
    <p:sldId id="605" r:id="rId212"/>
    <p:sldId id="606" r:id="rId213"/>
    <p:sldId id="607" r:id="rId214"/>
    <p:sldId id="608" r:id="rId215"/>
    <p:sldId id="609" r:id="rId216"/>
    <p:sldId id="610" r:id="rId217"/>
    <p:sldId id="611" r:id="rId218"/>
    <p:sldId id="612" r:id="rId219"/>
    <p:sldId id="613" r:id="rId220"/>
    <p:sldId id="614" r:id="rId221"/>
    <p:sldId id="615" r:id="rId222"/>
    <p:sldId id="402" r:id="rId223"/>
    <p:sldId id="617" r:id="rId224"/>
    <p:sldId id="618" r:id="rId225"/>
    <p:sldId id="619" r:id="rId226"/>
    <p:sldId id="620" r:id="rId227"/>
    <p:sldId id="621" r:id="rId228"/>
    <p:sldId id="616" r:id="rId229"/>
    <p:sldId id="403" r:id="rId230"/>
    <p:sldId id="623" r:id="rId231"/>
    <p:sldId id="411" r:id="rId232"/>
    <p:sldId id="404" r:id="rId233"/>
    <p:sldId id="412" r:id="rId234"/>
    <p:sldId id="624" r:id="rId235"/>
    <p:sldId id="625" r:id="rId236"/>
    <p:sldId id="626" r:id="rId237"/>
    <p:sldId id="627" r:id="rId238"/>
    <p:sldId id="628" r:id="rId239"/>
    <p:sldId id="629" r:id="rId240"/>
    <p:sldId id="634" r:id="rId241"/>
    <p:sldId id="635" r:id="rId242"/>
    <p:sldId id="636" r:id="rId243"/>
    <p:sldId id="637" r:id="rId244"/>
    <p:sldId id="638" r:id="rId245"/>
    <p:sldId id="639" r:id="rId246"/>
    <p:sldId id="640" r:id="rId247"/>
    <p:sldId id="644" r:id="rId248"/>
    <p:sldId id="642" r:id="rId249"/>
    <p:sldId id="643" r:id="rId250"/>
    <p:sldId id="645" r:id="rId251"/>
    <p:sldId id="646" r:id="rId252"/>
    <p:sldId id="647" r:id="rId253"/>
    <p:sldId id="648" r:id="rId254"/>
    <p:sldId id="649" r:id="rId255"/>
    <p:sldId id="650" r:id="rId256"/>
    <p:sldId id="651" r:id="rId257"/>
    <p:sldId id="652" r:id="rId258"/>
    <p:sldId id="653" r:id="rId259"/>
    <p:sldId id="654" r:id="rId260"/>
    <p:sldId id="655" r:id="rId261"/>
    <p:sldId id="656" r:id="rId262"/>
    <p:sldId id="657" r:id="rId263"/>
    <p:sldId id="658" r:id="rId264"/>
    <p:sldId id="659" r:id="rId265"/>
    <p:sldId id="660" r:id="rId266"/>
    <p:sldId id="661" r:id="rId267"/>
    <p:sldId id="662" r:id="rId268"/>
    <p:sldId id="663" r:id="rId269"/>
    <p:sldId id="664" r:id="rId270"/>
    <p:sldId id="665" r:id="rId271"/>
    <p:sldId id="666" r:id="rId272"/>
    <p:sldId id="667" r:id="rId273"/>
    <p:sldId id="668" r:id="rId274"/>
    <p:sldId id="669" r:id="rId275"/>
    <p:sldId id="670" r:id="rId276"/>
    <p:sldId id="671" r:id="rId277"/>
    <p:sldId id="672" r:id="rId278"/>
    <p:sldId id="673" r:id="rId279"/>
    <p:sldId id="674" r:id="rId280"/>
    <p:sldId id="630" r:id="rId281"/>
    <p:sldId id="631" r:id="rId282"/>
    <p:sldId id="632" r:id="rId283"/>
    <p:sldId id="633" r:id="rId284"/>
    <p:sldId id="414" r:id="rId285"/>
    <p:sldId id="405" r:id="rId286"/>
    <p:sldId id="684" r:id="rId287"/>
    <p:sldId id="407" r:id="rId288"/>
    <p:sldId id="416" r:id="rId289"/>
    <p:sldId id="408" r:id="rId290"/>
    <p:sldId id="675" r:id="rId291"/>
    <p:sldId id="676" r:id="rId292"/>
    <p:sldId id="677" r:id="rId293"/>
    <p:sldId id="678" r:id="rId294"/>
    <p:sldId id="679" r:id="rId295"/>
    <p:sldId id="680" r:id="rId296"/>
    <p:sldId id="681" r:id="rId297"/>
    <p:sldId id="682" r:id="rId298"/>
    <p:sldId id="683" r:id="rId299"/>
    <p:sldId id="685" r:id="rId300"/>
    <p:sldId id="686" r:id="rId301"/>
    <p:sldId id="687" r:id="rId302"/>
    <p:sldId id="688" r:id="rId303"/>
    <p:sldId id="689" r:id="rId304"/>
    <p:sldId id="410" r:id="rId305"/>
    <p:sldId id="418" r:id="rId306"/>
    <p:sldId id="690" r:id="rId307"/>
    <p:sldId id="691" r:id="rId308"/>
    <p:sldId id="692" r:id="rId309"/>
    <p:sldId id="693" r:id="rId310"/>
    <p:sldId id="694" r:id="rId311"/>
    <p:sldId id="695" r:id="rId312"/>
    <p:sldId id="696" r:id="rId313"/>
    <p:sldId id="697" r:id="rId314"/>
    <p:sldId id="698" r:id="rId315"/>
    <p:sldId id="699" r:id="rId316"/>
    <p:sldId id="700" r:id="rId317"/>
    <p:sldId id="703" r:id="rId318"/>
    <p:sldId id="701" r:id="rId319"/>
    <p:sldId id="702" r:id="rId320"/>
    <p:sldId id="704" r:id="rId321"/>
    <p:sldId id="707" r:id="rId322"/>
    <p:sldId id="705" r:id="rId323"/>
    <p:sldId id="706" r:id="rId324"/>
    <p:sldId id="708" r:id="rId325"/>
    <p:sldId id="709" r:id="rId326"/>
    <p:sldId id="710" r:id="rId327"/>
    <p:sldId id="711" r:id="rId328"/>
    <p:sldId id="284" r:id="rId3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3A8E"/>
    <a:srgbClr val="0B4192"/>
    <a:srgbClr val="94ABCF"/>
    <a:srgbClr val="174B9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26" autoAdjust="0"/>
    <p:restoredTop sz="94660"/>
  </p:normalViewPr>
  <p:slideViewPr>
    <p:cSldViewPr snapToGrid="0">
      <p:cViewPr varScale="1">
        <p:scale>
          <a:sx n="116" d="100"/>
          <a:sy n="116" d="100"/>
        </p:scale>
        <p:origin x="199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notesMaster" Target="notesMasters/notesMaster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C4A0D-BC30-4B52-A188-EDEEFE1264A7}" type="datetimeFigureOut">
              <a:rPr lang="zh-CN" altLang="en-US" smtClean="0"/>
              <a:t>2020/10/11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3BA37-B7C2-46C1-9DDF-FB796F20CDCF}" type="slidenum">
              <a:rPr lang="zh-CN" altLang="en-US" smtClean="0"/>
              <a:t>‹#›</a:t>
            </a:fld>
            <a:endParaRPr lang="zh-CN" altLang="en-US"/>
          </a:p>
        </p:txBody>
      </p:sp>
    </p:spTree>
    <p:extLst>
      <p:ext uri="{BB962C8B-B14F-4D97-AF65-F5344CB8AC3E}">
        <p14:creationId xmlns:p14="http://schemas.microsoft.com/office/powerpoint/2010/main" val="428872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765C5-3F68-44B0-B142-69210D6E5DA3}"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125" y="6169140"/>
            <a:ext cx="1668917" cy="3744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948503B-859B-466C-827E-84E4A2B9C415}" type="datetimeFigureOut">
              <a:rPr lang="zh-CN" altLang="en-US" smtClean="0"/>
              <a:t>2020/10/11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8765C5-3F68-44B0-B142-69210D6E5D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8503B-859B-466C-827E-84E4A2B9C415}" type="datetimeFigureOut">
              <a:rPr lang="zh-CN" altLang="en-US" smtClean="0"/>
              <a:t>2020/10/11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765C5-3F68-44B0-B142-69210D6E5D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dirty="0"/>
          </a:p>
        </p:txBody>
      </p:sp>
      <p:sp>
        <p:nvSpPr>
          <p:cNvPr id="5" name="副标题 4"/>
          <p:cNvSpPr>
            <a:spLocks noGrp="1"/>
          </p:cNvSpPr>
          <p:nvPr>
            <p:ph type="subTitle" idx="1"/>
          </p:nvPr>
        </p:nvSpPr>
        <p:spPr>
          <a:xfrm>
            <a:off x="616889" y="4178710"/>
            <a:ext cx="7910221" cy="1556927"/>
          </a:xfrm>
        </p:spPr>
        <p:txBody>
          <a:bodyPr>
            <a:normAutofit lnSpcReduction="10000"/>
          </a:bodyPr>
          <a:lstStyle/>
          <a:p>
            <a:r>
              <a:rPr lang="zh-CN" altLang="en-US" sz="3200" b="1" dirty="0">
                <a:solidFill>
                  <a:srgbClr val="023A8E"/>
                </a:solidFill>
                <a:latin typeface="华文楷体" panose="02010600040101010101" pitchFamily="2" charset="-122"/>
                <a:ea typeface="华文楷体" panose="02010600040101010101" pitchFamily="2" charset="-122"/>
              </a:rPr>
              <a:t>垃圾焚烧发电运行与维护职业技能等级证书配套课件</a:t>
            </a:r>
            <a:endParaRPr lang="en-US" altLang="zh-CN" sz="3200" b="1" dirty="0">
              <a:solidFill>
                <a:srgbClr val="023A8E"/>
              </a:solidFill>
              <a:latin typeface="华文楷体" panose="02010600040101010101" pitchFamily="2" charset="-122"/>
              <a:ea typeface="华文楷体" panose="02010600040101010101" pitchFamily="2" charset="-122"/>
            </a:endParaRPr>
          </a:p>
          <a:p>
            <a:r>
              <a:rPr lang="zh-CN" altLang="en-US" sz="4000" b="1" dirty="0" smtClean="0">
                <a:solidFill>
                  <a:srgbClr val="023A8E"/>
                </a:solidFill>
                <a:latin typeface="华文楷体" panose="02010600040101010101" pitchFamily="2" charset="-122"/>
                <a:ea typeface="华文楷体" panose="02010600040101010101" pitchFamily="2" charset="-122"/>
              </a:rPr>
              <a:t>（高级</a:t>
            </a:r>
            <a:r>
              <a:rPr lang="zh-CN" altLang="en-US" sz="4000" b="1" dirty="0">
                <a:solidFill>
                  <a:srgbClr val="023A8E"/>
                </a:solidFill>
                <a:latin typeface="华文楷体" panose="02010600040101010101" pitchFamily="2" charset="-122"/>
                <a:ea typeface="华文楷体" panose="02010600040101010101" pitchFamily="2" charset="-122"/>
              </a:rPr>
              <a:t>）</a:t>
            </a:r>
            <a:endParaRPr lang="en-US" altLang="zh-CN" sz="4000" b="1" dirty="0">
              <a:solidFill>
                <a:srgbClr val="023A8E"/>
              </a:solidFill>
              <a:latin typeface="华文楷体" panose="02010600040101010101" pitchFamily="2" charset="-122"/>
              <a:ea typeface="华文楷体" panose="02010600040101010101" pitchFamily="2" charset="-122"/>
            </a:endParaRPr>
          </a:p>
          <a:p>
            <a:endParaRPr lang="zh-CN" altLang="en-US" sz="2000" dirty="0"/>
          </a:p>
        </p:txBody>
      </p:sp>
      <p:pic>
        <p:nvPicPr>
          <p:cNvPr id="8" name="Picture 21" descr="SANDOW_RENDE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020" y="21370"/>
            <a:ext cx="6545516" cy="37547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IMG_0533_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4" y="21370"/>
            <a:ext cx="4443414" cy="375473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4"/>
          <a:stretch>
            <a:fillRect/>
          </a:stretch>
        </p:blipFill>
        <p:spPr>
          <a:xfrm>
            <a:off x="0" y="1"/>
            <a:ext cx="9144000" cy="37761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7" name="矩形 6">
            <a:extLst>
              <a:ext uri="{FF2B5EF4-FFF2-40B4-BE49-F238E27FC236}">
                <a16:creationId xmlns:a16="http://schemas.microsoft.com/office/drawing/2014/main" xmlns="" id="{9C01C2BE-0682-45D9-87CD-9C3C241EFB0E}"/>
              </a:ext>
            </a:extLst>
          </p:cNvPr>
          <p:cNvSpPr/>
          <p:nvPr/>
        </p:nvSpPr>
        <p:spPr>
          <a:xfrm>
            <a:off x="520418" y="1533875"/>
            <a:ext cx="8103163"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锅炉给水温度</a:t>
            </a:r>
            <a:r>
              <a:rPr lang="en-US" altLang="zh-CN" sz="1600" dirty="0">
                <a:latin typeface="宋体" panose="02010600030101010101" pitchFamily="2" charset="-122"/>
                <a:ea typeface="宋体" panose="02010600030101010101" pitchFamily="2" charset="-122"/>
              </a:rPr>
              <a:t>130℃</a:t>
            </a:r>
            <a:r>
              <a:rPr lang="zh-CN" altLang="zh-CN" sz="1600" dirty="0">
                <a:latin typeface="宋体" panose="02010600030101010101" pitchFamily="2" charset="-122"/>
                <a:ea typeface="宋体" panose="02010600030101010101" pitchFamily="2" charset="-122"/>
              </a:rPr>
              <a:t>，锅炉给水经除氧器由给水泵送来，经省煤器预热后送至汽包，然后经水冷壁和蒸发受热面进一步加热</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产生出汽水混合物进入汽包。饱和蒸汽在汽包内被分离出来</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经过过热器进一步加热</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最后产生出过热蒸汽</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送往汽轮机。</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余热锅炉参数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余热锅炉型式：         单锅筒自然循环水管锅炉、卧式、室内布置</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锅炉蒸发量：           </a:t>
            </a:r>
            <a:r>
              <a:rPr lang="en-US" altLang="zh-CN" sz="1600" dirty="0">
                <a:latin typeface="宋体" panose="02010600030101010101" pitchFamily="2" charset="-122"/>
                <a:ea typeface="宋体" panose="02010600030101010101" pitchFamily="2" charset="-122"/>
              </a:rPr>
              <a:t>56.01t/h</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59.5t/h</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110%MCR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64.87t/h</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120%MCR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额定过热蒸汽压力：     4.0 MPa(G)</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额定过热蒸汽温度：     400℃</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汽包工作压力：         </a:t>
            </a:r>
            <a:r>
              <a:rPr lang="en-US" altLang="zh-CN" sz="1600" dirty="0">
                <a:latin typeface="宋体" panose="02010600030101010101" pitchFamily="2" charset="-122"/>
                <a:ea typeface="宋体" panose="02010600030101010101" pitchFamily="2" charset="-122"/>
              </a:rPr>
              <a:t>4.9MPa</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5.05MPa</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120%MCR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汽包工作温度：         </a:t>
            </a:r>
            <a:r>
              <a:rPr lang="en-US" altLang="zh-CN" sz="1600" dirty="0">
                <a:latin typeface="宋体" panose="02010600030101010101" pitchFamily="2" charset="-122"/>
                <a:ea typeface="宋体" panose="02010600030101010101" pitchFamily="2" charset="-122"/>
              </a:rPr>
              <a:t>269</a:t>
            </a:r>
            <a:r>
              <a:rPr lang="zh-CN" altLang="en-US" sz="1600" dirty="0">
                <a:latin typeface="宋体" panose="02010600030101010101" pitchFamily="2" charset="-122"/>
                <a:ea typeface="宋体" panose="02010600030101010101" pitchFamily="2" charset="-122"/>
              </a:rPr>
              <a:t>℃（最高工作温度）</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263</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266</a:t>
            </a:r>
            <a:r>
              <a:rPr lang="zh-CN" altLang="en-US"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120%MCR</a:t>
            </a:r>
            <a:r>
              <a:rPr lang="zh-CN" altLang="en-US" sz="1600" dirty="0">
                <a:latin typeface="宋体" panose="02010600030101010101" pitchFamily="2" charset="-122"/>
                <a:ea typeface="宋体" panose="02010600030101010101" pitchFamily="2" charset="-122"/>
              </a:rPr>
              <a:t>负荷时）</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777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4420441"/>
          </a:xfrm>
          <a:prstGeom prst="rect">
            <a:avLst/>
          </a:prstGeom>
        </p:spPr>
        <p:txBody>
          <a:bodyPr wrap="square">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6）除氧运行中要保证供汽，使排汽管有小量蒸汽冒出适合为准；</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7）定期冲洗各种表计；</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8）每小时抄表一次，并与往常对照，若发现异常，应查明原因，采取措施，消除异常；设备有缺陷时，应填写缺陷单；</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9）每班至少将DCS上水位显示与就地水位计对照一次。</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4.2 </a:t>
            </a:r>
            <a:r>
              <a:rPr lang="zh-CN" altLang="zh-CN" sz="1600" dirty="0">
                <a:solidFill>
                  <a:srgbClr val="FF0000"/>
                </a:solidFill>
                <a:latin typeface="宋体" panose="02010600030101010101" pitchFamily="2" charset="-122"/>
                <a:ea typeface="宋体" panose="02010600030101010101" pitchFamily="2" charset="-122"/>
              </a:rPr>
              <a:t>给水泵的运行调整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1）经常检查水泵运行情况，水泵及电机内部无异响，电流值正常；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2）经常检查轴承油位应正常，油质良好，否则应加油或换油；</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3）检查轴承不发热，振动不大于0.05mm；</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4）检查盘根不发热，各冷却水应畅通，盘根有少量水流出；</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5）每小时抄表一次，并与以往值对照，如有不正常变化，应及时查明原因，设法消除，发现设备有缺陷，应报告值长并填写缺陷单；</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6）经常检查备用泵应处于可靠的备用状态；</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7）不允许水泵出水门关闭或出水量很少的情况下长时间运行。</a:t>
            </a:r>
          </a:p>
        </p:txBody>
      </p:sp>
    </p:spTree>
    <p:extLst>
      <p:ext uri="{BB962C8B-B14F-4D97-AF65-F5344CB8AC3E}">
        <p14:creationId xmlns:p14="http://schemas.microsoft.com/office/powerpoint/2010/main" val="8959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4174220"/>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4.3 </a:t>
            </a:r>
            <a:r>
              <a:rPr lang="zh-CN" altLang="zh-CN" sz="1600" dirty="0">
                <a:solidFill>
                  <a:srgbClr val="FF0000"/>
                </a:solidFill>
                <a:latin typeface="宋体" panose="02010600030101010101" pitchFamily="2" charset="-122"/>
                <a:ea typeface="宋体" panose="02010600030101010101" pitchFamily="2" charset="-122"/>
              </a:rPr>
              <a:t>低压加热器的运行调整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1）每两小时定期进行巡视检查；</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2）保持低加疏水水位在水位计1/2处，若水位不正常的升高应立即查明原因；</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3）低加端差不应超过5℃；</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4）当低加故障停用时，应先停运汽侧和空气系统，然后先开启低加水侧旁路门，再关闭进出水门。</a:t>
            </a: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4.4 </a:t>
            </a:r>
            <a:r>
              <a:rPr lang="zh-CN" altLang="zh-CN" sz="1600" dirty="0">
                <a:solidFill>
                  <a:srgbClr val="FF0000"/>
                </a:solidFill>
                <a:latin typeface="宋体" panose="02010600030101010101" pitchFamily="2" charset="-122"/>
                <a:ea typeface="宋体" panose="02010600030101010101" pitchFamily="2" charset="-122"/>
              </a:rPr>
              <a:t>冷却塔的运行调整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1）运行中应严密无漏泄，水量均匀充足，淋水装置完整；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2）循环水前池应严密无漏泄；</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3）循环水前池水位应保持在正常水位，防止循环水前池水位过高造成跑水和防止水位过低影响循环水泵正常运行；</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4）循环水前池格栅滤网应定期进行清扫，保证循环水泵的稳定运行；</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5）值班人员在值班中，应定期对冷却塔进行巡回检查，做好交接班记录。</a:t>
            </a:r>
          </a:p>
        </p:txBody>
      </p:sp>
    </p:spTree>
    <p:extLst>
      <p:ext uri="{BB962C8B-B14F-4D97-AF65-F5344CB8AC3E}">
        <p14:creationId xmlns:p14="http://schemas.microsoft.com/office/powerpoint/2010/main" val="334325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4851328"/>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4.5 </a:t>
            </a:r>
            <a:r>
              <a:rPr lang="zh-CN" altLang="zh-CN" sz="1600" dirty="0">
                <a:solidFill>
                  <a:srgbClr val="FF0000"/>
                </a:solidFill>
                <a:latin typeface="宋体" panose="02010600030101010101" pitchFamily="2" charset="-122"/>
                <a:ea typeface="宋体" panose="02010600030101010101" pitchFamily="2" charset="-122"/>
              </a:rPr>
              <a:t>凝结水泵的运行调整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1）在运行过程中注意检查泵体振动和声音等是否正常；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2）检查盘根甩水量是否正常；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3）经常检查轴承润滑油油位是否正常；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4）检查水泵轴承温度不得超过75℃，电机轴承温度不得超过80℃。</a:t>
            </a: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4.6 </a:t>
            </a:r>
            <a:r>
              <a:rPr lang="zh-CN" altLang="zh-CN" sz="1600" dirty="0">
                <a:solidFill>
                  <a:srgbClr val="FF0000"/>
                </a:solidFill>
                <a:latin typeface="宋体" panose="02010600030101010101" pitchFamily="2" charset="-122"/>
                <a:ea typeface="宋体" panose="02010600030101010101" pitchFamily="2" charset="-122"/>
              </a:rPr>
              <a:t>漏气冷凝器的运行调整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1）检查水封水位是否正常；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2）检查风机运行正常。</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4.7 </a:t>
            </a:r>
            <a:r>
              <a:rPr lang="zh-CN" altLang="zh-CN" sz="1600" dirty="0">
                <a:solidFill>
                  <a:srgbClr val="FF0000"/>
                </a:solidFill>
                <a:latin typeface="宋体" panose="02010600030101010101" pitchFamily="2" charset="-122"/>
                <a:ea typeface="宋体" panose="02010600030101010101" pitchFamily="2" charset="-122"/>
              </a:rPr>
              <a:t>水环真空泵的运行调整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1）如果泵内液体中积有杂质，可暂时打开排水管道，使之随液体排出；</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2）定期打开侧盖上的观察孔，检查泵内部情况；</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3）运转期间要随时观察填料的松紧程度；</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4）使用新填料时，由于会遇水膨胀，安装时应稍放松填料压盖。运行后可通过水来检查温度，如上升，则再放松填料压盖，对于泵外供水的填料函，则应通过调节密封水压力来控制温升或泄漏量；</a:t>
            </a:r>
          </a:p>
        </p:txBody>
      </p:sp>
    </p:spTree>
    <p:extLst>
      <p:ext uri="{BB962C8B-B14F-4D97-AF65-F5344CB8AC3E}">
        <p14:creationId xmlns:p14="http://schemas.microsoft.com/office/powerpoint/2010/main" val="294379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4051109"/>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5）尽管填料压盖是松的，水温仍上升时，应暂时增加密封水压力或停机，直到填料函能正常冷却为止；</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6）如果填料长期运行之后不能进行调整，则应完全更换，再上新填料之前要清洗填料腔，装填料时使切口相互错成90°；</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7）轴承润滑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泵机组运行超过一年，或在不利条件下超过半年时，轴承必须重新润滑，轴承润滑必须严格遵守以下规定：</a:t>
            </a:r>
          </a:p>
          <a:p>
            <a:pPr>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不同牌号的润滑剂不能混合使用，否则会降低干油质量。 </a:t>
            </a:r>
          </a:p>
          <a:p>
            <a:pPr>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特殊情况下应偏移标准润滑参数。如果泵在以原始为依据的高温下运行或环境脏时，应缩短润滑间隔。 </a:t>
            </a:r>
          </a:p>
          <a:p>
            <a:pPr>
              <a:lnSpc>
                <a:spcPts val="2400"/>
              </a:lnSpc>
            </a:pP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润滑剂采用锉基润滑脂ZL一3 一般来说，对于2BW4253一OBL4 的水环真空泵，第一次加油应在运行2000小时后进行，以后每隔5000小时后再添加润滑油，其加油量应占油腔的1/3左右，根据经验判断加油量的数值。</a:t>
            </a:r>
          </a:p>
        </p:txBody>
      </p:sp>
    </p:spTree>
    <p:extLst>
      <p:ext uri="{BB962C8B-B14F-4D97-AF65-F5344CB8AC3E}">
        <p14:creationId xmlns:p14="http://schemas.microsoft.com/office/powerpoint/2010/main" val="192262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1365054"/>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4.8 </a:t>
            </a:r>
            <a:r>
              <a:rPr lang="zh-CN" altLang="en-US" sz="1600" dirty="0">
                <a:solidFill>
                  <a:srgbClr val="FF0000"/>
                </a:solidFill>
                <a:latin typeface="宋体" panose="02010600030101010101" pitchFamily="2" charset="-122"/>
                <a:ea typeface="宋体" panose="02010600030101010101" pitchFamily="2" charset="-122"/>
              </a:rPr>
              <a:t>循环水泵</a:t>
            </a:r>
            <a:r>
              <a:rPr lang="zh-CN" altLang="zh-CN" sz="1600" dirty="0">
                <a:solidFill>
                  <a:srgbClr val="FF0000"/>
                </a:solidFill>
                <a:latin typeface="宋体" panose="02010600030101010101" pitchFamily="2" charset="-122"/>
                <a:ea typeface="宋体" panose="02010600030101010101" pitchFamily="2" charset="-122"/>
              </a:rPr>
              <a:t>的运行调整</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1）在运行过程中注意检查泵体振动和声音等是否正常；</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2）经常检查轴承润滑油油位是否正常；</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3）不允许在规定的最低吸入水位之下长期运行。</a:t>
            </a:r>
          </a:p>
        </p:txBody>
      </p:sp>
    </p:spTree>
    <p:extLst>
      <p:ext uri="{BB962C8B-B14F-4D97-AF65-F5344CB8AC3E}">
        <p14:creationId xmlns:p14="http://schemas.microsoft.com/office/powerpoint/2010/main" val="40877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72821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发电机组运行参数变动的运行规定</a:t>
            </a:r>
            <a:endParaRPr lang="en-US" altLang="zh-CN" sz="1600" b="1" dirty="0">
              <a:solidFill>
                <a:srgbClr val="FF0000"/>
              </a:solidFill>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正常运行时，发电机的频率应经常保持</a:t>
            </a:r>
            <a:r>
              <a:rPr lang="en-US" altLang="zh-CN" sz="1600" dirty="0">
                <a:latin typeface="宋体" panose="02010600030101010101" pitchFamily="2" charset="-122"/>
                <a:ea typeface="宋体" panose="02010600030101010101" pitchFamily="2" charset="-122"/>
              </a:rPr>
              <a:t>50Hz</a:t>
            </a:r>
            <a:r>
              <a:rPr lang="zh-CN" altLang="zh-CN" sz="1600" dirty="0">
                <a:latin typeface="宋体" panose="02010600030101010101" pitchFamily="2" charset="-122"/>
                <a:ea typeface="宋体" panose="02010600030101010101" pitchFamily="2" charset="-122"/>
              </a:rPr>
              <a:t>运行。频率正常变化范围应在额定值的±</a:t>
            </a:r>
            <a:r>
              <a:rPr lang="en-US" altLang="zh-CN" sz="1600" dirty="0">
                <a:latin typeface="宋体" panose="02010600030101010101" pitchFamily="2" charset="-122"/>
                <a:ea typeface="宋体" panose="02010600030101010101" pitchFamily="2" charset="-122"/>
              </a:rPr>
              <a:t>0.2Hz</a:t>
            </a:r>
            <a:r>
              <a:rPr lang="zh-CN" altLang="zh-CN" sz="1600" dirty="0">
                <a:latin typeface="宋体" panose="02010600030101010101" pitchFamily="2" charset="-122"/>
                <a:ea typeface="宋体" panose="02010600030101010101" pitchFamily="2" charset="-122"/>
              </a:rPr>
              <a:t>，最大偏差不应超过±</a:t>
            </a:r>
            <a:r>
              <a:rPr lang="en-US" altLang="zh-CN" sz="1600" dirty="0">
                <a:latin typeface="宋体" panose="02010600030101010101" pitchFamily="2" charset="-122"/>
                <a:ea typeface="宋体" panose="02010600030101010101" pitchFamily="2" charset="-122"/>
              </a:rPr>
              <a:t>0.5Hz</a:t>
            </a:r>
            <a:r>
              <a:rPr lang="zh-CN" altLang="zh-CN" sz="1600" dirty="0">
                <a:latin typeface="宋体" panose="02010600030101010101" pitchFamily="2" charset="-122"/>
                <a:ea typeface="宋体" panose="02010600030101010101" pitchFamily="2" charset="-122"/>
              </a:rPr>
              <a:t>，频率超过额定值的±</a:t>
            </a:r>
            <a:r>
              <a:rPr lang="en-US" altLang="zh-CN" sz="1600" dirty="0">
                <a:latin typeface="宋体" panose="02010600030101010101" pitchFamily="2" charset="-122"/>
                <a:ea typeface="宋体" panose="02010600030101010101" pitchFamily="2" charset="-122"/>
              </a:rPr>
              <a:t>2.5Hz</a:t>
            </a:r>
            <a:r>
              <a:rPr lang="zh-CN" altLang="zh-CN" sz="1600" dirty="0">
                <a:latin typeface="宋体" panose="02010600030101010101" pitchFamily="2" charset="-122"/>
                <a:ea typeface="宋体" panose="02010600030101010101" pitchFamily="2" charset="-122"/>
              </a:rPr>
              <a:t>时，应立即停机。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发电机应在额定电压下运行，电压偏差范围不超过额定值的±</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，相应电流变化±</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。最高电压不得超过额定值的</a:t>
            </a:r>
            <a:r>
              <a:rPr lang="en-US" altLang="zh-CN" sz="1600" dirty="0">
                <a:latin typeface="宋体" panose="02010600030101010101" pitchFamily="2" charset="-122"/>
                <a:ea typeface="宋体" panose="02010600030101010101" pitchFamily="2" charset="-122"/>
              </a:rPr>
              <a:t>110%</a:t>
            </a:r>
            <a:r>
              <a:rPr lang="zh-CN" altLang="zh-CN" sz="1600" dirty="0">
                <a:latin typeface="宋体" panose="02010600030101010101" pitchFamily="2" charset="-122"/>
                <a:ea typeface="宋体" panose="02010600030101010101" pitchFamily="2" charset="-122"/>
              </a:rPr>
              <a:t>，最低电压不应低于额定值的</a:t>
            </a:r>
            <a:r>
              <a:rPr lang="en-US" altLang="zh-CN" sz="1600" dirty="0">
                <a:latin typeface="宋体" panose="02010600030101010101" pitchFamily="2" charset="-122"/>
                <a:ea typeface="宋体" panose="02010600030101010101" pitchFamily="2" charset="-122"/>
              </a:rPr>
              <a:t>90%</a:t>
            </a:r>
            <a:r>
              <a:rPr lang="zh-CN" altLang="zh-CN" sz="1600" dirty="0">
                <a:latin typeface="宋体" panose="02010600030101010101" pitchFamily="2" charset="-122"/>
                <a:ea typeface="宋体" panose="02010600030101010101" pitchFamily="2" charset="-122"/>
              </a:rPr>
              <a:t>。 此时定子电流的大小，以转子电流不超限为限 。电压低于额定值的</a:t>
            </a:r>
            <a:r>
              <a:rPr lang="en-US" altLang="zh-CN" sz="1600" dirty="0">
                <a:latin typeface="宋体" panose="02010600030101010101" pitchFamily="2" charset="-122"/>
                <a:ea typeface="宋体" panose="02010600030101010101" pitchFamily="2" charset="-122"/>
              </a:rPr>
              <a:t>95%</a:t>
            </a:r>
            <a:r>
              <a:rPr lang="zh-CN" altLang="zh-CN" sz="1600" dirty="0">
                <a:latin typeface="宋体" panose="02010600030101010101" pitchFamily="2" charset="-122"/>
                <a:ea typeface="宋体" panose="02010600030101010101" pitchFamily="2" charset="-122"/>
              </a:rPr>
              <a:t>时，定子长期允许的电流数值不得超过额定值的</a:t>
            </a:r>
            <a:r>
              <a:rPr lang="en-US" altLang="zh-CN" sz="1600" dirty="0">
                <a:latin typeface="宋体" panose="02010600030101010101" pitchFamily="2" charset="-122"/>
                <a:ea typeface="宋体" panose="02010600030101010101" pitchFamily="2" charset="-122"/>
              </a:rPr>
              <a:t>105%</a:t>
            </a:r>
            <a:r>
              <a:rPr lang="zh-CN" altLang="zh-CN" sz="1600" dirty="0">
                <a:latin typeface="宋体" panose="02010600030101010101" pitchFamily="2" charset="-122"/>
                <a:ea typeface="宋体" panose="02010600030101010101" pitchFamily="2" charset="-122"/>
              </a:rPr>
              <a:t>。</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发电机的功率因数一般不应超过迟相的</a:t>
            </a:r>
            <a:r>
              <a:rPr lang="en-US" altLang="zh-CN" sz="1600" dirty="0">
                <a:latin typeface="宋体" panose="02010600030101010101" pitchFamily="2" charset="-122"/>
                <a:ea typeface="宋体" panose="02010600030101010101" pitchFamily="2" charset="-122"/>
              </a:rPr>
              <a:t>0.95</a:t>
            </a:r>
            <a:r>
              <a:rPr lang="zh-CN" altLang="zh-CN" sz="1600" dirty="0">
                <a:latin typeface="宋体" panose="02010600030101010101" pitchFamily="2" charset="-122"/>
                <a:ea typeface="宋体" panose="02010600030101010101" pitchFamily="2" charset="-122"/>
              </a:rPr>
              <a:t>（有功与无功负荷之比值为</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）。在低功率因数运行时，励磁机的定子励磁电流不得大于铭牌的额定励磁电流值，严防发电机转子绕组过热。</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正常运行时发电机有功功率不应大于额定功率。发电机未经特殊试验，不得随意超负荷运行。需要超负荷运行时，必须经技术部经理批准。</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发电机无功负荷应保证机端和厂用系统电压在额定范围</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按省调或地调命令和无功负荷预报曲线、功率因数运行。</a:t>
            </a:r>
          </a:p>
        </p:txBody>
      </p:sp>
    </p:spTree>
    <p:extLst>
      <p:ext uri="{BB962C8B-B14F-4D97-AF65-F5344CB8AC3E}">
        <p14:creationId xmlns:p14="http://schemas.microsoft.com/office/powerpoint/2010/main" val="13784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2558393"/>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发电机三相电流应平衡，且不得超过额定值。三相定子不平衡电流之差与额定电流之比，不得超过</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。三相不平衡电流超过允许值时，应首先检查是否由于表计及其回路故障引起。若不是表计及其回路有故障，应适当减少励磁，降低定子电流，使其任一相最大电流不得超过额定值。必要时降低有功。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发电机转子、定子线圈、定子铁芯的最大允许温升为：发电机在额定冷却空气温度及额定功率因素下，带额定负荷连续运行时所发生的温度，转子不允许超过</a:t>
            </a:r>
            <a:r>
              <a:rPr lang="en-US" altLang="zh-CN" sz="1600" dirty="0">
                <a:latin typeface="宋体" panose="02010600030101010101" pitchFamily="2" charset="-122"/>
                <a:ea typeface="宋体" panose="02010600030101010101" pitchFamily="2" charset="-122"/>
              </a:rPr>
              <a:t>130</a:t>
            </a:r>
            <a:r>
              <a:rPr lang="zh-CN" altLang="zh-CN" sz="1600" dirty="0">
                <a:latin typeface="宋体" panose="02010600030101010101" pitchFamily="2" charset="-122"/>
                <a:ea typeface="宋体" panose="02010600030101010101" pitchFamily="2" charset="-122"/>
              </a:rPr>
              <a:t>℃，定子线圈、定子铁芯不允许超过</a:t>
            </a:r>
            <a:r>
              <a:rPr lang="en-US" altLang="zh-CN" sz="1600" dirty="0">
                <a:latin typeface="宋体" panose="02010600030101010101" pitchFamily="2" charset="-122"/>
                <a:ea typeface="宋体" panose="02010600030101010101" pitchFamily="2" charset="-122"/>
              </a:rPr>
              <a:t>120</a:t>
            </a:r>
            <a:r>
              <a:rPr lang="zh-CN" altLang="zh-CN" sz="1600" dirty="0">
                <a:latin typeface="宋体" panose="02010600030101010101" pitchFamily="2" charset="-122"/>
                <a:ea typeface="宋体" panose="02010600030101010101" pitchFamily="2" charset="-122"/>
              </a:rPr>
              <a:t>℃。其温升限度如下：</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24E5C79A-354E-4708-A9A8-E6A44613C852}"/>
              </a:ext>
            </a:extLst>
          </p:cNvPr>
          <p:cNvGraphicFramePr>
            <a:graphicFrameLocks noGrp="1"/>
          </p:cNvGraphicFramePr>
          <p:nvPr>
            <p:extLst>
              <p:ext uri="{D42A27DB-BD31-4B8C-83A1-F6EECF244321}">
                <p14:modId xmlns:p14="http://schemas.microsoft.com/office/powerpoint/2010/main" val="3636399682"/>
              </p:ext>
            </p:extLst>
          </p:nvPr>
        </p:nvGraphicFramePr>
        <p:xfrm>
          <a:off x="1144570" y="3761346"/>
          <a:ext cx="6216812" cy="1845127"/>
        </p:xfrm>
        <a:graphic>
          <a:graphicData uri="http://schemas.openxmlformats.org/drawingml/2006/table">
            <a:tbl>
              <a:tblPr firstRow="1" firstCol="1" bandRow="1"/>
              <a:tblGrid>
                <a:gridCol w="1924353">
                  <a:extLst>
                    <a:ext uri="{9D8B030D-6E8A-4147-A177-3AD203B41FA5}">
                      <a16:colId xmlns:a16="http://schemas.microsoft.com/office/drawing/2014/main" xmlns="" val="4210429990"/>
                    </a:ext>
                  </a:extLst>
                </a:gridCol>
                <a:gridCol w="2387307">
                  <a:extLst>
                    <a:ext uri="{9D8B030D-6E8A-4147-A177-3AD203B41FA5}">
                      <a16:colId xmlns:a16="http://schemas.microsoft.com/office/drawing/2014/main" xmlns="" val="3991942652"/>
                    </a:ext>
                  </a:extLst>
                </a:gridCol>
                <a:gridCol w="1905152">
                  <a:extLst>
                    <a:ext uri="{9D8B030D-6E8A-4147-A177-3AD203B41FA5}">
                      <a16:colId xmlns:a16="http://schemas.microsoft.com/office/drawing/2014/main" xmlns="" val="3702239127"/>
                    </a:ext>
                  </a:extLst>
                </a:gridCol>
              </a:tblGrid>
              <a:tr h="360173">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部件名称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允许温升限度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测量方法</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6575335"/>
                  </a:ext>
                </a:extLst>
              </a:tr>
              <a:tr h="360173">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定子线圈</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宋体" panose="02010600030101010101" pitchFamily="2" charset="-122"/>
                        </a:rPr>
                        <a:t>65</a:t>
                      </a:r>
                      <a:r>
                        <a:rPr lang="zh-CN" sz="1050" kern="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电阻温度计法</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8161986"/>
                  </a:ext>
                </a:extLst>
              </a:tr>
              <a:tr h="352447">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转子线圈</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90</a:t>
                      </a: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电阻法</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7956097"/>
                  </a:ext>
                </a:extLst>
              </a:tr>
              <a:tr h="349523">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定子铁芯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65</a:t>
                      </a:r>
                      <a:r>
                        <a:rPr lang="en-US" sz="1050" kern="0">
                          <a:effectLst/>
                          <a:latin typeface="宋体" panose="02010600030101010101" pitchFamily="2" charset="-122"/>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电阻温度计法</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1273270"/>
                  </a:ext>
                </a:extLst>
              </a:tr>
              <a:tr h="422811">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轴承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65</a:t>
                      </a:r>
                      <a:r>
                        <a:rPr lang="en-US" sz="1050" kern="0">
                          <a:effectLst/>
                          <a:latin typeface="宋体" panose="02010600030101010101" pitchFamily="2" charset="-122"/>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电阻温度计法</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5429483"/>
                  </a:ext>
                </a:extLst>
              </a:tr>
            </a:tbl>
          </a:graphicData>
        </a:graphic>
      </p:graphicFrame>
    </p:spTree>
    <p:extLst>
      <p:ext uri="{BB962C8B-B14F-4D97-AF65-F5344CB8AC3E}">
        <p14:creationId xmlns:p14="http://schemas.microsoft.com/office/powerpoint/2010/main" val="8604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712829"/>
          </a:xfrm>
          <a:prstGeom prst="rect">
            <a:avLst/>
          </a:prstGeom>
        </p:spPr>
        <p:txBody>
          <a:bodyPr wrap="square">
            <a:spAutoFit/>
          </a:bodyPr>
          <a:lstStyle/>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发电机的进风额定最高温度一般不允许超过</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℃（超过</a:t>
            </a:r>
            <a:r>
              <a:rPr lang="en-US" altLang="zh-CN" sz="1600" dirty="0">
                <a:latin typeface="宋体" panose="02010600030101010101" pitchFamily="2" charset="-122"/>
                <a:ea typeface="宋体" panose="02010600030101010101" pitchFamily="2" charset="-122"/>
              </a:rPr>
              <a:t>42</a:t>
            </a:r>
            <a:r>
              <a:rPr lang="zh-CN" altLang="zh-CN" sz="1600" dirty="0">
                <a:latin typeface="宋体" panose="02010600030101010101" pitchFamily="2" charset="-122"/>
                <a:ea typeface="宋体" panose="02010600030101010101" pitchFamily="2" charset="-122"/>
              </a:rPr>
              <a:t>℃应视为不正常，应立即处理），冷却空气的相对湿度不得超过</a:t>
            </a:r>
            <a:r>
              <a:rPr lang="en-US" altLang="zh-CN" sz="1600" dirty="0">
                <a:latin typeface="宋体" panose="02010600030101010101" pitchFamily="2" charset="-122"/>
                <a:ea typeface="宋体" panose="02010600030101010101" pitchFamily="2" charset="-122"/>
              </a:rPr>
              <a:t>90%</a:t>
            </a:r>
            <a:r>
              <a:rPr lang="zh-CN" altLang="zh-CN" sz="1600" dirty="0">
                <a:latin typeface="宋体" panose="02010600030101010101" pitchFamily="2" charset="-122"/>
                <a:ea typeface="宋体" panose="02010600030101010101" pitchFamily="2" charset="-122"/>
              </a:rPr>
              <a:t>；进风温度最低以空冷器不凝结水珠为限。出口风温不作具体规定，但出入口风温差不得超过</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℃。进风温度超过</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℃时</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需控制发电机的电流运行：</a:t>
            </a:r>
            <a:r>
              <a:rPr lang="en-US" altLang="zh-CN" sz="1600" dirty="0">
                <a:latin typeface="宋体" panose="02010600030101010101" pitchFamily="2" charset="-122"/>
                <a:ea typeface="宋体" panose="02010600030101010101" pitchFamily="2" charset="-122"/>
              </a:rPr>
              <a:t>41</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45</a:t>
            </a:r>
            <a:r>
              <a:rPr lang="zh-CN" altLang="zh-CN" sz="1600" dirty="0">
                <a:latin typeface="宋体" panose="02010600030101010101" pitchFamily="2" charset="-122"/>
                <a:ea typeface="宋体" panose="02010600030101010101" pitchFamily="2" charset="-122"/>
              </a:rPr>
              <a:t>℃时，每增加</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℃相应减少的电流为发电机额定电流的</a:t>
            </a:r>
            <a:r>
              <a:rPr lang="en-US" altLang="zh-CN" sz="1600" dirty="0">
                <a:latin typeface="宋体" panose="02010600030101010101" pitchFamily="2" charset="-122"/>
                <a:ea typeface="宋体" panose="02010600030101010101" pitchFamily="2" charset="-122"/>
              </a:rPr>
              <a:t>1.5%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46</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50</a:t>
            </a:r>
            <a:r>
              <a:rPr lang="zh-CN" altLang="zh-CN" sz="1600" dirty="0">
                <a:latin typeface="宋体" panose="02010600030101010101" pitchFamily="2" charset="-122"/>
                <a:ea typeface="宋体" panose="02010600030101010101" pitchFamily="2" charset="-122"/>
              </a:rPr>
              <a:t>℃时，每增加</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℃相应减少的电流为发电机额定电流的</a:t>
            </a:r>
            <a:r>
              <a:rPr lang="en-US" altLang="zh-CN" sz="1600" dirty="0">
                <a:latin typeface="宋体" panose="02010600030101010101" pitchFamily="2" charset="-122"/>
                <a:ea typeface="宋体" panose="02010600030101010101" pitchFamily="2" charset="-122"/>
              </a:rPr>
              <a:t>2.0%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51</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55</a:t>
            </a:r>
            <a:r>
              <a:rPr lang="zh-CN" altLang="zh-CN" sz="1600" dirty="0">
                <a:latin typeface="宋体" panose="02010600030101010101" pitchFamily="2" charset="-122"/>
                <a:ea typeface="宋体" panose="02010600030101010101" pitchFamily="2" charset="-122"/>
              </a:rPr>
              <a:t>℃时，每增加</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℃相应减少的电流为发电机额定电流的</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；但最高入口温度不允许超过</a:t>
            </a:r>
            <a:r>
              <a:rPr lang="en-US" altLang="zh-CN" sz="1600" dirty="0">
                <a:latin typeface="宋体" panose="02010600030101010101" pitchFamily="2" charset="-122"/>
                <a:ea typeface="宋体" panose="02010600030101010101" pitchFamily="2" charset="-122"/>
              </a:rPr>
              <a:t>55</a:t>
            </a:r>
            <a:r>
              <a:rPr lang="zh-CN" altLang="zh-CN" sz="1600" dirty="0">
                <a:latin typeface="宋体" panose="02010600030101010101" pitchFamily="2" charset="-122"/>
                <a:ea typeface="宋体" panose="02010600030101010101" pitchFamily="2" charset="-122"/>
              </a:rPr>
              <a:t>℃。当进风温度低于额定值时，每降低</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℃，允许定子电流升高额定值的</a:t>
            </a:r>
            <a:r>
              <a:rPr lang="en-US" altLang="zh-CN" sz="1600" dirty="0">
                <a:latin typeface="宋体" panose="02010600030101010101" pitchFamily="2" charset="-122"/>
                <a:ea typeface="宋体" panose="02010600030101010101" pitchFamily="2" charset="-122"/>
              </a:rPr>
              <a:t>0.5%,</a:t>
            </a:r>
            <a:r>
              <a:rPr lang="zh-CN" altLang="zh-CN" sz="1600" dirty="0">
                <a:latin typeface="宋体" panose="02010600030101010101" pitchFamily="2" charset="-122"/>
                <a:ea typeface="宋体" panose="02010600030101010101" pitchFamily="2" charset="-122"/>
              </a:rPr>
              <a:t>但最高不得超过</a:t>
            </a:r>
            <a:r>
              <a:rPr lang="en-US" altLang="zh-CN" sz="1600" dirty="0">
                <a:latin typeface="宋体" panose="02010600030101010101" pitchFamily="2" charset="-122"/>
                <a:ea typeface="宋体" panose="02010600030101010101" pitchFamily="2" charset="-122"/>
              </a:rPr>
              <a:t>105%,</a:t>
            </a:r>
            <a:r>
              <a:rPr lang="zh-CN" altLang="zh-CN" sz="1600" dirty="0">
                <a:latin typeface="宋体" panose="02010600030101010101" pitchFamily="2" charset="-122"/>
                <a:ea typeface="宋体" panose="02010600030101010101" pitchFamily="2" charset="-122"/>
              </a:rPr>
              <a:t>此时转子电流允许有相应的增加。</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a:t>
            </a:r>
            <a:r>
              <a:rPr lang="zh-CN" altLang="en-US" sz="1600" dirty="0">
                <a:latin typeface="宋体" panose="02010600030101010101" pitchFamily="2" charset="-122"/>
                <a:ea typeface="宋体" panose="02010600030101010101" pitchFamily="2" charset="-122"/>
              </a:rPr>
              <a:t>在额定工况下轴承排油温度不超过</a:t>
            </a:r>
            <a:r>
              <a:rPr lang="en-US" altLang="zh-CN" sz="1600" dirty="0">
                <a:latin typeface="宋体" panose="02010600030101010101" pitchFamily="2" charset="-122"/>
                <a:ea typeface="宋体" panose="02010600030101010101" pitchFamily="2" charset="-122"/>
              </a:rPr>
              <a:t>65℃</a:t>
            </a:r>
            <a:r>
              <a:rPr lang="zh-CN" altLang="en-US" sz="1600" dirty="0">
                <a:latin typeface="宋体" panose="02010600030101010101" pitchFamily="2" charset="-122"/>
                <a:ea typeface="宋体" panose="02010600030101010101" pitchFamily="2" charset="-122"/>
              </a:rPr>
              <a:t>，轴瓦金属最高温度不超过</a:t>
            </a:r>
            <a:r>
              <a:rPr lang="en-US" altLang="zh-CN" sz="1600" dirty="0">
                <a:latin typeface="宋体" panose="02010600030101010101" pitchFamily="2" charset="-122"/>
                <a:ea typeface="宋体" panose="02010600030101010101" pitchFamily="2" charset="-122"/>
              </a:rPr>
              <a:t>80℃</a:t>
            </a:r>
            <a:r>
              <a:rPr lang="zh-CN" altLang="en-US" sz="1600" dirty="0">
                <a:latin typeface="宋体" panose="02010600030101010101" pitchFamily="2" charset="-122"/>
                <a:ea typeface="宋体" panose="02010600030101010101" pitchFamily="2" charset="-122"/>
              </a:rPr>
              <a:t>。应随时观察进油温度不大于</a:t>
            </a:r>
            <a:r>
              <a:rPr lang="en-US" altLang="zh-CN" sz="1600" dirty="0">
                <a:latin typeface="宋体" panose="02010600030101010101" pitchFamily="2" charset="-122"/>
                <a:ea typeface="宋体" panose="02010600030101010101" pitchFamily="2" charset="-122"/>
              </a:rPr>
              <a:t>45℃</a:t>
            </a:r>
            <a:r>
              <a:rPr lang="zh-CN" altLang="en-US" sz="1600" dirty="0">
                <a:latin typeface="宋体" panose="02010600030101010101" pitchFamily="2" charset="-122"/>
                <a:ea typeface="宋体" panose="02010600030101010101" pitchFamily="2" charset="-122"/>
              </a:rPr>
              <a:t>，出油温度不得超过</a:t>
            </a:r>
            <a:r>
              <a:rPr lang="en-US" altLang="zh-CN" sz="1600" dirty="0">
                <a:latin typeface="宋体" panose="02010600030101010101" pitchFamily="2" charset="-122"/>
                <a:ea typeface="宋体" panose="02010600030101010101" pitchFamily="2" charset="-122"/>
              </a:rPr>
              <a:t>70℃</a:t>
            </a:r>
            <a:r>
              <a:rPr lang="zh-CN" altLang="en-US" sz="1600" dirty="0">
                <a:latin typeface="宋体" panose="02010600030101010101" pitchFamily="2" charset="-122"/>
                <a:ea typeface="宋体" panose="02010600030101010101" pitchFamily="2" charset="-122"/>
              </a:rPr>
              <a:t>，轴承内的油压不低于</a:t>
            </a:r>
            <a:r>
              <a:rPr lang="en-US" altLang="zh-CN" sz="1600" dirty="0">
                <a:latin typeface="宋体" panose="02010600030101010101" pitchFamily="2" charset="-122"/>
                <a:ea typeface="宋体" panose="02010600030101010101" pitchFamily="2" charset="-122"/>
              </a:rPr>
              <a:t>0.05MPa</a:t>
            </a:r>
            <a:r>
              <a:rPr lang="zh-CN" altLang="en-US" sz="1600" dirty="0">
                <a:latin typeface="宋体" panose="02010600030101010101" pitchFamily="2" charset="-122"/>
                <a:ea typeface="宋体" panose="02010600030101010101" pitchFamily="2" charset="-122"/>
              </a:rPr>
              <a:t>。空冷器进水温度不超过</a:t>
            </a:r>
            <a:r>
              <a:rPr lang="en-US" altLang="zh-CN" sz="1600" dirty="0">
                <a:latin typeface="宋体" panose="02010600030101010101" pitchFamily="2" charset="-122"/>
                <a:ea typeface="宋体" panose="02010600030101010101" pitchFamily="2" charset="-122"/>
              </a:rPr>
              <a:t>33℃</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监视发电机轴承振动情况，轴承和机座不得发生异常的振动，否则降负荷运行，并查明原因。在起动升速过程中，轴承振动正常不超过</a:t>
            </a:r>
            <a:r>
              <a:rPr lang="en-US" altLang="zh-CN" sz="1600" dirty="0">
                <a:latin typeface="宋体" panose="02010600030101010101" pitchFamily="2" charset="-122"/>
                <a:ea typeface="宋体" panose="02010600030101010101" pitchFamily="2" charset="-122"/>
              </a:rPr>
              <a:t>0.05mm</a:t>
            </a:r>
            <a:r>
              <a:rPr lang="zh-CN" altLang="zh-CN" sz="1600" dirty="0">
                <a:latin typeface="宋体" panose="02010600030101010101" pitchFamily="2" charset="-122"/>
                <a:ea typeface="宋体" panose="02010600030101010101" pitchFamily="2" charset="-122"/>
              </a:rPr>
              <a:t>。当达到临界转速时可能出现较大的振动，应尽快突过此转速。</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84497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72821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发电机运行中的监视、检查和调整</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发电机各参数正常，所有发电机的有关表计，必须</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小时记录一次。若有特殊要求时，可以缩短抄表时间。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每班记录并计算本班各项指标。</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每班检查发电机定子线圈、定子铁芯的温度、空冷器进出口水温和发电机进出口风温。</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运行中应经常监视发电机转子回路绝缘。轴承绝缘的检查，在机组大、小修后进行。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对运行中设备每班不得小于二次全面检查，对异常运行的设备应增加检查的次数，检查中发现的异常运行状态或设备缺陷应记入设备缺陷汇总簿，并及时向值长汇报记入交接班记录表。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发电机负荷增加（包括并网后的加负荷）时，应重点检查，冷却器出风温度。</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检查发电机、励磁机运转声音正常，局部无过热，各轴瓦振动值不超过规定值，发电机进、出口风温，空气冷却器进、出口水温正常。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正常运行后励磁系统可投入恒电压控制。</a:t>
            </a:r>
          </a:p>
        </p:txBody>
      </p:sp>
    </p:spTree>
    <p:extLst>
      <p:ext uri="{BB962C8B-B14F-4D97-AF65-F5344CB8AC3E}">
        <p14:creationId xmlns:p14="http://schemas.microsoft.com/office/powerpoint/2010/main" val="138246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5405326"/>
          </a:xfrm>
          <a:prstGeom prst="rect">
            <a:avLst/>
          </a:prstGeom>
        </p:spPr>
        <p:txBody>
          <a:bodyPr wrap="square">
            <a:spAutoFit/>
          </a:bodyPr>
          <a:lstStyle/>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运行中的发电机及其一次回路、励磁回路每班除交接班检查外，班中还应检查至少一次，其检查项目为：</a:t>
            </a:r>
            <a:endParaRPr lang="en-US" altLang="zh-CN" sz="1600" dirty="0">
              <a:latin typeface="宋体" panose="02010600030101010101" pitchFamily="2" charset="-122"/>
              <a:ea typeface="宋体" panose="02010600030101010101" pitchFamily="2" charset="-122"/>
            </a:endParaRPr>
          </a:p>
          <a:p>
            <a:pPr marL="0" lvl="2" indent="504000">
              <a:lnSpc>
                <a:spcPts val="2400"/>
              </a:lnSpc>
            </a:pP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发电机声音应正常，各部完好、清洁、周围无杂物；</a:t>
            </a:r>
          </a:p>
          <a:p>
            <a:pPr marL="0" lvl="2" indent="504000">
              <a:lnSpc>
                <a:spcPts val="2400"/>
              </a:lnSpc>
            </a:pPr>
            <a:r>
              <a:rPr lang="en-US" altLang="zh-CN" sz="1600" dirty="0">
                <a:latin typeface="宋体" panose="02010600030101010101" pitchFamily="2" charset="-122"/>
                <a:ea typeface="宋体" panose="02010600030101010101" pitchFamily="2" charset="-122"/>
              </a:rPr>
              <a:t>b.</a:t>
            </a:r>
            <a:r>
              <a:rPr lang="zh-CN" altLang="zh-CN" sz="1600" dirty="0">
                <a:latin typeface="宋体" panose="02010600030101010101" pitchFamily="2" charset="-122"/>
                <a:ea typeface="宋体" panose="02010600030101010101" pitchFamily="2" charset="-122"/>
              </a:rPr>
              <a:t>发电机外壳温度均匀，无局部过热现象，线圈和铁芯及进风温度不应超过额定值；</a:t>
            </a:r>
          </a:p>
          <a:p>
            <a:pPr marL="0" lvl="2" indent="504000">
              <a:lnSpc>
                <a:spcPts val="2400"/>
              </a:lnSpc>
            </a:pP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各部轴承无漏油，轴承绝缘垫清洁无金属短路；</a:t>
            </a:r>
          </a:p>
          <a:p>
            <a:pPr marL="0" lvl="2" indent="504000">
              <a:lnSpc>
                <a:spcPts val="2400"/>
              </a:lnSpc>
            </a:pPr>
            <a:r>
              <a:rPr lang="en-US" altLang="zh-CN" sz="1600" dirty="0">
                <a:latin typeface="宋体" panose="02010600030101010101" pitchFamily="2" charset="-122"/>
                <a:ea typeface="宋体" panose="02010600030101010101" pitchFamily="2" charset="-122"/>
              </a:rPr>
              <a:t>d.</a:t>
            </a:r>
            <a:r>
              <a:rPr lang="zh-CN" altLang="zh-CN" sz="1600" dirty="0">
                <a:latin typeface="宋体" panose="02010600030101010101" pitchFamily="2" charset="-122"/>
                <a:ea typeface="宋体" panose="02010600030101010101" pitchFamily="2" charset="-122"/>
              </a:rPr>
              <a:t>定子出线套管无破裂，无放电现象，定子引出线无振动，连接设备良好、无放电和无过热现象；</a:t>
            </a:r>
          </a:p>
          <a:p>
            <a:pPr marL="0" lvl="2" indent="504000">
              <a:lnSpc>
                <a:spcPts val="2400"/>
              </a:lnSpc>
            </a:pPr>
            <a:r>
              <a:rPr lang="en-US" altLang="zh-CN" sz="1600" dirty="0">
                <a:latin typeface="宋体" panose="02010600030101010101" pitchFamily="2" charset="-122"/>
                <a:ea typeface="宋体" panose="02010600030101010101" pitchFamily="2" charset="-122"/>
              </a:rPr>
              <a:t>e.</a:t>
            </a:r>
            <a:r>
              <a:rPr lang="zh-CN" altLang="zh-CN" sz="1600" dirty="0">
                <a:latin typeface="宋体" panose="02010600030101010101" pitchFamily="2" charset="-122"/>
                <a:ea typeface="宋体" panose="02010600030101010101" pitchFamily="2" charset="-122"/>
              </a:rPr>
              <a:t>转子及接地电刷无油污，接触良好；</a:t>
            </a:r>
          </a:p>
          <a:p>
            <a:pPr marL="0" lvl="2" indent="504000">
              <a:lnSpc>
                <a:spcPts val="2400"/>
              </a:lnSpc>
            </a:pPr>
            <a:r>
              <a:rPr lang="en-US" altLang="zh-CN" sz="1600" dirty="0">
                <a:latin typeface="宋体" panose="02010600030101010101" pitchFamily="2" charset="-122"/>
                <a:ea typeface="宋体" panose="02010600030101010101" pitchFamily="2" charset="-122"/>
              </a:rPr>
              <a:t>f.</a:t>
            </a:r>
            <a:r>
              <a:rPr lang="zh-CN" altLang="zh-CN" sz="1600" dirty="0">
                <a:latin typeface="宋体" panose="02010600030101010101" pitchFamily="2" charset="-122"/>
                <a:ea typeface="宋体" panose="02010600030101010101" pitchFamily="2" charset="-122"/>
              </a:rPr>
              <a:t>无刷励磁机声音正常；</a:t>
            </a:r>
          </a:p>
          <a:p>
            <a:pPr marL="0" lvl="2" indent="504000">
              <a:lnSpc>
                <a:spcPts val="2400"/>
              </a:lnSpc>
            </a:pPr>
            <a:r>
              <a:rPr lang="en-US" altLang="zh-CN" sz="1600" dirty="0">
                <a:latin typeface="宋体" panose="02010600030101010101" pitchFamily="2" charset="-122"/>
                <a:ea typeface="宋体" panose="02010600030101010101" pitchFamily="2" charset="-122"/>
              </a:rPr>
              <a:t>g.</a:t>
            </a:r>
            <a:r>
              <a:rPr lang="zh-CN" altLang="zh-CN" sz="1600" dirty="0">
                <a:latin typeface="宋体" panose="02010600030101010101" pitchFamily="2" charset="-122"/>
                <a:ea typeface="宋体" panose="02010600030101010101" pitchFamily="2" charset="-122"/>
              </a:rPr>
              <a:t>窥视孔玻璃清洁完整，内部无烟火异状；</a:t>
            </a:r>
          </a:p>
          <a:p>
            <a:pPr marL="0" lvl="2" indent="504000">
              <a:lnSpc>
                <a:spcPts val="2400"/>
              </a:lnSpc>
            </a:pPr>
            <a:r>
              <a:rPr lang="en-US" altLang="zh-CN" sz="1600" dirty="0">
                <a:latin typeface="宋体" panose="02010600030101010101" pitchFamily="2" charset="-122"/>
                <a:ea typeface="宋体" panose="02010600030101010101" pitchFamily="2" charset="-122"/>
              </a:rPr>
              <a:t>h.</a:t>
            </a:r>
            <a:r>
              <a:rPr lang="zh-CN" altLang="zh-CN" sz="1600" dirty="0">
                <a:latin typeface="宋体" panose="02010600030101010101" pitchFamily="2" charset="-122"/>
                <a:ea typeface="宋体" panose="02010600030101010101" pitchFamily="2" charset="-122"/>
              </a:rPr>
              <a:t>发电机轴承震动不超过</a:t>
            </a:r>
            <a:r>
              <a:rPr lang="en-US" altLang="zh-CN" sz="1600" dirty="0">
                <a:latin typeface="宋体" panose="02010600030101010101" pitchFamily="2" charset="-122"/>
                <a:ea typeface="宋体" panose="02010600030101010101" pitchFamily="2" charset="-122"/>
              </a:rPr>
              <a:t>0.05mm</a:t>
            </a:r>
            <a:r>
              <a:rPr lang="zh-CN" altLang="zh-CN" sz="1600" dirty="0">
                <a:latin typeface="宋体" panose="02010600030101010101" pitchFamily="2" charset="-122"/>
                <a:ea typeface="宋体" panose="02010600030101010101" pitchFamily="2" charset="-122"/>
              </a:rPr>
              <a:t>。各信号指示灯与运行状况相符；</a:t>
            </a:r>
          </a:p>
          <a:p>
            <a:pPr marL="0" lvl="2" indent="504000">
              <a:lnSpc>
                <a:spcPts val="2400"/>
              </a:lnSpc>
            </a:pPr>
            <a:r>
              <a:rPr lang="en-US" altLang="zh-CN" sz="1600" dirty="0" err="1">
                <a:latin typeface="宋体" panose="02010600030101010101" pitchFamily="2" charset="-122"/>
                <a:ea typeface="宋体" panose="02010600030101010101" pitchFamily="2" charset="-122"/>
              </a:rPr>
              <a:t>i</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发电机风冷系统如有漏风，做好标记待停机后处理；</a:t>
            </a:r>
          </a:p>
          <a:p>
            <a:pPr marL="0" lvl="2" indent="504000">
              <a:lnSpc>
                <a:spcPts val="2400"/>
              </a:lnSpc>
            </a:pPr>
            <a:r>
              <a:rPr lang="en-US" altLang="zh-CN" sz="1600" dirty="0">
                <a:latin typeface="宋体" panose="02010600030101010101" pitchFamily="2" charset="-122"/>
                <a:ea typeface="宋体" panose="02010600030101010101" pitchFamily="2" charset="-122"/>
              </a:rPr>
              <a:t>j.</a:t>
            </a:r>
            <a:r>
              <a:rPr lang="zh-CN" altLang="zh-CN" sz="1600" dirty="0">
                <a:latin typeface="宋体" panose="02010600030101010101" pitchFamily="2" charset="-122"/>
                <a:ea typeface="宋体" panose="02010600030101010101" pitchFamily="2" charset="-122"/>
              </a:rPr>
              <a:t>电刷无冒火花、发热、卡涩情况</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磨损程度在允许范围内</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边缘无剥落。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发电机运行中对滑环进行工作时，工作人员应穿绝缘鞋或站在绝缘垫上，禁止双手同时触及励磁回路和接地部分或两个不同级的带电部分，禁止穿短袖衣，衣袖要在手腕处扣好。</a:t>
            </a:r>
          </a:p>
        </p:txBody>
      </p:sp>
    </p:spTree>
    <p:extLst>
      <p:ext uri="{BB962C8B-B14F-4D97-AF65-F5344CB8AC3E}">
        <p14:creationId xmlns:p14="http://schemas.microsoft.com/office/powerpoint/2010/main" val="2030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xmlns="" id="{133BF51B-809F-4F68-B7C6-0ABEE37E238C}"/>
              </a:ext>
            </a:extLst>
          </p:cNvPr>
          <p:cNvSpPr/>
          <p:nvPr/>
        </p:nvSpPr>
        <p:spPr>
          <a:xfrm>
            <a:off x="559056" y="1600832"/>
            <a:ext cx="3944118" cy="4358886"/>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一级过热器最高工作温度：     </a:t>
            </a:r>
            <a:r>
              <a:rPr lang="en-US" altLang="zh-CN" sz="1600" dirty="0">
                <a:latin typeface="宋体" panose="02010600030101010101" pitchFamily="2" charset="-122"/>
                <a:ea typeface="宋体" panose="02010600030101010101" pitchFamily="2" charset="-122"/>
              </a:rPr>
              <a:t>390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二级过热器最高工作温度：     </a:t>
            </a:r>
            <a:r>
              <a:rPr lang="en-US" altLang="zh-CN" sz="1600" dirty="0">
                <a:latin typeface="宋体" panose="02010600030101010101" pitchFamily="2" charset="-122"/>
                <a:ea typeface="宋体" panose="02010600030101010101" pitchFamily="2" charset="-122"/>
              </a:rPr>
              <a:t>390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三级过热器最高工作温度：     </a:t>
            </a:r>
            <a:r>
              <a:rPr lang="en-US" altLang="zh-CN" sz="1600" dirty="0">
                <a:latin typeface="宋体" panose="02010600030101010101" pitchFamily="2" charset="-122"/>
                <a:ea typeface="宋体" panose="02010600030101010101" pitchFamily="2" charset="-122"/>
              </a:rPr>
              <a:t>420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给水温度：                   </a:t>
            </a:r>
            <a:r>
              <a:rPr lang="en-US" altLang="zh-CN" sz="1600" dirty="0">
                <a:latin typeface="宋体" panose="02010600030101010101" pitchFamily="2" charset="-122"/>
                <a:ea typeface="宋体" panose="02010600030101010101" pitchFamily="2" charset="-122"/>
              </a:rPr>
              <a:t>130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锅炉水容积：                 </a:t>
            </a:r>
            <a:r>
              <a:rPr lang="en-US" altLang="zh-CN" sz="1600" dirty="0">
                <a:latin typeface="宋体" panose="02010600030101010101" pitchFamily="2" charset="-122"/>
                <a:ea typeface="宋体" panose="02010600030101010101" pitchFamily="2" charset="-122"/>
              </a:rPr>
              <a:t>133.3m</a:t>
            </a:r>
            <a:r>
              <a:rPr lang="en-US" altLang="zh-CN" sz="1600" baseline="300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     </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热空气温度：                 </a:t>
            </a:r>
            <a:r>
              <a:rPr lang="en-US" altLang="zh-CN" sz="1600" dirty="0">
                <a:latin typeface="宋体" panose="02010600030101010101" pitchFamily="2" charset="-122"/>
                <a:ea typeface="宋体" panose="02010600030101010101" pitchFamily="2" charset="-122"/>
              </a:rPr>
              <a:t>230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排烟温度：                   </a:t>
            </a:r>
            <a:r>
              <a:rPr lang="en-US" altLang="zh-CN" sz="1600" dirty="0">
                <a:latin typeface="宋体" panose="02010600030101010101" pitchFamily="2" charset="-122"/>
                <a:ea typeface="宋体" panose="02010600030101010101" pitchFamily="2" charset="-122"/>
              </a:rPr>
              <a:t>190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排污率：                     </a:t>
            </a:r>
            <a:r>
              <a:rPr lang="en-US" altLang="zh-CN" sz="1600" dirty="0">
                <a:latin typeface="宋体" panose="02010600030101010101" pitchFamily="2" charset="-122"/>
                <a:ea typeface="宋体" panose="02010600030101010101" pitchFamily="2" charset="-122"/>
              </a:rPr>
              <a:t>2%</a:t>
            </a:r>
          </a:p>
          <a:p>
            <a:pPr>
              <a:lnSpc>
                <a:spcPts val="2400"/>
              </a:lnSpc>
            </a:pPr>
            <a:r>
              <a:rPr lang="zh-CN" altLang="en-US" sz="1600" dirty="0">
                <a:latin typeface="宋体" panose="02010600030101010101" pitchFamily="2" charset="-122"/>
                <a:ea typeface="宋体" panose="02010600030101010101" pitchFamily="2" charset="-122"/>
              </a:rPr>
              <a:t>减温方式：                   喷水减温</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锅炉效率：                   </a:t>
            </a:r>
            <a:r>
              <a:rPr lang="en-US" altLang="zh-CN" sz="1600" dirty="0">
                <a:latin typeface="宋体" panose="02010600030101010101" pitchFamily="2" charset="-122"/>
                <a:ea typeface="宋体" panose="02010600030101010101" pitchFamily="2" charset="-122"/>
              </a:rPr>
              <a:t>﹥81%</a:t>
            </a:r>
          </a:p>
          <a:p>
            <a:pPr>
              <a:lnSpc>
                <a:spcPts val="2400"/>
              </a:lnSpc>
            </a:pPr>
            <a:r>
              <a:rPr lang="zh-CN" altLang="en-US" sz="1600" dirty="0">
                <a:latin typeface="宋体" panose="02010600030101010101" pitchFamily="2" charset="-122"/>
                <a:ea typeface="宋体" panose="02010600030101010101" pitchFamily="2" charset="-122"/>
              </a:rPr>
              <a:t>锅炉蒸发受热面积：           </a:t>
            </a:r>
            <a:r>
              <a:rPr lang="en-US" altLang="zh-CN" sz="1600" dirty="0">
                <a:latin typeface="宋体" panose="02010600030101010101" pitchFamily="2" charset="-122"/>
                <a:ea typeface="宋体" panose="02010600030101010101" pitchFamily="2" charset="-122"/>
              </a:rPr>
              <a:t>2683m</a:t>
            </a:r>
            <a:r>
              <a:rPr lang="en-US" altLang="zh-CN" sz="1600" baseline="30000" dirty="0">
                <a:latin typeface="宋体" panose="02010600030101010101" pitchFamily="2" charset="-122"/>
                <a:ea typeface="宋体" panose="02010600030101010101" pitchFamily="2" charset="-122"/>
              </a:rPr>
              <a:t>3</a:t>
            </a:r>
          </a:p>
          <a:p>
            <a:pPr>
              <a:lnSpc>
                <a:spcPts val="2400"/>
              </a:lnSpc>
            </a:pPr>
            <a:r>
              <a:rPr lang="zh-CN" altLang="en-US" sz="1600" dirty="0">
                <a:latin typeface="宋体" panose="02010600030101010101" pitchFamily="2" charset="-122"/>
                <a:ea typeface="宋体" panose="02010600030101010101" pitchFamily="2" charset="-122"/>
              </a:rPr>
              <a:t>锅炉省煤器受热面积：         </a:t>
            </a:r>
            <a:r>
              <a:rPr lang="en-US" altLang="zh-CN" sz="1600" dirty="0">
                <a:latin typeface="宋体" panose="02010600030101010101" pitchFamily="2" charset="-122"/>
                <a:ea typeface="宋体" panose="02010600030101010101" pitchFamily="2" charset="-122"/>
              </a:rPr>
              <a:t>1615m</a:t>
            </a:r>
            <a:r>
              <a:rPr lang="en-US" altLang="zh-CN" sz="1600" baseline="30000" dirty="0">
                <a:latin typeface="宋体" panose="02010600030101010101" pitchFamily="2" charset="-122"/>
                <a:ea typeface="宋体" panose="02010600030101010101" pitchFamily="2" charset="-122"/>
              </a:rPr>
              <a:t>3</a:t>
            </a:r>
          </a:p>
          <a:p>
            <a:pPr>
              <a:lnSpc>
                <a:spcPts val="2400"/>
              </a:lnSpc>
            </a:pPr>
            <a:r>
              <a:rPr lang="zh-CN" altLang="en-US" sz="1600" dirty="0">
                <a:latin typeface="宋体" panose="02010600030101010101" pitchFamily="2" charset="-122"/>
                <a:ea typeface="宋体" panose="02010600030101010101" pitchFamily="2" charset="-122"/>
              </a:rPr>
              <a:t>锅炉过热器受热面积：         </a:t>
            </a:r>
            <a:r>
              <a:rPr lang="en-US" altLang="zh-CN" sz="1600" dirty="0">
                <a:latin typeface="宋体" panose="02010600030101010101" pitchFamily="2" charset="-122"/>
                <a:ea typeface="宋体" panose="02010600030101010101" pitchFamily="2" charset="-122"/>
              </a:rPr>
              <a:t>2698m</a:t>
            </a:r>
            <a:r>
              <a:rPr lang="en-US" altLang="zh-CN" sz="1600" baseline="30000" dirty="0">
                <a:latin typeface="宋体" panose="02010600030101010101" pitchFamily="2" charset="-122"/>
                <a:ea typeface="宋体" panose="02010600030101010101" pitchFamily="2" charset="-122"/>
              </a:rPr>
              <a:t>3</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空气烟气预热器受热面积：     </a:t>
            </a:r>
            <a:r>
              <a:rPr lang="en-US" altLang="zh-CN" sz="1600" dirty="0">
                <a:latin typeface="宋体" panose="02010600030101010101" pitchFamily="2" charset="-122"/>
                <a:ea typeface="宋体" panose="02010600030101010101" pitchFamily="2" charset="-122"/>
              </a:rPr>
              <a:t>1155m</a:t>
            </a:r>
            <a:r>
              <a:rPr lang="en-US" altLang="zh-CN" sz="1600" baseline="30000" dirty="0">
                <a:latin typeface="宋体" panose="02010600030101010101" pitchFamily="2" charset="-122"/>
                <a:ea typeface="宋体" panose="02010600030101010101" pitchFamily="2" charset="-122"/>
              </a:rPr>
              <a:t>3</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0460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481996"/>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励磁系统操作</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en-US" sz="1600" dirty="0">
                <a:solidFill>
                  <a:srgbClr val="FF0000"/>
                </a:solidFill>
                <a:latin typeface="宋体" panose="02010600030101010101" pitchFamily="2" charset="-122"/>
                <a:ea typeface="宋体" panose="02010600030101010101" pitchFamily="2" charset="-122"/>
              </a:rPr>
              <a:t>正常开机操作</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3.1.1</a:t>
            </a:r>
            <a:r>
              <a:rPr lang="zh-CN" altLang="zh-CN" sz="1600" dirty="0">
                <a:latin typeface="宋体" panose="02010600030101010101" pitchFamily="2" charset="-122"/>
                <a:ea typeface="宋体" panose="02010600030101010101" pitchFamily="2" charset="-122"/>
              </a:rPr>
              <a:t>检查以下元件是否处于规定位置</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空开通道</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永磁机电压，通道</a:t>
            </a:r>
            <a:r>
              <a:rPr lang="en-US" altLang="zh-CN" sz="1600" dirty="0">
                <a:latin typeface="宋体" panose="02010600030101010101" pitchFamily="2" charset="-122"/>
                <a:ea typeface="宋体" panose="02010600030101010101" pitchFamily="2" charset="-122"/>
              </a:rPr>
              <a:t>B</a:t>
            </a:r>
            <a:r>
              <a:rPr lang="zh-CN" altLang="zh-CN" sz="1600" dirty="0">
                <a:latin typeface="宋体" panose="02010600030101010101" pitchFamily="2" charset="-122"/>
                <a:ea typeface="宋体" panose="02010600030101010101" pitchFamily="2" charset="-122"/>
              </a:rPr>
              <a:t>永磁机电压处于分断位置，直流侧灭磁直流电源开关处于分闸状态，灭磁上的绿色指示灯点亮；</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触摸显示屏正常，并且测量的交、直流电压正常；</a:t>
            </a:r>
          </a:p>
          <a:p>
            <a:pPr marL="0" lvl="2">
              <a:lnSpc>
                <a:spcPts val="2400"/>
              </a:lnSpc>
            </a:pPr>
            <a:r>
              <a:rPr lang="en-US" altLang="zh-CN" sz="1600" dirty="0">
                <a:latin typeface="宋体" panose="02010600030101010101" pitchFamily="2" charset="-122"/>
                <a:ea typeface="宋体" panose="02010600030101010101" pitchFamily="2" charset="-122"/>
              </a:rPr>
              <a:t>3.1.2</a:t>
            </a:r>
            <a:r>
              <a:rPr lang="zh-CN" altLang="zh-CN" sz="1600" dirty="0">
                <a:latin typeface="宋体" panose="02010600030101010101" pitchFamily="2" charset="-122"/>
                <a:ea typeface="宋体" panose="02010600030101010101" pitchFamily="2" charset="-122"/>
              </a:rPr>
              <a:t>发电机达到额定转速</a:t>
            </a:r>
            <a:r>
              <a:rPr lang="en-US" altLang="zh-CN" sz="1600" dirty="0">
                <a:latin typeface="宋体" panose="02010600030101010101" pitchFamily="2" charset="-122"/>
                <a:ea typeface="宋体" panose="02010600030101010101" pitchFamily="2" charset="-122"/>
              </a:rPr>
              <a:t>1500</a:t>
            </a:r>
            <a:r>
              <a:rPr lang="zh-CN" altLang="zh-CN" sz="1600" dirty="0">
                <a:latin typeface="宋体" panose="02010600030101010101" pitchFamily="2" charset="-122"/>
                <a:ea typeface="宋体" panose="02010600030101010101" pitchFamily="2" charset="-122"/>
              </a:rPr>
              <a:t>转</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分，具备升压条件，开始升压操作：</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分别合上</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B</a:t>
            </a:r>
            <a:r>
              <a:rPr lang="zh-CN" altLang="zh-CN" sz="1600" dirty="0">
                <a:latin typeface="宋体" panose="02010600030101010101" pitchFamily="2" charset="-122"/>
                <a:ea typeface="宋体" panose="02010600030101010101" pitchFamily="2" charset="-122"/>
              </a:rPr>
              <a:t>通道永磁机电压开关，直流电源开关；</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将运行模式打到自动模式；</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此时将</a:t>
            </a:r>
            <a:r>
              <a:rPr lang="en-US" altLang="zh-CN" sz="1600" dirty="0">
                <a:latin typeface="宋体" panose="02010600030101010101" pitchFamily="2" charset="-122"/>
                <a:ea typeface="宋体" panose="02010600030101010101" pitchFamily="2" charset="-122"/>
              </a:rPr>
              <a:t>FCB</a:t>
            </a:r>
            <a:r>
              <a:rPr lang="zh-CN" altLang="zh-CN" sz="1600" dirty="0">
                <a:latin typeface="宋体" panose="02010600030101010101" pitchFamily="2" charset="-122"/>
                <a:ea typeface="宋体" panose="02010600030101010101" pitchFamily="2" charset="-122"/>
              </a:rPr>
              <a:t>操作旋钮向右旋转（合闸），发电机开始升压；</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待机端电压稳定在</a:t>
            </a:r>
            <a:r>
              <a:rPr lang="en-US" altLang="zh-CN" sz="1600" dirty="0">
                <a:latin typeface="宋体" panose="02010600030101010101" pitchFamily="2" charset="-122"/>
                <a:ea typeface="宋体" panose="02010600030101010101" pitchFamily="2" charset="-122"/>
              </a:rPr>
              <a:t>95%</a:t>
            </a:r>
            <a:r>
              <a:rPr lang="zh-CN" altLang="zh-CN" sz="1600" dirty="0">
                <a:latin typeface="宋体" panose="02010600030101010101" pitchFamily="2" charset="-122"/>
                <a:ea typeface="宋体" panose="02010600030101010101" pitchFamily="2" charset="-122"/>
              </a:rPr>
              <a:t>额定机端电压后，通过“增磁</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减磁”旋钮增至额定机端电压附近，投同期并网。</a:t>
            </a: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成功并网后，通过“恒定运行”转换开关选择“恒功率因数”或者“恒无功”运行。</a:t>
            </a:r>
          </a:p>
        </p:txBody>
      </p:sp>
    </p:spTree>
    <p:extLst>
      <p:ext uri="{BB962C8B-B14F-4D97-AF65-F5344CB8AC3E}">
        <p14:creationId xmlns:p14="http://schemas.microsoft.com/office/powerpoint/2010/main" val="6207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174220"/>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en-US" sz="1600" dirty="0">
                <a:solidFill>
                  <a:srgbClr val="FF0000"/>
                </a:solidFill>
                <a:latin typeface="宋体" panose="02010600030101010101" pitchFamily="2" charset="-122"/>
                <a:ea typeface="宋体" panose="02010600030101010101" pitchFamily="2" charset="-122"/>
              </a:rPr>
              <a:t>正常停机操作</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在并网状态下将有功、无功减到零附近，由汽机打自动主汽门跳主油开关解列；</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通过“增磁</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减磁”旋钮减磁，将发电机机端电压减到最低；</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a:t>
            </a:r>
            <a:r>
              <a:rPr lang="en-US" altLang="zh-CN" sz="1600" dirty="0">
                <a:latin typeface="宋体" panose="02010600030101010101" pitchFamily="2" charset="-122"/>
                <a:ea typeface="宋体" panose="02010600030101010101" pitchFamily="2" charset="-122"/>
              </a:rPr>
              <a:t>FCB</a:t>
            </a:r>
            <a:r>
              <a:rPr lang="zh-CN" altLang="zh-CN" sz="1600" dirty="0">
                <a:latin typeface="宋体" panose="02010600030101010101" pitchFamily="2" charset="-122"/>
                <a:ea typeface="宋体" panose="02010600030101010101" pitchFamily="2" charset="-122"/>
              </a:rPr>
              <a:t>操作旋钮向左旋转（分闸），灭磁开关分闸，绿色指示灯点亮；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依次分开</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B</a:t>
            </a:r>
            <a:r>
              <a:rPr lang="zh-CN" altLang="zh-CN" sz="1600" dirty="0">
                <a:latin typeface="宋体" panose="02010600030101010101" pitchFamily="2" charset="-122"/>
                <a:ea typeface="宋体" panose="02010600030101010101" pitchFamily="2" charset="-122"/>
              </a:rPr>
              <a:t>通道永磁电压开关，直流电源开关。</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4.</a:t>
            </a:r>
            <a:r>
              <a:rPr lang="zh-CN" altLang="en-US" sz="1600" b="1" dirty="0">
                <a:solidFill>
                  <a:srgbClr val="FF0000"/>
                </a:solidFill>
                <a:latin typeface="宋体" panose="02010600030101010101" pitchFamily="2" charset="-122"/>
                <a:ea typeface="宋体" panose="02010600030101010101" pitchFamily="2" charset="-122"/>
              </a:rPr>
              <a:t>同步发电机并列条件与方法</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如果并网操作不当将会产生很大的冲击电流，导致严重的后果。因此，同步发电机在并列时应严格遵循如下原则。</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并列断路器合闸时，冲击电流应尽可能的小，其瞬时最大值一般不宜超过</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倍的额定电流。</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发电机组并人电网后，应能迅速进入同步运行状态，其暂态过程要短，以减少对电力系统的扰动。</a:t>
            </a:r>
          </a:p>
        </p:txBody>
      </p:sp>
    </p:spTree>
    <p:extLst>
      <p:ext uri="{BB962C8B-B14F-4D97-AF65-F5344CB8AC3E}">
        <p14:creationId xmlns:p14="http://schemas.microsoft.com/office/powerpoint/2010/main" val="30453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112664"/>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实际并网过程中，需要满足以下四个条件：</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发电机的频率与系统的频率相同。</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发电机出口电压与系统电压相同，其最大误差应在</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以内。</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发电机相序与系统相序相同。</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发电机电压相位与系统电压相位一直。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同步发电机的并列方法可分为准同期并列和自同期并列两种。</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4.1 </a:t>
            </a:r>
            <a:r>
              <a:rPr lang="zh-CN" altLang="en-US" sz="1600" dirty="0">
                <a:solidFill>
                  <a:srgbClr val="FF0000"/>
                </a:solidFill>
                <a:latin typeface="宋体" panose="02010600030101010101" pitchFamily="2" charset="-122"/>
                <a:ea typeface="宋体" panose="02010600030101010101" pitchFamily="2" charset="-122"/>
              </a:rPr>
              <a:t>准同期并列</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将同步发电机并入电力系统的合闸操作通常采用准同期并列方式。准同期并列要求在合闸前通过调整待并机组的电压和转速，当满足电压幅值和频率条件后，根据“恒 定越前时间原理”，由运行操作人员手动或由准同期控制器自动选择合适时机发出合闸命令，这种并列操作的合闸冲击电流一般很小，并且机组投入电力系统后能被 迅速拉人同步。根据并列操作的自动化程度不同，又分为手动准同期、半自动准同期和全自动准同期三种方式。</a:t>
            </a:r>
          </a:p>
        </p:txBody>
      </p:sp>
    </p:spTree>
    <p:extLst>
      <p:ext uri="{BB962C8B-B14F-4D97-AF65-F5344CB8AC3E}">
        <p14:creationId xmlns:p14="http://schemas.microsoft.com/office/powerpoint/2010/main" val="31557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343555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正弦整步电压是不同频率的两正弦电压之差，其幅值作周期性的正弦规律变化。它能反映两个待并系统间的同步情况，如频率差、相角差以及电压幅值差。线性整步电压反映的是不同频率的两方波电压 间相角差的变化规律，其波形为三角波。它能反映两个待并系统间的频率差和相角差，并且不受电压幅值差的影响，因此得到广泛应用。</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手动准同期并列，应在正弦整步电压的最低点（相同点）时合闸，考虑到断路器的固有合闸时间，实际发出合闸命令的时刻应提前一个相应的时间或角度。</a:t>
            </a:r>
          </a:p>
          <a:p>
            <a:pPr>
              <a:lnSpc>
                <a:spcPts val="2400"/>
              </a:lnSpc>
            </a:pPr>
            <a:r>
              <a:rPr lang="zh-CN" altLang="zh-CN" sz="1600" dirty="0">
                <a:latin typeface="宋体" panose="02010600030101010101" pitchFamily="2" charset="-122"/>
                <a:ea typeface="宋体" panose="02010600030101010101" pitchFamily="2" charset="-122"/>
              </a:rPr>
              <a:t>自动准同期并列，通常采用恒定越前时间原理工作，这个越前时间可按断路器的合闲时间整定。准同期控制器根据给定的允许任差和允许频差，不断地检查准同期条件是否满足，在不满足要求时闭锁合闸并且发出均压均频控制脉冲。当所有条件均满足时，在整定的越前时刻送出合闸脉冲。</a:t>
            </a:r>
          </a:p>
        </p:txBody>
      </p:sp>
    </p:spTree>
    <p:extLst>
      <p:ext uri="{BB962C8B-B14F-4D97-AF65-F5344CB8AC3E}">
        <p14:creationId xmlns:p14="http://schemas.microsoft.com/office/powerpoint/2010/main" val="34824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789773"/>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4.2 </a:t>
            </a:r>
            <a:r>
              <a:rPr lang="zh-CN" altLang="en-US" sz="1600" dirty="0">
                <a:solidFill>
                  <a:srgbClr val="FF0000"/>
                </a:solidFill>
                <a:latin typeface="宋体" panose="02010600030101010101" pitchFamily="2" charset="-122"/>
                <a:ea typeface="宋体" panose="02010600030101010101" pitchFamily="2" charset="-122"/>
              </a:rPr>
              <a:t>自同期并列</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自同期也是一种并列操作过程，但它不同于准同期其操作过程是这样的：先将水轮发电机组转动起来，当转速上升至稍低于机组的额定转速时，就将断路器闭合，这时电力系统给发电机定子绕组送进三相冲击电流形成旋转磁超然后励磁系统再给发电机转子绕组送进直流电流产生磁超使电力系统将发电机拉入同步运行状态在并列过程中，发电机因有冲击电流而受到一定的损伤是自同期的缺点优点是并列过程比较迅速，特别是在电力系统中发生事故或系统电压、频率发生剧烈波动时，采用准同期费时间多而且很困难，甚至不可能实现并列，但采用自同期方式就有可能较迅速地实现并列。</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5.</a:t>
            </a:r>
            <a:r>
              <a:rPr lang="zh-CN" altLang="zh-CN" sz="1600" b="1" dirty="0">
                <a:solidFill>
                  <a:srgbClr val="FF0000"/>
                </a:solidFill>
                <a:latin typeface="宋体" panose="02010600030101010101" pitchFamily="2" charset="-122"/>
                <a:ea typeface="宋体" panose="02010600030101010101" pitchFamily="2" charset="-122"/>
              </a:rPr>
              <a:t>同步发电机并列运行时有功功率的调节</a:t>
            </a:r>
          </a:p>
          <a:p>
            <a:pPr>
              <a:lnSpc>
                <a:spcPts val="2400"/>
              </a:lnSpc>
            </a:pPr>
            <a:r>
              <a:rPr lang="zh-CN" altLang="zh-CN" dirty="0"/>
              <a:t>　</a:t>
            </a:r>
            <a:r>
              <a:rPr lang="zh-CN" altLang="zh-CN" sz="1600" dirty="0">
                <a:latin typeface="宋体" panose="02010600030101010101" pitchFamily="2" charset="-122"/>
                <a:ea typeface="宋体" panose="02010600030101010101" pitchFamily="2" charset="-122"/>
              </a:rPr>
              <a:t>　功角特性</a:t>
            </a:r>
            <a:r>
              <a:rPr lang="en-US" altLang="zh-CN" sz="1600" dirty="0">
                <a:latin typeface="宋体" panose="02010600030101010101" pitchFamily="2" charset="-122"/>
                <a:ea typeface="宋体" panose="02010600030101010101" pitchFamily="2" charset="-122"/>
              </a:rPr>
              <a:t>=f(d)</a:t>
            </a:r>
            <a:r>
              <a:rPr lang="zh-CN" altLang="zh-CN" sz="1600" dirty="0">
                <a:latin typeface="宋体" panose="02010600030101010101" pitchFamily="2" charset="-122"/>
                <a:ea typeface="宋体" panose="02010600030101010101" pitchFamily="2" charset="-122"/>
              </a:rPr>
              <a:t>反映了同步发电机的电磁功率随着功角变化的情况。稳态运行时，同步发电机的转速由电网的频率决定，恒等于同步转速，即发电机的电磁转矩和电磁功率之间成正比关系： 电磁转矩与原动机提供的动力转矩相平衡其中为空载转矩因摩擦、风阻等引起的阻力转矩）。</a:t>
            </a:r>
          </a:p>
          <a:p>
            <a:pPr>
              <a:lnSpc>
                <a:spcPts val="2400"/>
              </a:lnSpc>
            </a:pPr>
            <a:r>
              <a:rPr lang="zh-CN" altLang="zh-CN" sz="1600" dirty="0">
                <a:latin typeface="宋体" panose="02010600030101010101" pitchFamily="2" charset="-122"/>
                <a:ea typeface="宋体" panose="02010600030101010101" pitchFamily="2" charset="-122"/>
              </a:rPr>
              <a:t>　　可见要改变发电机输送给电网的有功功率 ，就必须改变原动机提供的动力转矩，这一改变可以通过调节水轮机的进水量或汽轮机的汽门来达到。</a:t>
            </a:r>
          </a:p>
        </p:txBody>
      </p:sp>
    </p:spTree>
    <p:extLst>
      <p:ext uri="{BB962C8B-B14F-4D97-AF65-F5344CB8AC3E}">
        <p14:creationId xmlns:p14="http://schemas.microsoft.com/office/powerpoint/2010/main" val="20460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358886"/>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　　当功角处于</a:t>
            </a:r>
            <a:r>
              <a:rPr lang="en-US" altLang="zh-CN" sz="1600" dirty="0">
                <a:latin typeface="宋体" panose="02010600030101010101" pitchFamily="2" charset="-122"/>
                <a:ea typeface="宋体" panose="02010600030101010101" pitchFamily="2" charset="-122"/>
              </a:rPr>
              <a:t>0</a:t>
            </a:r>
            <a:r>
              <a:rPr lang="zh-CN" altLang="zh-CN" sz="1600" dirty="0">
                <a:latin typeface="宋体" panose="02010600030101010101" pitchFamily="2" charset="-122"/>
                <a:ea typeface="宋体" panose="02010600030101010101" pitchFamily="2" charset="-122"/>
              </a:rPr>
              <a:t>到范围内时，随着</a:t>
            </a:r>
            <a:r>
              <a:rPr lang="en-US" altLang="zh-CN" sz="1600" dirty="0">
                <a:latin typeface="宋体" panose="02010600030101010101" pitchFamily="2" charset="-122"/>
                <a:ea typeface="宋体" panose="02010600030101010101" pitchFamily="2" charset="-122"/>
              </a:rPr>
              <a:t>d</a:t>
            </a:r>
            <a:r>
              <a:rPr lang="zh-CN" altLang="zh-CN" sz="1600" dirty="0">
                <a:latin typeface="宋体" panose="02010600030101010101" pitchFamily="2" charset="-122"/>
                <a:ea typeface="宋体" panose="02010600030101010101" pitchFamily="2" charset="-122"/>
              </a:rPr>
              <a:t>的增大，亦增大，同步发电机在这一区间能够稳定运行。 而当</a:t>
            </a:r>
            <a:r>
              <a:rPr lang="en-US" altLang="zh-CN" sz="1600" dirty="0">
                <a:latin typeface="宋体" panose="02010600030101010101" pitchFamily="2" charset="-122"/>
                <a:ea typeface="宋体" panose="02010600030101010101" pitchFamily="2" charset="-122"/>
              </a:rPr>
              <a:t>d &gt;</a:t>
            </a:r>
            <a:r>
              <a:rPr lang="zh-CN" altLang="zh-CN" sz="1600" dirty="0">
                <a:latin typeface="宋体" panose="02010600030101010101" pitchFamily="2" charset="-122"/>
                <a:ea typeface="宋体" panose="02010600030101010101" pitchFamily="2" charset="-122"/>
              </a:rPr>
              <a:t>时，随着</a:t>
            </a:r>
            <a:r>
              <a:rPr lang="en-US" altLang="zh-CN" sz="1600" dirty="0">
                <a:latin typeface="宋体" panose="02010600030101010101" pitchFamily="2" charset="-122"/>
                <a:ea typeface="宋体" panose="02010600030101010101" pitchFamily="2" charset="-122"/>
              </a:rPr>
              <a:t>d</a:t>
            </a:r>
            <a:r>
              <a:rPr lang="zh-CN" altLang="zh-CN" sz="1600" dirty="0">
                <a:latin typeface="宋体" panose="02010600030101010101" pitchFamily="2" charset="-122"/>
                <a:ea typeface="宋体" panose="02010600030101010101" pitchFamily="2" charset="-122"/>
              </a:rPr>
              <a:t>的增大，反而减小，电磁功率无法与输入的机械功率相平衡，发电机转速越来越大，发电机将失去同步，故在这一区间发电机不能稳定运行。</a:t>
            </a:r>
          </a:p>
          <a:p>
            <a:pPr>
              <a:lnSpc>
                <a:spcPts val="2400"/>
              </a:lnSpc>
            </a:pPr>
            <a:r>
              <a:rPr lang="zh-CN" altLang="zh-CN" sz="1600" dirty="0">
                <a:latin typeface="宋体" panose="02010600030101010101" pitchFamily="2" charset="-122"/>
                <a:ea typeface="宋体" panose="02010600030101010101" pitchFamily="2" charset="-122"/>
              </a:rPr>
              <a:t>　　同步发电机失去同步后，必须立即减小原动机输入的机械功率，否则将使转子达到极高的转速，以致离心力过大而损坏转子。另外，失步后，发电机的频率和电网频率不一致，定子绕组中将出现一个很大的电流而烧坏定子绕组。因此，保持同步是十分重要的。</a:t>
            </a:r>
          </a:p>
          <a:p>
            <a:pPr>
              <a:lnSpc>
                <a:spcPts val="2400"/>
              </a:lnSpc>
            </a:pPr>
            <a:r>
              <a:rPr lang="zh-CN" altLang="zh-CN" sz="1600" dirty="0">
                <a:latin typeface="宋体" panose="02010600030101010101" pitchFamily="2" charset="-122"/>
                <a:ea typeface="宋体" panose="02010600030101010101" pitchFamily="2" charset="-122"/>
              </a:rPr>
              <a:t>　　综上所述：并联于电网的发电机所承担的有功功率可以通过调节原动机输入的机械功率来改变的。而且电机承担的有功功率的极限是。当</a:t>
            </a:r>
            <a:r>
              <a:rPr lang="en-US" altLang="zh-CN" sz="1600" dirty="0">
                <a:latin typeface="宋体" panose="02010600030101010101" pitchFamily="2" charset="-122"/>
                <a:ea typeface="宋体" panose="02010600030101010101" pitchFamily="2" charset="-122"/>
              </a:rPr>
              <a:t>0&lt;d&lt;</a:t>
            </a:r>
            <a:r>
              <a:rPr lang="zh-CN" altLang="zh-CN" sz="1600" dirty="0">
                <a:latin typeface="宋体" panose="02010600030101010101" pitchFamily="2" charset="-122"/>
                <a:ea typeface="宋体" panose="02010600030101010101" pitchFamily="2" charset="-122"/>
              </a:rPr>
              <a:t>时发电机可以稳定运行；</a:t>
            </a:r>
            <a:r>
              <a:rPr lang="en-US" altLang="zh-CN" sz="1600" dirty="0">
                <a:latin typeface="宋体" panose="02010600030101010101" pitchFamily="2" charset="-122"/>
                <a:ea typeface="宋体" panose="02010600030101010101" pitchFamily="2" charset="-122"/>
              </a:rPr>
              <a:t> d&lt;</a:t>
            </a:r>
            <a:r>
              <a:rPr lang="zh-CN" altLang="zh-CN" sz="1600" dirty="0">
                <a:latin typeface="宋体" panose="02010600030101010101" pitchFamily="2" charset="-122"/>
                <a:ea typeface="宋体" panose="02010600030101010101" pitchFamily="2" charset="-122"/>
              </a:rPr>
              <a:t>发电机不能稳定运行。</a:t>
            </a:r>
          </a:p>
          <a:p>
            <a:pPr>
              <a:lnSpc>
                <a:spcPts val="2400"/>
              </a:lnSpc>
            </a:pPr>
            <a:r>
              <a:rPr lang="zh-CN" altLang="zh-CN" sz="1600" dirty="0">
                <a:latin typeface="宋体" panose="02010600030101010101" pitchFamily="2" charset="-122"/>
                <a:ea typeface="宋体" panose="02010600030101010101" pitchFamily="2" charset="-122"/>
              </a:rPr>
              <a:t>　　应当注意，当发电机的励磁电流不变时，</a:t>
            </a:r>
            <a:r>
              <a:rPr lang="en-US" altLang="zh-CN" sz="1600" dirty="0">
                <a:latin typeface="宋体" panose="02010600030101010101" pitchFamily="2" charset="-122"/>
                <a:ea typeface="宋体" panose="02010600030101010101" pitchFamily="2" charset="-122"/>
              </a:rPr>
              <a:t>d</a:t>
            </a:r>
            <a:r>
              <a:rPr lang="zh-CN" altLang="zh-CN" sz="1600" dirty="0">
                <a:latin typeface="宋体" panose="02010600030101010101" pitchFamily="2" charset="-122"/>
                <a:ea typeface="宋体" panose="02010600030101010101" pitchFamily="2" charset="-122"/>
              </a:rPr>
              <a:t>的变化也将无功功率的变化。无功功率随着有功功率的增加而减少，甚至可能导致无功功率改变符号，这是应当避免的。因此如果只要求改变发电机所承担的有功功率时，应该在调节发电机有功功率的同时适当调节发电机的无功功率。</a:t>
            </a:r>
          </a:p>
        </p:txBody>
      </p:sp>
    </p:spTree>
    <p:extLst>
      <p:ext uri="{BB962C8B-B14F-4D97-AF65-F5344CB8AC3E}">
        <p14:creationId xmlns:p14="http://schemas.microsoft.com/office/powerpoint/2010/main" val="24113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4420441"/>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6.</a:t>
            </a:r>
            <a:r>
              <a:rPr lang="zh-CN" altLang="zh-CN" sz="1600" b="1" dirty="0">
                <a:solidFill>
                  <a:srgbClr val="FF0000"/>
                </a:solidFill>
                <a:latin typeface="宋体" panose="02010600030101010101" pitchFamily="2" charset="-122"/>
                <a:ea typeface="宋体" panose="02010600030101010101" pitchFamily="2" charset="-122"/>
              </a:rPr>
              <a:t>同歩发电机并列运行时无功功率的调节</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接在电网上运行的负载类型很多，多数负载除了消耗有功功率外，还要消耗电感性无功功率，如接在电网上运行的异步电机、变压器、电抗器等。所以电网除了供应有功功率外，还要供应大量滞后性的无功功率。</a:t>
            </a:r>
          </a:p>
          <a:p>
            <a:pPr>
              <a:lnSpc>
                <a:spcPts val="2400"/>
              </a:lnSpc>
            </a:pPr>
            <a:r>
              <a:rPr lang="zh-CN" altLang="zh-CN" sz="1600" dirty="0">
                <a:latin typeface="宋体" panose="02010600030101010101" pitchFamily="2" charset="-122"/>
                <a:ea typeface="宋体" panose="02010600030101010101" pitchFamily="2" charset="-122"/>
              </a:rPr>
              <a:t>　　电网所供给的全部无功功率一般由并网的发电机分担。</a:t>
            </a:r>
          </a:p>
          <a:p>
            <a:pPr>
              <a:lnSpc>
                <a:spcPts val="2400"/>
              </a:lnSpc>
            </a:pPr>
            <a:r>
              <a:rPr lang="zh-CN" altLang="zh-CN" sz="1600" dirty="0">
                <a:latin typeface="宋体" panose="02010600030101010101" pitchFamily="2" charset="-122"/>
                <a:ea typeface="宋体" panose="02010600030101010101" pitchFamily="2" charset="-122"/>
              </a:rPr>
              <a:t>　　电网的电压和频率不会因为一台发电机运行情况的改变而改变，即并网发电机的电压和频率将维持常数。</a:t>
            </a:r>
          </a:p>
          <a:p>
            <a:pPr>
              <a:lnSpc>
                <a:spcPts val="2400"/>
              </a:lnSpc>
            </a:pPr>
            <a:r>
              <a:rPr lang="zh-CN" altLang="zh-CN" sz="1600" dirty="0">
                <a:latin typeface="宋体" panose="02010600030101010101" pitchFamily="2" charset="-122"/>
                <a:ea typeface="宋体" panose="02010600030101010101" pitchFamily="2" charset="-122"/>
              </a:rPr>
              <a:t>　　如果保持原动机的拖动转矩不变</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即不调节原动机的汽门、油门或水门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，那么发电机输出的有功功率亦将保持不变。</a:t>
            </a:r>
          </a:p>
          <a:p>
            <a:pPr>
              <a:lnSpc>
                <a:spcPts val="2400"/>
              </a:lnSpc>
            </a:pPr>
            <a:r>
              <a:rPr lang="zh-CN" altLang="zh-CN" sz="1600" dirty="0">
                <a:latin typeface="宋体" panose="02010600030101010101" pitchFamily="2" charset="-122"/>
                <a:ea typeface="宋体" panose="02010600030101010101" pitchFamily="2" charset="-122"/>
              </a:rPr>
              <a:t>　　通过调节励磁电流可以达到调节同步发电机无功功率的目的。当从某一欠励状态开始增加励磁电流时，发电机输出的超前的无功功率开始减少，电枢电流中的无功分量也开始减少；达到正常励磁状态时，无功功率变为零，电枢电流中的无功分量也变为零，此时 ；如果继续增加励磁电流，发电机将输出滞后性的无功功率，电枢电流中的无功分量又开始增加。</a:t>
            </a:r>
          </a:p>
        </p:txBody>
      </p:sp>
    </p:spTree>
    <p:extLst>
      <p:ext uri="{BB962C8B-B14F-4D97-AF65-F5344CB8AC3E}">
        <p14:creationId xmlns:p14="http://schemas.microsoft.com/office/powerpoint/2010/main" val="28042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5062861"/>
          </a:xfrm>
          <a:prstGeom prst="rect">
            <a:avLst/>
          </a:prstGeom>
        </p:spPr>
        <p:txBody>
          <a:bodyPr wrap="square">
            <a:spAutoFit/>
          </a:bodyPr>
          <a:lstStyle/>
          <a:p>
            <a:pPr lvl="0">
              <a:lnSpc>
                <a:spcPct val="150000"/>
              </a:lnSpc>
            </a:pPr>
            <a:r>
              <a:rPr lang="en-US" altLang="zh-CN" sz="1600" b="1" dirty="0">
                <a:solidFill>
                  <a:srgbClr val="FF0000"/>
                </a:solidFill>
                <a:latin typeface="宋体" panose="02010600030101010101" pitchFamily="2" charset="-122"/>
                <a:ea typeface="宋体" panose="02010600030101010101" pitchFamily="2" charset="-122"/>
              </a:rPr>
              <a:t>7.</a:t>
            </a:r>
            <a:r>
              <a:rPr lang="zh-CN" altLang="zh-CN" sz="1600" b="1" dirty="0">
                <a:solidFill>
                  <a:srgbClr val="FF0000"/>
                </a:solidFill>
                <a:latin typeface="宋体" panose="02010600030101010101" pitchFamily="2" charset="-122"/>
                <a:ea typeface="宋体" panose="02010600030101010101" pitchFamily="2" charset="-122"/>
              </a:rPr>
              <a:t>控制并联运行机组无功功率合理分配</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并联运行机组无功功率合理分配与发电机端电压的调差率有关。发电机端电压的调差率有三种调差特性</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无调差、负调差和正调差。</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两台或多台有差调节的发电机并联运行时，按调差率大小分配无功功率。调差率小的分配的无功多，调差率大的分配到的无功少。</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如果发电机变压器单元在高压侧并联，因为变压器有较大的电抗，如果采用无差特性，经变压器到高压侧后，该单元就成了有差调节了。若变压器电抗较大，为使高压母线电压稳定，就要使高压母线上的调差率不至太大，这时发电机可采用负调差特性，其作用是部分补偿无功电流在主变压器上形成的电压降落，这也称为负荷补偿。调差特性由自动电压调节器中附加的调差环节整定。与大系统联网的机组，调差率</a:t>
            </a:r>
            <a:r>
              <a:rPr lang="en-US" altLang="zh-CN" sz="1600" dirty="0">
                <a:latin typeface="宋体" panose="02010600030101010101" pitchFamily="2" charset="-122"/>
                <a:ea typeface="宋体" panose="02010600030101010101" pitchFamily="2" charset="-122"/>
              </a:rPr>
              <a:t>K</a:t>
            </a:r>
            <a:r>
              <a:rPr lang="zh-CN" altLang="zh-CN"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之间调整。</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8.</a:t>
            </a:r>
            <a:r>
              <a:rPr lang="zh-CN" altLang="en-US" sz="1600" b="1" dirty="0">
                <a:solidFill>
                  <a:srgbClr val="FF0000"/>
                </a:solidFill>
                <a:latin typeface="宋体" panose="02010600030101010101" pitchFamily="2" charset="-122"/>
                <a:ea typeface="宋体" panose="02010600030101010101" pitchFamily="2" charset="-122"/>
              </a:rPr>
              <a:t>调整发电机功率因数任务描述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发电机运行期间，需要根据实际情况调节发电机的功率因数。</a:t>
            </a:r>
          </a:p>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9.</a:t>
            </a:r>
            <a:r>
              <a:rPr lang="zh-CN" altLang="en-US" sz="1600" b="1" dirty="0">
                <a:solidFill>
                  <a:srgbClr val="FF0000"/>
                </a:solidFill>
                <a:latin typeface="宋体" panose="02010600030101010101" pitchFamily="2" charset="-122"/>
                <a:ea typeface="宋体" panose="02010600030101010101" pitchFamily="2" charset="-122"/>
              </a:rPr>
              <a:t>调整发电机功率因数任务分析</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为防止并网中遗漏必要的检查项，或者出现误操作，需要严格按照操作票规定的顺序，逐项完成。</a:t>
            </a:r>
          </a:p>
        </p:txBody>
      </p:sp>
    </p:spTree>
    <p:extLst>
      <p:ext uri="{BB962C8B-B14F-4D97-AF65-F5344CB8AC3E}">
        <p14:creationId xmlns:p14="http://schemas.microsoft.com/office/powerpoint/2010/main" val="1977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789820"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4  </a:t>
            </a:r>
            <a:r>
              <a:rPr lang="zh-CN" altLang="en-US" b="1" dirty="0">
                <a:solidFill>
                  <a:srgbClr val="0000FF"/>
                </a:solidFill>
                <a:latin typeface="宋体" panose="02010600030101010101" pitchFamily="2" charset="-122"/>
                <a:ea typeface="宋体" panose="02010600030101010101" pitchFamily="2" charset="-122"/>
              </a:rPr>
              <a:t>电气系统的运行与维护</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18325" cy="665567"/>
          </a:xfrm>
          <a:prstGeom prst="rect">
            <a:avLst/>
          </a:prstGeom>
        </p:spPr>
        <p:txBody>
          <a:bodyPr wrap="square">
            <a:spAutoFit/>
          </a:bodyPr>
          <a:lstStyle/>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10.</a:t>
            </a:r>
            <a:r>
              <a:rPr lang="zh-CN" altLang="en-US" sz="1600" b="1" dirty="0">
                <a:solidFill>
                  <a:srgbClr val="FF0000"/>
                </a:solidFill>
                <a:latin typeface="宋体" panose="02010600030101010101" pitchFamily="2" charset="-122"/>
                <a:ea typeface="宋体" panose="02010600030101010101" pitchFamily="2" charset="-122"/>
              </a:rPr>
              <a:t> 发电机并网操作票</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endParaRPr lang="en-US"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C3CA3A44-CFD9-4955-8CBF-250F175F3E93}"/>
              </a:ext>
            </a:extLst>
          </p:cNvPr>
          <p:cNvGraphicFramePr>
            <a:graphicFrameLocks noGrp="1"/>
          </p:cNvGraphicFramePr>
          <p:nvPr>
            <p:extLst>
              <p:ext uri="{D42A27DB-BD31-4B8C-83A1-F6EECF244321}">
                <p14:modId xmlns:p14="http://schemas.microsoft.com/office/powerpoint/2010/main" val="3919382111"/>
              </p:ext>
            </p:extLst>
          </p:nvPr>
        </p:nvGraphicFramePr>
        <p:xfrm>
          <a:off x="628650" y="1924692"/>
          <a:ext cx="7886700" cy="3799989"/>
        </p:xfrm>
        <a:graphic>
          <a:graphicData uri="http://schemas.openxmlformats.org/drawingml/2006/table">
            <a:tbl>
              <a:tblPr>
                <a:tableStyleId>{5C22544A-7EE6-4342-B048-85BDC9FD1C3A}</a:tableStyleId>
              </a:tblPr>
              <a:tblGrid>
                <a:gridCol w="660905">
                  <a:extLst>
                    <a:ext uri="{9D8B030D-6E8A-4147-A177-3AD203B41FA5}">
                      <a16:colId xmlns:a16="http://schemas.microsoft.com/office/drawing/2014/main" xmlns="" val="909236280"/>
                    </a:ext>
                  </a:extLst>
                </a:gridCol>
                <a:gridCol w="6629560">
                  <a:extLst>
                    <a:ext uri="{9D8B030D-6E8A-4147-A177-3AD203B41FA5}">
                      <a16:colId xmlns:a16="http://schemas.microsoft.com/office/drawing/2014/main" xmlns="" val="3025523692"/>
                    </a:ext>
                  </a:extLst>
                </a:gridCol>
                <a:gridCol w="596235">
                  <a:extLst>
                    <a:ext uri="{9D8B030D-6E8A-4147-A177-3AD203B41FA5}">
                      <a16:colId xmlns:a16="http://schemas.microsoft.com/office/drawing/2014/main" xmlns="" val="144958222"/>
                    </a:ext>
                  </a:extLst>
                </a:gridCol>
              </a:tblGrid>
              <a:tr h="259229">
                <a:tc>
                  <a:txBody>
                    <a:bodyPr/>
                    <a:lstStyle/>
                    <a:p>
                      <a:pPr algn="ctr">
                        <a:lnSpc>
                          <a:spcPct val="150000"/>
                        </a:lnSpc>
                        <a:spcAft>
                          <a:spcPts val="0"/>
                        </a:spcAft>
                      </a:pPr>
                      <a:r>
                        <a:rPr lang="zh-CN" sz="1200" kern="0" dirty="0">
                          <a:effectLst/>
                        </a:rPr>
                        <a:t>顺序</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a:effectLst/>
                        </a:rPr>
                        <a:t>危 险 因 素 预 控 项 目</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rPr>
                        <a:t>执行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543112117"/>
                  </a:ext>
                </a:extLst>
              </a:tr>
              <a:tr h="303223">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调整前检查</a:t>
                      </a:r>
                      <a:r>
                        <a:rPr lang="en-US" sz="1200" kern="100" dirty="0">
                          <a:effectLst/>
                        </a:rPr>
                        <a:t>#1</a:t>
                      </a:r>
                      <a:r>
                        <a:rPr lang="zh-CN" sz="1200" kern="100" dirty="0">
                          <a:effectLst/>
                        </a:rPr>
                        <a:t>发电机运行参数的变化</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443116831"/>
                  </a:ext>
                </a:extLst>
              </a:tr>
              <a:tr h="303223">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防止超调</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199156099"/>
                  </a:ext>
                </a:extLst>
              </a:tr>
              <a:tr h="259229">
                <a:tc>
                  <a:txBody>
                    <a:bodyPr/>
                    <a:lstStyle/>
                    <a:p>
                      <a:pPr algn="ctr">
                        <a:lnSpc>
                          <a:spcPct val="150000"/>
                        </a:lnSpc>
                        <a:spcAft>
                          <a:spcPts val="0"/>
                        </a:spcAft>
                      </a:pPr>
                      <a:r>
                        <a:rPr lang="zh-CN" sz="1200" kern="0" dirty="0">
                          <a:effectLst/>
                        </a:rPr>
                        <a:t>顺序</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rPr>
                        <a:t>操  作  项  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rPr>
                        <a:t>执行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868686149"/>
                  </a:ext>
                </a:extLst>
              </a:tr>
              <a:tr h="303223">
                <a:tc>
                  <a:txBody>
                    <a:bodyPr/>
                    <a:lstStyle/>
                    <a:p>
                      <a:pPr marL="0" lvl="0" indent="0" algn="ctr">
                        <a:lnSpc>
                          <a:spcPct val="150000"/>
                        </a:lnSpc>
                        <a:spcAft>
                          <a:spcPts val="0"/>
                        </a:spcAft>
                        <a:buFont typeface="+mj-lt"/>
                        <a:buNone/>
                        <a:tabLst>
                          <a:tab pos="114300" algn="l"/>
                        </a:tabLst>
                      </a:pPr>
                      <a:r>
                        <a:rPr lang="en-US" altLang="zh-CN" sz="1200" kern="100" dirty="0">
                          <a:effectLst/>
                        </a:rPr>
                        <a:t>  1</a:t>
                      </a:r>
                      <a:r>
                        <a:rPr lang="en-US" sz="1200" kern="10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接值长令，将</a:t>
                      </a:r>
                      <a:r>
                        <a:rPr lang="en-US" sz="1200" kern="100" dirty="0">
                          <a:effectLst/>
                        </a:rPr>
                        <a:t>#1</a:t>
                      </a:r>
                      <a:r>
                        <a:rPr lang="zh-CN" sz="1200" kern="100" dirty="0">
                          <a:effectLst/>
                        </a:rPr>
                        <a:t>发电机功率因数调整为</a:t>
                      </a:r>
                      <a:r>
                        <a:rPr lang="en-US" sz="1200" kern="100" dirty="0">
                          <a:effectLst/>
                        </a:rPr>
                        <a:t>0.9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594247755"/>
                  </a:ext>
                </a:extLst>
              </a:tr>
              <a:tr h="303223">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检查</a:t>
                      </a:r>
                      <a:r>
                        <a:rPr lang="en-US" sz="1200" kern="100" dirty="0">
                          <a:effectLst/>
                        </a:rPr>
                        <a:t>#1</a:t>
                      </a:r>
                      <a:r>
                        <a:rPr lang="zh-CN" sz="1200" kern="100" dirty="0">
                          <a:effectLst/>
                        </a:rPr>
                        <a:t>励磁系统调节柜运行模式转换开关在“自动”位置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823302319"/>
                  </a:ext>
                </a:extLst>
              </a:tr>
              <a:tr h="323846">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检查</a:t>
                      </a:r>
                      <a:r>
                        <a:rPr lang="en-US" sz="1200" kern="100" dirty="0">
                          <a:effectLst/>
                        </a:rPr>
                        <a:t>#1</a:t>
                      </a:r>
                      <a:r>
                        <a:rPr lang="zh-CN" sz="1200" kern="100" dirty="0">
                          <a:effectLst/>
                        </a:rPr>
                        <a:t>励磁系统调节柜恒定运行模式转换开关在“恒</a:t>
                      </a:r>
                      <a:r>
                        <a:rPr lang="en-US" sz="1200" kern="100" dirty="0">
                          <a:effectLst/>
                        </a:rPr>
                        <a:t>cos</a:t>
                      </a:r>
                      <a:r>
                        <a:rPr lang="zh-CN" sz="1200" kern="100" dirty="0">
                          <a:effectLst/>
                        </a:rPr>
                        <a:t>”位置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390574855"/>
                  </a:ext>
                </a:extLst>
              </a:tr>
              <a:tr h="590407">
                <a:tc>
                  <a:txBody>
                    <a:bodyPr/>
                    <a:lstStyle/>
                    <a:p>
                      <a:pPr marL="0" lvl="0" indent="0" algn="ctr">
                        <a:lnSpc>
                          <a:spcPct val="150000"/>
                        </a:lnSpc>
                        <a:spcAft>
                          <a:spcPts val="0"/>
                        </a:spcAft>
                        <a:buFont typeface="+mj-lt"/>
                        <a:buNone/>
                        <a:tabLst>
                          <a:tab pos="114300" algn="l"/>
                        </a:tabLst>
                      </a:pPr>
                      <a:r>
                        <a:rPr lang="en-US" altLang="zh-CN" sz="1200" kern="100" dirty="0">
                          <a:effectLst/>
                          <a:latin typeface="Calibri" panose="020F0502020204030204" pitchFamily="34" charset="0"/>
                          <a:ea typeface="宋体" panose="02010600030101010101" pitchFamily="2" charset="-122"/>
                          <a:cs typeface="Times New Roman" panose="02020603050405020304" pitchFamily="18" charset="0"/>
                        </a:rPr>
                        <a:t>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当</a:t>
                      </a:r>
                      <a:r>
                        <a:rPr lang="en-US" sz="1200" kern="100" dirty="0">
                          <a:effectLst/>
                        </a:rPr>
                        <a:t>DCS</a:t>
                      </a:r>
                      <a:r>
                        <a:rPr lang="zh-CN" sz="1200" kern="100" dirty="0">
                          <a:effectLst/>
                        </a:rPr>
                        <a:t>显示</a:t>
                      </a:r>
                      <a:r>
                        <a:rPr lang="en-US" sz="1200" kern="100" dirty="0">
                          <a:effectLst/>
                        </a:rPr>
                        <a:t>#1</a:t>
                      </a:r>
                      <a:r>
                        <a:rPr lang="zh-CN" sz="1200" kern="100" dirty="0">
                          <a:effectLst/>
                        </a:rPr>
                        <a:t>发电机功率因数小于</a:t>
                      </a:r>
                      <a:r>
                        <a:rPr lang="en-US" sz="1200" kern="100" dirty="0">
                          <a:effectLst/>
                        </a:rPr>
                        <a:t>0.9</a:t>
                      </a:r>
                      <a:r>
                        <a:rPr lang="zh-CN" sz="1200" kern="100" dirty="0">
                          <a:effectLst/>
                        </a:rPr>
                        <a:t>时，多次点击“</a:t>
                      </a:r>
                      <a:r>
                        <a:rPr lang="en-US" sz="1200" kern="100" dirty="0">
                          <a:effectLst/>
                        </a:rPr>
                        <a:t>#1</a:t>
                      </a:r>
                      <a:r>
                        <a:rPr lang="zh-CN" sz="1200" kern="100" dirty="0">
                          <a:effectLst/>
                        </a:rPr>
                        <a:t>发电机远控减磁”按钮并确定，直到使</a:t>
                      </a:r>
                      <a:r>
                        <a:rPr lang="en-US" sz="1200" kern="100" dirty="0">
                          <a:effectLst/>
                        </a:rPr>
                        <a:t>#1</a:t>
                      </a:r>
                      <a:r>
                        <a:rPr lang="zh-CN" sz="1200" kern="100" dirty="0">
                          <a:effectLst/>
                        </a:rPr>
                        <a:t>发电机功率因数等于</a:t>
                      </a:r>
                      <a:r>
                        <a:rPr lang="en-US" sz="1200" kern="100" dirty="0">
                          <a:effectLst/>
                        </a:rPr>
                        <a:t>0.9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532591261"/>
                  </a:ext>
                </a:extLst>
              </a:tr>
              <a:tr h="547940">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当</a:t>
                      </a:r>
                      <a:r>
                        <a:rPr lang="en-US" sz="1200" kern="100" dirty="0">
                          <a:effectLst/>
                        </a:rPr>
                        <a:t>DCS</a:t>
                      </a:r>
                      <a:r>
                        <a:rPr lang="zh-CN" sz="1200" kern="100" dirty="0">
                          <a:effectLst/>
                        </a:rPr>
                        <a:t>显示</a:t>
                      </a:r>
                      <a:r>
                        <a:rPr lang="en-US" sz="1200" kern="100" dirty="0">
                          <a:effectLst/>
                        </a:rPr>
                        <a:t>#1</a:t>
                      </a:r>
                      <a:r>
                        <a:rPr lang="zh-CN" sz="1200" kern="100" dirty="0">
                          <a:effectLst/>
                        </a:rPr>
                        <a:t>发电机功率因数大于</a:t>
                      </a:r>
                      <a:r>
                        <a:rPr lang="en-US" sz="1200" kern="100" dirty="0">
                          <a:effectLst/>
                        </a:rPr>
                        <a:t>0.9</a:t>
                      </a:r>
                      <a:r>
                        <a:rPr lang="zh-CN" sz="1200" kern="100" dirty="0">
                          <a:effectLst/>
                        </a:rPr>
                        <a:t>时，多次点击“</a:t>
                      </a:r>
                      <a:r>
                        <a:rPr lang="en-US" sz="1200" kern="100" dirty="0">
                          <a:effectLst/>
                        </a:rPr>
                        <a:t>#1</a:t>
                      </a:r>
                      <a:r>
                        <a:rPr lang="zh-CN" sz="1200" kern="100" dirty="0">
                          <a:effectLst/>
                        </a:rPr>
                        <a:t>发电机远控增磁”按钮并确定，直到使</a:t>
                      </a:r>
                      <a:r>
                        <a:rPr lang="en-US" sz="1200" kern="100" dirty="0">
                          <a:effectLst/>
                        </a:rPr>
                        <a:t>#1</a:t>
                      </a:r>
                      <a:r>
                        <a:rPr lang="zh-CN" sz="1200" kern="100" dirty="0">
                          <a:effectLst/>
                        </a:rPr>
                        <a:t>发电机功率因数等于</a:t>
                      </a:r>
                      <a:r>
                        <a:rPr lang="en-US" sz="1200" kern="100" dirty="0">
                          <a:effectLst/>
                        </a:rPr>
                        <a:t>0.9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a:effectLst/>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872892632"/>
                  </a:ext>
                </a:extLst>
              </a:tr>
              <a:tr h="303223">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检查</a:t>
                      </a:r>
                      <a:r>
                        <a:rPr lang="en-US" sz="1200" kern="100" dirty="0">
                          <a:effectLst/>
                        </a:rPr>
                        <a:t>#1</a:t>
                      </a:r>
                      <a:r>
                        <a:rPr lang="zh-CN" sz="1200" kern="100" dirty="0">
                          <a:effectLst/>
                        </a:rPr>
                        <a:t>发电机三相定子电流在允许范围内</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234601831"/>
                  </a:ext>
                </a:extLst>
              </a:tr>
              <a:tr h="303223">
                <a:tc>
                  <a:txBody>
                    <a:bodyPr/>
                    <a:lstStyle/>
                    <a:p>
                      <a:pPr marL="0" lvl="0" indent="0" algn="ctr">
                        <a:lnSpc>
                          <a:spcPct val="150000"/>
                        </a:lnSpc>
                        <a:spcAft>
                          <a:spcPts val="0"/>
                        </a:spcAft>
                        <a:buFont typeface="+mj-lt"/>
                        <a:buNone/>
                        <a:tabLst>
                          <a:tab pos="114300" algn="l"/>
                        </a:tabLst>
                      </a:pPr>
                      <a:r>
                        <a:rPr lang="en-US" sz="1200" kern="100" dirty="0">
                          <a:effectLst/>
                        </a:rPr>
                        <a:t> </a:t>
                      </a:r>
                      <a:r>
                        <a:rPr lang="en-US" altLang="zh-CN" sz="1200" kern="100" dirty="0">
                          <a:effectLst/>
                        </a:rPr>
                        <a:t>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100" dirty="0">
                          <a:effectLst/>
                        </a:rPr>
                        <a:t>操作完毕，汇报记录</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en-US" sz="1200" kern="0" dirty="0">
                          <a:effectLst/>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475742295"/>
                  </a:ext>
                </a:extLst>
              </a:tr>
            </a:tbl>
          </a:graphicData>
        </a:graphic>
      </p:graphicFrame>
    </p:spTree>
    <p:extLst>
      <p:ext uri="{BB962C8B-B14F-4D97-AF65-F5344CB8AC3E}">
        <p14:creationId xmlns:p14="http://schemas.microsoft.com/office/powerpoint/2010/main" val="116095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7075198"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4F40E987-8A91-459E-A3A6-4D1FF12C1C21}"/>
              </a:ext>
            </a:extLst>
          </p:cNvPr>
          <p:cNvSpPr/>
          <p:nvPr/>
        </p:nvSpPr>
        <p:spPr>
          <a:xfrm>
            <a:off x="687045" y="1205603"/>
            <a:ext cx="7686696" cy="2208746"/>
          </a:xfrm>
          <a:prstGeom prst="rect">
            <a:avLst/>
          </a:prstGeom>
        </p:spPr>
        <p:txBody>
          <a:bodyPr wrap="square">
            <a:spAutoFit/>
          </a:bodyPr>
          <a:lstStyle/>
          <a:p>
            <a:pPr>
              <a:lnSpc>
                <a:spcPts val="2400"/>
              </a:lnSpc>
            </a:pP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本工作领域包含三项任务，分别是任务一垃圾焚烧炉定期切换与试验项目的操作，任务二汽轮机定期切换与试验项目的操作，任务三电气设备的定期切换与试验项目的操作。核心知识点包括垃圾焚烧机组定期切换与试验制度要求，垃圾焚烧机组定期切换与试验项目的工作步骤及原理方法，影响定期切换与试验的因素。关键技能项包括：垃圾焚烧发电机组锅炉的定期切换与试验操作，汽轮机的定期切换与试验操作、电气设备的定期切换与试验操作。</a:t>
            </a:r>
            <a:endParaRPr lang="en-US" altLang="zh-CN" dirty="0">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xmlns="" id="{49C5F5EE-92EC-4502-8C14-74381CA11E10}"/>
              </a:ext>
            </a:extLst>
          </p:cNvPr>
          <p:cNvSpPr/>
          <p:nvPr/>
        </p:nvSpPr>
        <p:spPr>
          <a:xfrm>
            <a:off x="687045" y="3443652"/>
            <a:ext cx="7312385" cy="2243371"/>
          </a:xfrm>
          <a:prstGeom prst="rect">
            <a:avLst/>
          </a:prstGeom>
        </p:spPr>
        <p:txBody>
          <a:bodyPr wrap="square">
            <a:spAutoFit/>
          </a:bodyPr>
          <a:lstStyle/>
          <a:p>
            <a:pPr>
              <a:lnSpc>
                <a:spcPct val="200000"/>
              </a:lnSpc>
            </a:pPr>
            <a:r>
              <a:rPr lang="zh-CN" altLang="en-US" b="1" dirty="0">
                <a:solidFill>
                  <a:srgbClr val="0000FF"/>
                </a:solidFill>
                <a:latin typeface="宋体" panose="02010600030101010101" pitchFamily="2" charset="-122"/>
                <a:ea typeface="宋体" panose="02010600030101010101" pitchFamily="2" charset="-122"/>
              </a:rPr>
              <a:t>垃圾焚烧发电机组的定期切换与试验工作领域包含</a:t>
            </a:r>
            <a:r>
              <a:rPr lang="zh-CN" altLang="en-US" b="1" u="sng" dirty="0">
                <a:solidFill>
                  <a:srgbClr val="FF0000"/>
                </a:solidFill>
                <a:latin typeface="宋体" panose="02010600030101010101" pitchFamily="2" charset="-122"/>
                <a:ea typeface="宋体" panose="02010600030101010101" pitchFamily="2" charset="-122"/>
              </a:rPr>
              <a:t> 三个 </a:t>
            </a:r>
            <a:r>
              <a:rPr lang="zh-CN" altLang="en-US" b="1" dirty="0">
                <a:solidFill>
                  <a:srgbClr val="0000FF"/>
                </a:solidFill>
                <a:latin typeface="宋体" panose="02010600030101010101" pitchFamily="2" charset="-122"/>
                <a:ea typeface="宋体" panose="02010600030101010101" pitchFamily="2" charset="-122"/>
              </a:rPr>
              <a:t>分任务清单：</a:t>
            </a:r>
            <a:endParaRPr lang="zh-CN" altLang="en-US" dirty="0">
              <a:solidFill>
                <a:srgbClr val="0000FF"/>
              </a:solidFill>
              <a:latin typeface="宋体" panose="02010600030101010101" pitchFamily="2" charset="-122"/>
              <a:ea typeface="宋体" panose="02010600030101010101" pitchFamily="2" charset="-122"/>
            </a:endParaRPr>
          </a:p>
          <a:p>
            <a:pPr>
              <a:lnSpc>
                <a:spcPct val="150000"/>
              </a:lnSpc>
            </a:pPr>
            <a:r>
              <a:rPr lang="zh-CN" altLang="en-US" b="1" dirty="0">
                <a:latin typeface="宋体" panose="02010600030101010101" pitchFamily="2" charset="-122"/>
                <a:ea typeface="宋体" panose="02010600030101010101" pitchFamily="2" charset="-122"/>
              </a:rPr>
              <a:t>工作任务</a:t>
            </a:r>
            <a:r>
              <a:rPr lang="en-US" altLang="zh-CN" b="1" dirty="0">
                <a:latin typeface="宋体" panose="02010600030101010101" pitchFamily="2" charset="-122"/>
                <a:ea typeface="宋体" panose="02010600030101010101" pitchFamily="2" charset="-122"/>
              </a:rPr>
              <a:t>1  </a:t>
            </a:r>
            <a:r>
              <a:rPr lang="zh-CN" altLang="en-US" b="1" dirty="0">
                <a:latin typeface="宋体" panose="02010600030101010101" pitchFamily="2" charset="-122"/>
                <a:ea typeface="宋体" panose="02010600030101010101" pitchFamily="2" charset="-122"/>
              </a:rPr>
              <a:t>垃圾焚烧炉定期切换与试验项目的操作</a:t>
            </a:r>
            <a:endParaRPr lang="en-US" altLang="zh-CN" b="1" dirty="0">
              <a:latin typeface="宋体" panose="02010600030101010101" pitchFamily="2" charset="-122"/>
              <a:ea typeface="宋体" panose="02010600030101010101" pitchFamily="2" charset="-122"/>
            </a:endParaRPr>
          </a:p>
          <a:p>
            <a:pPr>
              <a:lnSpc>
                <a:spcPct val="150000"/>
              </a:lnSpc>
            </a:pPr>
            <a:r>
              <a:rPr lang="zh-CN" altLang="zh-CN" b="1" dirty="0">
                <a:latin typeface="宋体" panose="02010600030101010101" pitchFamily="2" charset="-122"/>
                <a:ea typeface="宋体" panose="02010600030101010101" pitchFamily="2" charset="-122"/>
              </a:rPr>
              <a:t>工作任务</a:t>
            </a:r>
            <a:r>
              <a:rPr lang="en-US" altLang="zh-CN" b="1" dirty="0">
                <a:latin typeface="宋体" panose="02010600030101010101" pitchFamily="2" charset="-122"/>
                <a:ea typeface="宋体" panose="02010600030101010101" pitchFamily="2" charset="-122"/>
              </a:rPr>
              <a:t>2  </a:t>
            </a:r>
            <a:r>
              <a:rPr lang="zh-CN" altLang="en-US" b="1" dirty="0">
                <a:latin typeface="宋体" panose="02010600030101010101" pitchFamily="2" charset="-122"/>
                <a:ea typeface="宋体" panose="02010600030101010101" pitchFamily="2" charset="-122"/>
              </a:rPr>
              <a:t>汽轮机定期切换与试验项目的操作</a:t>
            </a:r>
            <a:endParaRPr lang="en-US" altLang="zh-CN" b="1" dirty="0">
              <a:latin typeface="宋体" panose="02010600030101010101" pitchFamily="2" charset="-122"/>
              <a:ea typeface="宋体" panose="02010600030101010101" pitchFamily="2" charset="-122"/>
            </a:endParaRPr>
          </a:p>
          <a:p>
            <a:pPr>
              <a:lnSpc>
                <a:spcPct val="150000"/>
              </a:lnSpc>
            </a:pPr>
            <a:r>
              <a:rPr lang="zh-CN" altLang="zh-CN" b="1" dirty="0">
                <a:latin typeface="宋体" panose="02010600030101010101" pitchFamily="2" charset="-122"/>
                <a:ea typeface="宋体" panose="02010600030101010101" pitchFamily="2" charset="-122"/>
              </a:rPr>
              <a:t>工作任务</a:t>
            </a:r>
            <a:r>
              <a:rPr lang="en-US" altLang="zh-CN" b="1" dirty="0">
                <a:latin typeface="宋体" panose="02010600030101010101" pitchFamily="2" charset="-122"/>
                <a:ea typeface="宋体" panose="02010600030101010101" pitchFamily="2" charset="-122"/>
              </a:rPr>
              <a:t>3  </a:t>
            </a:r>
            <a:r>
              <a:rPr lang="zh-CN" altLang="en-US" b="1" dirty="0">
                <a:latin typeface="宋体" panose="02010600030101010101" pitchFamily="2" charset="-122"/>
                <a:ea typeface="宋体" panose="02010600030101010101" pitchFamily="2" charset="-122"/>
              </a:rPr>
              <a:t>电气设备的定期切换与试验项目的操作</a:t>
            </a:r>
            <a:endParaRPr lang="en-US" altLang="zh-CN" b="1" dirty="0">
              <a:latin typeface="宋体" panose="02010600030101010101" pitchFamily="2" charset="-122"/>
              <a:ea typeface="宋体" panose="02010600030101010101" pitchFamily="2" charset="-122"/>
            </a:endParaRPr>
          </a:p>
          <a:p>
            <a:pPr>
              <a:lnSpc>
                <a:spcPct val="150000"/>
              </a:lnSpc>
            </a:pPr>
            <a:endParaRPr lang="en-US" altLang="zh-CN"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6010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4789773"/>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zh-CN" sz="1600" b="1" dirty="0">
                <a:solidFill>
                  <a:srgbClr val="FF0000"/>
                </a:solidFill>
                <a:latin typeface="宋体" panose="02010600030101010101" pitchFamily="2" charset="-122"/>
                <a:ea typeface="宋体" panose="02010600030101010101" pitchFamily="2" charset="-122"/>
              </a:rPr>
              <a:t>炉排型垃圾焚烧炉及余热锅炉运行中的监视、调整</a:t>
            </a:r>
            <a:r>
              <a:rPr lang="zh-CN" altLang="en-US" sz="1600" b="1" dirty="0">
                <a:solidFill>
                  <a:srgbClr val="FF0000"/>
                </a:solidFill>
                <a:latin typeface="宋体" panose="02010600030101010101" pitchFamily="2" charset="-122"/>
                <a:ea typeface="宋体" panose="02010600030101010101" pitchFamily="2" charset="-122"/>
              </a:rPr>
              <a:t>和故障处理</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zh-CN" sz="1600" dirty="0">
                <a:solidFill>
                  <a:srgbClr val="FF0000"/>
                </a:solidFill>
                <a:latin typeface="宋体" panose="02010600030101010101" pitchFamily="2" charset="-122"/>
                <a:ea typeface="宋体" panose="02010600030101010101" pitchFamily="2" charset="-122"/>
              </a:rPr>
              <a:t>垃圾焚烧运行调整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dirty="0"/>
              <a:t>        </a:t>
            </a:r>
            <a:r>
              <a:rPr lang="zh-CN" altLang="zh-CN" sz="1600" dirty="0">
                <a:latin typeface="宋体" panose="02010600030101010101" pitchFamily="2" charset="-122"/>
                <a:ea typeface="宋体" panose="02010600030101010101" pitchFamily="2" charset="-122"/>
              </a:rPr>
              <a:t>运行调整的要求应为：炉膛负压应保持一</a:t>
            </a:r>
            <a:r>
              <a:rPr lang="en-US" altLang="zh-CN" sz="1600" dirty="0">
                <a:latin typeface="宋体" panose="02010600030101010101" pitchFamily="2" charset="-122"/>
                <a:ea typeface="宋体" panose="02010600030101010101" pitchFamily="2" charset="-122"/>
              </a:rPr>
              <a:t>100Pa</a:t>
            </a:r>
            <a:r>
              <a:rPr lang="zh-CN" altLang="zh-CN" sz="1600" dirty="0">
                <a:latin typeface="宋体" panose="02010600030101010101" pitchFamily="2" charset="-122"/>
                <a:ea typeface="宋体" panose="02010600030101010101" pitchFamily="2" charset="-122"/>
              </a:rPr>
              <a:t>～一</a:t>
            </a:r>
            <a:r>
              <a:rPr lang="en-US" altLang="zh-CN" sz="1600" dirty="0">
                <a:latin typeface="宋体" panose="02010600030101010101" pitchFamily="2" charset="-122"/>
                <a:ea typeface="宋体" panose="02010600030101010101" pitchFamily="2" charset="-122"/>
              </a:rPr>
              <a:t>50Pa</a:t>
            </a:r>
            <a:r>
              <a:rPr lang="zh-CN" altLang="zh-CN" sz="1600" dirty="0">
                <a:latin typeface="宋体" panose="02010600030101010101" pitchFamily="2" charset="-122"/>
                <a:ea typeface="宋体" panose="02010600030101010101" pitchFamily="2" charset="-122"/>
              </a:rPr>
              <a:t>，炉膛主控温度大于</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℃，炉渣热灼减率小于</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，一氧化碳含量日</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均值小于或等于</a:t>
            </a:r>
            <a:r>
              <a:rPr lang="en-US" altLang="zh-CN" sz="1600" dirty="0">
                <a:latin typeface="宋体" panose="02010600030101010101" pitchFamily="2" charset="-122"/>
                <a:ea typeface="宋体" panose="02010600030101010101" pitchFamily="2" charset="-122"/>
              </a:rPr>
              <a:t>80mg/Nm</a:t>
            </a:r>
            <a:r>
              <a:rPr lang="en-US"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，余热锅炉出口氧含量符合要求。</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其燃烧的监视、调整和故障处理应符合下列规定：</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）应监控垃圾进料口的料位情况，避免发生料斗架空或滑料等不良工况，确保密封；</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）应确保炉膛主控温度大于或等于</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℃，如达不到要求，应自动投人辅助燃烧器</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）应根据垃圾特性、焚烧工况调整一、二次风温度、风压、风量配比，确保炉膛负压为规定值，确保余热锅炉出口氧含量符合要求；</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应根据垃圾特性，通过观察燃烧情况调整给料行程、炉排速度、炉排上垃圾火焰位置、料层厚度和料层横向均匀性，防止炉床干燥区过长、横向不均匀、穿孔、沟流、炉渣烧结、燃烬区与落渣口距离不当等不良工况发生； </a:t>
            </a:r>
          </a:p>
          <a:p>
            <a:pPr>
              <a:lnSpc>
                <a:spcPts val="2400"/>
              </a:lnSpc>
            </a:pPr>
            <a:r>
              <a:rPr lang="en-US" altLang="zh-CN" sz="1600" dirty="0">
                <a:latin typeface="宋体" panose="02010600030101010101" pitchFamily="2" charset="-122"/>
                <a:ea typeface="宋体" panose="02010600030101010101" pitchFamily="2" charset="-122"/>
              </a:rPr>
              <a:t>   </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241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652995"/>
            <a:ext cx="8013291" cy="3783087"/>
          </a:xfrm>
          <a:prstGeom prst="rect">
            <a:avLst/>
          </a:prstGeom>
        </p:spPr>
        <p:txBody>
          <a:bodyPr wrap="square">
            <a:spAutoFit/>
          </a:bodyPr>
          <a:lstStyle/>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为了保证垃圾焚烧锅炉设备的安全运行，使备用设备始终处于良好的备用状态，及时发现并消除设备缺陷，防止设备误动、拒动、卡涩、自动系统失灵或调节性能恶化，必须对设备进行定期切换与试验工作。</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定期切换与试验</a:t>
            </a:r>
            <a:r>
              <a:rPr lang="zh-CN" altLang="zh-CN" sz="1600" b="1" dirty="0">
                <a:solidFill>
                  <a:srgbClr val="FF0000"/>
                </a:solidFill>
                <a:latin typeface="宋体" panose="02010600030101010101" pitchFamily="2" charset="-122"/>
                <a:ea typeface="宋体" panose="02010600030101010101" pitchFamily="2" charset="-122"/>
              </a:rPr>
              <a:t>任务描述</a:t>
            </a: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焚烧锅炉设备定期切换与试验包括检修后启动前的冷态试验及运行中的各设备的试验及切换工作，是机组集控运行值班员的核心工作内容之一，分每日、每周、每月定期进行和大小修后启动前进，主要有水压试验的操作，安全阀校验的操作，转动机械试运行或切换操作，漏风试验操作，锅炉保护试验操作等。</a:t>
            </a: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定期切换与试验</a:t>
            </a:r>
            <a:r>
              <a:rPr lang="zh-CN" altLang="zh-CN" sz="1600" b="1" dirty="0">
                <a:solidFill>
                  <a:srgbClr val="FF0000"/>
                </a:solidFill>
                <a:latin typeface="宋体" panose="02010600030101010101" pitchFamily="2" charset="-122"/>
                <a:ea typeface="宋体" panose="02010600030101010101" pitchFamily="2" charset="-122"/>
              </a:rPr>
              <a:t>任务分析</a:t>
            </a: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垃圾焚烧锅炉设备定期切换与试验要求掌握影响定期切换与试验的因素，熟练掌握设备定期切换与试验操作步骤，做好安全预控措施，严格按照程序，逐项完成。</a:t>
            </a:r>
          </a:p>
        </p:txBody>
      </p:sp>
    </p:spTree>
    <p:extLst>
      <p:ext uri="{BB962C8B-B14F-4D97-AF65-F5344CB8AC3E}">
        <p14:creationId xmlns:p14="http://schemas.microsoft.com/office/powerpoint/2010/main" val="69010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4446089"/>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定期切换与试验项目</a:t>
            </a:r>
            <a:endParaRPr lang="zh-CN" altLang="zh-CN" sz="1600" b="1" dirty="0">
              <a:solidFill>
                <a:srgbClr val="FF0000"/>
              </a:solidFill>
              <a:latin typeface="宋体" panose="02010600030101010101" pitchFamily="2" charset="-122"/>
              <a:ea typeface="宋体" panose="02010600030101010101" pitchFamily="2" charset="-122"/>
            </a:endParaRPr>
          </a:p>
          <a:p>
            <a:pPr>
              <a:lnSpc>
                <a:spcPts val="26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en-US" sz="1600" dirty="0">
                <a:solidFill>
                  <a:srgbClr val="FF0000"/>
                </a:solidFill>
                <a:latin typeface="宋体" panose="02010600030101010101" pitchFamily="2" charset="-122"/>
                <a:ea typeface="宋体" panose="02010600030101010101" pitchFamily="2" charset="-122"/>
              </a:rPr>
              <a:t>水压试验</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3.1.1</a:t>
            </a:r>
            <a:r>
              <a:rPr lang="zh-CN" altLang="zh-CN" sz="1600" dirty="0">
                <a:latin typeface="宋体" panose="02010600030101010101" pitchFamily="2" charset="-122"/>
                <a:ea typeface="宋体" panose="02010600030101010101" pitchFamily="2" charset="-122"/>
              </a:rPr>
              <a:t>水压试验的有关规定</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锅炉承压部件经过检修后应进行水压实验，以检验受热面，汽水管道及其阀门的严密性，实验按国标的规定压力进行。</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锅炉水压试验分工作压力水压试验和超水压试验。工作压力水压试验为汽包工作压力；超水压试验为</a:t>
            </a:r>
            <a:r>
              <a:rPr lang="en-US" altLang="zh-CN" sz="1600" dirty="0">
                <a:latin typeface="宋体" panose="02010600030101010101" pitchFamily="2" charset="-122"/>
                <a:ea typeface="宋体" panose="02010600030101010101" pitchFamily="2" charset="-122"/>
              </a:rPr>
              <a:t> 1.25 </a:t>
            </a:r>
            <a:r>
              <a:rPr lang="zh-CN" altLang="zh-CN" sz="1600" dirty="0">
                <a:latin typeface="宋体" panose="02010600030101010101" pitchFamily="2" charset="-122"/>
                <a:ea typeface="宋体" panose="02010600030101010101" pitchFamily="2" charset="-122"/>
              </a:rPr>
              <a:t>倍汽包工作压力。</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工作压力水压试验：锅炉在大、小修或承压部件检修后应进行额定工作压力水压试验。此试验应由专责人指挥，运行人员操作，检修人员检查。</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超压试验（</a:t>
            </a:r>
            <a:r>
              <a:rPr lang="en-US" altLang="zh-CN" sz="1600" dirty="0">
                <a:latin typeface="宋体" panose="02010600030101010101" pitchFamily="2" charset="-122"/>
                <a:ea typeface="宋体" panose="02010600030101010101" pitchFamily="2" charset="-122"/>
              </a:rPr>
              <a:t>1.25 </a:t>
            </a:r>
            <a:r>
              <a:rPr lang="zh-CN" altLang="zh-CN" sz="1600" dirty="0">
                <a:latin typeface="宋体" panose="02010600030101010101" pitchFamily="2" charset="-122"/>
                <a:ea typeface="宋体" panose="02010600030101010101" pitchFamily="2" charset="-122"/>
              </a:rPr>
              <a:t>倍工作压力）必须经总工程师批准，有以下情况之一，应进行超压试验：</a:t>
            </a:r>
          </a:p>
          <a:p>
            <a:pPr lvl="0">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新安装锅炉投产前；</a:t>
            </a:r>
          </a:p>
          <a:p>
            <a:pPr lvl="0">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停炉一年后恢复投产前；</a:t>
            </a:r>
          </a:p>
          <a:p>
            <a:pPr lvl="0">
              <a:lnSpc>
                <a:spcPts val="2400"/>
              </a:lnSpc>
            </a:pP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承压受热面大面积检修；</a:t>
            </a:r>
          </a:p>
        </p:txBody>
      </p:sp>
    </p:spTree>
    <p:extLst>
      <p:ext uri="{BB962C8B-B14F-4D97-AF65-F5344CB8AC3E}">
        <p14:creationId xmlns:p14="http://schemas.microsoft.com/office/powerpoint/2010/main" val="4661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652995"/>
            <a:ext cx="8013291" cy="1977464"/>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    d.</a:t>
            </a:r>
            <a:r>
              <a:rPr lang="zh-CN" altLang="zh-CN" sz="1600" dirty="0">
                <a:latin typeface="宋体" panose="02010600030101010101" pitchFamily="2" charset="-122"/>
                <a:ea typeface="宋体" panose="02010600030101010101" pitchFamily="2" charset="-122"/>
              </a:rPr>
              <a:t>锅炉严重缺水引起受热面大面积变形；</a:t>
            </a:r>
          </a:p>
          <a:p>
            <a:pPr lvl="0">
              <a:lnSpc>
                <a:spcPts val="2400"/>
              </a:lnSpc>
            </a:pPr>
            <a:r>
              <a:rPr lang="en-US" altLang="zh-CN" sz="1600" dirty="0">
                <a:latin typeface="宋体" panose="02010600030101010101" pitchFamily="2" charset="-122"/>
                <a:ea typeface="宋体" panose="02010600030101010101" pitchFamily="2" charset="-122"/>
              </a:rPr>
              <a:t>    e.</a:t>
            </a:r>
            <a:r>
              <a:rPr lang="zh-CN" altLang="zh-CN" sz="1600" dirty="0">
                <a:latin typeface="宋体" panose="02010600030101010101" pitchFamily="2" charset="-122"/>
                <a:ea typeface="宋体" panose="02010600030101010101" pitchFamily="2" charset="-122"/>
              </a:rPr>
              <a:t>根据实际运行情况对设备可靠性有怀疑时。</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水压试验压力：工作压力</a:t>
            </a:r>
            <a:r>
              <a:rPr lang="en-US" altLang="zh-CN" sz="1600" dirty="0">
                <a:latin typeface="宋体" panose="02010600030101010101" pitchFamily="2" charset="-122"/>
                <a:ea typeface="宋体" panose="02010600030101010101" pitchFamily="2" charset="-122"/>
              </a:rPr>
              <a:t> 4.8MPa</a:t>
            </a:r>
            <a:r>
              <a:rPr lang="zh-CN" altLang="zh-CN" sz="1600" dirty="0">
                <a:latin typeface="宋体" panose="02010600030101010101" pitchFamily="2" charset="-122"/>
                <a:ea typeface="宋体" panose="02010600030101010101" pitchFamily="2" charset="-122"/>
              </a:rPr>
              <a:t>（汽包压力）；超压试验</a:t>
            </a:r>
            <a:r>
              <a:rPr lang="en-US" altLang="zh-CN" sz="1600" dirty="0">
                <a:latin typeface="宋体" panose="02010600030101010101" pitchFamily="2" charset="-122"/>
                <a:ea typeface="宋体" panose="02010600030101010101" pitchFamily="2" charset="-122"/>
              </a:rPr>
              <a:t> 6.0MPa</a:t>
            </a:r>
            <a:r>
              <a:rPr lang="zh-CN" altLang="zh-CN" sz="1600" dirty="0">
                <a:latin typeface="宋体" panose="02010600030101010101" pitchFamily="2" charset="-122"/>
                <a:ea typeface="宋体" panose="02010600030101010101" pitchFamily="2" charset="-122"/>
              </a:rPr>
              <a:t>（汽包压力</a:t>
            </a:r>
            <a:r>
              <a:rPr lang="en-US" altLang="zh-CN" sz="1600" dirty="0">
                <a:latin typeface="宋体" panose="02010600030101010101" pitchFamily="2" charset="-122"/>
                <a:ea typeface="宋体" panose="02010600030101010101" pitchFamily="2" charset="-122"/>
              </a:rPr>
              <a:t> 1.25 </a:t>
            </a:r>
            <a:r>
              <a:rPr lang="zh-CN" altLang="zh-CN" sz="1600" dirty="0">
                <a:latin typeface="宋体" panose="02010600030101010101" pitchFamily="2" charset="-122"/>
                <a:ea typeface="宋体" panose="02010600030101010101" pitchFamily="2" charset="-122"/>
              </a:rPr>
              <a:t>倍）；</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水压试验进水温度应在</a:t>
            </a:r>
            <a:r>
              <a:rPr lang="en-US" altLang="zh-CN" sz="1600" dirty="0">
                <a:latin typeface="宋体" panose="02010600030101010101" pitchFamily="2" charset="-122"/>
                <a:ea typeface="宋体" panose="02010600030101010101" pitchFamily="2" charset="-122"/>
              </a:rPr>
              <a:t> 30</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70℃</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endParaRPr lang="zh-CN" altLang="zh-CN" sz="16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95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652995"/>
            <a:ext cx="8013291" cy="4378122"/>
          </a:xfrm>
          <a:prstGeom prst="rect">
            <a:avLst/>
          </a:prstGeom>
        </p:spPr>
        <p:txBody>
          <a:bodyPr wrap="square">
            <a:spAutoFit/>
          </a:bodyPr>
          <a:lstStyle/>
          <a:p>
            <a:pPr lvl="0">
              <a:lnSpc>
                <a:spcPts val="2400"/>
              </a:lnSpc>
            </a:pPr>
            <a:r>
              <a:rPr lang="en-US" altLang="zh-CN" sz="1600" dirty="0">
                <a:latin typeface="宋体" panose="02010600030101010101" pitchFamily="2" charset="-122"/>
                <a:ea typeface="宋体" panose="02010600030101010101" pitchFamily="2" charset="-122"/>
              </a:rPr>
              <a:t>3.1.2</a:t>
            </a:r>
            <a:r>
              <a:rPr lang="zh-CN" altLang="zh-CN" sz="1600" dirty="0">
                <a:latin typeface="宋体" panose="02010600030101010101" pitchFamily="2" charset="-122"/>
                <a:ea typeface="宋体" panose="02010600030101010101" pitchFamily="2" charset="-122"/>
              </a:rPr>
              <a:t>试验前准备</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锅炉水压试验前，检修负责人应事先联系好值长。</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操作员在上水前，应详细查明锅炉承压部件的所有热机检修工作票收回并注销。检修负责人应确认与试验设备有关处无人工作，并告知值长。</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值长应安排值班员作好水压试验的准备工作：</a:t>
            </a:r>
          </a:p>
          <a:p>
            <a:pPr lvl="0">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通知检修人员将所有安全门锁定</a:t>
            </a:r>
          </a:p>
          <a:p>
            <a:pPr lvl="0">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关闭锅炉本体及主蒸汽电动门前的所有疏水门、放水门、排污门、主蒸汽母管电动门。</a:t>
            </a:r>
          </a:p>
          <a:p>
            <a:pPr lvl="0">
              <a:lnSpc>
                <a:spcPts val="2400"/>
              </a:lnSpc>
            </a:pP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开启本体空气门及向空排汽门，投入汽包就地水位计（作超压试验前应解列）。</a:t>
            </a:r>
          </a:p>
          <a:p>
            <a:pPr lvl="0">
              <a:lnSpc>
                <a:spcPts val="2400"/>
              </a:lnSpc>
            </a:pPr>
            <a:r>
              <a:rPr lang="en-US" altLang="zh-CN" sz="1600" dirty="0">
                <a:latin typeface="宋体" panose="02010600030101010101" pitchFamily="2" charset="-122"/>
                <a:ea typeface="宋体" panose="02010600030101010101" pitchFamily="2" charset="-122"/>
              </a:rPr>
              <a:t>    d.</a:t>
            </a:r>
            <a:r>
              <a:rPr lang="zh-CN" altLang="zh-CN" sz="1600" dirty="0">
                <a:latin typeface="宋体" panose="02010600030101010101" pitchFamily="2" charset="-122"/>
                <a:ea typeface="宋体" panose="02010600030101010101" pitchFamily="2" charset="-122"/>
              </a:rPr>
              <a:t>做好快速泄压的措施：事故放水、定排门开关灵活可靠。</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也可以用取样门泄压</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e.</a:t>
            </a:r>
            <a:r>
              <a:rPr lang="zh-CN" altLang="zh-CN" sz="1600" dirty="0">
                <a:latin typeface="宋体" panose="02010600030101010101" pitchFamily="2" charset="-122"/>
                <a:ea typeface="宋体" panose="02010600030101010101" pitchFamily="2" charset="-122"/>
              </a:rPr>
              <a:t>通知化学备足试验用水，并关闭各化学取样二次门。</a:t>
            </a:r>
          </a:p>
          <a:p>
            <a:pPr lvl="0">
              <a:lnSpc>
                <a:spcPts val="2400"/>
              </a:lnSpc>
            </a:pPr>
            <a:r>
              <a:rPr lang="en-US" altLang="zh-CN" sz="1600" dirty="0">
                <a:latin typeface="宋体" panose="02010600030101010101" pitchFamily="2" charset="-122"/>
                <a:ea typeface="宋体" panose="02010600030101010101" pitchFamily="2" charset="-122"/>
              </a:rPr>
              <a:t>    f.</a:t>
            </a:r>
            <a:r>
              <a:rPr lang="zh-CN" altLang="zh-CN" sz="1600" dirty="0">
                <a:latin typeface="宋体" panose="02010600030101010101" pitchFamily="2" charset="-122"/>
                <a:ea typeface="宋体" panose="02010600030101010101" pitchFamily="2" charset="-122"/>
              </a:rPr>
              <a:t>关闭汽轮机电动主汽门及门前疏水门，开启电动主汽门后疏水门。</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所有工作就绪，汇报值长，开始向锅炉上水。</a:t>
            </a:r>
            <a:endParaRPr lang="en-US" altLang="zh-CN" sz="1600" dirty="0">
              <a:latin typeface="宋体" panose="02010600030101010101" pitchFamily="2" charset="-122"/>
              <a:ea typeface="宋体" panose="02010600030101010101" pitchFamily="2" charset="-122"/>
            </a:endParaRPr>
          </a:p>
          <a:p>
            <a:pPr>
              <a:lnSpc>
                <a:spcPts val="2600"/>
              </a:lnSpc>
            </a:pPr>
            <a:endParaRPr lang="zh-CN" altLang="zh-CN" sz="16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827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652995"/>
            <a:ext cx="8013291" cy="4666662"/>
          </a:xfrm>
          <a:prstGeom prst="rect">
            <a:avLst/>
          </a:prstGeom>
        </p:spPr>
        <p:txBody>
          <a:bodyPr wrap="square">
            <a:spAutoFit/>
          </a:bodyPr>
          <a:lstStyle/>
          <a:p>
            <a:pPr lvl="0">
              <a:lnSpc>
                <a:spcPts val="2400"/>
              </a:lnSpc>
            </a:pPr>
            <a:r>
              <a:rPr lang="en-US" altLang="zh-CN" sz="1600" dirty="0">
                <a:latin typeface="宋体" panose="02010600030101010101" pitchFamily="2" charset="-122"/>
                <a:ea typeface="宋体" panose="02010600030101010101" pitchFamily="2" charset="-122"/>
              </a:rPr>
              <a:t>3.1.3</a:t>
            </a:r>
            <a:r>
              <a:rPr lang="zh-CN" altLang="zh-CN" sz="1600" dirty="0">
                <a:latin typeface="宋体" panose="02010600030101010101" pitchFamily="2" charset="-122"/>
                <a:ea typeface="宋体" panose="02010600030101010101" pitchFamily="2" charset="-122"/>
              </a:rPr>
              <a:t>试验</a:t>
            </a:r>
            <a:r>
              <a:rPr lang="zh-CN" altLang="en-US" sz="1600" dirty="0">
                <a:latin typeface="宋体" panose="02010600030101010101" pitchFamily="2" charset="-122"/>
                <a:ea typeface="宋体" panose="02010600030101010101" pitchFamily="2" charset="-122"/>
              </a:rPr>
              <a:t>步骤</a:t>
            </a:r>
            <a:endParaRPr lang="zh-CN"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待以上准备完毕后，向锅炉上水，水温正常控制在</a:t>
            </a:r>
            <a:r>
              <a:rPr lang="en-US" altLang="zh-CN" sz="1600" dirty="0">
                <a:latin typeface="宋体" panose="02010600030101010101" pitchFamily="2" charset="-122"/>
                <a:ea typeface="宋体" panose="02010600030101010101" pitchFamily="2" charset="-122"/>
              </a:rPr>
              <a:t>30</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70℃</a:t>
            </a:r>
            <a:r>
              <a:rPr lang="zh-CN" altLang="zh-CN" sz="1600" dirty="0">
                <a:latin typeface="宋体" panose="02010600030101010101" pitchFamily="2" charset="-122"/>
                <a:ea typeface="宋体" panose="02010600030101010101" pitchFamily="2" charset="-122"/>
              </a:rPr>
              <a:t>，其温度一般不超过</a:t>
            </a:r>
            <a:r>
              <a:rPr lang="en-US" altLang="zh-CN" sz="1600" dirty="0">
                <a:latin typeface="宋体" panose="02010600030101010101" pitchFamily="2" charset="-122"/>
                <a:ea typeface="宋体" panose="02010600030101010101" pitchFamily="2" charset="-122"/>
              </a:rPr>
              <a:t> 90℃</a:t>
            </a:r>
            <a:r>
              <a:rPr lang="zh-CN" altLang="zh-CN" sz="1600" dirty="0">
                <a:latin typeface="宋体" panose="02010600030101010101" pitchFamily="2" charset="-122"/>
                <a:ea typeface="宋体" panose="02010600030101010101" pitchFamily="2" charset="-122"/>
              </a:rPr>
              <a:t>，控制上水速度。保证汽包上、下壁温差不大于</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，如大于</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应停止上水，待正常后重新上水。</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上水至汽包水位</a:t>
            </a:r>
            <a:r>
              <a:rPr lang="en-US" altLang="zh-CN" sz="1600" dirty="0">
                <a:latin typeface="宋体" panose="02010600030101010101" pitchFamily="2" charset="-122"/>
                <a:ea typeface="宋体" panose="02010600030101010101" pitchFamily="2" charset="-122"/>
              </a:rPr>
              <a:t>-100mm </a:t>
            </a:r>
            <a:r>
              <a:rPr lang="zh-CN" altLang="zh-CN" sz="1600" dirty="0">
                <a:latin typeface="宋体" panose="02010600030101010101" pitchFamily="2" charset="-122"/>
                <a:ea typeface="宋体" panose="02010600030101010101" pitchFamily="2" charset="-122"/>
              </a:rPr>
              <a:t>时停止上水，全面检查并记录膨胀指示值是否正常，否则查明原因并消除。上水时，待受热面空气门连续冒水后关闭。</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待关闭高温过热器对空排汽门时汇报控制员，并停止上水，全面检查</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确认无异常后，通过给水调门或旁路缓慢升压，此门应有专人看管，每分钟不超过</a:t>
            </a:r>
            <a:r>
              <a:rPr lang="en-US" altLang="zh-CN" sz="1600" dirty="0">
                <a:latin typeface="宋体" panose="02010600030101010101" pitchFamily="2" charset="-122"/>
                <a:ea typeface="宋体" panose="02010600030101010101" pitchFamily="2" charset="-122"/>
              </a:rPr>
              <a:t>0.3MPa</a:t>
            </a:r>
            <a:r>
              <a:rPr lang="zh-CN" altLang="zh-CN" sz="1600" dirty="0">
                <a:latin typeface="宋体" panose="02010600030101010101" pitchFamily="2" charset="-122"/>
                <a:ea typeface="宋体" panose="02010600030101010101" pitchFamily="2" charset="-122"/>
              </a:rPr>
              <a:t>。</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当压力升至</a:t>
            </a:r>
            <a:r>
              <a:rPr lang="en-US" altLang="zh-CN" sz="1600" dirty="0">
                <a:latin typeface="宋体" panose="02010600030101010101" pitchFamily="2" charset="-122"/>
                <a:ea typeface="宋体" panose="02010600030101010101" pitchFamily="2" charset="-122"/>
              </a:rPr>
              <a:t> 0.5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1.0MPa </a:t>
            </a:r>
            <a:r>
              <a:rPr lang="zh-CN" altLang="zh-CN" sz="1600" dirty="0">
                <a:latin typeface="宋体" panose="02010600030101010101" pitchFamily="2" charset="-122"/>
                <a:ea typeface="宋体" panose="02010600030101010101" pitchFamily="2" charset="-122"/>
              </a:rPr>
              <a:t>时应暂停升压，由检修人员进行一次全面检查，清除存在问题后，继续升压，当压力升至工作压力</a:t>
            </a:r>
            <a:r>
              <a:rPr lang="en-US" altLang="zh-CN" sz="1600" dirty="0">
                <a:latin typeface="宋体" panose="02010600030101010101" pitchFamily="2" charset="-122"/>
                <a:ea typeface="宋体" panose="02010600030101010101" pitchFamily="2" charset="-122"/>
              </a:rPr>
              <a:t>4.9MPa</a:t>
            </a:r>
            <a:r>
              <a:rPr lang="zh-CN" altLang="zh-CN" sz="1600" dirty="0">
                <a:latin typeface="宋体" panose="02010600030101010101" pitchFamily="2" charset="-122"/>
                <a:ea typeface="宋体" panose="02010600030101010101" pitchFamily="2" charset="-122"/>
              </a:rPr>
              <a:t>（就地压力）时，关闭上水门，检查各承压部件，有无泄漏等异常现象，五分钟下降不超过</a:t>
            </a:r>
            <a:r>
              <a:rPr lang="en-US" altLang="zh-CN" sz="1600" dirty="0">
                <a:latin typeface="宋体" panose="02010600030101010101" pitchFamily="2" charset="-122"/>
                <a:ea typeface="宋体" panose="02010600030101010101" pitchFamily="2" charset="-122"/>
              </a:rPr>
              <a:t>0.3MPa</a:t>
            </a:r>
            <a:r>
              <a:rPr lang="zh-CN" altLang="zh-CN" sz="1600" dirty="0">
                <a:latin typeface="宋体" panose="02010600030101010101" pitchFamily="2" charset="-122"/>
                <a:ea typeface="宋体" panose="02010600030101010101" pitchFamily="2" charset="-122"/>
              </a:rPr>
              <a:t>为合格。</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若需做超压试验时，将水位计解列，各热工仪表一次门（除压力表外）关闭，升压速度</a:t>
            </a:r>
            <a:r>
              <a:rPr lang="en-US" altLang="zh-CN" sz="1600" dirty="0">
                <a:latin typeface="宋体" panose="02010600030101010101" pitchFamily="2" charset="-122"/>
                <a:ea typeface="宋体" panose="02010600030101010101" pitchFamily="2" charset="-122"/>
              </a:rPr>
              <a:t>0.1MPa/min</a:t>
            </a:r>
            <a:r>
              <a:rPr lang="zh-CN" altLang="zh-CN" sz="1600" dirty="0">
                <a:latin typeface="宋体" panose="02010600030101010101" pitchFamily="2" charset="-122"/>
                <a:ea typeface="宋体" panose="02010600030101010101" pitchFamily="2" charset="-122"/>
              </a:rPr>
              <a:t>，压力升至</a:t>
            </a:r>
            <a:r>
              <a:rPr lang="en-US" altLang="zh-CN" sz="1600" dirty="0">
                <a:latin typeface="宋体" panose="02010600030101010101" pitchFamily="2" charset="-122"/>
                <a:ea typeface="宋体" panose="02010600030101010101" pitchFamily="2" charset="-122"/>
              </a:rPr>
              <a:t> 6.0MPa </a:t>
            </a:r>
            <a:r>
              <a:rPr lang="zh-CN" altLang="zh-CN" sz="1600" dirty="0">
                <a:latin typeface="宋体" panose="02010600030101010101" pitchFamily="2" charset="-122"/>
                <a:ea typeface="宋体" panose="02010600030101010101" pitchFamily="2" charset="-122"/>
              </a:rPr>
              <a:t>时，维持</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分钟，然后降压</a:t>
            </a:r>
            <a:r>
              <a:rPr lang="en-US" altLang="zh-CN" sz="1600" dirty="0">
                <a:latin typeface="宋体" panose="02010600030101010101" pitchFamily="2" charset="-122"/>
                <a:ea typeface="宋体" panose="02010600030101010101" pitchFamily="2" charset="-122"/>
              </a:rPr>
              <a:t>4.9Mpa </a:t>
            </a:r>
            <a:r>
              <a:rPr lang="zh-CN" altLang="zh-CN" sz="1600" dirty="0">
                <a:latin typeface="宋体" panose="02010600030101010101" pitchFamily="2" charset="-122"/>
                <a:ea typeface="宋体" panose="02010600030101010101" pitchFamily="2" charset="-122"/>
              </a:rPr>
              <a:t>并保持此压，由检修人员进行全面检查。在升压过程中，工作人员不得进行检查是否有泄漏。</a:t>
            </a:r>
          </a:p>
        </p:txBody>
      </p:sp>
    </p:spTree>
    <p:extLst>
      <p:ext uri="{BB962C8B-B14F-4D97-AF65-F5344CB8AC3E}">
        <p14:creationId xmlns:p14="http://schemas.microsoft.com/office/powerpoint/2010/main" val="11634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4692310"/>
          </a:xfrm>
          <a:prstGeom prst="rect">
            <a:avLst/>
          </a:prstGeom>
        </p:spPr>
        <p:txBody>
          <a:bodyPr wrap="square">
            <a:spAutoFit/>
          </a:bodyPr>
          <a:lstStyle/>
          <a:p>
            <a:pPr>
              <a:lnSpc>
                <a:spcPts val="26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en-US" sz="1600" dirty="0">
                <a:solidFill>
                  <a:srgbClr val="FF0000"/>
                </a:solidFill>
                <a:latin typeface="宋体" panose="02010600030101010101" pitchFamily="2" charset="-122"/>
                <a:ea typeface="宋体" panose="02010600030101010101" pitchFamily="2" charset="-122"/>
              </a:rPr>
              <a:t>安全阀校验</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3.2.1</a:t>
            </a:r>
            <a:r>
              <a:rPr lang="zh-CN" altLang="en-US" sz="1600" dirty="0">
                <a:latin typeface="宋体" panose="02010600030101010101" pitchFamily="2" charset="-122"/>
                <a:ea typeface="宋体" panose="02010600030101010101" pitchFamily="2" charset="-122"/>
              </a:rPr>
              <a:t>校验原则</a:t>
            </a:r>
            <a:endParaRPr lang="zh-CN"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安全门的校验一般应不带负荷时进行，采用单独启动升压的方法；需带负荷校验时，应有制定具体措施。</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安全门校验的顺序，一般按压力由高到低的原则进行。</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安全门校验前必须制定完善的校验措施，校验时应有专职人员指挥，专职人员操作。</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一般按就地压力表为准。</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3.2.2</a:t>
            </a:r>
            <a:r>
              <a:rPr lang="zh-CN" altLang="zh-CN" sz="1600" dirty="0">
                <a:latin typeface="宋体" panose="02010600030101010101" pitchFamily="2" charset="-122"/>
                <a:ea typeface="宋体" panose="02010600030101010101" pitchFamily="2" charset="-122"/>
              </a:rPr>
              <a:t>校验前的检查与准备</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安全门装置及其他有关设备检修工作全部结束，工作票收回并注销。</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做好防超压事故预想及处理措施。</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准备好对讲机等通讯器材及耳塞。</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检查各向空排汽电动门开关灵活可靠。</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不参加校验的安全门应锁定。</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校验前应对照汽包、过热器就地压力表及远方压力表，确保压力表记指示准确。</a:t>
            </a:r>
          </a:p>
        </p:txBody>
      </p:sp>
    </p:spTree>
    <p:extLst>
      <p:ext uri="{BB962C8B-B14F-4D97-AF65-F5344CB8AC3E}">
        <p14:creationId xmlns:p14="http://schemas.microsoft.com/office/powerpoint/2010/main" val="6303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3435556"/>
          </a:xfrm>
          <a:prstGeom prst="rect">
            <a:avLst/>
          </a:prstGeom>
        </p:spPr>
        <p:txBody>
          <a:bodyPr wrap="square">
            <a:spAutoFit/>
          </a:bodyPr>
          <a:lstStyle/>
          <a:p>
            <a:pPr marL="0" lvl="2">
              <a:lnSpc>
                <a:spcPts val="2400"/>
              </a:lnSpc>
            </a:pPr>
            <a:r>
              <a:rPr lang="en-US" altLang="zh-CN" sz="1600" dirty="0">
                <a:latin typeface="宋体" panose="02010600030101010101" pitchFamily="2" charset="-122"/>
                <a:ea typeface="宋体" panose="02010600030101010101" pitchFamily="2" charset="-122"/>
              </a:rPr>
              <a:t>3.2.3</a:t>
            </a:r>
            <a:r>
              <a:rPr lang="zh-CN" altLang="zh-CN" sz="1600" dirty="0">
                <a:latin typeface="宋体" panose="02010600030101010101" pitchFamily="2" charset="-122"/>
                <a:ea typeface="宋体" panose="02010600030101010101" pitchFamily="2" charset="-122"/>
              </a:rPr>
              <a:t>整定压力原则</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汽包、过热器控制安全门动作压力为</a:t>
            </a:r>
            <a:r>
              <a:rPr lang="en-US" altLang="zh-CN" sz="1600" dirty="0">
                <a:latin typeface="宋体" panose="02010600030101010101" pitchFamily="2" charset="-122"/>
                <a:ea typeface="宋体" panose="02010600030101010101" pitchFamily="2" charset="-122"/>
              </a:rPr>
              <a:t>1.04</a:t>
            </a:r>
            <a:r>
              <a:rPr lang="zh-CN" altLang="zh-CN" sz="1600" dirty="0">
                <a:latin typeface="宋体" panose="02010600030101010101" pitchFamily="2" charset="-122"/>
                <a:ea typeface="宋体" panose="02010600030101010101" pitchFamily="2" charset="-122"/>
              </a:rPr>
              <a:t>倍工作压力；工作安全门动作压力为</a:t>
            </a:r>
            <a:r>
              <a:rPr lang="en-US" altLang="zh-CN" sz="1600" dirty="0">
                <a:latin typeface="宋体" panose="02010600030101010101" pitchFamily="2" charset="-122"/>
                <a:ea typeface="宋体" panose="02010600030101010101" pitchFamily="2" charset="-122"/>
              </a:rPr>
              <a:t> 1.06 </a:t>
            </a:r>
            <a:r>
              <a:rPr lang="zh-CN" altLang="zh-CN" sz="1600" dirty="0">
                <a:latin typeface="宋体" panose="02010600030101010101" pitchFamily="2" charset="-122"/>
                <a:ea typeface="宋体" panose="02010600030101010101" pitchFamily="2" charset="-122"/>
              </a:rPr>
              <a:t>倍工作压力。</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3.2.4</a:t>
            </a:r>
            <a:r>
              <a:rPr lang="zh-CN" altLang="zh-CN" sz="1600" dirty="0">
                <a:latin typeface="宋体" panose="02010600030101010101" pitchFamily="2" charset="-122"/>
                <a:ea typeface="宋体" panose="02010600030101010101" pitchFamily="2" charset="-122"/>
              </a:rPr>
              <a:t>安全门校验方法：</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锅炉开始升压，调整燃烧强度，控制汽压上升速度不超过</a:t>
            </a:r>
            <a:r>
              <a:rPr lang="en-US" altLang="zh-CN" sz="1600" dirty="0">
                <a:latin typeface="宋体" panose="02010600030101010101" pitchFamily="2" charset="-122"/>
                <a:ea typeface="宋体" panose="02010600030101010101" pitchFamily="2" charset="-122"/>
              </a:rPr>
              <a:t> 0.2MPa/min</a:t>
            </a:r>
            <a:r>
              <a:rPr lang="zh-CN" altLang="zh-CN" sz="1600" dirty="0">
                <a:latin typeface="宋体" panose="02010600030101010101" pitchFamily="2" charset="-122"/>
                <a:ea typeface="宋体" panose="02010600030101010101" pitchFamily="2" charset="-122"/>
              </a:rPr>
              <a:t>；</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当压力升至</a:t>
            </a:r>
            <a:r>
              <a:rPr lang="en-US" altLang="zh-CN" sz="1600" dirty="0">
                <a:latin typeface="宋体" panose="02010600030101010101" pitchFamily="2" charset="-122"/>
                <a:ea typeface="宋体" panose="02010600030101010101" pitchFamily="2" charset="-122"/>
              </a:rPr>
              <a:t> 60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80%</a:t>
            </a:r>
            <a:r>
              <a:rPr lang="zh-CN" altLang="zh-CN" sz="1600" dirty="0">
                <a:latin typeface="宋体" panose="02010600030101010101" pitchFamily="2" charset="-122"/>
                <a:ea typeface="宋体" panose="02010600030101010101" pitchFamily="2" charset="-122"/>
              </a:rPr>
              <a:t>额定工作压力时，停止升压，手动放气一次，以排除锈蚀等杂质，防止影响校验效果。</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当汽压升至校验安全门动作值时，校验安全门应动作，否则，由维修人员对动作值进行调整，直到启座和回座压力符合规定。</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校验过程中，为防止弹簧受热影响动作压力，同一安全阀动作的时间间隔一般大于</a:t>
            </a:r>
            <a:r>
              <a:rPr lang="en-US" altLang="zh-CN" sz="1600" dirty="0">
                <a:latin typeface="宋体" panose="02010600030101010101" pitchFamily="2" charset="-122"/>
                <a:ea typeface="宋体" panose="02010600030101010101" pitchFamily="2" charset="-122"/>
              </a:rPr>
              <a:t> 30min</a:t>
            </a:r>
            <a:r>
              <a:rPr lang="zh-CN" altLang="zh-CN" sz="16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1136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172937"/>
          </a:xfrm>
          <a:prstGeom prst="rect">
            <a:avLst/>
          </a:prstGeom>
        </p:spPr>
        <p:txBody>
          <a:bodyPr wrap="square">
            <a:spAutoFit/>
          </a:bodyPr>
          <a:lstStyle/>
          <a:p>
            <a:pPr>
              <a:lnSpc>
                <a:spcPts val="3200"/>
              </a:lnSpc>
            </a:pPr>
            <a:r>
              <a:rPr lang="en-US" altLang="zh-CN" sz="1600" dirty="0">
                <a:solidFill>
                  <a:srgbClr val="FF0000"/>
                </a:solidFill>
                <a:latin typeface="宋体" panose="02010600030101010101" pitchFamily="2" charset="-122"/>
                <a:ea typeface="宋体" panose="02010600030101010101" pitchFamily="2" charset="-122"/>
              </a:rPr>
              <a:t>3.3 </a:t>
            </a:r>
            <a:r>
              <a:rPr lang="zh-CN" altLang="en-US" sz="1600" dirty="0">
                <a:solidFill>
                  <a:srgbClr val="FF0000"/>
                </a:solidFill>
                <a:latin typeface="宋体" panose="02010600030101010101" pitchFamily="2" charset="-122"/>
                <a:ea typeface="宋体" panose="02010600030101010101" pitchFamily="2" charset="-122"/>
              </a:rPr>
              <a:t>转动机械试运行或切换操作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3.3.1</a:t>
            </a:r>
            <a:r>
              <a:rPr lang="zh-CN" altLang="zh-CN" sz="1600" dirty="0">
                <a:latin typeface="宋体" panose="02010600030101010101" pitchFamily="2" charset="-122"/>
                <a:ea typeface="宋体" panose="02010600030101010101" pitchFamily="2" charset="-122"/>
              </a:rPr>
              <a:t>转机启动前的检查：</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各电动机、转机地脚螺丝牢固，轴端露出部分保护罩、栏杆齐全牢固，联轴器联接完好。</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电动机绝缘检查合格，接线盒、电缆头、电机接地线及事故按钮完好，电动机及其所带机械应无人工作。</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设备周围照明充足完好，现场清洁，无杂物、积灰、积水现象，各人孔、检查孔关闭。</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轴承、电机等冷却水装置良好，冷却水通畅、充足，通风良好，无堵塞。</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各轴承油位正常油质良好，油镜及油位线清楚，无漏油现象。</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各仪表完好，指示正确，保护、程控装置齐全完整，调门挡板及其传动机构试验合格。</a:t>
            </a:r>
          </a:p>
          <a:p>
            <a:pPr>
              <a:lnSpc>
                <a:spcPts val="26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0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3820277"/>
          </a:xfrm>
          <a:prstGeom prst="rect">
            <a:avLst/>
          </a:prstGeom>
        </p:spPr>
        <p:txBody>
          <a:bodyPr wrap="square">
            <a:spAutoFit/>
          </a:bodyPr>
          <a:lstStyle/>
          <a:p>
            <a:pPr>
              <a:lnSpc>
                <a:spcPts val="2600"/>
              </a:lnSpc>
            </a:pPr>
            <a:r>
              <a:rPr lang="en-US" altLang="zh-CN" sz="1600" dirty="0">
                <a:latin typeface="宋体" panose="02010600030101010101" pitchFamily="2" charset="-122"/>
                <a:ea typeface="宋体" panose="02010600030101010101" pitchFamily="2" charset="-122"/>
              </a:rPr>
              <a:t>3.3.2</a:t>
            </a:r>
            <a:r>
              <a:rPr lang="zh-CN" altLang="en-US" sz="1600" dirty="0">
                <a:latin typeface="宋体" panose="02010600030101010101" pitchFamily="2" charset="-122"/>
                <a:ea typeface="宋体" panose="02010600030101010101" pitchFamily="2" charset="-122"/>
              </a:rPr>
              <a:t>转机的试运转</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转机的试运转新安装或大修后的转机，在电机和机械部分连接前，应进行电机单独试转。检查转动方向，事故开关正确可靠后，再带机械试转。</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盘动联轴器</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转，机械无异常，轻便灵活。</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进行第一次启动，当转机在全速后用事故按钮停止运行，观察轴承及转动部分，记录惰走时间，盘上注意启动电流、启动时间、电流返回值，确认无异常后方可正式启动。</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带机械试运时，逐渐升负荷至额定值，电流不能超限，应注意检查机械内部有无磨擦撞击和其它异音，各轴承无漏油、漏水现象，轴承温度上升平稳并在规定范围内、振动串动值均在规定范围内，电机电流正常，无焦臭味和冒火花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风机不能带负荷启动，泵类转动机械不应空负荷启动和运行。</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转机试运时，值班员应加强检查，并随时将试运情况汇报值长。</a:t>
            </a:r>
          </a:p>
        </p:txBody>
      </p:sp>
    </p:spTree>
    <p:extLst>
      <p:ext uri="{BB962C8B-B14F-4D97-AF65-F5344CB8AC3E}">
        <p14:creationId xmlns:p14="http://schemas.microsoft.com/office/powerpoint/2010/main" val="32346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2845651"/>
          </a:xfrm>
          <a:prstGeom prst="rect">
            <a:avLst/>
          </a:prstGeom>
        </p:spPr>
        <p:txBody>
          <a:bodyPr wrap="square">
            <a:spAutoFit/>
          </a:bodyPr>
          <a:lstStyle/>
          <a:p>
            <a:pPr>
              <a:lnSpc>
                <a:spcPts val="2600"/>
              </a:lnSpc>
            </a:pPr>
            <a:r>
              <a:rPr lang="en-US" altLang="zh-CN" sz="1600" dirty="0">
                <a:latin typeface="宋体" panose="02010600030101010101" pitchFamily="2" charset="-122"/>
                <a:ea typeface="宋体" panose="02010600030101010101" pitchFamily="2" charset="-122"/>
              </a:rPr>
              <a:t>3.3.3</a:t>
            </a:r>
            <a:r>
              <a:rPr lang="zh-CN" altLang="en-US" sz="1600" dirty="0">
                <a:latin typeface="宋体" panose="02010600030101010101" pitchFamily="2" charset="-122"/>
                <a:ea typeface="宋体" panose="02010600030101010101" pitchFamily="2" charset="-122"/>
              </a:rPr>
              <a:t>转机试运合格标准</a:t>
            </a:r>
            <a:endParaRPr lang="en-US"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转动方向正确，电流正常，负荷调节灵敏准确，挡板执行机构无卡涩。</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轴承及转动部分无异常声音。</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轴承油位正常，无漏油、漏水现象，冷却装置完善良好。具有带油环的轴承，其油环工作正常。</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轴承温度，振动应符合制造厂规定，无制造厂的规定时，可按下列标准：</a:t>
            </a:r>
          </a:p>
          <a:p>
            <a:pPr lvl="0">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对于滑动轴承，机械侧不得超过</a:t>
            </a:r>
            <a:r>
              <a:rPr lang="en-US" altLang="zh-CN" sz="1600" dirty="0">
                <a:latin typeface="宋体" panose="02010600030101010101" pitchFamily="2" charset="-122"/>
                <a:ea typeface="宋体" panose="02010600030101010101" pitchFamily="2" charset="-122"/>
              </a:rPr>
              <a:t> 70℃</a:t>
            </a:r>
            <a:r>
              <a:rPr lang="zh-CN" altLang="zh-CN" sz="1600" dirty="0">
                <a:latin typeface="宋体" panose="02010600030101010101" pitchFamily="2" charset="-122"/>
                <a:ea typeface="宋体" panose="02010600030101010101" pitchFamily="2" charset="-122"/>
              </a:rPr>
              <a:t>，电机侧不得超过</a:t>
            </a:r>
            <a:r>
              <a:rPr lang="en-US" altLang="zh-CN" sz="1600" dirty="0">
                <a:latin typeface="宋体" panose="02010600030101010101" pitchFamily="2" charset="-122"/>
                <a:ea typeface="宋体" panose="02010600030101010101" pitchFamily="2" charset="-122"/>
              </a:rPr>
              <a:t> 80℃</a:t>
            </a:r>
            <a:r>
              <a:rPr lang="zh-CN" altLang="zh-CN" sz="1600" dirty="0">
                <a:latin typeface="宋体" panose="02010600030101010101" pitchFamily="2" charset="-122"/>
                <a:ea typeface="宋体" panose="02010600030101010101" pitchFamily="2" charset="-122"/>
              </a:rPr>
              <a:t>。</a:t>
            </a:r>
          </a:p>
          <a:p>
            <a:pPr lvl="0">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对于滚动轴承，机械侧不得超过</a:t>
            </a:r>
            <a:r>
              <a:rPr lang="en-US" altLang="zh-CN" sz="1600" dirty="0">
                <a:latin typeface="宋体" panose="02010600030101010101" pitchFamily="2" charset="-122"/>
                <a:ea typeface="宋体" panose="02010600030101010101" pitchFamily="2" charset="-122"/>
              </a:rPr>
              <a:t> 80℃</a:t>
            </a:r>
            <a:r>
              <a:rPr lang="zh-CN" altLang="zh-CN" sz="1600" dirty="0">
                <a:latin typeface="宋体" panose="02010600030101010101" pitchFamily="2" charset="-122"/>
                <a:ea typeface="宋体" panose="02010600030101010101" pitchFamily="2" charset="-122"/>
              </a:rPr>
              <a:t>，电机侧不得超过</a:t>
            </a:r>
            <a:r>
              <a:rPr lang="en-US" altLang="zh-CN" sz="1600" dirty="0">
                <a:latin typeface="宋体" panose="02010600030101010101" pitchFamily="2" charset="-122"/>
                <a:ea typeface="宋体" panose="02010600030101010101" pitchFamily="2" charset="-122"/>
              </a:rPr>
              <a:t> 100℃</a:t>
            </a:r>
            <a:r>
              <a:rPr lang="zh-CN" altLang="zh-CN" sz="1600" dirty="0">
                <a:latin typeface="宋体" panose="02010600030101010101" pitchFamily="2" charset="-122"/>
                <a:ea typeface="宋体" panose="02010600030101010101" pitchFamily="2" charset="-122"/>
              </a:rPr>
              <a:t>。</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每个轴承测得的振动值不得超过以下数值：</a:t>
            </a:r>
          </a:p>
        </p:txBody>
      </p:sp>
      <p:graphicFrame>
        <p:nvGraphicFramePr>
          <p:cNvPr id="6" name="表格 5">
            <a:extLst>
              <a:ext uri="{FF2B5EF4-FFF2-40B4-BE49-F238E27FC236}">
                <a16:creationId xmlns:a16="http://schemas.microsoft.com/office/drawing/2014/main" xmlns="" id="{6BEAD370-772A-4AE7-A04B-BF329F9B85A4}"/>
              </a:ext>
            </a:extLst>
          </p:cNvPr>
          <p:cNvGraphicFramePr>
            <a:graphicFrameLocks noGrp="1"/>
          </p:cNvGraphicFramePr>
          <p:nvPr>
            <p:extLst>
              <p:ext uri="{D42A27DB-BD31-4B8C-83A1-F6EECF244321}">
                <p14:modId xmlns:p14="http://schemas.microsoft.com/office/powerpoint/2010/main" val="3071290854"/>
              </p:ext>
            </p:extLst>
          </p:nvPr>
        </p:nvGraphicFramePr>
        <p:xfrm>
          <a:off x="899938" y="4373661"/>
          <a:ext cx="6313662" cy="1759282"/>
        </p:xfrm>
        <a:graphic>
          <a:graphicData uri="http://schemas.openxmlformats.org/drawingml/2006/table">
            <a:tbl>
              <a:tblPr firstRow="1" firstCol="1" bandRow="1"/>
              <a:tblGrid>
                <a:gridCol w="2058803">
                  <a:extLst>
                    <a:ext uri="{9D8B030D-6E8A-4147-A177-3AD203B41FA5}">
                      <a16:colId xmlns:a16="http://schemas.microsoft.com/office/drawing/2014/main" xmlns="" val="1436764900"/>
                    </a:ext>
                  </a:extLst>
                </a:gridCol>
                <a:gridCol w="1098028">
                  <a:extLst>
                    <a:ext uri="{9D8B030D-6E8A-4147-A177-3AD203B41FA5}">
                      <a16:colId xmlns:a16="http://schemas.microsoft.com/office/drawing/2014/main" xmlns="" val="1427076532"/>
                    </a:ext>
                  </a:extLst>
                </a:gridCol>
                <a:gridCol w="1098028">
                  <a:extLst>
                    <a:ext uri="{9D8B030D-6E8A-4147-A177-3AD203B41FA5}">
                      <a16:colId xmlns:a16="http://schemas.microsoft.com/office/drawing/2014/main" xmlns="" val="2108250238"/>
                    </a:ext>
                  </a:extLst>
                </a:gridCol>
                <a:gridCol w="960775">
                  <a:extLst>
                    <a:ext uri="{9D8B030D-6E8A-4147-A177-3AD203B41FA5}">
                      <a16:colId xmlns:a16="http://schemas.microsoft.com/office/drawing/2014/main" xmlns="" val="1963877173"/>
                    </a:ext>
                  </a:extLst>
                </a:gridCol>
                <a:gridCol w="1098028">
                  <a:extLst>
                    <a:ext uri="{9D8B030D-6E8A-4147-A177-3AD203B41FA5}">
                      <a16:colId xmlns:a16="http://schemas.microsoft.com/office/drawing/2014/main" xmlns="" val="3852652362"/>
                    </a:ext>
                  </a:extLst>
                </a:gridCol>
              </a:tblGrid>
              <a:tr h="352441">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转速转</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a:t>
                      </a:r>
                      <a:r>
                        <a:rPr lang="zh-CN" sz="1050" kern="0">
                          <a:effectLst/>
                          <a:latin typeface="Times New Roman" panose="02020603050405020304" pitchFamily="18" charset="0"/>
                          <a:ea typeface="宋体" panose="02010600030101010101" pitchFamily="2" charset="-122"/>
                          <a:cs typeface="Times New Roman" panose="02020603050405020304" pitchFamily="18" charset="0"/>
                        </a:rPr>
                        <a:t>分</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750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1000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1500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3000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1026227"/>
                  </a:ext>
                </a:extLst>
              </a:tr>
              <a:tr h="352441">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合格振动值（</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mm</a:t>
                      </a: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0.10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0.07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0.05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0.03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4743762"/>
                  </a:ext>
                </a:extLst>
              </a:tr>
              <a:tr h="352441">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必须处理振动值（</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mm</a:t>
                      </a: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0.15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0.12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0.10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0.05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8107395"/>
                  </a:ext>
                </a:extLst>
              </a:tr>
              <a:tr h="352441">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紧急停用振动值（</a:t>
                      </a:r>
                      <a:r>
                        <a:rPr lang="en-US" sz="1050" kern="0">
                          <a:effectLst/>
                          <a:latin typeface="Times New Roman" panose="02020603050405020304" pitchFamily="18" charset="0"/>
                          <a:ea typeface="宋体" panose="02010600030101010101" pitchFamily="2" charset="-122"/>
                          <a:cs typeface="Times New Roman" panose="02020603050405020304" pitchFamily="18" charset="0"/>
                        </a:rPr>
                        <a:t>mm</a:t>
                      </a:r>
                      <a:r>
                        <a:rPr lang="zh-CN" sz="1050"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0.30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0.25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0.20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0">
                          <a:effectLst/>
                          <a:latin typeface="Times New Roman" panose="02020603050405020304" pitchFamily="18" charset="0"/>
                          <a:ea typeface="宋体" panose="02010600030101010101" pitchFamily="2" charset="-122"/>
                          <a:cs typeface="Times New Roman" panose="02020603050405020304" pitchFamily="18" charset="0"/>
                        </a:rPr>
                        <a:t>0.15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6004307"/>
                  </a:ext>
                </a:extLst>
              </a:tr>
              <a:tr h="349518">
                <a:tc>
                  <a:txBody>
                    <a:bodyPr/>
                    <a:lstStyle/>
                    <a:p>
                      <a:pPr indent="133350" algn="l">
                        <a:lnSpc>
                          <a:spcPct val="150000"/>
                        </a:lnSpc>
                        <a:spcAft>
                          <a:spcPts val="0"/>
                        </a:spcAft>
                      </a:pPr>
                      <a:r>
                        <a:rPr lang="zh-CN" sz="1050" kern="0">
                          <a:effectLst/>
                          <a:latin typeface="Times New Roman" panose="02020603050405020304" pitchFamily="18" charset="0"/>
                          <a:ea typeface="宋体" panose="02010600030101010101" pitchFamily="2" charset="-122"/>
                          <a:cs typeface="Arial" panose="020B0604020202020204" pitchFamily="34" charset="0"/>
                        </a:rPr>
                        <a:t>串轴值（</a:t>
                      </a:r>
                      <a:r>
                        <a:rPr lang="en-US" sz="1050" kern="0">
                          <a:effectLst/>
                          <a:latin typeface="Times New Roman" panose="02020603050405020304" pitchFamily="18" charset="0"/>
                          <a:ea typeface="宋体" panose="02010600030101010101" pitchFamily="2" charset="-122"/>
                          <a:cs typeface="Arial" panose="020B0604020202020204" pitchFamily="34" charset="0"/>
                        </a:rPr>
                        <a:t>mm</a:t>
                      </a:r>
                      <a:r>
                        <a:rPr lang="zh-CN" sz="1050" kern="0">
                          <a:effectLst/>
                          <a:latin typeface="Times New Roman" panose="02020603050405020304" pitchFamily="18" charset="0"/>
                          <a:ea typeface="宋体" panose="02010600030101010101" pitchFamily="2" charset="-122"/>
                          <a:cs typeface="Arial" panose="020B0604020202020204" pitchFamily="34"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en-US" sz="1050" kern="0" dirty="0">
                          <a:effectLst/>
                          <a:latin typeface="Times New Roman" panose="02020603050405020304" pitchFamily="18" charset="0"/>
                          <a:ea typeface="宋体" panose="02010600030101010101" pitchFamily="2" charset="-122"/>
                          <a:cs typeface="Arial" panose="020B0604020202020204" pitchFamily="34" charset="0"/>
                        </a:rPr>
                        <a:t>                </a:t>
                      </a:r>
                      <a:r>
                        <a:rPr lang="zh-CN" sz="1050" kern="0" dirty="0">
                          <a:effectLst/>
                          <a:latin typeface="Times New Roman" panose="02020603050405020304" pitchFamily="18" charset="0"/>
                          <a:ea typeface="宋体" panose="02010600030101010101" pitchFamily="2" charset="-122"/>
                          <a:cs typeface="Arial" panose="020B0604020202020204" pitchFamily="34" charset="0"/>
                        </a:rPr>
                        <a:t>不</a:t>
                      </a:r>
                      <a:r>
                        <a:rPr lang="en-US" sz="1050" kern="0" dirty="0">
                          <a:effectLst/>
                          <a:latin typeface="Times New Roman" panose="02020603050405020304" pitchFamily="18" charset="0"/>
                          <a:ea typeface="宋体" panose="02010600030101010101" pitchFamily="2" charset="-122"/>
                          <a:cs typeface="Arial" panose="020B0604020202020204" pitchFamily="34" charset="0"/>
                        </a:rPr>
                        <a:t>&gt;2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659615260"/>
                  </a:ext>
                </a:extLst>
              </a:tr>
            </a:tbl>
          </a:graphicData>
        </a:graphic>
      </p:graphicFrame>
    </p:spTree>
    <p:extLst>
      <p:ext uri="{BB962C8B-B14F-4D97-AF65-F5344CB8AC3E}">
        <p14:creationId xmlns:p14="http://schemas.microsoft.com/office/powerpoint/2010/main" val="37612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3743332"/>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）炉排机械负荷和热负荷应控制在设备设计范围内，给料量相对稳定，保持合理的料层厚度；</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）应全面巡视、监控炉排型垃圾焚烧炉各系统设备的运行工况，及时处理不良工况，确保正常；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）应监控除渣机的除渣情况，避免发生落渣井、除渣机堵塞、缺水等不良工况；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）应监控液压系统的运行情况；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zh-CN" sz="1600" dirty="0">
                <a:latin typeface="宋体" panose="02010600030101010101" pitchFamily="2" charset="-122"/>
                <a:ea typeface="宋体" panose="02010600030101010101" pitchFamily="2" charset="-122"/>
              </a:rPr>
              <a:t>）当各部烟气温度升高，炉膛负压减小，引风机前负压增大，发生余热锅炉结焦时，应适当增加过剩空气量，及时清除焦渣，防止结成大块，适当降低单位时间垃圾</a:t>
            </a:r>
          </a:p>
          <a:p>
            <a:pPr>
              <a:lnSpc>
                <a:spcPts val="2400"/>
              </a:lnSpc>
            </a:pPr>
            <a:r>
              <a:rPr lang="zh-CN" altLang="zh-CN" sz="1600" dirty="0">
                <a:latin typeface="宋体" panose="02010600030101010101" pitchFamily="2" charset="-122"/>
                <a:ea typeface="宋体" panose="02010600030101010101" pitchFamily="2" charset="-122"/>
              </a:rPr>
              <a:t>焚烧量，必要时应停炉；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）当炉排卡涩或液压系统故障时，应及时采取措施进行处理；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11</a:t>
            </a:r>
            <a:r>
              <a:rPr lang="zh-CN" altLang="zh-CN" sz="1600" dirty="0">
                <a:latin typeface="宋体" panose="02010600030101010101" pitchFamily="2" charset="-122"/>
                <a:ea typeface="宋体" panose="02010600030101010101" pitchFamily="2" charset="-122"/>
              </a:rPr>
              <a:t>）当焚烧炉外墙温度升高，炉内耐火材料损坏，应降低锅炉蒸发量，适当增加过剩空气系数，必要时应停炉。</a:t>
            </a:r>
          </a:p>
        </p:txBody>
      </p:sp>
    </p:spTree>
    <p:extLst>
      <p:ext uri="{BB962C8B-B14F-4D97-AF65-F5344CB8AC3E}">
        <p14:creationId xmlns:p14="http://schemas.microsoft.com/office/powerpoint/2010/main" val="5843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769254"/>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en-US" sz="1600" dirty="0">
                <a:solidFill>
                  <a:srgbClr val="FF0000"/>
                </a:solidFill>
                <a:latin typeface="宋体" panose="02010600030101010101" pitchFamily="2" charset="-122"/>
                <a:ea typeface="宋体" panose="02010600030101010101" pitchFamily="2" charset="-122"/>
              </a:rPr>
              <a:t>漏风试验</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3.4.1</a:t>
            </a:r>
            <a:r>
              <a:rPr lang="zh-CN" altLang="zh-CN" sz="1600" dirty="0">
                <a:latin typeface="宋体" panose="02010600030101010101" pitchFamily="2" charset="-122"/>
                <a:ea typeface="宋体" panose="02010600030101010101" pitchFamily="2" charset="-122"/>
              </a:rPr>
              <a:t>负压法试验（用负压法检查锅炉本体及烟道的严密性）</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严密关闭各部人孔门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检查门；</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启动引风机</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保持燃烧室负压为</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10mmH2O</a:t>
            </a:r>
            <a:r>
              <a:rPr lang="zh-CN" altLang="zh-CN" sz="1600" dirty="0">
                <a:latin typeface="宋体" panose="02010600030101010101" pitchFamily="2" charset="-122"/>
                <a:ea typeface="宋体" panose="02010600030101010101" pitchFamily="2" charset="-122"/>
              </a:rPr>
              <a:t>；</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用火把或蜡烛靠近炉墙及烟道进行检查</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如漏风</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则火焰被吸向不严密处；在漏风部位划上记号</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试验完毕后予以堵塞。</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3.4.2</a:t>
            </a:r>
            <a:r>
              <a:rPr lang="zh-CN" altLang="zh-CN" sz="1600" dirty="0">
                <a:latin typeface="宋体" panose="02010600030101010101" pitchFamily="2" charset="-122"/>
                <a:ea typeface="宋体" panose="02010600030101010101" pitchFamily="2" charset="-122"/>
              </a:rPr>
              <a:t>正压法试验（用正压法检查空预器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风道及其挡板的严密性）</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适当的保持燃烧室负压；</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关闭送风机入口挡板与燃烧器配风挡板及其它有关档板；</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启动送风机并记录其电流值</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逐渐开大入口挡板</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直至全开为止</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送风机电流应不变</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否则表明挡板风道有不严密处</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应予以消除；</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检查空气预热器的泄漏处应在空气侧进行</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有空气喷出则表明有不严密处</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在泄漏部位划上记号</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试验完毕后予以消除；</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检查送风机挡板的严密性</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应停止送风机</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并关闭挡板</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风机不倒转</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表示挡板严密</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否则予以消除。</a:t>
            </a:r>
          </a:p>
        </p:txBody>
      </p:sp>
    </p:spTree>
    <p:extLst>
      <p:ext uri="{BB962C8B-B14F-4D97-AF65-F5344CB8AC3E}">
        <p14:creationId xmlns:p14="http://schemas.microsoft.com/office/powerpoint/2010/main" val="38012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980851"/>
          </a:xfrm>
          <a:prstGeom prst="rect">
            <a:avLst/>
          </a:prstGeom>
        </p:spPr>
        <p:txBody>
          <a:bodyPr wrap="square">
            <a:spAutoFit/>
          </a:bodyPr>
          <a:lstStyle/>
          <a:p>
            <a:pPr>
              <a:lnSpc>
                <a:spcPts val="3200"/>
              </a:lnSpc>
            </a:pPr>
            <a:r>
              <a:rPr lang="en-US" altLang="zh-CN" sz="1600" dirty="0">
                <a:solidFill>
                  <a:srgbClr val="FF0000"/>
                </a:solidFill>
                <a:latin typeface="宋体" panose="02010600030101010101" pitchFamily="2" charset="-122"/>
                <a:ea typeface="宋体" panose="02010600030101010101" pitchFamily="2" charset="-122"/>
              </a:rPr>
              <a:t>3.5 </a:t>
            </a:r>
            <a:r>
              <a:rPr lang="zh-CN" altLang="zh-CN" sz="1600" dirty="0">
                <a:solidFill>
                  <a:srgbClr val="FF0000"/>
                </a:solidFill>
                <a:latin typeface="宋体" panose="02010600030101010101" pitchFamily="2" charset="-122"/>
                <a:ea typeface="宋体" panose="02010600030101010101" pitchFamily="2" charset="-122"/>
              </a:rPr>
              <a:t>锅炉保护试验操作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锅炉保护试验包括水位保护、压力保护、汽温保护、炉膛负压保护、</a:t>
            </a:r>
            <a:r>
              <a:rPr lang="en-US" altLang="zh-CN" sz="1600" dirty="0">
                <a:latin typeface="宋体" panose="02010600030101010101" pitchFamily="2" charset="-122"/>
                <a:ea typeface="宋体" panose="02010600030101010101" pitchFamily="2" charset="-122"/>
              </a:rPr>
              <a:t>MFT</a:t>
            </a:r>
            <a:r>
              <a:rPr lang="zh-CN" altLang="en-US" sz="1600" dirty="0">
                <a:latin typeface="宋体" panose="02010600030101010101" pitchFamily="2" charset="-122"/>
                <a:ea typeface="宋体" panose="02010600030101010101" pitchFamily="2" charset="-122"/>
              </a:rPr>
              <a:t>、风机保护试验正常。</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3.5.1</a:t>
            </a:r>
            <a:r>
              <a:rPr lang="zh-CN" altLang="zh-CN" sz="1600" dirty="0">
                <a:latin typeface="宋体" panose="02010600030101010101" pitchFamily="2" charset="-122"/>
                <a:ea typeface="宋体" panose="02010600030101010101" pitchFamily="2" charset="-122"/>
              </a:rPr>
              <a:t>锅炉联锁试验：</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）启动程序：引风机→密封风机 →一次风机→炉墙冷却风机→二次风机。</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）停止程序：二次风机→ 炉墙冷却风机→一次风机→密封风机→引风机 。</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）试验步骤：</a:t>
            </a:r>
          </a:p>
          <a:p>
            <a:pPr>
              <a:lnSpc>
                <a:spcPts val="22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将联锁开关置于解除位置，任意启动和停止引风机、密封风机、一次风机、炉墙冷却风机、二次风机，给料机及炉排自动运行投入，应互不影响，且均可单独启动和停止。</a:t>
            </a:r>
          </a:p>
          <a:p>
            <a:pPr>
              <a:lnSpc>
                <a:spcPts val="22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将联锁开关置于投入位置，按正确步骤启动引风机、密封风机、一次风机、炉墙冷却风机应能启动和停止，给料器及炉排自动运行能投入。</a:t>
            </a:r>
          </a:p>
          <a:p>
            <a:pPr>
              <a:lnSpc>
                <a:spcPts val="2200"/>
              </a:lnSpc>
            </a:pP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将联锁开关置于投入位置，按正确步骤启动引风机、密封风机、一次风机、炉墙冷却风机，给料机及炉排自动运行投入，然后停止引风机，一次风机、密封风机、炉墙冷却风机跳闸，给料器及炉排自动运行退出，事故报警器鸣叫；如先停一次风机，则给料器、炉排自动运行退出，事故警报器鸣叫，但引风机不停止。如不符合上述要求，则应查明原因，消除故障后再试，直至合格为止。</a:t>
            </a:r>
          </a:p>
        </p:txBody>
      </p:sp>
    </p:spTree>
    <p:extLst>
      <p:ext uri="{BB962C8B-B14F-4D97-AF65-F5344CB8AC3E}">
        <p14:creationId xmlns:p14="http://schemas.microsoft.com/office/powerpoint/2010/main" val="210928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）手动</a:t>
            </a:r>
            <a:r>
              <a:rPr lang="en-US" altLang="zh-CN" sz="1600" dirty="0">
                <a:latin typeface="宋体" panose="02010600030101010101" pitchFamily="2" charset="-122"/>
                <a:ea typeface="宋体" panose="02010600030101010101" pitchFamily="2" charset="-122"/>
              </a:rPr>
              <a:t>MFT</a:t>
            </a:r>
            <a:r>
              <a:rPr lang="zh-CN" altLang="zh-CN" sz="1600" dirty="0">
                <a:latin typeface="宋体" panose="02010600030101010101" pitchFamily="2" charset="-122"/>
                <a:ea typeface="宋体" panose="02010600030101010101" pitchFamily="2" charset="-122"/>
              </a:rPr>
              <a:t>联锁试验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将联锁开关置于投入位置，按正确步骤启动引风机、密封风机、一次风机、炉墙冷</a:t>
            </a:r>
          </a:p>
          <a:p>
            <a:pPr>
              <a:lnSpc>
                <a:spcPts val="2400"/>
              </a:lnSpc>
            </a:pPr>
            <a:r>
              <a:rPr lang="zh-CN" altLang="zh-CN" sz="1600" dirty="0">
                <a:latin typeface="宋体" panose="02010600030101010101" pitchFamily="2" charset="-122"/>
                <a:ea typeface="宋体" panose="02010600030101010101" pitchFamily="2" charset="-122"/>
              </a:rPr>
              <a:t>却风机，按手动</a:t>
            </a:r>
            <a:r>
              <a:rPr lang="en-US" altLang="zh-CN" sz="1600" dirty="0">
                <a:latin typeface="宋体" panose="02010600030101010101" pitchFamily="2" charset="-122"/>
                <a:ea typeface="宋体" panose="02010600030101010101" pitchFamily="2" charset="-122"/>
              </a:rPr>
              <a:t>MFT</a:t>
            </a:r>
            <a:r>
              <a:rPr lang="zh-CN" altLang="zh-CN" sz="1600" dirty="0">
                <a:latin typeface="宋体" panose="02010600030101010101" pitchFamily="2" charset="-122"/>
                <a:ea typeface="宋体" panose="02010600030101010101" pitchFamily="2" charset="-122"/>
              </a:rPr>
              <a:t>联锁开关，则一次风机、密封风机、炉墙冷却风机、给料器、炉排跳闸，事故报警器鸣叫，但引风机不停止。</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3.5.2</a:t>
            </a:r>
            <a:r>
              <a:rPr lang="zh-CN" altLang="zh-CN" sz="1600" dirty="0">
                <a:latin typeface="宋体" panose="02010600030101010101" pitchFamily="2" charset="-122"/>
                <a:ea typeface="宋体" panose="02010600030101010101" pitchFamily="2" charset="-122"/>
              </a:rPr>
              <a:t>水位联锁试验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）通知热工将汽包水位等于或高于</a:t>
            </a:r>
            <a:r>
              <a:rPr lang="en-US" altLang="zh-CN" sz="1600" dirty="0">
                <a:latin typeface="宋体" panose="02010600030101010101" pitchFamily="2" charset="-122"/>
                <a:ea typeface="宋体" panose="02010600030101010101" pitchFamily="2" charset="-122"/>
              </a:rPr>
              <a:t>+150mm</a:t>
            </a:r>
            <a:r>
              <a:rPr lang="zh-CN" altLang="zh-CN" sz="1600" dirty="0">
                <a:latin typeface="宋体" panose="02010600030101010101" pitchFamily="2" charset="-122"/>
                <a:ea typeface="宋体" panose="02010600030101010101" pitchFamily="2" charset="-122"/>
              </a:rPr>
              <a:t>信号切入，事故放水电动门自动开启，汽包水位等于或略低于</a:t>
            </a:r>
            <a:r>
              <a:rPr lang="en-US" altLang="zh-CN" sz="1600" dirty="0">
                <a:latin typeface="宋体" panose="02010600030101010101" pitchFamily="2" charset="-122"/>
                <a:ea typeface="宋体" panose="02010600030101010101" pitchFamily="2" charset="-122"/>
              </a:rPr>
              <a:t>75mm</a:t>
            </a:r>
            <a:r>
              <a:rPr lang="zh-CN" altLang="zh-CN" sz="1600" dirty="0">
                <a:latin typeface="宋体" panose="02010600030101010101" pitchFamily="2" charset="-122"/>
                <a:ea typeface="宋体" panose="02010600030101010101" pitchFamily="2" charset="-122"/>
              </a:rPr>
              <a:t>信号切入时，事故放水电动门自动关闭。</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）极限高低水位联锁：将联锁开关置于投入位置，按正确步骤启动引风机、密封风机、给料器、炉排、一次风机、炉墙冷却风机、二次风机，通知热工将极限高水位＋</a:t>
            </a:r>
            <a:r>
              <a:rPr lang="en-US" altLang="zh-CN" sz="1600" dirty="0">
                <a:latin typeface="宋体" panose="02010600030101010101" pitchFamily="2" charset="-122"/>
                <a:ea typeface="宋体" panose="02010600030101010101" pitchFamily="2" charset="-122"/>
              </a:rPr>
              <a:t>200mm</a:t>
            </a:r>
            <a:r>
              <a:rPr lang="zh-CN" altLang="zh-CN" sz="1600" dirty="0">
                <a:latin typeface="宋体" panose="02010600030101010101" pitchFamily="2" charset="-122"/>
                <a:ea typeface="宋体" panose="02010600030101010101" pitchFamily="2" charset="-122"/>
              </a:rPr>
              <a:t>或极限低水位一</a:t>
            </a:r>
            <a:r>
              <a:rPr lang="en-US" altLang="zh-CN" sz="1600" dirty="0">
                <a:latin typeface="宋体" panose="02010600030101010101" pitchFamily="2" charset="-122"/>
                <a:ea typeface="宋体" panose="02010600030101010101" pitchFamily="2" charset="-122"/>
              </a:rPr>
              <a:t>200mm</a:t>
            </a:r>
            <a:r>
              <a:rPr lang="zh-CN" altLang="zh-CN" sz="1600" dirty="0">
                <a:latin typeface="宋体" panose="02010600030101010101" pitchFamily="2" charset="-122"/>
                <a:ea typeface="宋体" panose="02010600030101010101" pitchFamily="2" charset="-122"/>
              </a:rPr>
              <a:t>信号切入，则引风机、密封风机、给料器、炉排、一次风机、炉墙冷却风机、二次风机跳闸，事故警报器鸣叫。</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3.5.3</a:t>
            </a:r>
            <a:r>
              <a:rPr lang="zh-CN" altLang="zh-CN" sz="1600" dirty="0">
                <a:latin typeface="宋体" panose="02010600030101010101" pitchFamily="2" charset="-122"/>
                <a:ea typeface="宋体" panose="02010600030101010101" pitchFamily="2" charset="-122"/>
              </a:rPr>
              <a:t>汽压联锁试验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通知热工将主蒸汽压力等于或高于</a:t>
            </a:r>
            <a:r>
              <a:rPr lang="en-US" altLang="zh-CN" sz="1600" dirty="0">
                <a:latin typeface="宋体" panose="02010600030101010101" pitchFamily="2" charset="-122"/>
                <a:ea typeface="宋体" panose="02010600030101010101" pitchFamily="2" charset="-122"/>
              </a:rPr>
              <a:t>4.08 MPa(</a:t>
            </a:r>
            <a:r>
              <a:rPr lang="zh-CN" altLang="zh-CN" sz="1600" dirty="0">
                <a:latin typeface="宋体" panose="02010600030101010101" pitchFamily="2" charset="-122"/>
                <a:ea typeface="宋体" panose="02010600030101010101" pitchFamily="2" charset="-122"/>
              </a:rPr>
              <a:t>热态调试确定</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信号切入时，集汽箱向空排汽电动门应自动开启；将主蒸汽压力等于或低于</a:t>
            </a:r>
            <a:r>
              <a:rPr lang="en-US" altLang="zh-CN" sz="1600" dirty="0">
                <a:latin typeface="宋体" panose="02010600030101010101" pitchFamily="2" charset="-122"/>
                <a:ea typeface="宋体" panose="02010600030101010101" pitchFamily="2" charset="-122"/>
              </a:rPr>
              <a:t>4.0 MPa</a:t>
            </a:r>
            <a:r>
              <a:rPr lang="zh-CN" altLang="zh-CN" sz="1600" dirty="0">
                <a:latin typeface="宋体" panose="02010600030101010101" pitchFamily="2" charset="-122"/>
                <a:ea typeface="宋体" panose="02010600030101010101" pitchFamily="2" charset="-122"/>
              </a:rPr>
              <a:t>（热态调试确定）信号切入时，集汽箱向空排汽电动门自动关闭。</a:t>
            </a:r>
          </a:p>
        </p:txBody>
      </p:sp>
    </p:spTree>
    <p:extLst>
      <p:ext uri="{BB962C8B-B14F-4D97-AF65-F5344CB8AC3E}">
        <p14:creationId xmlns:p14="http://schemas.microsoft.com/office/powerpoint/2010/main" val="2615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416868"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220445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3.5.4</a:t>
            </a:r>
            <a:r>
              <a:rPr lang="zh-CN" altLang="zh-CN" sz="1600" dirty="0">
                <a:latin typeface="宋体" panose="02010600030101010101" pitchFamily="2" charset="-122"/>
                <a:ea typeface="宋体" panose="02010600030101010101" pitchFamily="2" charset="-122"/>
              </a:rPr>
              <a:t>液压站联锁试验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）将联锁开关置于投入位置</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）一台主油泵或一台冷油泵因故跳闸时，另一台自动启动。</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）当液压站油温过低（＜</a:t>
            </a:r>
            <a:r>
              <a:rPr lang="en-US" altLang="zh-CN" sz="1600" dirty="0">
                <a:latin typeface="宋体" panose="02010600030101010101" pitchFamily="2" charset="-122"/>
                <a:ea typeface="宋体" panose="02010600030101010101" pitchFamily="2" charset="-122"/>
              </a:rPr>
              <a:t>15</a:t>
            </a:r>
            <a:r>
              <a:rPr lang="zh-CN" altLang="zh-CN" sz="1600" dirty="0">
                <a:latin typeface="宋体" panose="02010600030101010101" pitchFamily="2" charset="-122"/>
                <a:ea typeface="宋体" panose="02010600030101010101" pitchFamily="2" charset="-122"/>
              </a:rPr>
              <a:t>℃）时，油加热器自动启动。</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）液压站油温</a:t>
            </a:r>
            <a:r>
              <a:rPr lang="en-US" altLang="zh-CN" sz="1600" dirty="0">
                <a:latin typeface="宋体" panose="02010600030101010101" pitchFamily="2" charset="-122"/>
                <a:ea typeface="宋体" panose="02010600030101010101" pitchFamily="2" charset="-122"/>
              </a:rPr>
              <a:t>50</a:t>
            </a:r>
            <a:r>
              <a:rPr lang="zh-CN" altLang="zh-CN" sz="1600" dirty="0">
                <a:latin typeface="宋体" panose="02010600030101010101" pitchFamily="2" charset="-122"/>
                <a:ea typeface="宋体" panose="02010600030101010101" pitchFamily="2" charset="-122"/>
              </a:rPr>
              <a:t>℃电磁水阀开启</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循环冷却油泵启动运行。油温降到</a:t>
            </a:r>
            <a:r>
              <a:rPr lang="en-US" altLang="zh-CN" sz="1600" dirty="0">
                <a:latin typeface="宋体" panose="02010600030101010101" pitchFamily="2" charset="-122"/>
                <a:ea typeface="宋体" panose="02010600030101010101" pitchFamily="2" charset="-122"/>
              </a:rPr>
              <a:t>35</a:t>
            </a:r>
            <a:r>
              <a:rPr lang="zh-CN" altLang="zh-CN" sz="1600" dirty="0">
                <a:latin typeface="宋体" panose="02010600030101010101" pitchFamily="2" charset="-122"/>
                <a:ea typeface="宋体" panose="02010600030101010101" pitchFamily="2" charset="-122"/>
              </a:rPr>
              <a:t>℃关闭</a:t>
            </a:r>
            <a:r>
              <a:rPr lang="en-US" altLang="zh-CN" sz="1600" dirty="0">
                <a:latin typeface="宋体" panose="02010600030101010101" pitchFamily="2" charset="-122"/>
                <a:ea typeface="宋体" panose="02010600030101010101" pitchFamily="2" charset="-122"/>
              </a:rPr>
              <a:t/>
            </a:r>
            <a:br>
              <a:rPr lang="en-US" altLang="zh-CN" sz="1600" dirty="0">
                <a:latin typeface="宋体" panose="02010600030101010101" pitchFamily="2" charset="-122"/>
                <a:ea typeface="宋体" panose="02010600030101010101" pitchFamily="2" charset="-122"/>
              </a:rPr>
            </a:b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）油温高于</a:t>
            </a:r>
            <a:r>
              <a:rPr lang="en-US" altLang="zh-CN" sz="1600" dirty="0">
                <a:latin typeface="宋体" panose="02010600030101010101" pitchFamily="2" charset="-122"/>
                <a:ea typeface="宋体" panose="02010600030101010101" pitchFamily="2" charset="-122"/>
              </a:rPr>
              <a:t>60</a:t>
            </a:r>
            <a:r>
              <a:rPr lang="zh-CN" altLang="zh-CN" sz="1600" dirty="0">
                <a:latin typeface="宋体" panose="02010600030101010101" pitchFamily="2" charset="-122"/>
                <a:ea typeface="宋体" panose="02010600030101010101" pitchFamily="2" charset="-122"/>
              </a:rPr>
              <a:t>℃，主油泵停止</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a:r>
            <a:br>
              <a:rPr lang="en-US" altLang="zh-CN" sz="1600" dirty="0">
                <a:latin typeface="宋体" panose="02010600030101010101" pitchFamily="2" charset="-122"/>
                <a:ea typeface="宋体" panose="02010600030101010101" pitchFamily="2" charset="-122"/>
              </a:rPr>
            </a:b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）主油泵进口阀未全开时，主油泵无法启动</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82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297330"/>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汽轮机定期切换与试验任务描述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焚烧机组汽轮机设备定期切换与试验包括检修后启动前的冷态试验及运行中的各设备的试验及切换工作，是机组集控运行值班员的核心工作内容之一，分每日、每周、每月定期进行和大小修后启动前进，主要有汽轮机本体试验操作，汽轮机油系统的试验与切换操作，主要转动设备连锁试验操作，主要转动设备的切换操作等。</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汽轮机定期切换与试验任务分析</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汽轮机设备定期切换与试验要求掌握影响定期切换与试验的因素，熟练掌握设备定期切换与试验操作步骤，做好安全预控措施，严格按照程序，逐项完成。</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汽轮机定期切换与试验项目</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en-US" sz="1600" dirty="0">
                <a:solidFill>
                  <a:srgbClr val="FF0000"/>
                </a:solidFill>
                <a:latin typeface="宋体" panose="02010600030101010101" pitchFamily="2" charset="-122"/>
                <a:ea typeface="宋体" panose="02010600030101010101" pitchFamily="2" charset="-122"/>
              </a:rPr>
              <a:t>轴向位移保护试验</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3.1.1</a:t>
            </a:r>
            <a:r>
              <a:rPr lang="zh-CN" altLang="zh-CN" sz="1600" dirty="0">
                <a:latin typeface="宋体" panose="02010600030101010101" pitchFamily="2" charset="-122"/>
                <a:ea typeface="宋体" panose="02010600030101010101" pitchFamily="2" charset="-122"/>
              </a:rPr>
              <a:t>试验条件</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试验应在主蒸汽管暖管（电动主汽门前）前进行；</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热工保护及信号装置良好，轴向位移保护开关投入，热工人员进行试验。</a:t>
            </a:r>
          </a:p>
        </p:txBody>
      </p:sp>
    </p:spTree>
    <p:extLst>
      <p:ext uri="{BB962C8B-B14F-4D97-AF65-F5344CB8AC3E}">
        <p14:creationId xmlns:p14="http://schemas.microsoft.com/office/powerpoint/2010/main" val="5902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420441"/>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3.1.2</a:t>
            </a:r>
            <a:r>
              <a:rPr lang="zh-CN" altLang="zh-CN" sz="1600" dirty="0">
                <a:latin typeface="宋体" panose="02010600030101010101" pitchFamily="2" charset="-122"/>
                <a:ea typeface="宋体" panose="02010600030101010101" pitchFamily="2" charset="-122"/>
              </a:rPr>
              <a:t>试验</a:t>
            </a:r>
            <a:r>
              <a:rPr lang="zh-CN" altLang="en-US" sz="1600" dirty="0">
                <a:latin typeface="宋体" panose="02010600030101010101" pitchFamily="2" charset="-122"/>
                <a:ea typeface="宋体" panose="02010600030101010101" pitchFamily="2" charset="-122"/>
              </a:rPr>
              <a:t>方法</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由热工人员短接轴向位移</a:t>
            </a:r>
            <a:r>
              <a:rPr lang="en-US" altLang="zh-CN" sz="1600" dirty="0">
                <a:latin typeface="宋体" panose="02010600030101010101" pitchFamily="2" charset="-122"/>
                <a:ea typeface="宋体" panose="02010600030101010101" pitchFamily="2" charset="-122"/>
              </a:rPr>
              <a:t>+0.4mm</a:t>
            </a:r>
            <a:r>
              <a:rPr lang="zh-CN" altLang="zh-CN" sz="1600" dirty="0">
                <a:latin typeface="宋体" panose="02010600030101010101" pitchFamily="2" charset="-122"/>
                <a:ea typeface="宋体" panose="02010600030101010101" pitchFamily="2" charset="-122"/>
              </a:rPr>
              <a:t>或</a:t>
            </a:r>
            <a:r>
              <a:rPr lang="en-US" altLang="zh-CN" sz="1600" dirty="0">
                <a:latin typeface="宋体" panose="02010600030101010101" pitchFamily="2" charset="-122"/>
                <a:ea typeface="宋体" panose="02010600030101010101" pitchFamily="2" charset="-122"/>
              </a:rPr>
              <a:t>-0.4mm</a:t>
            </a:r>
            <a:r>
              <a:rPr lang="zh-CN" altLang="zh-CN" sz="1600" dirty="0">
                <a:latin typeface="宋体" panose="02010600030101010101" pitchFamily="2" charset="-122"/>
                <a:ea typeface="宋体" panose="02010600030101010101" pitchFamily="2" charset="-122"/>
              </a:rPr>
              <a:t>接点，发出轴向位移大</a:t>
            </a:r>
            <a:r>
              <a:rPr lang="en-US" altLang="zh-CN" sz="1600" dirty="0">
                <a:latin typeface="宋体" panose="02010600030101010101" pitchFamily="2" charset="-122"/>
                <a:ea typeface="宋体" panose="02010600030101010101" pitchFamily="2" charset="-122"/>
              </a:rPr>
              <a:t>I</a:t>
            </a:r>
            <a:r>
              <a:rPr lang="zh-CN" altLang="zh-CN" sz="1600" dirty="0">
                <a:latin typeface="宋体" panose="02010600030101010101" pitchFamily="2" charset="-122"/>
                <a:ea typeface="宋体" panose="02010600030101010101" pitchFamily="2" charset="-122"/>
              </a:rPr>
              <a:t>值报警信号；</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短接轴向位移</a:t>
            </a:r>
            <a:r>
              <a:rPr lang="en-US" altLang="zh-CN" sz="1600" dirty="0">
                <a:latin typeface="宋体" panose="02010600030101010101" pitchFamily="2" charset="-122"/>
                <a:ea typeface="宋体" panose="02010600030101010101" pitchFamily="2" charset="-122"/>
              </a:rPr>
              <a:t>+0.8mm</a:t>
            </a:r>
            <a:r>
              <a:rPr lang="zh-CN" altLang="zh-CN" sz="1600" dirty="0">
                <a:latin typeface="宋体" panose="02010600030101010101" pitchFamily="2" charset="-122"/>
                <a:ea typeface="宋体" panose="02010600030101010101" pitchFamily="2" charset="-122"/>
              </a:rPr>
              <a:t>或</a:t>
            </a:r>
            <a:r>
              <a:rPr lang="en-US" altLang="zh-CN" sz="1600" dirty="0">
                <a:latin typeface="宋体" panose="02010600030101010101" pitchFamily="2" charset="-122"/>
                <a:ea typeface="宋体" panose="02010600030101010101" pitchFamily="2" charset="-122"/>
              </a:rPr>
              <a:t>-0.8mm</a:t>
            </a:r>
            <a:r>
              <a:rPr lang="zh-CN" altLang="zh-CN" sz="1600" dirty="0">
                <a:latin typeface="宋体" panose="02010600030101010101" pitchFamily="2" charset="-122"/>
                <a:ea typeface="宋体" panose="02010600030101010101" pitchFamily="2" charset="-122"/>
              </a:rPr>
              <a:t>接点，发出轴向位移大</a:t>
            </a:r>
            <a:r>
              <a:rPr lang="en-US" altLang="zh-CN" sz="1600" dirty="0">
                <a:latin typeface="宋体" panose="02010600030101010101" pitchFamily="2" charset="-122"/>
                <a:ea typeface="宋体" panose="02010600030101010101" pitchFamily="2" charset="-122"/>
              </a:rPr>
              <a:t>II</a:t>
            </a:r>
            <a:r>
              <a:rPr lang="zh-CN" altLang="zh-CN" sz="1600" dirty="0">
                <a:latin typeface="宋体" panose="02010600030101010101" pitchFamily="2" charset="-122"/>
                <a:ea typeface="宋体" panose="02010600030101010101" pitchFamily="2" charset="-122"/>
              </a:rPr>
              <a:t>值信号，机组跳闸，自动主汽门、调速汽门迅速关闭；</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试验完毕，将设备恢复至原来状态。</a:t>
            </a:r>
            <a:endParaRPr lang="en-US" altLang="zh-CN" sz="1600" dirty="0">
              <a:latin typeface="宋体" panose="02010600030101010101" pitchFamily="2" charset="-122"/>
              <a:ea typeface="宋体" panose="02010600030101010101" pitchFamily="2" charset="-122"/>
            </a:endParaRPr>
          </a:p>
          <a:p>
            <a:pPr marL="0" lvl="2">
              <a:lnSpc>
                <a:spcPct val="1500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en-US" sz="1600" dirty="0">
                <a:solidFill>
                  <a:srgbClr val="FF0000"/>
                </a:solidFill>
                <a:latin typeface="宋体" panose="02010600030101010101" pitchFamily="2" charset="-122"/>
                <a:ea typeface="宋体" panose="02010600030101010101" pitchFamily="2" charset="-122"/>
              </a:rPr>
              <a:t>低真空保护试验</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3.2.1</a:t>
            </a:r>
            <a:r>
              <a:rPr lang="zh-CN" altLang="zh-CN" sz="1600" dirty="0">
                <a:latin typeface="宋体" panose="02010600030101010101" pitchFamily="2" charset="-122"/>
                <a:ea typeface="宋体" panose="02010600030101010101" pitchFamily="2" charset="-122"/>
              </a:rPr>
              <a:t>试验条件：</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试验应在主蒸汽管暖管（电动主汽门前）前进行；</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热工保护及信号装置良好，低真空保护开关投入，热工人员进行试验。</a:t>
            </a:r>
          </a:p>
          <a:p>
            <a:pPr marL="0" lvl="1">
              <a:lnSpc>
                <a:spcPts val="2400"/>
              </a:lnSpc>
            </a:pPr>
            <a:r>
              <a:rPr lang="en-US" altLang="zh-CN" sz="1600" dirty="0">
                <a:latin typeface="宋体" panose="02010600030101010101" pitchFamily="2" charset="-122"/>
                <a:ea typeface="宋体" panose="02010600030101010101" pitchFamily="2" charset="-122"/>
              </a:rPr>
              <a:t>3.2.1</a:t>
            </a:r>
            <a:r>
              <a:rPr lang="zh-CN" altLang="zh-CN" sz="1600" dirty="0">
                <a:latin typeface="宋体" panose="02010600030101010101" pitchFamily="2" charset="-122"/>
                <a:ea typeface="宋体" panose="02010600030101010101" pitchFamily="2" charset="-122"/>
              </a:rPr>
              <a:t>试验方法：</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由热工人员短接真空度低至</a:t>
            </a:r>
            <a:r>
              <a:rPr lang="en-US" altLang="zh-CN" sz="1600" dirty="0">
                <a:latin typeface="宋体" panose="02010600030101010101" pitchFamily="2" charset="-122"/>
                <a:ea typeface="宋体" panose="02010600030101010101" pitchFamily="2" charset="-122"/>
              </a:rPr>
              <a:t>-0.082MPa</a:t>
            </a:r>
            <a:r>
              <a:rPr lang="zh-CN" altLang="zh-CN" sz="1600" dirty="0">
                <a:latin typeface="宋体" panose="02010600030101010101" pitchFamily="2" charset="-122"/>
                <a:ea typeface="宋体" panose="02010600030101010101" pitchFamily="2" charset="-122"/>
              </a:rPr>
              <a:t>接点，发真空低</a:t>
            </a:r>
            <a:r>
              <a:rPr lang="en-US" altLang="zh-CN" sz="1600" dirty="0">
                <a:latin typeface="宋体" panose="02010600030101010101" pitchFamily="2" charset="-122"/>
                <a:ea typeface="宋体" panose="02010600030101010101" pitchFamily="2" charset="-122"/>
              </a:rPr>
              <a:t>I</a:t>
            </a:r>
            <a:r>
              <a:rPr lang="zh-CN" altLang="zh-CN" sz="1600" dirty="0">
                <a:latin typeface="宋体" panose="02010600030101010101" pitchFamily="2" charset="-122"/>
                <a:ea typeface="宋体" panose="02010600030101010101" pitchFamily="2" charset="-122"/>
              </a:rPr>
              <a:t>值报警信号；</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短接真空低至</a:t>
            </a:r>
            <a:r>
              <a:rPr lang="en-US" altLang="zh-CN" sz="1600" dirty="0">
                <a:latin typeface="宋体" panose="02010600030101010101" pitchFamily="2" charset="-122"/>
                <a:ea typeface="宋体" panose="02010600030101010101" pitchFamily="2" charset="-122"/>
              </a:rPr>
              <a:t>-0.061MPa</a:t>
            </a:r>
            <a:r>
              <a:rPr lang="zh-CN" altLang="zh-CN" sz="1600" dirty="0">
                <a:latin typeface="宋体" panose="02010600030101010101" pitchFamily="2" charset="-122"/>
                <a:ea typeface="宋体" panose="02010600030101010101" pitchFamily="2" charset="-122"/>
              </a:rPr>
              <a:t>接点，发真空低</a:t>
            </a:r>
            <a:r>
              <a:rPr lang="en-US" altLang="zh-CN" sz="1600" dirty="0">
                <a:latin typeface="宋体" panose="02010600030101010101" pitchFamily="2" charset="-122"/>
                <a:ea typeface="宋体" panose="02010600030101010101" pitchFamily="2" charset="-122"/>
              </a:rPr>
              <a:t>II</a:t>
            </a:r>
            <a:r>
              <a:rPr lang="zh-CN" altLang="zh-CN" sz="1600" dirty="0">
                <a:latin typeface="宋体" panose="02010600030101010101" pitchFamily="2" charset="-122"/>
                <a:ea typeface="宋体" panose="02010600030101010101" pitchFamily="2" charset="-122"/>
              </a:rPr>
              <a:t>值信号，机组跳闸，自动主汽门、调速汽门迅速关闭；</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试验完毕，将设备恢复至原来状态。</a:t>
            </a:r>
          </a:p>
        </p:txBody>
      </p:sp>
    </p:spTree>
    <p:extLst>
      <p:ext uri="{BB962C8B-B14F-4D97-AF65-F5344CB8AC3E}">
        <p14:creationId xmlns:p14="http://schemas.microsoft.com/office/powerpoint/2010/main" val="7812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5035994"/>
          </a:xfrm>
          <a:prstGeom prst="rect">
            <a:avLst/>
          </a:prstGeom>
        </p:spPr>
        <p:txBody>
          <a:bodyPr wrap="square">
            <a:spAutoFit/>
          </a:bodyPr>
          <a:lstStyle/>
          <a:p>
            <a:pPr marL="0" lvl="2">
              <a:lnSpc>
                <a:spcPct val="150000"/>
              </a:lnSpc>
            </a:pPr>
            <a:r>
              <a:rPr lang="en-US" altLang="zh-CN" sz="1600" dirty="0">
                <a:solidFill>
                  <a:srgbClr val="FF0000"/>
                </a:solidFill>
                <a:latin typeface="宋体" panose="02010600030101010101" pitchFamily="2" charset="-122"/>
                <a:ea typeface="宋体" panose="02010600030101010101" pitchFamily="2" charset="-122"/>
              </a:rPr>
              <a:t>3.3 </a:t>
            </a:r>
            <a:r>
              <a:rPr lang="zh-CN" altLang="en-US" sz="1600" dirty="0">
                <a:solidFill>
                  <a:srgbClr val="FF0000"/>
                </a:solidFill>
                <a:latin typeface="宋体" panose="02010600030101010101" pitchFamily="2" charset="-122"/>
                <a:ea typeface="宋体" panose="02010600030101010101" pitchFamily="2" charset="-122"/>
              </a:rPr>
              <a:t>真空严密性试验</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3.3.1</a:t>
            </a:r>
            <a:r>
              <a:rPr lang="zh-CN" altLang="zh-CN" sz="1600" dirty="0">
                <a:latin typeface="宋体" panose="02010600030101010101" pitchFamily="2" charset="-122"/>
                <a:ea typeface="宋体" panose="02010600030101010101" pitchFamily="2" charset="-122"/>
              </a:rPr>
              <a:t>下列情况下应作真空严密性试验：</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冷凝器真空值显著变化，过冷度增大；</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真空系统进行完检修（冷态做）；</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定期试验工作。</a:t>
            </a:r>
          </a:p>
          <a:p>
            <a:pPr marL="0" lvl="1">
              <a:lnSpc>
                <a:spcPts val="2400"/>
              </a:lnSpc>
            </a:pPr>
            <a:r>
              <a:rPr lang="en-US" altLang="zh-CN" sz="1600" dirty="0">
                <a:latin typeface="宋体" panose="02010600030101010101" pitchFamily="2" charset="-122"/>
                <a:ea typeface="宋体" panose="02010600030101010101" pitchFamily="2" charset="-122"/>
              </a:rPr>
              <a:t>3.3.2</a:t>
            </a:r>
            <a:r>
              <a:rPr lang="zh-CN" altLang="zh-CN" sz="1600" dirty="0">
                <a:latin typeface="宋体" panose="02010600030101010101" pitchFamily="2" charset="-122"/>
                <a:ea typeface="宋体" panose="02010600030101010101" pitchFamily="2" charset="-122"/>
              </a:rPr>
              <a:t>试验要求：</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汽轮机运行正常；</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联系锅炉，保持汽压和负荷稳定，机组带</a:t>
            </a:r>
            <a:r>
              <a:rPr lang="en-US" altLang="zh-CN" sz="1600" dirty="0">
                <a:latin typeface="宋体" panose="02010600030101010101" pitchFamily="2" charset="-122"/>
                <a:ea typeface="宋体" panose="02010600030101010101" pitchFamily="2" charset="-122"/>
              </a:rPr>
              <a:t>80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100%</a:t>
            </a:r>
            <a:r>
              <a:rPr lang="zh-CN" altLang="zh-CN" sz="1600" dirty="0">
                <a:latin typeface="宋体" panose="02010600030101010101" pitchFamily="2" charset="-122"/>
                <a:ea typeface="宋体" panose="02010600030101010101" pitchFamily="2" charset="-122"/>
              </a:rPr>
              <a:t>额定负荷，排汽温度正常；</a:t>
            </a:r>
          </a:p>
          <a:p>
            <a:pPr marL="0" lvl="1">
              <a:lnSpc>
                <a:spcPts val="2400"/>
              </a:lnSpc>
            </a:pPr>
            <a:r>
              <a:rPr lang="en-US" altLang="zh-CN" sz="1600" dirty="0">
                <a:latin typeface="宋体" panose="02010600030101010101" pitchFamily="2" charset="-122"/>
                <a:ea typeface="宋体" panose="02010600030101010101" pitchFamily="2" charset="-122"/>
              </a:rPr>
              <a:t>3.3.3</a:t>
            </a:r>
            <a:r>
              <a:rPr lang="zh-CN" altLang="zh-CN" sz="1600" dirty="0">
                <a:latin typeface="宋体" panose="02010600030101010101" pitchFamily="2" charset="-122"/>
                <a:ea typeface="宋体" panose="02010600030101010101" pitchFamily="2" charset="-122"/>
              </a:rPr>
              <a:t>试验方法：</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缓慢关闭抽气器总空气门；</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从空气门关闭开始，每隔一分钟记录一次真空，连续记录</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分钟；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试验完毕，开启抽气器空气门。</a:t>
            </a:r>
          </a:p>
          <a:p>
            <a:pPr marL="0" lvl="1">
              <a:lnSpc>
                <a:spcPts val="2400"/>
              </a:lnSpc>
            </a:pPr>
            <a:r>
              <a:rPr lang="en-US" altLang="zh-CN" sz="1600" dirty="0">
                <a:latin typeface="宋体" panose="02010600030101010101" pitchFamily="2" charset="-122"/>
                <a:ea typeface="宋体" panose="02010600030101010101" pitchFamily="2" charset="-122"/>
              </a:rPr>
              <a:t>3.3.4</a:t>
            </a:r>
            <a:r>
              <a:rPr lang="zh-CN" altLang="zh-CN" sz="1600" dirty="0">
                <a:latin typeface="宋体" panose="02010600030101010101" pitchFamily="2" charset="-122"/>
                <a:ea typeface="宋体" panose="02010600030101010101" pitchFamily="2" charset="-122"/>
              </a:rPr>
              <a:t>试验标准：</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试验结果数据≤</a:t>
            </a:r>
            <a:r>
              <a:rPr lang="en-US" altLang="zh-CN" sz="1600" dirty="0">
                <a:latin typeface="宋体" panose="02010600030101010101" pitchFamily="2" charset="-122"/>
                <a:ea typeface="宋体" panose="02010600030101010101" pitchFamily="2" charset="-122"/>
              </a:rPr>
              <a:t>0.133kPa/min</a:t>
            </a:r>
            <a:r>
              <a:rPr lang="zh-CN" altLang="zh-CN" sz="1600" dirty="0">
                <a:latin typeface="宋体" panose="02010600030101010101" pitchFamily="2" charset="-122"/>
                <a:ea typeface="宋体" panose="02010600030101010101" pitchFamily="2" charset="-122"/>
              </a:rPr>
              <a:t>为优秀；</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试验结果数据≤</a:t>
            </a:r>
            <a:r>
              <a:rPr lang="en-US" altLang="zh-CN" sz="1600" dirty="0">
                <a:latin typeface="宋体" panose="02010600030101010101" pitchFamily="2" charset="-122"/>
                <a:ea typeface="宋体" panose="02010600030101010101" pitchFamily="2" charset="-122"/>
              </a:rPr>
              <a:t>0.266kPa/min</a:t>
            </a:r>
            <a:r>
              <a:rPr lang="zh-CN" altLang="zh-CN" sz="1600" dirty="0">
                <a:latin typeface="宋体" panose="02010600030101010101" pitchFamily="2" charset="-122"/>
                <a:ea typeface="宋体" panose="02010600030101010101" pitchFamily="2" charset="-122"/>
              </a:rPr>
              <a:t>为良好；</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试验结果数据≤</a:t>
            </a:r>
            <a:r>
              <a:rPr lang="en-US" altLang="zh-CN" sz="1600" dirty="0">
                <a:latin typeface="宋体" panose="02010600030101010101" pitchFamily="2" charset="-122"/>
                <a:ea typeface="宋体" panose="02010600030101010101" pitchFamily="2" charset="-122"/>
              </a:rPr>
              <a:t>0.4kPa/min</a:t>
            </a:r>
            <a:r>
              <a:rPr lang="zh-CN" altLang="zh-CN" sz="1600" dirty="0">
                <a:latin typeface="宋体" panose="02010600030101010101" pitchFamily="2" charset="-122"/>
                <a:ea typeface="宋体" panose="02010600030101010101" pitchFamily="2" charset="-122"/>
              </a:rPr>
              <a:t>为合格。</a:t>
            </a:r>
          </a:p>
        </p:txBody>
      </p:sp>
    </p:spTree>
    <p:extLst>
      <p:ext uri="{BB962C8B-B14F-4D97-AF65-F5344CB8AC3E}">
        <p14:creationId xmlns:p14="http://schemas.microsoft.com/office/powerpoint/2010/main" val="22390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4728217"/>
          </a:xfrm>
          <a:prstGeom prst="rect">
            <a:avLst/>
          </a:prstGeom>
        </p:spPr>
        <p:txBody>
          <a:bodyPr wrap="square">
            <a:spAutoFit/>
          </a:bodyPr>
          <a:lstStyle/>
          <a:p>
            <a:pPr lvl="0">
              <a:lnSpc>
                <a:spcPct val="1500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zh-CN" sz="1600" dirty="0">
                <a:solidFill>
                  <a:srgbClr val="FF0000"/>
                </a:solidFill>
                <a:latin typeface="宋体" panose="02010600030101010101" pitchFamily="2" charset="-122"/>
                <a:ea typeface="宋体" panose="02010600030101010101" pitchFamily="2" charset="-122"/>
              </a:rPr>
              <a:t>主汽门、调速汽门严密性试验</a:t>
            </a:r>
          </a:p>
          <a:p>
            <a:pPr marL="0" lvl="1">
              <a:lnSpc>
                <a:spcPts val="2400"/>
              </a:lnSpc>
            </a:pPr>
            <a:r>
              <a:rPr lang="en-US" altLang="zh-CN" sz="1600" dirty="0">
                <a:latin typeface="宋体" panose="02010600030101010101" pitchFamily="2" charset="-122"/>
                <a:ea typeface="宋体" panose="02010600030101010101" pitchFamily="2" charset="-122"/>
              </a:rPr>
              <a:t>3.4.1</a:t>
            </a:r>
            <a:r>
              <a:rPr lang="zh-CN" altLang="zh-CN" sz="1600" dirty="0">
                <a:latin typeface="宋体" panose="02010600030101010101" pitchFamily="2" charset="-122"/>
                <a:ea typeface="宋体" panose="02010600030101010101" pitchFamily="2" charset="-122"/>
              </a:rPr>
              <a:t>试验条件</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汽轮机转速稳定在</a:t>
            </a:r>
            <a:r>
              <a:rPr lang="en-US" altLang="zh-CN" sz="1600" dirty="0">
                <a:latin typeface="宋体" panose="02010600030101010101" pitchFamily="2" charset="-122"/>
                <a:ea typeface="宋体" panose="02010600030101010101" pitchFamily="2" charset="-122"/>
              </a:rPr>
              <a:t>5500r/min</a:t>
            </a:r>
            <a:r>
              <a:rPr lang="zh-CN" altLang="zh-CN" sz="1600" dirty="0">
                <a:latin typeface="宋体" panose="02010600030101010101" pitchFamily="2" charset="-122"/>
                <a:ea typeface="宋体" panose="02010600030101010101" pitchFamily="2" charset="-122"/>
              </a:rPr>
              <a:t>时，危急保安器及紧急停机、</a:t>
            </a:r>
            <a:r>
              <a:rPr lang="en-US" altLang="zh-CN" sz="1600" dirty="0">
                <a:latin typeface="宋体" panose="02010600030101010101" pitchFamily="2" charset="-122"/>
                <a:ea typeface="宋体" panose="02010600030101010101" pitchFamily="2" charset="-122"/>
              </a:rPr>
              <a:t>DEH</a:t>
            </a:r>
            <a:r>
              <a:rPr lang="zh-CN" altLang="zh-CN" sz="1600" dirty="0">
                <a:latin typeface="宋体" panose="02010600030101010101" pitchFamily="2" charset="-122"/>
                <a:ea typeface="宋体" panose="02010600030101010101" pitchFamily="2" charset="-122"/>
              </a:rPr>
              <a:t>停机按钮试验良好；</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交流电动油泵良好投入运行，交、直流润滑油泵良好备用；</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真空不低于</a:t>
            </a:r>
            <a:r>
              <a:rPr lang="en-US" altLang="zh-CN" sz="1600" dirty="0">
                <a:latin typeface="宋体" panose="02010600030101010101" pitchFamily="2" charset="-122"/>
                <a:ea typeface="宋体" panose="02010600030101010101" pitchFamily="2" charset="-122"/>
              </a:rPr>
              <a:t>-0.061MPa</a:t>
            </a:r>
            <a:r>
              <a:rPr lang="zh-CN" altLang="zh-CN" sz="1600" dirty="0">
                <a:latin typeface="宋体" panose="02010600030101010101" pitchFamily="2" charset="-122"/>
                <a:ea typeface="宋体" panose="02010600030101010101" pitchFamily="2" charset="-122"/>
              </a:rPr>
              <a:t>；</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联系锅炉值班员将主蒸汽参数控制稳定；</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将所有相关参数作好记录。</a:t>
            </a:r>
          </a:p>
          <a:p>
            <a:pPr marL="0" lvl="1">
              <a:lnSpc>
                <a:spcPts val="2400"/>
              </a:lnSpc>
            </a:pPr>
            <a:r>
              <a:rPr lang="en-US" altLang="zh-CN" sz="1600" dirty="0">
                <a:latin typeface="宋体" panose="02010600030101010101" pitchFamily="2" charset="-122"/>
                <a:ea typeface="宋体" panose="02010600030101010101" pitchFamily="2" charset="-122"/>
              </a:rPr>
              <a:t>3.4.2</a:t>
            </a:r>
            <a:r>
              <a:rPr lang="zh-CN" altLang="zh-CN" sz="1600" dirty="0">
                <a:latin typeface="宋体" panose="02010600030101010101" pitchFamily="2" charset="-122"/>
                <a:ea typeface="宋体" panose="02010600030101010101" pitchFamily="2" charset="-122"/>
              </a:rPr>
              <a:t>自动主汽门严密性试验方法：</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点亮“试验允许”按钮（此时“试验允许”、“机组已运行”、“转速＞</a:t>
            </a:r>
            <a:r>
              <a:rPr lang="en-US" altLang="zh-CN" sz="1600" dirty="0">
                <a:latin typeface="宋体" panose="02010600030101010101" pitchFamily="2" charset="-122"/>
                <a:ea typeface="宋体" panose="02010600030101010101" pitchFamily="2" charset="-122"/>
              </a:rPr>
              <a:t>5450r/min</a:t>
            </a:r>
            <a:r>
              <a:rPr lang="zh-CN" altLang="zh-CN" sz="1600" dirty="0">
                <a:latin typeface="宋体" panose="02010600030101010101" pitchFamily="2" charset="-122"/>
                <a:ea typeface="宋体" panose="02010600030101010101" pitchFamily="2" charset="-122"/>
              </a:rPr>
              <a:t>”、“解列状态”红灯亮）；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点击“主汽门严试”按钮，此时程序计算出“惰走可接受转速”；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注意观察转子惰走情况，程序记录“主汽门严试惰走时间”，一般在</a:t>
            </a:r>
            <a:r>
              <a:rPr lang="en-US" altLang="zh-CN" sz="1600" dirty="0">
                <a:latin typeface="宋体" panose="02010600030101010101" pitchFamily="2" charset="-122"/>
                <a:ea typeface="宋体" panose="02010600030101010101" pitchFamily="2" charset="-122"/>
              </a:rPr>
              <a:t>600s</a:t>
            </a:r>
            <a:r>
              <a:rPr lang="zh-CN" altLang="zh-CN" sz="1600" dirty="0">
                <a:latin typeface="宋体" panose="02010600030101010101" pitchFamily="2" charset="-122"/>
                <a:ea typeface="宋体" panose="02010600030101010101" pitchFamily="2" charset="-122"/>
              </a:rPr>
              <a:t>左右；</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试验结束后观察试验转速应小于“惰走可接受转速”为合格；</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合格后，机组重新定速，注意机组在升速过程中振动变化。</a:t>
            </a:r>
          </a:p>
        </p:txBody>
      </p:sp>
    </p:spTree>
    <p:extLst>
      <p:ext uri="{BB962C8B-B14F-4D97-AF65-F5344CB8AC3E}">
        <p14:creationId xmlns:p14="http://schemas.microsoft.com/office/powerpoint/2010/main" val="12452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2204450"/>
          </a:xfrm>
          <a:prstGeom prst="rect">
            <a:avLst/>
          </a:prstGeom>
        </p:spPr>
        <p:txBody>
          <a:bodyPr wrap="square">
            <a:spAutoFit/>
          </a:bodyPr>
          <a:lstStyle/>
          <a:p>
            <a:pPr marL="0" lvl="1">
              <a:lnSpc>
                <a:spcPts val="2400"/>
              </a:lnSpc>
            </a:pPr>
            <a:r>
              <a:rPr lang="en-US" altLang="zh-CN" sz="1600" dirty="0">
                <a:latin typeface="宋体" panose="02010600030101010101" pitchFamily="2" charset="-122"/>
                <a:ea typeface="宋体" panose="02010600030101010101" pitchFamily="2" charset="-122"/>
              </a:rPr>
              <a:t>3.4.3</a:t>
            </a:r>
            <a:r>
              <a:rPr lang="zh-CN" altLang="zh-CN" sz="1600" dirty="0">
                <a:latin typeface="宋体" panose="02010600030101010101" pitchFamily="2" charset="-122"/>
                <a:ea typeface="宋体" panose="02010600030101010101" pitchFamily="2" charset="-122"/>
              </a:rPr>
              <a:t>调速汽门试验方法：</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点亮“试验允许”按钮（此时“试验允许”、“机组已运行”、“转速＞</a:t>
            </a:r>
            <a:r>
              <a:rPr lang="en-US" altLang="zh-CN" sz="1600" dirty="0">
                <a:latin typeface="宋体" panose="02010600030101010101" pitchFamily="2" charset="-122"/>
                <a:ea typeface="宋体" panose="02010600030101010101" pitchFamily="2" charset="-122"/>
              </a:rPr>
              <a:t>5450r/min</a:t>
            </a:r>
            <a:r>
              <a:rPr lang="zh-CN" altLang="zh-CN" sz="1600" dirty="0">
                <a:latin typeface="宋体" panose="02010600030101010101" pitchFamily="2" charset="-122"/>
                <a:ea typeface="宋体" panose="02010600030101010101" pitchFamily="2" charset="-122"/>
              </a:rPr>
              <a:t>”、“解列状态”红灯亮）；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点击“调门严试”按钮，此时程序计算出“惰走可接受转速”，单位为秒；</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注意观察转子惰走情况，程序记录“调门严试惰走时间”，一般在</a:t>
            </a:r>
            <a:r>
              <a:rPr lang="en-US" altLang="zh-CN" sz="1600" dirty="0">
                <a:latin typeface="宋体" panose="02010600030101010101" pitchFamily="2" charset="-122"/>
                <a:ea typeface="宋体" panose="02010600030101010101" pitchFamily="2" charset="-122"/>
              </a:rPr>
              <a:t>600s</a:t>
            </a:r>
            <a:r>
              <a:rPr lang="zh-CN" altLang="zh-CN" sz="1600" dirty="0">
                <a:latin typeface="宋体" panose="02010600030101010101" pitchFamily="2" charset="-122"/>
                <a:ea typeface="宋体" panose="02010600030101010101" pitchFamily="2" charset="-122"/>
              </a:rPr>
              <a:t>左右；</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试验结束后观察试验转速应小于“惰走可接受转速”为合格；</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合格后，机组重新定速，注意机组在升速过程中振动变化。</a:t>
            </a:r>
          </a:p>
        </p:txBody>
      </p:sp>
    </p:spTree>
    <p:extLst>
      <p:ext uri="{BB962C8B-B14F-4D97-AF65-F5344CB8AC3E}">
        <p14:creationId xmlns:p14="http://schemas.microsoft.com/office/powerpoint/2010/main" val="389013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4939814"/>
          </a:xfrm>
          <a:prstGeom prst="rect">
            <a:avLst/>
          </a:prstGeom>
        </p:spPr>
        <p:txBody>
          <a:bodyPr wrap="square">
            <a:spAutoFit/>
          </a:bodyPr>
          <a:lstStyle/>
          <a:p>
            <a:pPr lvl="0">
              <a:lnSpc>
                <a:spcPct val="150000"/>
              </a:lnSpc>
            </a:pPr>
            <a:r>
              <a:rPr lang="en-US" altLang="zh-CN" sz="1600" dirty="0">
                <a:solidFill>
                  <a:srgbClr val="FF0000"/>
                </a:solidFill>
                <a:latin typeface="宋体" panose="02010600030101010101" pitchFamily="2" charset="-122"/>
                <a:ea typeface="宋体" panose="02010600030101010101" pitchFamily="2" charset="-122"/>
              </a:rPr>
              <a:t>3.5 </a:t>
            </a:r>
            <a:r>
              <a:rPr lang="zh-CN" altLang="en-US" sz="1600" dirty="0">
                <a:solidFill>
                  <a:srgbClr val="FF0000"/>
                </a:solidFill>
                <a:latin typeface="宋体" panose="02010600030101010101" pitchFamily="2" charset="-122"/>
                <a:ea typeface="宋体" panose="02010600030101010101" pitchFamily="2" charset="-122"/>
              </a:rPr>
              <a:t>超速</a:t>
            </a:r>
            <a:r>
              <a:rPr lang="zh-CN" altLang="zh-CN" sz="1600" dirty="0">
                <a:solidFill>
                  <a:srgbClr val="FF0000"/>
                </a:solidFill>
                <a:latin typeface="宋体" panose="02010600030101010101" pitchFamily="2" charset="-122"/>
                <a:ea typeface="宋体" panose="02010600030101010101" pitchFamily="2" charset="-122"/>
              </a:rPr>
              <a:t>试验</a:t>
            </a:r>
          </a:p>
          <a:p>
            <a:pPr marL="0" lvl="1">
              <a:lnSpc>
                <a:spcPts val="2200"/>
              </a:lnSpc>
            </a:pPr>
            <a:r>
              <a:rPr lang="en-US" altLang="zh-CN" sz="1600" dirty="0">
                <a:latin typeface="宋体" panose="02010600030101010101" pitchFamily="2" charset="-122"/>
                <a:ea typeface="宋体" panose="02010600030101010101" pitchFamily="2" charset="-122"/>
              </a:rPr>
              <a:t>3.5.1</a:t>
            </a:r>
            <a:r>
              <a:rPr lang="zh-CN" altLang="zh-CN" sz="1600" dirty="0">
                <a:latin typeface="宋体" panose="02010600030101010101" pitchFamily="2" charset="-122"/>
                <a:ea typeface="宋体" panose="02010600030101010101" pitchFamily="2" charset="-122"/>
              </a:rPr>
              <a:t>下列情况下必须进行超速试验</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机组新安装或大修后；</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危急保安装置解体或调整后；</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甩负荷试验前；</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停机一个月后再启动。</a:t>
            </a:r>
          </a:p>
          <a:p>
            <a:pPr marL="0" lvl="1">
              <a:lnSpc>
                <a:spcPts val="2200"/>
              </a:lnSpc>
            </a:pPr>
            <a:r>
              <a:rPr lang="en-US" altLang="zh-CN" sz="1600" dirty="0">
                <a:latin typeface="宋体" panose="02010600030101010101" pitchFamily="2" charset="-122"/>
                <a:ea typeface="宋体" panose="02010600030101010101" pitchFamily="2" charset="-122"/>
              </a:rPr>
              <a:t>3.5.2</a:t>
            </a:r>
            <a:r>
              <a:rPr lang="zh-CN" altLang="zh-CN" sz="1600" dirty="0">
                <a:latin typeface="宋体" panose="02010600030101010101" pitchFamily="2" charset="-122"/>
                <a:ea typeface="宋体" panose="02010600030101010101" pitchFamily="2" charset="-122"/>
              </a:rPr>
              <a:t>下列情况下禁止做超速试验</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自动主汽门、调速汽门关闭不严或卡涩；</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汽轮机不能维持空负荷运行；</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没有准确的转速表；</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汽轮机振动超过合格标准；</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就地或远方打闸不正常；</a:t>
            </a:r>
          </a:p>
          <a:p>
            <a:pPr marL="0" lvl="2">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任一轴承油温高于限定值。</a:t>
            </a:r>
          </a:p>
          <a:p>
            <a:pPr marL="0" lvl="1">
              <a:lnSpc>
                <a:spcPts val="2200"/>
              </a:lnSpc>
            </a:pPr>
            <a:r>
              <a:rPr lang="en-US" altLang="zh-CN" sz="1600" dirty="0">
                <a:latin typeface="宋体" panose="02010600030101010101" pitchFamily="2" charset="-122"/>
                <a:ea typeface="宋体" panose="02010600030101010101" pitchFamily="2" charset="-122"/>
              </a:rPr>
              <a:t>3.5.3</a:t>
            </a:r>
            <a:r>
              <a:rPr lang="zh-CN" altLang="zh-CN" sz="1600" dirty="0">
                <a:latin typeface="宋体" panose="02010600030101010101" pitchFamily="2" charset="-122"/>
                <a:ea typeface="宋体" panose="02010600030101010101" pitchFamily="2" charset="-122"/>
              </a:rPr>
              <a:t>试验条件</a:t>
            </a:r>
          </a:p>
          <a:p>
            <a:pPr marL="0" lvl="2">
              <a:lnSpc>
                <a:spcPts val="22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自动主汽门、调速汽门严密性试验合格；</a:t>
            </a:r>
          </a:p>
          <a:p>
            <a:pPr marL="0" lvl="2">
              <a:lnSpc>
                <a:spcPts val="22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危急保安器及紧急停机、</a:t>
            </a:r>
            <a:r>
              <a:rPr lang="en-US" altLang="zh-CN" sz="1600" dirty="0">
                <a:latin typeface="宋体" panose="02010600030101010101" pitchFamily="2" charset="-122"/>
                <a:ea typeface="宋体" panose="02010600030101010101" pitchFamily="2" charset="-122"/>
              </a:rPr>
              <a:t>DEH</a:t>
            </a:r>
            <a:r>
              <a:rPr lang="zh-CN" altLang="zh-CN" sz="1600" dirty="0">
                <a:latin typeface="宋体" panose="02010600030101010101" pitchFamily="2" charset="-122"/>
                <a:ea typeface="宋体" panose="02010600030101010101" pitchFamily="2" charset="-122"/>
              </a:rPr>
              <a:t>停机按钮试验良好；</a:t>
            </a:r>
          </a:p>
          <a:p>
            <a:pPr marL="0" lvl="2">
              <a:lnSpc>
                <a:spcPts val="22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交流电动油泵，交、直流润滑油泵处于良好备用状态；</a:t>
            </a:r>
          </a:p>
        </p:txBody>
      </p:sp>
    </p:spTree>
    <p:extLst>
      <p:ext uri="{BB962C8B-B14F-4D97-AF65-F5344CB8AC3E}">
        <p14:creationId xmlns:p14="http://schemas.microsoft.com/office/powerpoint/2010/main" val="42532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4789773"/>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zh-CN" sz="1600" dirty="0">
                <a:solidFill>
                  <a:srgbClr val="FF0000"/>
                </a:solidFill>
                <a:latin typeface="宋体" panose="02010600030101010101" pitchFamily="2" charset="-122"/>
                <a:ea typeface="宋体" panose="02010600030101010101" pitchFamily="2" charset="-122"/>
              </a:rPr>
              <a:t>余热锅炉运行调整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运行调整的任务为：保持过热器出口蒸汽温度和压力达到额定值，保证饱和蒸汽和过热蒸汽的品质合格，保持汽包水位正常，保持蒸发量平稳，保持排烟温度至规定值。</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3.3 </a:t>
            </a:r>
            <a:r>
              <a:rPr lang="zh-CN" altLang="zh-CN" sz="1600" dirty="0">
                <a:solidFill>
                  <a:srgbClr val="FF0000"/>
                </a:solidFill>
                <a:latin typeface="宋体" panose="02010600030101010101" pitchFamily="2" charset="-122"/>
                <a:ea typeface="宋体" panose="02010600030101010101" pitchFamily="2" charset="-122"/>
              </a:rPr>
              <a:t>余热锅炉水位的监视、调整和故障处理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余热锅炉水位的监视、调整和故障处理应符合下列规定：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应维持汽包水位在允许的范围内；当余热锅炉蒸汽压力及给水压力正常，汽包水位超过正常水位时，应在判断不属于虚假水位时减少给水，开启事故放水门或排污门，开启过热器和蒸汽管道疏水门，必要时应立即停炉，关闭主汽门、停止给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）当余热锅炉汽压及给水压力正常，汽包水位低于正常水位时，应增加给水，关闭所有排污门和放水门，降低蒸发量，检查承压部件是否损坏，必要时应停炉，关闭主汽门，继续向锅炉上水；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）给水应根据汽包水位计的指示进行调整；当给水自动装置投入运行时，应密切监视汽包水位的变化，保持给水流量变化均衡；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）应确保远程水位计与汽包水位计的数据一致；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）当汽包水位不明，无法判断汽包水位时，应立即停炉，并停止上水；</a:t>
            </a:r>
          </a:p>
        </p:txBody>
      </p:sp>
    </p:spTree>
    <p:extLst>
      <p:ext uri="{BB962C8B-B14F-4D97-AF65-F5344CB8AC3E}">
        <p14:creationId xmlns:p14="http://schemas.microsoft.com/office/powerpoint/2010/main" val="364038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4666662"/>
          </a:xfrm>
          <a:prstGeom prst="rect">
            <a:avLst/>
          </a:prstGeom>
        </p:spPr>
        <p:txBody>
          <a:bodyPr wrap="square">
            <a:spAutoFit/>
          </a:bodyPr>
          <a:lstStyle/>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冷态启动的机组应带</a:t>
            </a:r>
            <a:r>
              <a:rPr lang="en-US" altLang="zh-CN" sz="1600" dirty="0">
                <a:latin typeface="宋体" panose="02010600030101010101" pitchFamily="2" charset="-122"/>
                <a:ea typeface="宋体" panose="02010600030101010101" pitchFamily="2" charset="-122"/>
              </a:rPr>
              <a:t>25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％额定负荷连续运行</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4h</a:t>
            </a:r>
            <a:r>
              <a:rPr lang="zh-CN" altLang="zh-CN" sz="1600" dirty="0">
                <a:latin typeface="宋体" panose="02010600030101010101" pitchFamily="2" charset="-122"/>
                <a:ea typeface="宋体" panose="02010600030101010101" pitchFamily="2" charset="-122"/>
              </a:rPr>
              <a:t>后方可进行超速试验；</a:t>
            </a:r>
          </a:p>
          <a:p>
            <a:pPr marL="0" lvl="2">
              <a:lnSpc>
                <a:spcPts val="2400"/>
              </a:lnSpc>
            </a:pPr>
            <a:r>
              <a:rPr lang="zh-CN" altLang="zh-CN" sz="1600" dirty="0">
                <a:latin typeface="宋体" panose="02010600030101010101" pitchFamily="2" charset="-122"/>
                <a:ea typeface="宋体" panose="02010600030101010101" pitchFamily="2" charset="-122"/>
              </a:rPr>
              <a:t>机组振动良好。</a:t>
            </a:r>
          </a:p>
          <a:p>
            <a:pPr marL="0" lvl="1">
              <a:lnSpc>
                <a:spcPts val="2400"/>
              </a:lnSpc>
            </a:pPr>
            <a:r>
              <a:rPr lang="en-US" altLang="zh-CN" sz="1600" dirty="0">
                <a:latin typeface="宋体" panose="02010600030101010101" pitchFamily="2" charset="-122"/>
                <a:ea typeface="宋体" panose="02010600030101010101" pitchFamily="2" charset="-122"/>
              </a:rPr>
              <a:t>3.5.4DEH</a:t>
            </a:r>
            <a:r>
              <a:rPr lang="zh-CN" altLang="zh-CN" sz="1600" dirty="0">
                <a:latin typeface="宋体" panose="02010600030101010101" pitchFamily="2" charset="-122"/>
                <a:ea typeface="宋体" panose="02010600030101010101" pitchFamily="2" charset="-122"/>
              </a:rPr>
              <a:t>超速试验方法</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用超速试验钥匙将盘面上试验锁打到试验位置，“超速试验钥匙开关”红灯亮；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点“超速</a:t>
            </a:r>
            <a:r>
              <a:rPr lang="en-US" altLang="zh-CN" sz="1600" dirty="0">
                <a:latin typeface="宋体" panose="02010600030101010101" pitchFamily="2" charset="-122"/>
                <a:ea typeface="宋体" panose="02010600030101010101" pitchFamily="2" charset="-122"/>
              </a:rPr>
              <a:t>103</a:t>
            </a:r>
            <a:r>
              <a:rPr lang="zh-CN" altLang="zh-CN" sz="1600" dirty="0">
                <a:latin typeface="宋体" panose="02010600030101010101" pitchFamily="2" charset="-122"/>
                <a:ea typeface="宋体" panose="02010600030101010101" pitchFamily="2" charset="-122"/>
              </a:rPr>
              <a:t>试验”按钮，设定转速目标值</a:t>
            </a:r>
            <a:r>
              <a:rPr lang="en-US" altLang="zh-CN" sz="1600" dirty="0">
                <a:latin typeface="宋体" panose="02010600030101010101" pitchFamily="2" charset="-122"/>
                <a:ea typeface="宋体" panose="02010600030101010101" pitchFamily="2" charset="-122"/>
              </a:rPr>
              <a:t>5670r/min</a:t>
            </a:r>
            <a:r>
              <a:rPr lang="zh-CN" altLang="zh-CN" sz="1600" dirty="0">
                <a:latin typeface="宋体" panose="02010600030101010101" pitchFamily="2" charset="-122"/>
                <a:ea typeface="宋体" panose="02010600030101010101" pitchFamily="2" charset="-122"/>
              </a:rPr>
              <a:t>，升速率为</a:t>
            </a:r>
            <a:r>
              <a:rPr lang="en-US" altLang="zh-CN" sz="1600" dirty="0">
                <a:latin typeface="宋体" panose="02010600030101010101" pitchFamily="2" charset="-122"/>
                <a:ea typeface="宋体" panose="02010600030101010101" pitchFamily="2" charset="-122"/>
              </a:rPr>
              <a:t>50r/min</a:t>
            </a:r>
            <a:r>
              <a:rPr lang="zh-CN" altLang="zh-CN" sz="1600" dirty="0">
                <a:latin typeface="宋体" panose="02010600030101010101" pitchFamily="2" charset="-122"/>
                <a:ea typeface="宋体" panose="02010600030101010101" pitchFamily="2" charset="-122"/>
              </a:rPr>
              <a:t>；</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点“运行”进行升速，当转速达到</a:t>
            </a:r>
            <a:r>
              <a:rPr lang="en-US" altLang="zh-CN" sz="1600" dirty="0">
                <a:latin typeface="宋体" panose="02010600030101010101" pitchFamily="2" charset="-122"/>
                <a:ea typeface="宋体" panose="02010600030101010101" pitchFamily="2" charset="-122"/>
              </a:rPr>
              <a:t>5665r/min</a:t>
            </a:r>
            <a:r>
              <a:rPr lang="zh-CN" altLang="zh-CN" sz="1600" dirty="0">
                <a:latin typeface="宋体" panose="02010600030101010101" pitchFamily="2" charset="-122"/>
                <a:ea typeface="宋体" panose="02010600030101010101" pitchFamily="2" charset="-122"/>
              </a:rPr>
              <a:t>时，“</a:t>
            </a:r>
            <a:r>
              <a:rPr lang="en-US" altLang="zh-CN" sz="1600" dirty="0">
                <a:latin typeface="宋体" panose="02010600030101010101" pitchFamily="2" charset="-122"/>
                <a:ea typeface="宋体" panose="02010600030101010101" pitchFamily="2" charset="-122"/>
              </a:rPr>
              <a:t>OPC</a:t>
            </a:r>
            <a:r>
              <a:rPr lang="zh-CN" altLang="zh-CN" sz="1600" dirty="0">
                <a:latin typeface="宋体" panose="02010600030101010101" pitchFamily="2" charset="-122"/>
                <a:ea typeface="宋体" panose="02010600030101010101" pitchFamily="2" charset="-122"/>
              </a:rPr>
              <a:t>超速保护”动作，跳闸首出状态应亮红灯提示，调速汽门关闭，转速下降到</a:t>
            </a:r>
            <a:r>
              <a:rPr lang="en-US" altLang="zh-CN" sz="1600" dirty="0">
                <a:latin typeface="宋体" panose="02010600030101010101" pitchFamily="2" charset="-122"/>
                <a:ea typeface="宋体" panose="02010600030101010101" pitchFamily="2" charset="-122"/>
              </a:rPr>
              <a:t>5400 r/min</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ETS</a:t>
            </a:r>
            <a:r>
              <a:rPr lang="zh-CN" altLang="zh-CN" sz="1600" dirty="0">
                <a:latin typeface="宋体" panose="02010600030101010101" pitchFamily="2" charset="-122"/>
                <a:ea typeface="宋体" panose="02010600030101010101" pitchFamily="2" charset="-122"/>
              </a:rPr>
              <a:t>复位，保护复位，重新挂闸，机组重新定速；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切除“</a:t>
            </a:r>
            <a:r>
              <a:rPr lang="en-US" altLang="zh-CN" sz="1600" dirty="0">
                <a:latin typeface="宋体" panose="02010600030101010101" pitchFamily="2" charset="-122"/>
                <a:ea typeface="宋体" panose="02010600030101010101" pitchFamily="2" charset="-122"/>
              </a:rPr>
              <a:t>OPC</a:t>
            </a:r>
            <a:r>
              <a:rPr lang="zh-CN" altLang="zh-CN" sz="1600" dirty="0">
                <a:latin typeface="宋体" panose="02010600030101010101" pitchFamily="2" charset="-122"/>
                <a:ea typeface="宋体" panose="02010600030101010101" pitchFamily="2" charset="-122"/>
              </a:rPr>
              <a:t>超速保护”，确认“超速试验钥匙开关”红灯亮；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点“超速</a:t>
            </a:r>
            <a:r>
              <a:rPr lang="en-US" altLang="zh-CN" sz="1600" dirty="0">
                <a:latin typeface="宋体" panose="02010600030101010101" pitchFamily="2" charset="-122"/>
                <a:ea typeface="宋体" panose="02010600030101010101" pitchFamily="2" charset="-122"/>
              </a:rPr>
              <a:t>110</a:t>
            </a:r>
            <a:r>
              <a:rPr lang="zh-CN" altLang="zh-CN" sz="1600" dirty="0">
                <a:latin typeface="宋体" panose="02010600030101010101" pitchFamily="2" charset="-122"/>
                <a:ea typeface="宋体" panose="02010600030101010101" pitchFamily="2" charset="-122"/>
              </a:rPr>
              <a:t>试验”按钮，设定转速目标值</a:t>
            </a:r>
            <a:r>
              <a:rPr lang="en-US" altLang="zh-CN" sz="1600" dirty="0">
                <a:latin typeface="宋体" panose="02010600030101010101" pitchFamily="2" charset="-122"/>
                <a:ea typeface="宋体" panose="02010600030101010101" pitchFamily="2" charset="-122"/>
              </a:rPr>
              <a:t>6060r/min</a:t>
            </a:r>
            <a:r>
              <a:rPr lang="zh-CN" altLang="zh-CN" sz="1600" dirty="0">
                <a:latin typeface="宋体" panose="02010600030101010101" pitchFamily="2" charset="-122"/>
                <a:ea typeface="宋体" panose="02010600030101010101" pitchFamily="2" charset="-122"/>
              </a:rPr>
              <a:t>，升速率为</a:t>
            </a:r>
            <a:r>
              <a:rPr lang="en-US" altLang="zh-CN" sz="1600" dirty="0">
                <a:latin typeface="宋体" panose="02010600030101010101" pitchFamily="2" charset="-122"/>
                <a:ea typeface="宋体" panose="02010600030101010101" pitchFamily="2" charset="-122"/>
              </a:rPr>
              <a:t>150r/min</a:t>
            </a:r>
            <a:r>
              <a:rPr lang="zh-CN" altLang="zh-CN" sz="1600" dirty="0">
                <a:latin typeface="宋体" panose="02010600030101010101" pitchFamily="2" charset="-122"/>
                <a:ea typeface="宋体" panose="02010600030101010101" pitchFamily="2" charset="-122"/>
              </a:rPr>
              <a:t>；</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点“运行”进行升速，当转速达到</a:t>
            </a:r>
            <a:r>
              <a:rPr lang="en-US" altLang="zh-CN" sz="1600" dirty="0">
                <a:latin typeface="宋体" panose="02010600030101010101" pitchFamily="2" charset="-122"/>
                <a:ea typeface="宋体" panose="02010600030101010101" pitchFamily="2" charset="-122"/>
              </a:rPr>
              <a:t>6050r/min</a:t>
            </a:r>
            <a:r>
              <a:rPr lang="zh-CN" altLang="zh-CN" sz="1600" dirty="0">
                <a:latin typeface="宋体" panose="02010600030101010101" pitchFamily="2" charset="-122"/>
                <a:ea typeface="宋体" panose="02010600030101010101" pitchFamily="2" charset="-122"/>
              </a:rPr>
              <a:t>时，“</a:t>
            </a:r>
            <a:r>
              <a:rPr lang="en-US" altLang="zh-CN" sz="1600" dirty="0">
                <a:latin typeface="宋体" panose="02010600030101010101" pitchFamily="2" charset="-122"/>
                <a:ea typeface="宋体" panose="02010600030101010101" pitchFamily="2" charset="-122"/>
              </a:rPr>
              <a:t>TSI</a:t>
            </a:r>
            <a:r>
              <a:rPr lang="zh-CN" altLang="zh-CN" sz="1600" dirty="0">
                <a:latin typeface="宋体" panose="02010600030101010101" pitchFamily="2" charset="-122"/>
                <a:ea typeface="宋体" panose="02010600030101010101" pitchFamily="2" charset="-122"/>
              </a:rPr>
              <a:t>超速停机”和“</a:t>
            </a:r>
            <a:r>
              <a:rPr lang="en-US" altLang="zh-CN" sz="1600" dirty="0">
                <a:latin typeface="宋体" panose="02010600030101010101" pitchFamily="2" charset="-122"/>
                <a:ea typeface="宋体" panose="02010600030101010101" pitchFamily="2" charset="-122"/>
              </a:rPr>
              <a:t>DEH</a:t>
            </a:r>
            <a:r>
              <a:rPr lang="zh-CN" altLang="zh-CN" sz="1600" dirty="0">
                <a:latin typeface="宋体" panose="02010600030101010101" pitchFamily="2" charset="-122"/>
                <a:ea typeface="宋体" panose="02010600030101010101" pitchFamily="2" charset="-122"/>
              </a:rPr>
              <a:t>超速停机”保护动作，跳闸首出状态应亮红灯提示，自动主汽门、调速汽门关闭，转速下降到</a:t>
            </a:r>
            <a:r>
              <a:rPr lang="en-US" altLang="zh-CN" sz="1600" dirty="0">
                <a:latin typeface="宋体" panose="02010600030101010101" pitchFamily="2" charset="-122"/>
                <a:ea typeface="宋体" panose="02010600030101010101" pitchFamily="2" charset="-122"/>
              </a:rPr>
              <a:t>5400 r/min</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ETS</a:t>
            </a:r>
            <a:r>
              <a:rPr lang="zh-CN" altLang="zh-CN" sz="1600" dirty="0">
                <a:latin typeface="宋体" panose="02010600030101010101" pitchFamily="2" charset="-122"/>
                <a:ea typeface="宋体" panose="02010600030101010101" pitchFamily="2" charset="-122"/>
              </a:rPr>
              <a:t>复位，保护复位，重新挂闸，机组重新定速；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用超速试验钥匙将盘面上试验锁退出试验位置，试验完成（试验过程中分别设专人监视机组各转速表，发现异常立即采取果断措施）。</a:t>
            </a:r>
          </a:p>
        </p:txBody>
      </p:sp>
    </p:spTree>
    <p:extLst>
      <p:ext uri="{BB962C8B-B14F-4D97-AF65-F5344CB8AC3E}">
        <p14:creationId xmlns:p14="http://schemas.microsoft.com/office/powerpoint/2010/main" val="42020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5354" y="1528010"/>
            <a:ext cx="8013291" cy="3080330"/>
          </a:xfrm>
          <a:prstGeom prst="rect">
            <a:avLst/>
          </a:prstGeom>
        </p:spPr>
        <p:txBody>
          <a:bodyPr wrap="square">
            <a:spAutoFit/>
          </a:bodyPr>
          <a:lstStyle/>
          <a:p>
            <a:pPr lvl="0">
              <a:lnSpc>
                <a:spcPct val="150000"/>
              </a:lnSpc>
            </a:pPr>
            <a:r>
              <a:rPr lang="en-US" altLang="zh-CN" sz="1600" dirty="0">
                <a:solidFill>
                  <a:srgbClr val="FF0000"/>
                </a:solidFill>
                <a:latin typeface="宋体" panose="02010600030101010101" pitchFamily="2" charset="-122"/>
                <a:ea typeface="宋体" panose="02010600030101010101" pitchFamily="2" charset="-122"/>
              </a:rPr>
              <a:t>3.6 </a:t>
            </a:r>
            <a:r>
              <a:rPr lang="zh-CN" altLang="en-US" sz="1600" dirty="0">
                <a:solidFill>
                  <a:srgbClr val="FF0000"/>
                </a:solidFill>
                <a:latin typeface="宋体" panose="02010600030101010101" pitchFamily="2" charset="-122"/>
                <a:ea typeface="宋体" panose="02010600030101010101" pitchFamily="2" charset="-122"/>
              </a:rPr>
              <a:t>拉阀</a:t>
            </a:r>
            <a:r>
              <a:rPr lang="zh-CN" altLang="zh-CN" sz="1600" dirty="0">
                <a:solidFill>
                  <a:srgbClr val="FF0000"/>
                </a:solidFill>
                <a:latin typeface="宋体" panose="02010600030101010101" pitchFamily="2" charset="-122"/>
                <a:ea typeface="宋体" panose="02010600030101010101" pitchFamily="2" charset="-122"/>
              </a:rPr>
              <a:t>试验</a:t>
            </a:r>
            <a:endParaRPr lang="en-US" altLang="zh-CN" sz="1600" dirty="0">
              <a:solidFill>
                <a:srgbClr val="FF0000"/>
              </a:solidFill>
              <a:latin typeface="宋体" panose="02010600030101010101" pitchFamily="2" charset="-122"/>
              <a:ea typeface="宋体" panose="02010600030101010101" pitchFamily="2" charset="-122"/>
            </a:endParaRPr>
          </a:p>
          <a:p>
            <a:pPr marL="0" lvl="1">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机组挂闸，各个油压指示正常，</a:t>
            </a:r>
            <a:r>
              <a:rPr lang="en-US" altLang="zh-CN" sz="1600" dirty="0">
                <a:latin typeface="宋体" panose="02010600030101010101" pitchFamily="2" charset="-122"/>
                <a:ea typeface="宋体" panose="02010600030101010101" pitchFamily="2" charset="-122"/>
              </a:rPr>
              <a:t>DCS</a:t>
            </a:r>
            <a:r>
              <a:rPr lang="zh-CN" altLang="zh-CN" sz="1600" dirty="0">
                <a:latin typeface="宋体" panose="02010600030101010101" pitchFamily="2" charset="-122"/>
                <a:ea typeface="宋体" panose="02010600030101010101" pitchFamily="2" charset="-122"/>
              </a:rPr>
              <a:t>上“机组已挂闸”、“转速小于</a:t>
            </a:r>
            <a:r>
              <a:rPr lang="en-US" altLang="zh-CN" sz="1600" dirty="0">
                <a:latin typeface="宋体" panose="02010600030101010101" pitchFamily="2" charset="-122"/>
                <a:ea typeface="宋体" panose="02010600030101010101" pitchFamily="2" charset="-122"/>
              </a:rPr>
              <a:t>100r/min</a:t>
            </a:r>
            <a:r>
              <a:rPr lang="zh-CN" altLang="zh-CN" sz="1600" dirty="0">
                <a:latin typeface="宋体" panose="02010600030101010101" pitchFamily="2" charset="-122"/>
                <a:ea typeface="宋体" panose="02010600030101010101" pitchFamily="2" charset="-122"/>
              </a:rPr>
              <a:t>”指示灯红色；</a:t>
            </a:r>
          </a:p>
          <a:p>
            <a:pPr marL="0" lvl="1">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点击“</a:t>
            </a:r>
            <a:r>
              <a:rPr lang="en-US" altLang="zh-CN" sz="1600" dirty="0">
                <a:latin typeface="宋体" panose="02010600030101010101" pitchFamily="2" charset="-122"/>
                <a:ea typeface="宋体" panose="02010600030101010101" pitchFamily="2" charset="-122"/>
              </a:rPr>
              <a:t>CV</a:t>
            </a:r>
            <a:r>
              <a:rPr lang="zh-CN" altLang="zh-CN" sz="1600" dirty="0">
                <a:latin typeface="宋体" panose="02010600030101010101" pitchFamily="2" charset="-122"/>
                <a:ea typeface="宋体" panose="02010600030101010101" pitchFamily="2" charset="-122"/>
              </a:rPr>
              <a:t>维修开关”，将目标阀位设定为</a:t>
            </a:r>
            <a:r>
              <a:rPr lang="en-US" altLang="zh-CN" sz="1600" dirty="0">
                <a:latin typeface="宋体" panose="02010600030101010101" pitchFamily="2" charset="-122"/>
                <a:ea typeface="宋体" panose="02010600030101010101" pitchFamily="2" charset="-122"/>
              </a:rPr>
              <a:t>0</a:t>
            </a:r>
            <a:r>
              <a:rPr lang="zh-CN" altLang="zh-CN" sz="1600" dirty="0">
                <a:latin typeface="宋体" panose="02010600030101010101" pitchFamily="2" charset="-122"/>
                <a:ea typeface="宋体" panose="02010600030101010101" pitchFamily="2" charset="-122"/>
              </a:rPr>
              <a:t>，均匀或大幅度给定目标阀位（无论开关），每一个开度都应与就地油动机行程对应；</a:t>
            </a:r>
          </a:p>
          <a:p>
            <a:pPr marL="0" lvl="1">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点击“调零幅允许”后，点击“</a:t>
            </a:r>
            <a:r>
              <a:rPr lang="en-US" altLang="zh-CN" sz="1600" dirty="0">
                <a:latin typeface="宋体" panose="02010600030101010101" pitchFamily="2" charset="-122"/>
                <a:ea typeface="宋体" panose="02010600030101010101" pitchFamily="2" charset="-122"/>
              </a:rPr>
              <a:t>CV</a:t>
            </a:r>
            <a:r>
              <a:rPr lang="zh-CN" altLang="zh-CN" sz="1600" dirty="0">
                <a:latin typeface="宋体" panose="02010600030101010101" pitchFamily="2" charset="-122"/>
                <a:ea typeface="宋体" panose="02010600030101010101" pitchFamily="2" charset="-122"/>
              </a:rPr>
              <a:t>整定”，此时“在整定中”红灯亮，“</a:t>
            </a:r>
            <a:r>
              <a:rPr lang="en-US" altLang="zh-CN" sz="1600" dirty="0">
                <a:latin typeface="宋体" panose="02010600030101010101" pitchFamily="2" charset="-122"/>
                <a:ea typeface="宋体" panose="02010600030101010101" pitchFamily="2" charset="-122"/>
              </a:rPr>
              <a:t>CV</a:t>
            </a:r>
            <a:r>
              <a:rPr lang="zh-CN" altLang="zh-CN" sz="1600" dirty="0">
                <a:latin typeface="宋体" panose="02010600030101010101" pitchFamily="2" charset="-122"/>
                <a:ea typeface="宋体" panose="02010600030101010101" pitchFamily="2" charset="-122"/>
              </a:rPr>
              <a:t>整定零值”和“</a:t>
            </a:r>
            <a:r>
              <a:rPr lang="en-US" altLang="zh-CN" sz="1600" dirty="0">
                <a:latin typeface="宋体" panose="02010600030101010101" pitchFamily="2" charset="-122"/>
                <a:ea typeface="宋体" panose="02010600030101010101" pitchFamily="2" charset="-122"/>
              </a:rPr>
              <a:t>CV</a:t>
            </a:r>
            <a:r>
              <a:rPr lang="zh-CN" altLang="zh-CN" sz="1600" dirty="0">
                <a:latin typeface="宋体" panose="02010600030101010101" pitchFamily="2" charset="-122"/>
                <a:ea typeface="宋体" panose="02010600030101010101" pitchFamily="2" charset="-122"/>
              </a:rPr>
              <a:t>整定幅值”将自动给出（如果整定过程中出现问题，“整定失败”将红灯亮），然后点击“</a:t>
            </a:r>
            <a:r>
              <a:rPr lang="en-US" altLang="zh-CN" sz="1600" dirty="0">
                <a:latin typeface="宋体" panose="02010600030101010101" pitchFamily="2" charset="-122"/>
                <a:ea typeface="宋体" panose="02010600030101010101" pitchFamily="2" charset="-122"/>
              </a:rPr>
              <a:t>CV</a:t>
            </a:r>
            <a:r>
              <a:rPr lang="zh-CN" altLang="zh-CN" sz="1600" dirty="0">
                <a:latin typeface="宋体" panose="02010600030101010101" pitchFamily="2" charset="-122"/>
                <a:ea typeface="宋体" panose="02010600030101010101" pitchFamily="2" charset="-122"/>
              </a:rPr>
              <a:t>手动输入”按钮，将自动给出的整定值对应输入手动值框中；</a:t>
            </a:r>
          </a:p>
          <a:p>
            <a:pPr marL="0" lvl="1">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点击“停止整定”将完成试验。</a:t>
            </a:r>
          </a:p>
        </p:txBody>
      </p:sp>
    </p:spTree>
    <p:extLst>
      <p:ext uri="{BB962C8B-B14F-4D97-AF65-F5344CB8AC3E}">
        <p14:creationId xmlns:p14="http://schemas.microsoft.com/office/powerpoint/2010/main" val="40607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8013291" cy="4378122"/>
          </a:xfrm>
          <a:prstGeom prst="rect">
            <a:avLst/>
          </a:prstGeom>
        </p:spPr>
        <p:txBody>
          <a:bodyPr wrap="square">
            <a:spAutoFit/>
          </a:bodyPr>
          <a:lstStyle/>
          <a:p>
            <a:pPr>
              <a:lnSpc>
                <a:spcPts val="2600"/>
              </a:lnSpc>
            </a:pPr>
            <a:r>
              <a:rPr lang="en-US" altLang="zh-CN" sz="1600" dirty="0">
                <a:solidFill>
                  <a:srgbClr val="FF0000"/>
                </a:solidFill>
                <a:latin typeface="宋体" panose="02010600030101010101" pitchFamily="2" charset="-122"/>
                <a:ea typeface="宋体" panose="02010600030101010101" pitchFamily="2" charset="-122"/>
              </a:rPr>
              <a:t>3.7 </a:t>
            </a:r>
            <a:r>
              <a:rPr lang="zh-CN" altLang="zh-CN" sz="1600" dirty="0">
                <a:solidFill>
                  <a:srgbClr val="FF0000"/>
                </a:solidFill>
                <a:latin typeface="宋体" panose="02010600030101010101" pitchFamily="2" charset="-122"/>
                <a:ea typeface="宋体" panose="02010600030101010101" pitchFamily="2" charset="-122"/>
              </a:rPr>
              <a:t>低油压保护试验</a:t>
            </a:r>
            <a:endParaRPr lang="en-US" altLang="zh-CN" sz="1600" dirty="0">
              <a:solidFill>
                <a:srgbClr val="FF0000"/>
              </a:solidFill>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3.7.1</a:t>
            </a:r>
            <a:r>
              <a:rPr lang="zh-CN" altLang="zh-CN" sz="1600" dirty="0">
                <a:latin typeface="宋体" panose="02010600030101010101" pitchFamily="2" charset="-122"/>
                <a:ea typeface="宋体" panose="02010600030101010101" pitchFamily="2" charset="-122"/>
              </a:rPr>
              <a:t>试验条件</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试验应在主蒸汽管暖管（电动主汽门前）前进行；</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交流控制油泵、交流润滑油泵启动、盘车连续运行情况下；</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联系热工配合进行试验，热工保护和信号装置良好，投入低油压保护开关。</a:t>
            </a:r>
          </a:p>
          <a:p>
            <a:pPr>
              <a:lnSpc>
                <a:spcPts val="2600"/>
              </a:lnSpc>
            </a:pPr>
            <a:r>
              <a:rPr lang="en-US" altLang="zh-CN" sz="1600" dirty="0">
                <a:latin typeface="宋体" panose="02010600030101010101" pitchFamily="2" charset="-122"/>
                <a:ea typeface="宋体" panose="02010600030101010101" pitchFamily="2" charset="-122"/>
              </a:rPr>
              <a:t>3.7.2</a:t>
            </a:r>
            <a:r>
              <a:rPr lang="zh-CN" altLang="zh-CN" sz="1600" dirty="0">
                <a:latin typeface="宋体" panose="02010600030101010101" pitchFamily="2" charset="-122"/>
                <a:ea typeface="宋体" panose="02010600030101010101" pitchFamily="2" charset="-122"/>
              </a:rPr>
              <a:t>试验方法</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关闭油压压力开关来油门，缓慢开启油压压力开关放油门，注意油压变化；</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当润滑油下降至</a:t>
            </a:r>
            <a:r>
              <a:rPr lang="en-US" altLang="zh-CN" sz="1600" dirty="0">
                <a:latin typeface="宋体" panose="02010600030101010101" pitchFamily="2" charset="-122"/>
                <a:ea typeface="宋体" panose="02010600030101010101" pitchFamily="2" charset="-122"/>
              </a:rPr>
              <a:t>0.1MPa</a:t>
            </a:r>
            <a:r>
              <a:rPr lang="zh-CN" altLang="zh-CN" sz="1600" dirty="0">
                <a:latin typeface="宋体" panose="02010600030101010101" pitchFamily="2" charset="-122"/>
                <a:ea typeface="宋体" panose="02010600030101010101" pitchFamily="2" charset="-122"/>
              </a:rPr>
              <a:t>时，发润滑油压低</a:t>
            </a:r>
            <a:r>
              <a:rPr lang="en-US" altLang="zh-CN" sz="1600" dirty="0">
                <a:latin typeface="宋体" panose="02010600030101010101" pitchFamily="2" charset="-122"/>
                <a:ea typeface="宋体" panose="02010600030101010101" pitchFamily="2" charset="-122"/>
              </a:rPr>
              <a:t>I</a:t>
            </a:r>
            <a:r>
              <a:rPr lang="zh-CN" altLang="zh-CN" sz="1600" dirty="0">
                <a:latin typeface="宋体" panose="02010600030101010101" pitchFamily="2" charset="-122"/>
                <a:ea typeface="宋体" panose="02010600030101010101" pitchFamily="2" charset="-122"/>
              </a:rPr>
              <a:t>值报警信号</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当润滑油下降至</a:t>
            </a:r>
            <a:r>
              <a:rPr lang="en-US" altLang="zh-CN" sz="1600" dirty="0">
                <a:latin typeface="宋体" panose="02010600030101010101" pitchFamily="2" charset="-122"/>
                <a:ea typeface="宋体" panose="02010600030101010101" pitchFamily="2" charset="-122"/>
              </a:rPr>
              <a:t>0.9MPa</a:t>
            </a:r>
            <a:r>
              <a:rPr lang="zh-CN" altLang="zh-CN" sz="1600" dirty="0">
                <a:latin typeface="宋体" panose="02010600030101010101" pitchFamily="2" charset="-122"/>
                <a:ea typeface="宋体" panose="02010600030101010101" pitchFamily="2" charset="-122"/>
              </a:rPr>
              <a:t>时，交流润滑油泵联动；</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当润滑油压降至</a:t>
            </a:r>
            <a:r>
              <a:rPr lang="en-US" altLang="zh-CN" sz="1600" dirty="0">
                <a:latin typeface="宋体" panose="02010600030101010101" pitchFamily="2" charset="-122"/>
                <a:ea typeface="宋体" panose="02010600030101010101" pitchFamily="2" charset="-122"/>
              </a:rPr>
              <a:t>0.08MPa</a:t>
            </a:r>
            <a:r>
              <a:rPr lang="zh-CN" altLang="zh-CN" sz="1600" dirty="0">
                <a:latin typeface="宋体" panose="02010600030101010101" pitchFamily="2" charset="-122"/>
                <a:ea typeface="宋体" panose="02010600030101010101" pitchFamily="2" charset="-122"/>
              </a:rPr>
              <a:t>时，发润滑油压低</a:t>
            </a:r>
            <a:r>
              <a:rPr lang="en-US" altLang="zh-CN" sz="1600" dirty="0">
                <a:latin typeface="宋体" panose="02010600030101010101" pitchFamily="2" charset="-122"/>
                <a:ea typeface="宋体" panose="02010600030101010101" pitchFamily="2" charset="-122"/>
              </a:rPr>
              <a:t>II</a:t>
            </a:r>
            <a:r>
              <a:rPr lang="zh-CN" altLang="zh-CN" sz="1600" dirty="0">
                <a:latin typeface="宋体" panose="02010600030101010101" pitchFamily="2" charset="-122"/>
                <a:ea typeface="宋体" panose="02010600030101010101" pitchFamily="2" charset="-122"/>
              </a:rPr>
              <a:t>值报警信号，直流润滑油泵联动；</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当润滑油压降至</a:t>
            </a:r>
            <a:r>
              <a:rPr lang="en-US" altLang="zh-CN" sz="1600" dirty="0">
                <a:latin typeface="宋体" panose="02010600030101010101" pitchFamily="2" charset="-122"/>
                <a:ea typeface="宋体" panose="02010600030101010101" pitchFamily="2" charset="-122"/>
              </a:rPr>
              <a:t>0.08MPa</a:t>
            </a:r>
            <a:r>
              <a:rPr lang="zh-CN" altLang="zh-CN" sz="1600" dirty="0">
                <a:latin typeface="宋体" panose="02010600030101010101" pitchFamily="2" charset="-122"/>
                <a:ea typeface="宋体" panose="02010600030101010101" pitchFamily="2" charset="-122"/>
              </a:rPr>
              <a:t>时，机组跳闸，自动主汽门、调速汽门迅速关闭；</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当润滑油压降至</a:t>
            </a:r>
            <a:r>
              <a:rPr lang="en-US" altLang="zh-CN" sz="1600" dirty="0">
                <a:latin typeface="宋体" panose="02010600030101010101" pitchFamily="2" charset="-122"/>
                <a:ea typeface="宋体" panose="02010600030101010101" pitchFamily="2" charset="-122"/>
              </a:rPr>
              <a:t>0.03MPa</a:t>
            </a:r>
            <a:r>
              <a:rPr lang="zh-CN" altLang="zh-CN" sz="1600" dirty="0">
                <a:latin typeface="宋体" panose="02010600030101010101" pitchFamily="2" charset="-122"/>
                <a:ea typeface="宋体" panose="02010600030101010101" pitchFamily="2" charset="-122"/>
              </a:rPr>
              <a:t>时，发润滑油压低</a:t>
            </a:r>
            <a:r>
              <a:rPr lang="en-US" altLang="zh-CN" sz="1600" dirty="0">
                <a:latin typeface="宋体" panose="02010600030101010101" pitchFamily="2" charset="-122"/>
                <a:ea typeface="宋体" panose="02010600030101010101" pitchFamily="2" charset="-122"/>
              </a:rPr>
              <a:t>IV</a:t>
            </a:r>
            <a:r>
              <a:rPr lang="zh-CN" altLang="zh-CN" sz="1600" dirty="0">
                <a:latin typeface="宋体" panose="02010600030101010101" pitchFamily="2" charset="-122"/>
                <a:ea typeface="宋体" panose="02010600030101010101" pitchFamily="2" charset="-122"/>
              </a:rPr>
              <a:t>值信号，盘车自动停止；</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试验完毕，关闭油压压力开关放油门，开启来油门，将设备恢复至原来状态。</a:t>
            </a:r>
          </a:p>
        </p:txBody>
      </p:sp>
    </p:spTree>
    <p:extLst>
      <p:ext uri="{BB962C8B-B14F-4D97-AF65-F5344CB8AC3E}">
        <p14:creationId xmlns:p14="http://schemas.microsoft.com/office/powerpoint/2010/main" val="33968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7" y="1528010"/>
            <a:ext cx="7753670" cy="3497111"/>
          </a:xfrm>
          <a:prstGeom prst="rect">
            <a:avLst/>
          </a:prstGeom>
        </p:spPr>
        <p:txBody>
          <a:bodyPr wrap="square">
            <a:spAutoFit/>
          </a:bodyPr>
          <a:lstStyle/>
          <a:p>
            <a:pPr lvl="0">
              <a:lnSpc>
                <a:spcPct val="150000"/>
              </a:lnSpc>
            </a:pPr>
            <a:r>
              <a:rPr lang="en-US" altLang="zh-CN" sz="1600" dirty="0">
                <a:solidFill>
                  <a:srgbClr val="FF0000"/>
                </a:solidFill>
                <a:latin typeface="宋体" panose="02010600030101010101" pitchFamily="2" charset="-122"/>
                <a:ea typeface="宋体" panose="02010600030101010101" pitchFamily="2" charset="-122"/>
              </a:rPr>
              <a:t>3.8 </a:t>
            </a:r>
            <a:r>
              <a:rPr lang="zh-CN" altLang="zh-CN" sz="1600" dirty="0">
                <a:solidFill>
                  <a:srgbClr val="FF0000"/>
                </a:solidFill>
                <a:latin typeface="宋体" panose="02010600030101010101" pitchFamily="2" charset="-122"/>
                <a:ea typeface="宋体" panose="02010600030101010101" pitchFamily="2" charset="-122"/>
              </a:rPr>
              <a:t>主要转动设备连锁试验及切换操作</a:t>
            </a:r>
            <a:endParaRPr lang="en-US"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3.8.1</a:t>
            </a:r>
            <a:r>
              <a:rPr lang="zh-CN" altLang="zh-CN" sz="1600" dirty="0">
                <a:latin typeface="宋体" panose="02010600030101010101" pitchFamily="2" charset="-122"/>
                <a:ea typeface="宋体" panose="02010600030101010101" pitchFamily="2" charset="-122"/>
              </a:rPr>
              <a:t>定期工作的要求和注意事项：</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定期工作必须严格认真执行，详细记录；</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定期工作前，必须做好事故预想；</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对在定期工作中发现的问题，应及时采取措施消除，或联系有关人员处理，如属设备缺陷，必须写入设备缺陷登记本内；</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定期试验情况应记入专用记录本内，便于分析设备健康状况和核查制度执行情况；</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对于设备定期试验、维护、切换工作，没有特殊理由不得延长间隔时间；</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阀门启闭时，人要站在阀门手轮的侧面，禁止正对手轮，以防门杆冲击伤人；</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定期工作时，应严格按照《安规》要求执行。</a:t>
            </a:r>
          </a:p>
        </p:txBody>
      </p:sp>
    </p:spTree>
    <p:extLst>
      <p:ext uri="{BB962C8B-B14F-4D97-AF65-F5344CB8AC3E}">
        <p14:creationId xmlns:p14="http://schemas.microsoft.com/office/powerpoint/2010/main" val="3267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7" y="1528010"/>
            <a:ext cx="7753670" cy="35779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3.8.2</a:t>
            </a:r>
            <a:r>
              <a:rPr lang="zh-CN" altLang="zh-CN" sz="1600" dirty="0">
                <a:latin typeface="宋体" panose="02010600030101010101" pitchFamily="2" charset="-122"/>
                <a:ea typeface="宋体" panose="02010600030101010101" pitchFamily="2" charset="-122"/>
              </a:rPr>
              <a:t>设备的定期试验、倒换表</a:t>
            </a:r>
          </a:p>
        </p:txBody>
      </p:sp>
      <p:graphicFrame>
        <p:nvGraphicFramePr>
          <p:cNvPr id="6" name="表格 5">
            <a:extLst>
              <a:ext uri="{FF2B5EF4-FFF2-40B4-BE49-F238E27FC236}">
                <a16:creationId xmlns:a16="http://schemas.microsoft.com/office/drawing/2014/main" xmlns="" id="{A21602C1-12EF-4C3A-88CB-18D5F69E7601}"/>
              </a:ext>
            </a:extLst>
          </p:cNvPr>
          <p:cNvGraphicFramePr>
            <a:graphicFrameLocks noGrp="1"/>
          </p:cNvGraphicFramePr>
          <p:nvPr>
            <p:extLst>
              <p:ext uri="{D42A27DB-BD31-4B8C-83A1-F6EECF244321}">
                <p14:modId xmlns:p14="http://schemas.microsoft.com/office/powerpoint/2010/main" val="113962678"/>
              </p:ext>
            </p:extLst>
          </p:nvPr>
        </p:nvGraphicFramePr>
        <p:xfrm>
          <a:off x="559056" y="1928568"/>
          <a:ext cx="7217961" cy="4235155"/>
        </p:xfrm>
        <a:graphic>
          <a:graphicData uri="http://schemas.openxmlformats.org/drawingml/2006/table">
            <a:tbl>
              <a:tblPr firstRow="1" firstCol="1" bandRow="1"/>
              <a:tblGrid>
                <a:gridCol w="3903063">
                  <a:extLst>
                    <a:ext uri="{9D8B030D-6E8A-4147-A177-3AD203B41FA5}">
                      <a16:colId xmlns:a16="http://schemas.microsoft.com/office/drawing/2014/main" xmlns="" val="3132885317"/>
                    </a:ext>
                  </a:extLst>
                </a:gridCol>
                <a:gridCol w="1739702">
                  <a:extLst>
                    <a:ext uri="{9D8B030D-6E8A-4147-A177-3AD203B41FA5}">
                      <a16:colId xmlns:a16="http://schemas.microsoft.com/office/drawing/2014/main" xmlns="" val="3050753882"/>
                    </a:ext>
                  </a:extLst>
                </a:gridCol>
                <a:gridCol w="1575196">
                  <a:extLst>
                    <a:ext uri="{9D8B030D-6E8A-4147-A177-3AD203B41FA5}">
                      <a16:colId xmlns:a16="http://schemas.microsoft.com/office/drawing/2014/main" xmlns="" val="27937764"/>
                    </a:ext>
                  </a:extLst>
                </a:gridCol>
              </a:tblGrid>
              <a:tr h="315610">
                <a:tc>
                  <a:txBody>
                    <a:bodyPr/>
                    <a:lstStyle/>
                    <a:p>
                      <a:pPr algn="ctr">
                        <a:lnSpc>
                          <a:spcPct val="150000"/>
                        </a:lnSpc>
                        <a:spcAft>
                          <a:spcPts val="0"/>
                        </a:spcAf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设备名称</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工作项目</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日期</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928705"/>
                  </a:ext>
                </a:extLst>
              </a:tr>
              <a:tr h="242757">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循环水泵、给水泵、凝结水泵、疏水泵</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切换及加油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每周一次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0789083"/>
                  </a:ext>
                </a:extLst>
              </a:tr>
              <a:tr h="242757">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生产给水泵、冷却水补水泵</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切换及加油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每周一次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7847367"/>
                  </a:ext>
                </a:extLst>
              </a:tr>
              <a:tr h="242757">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工业水泵、消防水系统检查</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切换、试转备用泵</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每周一次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6899352"/>
                  </a:ext>
                </a:extLst>
              </a:tr>
              <a:tr h="242757">
                <a:tc>
                  <a:txBody>
                    <a:bodyPr/>
                    <a:lstStyle/>
                    <a:p>
                      <a:pPr indent="410845"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水环真空泵</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切换</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每周一次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7868733"/>
                  </a:ext>
                </a:extLst>
              </a:tr>
              <a:tr h="242757">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交流电动油泵、直流润滑油泵</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试转及加油</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每周一次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3119410"/>
                  </a:ext>
                </a:extLst>
              </a:tr>
              <a:tr h="242757">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低油压试验（退出跳机保护）</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每月一次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8610973"/>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真空严密性试验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每月一次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857886"/>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冷油器、发电机空气冷却器滤网清洗，油化验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清洗、倒换</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每月二次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7024696"/>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润滑油及调节油系统清洗，油化验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清洗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每月二次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7141764"/>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主汽门活动试验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每日一次</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1410262"/>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自动主汽门调速汽门严密性试验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每年一次</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2386313"/>
                  </a:ext>
                </a:extLst>
              </a:tr>
              <a:tr h="516838">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超速试验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indent="-66675" algn="ctr">
                        <a:lnSpc>
                          <a:spcPct val="150000"/>
                        </a:lnSpc>
                        <a:spcAft>
                          <a:spcPts val="0"/>
                        </a:spcAft>
                      </a:pP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修后或停机一个月后</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9291709"/>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抽汽逆止门关闭试验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indent="-66675"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每月一次</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846726"/>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调速汽门活动试验（长期带固定负荷机组）</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试验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indent="-66675"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每周一次</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6307805"/>
                  </a:ext>
                </a:extLst>
              </a:tr>
              <a:tr h="242757">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机组定期测振动</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Times New Roman" panose="02020603050405020304" pitchFamily="18" charset="0"/>
                          <a:ea typeface="宋体" panose="02010600030101010101" pitchFamily="2" charset="-122"/>
                          <a:cs typeface="Times New Roman" panose="02020603050405020304" pitchFamily="18" charset="0"/>
                        </a:rPr>
                        <a:t>测试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indent="-66675" algn="ctr">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每天一次</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6926208"/>
                  </a:ext>
                </a:extLst>
              </a:tr>
            </a:tbl>
          </a:graphicData>
        </a:graphic>
      </p:graphicFrame>
    </p:spTree>
    <p:extLst>
      <p:ext uri="{BB962C8B-B14F-4D97-AF65-F5344CB8AC3E}">
        <p14:creationId xmlns:p14="http://schemas.microsoft.com/office/powerpoint/2010/main" val="38993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86853" cy="4297330"/>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电气设备定期切换与试验</a:t>
            </a:r>
            <a:r>
              <a:rPr lang="zh-CN" altLang="zh-CN" sz="1600" b="1" dirty="0">
                <a:solidFill>
                  <a:srgbClr val="FF0000"/>
                </a:solidFill>
                <a:latin typeface="宋体" panose="02010600030101010101" pitchFamily="2" charset="-122"/>
                <a:ea typeface="宋体" panose="02010600030101010101" pitchFamily="2" charset="-122"/>
              </a:rPr>
              <a:t>任务描述</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焚烧机组电气设备定期切换与试验包括检修后启动前的冷态试验及运行中的各设备的试验及切换工作，是机组集控运行值班员的核心工作内容之一，分每日、每周、每月定期进行和大小修后启动前进，主要有电气设备的定期切换操作和电气设备的定期试验项目的操作。</a:t>
            </a: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电气设备定期切换与试验</a:t>
            </a:r>
            <a:r>
              <a:rPr lang="zh-CN" altLang="zh-CN" sz="1600" b="1" dirty="0">
                <a:solidFill>
                  <a:srgbClr val="FF0000"/>
                </a:solidFill>
                <a:latin typeface="宋体" panose="02010600030101010101" pitchFamily="2" charset="-122"/>
                <a:ea typeface="宋体" panose="02010600030101010101" pitchFamily="2" charset="-122"/>
              </a:rPr>
              <a:t>任务分析</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电气设备定期切换与试验要求掌握影响定期切换与试验的因素，熟练掌握设备定期切换与试验操作步骤，做好安全预控措施，严格按照程序，逐项完成。这项任务需要按顺序进行装置和开关的检查、操作，而且要求万无一失。为此，需要严格按照操作票规定的顺序，逐项完成。</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电气设备定期切换与试验</a:t>
            </a: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3.1</a:t>
            </a:r>
            <a:r>
              <a:rPr lang="zh-CN" altLang="en-US" sz="1600" dirty="0">
                <a:solidFill>
                  <a:srgbClr val="FF0000"/>
                </a:solidFill>
                <a:latin typeface="宋体" panose="02010600030101010101" pitchFamily="2" charset="-122"/>
                <a:ea typeface="宋体" panose="02010600030101010101" pitchFamily="2" charset="-122"/>
              </a:rPr>
              <a:t>电气设备的定期切换操作</a:t>
            </a:r>
          </a:p>
          <a:p>
            <a:pPr>
              <a:lnSpc>
                <a:spcPts val="2400"/>
              </a:lnSpc>
            </a:pPr>
            <a:r>
              <a:rPr lang="en-US" altLang="zh-CN" sz="1600" dirty="0">
                <a:latin typeface="宋体" panose="02010600030101010101" pitchFamily="2" charset="-122"/>
                <a:ea typeface="宋体" panose="02010600030101010101" pitchFamily="2" charset="-122"/>
              </a:rPr>
              <a:t>3.1.1 </a:t>
            </a:r>
            <a:r>
              <a:rPr lang="zh-CN" altLang="en-US" sz="1600" dirty="0">
                <a:latin typeface="宋体" panose="02010600030101010101" pitchFamily="2" charset="-122"/>
                <a:ea typeface="宋体" panose="02010600030101010101" pitchFamily="2" charset="-122"/>
              </a:rPr>
              <a:t>设备定期倒换试验制度    </a:t>
            </a:r>
          </a:p>
        </p:txBody>
      </p:sp>
    </p:spTree>
    <p:extLst>
      <p:ext uri="{BB962C8B-B14F-4D97-AF65-F5344CB8AC3E}">
        <p14:creationId xmlns:p14="http://schemas.microsoft.com/office/powerpoint/2010/main" val="38191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86853"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3.1.1 </a:t>
            </a:r>
            <a:r>
              <a:rPr lang="zh-CN" altLang="en-US" sz="1600" dirty="0">
                <a:latin typeface="宋体" panose="02010600030101010101" pitchFamily="2" charset="-122"/>
                <a:ea typeface="宋体" panose="02010600030101010101" pitchFamily="2" charset="-122"/>
              </a:rPr>
              <a:t>设备定期倒换试验制度</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）定期轮换是指运行设备与备用的轮换运行；定期试验是指运行或备用进行动态或静态的启动、保护传动，以检测运行或备用设备的健康水平。定期轮换与定期试验统称定期工作。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）对定期工作过程中发生的问题，应认真分析，记录清楚，同时填写设备缺陷通知单。</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）定期工作开始前，要认真开展危险点分析和采取预控措施，做好事故预想，确保安全操作。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在进行设备定期试验、定期轮换前必须对被试验和被轮换（运行及备用）的设备进行检查，确保试验、轮换安全、可靠。试验、轮换过程中如发生异常情况应立即终止，及时恢复正常运行，并报告站领导，事后将情况详细记入值班记录。</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）定期工作结束后，无特殊要求应根据现场实际情况，将备试设备及系统恢复到原来状态。</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）符合下列情况时，并经电气总工程师批准后可不进行定期试验和设备轮换，但必须记录清楚。  </a:t>
            </a:r>
          </a:p>
        </p:txBody>
      </p:sp>
    </p:spTree>
    <p:extLst>
      <p:ext uri="{BB962C8B-B14F-4D97-AF65-F5344CB8AC3E}">
        <p14:creationId xmlns:p14="http://schemas.microsoft.com/office/powerpoint/2010/main" val="24914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86853" cy="2512226"/>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设备有明显缺陷，如经试验将引起缺陷发展或导致运行工况恶化，影响机组安全、经济运行。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b.</a:t>
            </a:r>
            <a:r>
              <a:rPr lang="zh-CN" altLang="en-US" sz="1600" dirty="0">
                <a:latin typeface="宋体" panose="02010600030101010101" pitchFamily="2" charset="-122"/>
                <a:ea typeface="宋体" panose="02010600030101010101" pitchFamily="2" charset="-122"/>
              </a:rPr>
              <a:t>设备或系统运行方式处于不稳定状态或不具备试验条件，若经试验或轮换，可能造成设备异常或事故。</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c.</a:t>
            </a:r>
            <a:r>
              <a:rPr lang="zh-CN" altLang="en-US" sz="1600" dirty="0">
                <a:latin typeface="宋体" panose="02010600030101010101" pitchFamily="2" charset="-122"/>
                <a:ea typeface="宋体" panose="02010600030101010101" pitchFamily="2" charset="-122"/>
              </a:rPr>
              <a:t>备用设备失去备用。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d.</a:t>
            </a:r>
            <a:r>
              <a:rPr lang="zh-CN" altLang="en-US" sz="1600" dirty="0">
                <a:latin typeface="宋体" panose="02010600030101010101" pitchFamily="2" charset="-122"/>
                <a:ea typeface="宋体" panose="02010600030101010101" pitchFamily="2" charset="-122"/>
              </a:rPr>
              <a:t>执行单机保安全措施，涉及主机安全及重要辅机安全的定期工作。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e.</a:t>
            </a:r>
            <a:r>
              <a:rPr lang="zh-CN" altLang="en-US" sz="1600" dirty="0">
                <a:latin typeface="宋体" panose="02010600030101010101" pitchFamily="2" charset="-122"/>
                <a:ea typeface="宋体" panose="02010600030101010101" pitchFamily="2" charset="-122"/>
              </a:rPr>
              <a:t>其他由有关技术管理部门明文确定暂时不进行的定期工作。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f.</a:t>
            </a:r>
            <a:r>
              <a:rPr lang="zh-CN" altLang="en-US" sz="1600" dirty="0">
                <a:latin typeface="宋体" panose="02010600030101010101" pitchFamily="2" charset="-122"/>
                <a:ea typeface="宋体" panose="02010600030101010101" pitchFamily="2" charset="-122"/>
              </a:rPr>
              <a:t>由于各种原因未能执行的定期工作，在条件具备时，相关班组要及时补救。</a:t>
            </a:r>
          </a:p>
        </p:txBody>
      </p:sp>
    </p:spTree>
    <p:extLst>
      <p:ext uri="{BB962C8B-B14F-4D97-AF65-F5344CB8AC3E}">
        <p14:creationId xmlns:p14="http://schemas.microsoft.com/office/powerpoint/2010/main" val="23421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86853" cy="35779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3.1.2 </a:t>
            </a:r>
            <a:r>
              <a:rPr lang="zh-CN" altLang="en-US" sz="1600" dirty="0">
                <a:latin typeface="宋体" panose="02010600030101010101" pitchFamily="2" charset="-122"/>
                <a:ea typeface="宋体" panose="02010600030101010101" pitchFamily="2" charset="-122"/>
              </a:rPr>
              <a:t>设备定期倒换操作票</a:t>
            </a:r>
            <a:endParaRPr lang="en-US" altLang="zh-CN" sz="1600" dirty="0">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8EDA7E16-DD29-429B-807D-09E24A752AF7}"/>
              </a:ext>
            </a:extLst>
          </p:cNvPr>
          <p:cNvGraphicFramePr>
            <a:graphicFrameLocks noGrp="1"/>
          </p:cNvGraphicFramePr>
          <p:nvPr>
            <p:extLst>
              <p:ext uri="{D42A27DB-BD31-4B8C-83A1-F6EECF244321}">
                <p14:modId xmlns:p14="http://schemas.microsoft.com/office/powerpoint/2010/main" val="361865152"/>
              </p:ext>
            </p:extLst>
          </p:nvPr>
        </p:nvGraphicFramePr>
        <p:xfrm>
          <a:off x="698091" y="1912963"/>
          <a:ext cx="7122436" cy="4331298"/>
        </p:xfrm>
        <a:graphic>
          <a:graphicData uri="http://schemas.openxmlformats.org/drawingml/2006/table">
            <a:tbl>
              <a:tblPr/>
              <a:tblGrid>
                <a:gridCol w="874350">
                  <a:extLst>
                    <a:ext uri="{9D8B030D-6E8A-4147-A177-3AD203B41FA5}">
                      <a16:colId xmlns:a16="http://schemas.microsoft.com/office/drawing/2014/main" xmlns="" val="1187210802"/>
                    </a:ext>
                  </a:extLst>
                </a:gridCol>
                <a:gridCol w="266941">
                  <a:extLst>
                    <a:ext uri="{9D8B030D-6E8A-4147-A177-3AD203B41FA5}">
                      <a16:colId xmlns:a16="http://schemas.microsoft.com/office/drawing/2014/main" xmlns="" val="668231780"/>
                    </a:ext>
                  </a:extLst>
                </a:gridCol>
                <a:gridCol w="2493818">
                  <a:extLst>
                    <a:ext uri="{9D8B030D-6E8A-4147-A177-3AD203B41FA5}">
                      <a16:colId xmlns:a16="http://schemas.microsoft.com/office/drawing/2014/main" xmlns="" val="3569660453"/>
                    </a:ext>
                  </a:extLst>
                </a:gridCol>
                <a:gridCol w="2068945">
                  <a:extLst>
                    <a:ext uri="{9D8B030D-6E8A-4147-A177-3AD203B41FA5}">
                      <a16:colId xmlns:a16="http://schemas.microsoft.com/office/drawing/2014/main" xmlns="" val="2464126853"/>
                    </a:ext>
                  </a:extLst>
                </a:gridCol>
                <a:gridCol w="629588">
                  <a:extLst>
                    <a:ext uri="{9D8B030D-6E8A-4147-A177-3AD203B41FA5}">
                      <a16:colId xmlns:a16="http://schemas.microsoft.com/office/drawing/2014/main" xmlns="" val="604833584"/>
                    </a:ext>
                  </a:extLst>
                </a:gridCol>
                <a:gridCol w="788794">
                  <a:extLst>
                    <a:ext uri="{9D8B030D-6E8A-4147-A177-3AD203B41FA5}">
                      <a16:colId xmlns:a16="http://schemas.microsoft.com/office/drawing/2014/main" xmlns="" val="361837823"/>
                    </a:ext>
                  </a:extLst>
                </a:gridCol>
              </a:tblGrid>
              <a:tr h="210340">
                <a:tc gridSpan="6">
                  <a:txBody>
                    <a:bodyPr/>
                    <a:lstStyle/>
                    <a:p>
                      <a:pPr indent="2066925" algn="l">
                        <a:lnSpc>
                          <a:spcPct val="150000"/>
                        </a:lnSpc>
                        <a:spcAft>
                          <a:spcPts val="0"/>
                        </a:spcAft>
                      </a:pPr>
                      <a:r>
                        <a:rPr lang="en-US" sz="1200" kern="0" dirty="0">
                          <a:effectLst/>
                          <a:latin typeface="Times New Roman" panose="02020603050405020304" pitchFamily="18" charset="0"/>
                          <a:ea typeface="宋体" panose="02010600030101010101" pitchFamily="2" charset="-122"/>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编号：</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316317159"/>
                  </a:ext>
                </a:extLst>
              </a:tr>
              <a:tr h="210340">
                <a:tc gridSpan="6">
                  <a:txBody>
                    <a:bodyPr/>
                    <a:lstStyle/>
                    <a:p>
                      <a:pPr algn="just">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操作任务：将</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PC A</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段母线由工作电源供电转为由</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PC B</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段供电</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559418795"/>
                  </a:ext>
                </a:extLst>
              </a:tr>
              <a:tr h="339182">
                <a:tc gridSpan="2">
                  <a:txBody>
                    <a:bodyPr/>
                    <a:lstStyle/>
                    <a:p>
                      <a:pPr algn="l">
                        <a:lnSpc>
                          <a:spcPct val="150000"/>
                        </a:lnSpc>
                        <a:spcAft>
                          <a:spcPts val="0"/>
                        </a:spcAft>
                      </a:pPr>
                      <a:r>
                        <a:rPr lang="zh-CN" sz="1200" kern="0">
                          <a:effectLst/>
                          <a:latin typeface="Times New Roman" panose="02020603050405020304" pitchFamily="18" charset="0"/>
                          <a:ea typeface="宋体" panose="02010600030101010101" pitchFamily="2" charset="-122"/>
                          <a:cs typeface="宋体" panose="02010600030101010101" pitchFamily="2" charset="-122"/>
                        </a:rPr>
                        <a:t>操作开始时间</a:t>
                      </a: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indent="261620" algn="l">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年</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月</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日</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时</a:t>
                      </a:r>
                      <a:r>
                        <a:rPr lang="en-US" sz="1200" kern="0" dirty="0">
                          <a:effectLst/>
                          <a:latin typeface="Times New Roman" panose="02020603050405020304" pitchFamily="18" charset="0"/>
                          <a:ea typeface="宋体" panose="02010600030101010101" pitchFamily="2" charset="-122"/>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分</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操作结束时间</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r>
                        <a:rPr lang="zh-CN" sz="1200" kern="0">
                          <a:effectLst/>
                          <a:latin typeface="Times New Roman" panose="02020603050405020304" pitchFamily="18" charset="0"/>
                          <a:ea typeface="宋体" panose="02010600030101010101" pitchFamily="2" charset="-122"/>
                          <a:cs typeface="宋体" panose="02010600030101010101" pitchFamily="2" charset="-122"/>
                        </a:rPr>
                        <a:t>年</a:t>
                      </a:r>
                      <a:r>
                        <a:rPr lang="en-US" sz="1200" kern="0">
                          <a:effectLst/>
                          <a:latin typeface="Times New Roman" panose="02020603050405020304" pitchFamily="18" charset="0"/>
                          <a:ea typeface="宋体" panose="02010600030101010101" pitchFamily="2" charset="-122"/>
                          <a:cs typeface="宋体" panose="02010600030101010101" pitchFamily="2" charset="-122"/>
                        </a:rPr>
                        <a:t>  </a:t>
                      </a:r>
                      <a:r>
                        <a:rPr lang="zh-CN" sz="1200" kern="0">
                          <a:effectLst/>
                          <a:latin typeface="Times New Roman" panose="02020603050405020304" pitchFamily="18" charset="0"/>
                          <a:ea typeface="宋体" panose="02010600030101010101" pitchFamily="2" charset="-122"/>
                          <a:cs typeface="宋体" panose="02010600030101010101" pitchFamily="2" charset="-122"/>
                        </a:rPr>
                        <a:t>月</a:t>
                      </a:r>
                      <a:r>
                        <a:rPr lang="en-US" sz="1200" kern="0">
                          <a:effectLst/>
                          <a:latin typeface="Times New Roman" panose="02020603050405020304" pitchFamily="18" charset="0"/>
                          <a:ea typeface="宋体" panose="02010600030101010101" pitchFamily="2" charset="-122"/>
                          <a:cs typeface="宋体" panose="02010600030101010101" pitchFamily="2" charset="-122"/>
                        </a:rPr>
                        <a:t>  </a:t>
                      </a:r>
                      <a:r>
                        <a:rPr lang="zh-CN" sz="1200" kern="0">
                          <a:effectLst/>
                          <a:latin typeface="Times New Roman" panose="02020603050405020304" pitchFamily="18" charset="0"/>
                          <a:ea typeface="宋体" panose="02010600030101010101" pitchFamily="2" charset="-122"/>
                          <a:cs typeface="宋体" panose="02010600030101010101" pitchFamily="2" charset="-122"/>
                        </a:rPr>
                        <a:t>日</a:t>
                      </a:r>
                      <a:r>
                        <a:rPr lang="en-US" sz="1200" kern="0">
                          <a:effectLst/>
                          <a:latin typeface="Times New Roman" panose="02020603050405020304" pitchFamily="18" charset="0"/>
                          <a:ea typeface="宋体" panose="02010600030101010101" pitchFamily="2" charset="-122"/>
                          <a:cs typeface="宋体" panose="02010600030101010101" pitchFamily="2" charset="-122"/>
                        </a:rPr>
                        <a:t>  </a:t>
                      </a:r>
                      <a:r>
                        <a:rPr lang="zh-CN" sz="1200" kern="0">
                          <a:effectLst/>
                          <a:latin typeface="Times New Roman" panose="02020603050405020304" pitchFamily="18" charset="0"/>
                          <a:ea typeface="宋体" panose="02010600030101010101" pitchFamily="2" charset="-122"/>
                          <a:cs typeface="宋体" panose="02010600030101010101" pitchFamily="2" charset="-122"/>
                        </a:rPr>
                        <a:t>时</a:t>
                      </a:r>
                      <a:r>
                        <a:rPr lang="en-US" sz="1200" kern="0">
                          <a:effectLst/>
                          <a:latin typeface="Times New Roman" panose="02020603050405020304" pitchFamily="18" charset="0"/>
                          <a:ea typeface="宋体" panose="02010600030101010101" pitchFamily="2" charset="-122"/>
                          <a:cs typeface="宋体" panose="02010600030101010101" pitchFamily="2" charset="-122"/>
                        </a:rPr>
                        <a:t>  </a:t>
                      </a:r>
                      <a:r>
                        <a:rPr lang="zh-CN" sz="1200" kern="0">
                          <a:effectLst/>
                          <a:latin typeface="Times New Roman" panose="02020603050405020304" pitchFamily="18" charset="0"/>
                          <a:ea typeface="宋体" panose="02010600030101010101" pitchFamily="2" charset="-122"/>
                          <a:cs typeface="宋体" panose="02010600030101010101" pitchFamily="2" charset="-122"/>
                        </a:rPr>
                        <a:t>分</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422877849"/>
                  </a:ext>
                </a:extLst>
              </a:tr>
              <a:tr h="210340">
                <a:tc>
                  <a:txBody>
                    <a:bodyPr/>
                    <a:lstStyle/>
                    <a:p>
                      <a:pPr algn="ctr">
                        <a:lnSpc>
                          <a:spcPct val="150000"/>
                        </a:lnSpc>
                        <a:spcAft>
                          <a:spcPts val="0"/>
                        </a:spcAft>
                      </a:pPr>
                      <a:r>
                        <a:rPr lang="zh-CN" sz="1200" kern="0">
                          <a:effectLst/>
                          <a:latin typeface="Times New Roman" panose="02020603050405020304" pitchFamily="18" charset="0"/>
                          <a:ea typeface="宋体" panose="02010600030101010101" pitchFamily="2" charset="-122"/>
                          <a:cs typeface="宋体" panose="02010600030101010101" pitchFamily="2" charset="-122"/>
                        </a:rPr>
                        <a:t>顺序</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危</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险</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因</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素</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预</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控</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项</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执行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1038154"/>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认清设备，防止误入带电间隔</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7469191"/>
                  </a:ext>
                </a:extLst>
              </a:tr>
              <a:tr h="210340">
                <a:tc>
                  <a:txBody>
                    <a:bodyPr/>
                    <a:lstStyle/>
                    <a:p>
                      <a:pPr algn="ctr">
                        <a:lnSpc>
                          <a:spcPct val="150000"/>
                        </a:lnSpc>
                        <a:spcAft>
                          <a:spcPts val="0"/>
                        </a:spcAft>
                      </a:pPr>
                      <a:r>
                        <a:rPr lang="zh-CN" sz="1200" kern="0">
                          <a:effectLst/>
                          <a:latin typeface="Times New Roman" panose="02020603050405020304" pitchFamily="18" charset="0"/>
                          <a:ea typeface="宋体" panose="02010600030101010101" pitchFamily="2" charset="-122"/>
                          <a:cs typeface="宋体" panose="02010600030101010101" pitchFamily="2" charset="-122"/>
                        </a:rPr>
                        <a:t>顺序</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操</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作</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项</a:t>
                      </a:r>
                      <a:r>
                        <a:rPr lang="zh-CN" sz="1200" kern="0" dirty="0">
                          <a:effectLst/>
                          <a:latin typeface="Calibri" panose="020F0502020204030204" pitchFamily="34" charset="0"/>
                          <a:ea typeface="Times New Roman" panose="02020603050405020304" pitchFamily="18" charset="0"/>
                          <a:cs typeface="宋体" panose="02010600030101010101" pitchFamily="2" charset="-122"/>
                        </a:rPr>
                        <a:t>  </a:t>
                      </a:r>
                      <a:r>
                        <a:rPr lang="zh-CN" sz="1200" kern="0" dirty="0">
                          <a:effectLst/>
                          <a:latin typeface="Times New Roman" panose="02020603050405020304" pitchFamily="18" charset="0"/>
                          <a:ea typeface="宋体" panose="02010600030101010101" pitchFamily="2" charset="-122"/>
                          <a:cs typeface="宋体" panose="02010600030101010101" pitchFamily="2" charset="-122"/>
                        </a:rPr>
                        <a:t>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50000"/>
                        </a:lnSpc>
                        <a:spcAft>
                          <a:spcPts val="0"/>
                        </a:spcAft>
                      </a:pPr>
                      <a:r>
                        <a:rPr lang="zh-CN" sz="1200" kern="0" dirty="0">
                          <a:effectLst/>
                          <a:latin typeface="Times New Roman" panose="02020603050405020304" pitchFamily="18" charset="0"/>
                          <a:ea typeface="宋体" panose="02010600030101010101" pitchFamily="2" charset="-122"/>
                          <a:cs typeface="宋体" panose="02010600030101010101" pitchFamily="2" charset="-122"/>
                        </a:rPr>
                        <a:t>执行</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2629823"/>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接值长令，</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将</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PC A</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段母线由工作电源供电转为由</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PC B</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段供电</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848445"/>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检查并确认</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#1</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公用厂用变高压侧开关</a:t>
                      </a:r>
                      <a:r>
                        <a:rPr lang="en-US" sz="1200" kern="100" dirty="0">
                          <a:effectLst/>
                          <a:latin typeface="Times New Roman" panose="02020603050405020304" pitchFamily="18" charset="0"/>
                          <a:ea typeface="宋体" panose="02010600030101010101" pitchFamily="2" charset="-122"/>
                          <a:cs typeface="宋体" panose="02010600030101010101" pitchFamily="2" charset="-122"/>
                        </a:rPr>
                        <a:t>9108</a:t>
                      </a:r>
                      <a:r>
                        <a:rPr lang="zh-CN" sz="1200" kern="100" dirty="0">
                          <a:effectLst/>
                          <a:latin typeface="Times New Roman" panose="02020603050405020304" pitchFamily="18" charset="0"/>
                          <a:ea typeface="宋体" panose="02010600030101010101" pitchFamily="2" charset="-122"/>
                          <a:cs typeface="宋体" panose="02010600030101010101" pitchFamily="2" charset="-122"/>
                        </a:rPr>
                        <a:t>在热备用状态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6236278"/>
                  </a:ext>
                </a:extLst>
              </a:tr>
              <a:tr h="266380">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检查并确认</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公用厂用变高压侧开关</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9108</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在远方位置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6478095"/>
                  </a:ext>
                </a:extLst>
              </a:tr>
              <a:tr h="243135">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检查并确认</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PC A</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段进线开关</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401</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在热备用状态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8722786"/>
                  </a:ext>
                </a:extLst>
              </a:tr>
              <a:tr h="263867">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检查并确认</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PC A</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段与</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段母联开关在热备用状态</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6465047"/>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检查自动电源转换装置在“自复”模式</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11713"/>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在</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DCS</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上将</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号公用厂用变高压侧开关</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9108</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分闸</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0834896"/>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8</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检查并确认</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号公用厂用变高压侧开关</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9108</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已分闸</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0979838"/>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检查并确认</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PC A</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段进线开关</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401</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已自动分闸</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1026177"/>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10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检查并确认</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PC A</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段与</a:t>
                      </a:r>
                      <a:r>
                        <a:rPr lang="en-US" sz="1200" kern="10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段母联开关已自动合闸</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3284708"/>
                  </a:ext>
                </a:extLst>
              </a:tr>
              <a:tr h="249418">
                <a:tc>
                  <a:txBody>
                    <a:bodyPr/>
                    <a:lstStyle/>
                    <a:p>
                      <a:pPr algn="ctr">
                        <a:lnSpc>
                          <a:spcPct val="150000"/>
                        </a:lnSpc>
                        <a:spcAft>
                          <a:spcPts val="0"/>
                        </a:spcAft>
                        <a:tabLst>
                          <a:tab pos="-90170" algn="l"/>
                        </a:tabLst>
                      </a:pPr>
                      <a:r>
                        <a:rPr lang="en-US" sz="1200" kern="100">
                          <a:effectLst/>
                          <a:latin typeface="Times New Roman" panose="02020603050405020304" pitchFamily="18" charset="0"/>
                          <a:ea typeface="宋体" panose="02010600030101010101" pitchFamily="2" charset="-122"/>
                          <a:cs typeface="宋体" panose="02010600030101010101" pitchFamily="2" charset="-122"/>
                        </a:rPr>
                        <a:t>11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r>
                        <a:rPr lang="zh-CN" sz="1200" kern="100" dirty="0">
                          <a:effectLst/>
                          <a:latin typeface="Times New Roman" panose="02020603050405020304" pitchFamily="18" charset="0"/>
                          <a:ea typeface="宋体" panose="02010600030101010101" pitchFamily="2" charset="-122"/>
                          <a:cs typeface="Times New Roman" panose="02020603050405020304" pitchFamily="18" charset="0"/>
                        </a:rPr>
                        <a:t>操作完毕，汇报记录</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lnSpc>
                          <a:spcPct val="150000"/>
                        </a:lnSpc>
                        <a:spcAft>
                          <a:spcPts val="0"/>
                        </a:spcAft>
                      </a:pPr>
                      <a:r>
                        <a:rPr lang="en-US" sz="1200" kern="0" dirty="0">
                          <a:effectLst/>
                          <a:latin typeface="Times New Roman" panose="02020603050405020304" pitchFamily="18" charset="0"/>
                          <a:ea typeface="宋体" panose="02010600030101010101" pitchFamily="2" charset="-122"/>
                          <a:cs typeface="宋体" panose="02010600030101010101" pitchFamily="2" charset="-122"/>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1934" marR="6193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6863119"/>
                  </a:ext>
                </a:extLst>
              </a:tr>
            </a:tbl>
          </a:graphicData>
        </a:graphic>
      </p:graphicFrame>
    </p:spTree>
    <p:extLst>
      <p:ext uri="{BB962C8B-B14F-4D97-AF65-F5344CB8AC3E}">
        <p14:creationId xmlns:p14="http://schemas.microsoft.com/office/powerpoint/2010/main" val="19502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86853" cy="5035994"/>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en-US" sz="1600" dirty="0">
                <a:solidFill>
                  <a:srgbClr val="FF0000"/>
                </a:solidFill>
                <a:latin typeface="宋体" panose="02010600030101010101" pitchFamily="2" charset="-122"/>
                <a:ea typeface="宋体" panose="02010600030101010101" pitchFamily="2" charset="-122"/>
              </a:rPr>
              <a:t>倒闸操作要求和基本操作方法</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3.2.1</a:t>
            </a:r>
            <a:r>
              <a:rPr lang="zh-CN" altLang="zh-CN" sz="1600" dirty="0">
                <a:latin typeface="宋体" panose="02010600030101010101" pitchFamily="2" charset="-122"/>
                <a:ea typeface="宋体" panose="02010600030101010101" pitchFamily="2" charset="-122"/>
              </a:rPr>
              <a:t>倒闸操作的基本要求 </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en-US" altLang="zh-CN" sz="1600" dirty="0" err="1">
                <a:latin typeface="宋体" panose="02010600030101010101" pitchFamily="2" charset="-122"/>
                <a:ea typeface="宋体" panose="02010600030101010101" pitchFamily="2" charset="-122"/>
              </a:rPr>
              <a:t>操作中不得造成事故</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尽量不影响或少影响对各部门的供电。</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尽量不影响或少影响系统的正常运行。</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万一发生事故，影响的范围应尽量小。</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电气值班人员在倒闸操作中，应样遵循上述要求，正确地实现电气设备运行状态或运行方式的转变，保证系统连续安全供电。</a:t>
            </a:r>
          </a:p>
          <a:p>
            <a:pPr>
              <a:lnSpc>
                <a:spcPts val="2400"/>
              </a:lnSpc>
            </a:pPr>
            <a:r>
              <a:rPr lang="en-US" altLang="zh-CN" sz="1600" dirty="0">
                <a:latin typeface="宋体" panose="02010600030101010101" pitchFamily="2" charset="-122"/>
                <a:ea typeface="宋体" panose="02010600030101010101" pitchFamily="2" charset="-122"/>
              </a:rPr>
              <a:t>3.2.2</a:t>
            </a:r>
            <a:r>
              <a:rPr lang="zh-CN" altLang="en-US" sz="1600" dirty="0">
                <a:latin typeface="宋体" panose="02010600030101010101" pitchFamily="2" charset="-122"/>
                <a:ea typeface="宋体" panose="02010600030101010101" pitchFamily="2" charset="-122"/>
              </a:rPr>
              <a:t>倒闸基本操作方法</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3.2.2.1</a:t>
            </a:r>
            <a:r>
              <a:rPr lang="zh-CN" altLang="en-US" sz="1600" dirty="0">
                <a:latin typeface="宋体" panose="02010600030101010101" pitchFamily="2" charset="-122"/>
                <a:ea typeface="宋体" panose="02010600030101010101" pitchFamily="2" charset="-122"/>
              </a:rPr>
              <a:t>高压断路器的操作：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）远方操作时扳动控制开关，不得用力过猛或操作过快，以免操作失灵。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）断路器合闸、送电或跳闸试送时，除操作和监护人员外，其他人员应尽量远离现场，避免因带事故合闸造成断路器的损坏而发生意外。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）拒绝跳闸的断路器不得投入运行。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）断路器分、合闸后，应立即检查有关信号和测量仪表的指示。同时应到现场检查其实际分、合位置。</a:t>
            </a:r>
          </a:p>
        </p:txBody>
      </p:sp>
    </p:spTree>
    <p:extLst>
      <p:ext uri="{BB962C8B-B14F-4D97-AF65-F5344CB8AC3E}">
        <p14:creationId xmlns:p14="http://schemas.microsoft.com/office/powerpoint/2010/main" val="14512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5159105"/>
          </a:xfrm>
          <a:prstGeom prst="rect">
            <a:avLst/>
          </a:prstGeom>
        </p:spPr>
        <p:txBody>
          <a:bodyPr wrap="square">
            <a:spAutoFit/>
          </a:bodyPr>
          <a:lstStyle/>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）当汽包水位计损坏时，应及时更换损坏的水位计，当全部汽包水位计损坏时，应立即停炉；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发生汽水共腾时，应适当降低锅炉蒸发量，并保持稳定，开启排污门和事故放水门，停止加药，开启过热器和蒸汽管道疏水门，适当给水，确保汽水共腾时的汽包水位比正常水位略低，取样化验，采取措施改善炉水质量。</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zh-CN" sz="1600" dirty="0">
                <a:solidFill>
                  <a:srgbClr val="FF0000"/>
                </a:solidFill>
                <a:latin typeface="宋体" panose="02010600030101010101" pitchFamily="2" charset="-122"/>
                <a:ea typeface="宋体" panose="02010600030101010101" pitchFamily="2" charset="-122"/>
              </a:rPr>
              <a:t>过热蒸汽压力、过热蒸汽温度和给水压力的监视、调整和故障处理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过热蒸汽压力、过热蒸汽温度和给水压力的监视、调整和故障处理应符合下列规定：</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）应根据垃圾量和垃圾热值情况，相应调整炉排型垃圾焚烧炉的蒸发量。保持正常的蒸汽压力和温度，保证蒸汽的品质合格；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）必须监视和控制过热蒸汽压力，中压锅炉过热蒸汽压力允许变化范围应为</a:t>
            </a:r>
          </a:p>
          <a:p>
            <a:pPr>
              <a:lnSpc>
                <a:spcPts val="2400"/>
              </a:lnSpc>
            </a:pPr>
            <a:r>
              <a:rPr lang="en-US" altLang="zh-CN" sz="1600" dirty="0">
                <a:latin typeface="宋体" panose="02010600030101010101" pitchFamily="2" charset="-122"/>
                <a:ea typeface="宋体" panose="02010600030101010101" pitchFamily="2" charset="-122"/>
              </a:rPr>
              <a:t>±0.05MPa</a:t>
            </a:r>
            <a:r>
              <a:rPr lang="zh-CN" altLang="zh-CN" sz="1600" dirty="0">
                <a:latin typeface="宋体" panose="02010600030101010101" pitchFamily="2" charset="-122"/>
                <a:ea typeface="宋体" panose="02010600030101010101" pitchFamily="2" charset="-122"/>
              </a:rPr>
              <a:t>，当锅炉压力变化时，应相应调整锅炉蒸发量和焚烧工况，保持过热</a:t>
            </a:r>
          </a:p>
          <a:p>
            <a:pPr>
              <a:lnSpc>
                <a:spcPts val="2400"/>
              </a:lnSpc>
            </a:pPr>
            <a:r>
              <a:rPr lang="zh-CN" altLang="zh-CN" sz="1600" dirty="0">
                <a:latin typeface="宋体" panose="02010600030101010101" pitchFamily="2" charset="-122"/>
                <a:ea typeface="宋体" panose="02010600030101010101" pitchFamily="2" charset="-122"/>
              </a:rPr>
              <a:t>蒸汽压力稳定；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）必须监视和控制过热蒸汽温度，中压锅炉过热蒸汽汽温的允许变化范围应</a:t>
            </a:r>
          </a:p>
          <a:p>
            <a:pPr>
              <a:lnSpc>
                <a:spcPts val="2400"/>
              </a:lnSpc>
            </a:pPr>
            <a:r>
              <a:rPr lang="zh-CN" altLang="zh-CN" sz="1600" dirty="0">
                <a:latin typeface="宋体" panose="02010600030101010101" pitchFamily="2" charset="-122"/>
                <a:ea typeface="宋体" panose="02010600030101010101" pitchFamily="2" charset="-122"/>
              </a:rPr>
              <a:t>为</a:t>
            </a:r>
            <a:r>
              <a:rPr lang="en-US" altLang="zh-CN" sz="1600" dirty="0">
                <a:latin typeface="宋体" panose="02010600030101010101" pitchFamily="2" charset="-122"/>
                <a:ea typeface="宋体" panose="02010600030101010101" pitchFamily="2" charset="-122"/>
              </a:rPr>
              <a:t> +5°C</a:t>
            </a:r>
            <a:r>
              <a:rPr lang="zh-CN" altLang="zh-CN" sz="1600" dirty="0">
                <a:latin typeface="宋体" panose="02010600030101010101" pitchFamily="2" charset="-122"/>
                <a:ea typeface="宋体" panose="02010600030101010101" pitchFamily="2" charset="-122"/>
              </a:rPr>
              <a:t>～一</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℃，当锅炉汽温变化时，应相应调整减温水量和焚烧工况，保持过热蒸汽温度稳定，当蒸汽温度剧烈波动时，应调整减温水量和蒸发量</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必要时应停炉；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）运行中应经常监视给水压力，如有异常，及时调整。</a:t>
            </a:r>
          </a:p>
        </p:txBody>
      </p:sp>
    </p:spTree>
    <p:extLst>
      <p:ext uri="{BB962C8B-B14F-4D97-AF65-F5344CB8AC3E}">
        <p14:creationId xmlns:p14="http://schemas.microsoft.com/office/powerpoint/2010/main" val="16752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414029"/>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3.2.2.2</a:t>
            </a:r>
            <a:r>
              <a:rPr lang="zh-CN" altLang="en-US" sz="1600" dirty="0">
                <a:latin typeface="宋体" panose="02010600030101010101" pitchFamily="2" charset="-122"/>
                <a:ea typeface="宋体" panose="02010600030101010101" pitchFamily="2" charset="-122"/>
              </a:rPr>
              <a:t>隔离开关的操作 </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）操作隔离开关时，现检查主闸刀和接地闸刀的机械联销是否正常可靠，电气控制电路和辅助开关、行程开关及电机是否正常。</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）分、合闸隔离开关时，断路器必须在断开位置，并核对铭牌无误后，方可操作。</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）隔离刀闸（除变压或避雷器闸刀），一般不得在带负荷情况下就地手动操作，绝对禁止擅自解锁强行合闸。</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）隔离开关分、合后，应检查实际位置并销住，以免传动机构或控制回路有故障。合闸后，触头应接触良好。分闸后，张开的角度或拉开的距离应符合要求。</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）停电操作时，当断路器先断开后，应先拉负荷侧隔离开关，后拉电源侧隔离开关，送电时的操作顺序相反。</a:t>
            </a: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）在操作过程中，发现误合隔离开关时，不允许将误合隔离开关再拉开，发现误拉隔离开关时，不允许将误拉的刀闸再重新合上。</a:t>
            </a:r>
          </a:p>
        </p:txBody>
      </p:sp>
    </p:spTree>
    <p:extLst>
      <p:ext uri="{BB962C8B-B14F-4D97-AF65-F5344CB8AC3E}">
        <p14:creationId xmlns:p14="http://schemas.microsoft.com/office/powerpoint/2010/main" val="35527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358612"/>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3.2.2.3</a:t>
            </a:r>
            <a:r>
              <a:rPr lang="zh-CN" altLang="en-US" sz="1600" dirty="0">
                <a:latin typeface="宋体" panose="02010600030101010101" pitchFamily="2" charset="-122"/>
                <a:ea typeface="宋体" panose="02010600030101010101" pitchFamily="2" charset="-122"/>
              </a:rPr>
              <a:t>验电的操作</a:t>
            </a:r>
          </a:p>
          <a:p>
            <a:pPr>
              <a:lnSpc>
                <a:spcPct val="150000"/>
              </a:lnSpc>
            </a:pPr>
            <a:r>
              <a:rPr lang="zh-CN" altLang="en-US" sz="1600" dirty="0">
                <a:latin typeface="宋体" panose="02010600030101010101" pitchFamily="2" charset="-122"/>
                <a:ea typeface="宋体" panose="02010600030101010101" pitchFamily="2" charset="-122"/>
              </a:rPr>
              <a:t>    电气设备接地前必须先进行验电，</a:t>
            </a:r>
            <a:r>
              <a:rPr lang="zh-CN" altLang="zh-CN" sz="1600" dirty="0">
                <a:latin typeface="宋体" panose="02010600030101010101" pitchFamily="2" charset="-122"/>
                <a:ea typeface="宋体" panose="02010600030101010101" pitchFamily="2" charset="-122"/>
              </a:rPr>
              <a:t>验电操作时，首先要态度认真，克服可有可无的麻痹思想，避免走过场或流于形式。其次要掌握正确的判断方法和要领，</a:t>
            </a:r>
            <a:r>
              <a:rPr lang="zh-CN" altLang="en-US" sz="1600" dirty="0">
                <a:latin typeface="宋体" panose="02010600030101010101" pitchFamily="2" charset="-122"/>
                <a:ea typeface="宋体" panose="02010600030101010101" pitchFamily="2" charset="-122"/>
              </a:rPr>
              <a:t>验电的方法及要求如下: </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）高压验电时，操作人员必须戴绝缘手套，穿绝缘鞋。</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）验电时，必须使用电压登记合格，试验合格的验电器。</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）验电前，现在又电设备上检查验电器，应确证良好。</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）在停电设备的各侧（如断路器的两侧、变压器的两侧等以及需要短路接地的部分，分相进行验电）。</a:t>
            </a:r>
          </a:p>
        </p:txBody>
      </p:sp>
    </p:spTree>
    <p:extLst>
      <p:ext uri="{BB962C8B-B14F-4D97-AF65-F5344CB8AC3E}">
        <p14:creationId xmlns:p14="http://schemas.microsoft.com/office/powerpoint/2010/main" val="5206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820277"/>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3.2.2.4</a:t>
            </a:r>
            <a:r>
              <a:rPr lang="zh-CN" altLang="en-US" sz="1600" dirty="0">
                <a:latin typeface="宋体" panose="02010600030101010101" pitchFamily="2" charset="-122"/>
                <a:ea typeface="宋体" panose="02010600030101010101" pitchFamily="2" charset="-122"/>
              </a:rPr>
              <a:t>挂接地线的操作方法</a:t>
            </a:r>
          </a:p>
          <a:p>
            <a:pPr>
              <a:lnSpc>
                <a:spcPct val="1500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挂接地线，要按照有关规程的规定进行操作，并注意防止带电挂接地线。挂接地线的操作方法及注意事项如下：</a:t>
            </a:r>
            <a:endParaRPr lang="en-US" altLang="zh-CN" sz="1600" dirty="0">
              <a:latin typeface="宋体" panose="02010600030101010101" pitchFamily="2" charset="-122"/>
              <a:ea typeface="宋体" panose="02010600030101010101" pitchFamily="2" charset="-122"/>
            </a:endParaRP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）挂接地线前，必须验电，验明设备确无电压后，立即将停电设备接地并三相短路。操作时，先接接地线，后接导体端。</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）挂接地线时，操作人员必须戴绝缘手套，以免感应电的伤害，同时应尽量使用有装有绝缘手柄的地线，以减少与一次系统直接接触的机会。</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）所挂接地线应与带电设备保持足够的安全距离。</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）必须试用合格的接地线，其截面应满足要求，且无断股。严禁将接地线缠绕在设备上或缠绕在接地体上。</a:t>
            </a:r>
          </a:p>
        </p:txBody>
      </p:sp>
    </p:spTree>
    <p:extLst>
      <p:ext uri="{BB962C8B-B14F-4D97-AF65-F5344CB8AC3E}">
        <p14:creationId xmlns:p14="http://schemas.microsoft.com/office/powerpoint/2010/main" val="685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zh-CN" sz="2400" b="1" dirty="0">
                <a:latin typeface="宋体" panose="02010600030101010101" pitchFamily="2" charset="-122"/>
                <a:ea typeface="宋体" panose="02010600030101010101" pitchFamily="2" charset="-122"/>
              </a:rPr>
              <a:t>垃圾焚烧发电机组的定期切换与试验</a:t>
            </a:r>
            <a:endParaRPr lang="zh-CN" altLang="en-US" sz="2400" b="1"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电气设备定期切换与试验项目的操作</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989280"/>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3.2.2.5</a:t>
            </a:r>
            <a:r>
              <a:rPr lang="zh-CN" altLang="en-US" sz="1600" dirty="0">
                <a:latin typeface="宋体" panose="02010600030101010101" pitchFamily="2" charset="-122"/>
                <a:ea typeface="宋体" panose="02010600030101010101" pitchFamily="2" charset="-122"/>
              </a:rPr>
              <a:t>继电保护及自动装置的操作 </a:t>
            </a:r>
          </a:p>
          <a:p>
            <a:pPr>
              <a:lnSpc>
                <a:spcPct val="150000"/>
              </a:lnSpc>
            </a:pPr>
            <a:r>
              <a:rPr lang="zh-CN" altLang="en-US" sz="1600" dirty="0">
                <a:latin typeface="宋体" panose="02010600030101010101" pitchFamily="2" charset="-122"/>
                <a:ea typeface="宋体" panose="02010600030101010101" pitchFamily="2" charset="-122"/>
              </a:rPr>
              <a:t>    倒闸操作时，继电保护及自动装置的使用原则是： </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）设备不允许无保护运行，设备送电前，保护及自动装置应齐全，整定值应正确。</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）倒闸操作中和设备停电后，如无特殊要求，一般不必操作保护但如到闸操作将影响某些保护的工作条件，可能引起误动作时，应该保护提前停用。</a:t>
            </a:r>
          </a:p>
          <a:p>
            <a:pPr>
              <a:lnSpc>
                <a:spcPct val="1500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）继电保护及自动装置投入时，应先投交流电源，后投直流电源，投入直流电源时，应先投负极，听时相反。以防止产生回路造成装置误动作。</a:t>
            </a:r>
          </a:p>
        </p:txBody>
      </p:sp>
    </p:spTree>
    <p:extLst>
      <p:ext uri="{BB962C8B-B14F-4D97-AF65-F5344CB8AC3E}">
        <p14:creationId xmlns:p14="http://schemas.microsoft.com/office/powerpoint/2010/main" val="6724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en-US" sz="2400" b="1" dirty="0">
                <a:latin typeface="宋体" panose="02010600030101010101" pitchFamily="2" charset="-122"/>
                <a:ea typeface="宋体" panose="02010600030101010101" pitchFamily="2" charset="-122"/>
              </a:rPr>
              <a:t>垃圾焚烧发电机组的事故处理</a:t>
            </a:r>
          </a:p>
        </p:txBody>
      </p:sp>
      <p:sp>
        <p:nvSpPr>
          <p:cNvPr id="4" name="矩形 3">
            <a:extLst>
              <a:ext uri="{FF2B5EF4-FFF2-40B4-BE49-F238E27FC236}">
                <a16:creationId xmlns:a16="http://schemas.microsoft.com/office/drawing/2014/main" xmlns="" id="{4F40E987-8A91-459E-A3A6-4D1FF12C1C21}"/>
              </a:ext>
            </a:extLst>
          </p:cNvPr>
          <p:cNvSpPr/>
          <p:nvPr/>
        </p:nvSpPr>
        <p:spPr>
          <a:xfrm>
            <a:off x="687045" y="1205603"/>
            <a:ext cx="7686696" cy="1881284"/>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本工作领域包含三项任务，分别是任务一垃圾焚烧炉及余热锅炉系统的事故处理，任务二汽轮机及辅助系统的事故处理，任务三电气系统的事故处理。核心知识点包括垃圾焚烧机组事故处理的基本原则和方法，机组事故的现象及判断，事故的原因分析及事故的处理步骤及原理方法。关键技能项包括：能准确判断并快速处理事故。</a:t>
            </a:r>
            <a:endParaRPr lang="en-US" altLang="zh-CN" sz="1600" dirty="0">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xmlns="" id="{49C5F5EE-92EC-4502-8C14-74381CA11E10}"/>
              </a:ext>
            </a:extLst>
          </p:cNvPr>
          <p:cNvSpPr/>
          <p:nvPr/>
        </p:nvSpPr>
        <p:spPr>
          <a:xfrm>
            <a:off x="687045" y="2931972"/>
            <a:ext cx="7312385" cy="2208746"/>
          </a:xfrm>
          <a:prstGeom prst="rect">
            <a:avLst/>
          </a:prstGeom>
        </p:spPr>
        <p:txBody>
          <a:bodyPr wrap="square">
            <a:spAutoFit/>
          </a:bodyPr>
          <a:lstStyle/>
          <a:p>
            <a:pPr>
              <a:lnSpc>
                <a:spcPct val="200000"/>
              </a:lnSpc>
            </a:pPr>
            <a:r>
              <a:rPr lang="zh-CN" altLang="en-US" b="1" dirty="0">
                <a:solidFill>
                  <a:srgbClr val="0000FF"/>
                </a:solidFill>
                <a:latin typeface="宋体" panose="02010600030101010101" pitchFamily="2" charset="-122"/>
                <a:ea typeface="宋体" panose="02010600030101010101" pitchFamily="2" charset="-122"/>
              </a:rPr>
              <a:t>垃圾焚烧发电机组的事故处理工作领域包含</a:t>
            </a:r>
            <a:r>
              <a:rPr lang="zh-CN" altLang="en-US" b="1" u="sng" dirty="0">
                <a:solidFill>
                  <a:srgbClr val="FF0000"/>
                </a:solidFill>
                <a:latin typeface="宋体" panose="02010600030101010101" pitchFamily="2" charset="-122"/>
                <a:ea typeface="宋体" panose="02010600030101010101" pitchFamily="2" charset="-122"/>
              </a:rPr>
              <a:t> 三个 </a:t>
            </a:r>
            <a:r>
              <a:rPr lang="zh-CN" altLang="en-US" b="1" dirty="0">
                <a:solidFill>
                  <a:srgbClr val="0000FF"/>
                </a:solidFill>
                <a:latin typeface="宋体" panose="02010600030101010101" pitchFamily="2" charset="-122"/>
                <a:ea typeface="宋体" panose="02010600030101010101" pitchFamily="2" charset="-122"/>
              </a:rPr>
              <a:t>分任务清单：</a:t>
            </a:r>
            <a:endParaRPr lang="zh-CN" altLang="en-US" dirty="0">
              <a:solidFill>
                <a:srgbClr val="0000FF"/>
              </a:solidFill>
              <a:latin typeface="宋体" panose="02010600030101010101" pitchFamily="2" charset="-122"/>
              <a:ea typeface="宋体" panose="02010600030101010101" pitchFamily="2" charset="-122"/>
            </a:endParaRPr>
          </a:p>
          <a:p>
            <a:pPr>
              <a:lnSpc>
                <a:spcPct val="200000"/>
              </a:lnSpc>
            </a:pPr>
            <a:r>
              <a:rPr lang="zh-CN" altLang="zh-CN" b="1" dirty="0">
                <a:latin typeface="宋体" panose="02010600030101010101" pitchFamily="2" charset="-122"/>
                <a:ea typeface="宋体" panose="02010600030101010101" pitchFamily="2" charset="-122"/>
              </a:rPr>
              <a:t>工作任务一</a:t>
            </a:r>
            <a:r>
              <a:rPr lang="en-US" altLang="zh-CN" b="1" dirty="0">
                <a:latin typeface="宋体" panose="02010600030101010101" pitchFamily="2" charset="-122"/>
                <a:ea typeface="宋体" panose="02010600030101010101" pitchFamily="2" charset="-122"/>
              </a:rPr>
              <a:t>  </a:t>
            </a:r>
            <a:r>
              <a:rPr lang="zh-CN" altLang="zh-CN" b="1" dirty="0">
                <a:latin typeface="宋体" panose="02010600030101010101" pitchFamily="2" charset="-122"/>
                <a:ea typeface="宋体" panose="02010600030101010101" pitchFamily="2" charset="-122"/>
              </a:rPr>
              <a:t>垃圾焚烧炉及余热锅炉系统事故处理</a:t>
            </a:r>
            <a:endParaRPr lang="en-US" altLang="zh-CN" b="1" dirty="0">
              <a:latin typeface="宋体" panose="02010600030101010101" pitchFamily="2" charset="-122"/>
              <a:ea typeface="宋体" panose="02010600030101010101" pitchFamily="2" charset="-122"/>
            </a:endParaRPr>
          </a:p>
          <a:p>
            <a:pPr>
              <a:lnSpc>
                <a:spcPct val="200000"/>
              </a:lnSpc>
            </a:pPr>
            <a:r>
              <a:rPr lang="zh-CN" altLang="zh-CN" b="1" dirty="0">
                <a:latin typeface="宋体" panose="02010600030101010101" pitchFamily="2" charset="-122"/>
                <a:ea typeface="宋体" panose="02010600030101010101" pitchFamily="2" charset="-122"/>
              </a:rPr>
              <a:t>工作任务二 </a:t>
            </a:r>
            <a:r>
              <a:rPr lang="en-US" altLang="zh-CN" b="1" dirty="0">
                <a:latin typeface="宋体" panose="02010600030101010101" pitchFamily="2" charset="-122"/>
                <a:ea typeface="宋体" panose="02010600030101010101" pitchFamily="2" charset="-122"/>
              </a:rPr>
              <a:t> </a:t>
            </a:r>
            <a:r>
              <a:rPr lang="zh-CN" altLang="zh-CN" b="1" dirty="0">
                <a:latin typeface="宋体" panose="02010600030101010101" pitchFamily="2" charset="-122"/>
                <a:ea typeface="宋体" panose="02010600030101010101" pitchFamily="2" charset="-122"/>
              </a:rPr>
              <a:t>汽轮机及辅助系统的事故处理</a:t>
            </a:r>
            <a:endParaRPr lang="en-US" altLang="zh-CN" b="1" dirty="0">
              <a:latin typeface="宋体" panose="02010600030101010101" pitchFamily="2" charset="-122"/>
              <a:ea typeface="宋体" panose="02010600030101010101" pitchFamily="2" charset="-122"/>
            </a:endParaRPr>
          </a:p>
          <a:p>
            <a:pPr>
              <a:lnSpc>
                <a:spcPct val="200000"/>
              </a:lnSpc>
            </a:pPr>
            <a:r>
              <a:rPr lang="zh-CN" altLang="zh-CN" b="1" dirty="0">
                <a:latin typeface="宋体" panose="02010600030101010101" pitchFamily="2" charset="-122"/>
                <a:ea typeface="宋体" panose="02010600030101010101" pitchFamily="2" charset="-122"/>
              </a:rPr>
              <a:t>工作任务三</a:t>
            </a:r>
            <a:r>
              <a:rPr lang="en-US" altLang="zh-CN" b="1" dirty="0">
                <a:latin typeface="宋体" panose="02010600030101010101" pitchFamily="2" charset="-122"/>
                <a:ea typeface="宋体" panose="02010600030101010101" pitchFamily="2" charset="-122"/>
              </a:rPr>
              <a:t>  </a:t>
            </a:r>
            <a:r>
              <a:rPr lang="zh-CN" altLang="zh-CN" b="1" dirty="0">
                <a:latin typeface="宋体" panose="02010600030101010101" pitchFamily="2" charset="-122"/>
                <a:ea typeface="宋体" panose="02010600030101010101" pitchFamily="2" charset="-122"/>
              </a:rPr>
              <a:t>电气系统的事故处理</a:t>
            </a:r>
            <a:endParaRPr lang="en-US" altLang="zh-CN"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744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02701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垃圾焚烧炉及余热锅炉系统事故处理</a:t>
            </a:r>
            <a:r>
              <a:rPr lang="zh-CN" altLang="zh-CN" sz="1600" b="1" dirty="0">
                <a:solidFill>
                  <a:srgbClr val="FF0000"/>
                </a:solidFill>
                <a:latin typeface="宋体" panose="02010600030101010101" pitchFamily="2" charset="-122"/>
                <a:ea typeface="宋体" panose="02010600030101010101" pitchFamily="2" charset="-122"/>
              </a:rPr>
              <a:t>任务描述</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根据声光报警信号、表计指示、保护和自动装置动作情况及现场设备故障现象，正确判断事故发生的部位及事故性质，确定处理思路与步骤；</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解除对人身及设备安全的威胁，隔离故障设备，保证其它设备正常运行；</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设法保证厂用电、辅汽及公用系统正常，尽量使机组不减或少减负荷，减少对临机及电网的影响；</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保证无故障设备的正常运行，及时投入备用设备；</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通过检查、分析、试验，确定事故范围、处理方案及损失情况；</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调整运行方式使其恢复正常；</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真实准确记录事故发生的时间、现象、保护及自动装置动作情况、事故处理经过、事故性质、涉及范围、损失情况及故障设备的处理方案，汇报相关人员； </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吸取经验教训，48小时内提交事故报告。</a:t>
            </a: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垃圾焚烧炉及余热锅炉系统事故处理</a:t>
            </a:r>
            <a:r>
              <a:rPr lang="zh-CN" altLang="zh-CN" sz="1600" b="1" dirty="0">
                <a:solidFill>
                  <a:srgbClr val="FF0000"/>
                </a:solidFill>
                <a:latin typeface="宋体" panose="02010600030101010101" pitchFamily="2" charset="-122"/>
                <a:ea typeface="宋体" panose="02010600030101010101" pitchFamily="2" charset="-122"/>
              </a:rPr>
              <a:t>任务分析</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焚烧炉及余热锅炉系统的事故处理要求掌握事故现象、分析事故原因，能总结事故教训，制订出事故预防措施。发生任何事故必须迅速限制事故发展，消灭事故根源，尽快消除对人身、设备安全的威胁，严格按照程序，快速处理。</a:t>
            </a:r>
          </a:p>
          <a:p>
            <a:pPr>
              <a:lnSpc>
                <a:spcPts val="2200"/>
              </a:lnSpc>
            </a:pP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716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垃圾焚烧炉及余热锅炉系统事故处理</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01:</a:t>
            </a:r>
            <a:r>
              <a:rPr lang="zh-CN" altLang="zh-CN" sz="1600" dirty="0">
                <a:solidFill>
                  <a:srgbClr val="FF0000"/>
                </a:solidFill>
                <a:latin typeface="宋体" panose="02010600030101010101" pitchFamily="2" charset="-122"/>
                <a:ea typeface="宋体" panose="02010600030101010101" pitchFamily="2" charset="-122"/>
              </a:rPr>
              <a:t>垃圾未充分混合局部热值低</a:t>
            </a:r>
          </a:p>
          <a:p>
            <a:pPr>
              <a:lnSpc>
                <a:spcPts val="2400"/>
              </a:lnSpc>
            </a:pPr>
            <a:r>
              <a:rPr lang="en-US" altLang="zh-CN" sz="1600" dirty="0">
                <a:latin typeface="宋体" panose="02010600030101010101" pitchFamily="2" charset="-122"/>
                <a:ea typeface="宋体" panose="02010600030101010101" pitchFamily="2" charset="-122"/>
              </a:rPr>
              <a:t>3.1.1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（1）主蒸汽流量降低。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（2）炉膛温度下降。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（3）垃圾厚度垃圾着火状态急剧下降。	</a:t>
            </a:r>
          </a:p>
          <a:p>
            <a:pPr>
              <a:lnSpc>
                <a:spcPts val="2400"/>
              </a:lnSpc>
            </a:pPr>
            <a:r>
              <a:rPr lang="en-US" altLang="zh-CN" sz="1600" dirty="0">
                <a:latin typeface="宋体" panose="02010600030101010101" pitchFamily="2" charset="-122"/>
                <a:ea typeface="宋体" panose="02010600030101010101" pitchFamily="2" charset="-122"/>
              </a:rPr>
              <a:t>3.1.2</a:t>
            </a:r>
            <a:r>
              <a:rPr lang="zh-CN" altLang="zh-CN" sz="1600" dirty="0">
                <a:latin typeface="宋体" panose="02010600030101010101" pitchFamily="2" charset="-122"/>
                <a:ea typeface="宋体" panose="02010600030101010101" pitchFamily="2" charset="-122"/>
              </a:rPr>
              <a:t>处理</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退出干燥炉排和燃烧炉排ACC控制，调至手动模式，投入炉排单周期运行，或者调至自动模式，修改炉排速度设定值，适当加快炉排推料速度，将炉排垃圾着火状态调整至正常范围内，调整过程中注意维持各炉排厚度在正常范围内。</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（2）将燃烬炉排一次风调节挡板调节至手动控制，减小燃烬段一次风流量，维持燃烬炉排上部温度正常（380℃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580℃范围）。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（3）将干燥炉排一次风调节挡板调节至手动控制，适当增加干燥段一次风流量，加快干燥段新料干燥速度。		</a:t>
            </a:r>
          </a:p>
        </p:txBody>
      </p:sp>
    </p:spTree>
    <p:extLst>
      <p:ext uri="{BB962C8B-B14F-4D97-AF65-F5344CB8AC3E}">
        <p14:creationId xmlns:p14="http://schemas.microsoft.com/office/powerpoint/2010/main" val="31019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（4）将燃烧炉排一、二、三段调节挡板调节至手动控制，适当调节风量维持炉膛正常燃烧。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（5）调节二次风挡板A、B调节阀，维持省煤器出口含氧量在正常范围内（5%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（6）参数调整过程中燃烧炉排垃圾平均厚度在正常范围（45%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53%）。</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（7）参数调整过程中炉膛计算炉温T</a:t>
            </a:r>
            <a:r>
              <a:rPr lang="en-US" altLang="zh-CN" sz="1600" baseline="-25000" dirty="0">
                <a:latin typeface="宋体" panose="02010600030101010101" pitchFamily="2" charset="-122"/>
                <a:ea typeface="宋体" panose="02010600030101010101" pitchFamily="2" charset="-122"/>
              </a:rPr>
              <a:t>0</a:t>
            </a:r>
            <a:r>
              <a:rPr lang="zh-CN" altLang="zh-CN" sz="1600" dirty="0">
                <a:latin typeface="宋体" panose="02010600030101010101" pitchFamily="2" charset="-122"/>
                <a:ea typeface="宋体" panose="02010600030101010101" pitchFamily="2" charset="-122"/>
              </a:rPr>
              <a:t>在正常范围（950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1070℃）内。 </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）参数调整过程中燃烧炉排上部温度不小于</a:t>
            </a:r>
            <a:r>
              <a:rPr lang="en-US" altLang="zh-CN" sz="1600" dirty="0">
                <a:latin typeface="宋体" panose="02010600030101010101" pitchFamily="2" charset="-122"/>
                <a:ea typeface="宋体" panose="02010600030101010101" pitchFamily="2" charset="-122"/>
              </a:rPr>
              <a:t>800</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（9）故障处理过程中，避免炉膛温度低于860℃。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（10）避免炉膛低于860℃后，0.5分钟内未起辅助燃烧器，温度未高于860℃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（11）避免故障触发10分钟后，炉膛温度未高于900℃。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（12）避免故障处理过程中，燃烧段炉排垃圾厚度未在正常范围内（第一级正常范围30%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70%，第二级20%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60%，第三级20%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（13）避免故障处理过程中，燃烬炉排上部温度不在正常范围（380℃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（14）避免故障处理过程中，炉膛负压不在正常范围（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	</a:t>
            </a:r>
          </a:p>
        </p:txBody>
      </p:sp>
    </p:spTree>
    <p:extLst>
      <p:ext uri="{BB962C8B-B14F-4D97-AF65-F5344CB8AC3E}">
        <p14:creationId xmlns:p14="http://schemas.microsoft.com/office/powerpoint/2010/main" val="31651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（15）避免故障处理过程中，燃烧炉排一次风流量不在正常范围（5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10.5kNm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/h）内。</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（16）避免一、二次风挡板调节过程中，调节幅度过大（10s时间内开度调节</a:t>
            </a:r>
            <a:r>
              <a:rPr lang="zh-CN" altLang="en-US" sz="1600" dirty="0">
                <a:latin typeface="宋体" panose="02010600030101010101" pitchFamily="2" charset="-122"/>
                <a:ea typeface="宋体" panose="02010600030101010101" pitchFamily="2" charset="-122"/>
              </a:rPr>
              <a:t>不</a:t>
            </a:r>
            <a:r>
              <a:rPr lang="zh-CN" altLang="zh-CN" sz="1600" dirty="0">
                <a:latin typeface="宋体" panose="02010600030101010101" pitchFamily="2" charset="-122"/>
                <a:ea typeface="宋体" panose="02010600030101010101" pitchFamily="2" charset="-122"/>
              </a:rPr>
              <a:t>大于5</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（17）避免燃烧炉排第三级垃圾着火状态为零时，增大燃烧炉排三段调节挡板开度。</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（18）避免燃烧炉排第二级和第三级垃圾着火状态小于正常值二分之一时，炉排一次风流量大于正常值的1.2倍。</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3966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02</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垃圾</a:t>
            </a:r>
            <a:r>
              <a:rPr lang="zh-CN" altLang="en-US" sz="1600" dirty="0">
                <a:solidFill>
                  <a:srgbClr val="FF0000"/>
                </a:solidFill>
                <a:latin typeface="宋体" panose="02010600030101010101" pitchFamily="2" charset="-122"/>
                <a:ea typeface="宋体" panose="02010600030101010101" pitchFamily="2" charset="-122"/>
              </a:rPr>
              <a:t>厚度</a:t>
            </a:r>
            <a:r>
              <a:rPr lang="zh-CN" altLang="zh-CN" sz="1600" dirty="0">
                <a:solidFill>
                  <a:srgbClr val="FF0000"/>
                </a:solidFill>
                <a:latin typeface="宋体" panose="02010600030101010101" pitchFamily="2" charset="-122"/>
                <a:ea typeface="宋体" panose="02010600030101010101" pitchFamily="2" charset="-122"/>
              </a:rPr>
              <a:t>低</a:t>
            </a:r>
          </a:p>
          <a:p>
            <a:pPr>
              <a:lnSpc>
                <a:spcPts val="2400"/>
              </a:lnSpc>
            </a:pPr>
            <a:r>
              <a:rPr lang="en-US" altLang="zh-CN" sz="1600" dirty="0">
                <a:latin typeface="宋体" panose="02010600030101010101" pitchFamily="2" charset="-122"/>
                <a:ea typeface="宋体" panose="02010600030101010101" pitchFamily="2" charset="-122"/>
              </a:rPr>
              <a:t>3.2.1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（1）燃烧段垃圾厚度下降。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（2）炉膛温度先上升后快速下降。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）垃圾厚度垃圾着火状态延迟后急剧下降。	</a:t>
            </a:r>
          </a:p>
          <a:p>
            <a:pPr>
              <a:lnSpc>
                <a:spcPts val="2400"/>
              </a:lnSpc>
            </a:pPr>
            <a:r>
              <a:rPr lang="en-US" altLang="zh-CN" sz="1600" dirty="0">
                <a:latin typeface="宋体" panose="02010600030101010101" pitchFamily="2" charset="-122"/>
                <a:ea typeface="宋体" panose="02010600030101010101" pitchFamily="2" charset="-122"/>
              </a:rPr>
              <a:t>3.2.2</a:t>
            </a:r>
            <a:r>
              <a:rPr lang="zh-CN" altLang="zh-CN" sz="1600" dirty="0">
                <a:latin typeface="宋体" panose="02010600030101010101" pitchFamily="2" charset="-122"/>
                <a:ea typeface="宋体" panose="02010600030101010101" pitchFamily="2" charset="-122"/>
              </a:rPr>
              <a:t>处理</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（1）将燃烧段炉排一、二、三段一次风调节挡板调节至手动控制，调节各段燃烧炉排一次风风量在正常范围内。</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（2）将ACC系统垃圾厚度控制切换至自动模式，缓慢增加垃圾厚度设定值SV至60%左右（59%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61%），增加SV数值与调节一次风量、调节燃烧炉排同时进行。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（3）将燃尽段炉排一、二段调节挡板调节至手动控制，根据燃尽段炉排上部温度适当降低燃尽段一次风流量。</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（4）退出燃烧炉排ACC控制，调至手动模式，投入炉排单周期运行，或者调至自动模式，修改炉排速度设定值，适当加快炉排推料速度，调节燃烧炉排垃圾厚度在正常范围内（第一级正常范围30%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70%，第二级20%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60%，第三级20%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p>
        </p:txBody>
      </p:sp>
    </p:spTree>
    <p:extLst>
      <p:ext uri="{BB962C8B-B14F-4D97-AF65-F5344CB8AC3E}">
        <p14:creationId xmlns:p14="http://schemas.microsoft.com/office/powerpoint/2010/main" val="32634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4851328"/>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3.5 </a:t>
            </a:r>
            <a:r>
              <a:rPr lang="zh-CN" altLang="zh-CN" sz="1600" dirty="0">
                <a:solidFill>
                  <a:srgbClr val="FF0000"/>
                </a:solidFill>
                <a:latin typeface="宋体" panose="02010600030101010101" pitchFamily="2" charset="-122"/>
                <a:ea typeface="宋体" panose="02010600030101010101" pitchFamily="2" charset="-122"/>
              </a:rPr>
              <a:t>余热锅炉必须确保连续排污和定期排污正常，并根据汽水化验结果调整排污量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排污时应加强对汽包水位的监视和调整，保持汽包水位稳定，遇下列情况，应立即停止排污：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）汽压或给水压力急剧下降；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）汽包水位低于正常水位；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）排污系统发生水冲击时；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）排污系统泄漏，大量汽水喷出，可能造成人身设备事故时。</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3.6 </a:t>
            </a:r>
            <a:r>
              <a:rPr lang="zh-CN" altLang="zh-CN" sz="1600" dirty="0">
                <a:solidFill>
                  <a:srgbClr val="FF0000"/>
                </a:solidFill>
                <a:latin typeface="宋体" panose="02010600030101010101" pitchFamily="2" charset="-122"/>
                <a:ea typeface="宋体" panose="02010600030101010101" pitchFamily="2" charset="-122"/>
              </a:rPr>
              <a:t>受热面清灰</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受热面清灰应符合下列规定：</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）余热锅炉受热面在运行中必须定期清灰；清灰的时间和次数应根据设备结构、清灰方式和运行情况在焚烧此长自开厂操作规程中做出规定；</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）清灰前，应适当提高炉膛负压，保持燃烧稳定；清灰时，禁止打开检查孔观察燃烧情况；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）根据烟气流程轮流清灰，应避免同一台锅炉同时使用</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两台或更多的清灰器。</a:t>
            </a:r>
          </a:p>
          <a:p>
            <a:pPr>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0040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625944"/>
            <a:ext cx="7862240" cy="189667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（5）调节燃烧炉排第二级和第三级着火状态在正常范围内（第二级着火状态在60%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80%，第三级在40%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70%），调整过程中注意维持各炉排厚度在正常范围内。</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（6）调节二次风挡板A、B调节阀，维持省煤器出口含氧量在正常范围内（5%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（7）参数调整过程中控制燃烧炉排上部温度不小于830℃。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（8）参数调整过程中控制炉膛计算炉温T0在正常范围（950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1070℃）内。</a:t>
            </a:r>
          </a:p>
        </p:txBody>
      </p:sp>
    </p:spTree>
    <p:extLst>
      <p:ext uri="{BB962C8B-B14F-4D97-AF65-F5344CB8AC3E}">
        <p14:creationId xmlns:p14="http://schemas.microsoft.com/office/powerpoint/2010/main" val="11558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1347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03</a:t>
            </a:r>
            <a:r>
              <a:rPr lang="zh-CN" altLang="en-US" sz="1600" dirty="0">
                <a:solidFill>
                  <a:srgbClr val="FF0000"/>
                </a:solidFill>
                <a:latin typeface="宋体" panose="02010600030101010101" pitchFamily="2" charset="-122"/>
                <a:ea typeface="宋体" panose="02010600030101010101" pitchFamily="2" charset="-122"/>
              </a:rPr>
              <a:t>：氧量过高</a:t>
            </a:r>
            <a:endParaRPr lang="zh-CN"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3.3.1</a:t>
            </a:r>
            <a:r>
              <a:rPr lang="zh-CN" altLang="zh-CN" sz="1600" dirty="0">
                <a:latin typeface="宋体" panose="02010600030101010101" pitchFamily="2" charset="-122"/>
                <a:ea typeface="宋体" panose="02010600030101010101" pitchFamily="2" charset="-122"/>
              </a:rPr>
              <a:t>现象</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省煤器出口氧量升高。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（2）炉排一次风调节挡板在手动控制模式。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（3）炉排二次风调节挡板在手动控制模式，且开度过大。	</a:t>
            </a:r>
          </a:p>
          <a:p>
            <a:pPr>
              <a:lnSpc>
                <a:spcPts val="2200"/>
              </a:lnSpc>
            </a:pPr>
            <a:r>
              <a:rPr lang="en-US" altLang="zh-CN" sz="1600" dirty="0">
                <a:latin typeface="宋体" panose="02010600030101010101" pitchFamily="2" charset="-122"/>
                <a:ea typeface="宋体" panose="02010600030101010101" pitchFamily="2" charset="-122"/>
              </a:rPr>
              <a:t>3.3.2</a:t>
            </a:r>
            <a:r>
              <a:rPr lang="zh-CN" altLang="zh-CN" sz="1600" dirty="0">
                <a:latin typeface="宋体" panose="02010600030101010101" pitchFamily="2" charset="-122"/>
                <a:ea typeface="宋体" panose="02010600030101010101" pitchFamily="2" charset="-122"/>
              </a:rPr>
              <a:t>处理</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（1）适当减少干燥炉排入口调节挡板A、B开度，调节干燥段一次风流量在正常范围内（干燥段炉排风量在4.3kNm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/h左右）。</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（2）适当增加燃烧炉排调节挡板开度，调节燃烧段一次风流量在正常范围内（燃烧炉排一段风量在6.9kNm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/h左右，燃烧炉排二段风量在7.2kNm3/h左右，燃烧炉排三段风量在7.2kNm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/h左右）。</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（3）适当减少燃尽炉排调节挡板开度，调节燃尽段一次风流量，维持燃尽段炉排上部温度正常。</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（4）缓慢减小二次风挡板A、B的开度至15%左右，维持省煤器出口烟气含氧量在正常范围（5%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8%）内。</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（5）故障处理过程中，炉温变化率稳定（绝对值不大于3℃/min）。</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 故障处理过程中，燃烧炉排垃圾厚度在正常范围内（第一级正常范围30%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31757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852610"/>
          </a:xfrm>
          <a:prstGeom prst="rect">
            <a:avLst/>
          </a:prstGeom>
        </p:spPr>
        <p:txBody>
          <a:bodyPr wrap="square">
            <a:spAutoFit/>
          </a:bodyPr>
          <a:lstStyle/>
          <a:p>
            <a:pPr>
              <a:lnSpc>
                <a:spcPts val="2200"/>
              </a:lnSpc>
            </a:pPr>
            <a:r>
              <a:rPr lang="zh-CN" altLang="zh-CN" sz="1600" dirty="0">
                <a:latin typeface="宋体" panose="02010600030101010101" pitchFamily="2" charset="-122"/>
                <a:ea typeface="宋体" panose="02010600030101010101" pitchFamily="2" charset="-122"/>
              </a:rPr>
              <a:t>70%，第二级20%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60%，第三级20%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（7）故障处理过程中，燃烧炉排第二级和第三级垃圾着火状态在正常范围内（第二级着火状态在60%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80%，第三级在40%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70%）。</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（8）故障处理过程中，燃烧炉排上部温度不小于830℃。</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（9）故障处理过程中，炉膛计算炉温T0在正常范围（950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1070℃）内。</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（10）故障处理过程中，燃烧炉排垃圾平均厚度在正常范围（45%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53</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）内。</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（11）主蒸汽流量恢复正常（56t/h）后，投入各段炉排一次风调阀ACC控制。</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（12）故障处理过程中，避免炉膛温度低于860℃。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（13）故障处理过程中，避免炉膛低于860℃后，0.5分钟内未起辅助燃烧器，温度未高于860℃。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（14）故障处理过程中，避免故障触发10分钟后，炉膛温度未高于900℃。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（15）故障处理过程中，避免燃烬炉排上部温度不在正常范围（380℃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（16）故障处理过程中，避免炉膛负压不在正常范围（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（17）故障处理过程中，避免各段炉排一次风调节挡板调节过程中，调节幅度过大（10s时间内调节幅度大于10%）。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（18）故障处理过程中，避免二次风调节挡板调节过程中，调节幅度过大（10s时间内调节幅度大于10%）。	</a:t>
            </a:r>
          </a:p>
        </p:txBody>
      </p:sp>
    </p:spTree>
    <p:extLst>
      <p:ext uri="{BB962C8B-B14F-4D97-AF65-F5344CB8AC3E}">
        <p14:creationId xmlns:p14="http://schemas.microsoft.com/office/powerpoint/2010/main" val="23830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85261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04</a:t>
            </a:r>
            <a:r>
              <a:rPr lang="zh-CN" altLang="en-US" sz="1600" dirty="0">
                <a:solidFill>
                  <a:srgbClr val="FF0000"/>
                </a:solidFill>
                <a:latin typeface="宋体" panose="02010600030101010101" pitchFamily="2" charset="-122"/>
                <a:ea typeface="宋体" panose="02010600030101010101" pitchFamily="2" charset="-122"/>
              </a:rPr>
              <a:t>：垃圾局部热值高</a:t>
            </a:r>
            <a:endParaRPr lang="zh-CN"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3.4.1</a:t>
            </a:r>
            <a:r>
              <a:rPr lang="zh-CN" altLang="zh-CN" sz="1600" dirty="0">
                <a:latin typeface="宋体" panose="02010600030101010101" pitchFamily="2" charset="-122"/>
                <a:ea typeface="宋体" panose="02010600030101010101" pitchFamily="2" charset="-122"/>
              </a:rPr>
              <a:t>现象</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炉膛温度升高</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（2）主蒸汽流量增加</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（3）垃圾着火状态未增加</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a:p>
            <a:pPr>
              <a:lnSpc>
                <a:spcPts val="2200"/>
              </a:lnSpc>
            </a:pPr>
            <a:r>
              <a:rPr lang="en-US" altLang="zh-CN" sz="1600" dirty="0">
                <a:latin typeface="宋体" panose="02010600030101010101" pitchFamily="2" charset="-122"/>
                <a:ea typeface="宋体" panose="02010600030101010101" pitchFamily="2" charset="-122"/>
              </a:rPr>
              <a:t>3.4.2</a:t>
            </a:r>
            <a:r>
              <a:rPr lang="zh-CN" altLang="zh-CN" sz="1600" dirty="0">
                <a:latin typeface="宋体" panose="02010600030101010101" pitchFamily="2" charset="-122"/>
                <a:ea typeface="宋体" panose="02010600030101010101" pitchFamily="2" charset="-122"/>
              </a:rPr>
              <a:t>处理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ACC系统主蒸汽流量控制方式保持自动方式；缓慢减少主蒸汽流量设定值SV，减少垃圾给料量，检查主蒸汽流量变化情况和炉温变化率主蒸汽流量开始减少。</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（2）退出燃烧炉排ACC控制，投入燃烧炉排单周期运行或者投入燃烧炉排自动控制，增大燃烧炉排速度设定值SV，减少燃烧炉排推料频率，增加燃烧炉排垃圾滞留时间。</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（3）将燃烧炉排调节挡板投入手动控制模式，缓慢减少燃烧炉排一次风流量，观察炉膛炉温变化率。</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（4）将燃烬炉排一次风调节挡板调节至手动控制，调节燃烬段一次风流量，维持燃烬炉排上部温度正常。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（5）当炉温变化率小于零时，缓慢增加一次风流量至正常范围，同时增加ACC系统主蒸汽流量设定值SV至56t/h，注意风量和设定值SV调节幅度	。调节二次风挡板A、B调节阀，维持省煤器出口含氧量在正常范围内。	</a:t>
            </a:r>
          </a:p>
        </p:txBody>
      </p:sp>
    </p:spTree>
    <p:extLst>
      <p:ext uri="{BB962C8B-B14F-4D97-AF65-F5344CB8AC3E}">
        <p14:creationId xmlns:p14="http://schemas.microsoft.com/office/powerpoint/2010/main" val="38876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416868"/>
          </a:xfrm>
          <a:prstGeom prst="rect">
            <a:avLst/>
          </a:prstGeom>
        </p:spPr>
        <p:txBody>
          <a:bodyPr wrap="square">
            <a:spAutoFit/>
          </a:bodyPr>
          <a:lstStyle/>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（6）故障处理过程中，主蒸汽流量恢复至56t/h左右。</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（7）故障处理过程中，燃烧炉排第二级和第三级垃圾着火状态在正常范围内（第二级着火状态在60%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80%，第三级在40%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70%）。</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（8）故障处理过程中，炉温变化率稳定（绝对值不大于3℃/min）。</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（9）故障处理过程中，炉膛计算炉温T0在正常范围（950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1070℃）内。</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（10）故障处理过程中，燃烧炉排垃圾平均厚度在正常范围（45%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53%）内。</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（11）故障处理过程中，避免炉膛温度高于1200℃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（13）故障处理过程中，避免汽包压力大于5.15</a:t>
            </a:r>
            <a:r>
              <a:rPr lang="en-US" altLang="zh-CN" sz="1600" dirty="0">
                <a:latin typeface="宋体" panose="02010600030101010101" pitchFamily="2" charset="-122"/>
                <a:ea typeface="宋体" panose="02010600030101010101" pitchFamily="2" charset="-122"/>
              </a:rPr>
              <a:t>MPa</a:t>
            </a:r>
            <a:r>
              <a:rPr lang="zh-CN" altLang="zh-CN" sz="1600" dirty="0">
                <a:latin typeface="宋体" panose="02010600030101010101" pitchFamily="2" charset="-122"/>
                <a:ea typeface="宋体" panose="02010600030101010101" pitchFamily="2" charset="-122"/>
              </a:rPr>
              <a:t>，锅炉生火排汽阀联锁打</a:t>
            </a:r>
            <a:r>
              <a:rPr lang="zh-CN" altLang="en-US" sz="1600" dirty="0">
                <a:latin typeface="宋体" panose="02010600030101010101" pitchFamily="2" charset="-122"/>
                <a:ea typeface="宋体" panose="02010600030101010101" pitchFamily="2" charset="-122"/>
              </a:rPr>
              <a:t>开。</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（14）故障处理过程中，避免省煤器出口氧量不在正常范围内。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（15）故障处理过程中，避免燃烬炉排上部温度不在正常范围（380℃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（16）故障处理过程中，避免燃烧炉排推料过快，燃尽炉排着火状态过高（燃尽炉排着火状态大于20%）。</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（17）故障调整过程中，避免燃烧段炉排厚度不在正常范围内（第一级正常范围30%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70%，第二级20%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60%，第三级20%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（18）燃烧炉排一次风挡板调节过程中，避免调节幅度过大（10s时间内调节幅度大于5%）。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（19）ACC系统主蒸汽流量设定值SV调节过程中，避免调节幅度过大（10s时间内调节幅度大于2t/h）。	</a:t>
            </a:r>
          </a:p>
        </p:txBody>
      </p:sp>
    </p:spTree>
    <p:extLst>
      <p:ext uri="{BB962C8B-B14F-4D97-AF65-F5344CB8AC3E}">
        <p14:creationId xmlns:p14="http://schemas.microsoft.com/office/powerpoint/2010/main" val="12396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48791"/>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3.5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05</a:t>
            </a:r>
            <a:r>
              <a:rPr lang="zh-CN" altLang="en-US" sz="1600" dirty="0">
                <a:solidFill>
                  <a:srgbClr val="FF0000"/>
                </a:solidFill>
                <a:latin typeface="宋体" panose="02010600030101010101" pitchFamily="2" charset="-122"/>
                <a:ea typeface="宋体" panose="02010600030101010101" pitchFamily="2" charset="-122"/>
              </a:rPr>
              <a:t>：垃圾水分大</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3.5.1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炉温下降。	</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2）主蒸汽流量下降。		</a:t>
            </a:r>
          </a:p>
          <a:p>
            <a:pPr>
              <a:lnSpc>
                <a:spcPts val="2400"/>
              </a:lnSpc>
            </a:pPr>
            <a:r>
              <a:rPr lang="en-US" altLang="zh-CN" sz="1600" dirty="0">
                <a:latin typeface="宋体" panose="02010600030101010101" pitchFamily="2" charset="-122"/>
                <a:ea typeface="宋体" panose="02010600030101010101" pitchFamily="2" charset="-122"/>
              </a:rPr>
              <a:t>3.5.2</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（1）将干燥炉排退出ACC控制，投入干燥炉排单周期运行，减少干燥炉排推料频率，使垃圾充分干燥。</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（2）将干燥炉排入口调节挡板A、B投入手动控制，增加干燥炉排一次风流量，对垃圾水分进行干燥。</a:t>
            </a:r>
          </a:p>
          <a:p>
            <a:pPr>
              <a:lnSpc>
                <a:spcPts val="2400"/>
              </a:lnSpc>
            </a:pPr>
            <a:r>
              <a:rPr lang="zh-CN" altLang="zh-CN" sz="1600" dirty="0">
                <a:latin typeface="宋体" panose="02010600030101010101" pitchFamily="2" charset="-122"/>
                <a:ea typeface="宋体" panose="02010600030101010101" pitchFamily="2" charset="-122"/>
              </a:rPr>
              <a:t>	（3）汇报值长，申请减负荷运行；逐步减少ACC系统主蒸汽流量设定值SV至40t/h，注意调整幅度不可过大，造成炉膛燃烧和炉膛负压不稳。</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（4）将垃圾厚度切换至自动控制，修改垃圾厚度设定值至55%左右。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（5）调节二次风挡板A、B调节阀开度，维持省煤器出口烟气含量在正常范围内（5%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a:t>
            </a:r>
          </a:p>
          <a:p>
            <a:pPr>
              <a:lnSpc>
                <a:spcPts val="2400"/>
              </a:lnSpc>
            </a:pPr>
            <a:r>
              <a:rPr lang="zh-CN" altLang="zh-CN" sz="1600" dirty="0">
                <a:latin typeface="宋体" panose="02010600030101010101" pitchFamily="2" charset="-122"/>
                <a:ea typeface="宋体" panose="02010600030101010101" pitchFamily="2" charset="-122"/>
              </a:rPr>
              <a:t>	（6）将燃尽炉排一、二段调节挡板切换至手动控制，适当调节燃尽段一次风流量，维持燃尽段炉排上部温度正常范围。</a:t>
            </a:r>
          </a:p>
        </p:txBody>
      </p:sp>
    </p:spTree>
    <p:extLst>
      <p:ext uri="{BB962C8B-B14F-4D97-AF65-F5344CB8AC3E}">
        <p14:creationId xmlns:p14="http://schemas.microsoft.com/office/powerpoint/2010/main" val="33795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（7）主蒸汽流量稳定至40t/h时，考题结束。此时炉温变化率稳定（绝对值不大于3℃/min），主蒸汽流量在40t/h左右。</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（8）故障处理过程中，避免炉膛温度低于860℃。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（9）故障处理过程中，避免炉膛低于860℃后，0.5分钟内未起辅助燃烧器，温度未高于860℃。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（11）故障处理过程中，避免燃烬炉排上部温度不在正常范围（380℃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（12）故障处理过程中，避免干燥段炉排推料过慢，垃圾厚度过厚（垃圾厚度大于80%）。	</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（13）故障处理过程中，避免ACC系统主蒸汽流量设定值SV调节过程中，调节幅度过大（10s时间内调节幅度大于2t/h。</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（14）故障处理过程中，避免二次风入口挡板调节过程中，调节幅度过大（10s时间内调节幅度大于10%）。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（15）故障处理过程中，避免一次风入口挡板调节过程中，调节幅度过大（10s时间内调节幅度大于10%）。	</a:t>
            </a:r>
          </a:p>
        </p:txBody>
      </p:sp>
    </p:spTree>
    <p:extLst>
      <p:ext uri="{BB962C8B-B14F-4D97-AF65-F5344CB8AC3E}">
        <p14:creationId xmlns:p14="http://schemas.microsoft.com/office/powerpoint/2010/main" val="843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48791"/>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3.6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06</a:t>
            </a:r>
            <a:r>
              <a:rPr lang="zh-CN" altLang="en-US" sz="1600" dirty="0">
                <a:solidFill>
                  <a:srgbClr val="FF0000"/>
                </a:solidFill>
                <a:latin typeface="宋体" panose="02010600030101010101" pitchFamily="2" charset="-122"/>
                <a:ea typeface="宋体" panose="02010600030101010101" pitchFamily="2" charset="-122"/>
              </a:rPr>
              <a:t>：一次风量分配不合理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3.6.1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炉膛温度升高，主蒸汽流量增加</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（2）燃烧炉排一次风调节挡板在手动控制模式，且挡板开度不合理	</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（3）炉排二次风调节挡板在手动控制模式，且开度过大</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3.6.2</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（1）缓慢减少燃烧炉排一段调节挡板A、B开度，调节燃烧炉排一段一次风流量在正常范围内（燃烧炉排一段风量在6.9kNm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/h左右）。</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（2）缓慢减少燃烧炉排二段调节挡板A、B开度，调节燃烧炉排二段一次风流量在正常范围内（燃烧炉排二段风量在7.3kNm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/h左右）。</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（3）缓慢减少干燥炉排入口调节挡板A、B开度，调节干燥段一次风流量在正常范围内（干燥段炉排风量在4.2kNm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/h左右）。</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（4）缓慢减小二次风挡板A、B的开度至15%左右，维持省煤器出口烟气含氧量在正常范围（5%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8%）内。</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（5）主蒸汽流量减少至接近56t/h时，投入燃烧炉排各段调节挡板ACC控制，投入干燥炉排入口调节挡板ACC控制。</a:t>
            </a:r>
          </a:p>
        </p:txBody>
      </p:sp>
    </p:spTree>
    <p:extLst>
      <p:ext uri="{BB962C8B-B14F-4D97-AF65-F5344CB8AC3E}">
        <p14:creationId xmlns:p14="http://schemas.microsoft.com/office/powerpoint/2010/main" val="6017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（6）各段炉排一次风调节挡板投入ACC控制后，考题结束时。此时炉膛温度在正常范围内，主蒸汽流量在正常范围内，垃圾厚度PV值在正常范围内，炉排上不温度不小于830℃。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（7）故障处理过程中，避免炉膛温度高于1200℃。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（8）故障处理过程中，避免汽包压力大于5.15</a:t>
            </a:r>
            <a:r>
              <a:rPr lang="en-US" altLang="zh-CN" sz="1600" dirty="0">
                <a:latin typeface="宋体" panose="02010600030101010101" pitchFamily="2" charset="-122"/>
                <a:ea typeface="宋体" panose="02010600030101010101" pitchFamily="2" charset="-122"/>
              </a:rPr>
              <a:t>MPa</a:t>
            </a:r>
            <a:r>
              <a:rPr lang="zh-CN" altLang="zh-CN" sz="1600" dirty="0">
                <a:latin typeface="宋体" panose="02010600030101010101" pitchFamily="2" charset="-122"/>
                <a:ea typeface="宋体" panose="02010600030101010101" pitchFamily="2" charset="-122"/>
              </a:rPr>
              <a:t>，锅炉生火排汽阀联锁打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	</a:t>
            </a:r>
          </a:p>
        </p:txBody>
      </p:sp>
    </p:spTree>
    <p:extLst>
      <p:ext uri="{BB962C8B-B14F-4D97-AF65-F5344CB8AC3E}">
        <p14:creationId xmlns:p14="http://schemas.microsoft.com/office/powerpoint/2010/main" val="18259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41014"/>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3.7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07</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en-US" sz="1600" dirty="0">
                <a:solidFill>
                  <a:srgbClr val="FF0000"/>
                </a:solidFill>
                <a:latin typeface="宋体" panose="02010600030101010101" pitchFamily="2" charset="-122"/>
                <a:ea typeface="宋体" panose="02010600030101010101" pitchFamily="2" charset="-122"/>
              </a:rPr>
              <a:t>炉炉排卡死</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3.7.1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燃烧炉排故障。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）炉膛温度下降，主蒸汽流量下降。		</a:t>
            </a:r>
          </a:p>
          <a:p>
            <a:pPr>
              <a:lnSpc>
                <a:spcPts val="2400"/>
              </a:lnSpc>
            </a:pPr>
            <a:r>
              <a:rPr lang="en-US" altLang="zh-CN" sz="1600" dirty="0">
                <a:latin typeface="宋体" panose="02010600030101010101" pitchFamily="2" charset="-122"/>
                <a:ea typeface="宋体" panose="02010600030101010101" pitchFamily="2" charset="-122"/>
              </a:rPr>
              <a:t>3.7.2</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（1）将锅炉就地炉排液压系统液压油压力设定值修改为14M</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a，检查并确认炉排故障未消除；恢复液压油压力设定值为12M</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（2）汇报值长，调整无效，申请停运故障设备。</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（3）停止燃烧炉排运行。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（4）汇报值长，联系检修进行处理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（5）将燃烧炉排一、二、三段一次风调节挡板切换至手动控制，注意观察燃烧炉排上部温度，调节燃烧炉排上部温度不超过950℃。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（6）将燃尽炉排一、二段调节挡板切换至手动控制，调节燃尽段一次风调节挡板开度，维持燃烬炉排上部温度在正常范围（380℃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（7）若故障短时间无法消除，汇报值长，申请停炉。</a:t>
            </a:r>
          </a:p>
        </p:txBody>
      </p:sp>
    </p:spTree>
    <p:extLst>
      <p:ext uri="{BB962C8B-B14F-4D97-AF65-F5344CB8AC3E}">
        <p14:creationId xmlns:p14="http://schemas.microsoft.com/office/powerpoint/2010/main" val="208783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4737835"/>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3.7 </a:t>
            </a:r>
            <a:r>
              <a:rPr lang="zh-CN" altLang="en-US" sz="1600" dirty="0">
                <a:solidFill>
                  <a:srgbClr val="FF0000"/>
                </a:solidFill>
                <a:latin typeface="宋体" panose="02010600030101010101" pitchFamily="2" charset="-122"/>
                <a:ea typeface="宋体" panose="02010600030101010101" pitchFamily="2" charset="-122"/>
              </a:rPr>
              <a:t>需要立即停炉的情况</a:t>
            </a:r>
            <a:endParaRPr lang="en-US" altLang="zh-CN" sz="1600" dirty="0">
              <a:solidFill>
                <a:srgbClr val="FF0000"/>
              </a:solidFill>
              <a:latin typeface="宋体" panose="02010600030101010101" pitchFamily="2" charset="-122"/>
              <a:ea typeface="宋体" panose="02010600030101010101" pitchFamily="2" charset="-122"/>
            </a:endParaRP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运行中出现下列情况，应立即停炉：</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）锅炉严重满水，汽包水位超过水位计上部可见水位；</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）锅炉严重缺水，汽包水位在水位计中消失；</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）压缩空气压力达最低值；</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）引风机停止运行；</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）一次风机停止运行；</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）所有汽包水位计损坏或失灵；</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）锅炉汽水管道爆破、威胁人身及设备安全时；</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）锅炉助燃管道爆破或着火，威胁人身及设备安全时；</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a:t>
            </a:r>
            <a:r>
              <a:rPr lang="zh-CN" altLang="zh-CN" sz="1600" dirty="0">
                <a:latin typeface="宋体" panose="02010600030101010101" pitchFamily="2" charset="-122"/>
                <a:ea typeface="宋体" panose="02010600030101010101" pitchFamily="2" charset="-122"/>
              </a:rPr>
              <a:t>）炉墙发生严重裂缝有倒塌危险或锅炉钢架烧红时；</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）所有给水泵故障，无法正常运行；</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11</a:t>
            </a:r>
            <a:r>
              <a:rPr lang="zh-CN" altLang="zh-CN" sz="1600" dirty="0">
                <a:latin typeface="宋体" panose="02010600030101010101" pitchFamily="2" charset="-122"/>
                <a:ea typeface="宋体" panose="02010600030101010101" pitchFamily="2" charset="-122"/>
              </a:rPr>
              <a:t>）过热蒸汽压力或温度高高报警；</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12</a:t>
            </a:r>
            <a:r>
              <a:rPr lang="zh-CN" altLang="zh-CN" sz="1600" dirty="0">
                <a:latin typeface="宋体" panose="02010600030101010101" pitchFamily="2" charset="-122"/>
                <a:ea typeface="宋体" panose="02010600030101010101" pitchFamily="2" charset="-122"/>
              </a:rPr>
              <a:t>）厂用电中断或</a:t>
            </a:r>
            <a:r>
              <a:rPr lang="en-US" altLang="zh-CN" sz="1600" dirty="0">
                <a:latin typeface="宋体" panose="02010600030101010101" pitchFamily="2" charset="-122"/>
                <a:ea typeface="宋体" panose="02010600030101010101" pitchFamily="2" charset="-122"/>
              </a:rPr>
              <a:t>DCS</a:t>
            </a:r>
            <a:r>
              <a:rPr lang="zh-CN" altLang="zh-CN" sz="1600" dirty="0">
                <a:latin typeface="宋体" panose="02010600030101010101" pitchFamily="2" charset="-122"/>
                <a:ea typeface="宋体" panose="02010600030101010101" pitchFamily="2" charset="-122"/>
              </a:rPr>
              <a:t>故障，短期内无法恢复；</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13</a:t>
            </a:r>
            <a:r>
              <a:rPr lang="zh-CN" altLang="zh-CN" sz="1600" dirty="0">
                <a:latin typeface="宋体" panose="02010600030101010101" pitchFamily="2" charset="-122"/>
                <a:ea typeface="宋体" panose="02010600030101010101" pitchFamily="2" charset="-122"/>
              </a:rPr>
              <a:t>）液压系统故障，无法立即恢复；</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14</a:t>
            </a:r>
            <a:r>
              <a:rPr lang="zh-CN" altLang="zh-CN" sz="1600" dirty="0">
                <a:latin typeface="宋体" panose="02010600030101010101" pitchFamily="2" charset="-122"/>
                <a:ea typeface="宋体" panose="02010600030101010101" pitchFamily="2" charset="-122"/>
              </a:rPr>
              <a:t>）炉排故障停运，短期无法恢复；</a:t>
            </a:r>
          </a:p>
          <a:p>
            <a:pPr>
              <a:lnSpc>
                <a:spcPts val="21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15</a:t>
            </a:r>
            <a:r>
              <a:rPr lang="zh-CN" altLang="zh-CN" sz="1600" dirty="0">
                <a:latin typeface="宋体" panose="02010600030101010101" pitchFamily="2" charset="-122"/>
                <a:ea typeface="宋体" panose="02010600030101010101" pitchFamily="2" charset="-122"/>
              </a:rPr>
              <a:t>）在启动阶段燃烧器停运。</a:t>
            </a:r>
          </a:p>
        </p:txBody>
      </p:sp>
    </p:spTree>
    <p:extLst>
      <p:ext uri="{BB962C8B-B14F-4D97-AF65-F5344CB8AC3E}">
        <p14:creationId xmlns:p14="http://schemas.microsoft.com/office/powerpoint/2010/main" val="17554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（8）故障处理过程中，避免炉膛温度低于860℃。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（9）故障处理过程中，避免炉膛低于860℃后，0.5分钟内未起辅助燃烧器，温度未高于860℃。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（11）故障处理过程中，避免燃烬段一次风挡板调节过程中，调节幅度过大（10s时间内调节幅度大于10%）。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（12）故障处理过程中，避免燃烧炉排入口挡板调节过程中，调节幅度过大（10s时间内调节幅度大于10%）。	</a:t>
            </a:r>
          </a:p>
        </p:txBody>
      </p:sp>
    </p:spTree>
    <p:extLst>
      <p:ext uri="{BB962C8B-B14F-4D97-AF65-F5344CB8AC3E}">
        <p14:creationId xmlns:p14="http://schemas.microsoft.com/office/powerpoint/2010/main" val="6516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41014"/>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3.8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08</a:t>
            </a:r>
            <a:r>
              <a:rPr lang="zh-CN" altLang="en-US" sz="1600" dirty="0">
                <a:solidFill>
                  <a:srgbClr val="FF0000"/>
                </a:solidFill>
                <a:latin typeface="宋体" panose="02010600030101010101" pitchFamily="2" charset="-122"/>
                <a:ea typeface="宋体" panose="02010600030101010101" pitchFamily="2" charset="-122"/>
              </a:rPr>
              <a:t>：垃圾热值高</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3.8.1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炉膛温度升高。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（2）主蒸汽流量增加。			</a:t>
            </a:r>
          </a:p>
          <a:p>
            <a:pPr>
              <a:lnSpc>
                <a:spcPts val="2400"/>
              </a:lnSpc>
            </a:pPr>
            <a:r>
              <a:rPr lang="en-US" altLang="zh-CN" sz="1600" dirty="0">
                <a:latin typeface="宋体" panose="02010600030101010101" pitchFamily="2" charset="-122"/>
                <a:ea typeface="宋体" panose="02010600030101010101" pitchFamily="2" charset="-122"/>
              </a:rPr>
              <a:t>3.8.2</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（1）ACC系统垃圾厚度控制方式切换至自动控制；缓慢减少垃圾厚度设定值SV至42%。</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（2）将燃烧炉排速度控制切换至自动模式，设置燃烧炉排速度设定值SV为90，适当减慢燃烧炉排推料速度。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（3）将燃尽炉排一段调节挡板A、B和燃尽炉排二段调节挡板A、B投入手动控制，调节燃尽段一次风流量，维持燃尽炉排上部温度在正常范围（400℃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（4）故障处理过程中，主蒸汽流量稳定至56t/h左右。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（5）故障处理过程中，垃圾厚度PV值在42%左右。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（6）故障处理过程中，计算炉温T</a:t>
            </a:r>
            <a:r>
              <a:rPr lang="zh-CN" altLang="zh-CN" sz="1600" baseline="-25000" dirty="0">
                <a:latin typeface="宋体" panose="02010600030101010101" pitchFamily="2" charset="-122"/>
                <a:ea typeface="宋体" panose="02010600030101010101" pitchFamily="2" charset="-122"/>
              </a:rPr>
              <a:t>0</a:t>
            </a:r>
            <a:r>
              <a:rPr lang="zh-CN" altLang="zh-CN" sz="1600" dirty="0">
                <a:latin typeface="宋体" panose="02010600030101010101" pitchFamily="2" charset="-122"/>
                <a:ea typeface="宋体" panose="02010600030101010101" pitchFamily="2" charset="-122"/>
              </a:rPr>
              <a:t>在正常范围（950℃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1070℃）。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（7）故障处理过程中，炉温变化率稳定（绝对值不大于3℃/min）。	</a:t>
            </a:r>
          </a:p>
        </p:txBody>
      </p:sp>
    </p:spTree>
    <p:extLst>
      <p:ext uri="{BB962C8B-B14F-4D97-AF65-F5344CB8AC3E}">
        <p14:creationId xmlns:p14="http://schemas.microsoft.com/office/powerpoint/2010/main" val="15993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（8）调节二次风挡板开度，故障处理过程中，维持省煤器出口氧量在正常范围内（5%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（9）故障处理过程中，避免炉膛温度高于1200℃。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（11）故障处理过程中，避免汽包压力大于5.15</a:t>
            </a:r>
            <a:r>
              <a:rPr lang="en-US" altLang="zh-CN" sz="1600" dirty="0">
                <a:latin typeface="宋体" panose="02010600030101010101" pitchFamily="2" charset="-122"/>
                <a:ea typeface="宋体" panose="02010600030101010101" pitchFamily="2" charset="-122"/>
              </a:rPr>
              <a:t>MPa</a:t>
            </a:r>
            <a:r>
              <a:rPr lang="zh-CN" altLang="zh-CN" sz="1600" dirty="0">
                <a:latin typeface="宋体" panose="02010600030101010101" pitchFamily="2" charset="-122"/>
                <a:ea typeface="宋体" panose="02010600030101010101" pitchFamily="2" charset="-122"/>
              </a:rPr>
              <a:t>，锅炉生火排汽阀联锁打开。</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（12）故障处理过程中垃圾厚度设定值SV调整速度不合理，燃尽炉排着火状态过高。</a:t>
            </a:r>
          </a:p>
        </p:txBody>
      </p:sp>
    </p:spTree>
    <p:extLst>
      <p:ext uri="{BB962C8B-B14F-4D97-AF65-F5344CB8AC3E}">
        <p14:creationId xmlns:p14="http://schemas.microsoft.com/office/powerpoint/2010/main" val="36259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41014"/>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3.9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09</a:t>
            </a:r>
            <a:r>
              <a:rPr lang="zh-CN" altLang="en-US" sz="1600" dirty="0">
                <a:solidFill>
                  <a:srgbClr val="FF0000"/>
                </a:solidFill>
                <a:latin typeface="宋体" panose="02010600030101010101" pitchFamily="2" charset="-122"/>
                <a:ea typeface="宋体" panose="02010600030101010101" pitchFamily="2" charset="-122"/>
              </a:rPr>
              <a:t>：垃圾热值低</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3.9.1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炉膛温度</a:t>
            </a:r>
            <a:r>
              <a:rPr lang="zh-CN" altLang="en-US" sz="1600" dirty="0">
                <a:latin typeface="宋体" panose="02010600030101010101" pitchFamily="2" charset="-122"/>
                <a:ea typeface="宋体" panose="02010600030101010101" pitchFamily="2" charset="-122"/>
              </a:rPr>
              <a:t>下降</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（2）主蒸汽</a:t>
            </a:r>
            <a:r>
              <a:rPr lang="zh-CN" altLang="en-US" sz="1600" dirty="0">
                <a:latin typeface="宋体" panose="02010600030101010101" pitchFamily="2" charset="-122"/>
                <a:ea typeface="宋体" panose="02010600030101010101" pitchFamily="2" charset="-122"/>
              </a:rPr>
              <a:t>流量降低</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3.9.2</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（1）将ACC系统主蒸汽流量设定值SV逐渐减小至48t/h，注意调节幅度不可过大，调节过程中注意检查主蒸汽流量和炉温变化率变化情况。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（2）ACC系统垃圾厚度控制方式切换至自动控制；缓慢增加垃圾厚度设定值SV至52%，注意调节幅度不可过大，调节过程中注意检查主蒸汽流量和炉温变化率变化</a:t>
            </a:r>
            <a:r>
              <a:rPr lang="zh-CN" altLang="en-US" sz="1600" dirty="0">
                <a:latin typeface="宋体" panose="02010600030101010101" pitchFamily="2" charset="-122"/>
                <a:ea typeface="宋体" panose="02010600030101010101" pitchFamily="2" charset="-122"/>
              </a:rPr>
              <a:t>情况。</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（3）将燃尽炉排一段调节挡板A、B和燃尽炉排二段调节挡板A、B投入手动控制，调节燃尽段一次风流量，维持燃尽炉排上部温度在正常范围（400℃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580℃）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（4）故障处理过程中，主蒸汽流量稳定至48t/h左右。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（5）故障处理过程中，垃圾厚度PV值在52%左右。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（6）故障处理过程中，计算炉温T0在正常范围（950℃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1070℃）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（7）故障处理过程中，炉温变化率稳定（绝对值不大于3℃/min）。</a:t>
            </a:r>
          </a:p>
        </p:txBody>
      </p:sp>
    </p:spTree>
    <p:extLst>
      <p:ext uri="{BB962C8B-B14F-4D97-AF65-F5344CB8AC3E}">
        <p14:creationId xmlns:p14="http://schemas.microsoft.com/office/powerpoint/2010/main" val="32512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（8）调节二次风挡板开度，故障处理过程中，维持省煤器出口氧量在正常范围内（5%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（9）故障处理过程中，避免炉膛温度低于860℃。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（10）故障处理过程中，避免炉膛低于860℃后，0.5分钟内未起辅助燃烧器，温度未高于860℃。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（11）故障处理过程中，避免炉膛负压不在正常范围（</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a）内。</a:t>
            </a:r>
            <a:r>
              <a:rPr lang="zh-CN" altLang="zh-CN" dirty="0"/>
              <a:t>	</a:t>
            </a: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294138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806444"/>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3.10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10</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锅炉MFT</a:t>
            </a:r>
            <a:endParaRPr lang="en-US" altLang="zh-CN" sz="1600" dirty="0">
              <a:solidFill>
                <a:srgbClr val="FF0000"/>
              </a:solidFill>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3.10.1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MFT动作，发出报警。  </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跳闸所有联动设备。蒸汽流量下降。 </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焚烧炉内温度下降。</a:t>
            </a:r>
          </a:p>
          <a:p>
            <a:r>
              <a:rPr lang="en-US" altLang="zh-CN" sz="1600" dirty="0">
                <a:latin typeface="宋体" panose="02010600030101010101" pitchFamily="2" charset="-122"/>
                <a:ea typeface="宋体" panose="02010600030101010101" pitchFamily="2" charset="-122"/>
              </a:rPr>
              <a:t>3.10.2</a:t>
            </a:r>
            <a:r>
              <a:rPr lang="zh-CN" altLang="zh-CN" sz="1600" dirty="0">
                <a:latin typeface="宋体" panose="02010600030101010101" pitchFamily="2" charset="-122"/>
                <a:ea typeface="宋体" panose="02010600030101010101" pitchFamily="2" charset="-122"/>
              </a:rPr>
              <a:t>原因：</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锅炉汽包低低水位</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185mm</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锅炉汽包高高水位+185mm。</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引风机跳闸。</a:t>
            </a:r>
            <a:endParaRPr lang="en-US" altLang="zh-CN" sz="1600" dirty="0">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压缩空气母管压力低于0.42MPa。</a:t>
            </a:r>
          </a:p>
          <a:p>
            <a:r>
              <a:rPr lang="en-US" altLang="zh-CN" sz="1600" dirty="0">
                <a:latin typeface="宋体" panose="02010600030101010101" pitchFamily="2" charset="-122"/>
                <a:ea typeface="宋体" panose="02010600030101010101" pitchFamily="2" charset="-122"/>
              </a:rPr>
              <a:t>3.10.3</a:t>
            </a:r>
            <a:r>
              <a:rPr lang="zh-CN" altLang="zh-CN" sz="1600" dirty="0">
                <a:latin typeface="宋体" panose="02010600030101010101" pitchFamily="2" charset="-122"/>
                <a:ea typeface="宋体" panose="02010600030101010101" pitchFamily="2" charset="-122"/>
              </a:rPr>
              <a:t>处理：</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调节给水流量，保持汽包水位正常。</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迅速查明MFT动作原因。</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如MFT动作原因在短时间内难以查明或消除，应按停炉处理，并保持锅炉处于热备用状态。</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如MFT动作原因能在短时间内查明并消除，可按热态启动恢复锅炉运行。</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如因引风机可按以下原则处理： </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尽快查明跳闸原因，若非风机本身故障，予以消除，然后恢复机组运行。</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风机本身故障，应汇报值长。</a:t>
            </a:r>
          </a:p>
        </p:txBody>
      </p:sp>
    </p:spTree>
    <p:extLst>
      <p:ext uri="{BB962C8B-B14F-4D97-AF65-F5344CB8AC3E}">
        <p14:creationId xmlns:p14="http://schemas.microsoft.com/office/powerpoint/2010/main" val="27015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3.11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11</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锅炉</a:t>
            </a:r>
            <a:r>
              <a:rPr lang="zh-CN" altLang="en-US" sz="1600" dirty="0">
                <a:solidFill>
                  <a:srgbClr val="FF0000"/>
                </a:solidFill>
                <a:latin typeface="宋体" panose="02010600030101010101" pitchFamily="2" charset="-122"/>
                <a:ea typeface="宋体" panose="02010600030101010101" pitchFamily="2" charset="-122"/>
              </a:rPr>
              <a:t>满水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3.11.1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水位计高信号报警。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给水流量不正常的大于蒸汽流量。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高Ⅱ值（+100mm）时事故放水自动打开。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汽包水位高Ⅲ值（+200mm），MFT动作。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严重满水时，蒸汽温度急剧下降，伴有水击声。</a:t>
            </a:r>
          </a:p>
          <a:p>
            <a:pPr>
              <a:lnSpc>
                <a:spcPts val="2400"/>
              </a:lnSpc>
            </a:pPr>
            <a:r>
              <a:rPr lang="en-US" altLang="zh-CN" sz="1600" dirty="0">
                <a:latin typeface="宋体" panose="02010600030101010101" pitchFamily="2" charset="-122"/>
                <a:ea typeface="宋体" panose="02010600030101010101" pitchFamily="2" charset="-122"/>
              </a:rPr>
              <a:t>3.11.2</a:t>
            </a:r>
            <a:r>
              <a:rPr lang="zh-CN" altLang="zh-CN" sz="1600" dirty="0">
                <a:latin typeface="宋体" panose="02010600030101010101" pitchFamily="2" charset="-122"/>
                <a:ea typeface="宋体" panose="02010600030101010101" pitchFamily="2" charset="-122"/>
              </a:rPr>
              <a:t>原因：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给水自动失灵或水位保护失灵。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水位计、汽水流量表指示不准，未及时发现而引起运行人员误操作或水位监视、设定值不当。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给水压力突然升高，调节阀调节不及时。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负荷变动幅度大。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切换给水管路时操作不当。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汽包安全门误动。</a:t>
            </a:r>
          </a:p>
        </p:txBody>
      </p:sp>
    </p:spTree>
    <p:extLst>
      <p:ext uri="{BB962C8B-B14F-4D97-AF65-F5344CB8AC3E}">
        <p14:creationId xmlns:p14="http://schemas.microsoft.com/office/powerpoint/2010/main" val="382106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3.11.3</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及时对照所有水位显示值、水位指示，检查指示是否正确。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将给水调节器由“自动”改“手动”，减少锅炉的进水量。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必要时降低锅炉负荷，严重满水时停止向锅炉上水，紧急停炉。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若事故放水没有联锁开启，应立即手动打开，增大连排开度，必要时开启锅炉定排门放水，密切监视汽包水位的变化。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如汽温剧降，全开各级过热器及蒸汽管道疏水，注意监视汽温、汽压变化。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检查确认减温器喷水总门已关闭。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注意监视水位变化，待水位恢复正常后停止放水，检查确认其它条件具备，汇报值长，通知汽机，锅炉重新启动。</a:t>
            </a:r>
          </a:p>
        </p:txBody>
      </p:sp>
    </p:spTree>
    <p:extLst>
      <p:ext uri="{BB962C8B-B14F-4D97-AF65-F5344CB8AC3E}">
        <p14:creationId xmlns:p14="http://schemas.microsoft.com/office/powerpoint/2010/main" val="6376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3.12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12</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锅炉</a:t>
            </a:r>
            <a:r>
              <a:rPr lang="zh-CN" altLang="en-US" sz="1600" dirty="0">
                <a:solidFill>
                  <a:srgbClr val="FF0000"/>
                </a:solidFill>
                <a:latin typeface="宋体" panose="02010600030101010101" pitchFamily="2" charset="-122"/>
                <a:ea typeface="宋体" panose="02010600030101010101" pitchFamily="2" charset="-122"/>
              </a:rPr>
              <a:t>缺水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3.12.1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a:t>
            </a:r>
            <a:r>
              <a:rPr lang="zh-CN" altLang="en-US" sz="1600" dirty="0">
                <a:latin typeface="宋体" panose="02010600030101010101" pitchFamily="2" charset="-122"/>
                <a:ea typeface="宋体" panose="02010600030101010101" pitchFamily="2" charset="-122"/>
              </a:rPr>
              <a:t>低</a:t>
            </a:r>
            <a:r>
              <a:rPr lang="zh-CN" altLang="zh-CN" sz="1600" dirty="0">
                <a:latin typeface="宋体" panose="02010600030101010101" pitchFamily="2" charset="-122"/>
                <a:ea typeface="宋体" panose="02010600030101010101" pitchFamily="2" charset="-122"/>
              </a:rPr>
              <a:t>信号报警。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给水流量不正常的</a:t>
            </a:r>
            <a:r>
              <a:rPr lang="zh-CN" altLang="en-US" sz="1600" dirty="0">
                <a:latin typeface="宋体" panose="02010600030101010101" pitchFamily="2" charset="-122"/>
                <a:ea typeface="宋体" panose="02010600030101010101" pitchFamily="2" charset="-122"/>
              </a:rPr>
              <a:t>小</a:t>
            </a:r>
            <a:r>
              <a:rPr lang="zh-CN" altLang="zh-CN" sz="1600" dirty="0">
                <a:latin typeface="宋体" panose="02010600030101010101" pitchFamily="2" charset="-122"/>
                <a:ea typeface="宋体" panose="02010600030101010101" pitchFamily="2" charset="-122"/>
              </a:rPr>
              <a:t>于蒸汽流量。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汽包水位</a:t>
            </a:r>
            <a:r>
              <a:rPr lang="zh-CN" altLang="en-US" sz="1600" dirty="0">
                <a:latin typeface="宋体" panose="02010600030101010101" pitchFamily="2" charset="-122"/>
                <a:ea typeface="宋体" panose="02010600030101010101" pitchFamily="2" charset="-122"/>
              </a:rPr>
              <a:t>低</a:t>
            </a:r>
            <a:r>
              <a:rPr lang="zh-CN" altLang="zh-CN" sz="1600" dirty="0">
                <a:latin typeface="宋体" panose="02010600030101010101" pitchFamily="2" charset="-122"/>
                <a:ea typeface="宋体" panose="02010600030101010101" pitchFamily="2" charset="-122"/>
              </a:rPr>
              <a:t>Ⅲ值（</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200mm），MFT动作</a:t>
            </a:r>
            <a:r>
              <a:rPr lang="zh-CN" altLang="en-US" sz="1600" dirty="0">
                <a:latin typeface="宋体" panose="02010600030101010101" pitchFamily="2" charset="-122"/>
                <a:ea typeface="宋体" panose="02010600030101010101" pitchFamily="2" charset="-122"/>
              </a:rPr>
              <a:t>且跳引风机</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a:t>
            </a:r>
            <a:r>
              <a:rPr lang="zh-CN" altLang="en-US" sz="1600" dirty="0">
                <a:latin typeface="宋体" panose="02010600030101010101" pitchFamily="2" charset="-122"/>
                <a:ea typeface="宋体" panose="02010600030101010101" pitchFamily="2" charset="-122"/>
              </a:rPr>
              <a:t>缺</a:t>
            </a:r>
            <a:r>
              <a:rPr lang="zh-CN" altLang="zh-CN" sz="1600" dirty="0">
                <a:latin typeface="宋体" panose="02010600030101010101" pitchFamily="2" charset="-122"/>
                <a:ea typeface="宋体" panose="02010600030101010101" pitchFamily="2" charset="-122"/>
              </a:rPr>
              <a:t>水时</a:t>
            </a:r>
            <a:r>
              <a:rPr lang="zh-CN" altLang="en-US" sz="1600" dirty="0">
                <a:latin typeface="宋体" panose="02010600030101010101" pitchFamily="2" charset="-122"/>
                <a:ea typeface="宋体" panose="02010600030101010101" pitchFamily="2" charset="-122"/>
              </a:rPr>
              <a:t>过热</a:t>
            </a:r>
            <a:r>
              <a:rPr lang="zh-CN" altLang="zh-CN" sz="1600" dirty="0">
                <a:latin typeface="宋体" panose="02010600030101010101" pitchFamily="2" charset="-122"/>
                <a:ea typeface="宋体" panose="02010600030101010101" pitchFamily="2" charset="-122"/>
              </a:rPr>
              <a:t>蒸汽温度</a:t>
            </a:r>
            <a:r>
              <a:rPr lang="zh-CN" altLang="en-US" sz="1600" dirty="0">
                <a:latin typeface="宋体" panose="02010600030101010101" pitchFamily="2" charset="-122"/>
                <a:ea typeface="宋体" panose="02010600030101010101" pitchFamily="2" charset="-122"/>
              </a:rPr>
              <a:t>不正常的升高</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3.12.2</a:t>
            </a:r>
            <a:r>
              <a:rPr lang="zh-CN" altLang="zh-CN" sz="1600" dirty="0">
                <a:latin typeface="宋体" panose="02010600030101010101" pitchFamily="2" charset="-122"/>
                <a:ea typeface="宋体" panose="02010600030101010101" pitchFamily="2" charset="-122"/>
              </a:rPr>
              <a:t>原因：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给水自动</a:t>
            </a:r>
            <a:r>
              <a:rPr lang="zh-CN" altLang="en-US" sz="1600" dirty="0">
                <a:latin typeface="宋体" panose="02010600030101010101" pitchFamily="2" charset="-122"/>
                <a:ea typeface="宋体" panose="02010600030101010101" pitchFamily="2" charset="-122"/>
              </a:rPr>
              <a:t>调节</a:t>
            </a:r>
            <a:r>
              <a:rPr lang="zh-CN" altLang="zh-CN" sz="1600" dirty="0">
                <a:latin typeface="宋体" panose="02010600030101010101" pitchFamily="2" charset="-122"/>
                <a:ea typeface="宋体" panose="02010600030101010101" pitchFamily="2" charset="-122"/>
              </a:rPr>
              <a:t>失灵或水位保护失灵。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给水阀门、给水泵或给水泵电机变频器故障。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水位计或汽、水流量指示不准，未及时发现而引起运行人员误判断或误操作。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给水压力低或蒸汽流量增加太多而调整不及时。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排污不当或负荷突变，相应自动跟踪不及时，运行调整不当。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给水管道、水冷壁或省煤器爆管。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切换给水管路时操作不当。</a:t>
            </a:r>
          </a:p>
        </p:txBody>
      </p:sp>
    </p:spTree>
    <p:extLst>
      <p:ext uri="{BB962C8B-B14F-4D97-AF65-F5344CB8AC3E}">
        <p14:creationId xmlns:p14="http://schemas.microsoft.com/office/powerpoint/2010/main" val="168836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3.12.3</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发现水位低于正常值时，校对各水位计，以检查其指示是否正确。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切换给水自动为手动，加强给水，必要时降低锅炉负荷。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检查各排污门、放水门是否关闭严密、有无损坏和大量泄漏现象。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给水压力低于极限时，联系汽机紧急启动备用给水泵。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严重缺水时，应紧急停炉，汇报值长。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严密关闭各放水门、排污门、取样门。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由于严重缺水而紧急停止运行的锅炉在重新启动时必须经生产总经理批准。 </a:t>
            </a:r>
          </a:p>
        </p:txBody>
      </p:sp>
    </p:spTree>
    <p:extLst>
      <p:ext uri="{BB962C8B-B14F-4D97-AF65-F5344CB8AC3E}">
        <p14:creationId xmlns:p14="http://schemas.microsoft.com/office/powerpoint/2010/main" val="28695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35358" y="1533875"/>
            <a:ext cx="8103163" cy="4462760"/>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4.</a:t>
            </a:r>
            <a:r>
              <a:rPr lang="zh-CN" altLang="zh-CN" sz="1600" b="1" dirty="0">
                <a:solidFill>
                  <a:srgbClr val="FF0000"/>
                </a:solidFill>
                <a:latin typeface="宋体" panose="02010600030101010101" pitchFamily="2" charset="-122"/>
                <a:ea typeface="宋体" panose="02010600030101010101" pitchFamily="2" charset="-122"/>
              </a:rPr>
              <a:t>正常负荷下参数调整的任务</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）保证垃圾焚烧量达到额定值，保持锅炉的蒸发量满足汽机及供热用户的需要。</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）保持正常的汽温与汽压。</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）保持炉膛烟温不低于</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℃，停留时间不少于</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秒。</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）负荷稳定，均衡进水，并保持正常水位。</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）保证饱和蒸汽和过热蒸汽的品质合格。</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）保持燃烧良好，炉渣热灼减率低于</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，提高锅炉效率。</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）保证锅炉机组正常运行。</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）余热锅炉的调节必须保证各受热面安全运行。管壁不超温，防止受热面的低温腐蚀和高温腐蚀。确保锅炉出口的蒸汽品质符合汽机安全运行的要求。</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5.</a:t>
            </a:r>
            <a:r>
              <a:rPr lang="zh-CN" altLang="en-US" sz="1600" b="1" dirty="0">
                <a:solidFill>
                  <a:srgbClr val="FF0000"/>
                </a:solidFill>
                <a:latin typeface="宋体" panose="02010600030101010101" pitchFamily="2" charset="-122"/>
                <a:ea typeface="宋体" panose="02010600030101010101" pitchFamily="2" charset="-122"/>
              </a:rPr>
              <a:t>垃圾焚烧发电机组蒸汽参数的调节</a:t>
            </a:r>
            <a:r>
              <a:rPr lang="zh-CN" altLang="zh-CN" sz="1600" b="1" dirty="0">
                <a:solidFill>
                  <a:srgbClr val="FF0000"/>
                </a:solidFill>
                <a:latin typeface="宋体" panose="02010600030101010101" pitchFamily="2" charset="-122"/>
                <a:ea typeface="宋体" panose="02010600030101010101" pitchFamily="2" charset="-122"/>
              </a:rPr>
              <a:t>任务描述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蒸汽参数</a:t>
            </a:r>
            <a:r>
              <a:rPr lang="zh-CN" altLang="zh-CN" sz="1600" dirty="0">
                <a:latin typeface="宋体" panose="02010600030101010101" pitchFamily="2" charset="-122"/>
                <a:ea typeface="宋体" panose="02010600030101010101" pitchFamily="2" charset="-122"/>
              </a:rPr>
              <a:t>调整参数为：</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）调节锅炉额定蒸发量：</a:t>
            </a:r>
            <a:r>
              <a:rPr lang="en-US" altLang="zh-CN" sz="1600" dirty="0">
                <a:latin typeface="宋体" panose="02010600030101010101" pitchFamily="2" charset="-122"/>
                <a:ea typeface="宋体" panose="02010600030101010101" pitchFamily="2" charset="-122"/>
              </a:rPr>
              <a:t>56.01t/h</a:t>
            </a: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）调节额定蒸汽压力：</a:t>
            </a:r>
            <a:r>
              <a:rPr lang="en-US" altLang="zh-CN" sz="1600" dirty="0">
                <a:latin typeface="宋体" panose="02010600030101010101" pitchFamily="2" charset="-122"/>
                <a:ea typeface="宋体" panose="02010600030101010101" pitchFamily="2" charset="-122"/>
              </a:rPr>
              <a:t>4.0MPa</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）调节额定蒸汽温度：</a:t>
            </a:r>
            <a:r>
              <a:rPr lang="en-US" altLang="zh-CN" sz="1600" dirty="0">
                <a:latin typeface="宋体" panose="02010600030101010101" pitchFamily="2" charset="-122"/>
                <a:ea typeface="宋体" panose="02010600030101010101" pitchFamily="2" charset="-122"/>
              </a:rPr>
              <a:t>400</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）调节给水温度：</a:t>
            </a:r>
            <a:r>
              <a:rPr lang="en-US" altLang="zh-CN" sz="1600" dirty="0">
                <a:latin typeface="宋体" panose="02010600030101010101" pitchFamily="2" charset="-122"/>
                <a:ea typeface="宋体" panose="02010600030101010101" pitchFamily="2" charset="-122"/>
              </a:rPr>
              <a:t>130</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 </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）调节烟气出口温度：</a:t>
            </a:r>
            <a:r>
              <a:rPr lang="en-US" altLang="zh-CN" sz="1600" dirty="0">
                <a:latin typeface="宋体" panose="02010600030101010101" pitchFamily="2" charset="-122"/>
                <a:ea typeface="宋体" panose="02010600030101010101" pitchFamily="2" charset="-122"/>
              </a:rPr>
              <a:t>190</a:t>
            </a:r>
            <a:r>
              <a:rPr lang="zh-CN" altLang="zh-CN" sz="16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1544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3.13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13</a:t>
            </a:r>
            <a:r>
              <a:rPr lang="zh-CN" altLang="en-US" sz="1600" dirty="0">
                <a:solidFill>
                  <a:srgbClr val="FF0000"/>
                </a:solidFill>
                <a:latin typeface="宋体" panose="02010600030101010101" pitchFamily="2" charset="-122"/>
                <a:ea typeface="宋体" panose="02010600030101010101" pitchFamily="2" charset="-122"/>
              </a:rPr>
              <a:t>：就地水位计故障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3.13.1</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和原因</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冲洗水位计操作不当，控制室工业电视水位指示不准、模糊不清。</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水位计汽联通管或汽门泄漏，水位偏高。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水位计水联通管或水门泄漏，水位偏低。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没有定期冲洗水位计，汽包内水渣及悬浮物进入汽水连通管，造成汽或水联通管堵塞水位偏高。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水位计放水门内漏，水位偏低。</a:t>
            </a:r>
          </a:p>
          <a:p>
            <a:pPr>
              <a:lnSpc>
                <a:spcPts val="2400"/>
              </a:lnSpc>
            </a:pPr>
            <a:r>
              <a:rPr lang="en-US" altLang="zh-CN" sz="1600" dirty="0">
                <a:latin typeface="宋体" panose="02010600030101010101" pitchFamily="2" charset="-122"/>
                <a:ea typeface="宋体" panose="02010600030101010101" pitchFamily="2" charset="-122"/>
              </a:rPr>
              <a:t>3.13.2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根据现象判断属于汽水门及连通管堵塞，应及时冲洗水位计，并对另一侧水位计进行校对。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属于汽水门泄漏引起应解列水位计，通知检修处理。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给水自动调节，高低水位报警及水位保护动作可靠，电接点，平衡容器水位表不久前曾与就地水位计进行校对过，证实其准确可靠时，则允许用电接点，平衡容器水位表监视水位，维持锅炉运行不超过24小时。</a:t>
            </a:r>
          </a:p>
        </p:txBody>
      </p:sp>
    </p:spTree>
    <p:extLst>
      <p:ext uri="{BB962C8B-B14F-4D97-AF65-F5344CB8AC3E}">
        <p14:creationId xmlns:p14="http://schemas.microsoft.com/office/powerpoint/2010/main" val="36766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电接点水位计失灵，给水自动调节，高低水位报警不可靠，但平衡容器水位表不久前曾校对过，比较可靠时，则允许根据平衡容器水位表维持15～20分钟的短时间运行。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上述两种情况都应汇报值长，使锅炉维持运行稳定，并采取紧急措施，尽快修复水位计。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若两个就地水位计损坏，而电接点水位计，平衡容器水位表也不可靠时，应立即停止锅炉运行。</a:t>
            </a:r>
          </a:p>
        </p:txBody>
      </p:sp>
    </p:spTree>
    <p:extLst>
      <p:ext uri="{BB962C8B-B14F-4D97-AF65-F5344CB8AC3E}">
        <p14:creationId xmlns:p14="http://schemas.microsoft.com/office/powerpoint/2010/main" val="417344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3.14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14</a:t>
            </a:r>
            <a:r>
              <a:rPr lang="zh-CN" altLang="en-US" sz="1600" dirty="0">
                <a:solidFill>
                  <a:srgbClr val="FF0000"/>
                </a:solidFill>
                <a:latin typeface="宋体" panose="02010600030101010101" pitchFamily="2" charset="-122"/>
                <a:ea typeface="宋体" panose="02010600030101010101" pitchFamily="2" charset="-122"/>
              </a:rPr>
              <a:t>：汽水共腾</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3.14.1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汽包水位剧烈波动，严重时就地水位计看不清水位。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饱和蒸汽含盐量增大。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严重时过热汽温急剧下降，蒸汽管道发生水冲击。</a:t>
            </a:r>
          </a:p>
          <a:p>
            <a:pPr>
              <a:lnSpc>
                <a:spcPts val="2400"/>
              </a:lnSpc>
            </a:pPr>
            <a:r>
              <a:rPr lang="en-US" altLang="zh-CN" sz="1600" dirty="0">
                <a:latin typeface="宋体" panose="02010600030101010101" pitchFamily="2" charset="-122"/>
                <a:ea typeface="宋体" panose="02010600030101010101" pitchFamily="2" charset="-122"/>
              </a:rPr>
              <a:t>3.14.2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给水及炉水品质恶化。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化学的药剂调整不当或未进行必要排污。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负荷增加过快，压力骤降。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汽水分离装置不良，长期超负荷运行。</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3.14.3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立即降低锅炉负荷。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汇报值长，联系汽机迅速降低电负荷，并保持相对稳定。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根据汽温情况，调整定值或自动改手动，关小减温水，必要时解列减温水，开启过热器系统疏水，并联系汽机做相应处理。</a:t>
            </a:r>
          </a:p>
        </p:txBody>
      </p:sp>
    </p:spTree>
    <p:extLst>
      <p:ext uri="{BB962C8B-B14F-4D97-AF65-F5344CB8AC3E}">
        <p14:creationId xmlns:p14="http://schemas.microsoft.com/office/powerpoint/2010/main" val="172901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报告值长，通知化学停止加药，全开连排门，必要时进行定期排污，改善炉水品质，并开启事故放水将水位降至</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50mm处运行，并加强给水进行换水，防止水位过低。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查明原因，炉水品质正常后缓慢增加锅炉负荷。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冲洗和全面校对各水位计一次。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在炉水品质未改善前，保持低负荷运行，严禁增加负荷。</a:t>
            </a:r>
          </a:p>
        </p:txBody>
      </p:sp>
    </p:spTree>
    <p:extLst>
      <p:ext uri="{BB962C8B-B14F-4D97-AF65-F5344CB8AC3E}">
        <p14:creationId xmlns:p14="http://schemas.microsoft.com/office/powerpoint/2010/main" val="238254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3.15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15</a:t>
            </a:r>
            <a:r>
              <a:rPr lang="zh-CN" altLang="en-US" sz="1600" dirty="0">
                <a:solidFill>
                  <a:srgbClr val="FF0000"/>
                </a:solidFill>
                <a:latin typeface="宋体" panose="02010600030101010101" pitchFamily="2" charset="-122"/>
                <a:ea typeface="宋体" panose="02010600030101010101" pitchFamily="2" charset="-122"/>
              </a:rPr>
              <a:t>：水冷壁损坏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3.15.1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燃烧室内有泄漏响声。汽包水位迅速下降，给水压力降低。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炉膛出口负压变正，引风机电流增加。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给水流量不正常的大于蒸汽流量。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如果爆管，燃烧室上部正压，炉墙有孔洞及不严密封处向外喷烟和蒸汽。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炉温分布不均匀，两侧烟温差增大。</a:t>
            </a:r>
          </a:p>
          <a:p>
            <a:pPr>
              <a:lnSpc>
                <a:spcPts val="2400"/>
              </a:lnSpc>
            </a:pPr>
            <a:r>
              <a:rPr lang="en-US" altLang="zh-CN" sz="1600" dirty="0">
                <a:latin typeface="宋体" panose="02010600030101010101" pitchFamily="2" charset="-122"/>
                <a:ea typeface="宋体" panose="02010600030101010101" pitchFamily="2" charset="-122"/>
              </a:rPr>
              <a:t>3.15.2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给水、炉水品质长期超标，使管内壁结垢腐蚀。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管外壁磨损腐蚀。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长期低负荷运行或排污不当导致水循环不良。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锅炉严重缺水。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管子材质、制造安装有缺陷，检修质量不合格，管内留有杂物，管子焊口质量不合格。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锅炉启、停过程中未按规程操作，各部分膨胀不均，产生过大的热应力。</a:t>
            </a:r>
          </a:p>
        </p:txBody>
      </p:sp>
    </p:spTree>
    <p:extLst>
      <p:ext uri="{BB962C8B-B14F-4D97-AF65-F5344CB8AC3E}">
        <p14:creationId xmlns:p14="http://schemas.microsoft.com/office/powerpoint/2010/main" val="23451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3.15.3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水冷壁损坏不严重时：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如发现泄漏，未发生 MFT且能维持汽包正常水位时，保持低负荷运行，汇报值长，请示停炉。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检查并注意损坏情况是否迅速扩大，密切监视水位、汽温、炉温及尾部灰斗底灰排出情况，调整炉膛负压，视情况联系汽机增开给水泵。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炉温下降、燃烧不稳时及时投入燃烧器助燃。</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若水冷壁严重损坏，发生MFT或加强进水后难以维持汽包水位时应紧急停炉</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解列故障炉运行。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b.</a:t>
            </a:r>
            <a:r>
              <a:rPr lang="zh-CN" altLang="zh-CN" sz="1600" dirty="0">
                <a:latin typeface="宋体" panose="02010600030101010101" pitchFamily="2" charset="-122"/>
                <a:ea typeface="宋体" panose="02010600030101010101" pitchFamily="2" charset="-122"/>
              </a:rPr>
              <a:t>保留引风机运行，消除炉内蒸汽和烟气。</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停炉后，继续上水维持水位，如给水耗量太大、影响其它炉用水，水位维持困难可根据情况停止上水。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d.</a:t>
            </a:r>
            <a:r>
              <a:rPr lang="zh-CN" altLang="zh-CN" sz="1600" dirty="0">
                <a:latin typeface="宋体" panose="02010600030101010101" pitchFamily="2" charset="-122"/>
                <a:ea typeface="宋体" panose="02010600030101010101" pitchFamily="2" charset="-122"/>
              </a:rPr>
              <a:t>待炉内水蒸汽基本消失后，停运引风机，使烟道自然通风。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e.</a:t>
            </a:r>
            <a:r>
              <a:rPr lang="zh-CN" altLang="zh-CN" sz="1600" dirty="0">
                <a:latin typeface="宋体" panose="02010600030101010101" pitchFamily="2" charset="-122"/>
                <a:ea typeface="宋体" panose="02010600030101010101" pitchFamily="2" charset="-122"/>
              </a:rPr>
              <a:t>汇报值长及有关领导。</a:t>
            </a:r>
          </a:p>
        </p:txBody>
      </p:sp>
    </p:spTree>
    <p:extLst>
      <p:ext uri="{BB962C8B-B14F-4D97-AF65-F5344CB8AC3E}">
        <p14:creationId xmlns:p14="http://schemas.microsoft.com/office/powerpoint/2010/main" val="221830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3.16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16</a:t>
            </a:r>
            <a:r>
              <a:rPr lang="zh-CN" altLang="en-US" sz="1600" dirty="0">
                <a:solidFill>
                  <a:srgbClr val="FF0000"/>
                </a:solidFill>
                <a:latin typeface="宋体" panose="02010600030101010101" pitchFamily="2" charset="-122"/>
                <a:ea typeface="宋体" panose="02010600030101010101" pitchFamily="2" charset="-122"/>
              </a:rPr>
              <a:t>：过热器损坏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3.16.1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过热器泄漏附近有异音。</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汽压下降，蒸汽流量不正常小于给水流量。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泄漏、爆管处后烟温降低，两侧汽温、烟温差值增大。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引风机电流增加。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爆管处附近孔门及不严密处有蒸汽冒出。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过热蒸汽压力与饱和蒸汽压力差值增大。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低温过热器泄漏时过热汽温升高。</a:t>
            </a:r>
          </a:p>
          <a:p>
            <a:pPr>
              <a:lnSpc>
                <a:spcPts val="2400"/>
              </a:lnSpc>
            </a:pPr>
            <a:r>
              <a:rPr lang="en-US" altLang="zh-CN" sz="1600" dirty="0">
                <a:latin typeface="宋体" panose="02010600030101010101" pitchFamily="2" charset="-122"/>
                <a:ea typeface="宋体" panose="02010600030101010101" pitchFamily="2" charset="-122"/>
              </a:rPr>
              <a:t>3.16.2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管内壁结垢或杂物堵塞，导致传热恶化。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管外壁磨损或高温腐蚀。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烟道内局部堵灰，形成烟气走廊造成管子过热。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管子固定不牢造成磨损。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主汽温度或管壁温度长期超限运行。</a:t>
            </a:r>
          </a:p>
        </p:txBody>
      </p:sp>
    </p:spTree>
    <p:extLst>
      <p:ext uri="{BB962C8B-B14F-4D97-AF65-F5344CB8AC3E}">
        <p14:creationId xmlns:p14="http://schemas.microsoft.com/office/powerpoint/2010/main" val="30116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297330"/>
          </a:xfrm>
          <a:prstGeom prst="rect">
            <a:avLst/>
          </a:prstGeom>
        </p:spPr>
        <p:txBody>
          <a:bodyPr wrap="square">
            <a:spAutoFit/>
          </a:bodyPr>
          <a:lstStyle/>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锅炉启动期间疏水不够或低负荷时投减温水不当，造成水塞局部过热。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管材不良，焊接质量不佳。</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长期使用，管材疲劳，强度下降。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过热器结构不良或长期低负荷运行，使蒸汽分布不均、流速过低，过热器管得不到良好的冷却。</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3.16.3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及时汇报，加强监视，注意损坏情况是否迅速扩大。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泄漏不严重时，应适当降低负荷，维持正常汽温和燃烧，同时请示停炉，以防泄漏加剧。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严重爆破，应紧急停炉处理，避免扩大事故，汇报值长及相关领导。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解列故障炉运行。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保留引风机运行，消除炉内、烟道蒸汽和烟气。</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停炉后维持小流量补水，保持水位在最高可见水位。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炉内、烟道蒸汽基本消失，停运引风机进行自然通风。</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476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3.17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17</a:t>
            </a:r>
            <a:r>
              <a:rPr lang="zh-CN" altLang="en-US" sz="1600" dirty="0">
                <a:solidFill>
                  <a:srgbClr val="FF0000"/>
                </a:solidFill>
                <a:latin typeface="宋体" panose="02010600030101010101" pitchFamily="2" charset="-122"/>
                <a:ea typeface="宋体" panose="02010600030101010101" pitchFamily="2" charset="-122"/>
              </a:rPr>
              <a:t>：省煤器管损坏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3.17.1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给水压力下降，汽包水位略有下降，给水流量不正常的大于蒸汽流量。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泄漏处附近有异音或炉墙漏缝处有冒汽、潮湿现象。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炉膛负压减小或变正，引风机电流增大并振动。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泄漏、爆管处后烟温降低，两侧烟温差值增大。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竖井烟道底部有水漏出。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严重爆管，水位保持困难，导致MFT动作。</a:t>
            </a:r>
          </a:p>
          <a:p>
            <a:pPr>
              <a:lnSpc>
                <a:spcPts val="2400"/>
              </a:lnSpc>
            </a:pPr>
            <a:r>
              <a:rPr lang="en-US" altLang="zh-CN" sz="1600" dirty="0">
                <a:latin typeface="宋体" panose="02010600030101010101" pitchFamily="2" charset="-122"/>
                <a:ea typeface="宋体" panose="02010600030101010101" pitchFamily="2" charset="-122"/>
              </a:rPr>
              <a:t>3.17.2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给水品质不合格使管内结垢腐蚀或管外壁磨损。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给水温度、流量经常大幅度变化。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管材或焊接质量较差。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启、停炉时，省煤器再循环门使用不当。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省煤器附近发生二次燃烧。</a:t>
            </a:r>
          </a:p>
        </p:txBody>
      </p:sp>
    </p:spTree>
    <p:extLst>
      <p:ext uri="{BB962C8B-B14F-4D97-AF65-F5344CB8AC3E}">
        <p14:creationId xmlns:p14="http://schemas.microsoft.com/office/powerpoint/2010/main" val="27258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3.17.3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及时汇报值长，加强监视调整，注意损坏情况是否迅速增大。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损坏不严重时，加强给水、维持水位正常，维持低负荷运行，请示停炉。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严重爆管时，难以维持汽包水位或发生MFT时，应紧急停炉。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解列故障炉运行。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保留引风机运行维持炉膛负压，待烟道内烟气及蒸汽基本消失后停止，自然通风，停止上水后严禁开启省煤器再循环门。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停炉后，应尽量将尾部烟道灰斗中的灰放掉。</a:t>
            </a:r>
          </a:p>
        </p:txBody>
      </p:sp>
    </p:spTree>
    <p:extLst>
      <p:ext uri="{BB962C8B-B14F-4D97-AF65-F5344CB8AC3E}">
        <p14:creationId xmlns:p14="http://schemas.microsoft.com/office/powerpoint/2010/main" val="268304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72821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6.</a:t>
            </a:r>
            <a:r>
              <a:rPr lang="zh-CN" altLang="en-US" sz="1600" b="1" dirty="0">
                <a:solidFill>
                  <a:srgbClr val="FF0000"/>
                </a:solidFill>
                <a:latin typeface="宋体" panose="02010600030101010101" pitchFamily="2" charset="-122"/>
                <a:ea typeface="宋体" panose="02010600030101010101" pitchFamily="2" charset="-122"/>
              </a:rPr>
              <a:t>垃圾焚烧发电机组蒸汽参数的调节</a:t>
            </a:r>
            <a:r>
              <a:rPr lang="zh-CN" altLang="zh-CN" sz="1600" b="1" dirty="0">
                <a:solidFill>
                  <a:srgbClr val="FF0000"/>
                </a:solidFill>
                <a:latin typeface="宋体" panose="02010600030101010101" pitchFamily="2" charset="-122"/>
                <a:ea typeface="宋体" panose="02010600030101010101" pitchFamily="2" charset="-122"/>
              </a:rPr>
              <a:t>任务</a:t>
            </a:r>
            <a:r>
              <a:rPr lang="zh-CN" altLang="en-US" sz="1600" b="1" dirty="0">
                <a:solidFill>
                  <a:srgbClr val="FF0000"/>
                </a:solidFill>
                <a:latin typeface="宋体" panose="02010600030101010101" pitchFamily="2" charset="-122"/>
                <a:ea typeface="宋体" panose="02010600030101010101" pitchFamily="2" charset="-122"/>
              </a:rPr>
              <a:t>分析</a:t>
            </a:r>
            <a:endParaRPr lang="en-US" altLang="zh-CN" sz="1600" b="1" dirty="0">
              <a:solidFill>
                <a:srgbClr val="FF0000"/>
              </a:solidFill>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这项任务需要在熟练掌握发电厂焚烧炉余热锅炉具体工艺流程，熟知工艺流程所有设备规范及原理，以最安全、经济、合理的操作方式调节各系统参数</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7.</a:t>
            </a:r>
            <a:r>
              <a:rPr lang="zh-CN" altLang="en-US" sz="1600" b="1" dirty="0">
                <a:solidFill>
                  <a:srgbClr val="FF0000"/>
                </a:solidFill>
                <a:latin typeface="宋体" panose="02010600030101010101" pitchFamily="2" charset="-122"/>
                <a:ea typeface="宋体" panose="02010600030101010101" pitchFamily="2" charset="-122"/>
              </a:rPr>
              <a:t>蒸汽参数调整</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蒸汽参数调整</a:t>
            </a:r>
            <a:r>
              <a:rPr lang="zh-CN" altLang="zh-CN" sz="1600" dirty="0">
                <a:latin typeface="宋体" panose="02010600030101010101" pitchFamily="2" charset="-122"/>
                <a:ea typeface="宋体" panose="02010600030101010101" pitchFamily="2" charset="-122"/>
              </a:rPr>
              <a:t>主要有：调整锅炉负荷与蒸发量；调整汽包水位；调整蒸汽参数，汽温汽压；锅炉受热面清灰及排污</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7.1 </a:t>
            </a:r>
            <a:r>
              <a:rPr lang="zh-CN" altLang="zh-CN" sz="1600" dirty="0">
                <a:solidFill>
                  <a:srgbClr val="FF0000"/>
                </a:solidFill>
                <a:latin typeface="宋体" panose="02010600030101010101" pitchFamily="2" charset="-122"/>
                <a:ea typeface="宋体" panose="02010600030101010101" pitchFamily="2" charset="-122"/>
              </a:rPr>
              <a:t>调整锅炉负荷蒸发量</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正常情况下锅炉蒸发量应达到额定值，蒸汽压力未达到额定值时，应逐步调整燃烧工况。锅炉蒸发量正常负荷为</a:t>
            </a:r>
            <a:r>
              <a:rPr lang="en-US" altLang="zh-CN" sz="1600" dirty="0">
                <a:latin typeface="宋体" panose="02010600030101010101" pitchFamily="2" charset="-122"/>
                <a:ea typeface="宋体" panose="02010600030101010101" pitchFamily="2" charset="-122"/>
              </a:rPr>
              <a:t>56.01t/h</a:t>
            </a:r>
            <a:r>
              <a:rPr lang="zh-CN" altLang="zh-CN" sz="1600" dirty="0">
                <a:latin typeface="宋体" panose="02010600030101010101" pitchFamily="2" charset="-122"/>
                <a:ea typeface="宋体" panose="02010600030101010101" pitchFamily="2" charset="-122"/>
              </a:rPr>
              <a:t>。锅炉蒸发量的变化是根据要求而进行调节的， 当管网蒸汽量消耗较大时，锅炉出口主蒸汽压力降低，为保持其压力不降， 则需要增大给水量、燃料量、风量，使锅炉在新的蒸发量基础上达到压力要求。 当锅炉蒸发量达到额定值时， 蒸汽压力仍未达到额定值时，应调整燃烧使蒸汽压力达到额定值 ，这时给水流量和蒸汽流量值都应为额定值， 且水位又处于正常水位。 当管网压力达到额定值， 在超压正常值区段内 ，则需减小蒸汽和给水量；同时同步减小燃烧量，使其在维持管网要求压力下有相应的蒸发量。</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54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3.18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18</a:t>
            </a:r>
            <a:r>
              <a:rPr lang="zh-CN" altLang="en-US" sz="1600" dirty="0">
                <a:solidFill>
                  <a:srgbClr val="FF0000"/>
                </a:solidFill>
                <a:latin typeface="宋体" panose="02010600030101010101" pitchFamily="2" charset="-122"/>
                <a:ea typeface="宋体" panose="02010600030101010101" pitchFamily="2" charset="-122"/>
              </a:rPr>
              <a:t>：蒸汽管道损坏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3.18.1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管道发生水击时强烈震动，压力剧烈波动。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若蒸汽管道泄漏不严重，故障点在流量孔板前则流量小，反之则大。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破裂后有很大响声，喷出大量蒸汽，蒸汽压力下降，水位瞬时升高甚至MFT。</a:t>
            </a:r>
          </a:p>
          <a:p>
            <a:pPr>
              <a:lnSpc>
                <a:spcPts val="2400"/>
              </a:lnSpc>
            </a:pPr>
            <a:r>
              <a:rPr lang="en-US" altLang="zh-CN" sz="1600" dirty="0">
                <a:latin typeface="宋体" panose="02010600030101010101" pitchFamily="2" charset="-122"/>
                <a:ea typeface="宋体" panose="02010600030101010101" pitchFamily="2" charset="-122"/>
              </a:rPr>
              <a:t>3.18.2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安装质量不良或用错钢材。</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焊接质量不佳，热处理不合格。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管道腐蚀、疲劳，强度降低。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保温不良，低温介质长期接触金属表面，使温度应力过大。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投入管道时没有充分的暖管疏水或暖管的方式不当。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管道弯头处管壁过薄，强度不够而未进行处理或更换。</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锅炉满水或汽水共腾。</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超过使用年限。</a:t>
            </a:r>
          </a:p>
        </p:txBody>
      </p:sp>
    </p:spTree>
    <p:extLst>
      <p:ext uri="{BB962C8B-B14F-4D97-AF65-F5344CB8AC3E}">
        <p14:creationId xmlns:p14="http://schemas.microsoft.com/office/powerpoint/2010/main" val="28821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588897"/>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3.18.3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发现轻微漏汽应汇报值长，请示停炉。</a:t>
            </a:r>
          </a:p>
          <a:p>
            <a:pPr>
              <a:lnSpc>
                <a:spcPts val="2400"/>
              </a:lnSpc>
            </a:pPr>
            <a:r>
              <a:rPr lang="zh-CN" altLang="zh-CN" sz="1600" dirty="0">
                <a:latin typeface="宋体" panose="02010600030101010101" pitchFamily="2" charset="-122"/>
                <a:ea typeface="宋体" panose="02010600030101010101" pitchFamily="2" charset="-122"/>
              </a:rPr>
              <a:t>若管爆破时，应紧急停炉，注意水位，通知汽机关闭主汽门，汇报值长。</a:t>
            </a:r>
          </a:p>
          <a:p>
            <a:pPr>
              <a:lnSpc>
                <a:spcPts val="2400"/>
              </a:lnSpc>
            </a:pPr>
            <a:r>
              <a:rPr lang="zh-CN" altLang="zh-CN" sz="1600" dirty="0">
                <a:latin typeface="宋体" panose="02010600030101010101" pitchFamily="2" charset="-122"/>
                <a:ea typeface="宋体" panose="02010600030101010101" pitchFamily="2" charset="-122"/>
              </a:rPr>
              <a:t>管道发生水冲击时，应将疏水门打开，开启向空排汽，通知汽机开启主汽门前疏水，降低负荷，汇报值长。检查管道支吊架，保温等情况。</a:t>
            </a:r>
          </a:p>
        </p:txBody>
      </p:sp>
    </p:spTree>
    <p:extLst>
      <p:ext uri="{BB962C8B-B14F-4D97-AF65-F5344CB8AC3E}">
        <p14:creationId xmlns:p14="http://schemas.microsoft.com/office/powerpoint/2010/main" val="93226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82215"/>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3.19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19</a:t>
            </a:r>
            <a:r>
              <a:rPr lang="zh-CN" altLang="en-US" sz="1600" dirty="0">
                <a:solidFill>
                  <a:srgbClr val="FF0000"/>
                </a:solidFill>
                <a:latin typeface="宋体" panose="02010600030101010101" pitchFamily="2" charset="-122"/>
                <a:ea typeface="宋体" panose="02010600030101010101" pitchFamily="2" charset="-122"/>
              </a:rPr>
              <a:t>：给水管道故障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3.19.1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管道发生水冲击、震动，给水压力波动。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给水管道破裂，故障点在给水流量孔板前，给水流量降低，反之升高。</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3.19.2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给水管道固定不良，支架松动。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投给水管道时未开排空门。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给水泵运行不正常，给水温度、压力变化太大。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逆止门动作不良，调整门故障。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冷炉上水时水温过高，上水速度太快。</a:t>
            </a:r>
          </a:p>
          <a:p>
            <a:pPr>
              <a:lnSpc>
                <a:spcPts val="2400"/>
              </a:lnSpc>
            </a:pPr>
            <a:r>
              <a:rPr lang="en-US" altLang="zh-CN" sz="1600" dirty="0">
                <a:latin typeface="宋体" panose="02010600030101010101" pitchFamily="2" charset="-122"/>
                <a:ea typeface="宋体" panose="02010600030101010101" pitchFamily="2" charset="-122"/>
              </a:rPr>
              <a:t>3.19.3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冷炉上水时管道发生震动，可打开排空门。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给水温度、压力变化大时，可联系汽机及时处理。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检查管道支架是否牢固，发现缺陷及时联系检修进行处理。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若管道轻微泄漏，应汇报值长，请示停炉。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给水管路爆破，应立即解列爆破处，不能维持水位时，按紧急停炉，汇报值长。</a:t>
            </a:r>
          </a:p>
        </p:txBody>
      </p:sp>
    </p:spTree>
    <p:extLst>
      <p:ext uri="{BB962C8B-B14F-4D97-AF65-F5344CB8AC3E}">
        <p14:creationId xmlns:p14="http://schemas.microsoft.com/office/powerpoint/2010/main" val="8626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3.20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20</a:t>
            </a:r>
            <a:r>
              <a:rPr lang="zh-CN" altLang="en-US" sz="1600" dirty="0">
                <a:solidFill>
                  <a:srgbClr val="FF0000"/>
                </a:solidFill>
                <a:latin typeface="宋体" panose="02010600030101010101" pitchFamily="2" charset="-122"/>
                <a:ea typeface="宋体" panose="02010600030101010101" pitchFamily="2" charset="-122"/>
              </a:rPr>
              <a:t>：安全阀故障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3.20.1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安全门到动作压力不动作。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安全门未到压力时误动作。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安全门动作后不回座或回座过快。</a:t>
            </a:r>
          </a:p>
          <a:p>
            <a:pPr>
              <a:lnSpc>
                <a:spcPts val="2400"/>
              </a:lnSpc>
            </a:pPr>
            <a:r>
              <a:rPr lang="en-US" altLang="zh-CN" sz="1600" dirty="0">
                <a:latin typeface="宋体" panose="02010600030101010101" pitchFamily="2" charset="-122"/>
                <a:ea typeface="宋体" panose="02010600030101010101" pitchFamily="2" charset="-122"/>
              </a:rPr>
              <a:t>3.20.2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安全门有卡涩现象。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弹簧材料不良。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安全门校验不合格。</a:t>
            </a:r>
          </a:p>
          <a:p>
            <a:pPr>
              <a:lnSpc>
                <a:spcPts val="2400"/>
              </a:lnSpc>
            </a:pPr>
            <a:r>
              <a:rPr lang="en-US" altLang="zh-CN" sz="1600" dirty="0">
                <a:latin typeface="宋体" panose="02010600030101010101" pitchFamily="2" charset="-122"/>
                <a:ea typeface="宋体" panose="02010600030101010101" pitchFamily="2" charset="-122"/>
              </a:rPr>
              <a:t>3.20.3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安全门到动作压力不动作，且向空排气门无法打开时，应紧急停炉，同时打开所有疏水门，汇报值长。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安全门未到动作压力而动作时，根据指示采取措施使其回座；当安全门动作后，压力低于回座压力仍不回座，压力降到汽机不允许值时，汇报值长，请示停炉。</a:t>
            </a:r>
          </a:p>
        </p:txBody>
      </p:sp>
    </p:spTree>
    <p:extLst>
      <p:ext uri="{BB962C8B-B14F-4D97-AF65-F5344CB8AC3E}">
        <p14:creationId xmlns:p14="http://schemas.microsoft.com/office/powerpoint/2010/main" val="14701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3555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3.21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21</a:t>
            </a:r>
            <a:r>
              <a:rPr lang="zh-CN" altLang="en-US" sz="1600" dirty="0">
                <a:solidFill>
                  <a:srgbClr val="FF0000"/>
                </a:solidFill>
                <a:latin typeface="宋体" panose="02010600030101010101" pitchFamily="2" charset="-122"/>
                <a:ea typeface="宋体" panose="02010600030101010101" pitchFamily="2" charset="-122"/>
              </a:rPr>
              <a:t>：推料器故障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3.21.1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DCS上故障推料器显示黄色，并报警。</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干燥炉排同样风量下风量调阀关小。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严重时床层厚度开始降低。</a:t>
            </a:r>
          </a:p>
          <a:p>
            <a:pPr>
              <a:lnSpc>
                <a:spcPts val="2400"/>
              </a:lnSpc>
            </a:pPr>
            <a:r>
              <a:rPr lang="en-US" altLang="zh-CN" sz="1600" dirty="0">
                <a:latin typeface="宋体" panose="02010600030101010101" pitchFamily="2" charset="-122"/>
                <a:ea typeface="宋体" panose="02010600030101010101" pitchFamily="2" charset="-122"/>
              </a:rPr>
              <a:t>3.21.2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MFT联动推料器跳闸。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锅炉液压油站跳脱故障。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推料器出口堵塞。</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液压油站油压过低，推料器工作无力。</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推料器电气或机械故障。</a:t>
            </a:r>
          </a:p>
        </p:txBody>
      </p:sp>
    </p:spTree>
    <p:extLst>
      <p:ext uri="{BB962C8B-B14F-4D97-AF65-F5344CB8AC3E}">
        <p14:creationId xmlns:p14="http://schemas.microsoft.com/office/powerpoint/2010/main" val="2710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3.21.3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若MFT联动引起的推料器故障，则按MFT故障处理原则处理。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液压油站故障跳脱引起的推料器故障，重启另一台液压油泵，使系统恢复运行，同时，检查跳脱液压油泵故障，及时排除，使其保持备用状态。</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推料器卡涩跳脱时，可适当提高液压油站压力，手动或DCS上推动推料器，使推料器恢复正常，然后将液压油站压力调回正常值。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电气和机械故障可通知相关人员处理。</a:t>
            </a:r>
          </a:p>
        </p:txBody>
      </p:sp>
    </p:spTree>
    <p:extLst>
      <p:ext uri="{BB962C8B-B14F-4D97-AF65-F5344CB8AC3E}">
        <p14:creationId xmlns:p14="http://schemas.microsoft.com/office/powerpoint/2010/main" val="42802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3.22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22</a:t>
            </a:r>
            <a:r>
              <a:rPr lang="zh-CN" altLang="en-US" sz="1600" dirty="0">
                <a:solidFill>
                  <a:srgbClr val="FF0000"/>
                </a:solidFill>
                <a:latin typeface="宋体" panose="02010600030101010101" pitchFamily="2" charset="-122"/>
                <a:ea typeface="宋体" panose="02010600030101010101" pitchFamily="2" charset="-122"/>
              </a:rPr>
              <a:t>：骤减负荷</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3.22.1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主汽压力急剧升高，发出汽压高报警，处理不及时安全门动作。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蒸汽流量急剧下降。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汽包水位先下降后上升。</a:t>
            </a:r>
          </a:p>
          <a:p>
            <a:pPr>
              <a:lnSpc>
                <a:spcPts val="2400"/>
              </a:lnSpc>
            </a:pPr>
            <a:r>
              <a:rPr lang="en-US" altLang="zh-CN" sz="1600" dirty="0">
                <a:latin typeface="宋体" panose="02010600030101010101" pitchFamily="2" charset="-122"/>
                <a:ea typeface="宋体" panose="02010600030101010101" pitchFamily="2" charset="-122"/>
              </a:rPr>
              <a:t>3.22.2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电气或电网系统故障。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汽机或发电机故障跳闸。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人员误操作。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电动主汽门自动关闭。</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183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2000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3.22.3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根据压力上升情况，及时打开向空排汽，如安全动作，则应加强对汽包水位的监视。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及时调整垃圾入炉量，减少风量，降低锅炉负荷，迅速调整汽轮机负荷。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根据炉温情况，及时投入燃烧器助燃，调整燃烧情况。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汇报值长，要求尽快查明原因并做好重新带负荷准备，若长时间不能恢复，则请示停炉。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若因汽包水位低造成主联锁动作，应按“紧急停炉”处理，水位正常后，应尽快恢复。</a:t>
            </a:r>
          </a:p>
        </p:txBody>
      </p:sp>
    </p:spTree>
    <p:extLst>
      <p:ext uri="{BB962C8B-B14F-4D97-AF65-F5344CB8AC3E}">
        <p14:creationId xmlns:p14="http://schemas.microsoft.com/office/powerpoint/2010/main" val="34816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9352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3.23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23</a:t>
            </a:r>
            <a:r>
              <a:rPr lang="zh-CN" altLang="en-US" sz="1600" dirty="0">
                <a:solidFill>
                  <a:srgbClr val="FF0000"/>
                </a:solidFill>
                <a:latin typeface="宋体" panose="02010600030101010101" pitchFamily="2" charset="-122"/>
                <a:ea typeface="宋体" panose="02010600030101010101" pitchFamily="2" charset="-122"/>
              </a:rPr>
              <a:t>：引风机及一、二次风机故障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3.23.1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风机电流不正常，超过额定电流或空载。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振动大，窜轴，转子和外壳发生摩擦，轴承温度不正常升高。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风机出入口风压变化大。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若风机掉闸，电机显示黄色并闪烁，电流回零，事故喇叭响，发出声光讯号，若引风机掉闸，锅炉则MFT。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若引风机，则联锁其下面的风机跳闸。</a:t>
            </a:r>
          </a:p>
          <a:p>
            <a:pPr>
              <a:lnSpc>
                <a:spcPts val="2400"/>
              </a:lnSpc>
            </a:pPr>
            <a:r>
              <a:rPr lang="en-US" altLang="zh-CN" sz="1600" dirty="0">
                <a:latin typeface="宋体" panose="02010600030101010101" pitchFamily="2" charset="-122"/>
                <a:ea typeface="宋体" panose="02010600030101010101" pitchFamily="2" charset="-122"/>
              </a:rPr>
              <a:t>3.23.2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叶片磨损严重，叶片腐蚀或积灰，使之失去平衡，发生振动。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轴承润滑油质不良或冷却水中断，轴承温度升高损坏。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叶轮与其轴间松弛，地脚螺丝松动。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检修时风机平衡未找好，或电机中心找正未找好。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电动机故障掉闸，或误按事故按钮，或电气故障。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风机执行机构发生故障，或连杆销子脱落。</a:t>
            </a:r>
          </a:p>
        </p:txBody>
      </p:sp>
    </p:spTree>
    <p:extLst>
      <p:ext uri="{BB962C8B-B14F-4D97-AF65-F5344CB8AC3E}">
        <p14:creationId xmlns:p14="http://schemas.microsoft.com/office/powerpoint/2010/main" val="12690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82215"/>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3.23.3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遇有下列情况应立即停止风机的运行：</a:t>
            </a:r>
          </a:p>
          <a:p>
            <a:pPr>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风机发生强烈震动、撞击和摩擦，危及设备和人身安全，而保护拒动时。</a:t>
            </a:r>
          </a:p>
          <a:p>
            <a:pPr>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风机和电机轴承温度、电机线圈温度不正常升高，经处理无效超过极限，而保护拒动时。</a:t>
            </a:r>
          </a:p>
          <a:p>
            <a:pPr>
              <a:lnSpc>
                <a:spcPts val="2400"/>
              </a:lnSpc>
            </a:pP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电机运行中电流突然上升，并超过允许值，而保护拒动时。</a:t>
            </a:r>
          </a:p>
          <a:p>
            <a:pPr>
              <a:lnSpc>
                <a:spcPts val="2400"/>
              </a:lnSpc>
            </a:pPr>
            <a:r>
              <a:rPr lang="en-US" altLang="zh-CN" sz="1600" dirty="0">
                <a:latin typeface="宋体" panose="02010600030101010101" pitchFamily="2" charset="-122"/>
                <a:ea typeface="宋体" panose="02010600030101010101" pitchFamily="2" charset="-122"/>
              </a:rPr>
              <a:t>    d.</a:t>
            </a:r>
            <a:r>
              <a:rPr lang="zh-CN" altLang="zh-CN" sz="1600" dirty="0">
                <a:latin typeface="宋体" panose="02010600030101010101" pitchFamily="2" charset="-122"/>
                <a:ea typeface="宋体" panose="02010600030101010101" pitchFamily="2" charset="-122"/>
              </a:rPr>
              <a:t>发生火灾危及设备运行时。</a:t>
            </a:r>
          </a:p>
          <a:p>
            <a:pPr>
              <a:lnSpc>
                <a:spcPts val="2400"/>
              </a:lnSpc>
            </a:pPr>
            <a:r>
              <a:rPr lang="en-US" altLang="zh-CN" sz="1600" dirty="0">
                <a:latin typeface="宋体" panose="02010600030101010101" pitchFamily="2" charset="-122"/>
                <a:ea typeface="宋体" panose="02010600030101010101" pitchFamily="2" charset="-122"/>
              </a:rPr>
              <a:t>    e.</a:t>
            </a:r>
            <a:r>
              <a:rPr lang="zh-CN" altLang="zh-CN" sz="1600" dirty="0">
                <a:latin typeface="宋体" panose="02010600030101010101" pitchFamily="2" charset="-122"/>
                <a:ea typeface="宋体" panose="02010600030101010101" pitchFamily="2" charset="-122"/>
              </a:rPr>
              <a:t>发生人身事故必须停止风机运行时。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若温度发生报警，应迅速降低该风机出力，并查明原因，必要时降低锅炉负荷，汇报值长。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若风机掉闸前无异常现象，无过电流现象，且主联锁未动作，应抢合一次，成功时则应恢复正常运行。如抢合无效立即将故障风机置于停止位，关闭其入口挡板。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加强对汽包水位和主汽温度监视、调整。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引风机掉闸时：</a:t>
            </a:r>
          </a:p>
          <a:p>
            <a:pPr>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锅炉发生MFT，按紧急停炉处理，汇报值长。</a:t>
            </a:r>
          </a:p>
          <a:p>
            <a:pPr>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若非风机本身故障，尽快查明原因予以消除，然后恢复机组运行。</a:t>
            </a:r>
          </a:p>
          <a:p>
            <a:pPr>
              <a:lnSpc>
                <a:spcPts val="2400"/>
              </a:lnSpc>
            </a:pP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若风机本身故障，应汇报值长。</a:t>
            </a:r>
          </a:p>
        </p:txBody>
      </p:sp>
    </p:spTree>
    <p:extLst>
      <p:ext uri="{BB962C8B-B14F-4D97-AF65-F5344CB8AC3E}">
        <p14:creationId xmlns:p14="http://schemas.microsoft.com/office/powerpoint/2010/main" val="19675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xmlns="" id="{011C5977-EC69-4A8C-9664-4FB0F7D71951}"/>
              </a:ext>
            </a:extLst>
          </p:cNvPr>
          <p:cNvSpPr/>
          <p:nvPr/>
        </p:nvSpPr>
        <p:spPr>
          <a:xfrm>
            <a:off x="1004928" y="3118143"/>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2</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7" name="椭圆 6">
            <a:extLst>
              <a:ext uri="{FF2B5EF4-FFF2-40B4-BE49-F238E27FC236}">
                <a16:creationId xmlns:a16="http://schemas.microsoft.com/office/drawing/2014/main" xmlns="" id="{EFD92FA9-B460-4576-98A4-9C1F71F173AF}"/>
              </a:ext>
            </a:extLst>
          </p:cNvPr>
          <p:cNvSpPr/>
          <p:nvPr/>
        </p:nvSpPr>
        <p:spPr>
          <a:xfrm>
            <a:off x="1004928" y="4603349"/>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8" name="椭圆 7">
            <a:extLst>
              <a:ext uri="{FF2B5EF4-FFF2-40B4-BE49-F238E27FC236}">
                <a16:creationId xmlns:a16="http://schemas.microsoft.com/office/drawing/2014/main" xmlns="" id="{B69B3BAA-51D9-493F-B5A2-1B1D1A0D493C}"/>
              </a:ext>
            </a:extLst>
          </p:cNvPr>
          <p:cNvSpPr/>
          <p:nvPr/>
        </p:nvSpPr>
        <p:spPr>
          <a:xfrm>
            <a:off x="1004755" y="1647001"/>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9" name="文本框 59">
            <a:extLst>
              <a:ext uri="{FF2B5EF4-FFF2-40B4-BE49-F238E27FC236}">
                <a16:creationId xmlns:a16="http://schemas.microsoft.com/office/drawing/2014/main" xmlns="" id="{21F16393-134D-4F8A-A9E6-54F926D22D26}"/>
              </a:ext>
            </a:extLst>
          </p:cNvPr>
          <p:cNvSpPr txBox="1">
            <a:spLocks noChangeArrowheads="1"/>
          </p:cNvSpPr>
          <p:nvPr/>
        </p:nvSpPr>
        <p:spPr bwMode="auto">
          <a:xfrm>
            <a:off x="1905942" y="3249247"/>
            <a:ext cx="647114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2  </a:t>
            </a:r>
            <a:r>
              <a:rPr lang="zh-CN" altLang="en-US" sz="2400" b="1" dirty="0">
                <a:latin typeface="宋体" panose="02010600030101010101" pitchFamily="2" charset="-122"/>
                <a:ea typeface="宋体" panose="02010600030101010101" pitchFamily="2" charset="-122"/>
              </a:rPr>
              <a:t>垃圾焚烧发电机组定期切换与试验</a:t>
            </a:r>
          </a:p>
        </p:txBody>
      </p:sp>
      <p:sp>
        <p:nvSpPr>
          <p:cNvPr id="10" name="文本框 60">
            <a:extLst>
              <a:ext uri="{FF2B5EF4-FFF2-40B4-BE49-F238E27FC236}">
                <a16:creationId xmlns:a16="http://schemas.microsoft.com/office/drawing/2014/main" xmlns="" id="{738E559B-EA4E-4C4C-95A1-E9CA714E595D}"/>
              </a:ext>
            </a:extLst>
          </p:cNvPr>
          <p:cNvSpPr txBox="1">
            <a:spLocks noChangeArrowheads="1"/>
          </p:cNvSpPr>
          <p:nvPr/>
        </p:nvSpPr>
        <p:spPr bwMode="auto">
          <a:xfrm>
            <a:off x="1931150" y="1765504"/>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11" name="文本框 59">
            <a:extLst>
              <a:ext uri="{FF2B5EF4-FFF2-40B4-BE49-F238E27FC236}">
                <a16:creationId xmlns:a16="http://schemas.microsoft.com/office/drawing/2014/main" xmlns="" id="{213D316B-6B8D-41A9-86C6-1A7CB3E1C74E}"/>
              </a:ext>
            </a:extLst>
          </p:cNvPr>
          <p:cNvSpPr txBox="1">
            <a:spLocks noChangeArrowheads="1"/>
          </p:cNvSpPr>
          <p:nvPr/>
        </p:nvSpPr>
        <p:spPr bwMode="auto">
          <a:xfrm>
            <a:off x="1905942" y="4722508"/>
            <a:ext cx="6018858"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en-US" sz="2400" b="1" dirty="0">
                <a:latin typeface="宋体" panose="02010600030101010101" pitchFamily="2" charset="-122"/>
                <a:ea typeface="宋体" panose="02010600030101010101" pitchFamily="2" charset="-122"/>
              </a:rPr>
              <a:t>垃圾焚烧发电机组的事故处理</a:t>
            </a:r>
          </a:p>
        </p:txBody>
      </p:sp>
      <p:sp>
        <p:nvSpPr>
          <p:cNvPr id="12" name="双波形 11">
            <a:extLst>
              <a:ext uri="{FF2B5EF4-FFF2-40B4-BE49-F238E27FC236}">
                <a16:creationId xmlns:a16="http://schemas.microsoft.com/office/drawing/2014/main" xmlns="" id="{1F402DE0-3739-4758-9DEC-7AD2A63B435F}"/>
              </a:ext>
            </a:extLst>
          </p:cNvPr>
          <p:cNvSpPr/>
          <p:nvPr/>
        </p:nvSpPr>
        <p:spPr>
          <a:xfrm>
            <a:off x="436228" y="92280"/>
            <a:ext cx="1728132" cy="866216"/>
          </a:xfrm>
          <a:prstGeom prst="double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DD3B1AAB-FACB-4517-B55D-A6778AE56D3A}"/>
              </a:ext>
            </a:extLst>
          </p:cNvPr>
          <p:cNvSpPr/>
          <p:nvPr/>
        </p:nvSpPr>
        <p:spPr>
          <a:xfrm>
            <a:off x="657200" y="223449"/>
            <a:ext cx="1273949" cy="646331"/>
          </a:xfrm>
          <a:prstGeom prst="rect">
            <a:avLst/>
          </a:prstGeom>
        </p:spPr>
        <p:txBody>
          <a:bodyPr wrap="square">
            <a:spAutoFit/>
          </a:bodyPr>
          <a:lstStyle/>
          <a:p>
            <a:r>
              <a:rPr lang="zh-CN" altLang="en-US" sz="3600" b="1" dirty="0">
                <a:solidFill>
                  <a:srgbClr val="F6F6F6"/>
                </a:solidFill>
                <a:latin typeface="微软雅黑" panose="020B0503020204020204" pitchFamily="34" charset="-122"/>
                <a:ea typeface="微软雅黑" panose="020B0503020204020204" pitchFamily="34" charset="-122"/>
              </a:rPr>
              <a:t>目 录</a:t>
            </a:r>
            <a:endParaRPr lang="zh-CN" altLang="en-US" sz="3600" b="1" dirty="0">
              <a:solidFill>
                <a:srgbClr val="F6F6F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497111"/>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7.2 </a:t>
            </a:r>
            <a:r>
              <a:rPr lang="zh-CN" altLang="zh-CN" sz="1600" dirty="0">
                <a:solidFill>
                  <a:srgbClr val="FF0000"/>
                </a:solidFill>
                <a:latin typeface="宋体" panose="02010600030101010101" pitchFamily="2" charset="-122"/>
                <a:ea typeface="宋体" panose="02010600030101010101" pitchFamily="2" charset="-122"/>
              </a:rPr>
              <a:t>调整汽包水位</a:t>
            </a:r>
            <a:endParaRPr lang="zh-CN"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汽包</a:t>
            </a:r>
            <a:r>
              <a:rPr lang="zh-CN" altLang="zh-CN" sz="1600" dirty="0">
                <a:latin typeface="宋体" panose="02010600030101010101" pitchFamily="2" charset="-122"/>
                <a:ea typeface="宋体" panose="02010600030101010101" pitchFamily="2" charset="-122"/>
              </a:rPr>
              <a:t>正常水位处于锅筒中心线下</a:t>
            </a:r>
            <a:r>
              <a:rPr lang="en-US" altLang="zh-CN" sz="1600" dirty="0">
                <a:latin typeface="宋体" panose="02010600030101010101" pitchFamily="2" charset="-122"/>
                <a:ea typeface="宋体" panose="02010600030101010101" pitchFamily="2" charset="-122"/>
              </a:rPr>
              <a:t>50mm</a:t>
            </a:r>
            <a:r>
              <a:rPr lang="zh-CN" altLang="zh-CN" sz="1600" dirty="0">
                <a:latin typeface="宋体" panose="02010600030101010101" pitchFamily="2" charset="-122"/>
                <a:ea typeface="宋体" panose="02010600030101010101" pitchFamily="2" charset="-122"/>
              </a:rPr>
              <a:t>。高水位在正常水位线上</a:t>
            </a:r>
            <a:r>
              <a:rPr lang="en-US" altLang="zh-CN" sz="1600" dirty="0">
                <a:latin typeface="宋体" panose="02010600030101010101" pitchFamily="2" charset="-122"/>
                <a:ea typeface="宋体" panose="02010600030101010101" pitchFamily="2" charset="-122"/>
              </a:rPr>
              <a:t>75mm</a:t>
            </a:r>
            <a:r>
              <a:rPr lang="zh-CN" altLang="zh-CN" sz="1600" dirty="0">
                <a:latin typeface="宋体" panose="02010600030101010101" pitchFamily="2" charset="-122"/>
                <a:ea typeface="宋体" panose="02010600030101010101" pitchFamily="2" charset="-122"/>
              </a:rPr>
              <a:t>，低水位在正常水位线下</a:t>
            </a:r>
            <a:r>
              <a:rPr lang="en-US" altLang="zh-CN" sz="1600" dirty="0">
                <a:latin typeface="宋体" panose="02010600030101010101" pitchFamily="2" charset="-122"/>
                <a:ea typeface="宋体" panose="02010600030101010101" pitchFamily="2" charset="-122"/>
              </a:rPr>
              <a:t>75mm</a:t>
            </a:r>
            <a:r>
              <a:rPr lang="zh-CN" altLang="zh-CN" sz="1600" dirty="0">
                <a:latin typeface="宋体" panose="02010600030101010101" pitchFamily="2" charset="-122"/>
                <a:ea typeface="宋体" panose="02010600030101010101" pitchFamily="2" charset="-122"/>
              </a:rPr>
              <a:t>。水位报警（相对于正常水位）报警</a:t>
            </a:r>
            <a:r>
              <a:rPr lang="en-US" altLang="zh-CN" sz="1600" dirty="0">
                <a:latin typeface="宋体" panose="02010600030101010101" pitchFamily="2" charset="-122"/>
                <a:ea typeface="宋体" panose="02010600030101010101" pitchFamily="2" charset="-122"/>
              </a:rPr>
              <a:t>±50mm</a:t>
            </a:r>
            <a:r>
              <a:rPr lang="zh-CN" altLang="zh-CN" sz="1600" dirty="0">
                <a:latin typeface="宋体" panose="02010600030101010101" pitchFamily="2" charset="-122"/>
                <a:ea typeface="宋体" panose="02010600030101010101" pitchFamily="2" charset="-122"/>
              </a:rPr>
              <a:t>紧急放水</a:t>
            </a:r>
            <a:r>
              <a:rPr lang="en-US" altLang="zh-CN" sz="1600" dirty="0">
                <a:latin typeface="宋体" panose="02010600030101010101" pitchFamily="2" charset="-122"/>
                <a:ea typeface="宋体" panose="02010600030101010101" pitchFamily="2" charset="-122"/>
              </a:rPr>
              <a:t>+100mm</a:t>
            </a:r>
            <a:r>
              <a:rPr lang="zh-CN" altLang="zh-CN" sz="1600" dirty="0">
                <a:latin typeface="宋体" panose="02010600030101010101" pitchFamily="2" charset="-122"/>
                <a:ea typeface="宋体" panose="02010600030101010101" pitchFamily="2" charset="-122"/>
              </a:rPr>
              <a:t>水位</a:t>
            </a:r>
            <a:r>
              <a:rPr lang="zh-CN" altLang="en-US" sz="1600" dirty="0">
                <a:latin typeface="宋体" panose="02010600030101010101" pitchFamily="2" charset="-122"/>
                <a:ea typeface="宋体" panose="02010600030101010101" pitchFamily="2" charset="-122"/>
              </a:rPr>
              <a:t>，汽包</a:t>
            </a:r>
            <a:r>
              <a:rPr lang="zh-CN" altLang="zh-CN" sz="1600" dirty="0">
                <a:latin typeface="宋体" panose="02010600030101010101" pitchFamily="2" charset="-122"/>
                <a:ea typeface="宋体" panose="02010600030101010101" pitchFamily="2" charset="-122"/>
              </a:rPr>
              <a:t>水位以就地水位表的指示为基准。锅炉运行期间水位在高、低水位之间变化，一般应控制在中心线正常水位。当水位达到报警高水位时，除了调节给水流量外，应开启紧急放水电动阀放水。当水位下降到报警低水位时，应立即报警并上水。当水位下降到极低水位时，控制系统给出停炉指令，立即停炉。水位控制采用三冲量水位调节系统来实现。如果采用手动控制，则按上述要求开启泵和调节阀，满足工况下水位要求。</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水位报警（相对于正常水位）</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报警</a:t>
            </a:r>
            <a:r>
              <a:rPr lang="en-US" altLang="zh-CN" sz="1600" dirty="0">
                <a:latin typeface="宋体" panose="02010600030101010101" pitchFamily="2" charset="-122"/>
                <a:ea typeface="宋体" panose="02010600030101010101" pitchFamily="2" charset="-122"/>
              </a:rPr>
              <a:t>	±50mm                </a:t>
            </a:r>
            <a:r>
              <a:rPr lang="zh-CN" altLang="zh-CN" sz="1600" dirty="0">
                <a:latin typeface="宋体" panose="02010600030101010101" pitchFamily="2" charset="-122"/>
                <a:ea typeface="宋体" panose="02010600030101010101" pitchFamily="2" charset="-122"/>
              </a:rPr>
              <a:t>紧急放水</a:t>
            </a:r>
            <a:r>
              <a:rPr lang="en-US" altLang="zh-CN" sz="1600" dirty="0">
                <a:latin typeface="宋体" panose="02010600030101010101" pitchFamily="2" charset="-122"/>
                <a:ea typeface="宋体" panose="02010600030101010101" pitchFamily="2" charset="-122"/>
              </a:rPr>
              <a:t> +100mm</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MFT	±185mm</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1323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3.24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24</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10kV</a:t>
            </a:r>
            <a:r>
              <a:rPr lang="zh-CN" altLang="en-US" sz="1600" dirty="0">
                <a:solidFill>
                  <a:srgbClr val="FF0000"/>
                </a:solidFill>
                <a:latin typeface="宋体" panose="02010600030101010101" pitchFamily="2" charset="-122"/>
                <a:ea typeface="宋体" panose="02010600030101010101" pitchFamily="2" charset="-122"/>
              </a:rPr>
              <a:t>厂用电中断</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3.24.1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所有10KV运行转机停运，电流值为“0”，事故喇叭响，锅炉MFT，DCS显示绿色。</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汽温，汽压，炉温急剧下降。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锅炉熄火。</a:t>
            </a:r>
          </a:p>
          <a:p>
            <a:pPr>
              <a:lnSpc>
                <a:spcPts val="2400"/>
              </a:lnSpc>
            </a:pPr>
            <a:r>
              <a:rPr lang="en-US" altLang="zh-CN" sz="1600" dirty="0">
                <a:latin typeface="宋体" panose="02010600030101010101" pitchFamily="2" charset="-122"/>
                <a:ea typeface="宋体" panose="02010600030101010101" pitchFamily="2" charset="-122"/>
              </a:rPr>
              <a:t>3.24.2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电气设备故障或人员误操作。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备用电源自投未成功。</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3.24.3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锅炉MFT，按紧急停炉处理，汇报值长。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将各跳闸转机在DCS上置于停止位，切自动为手动，维持汽包正常水位，关闭减温水。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待电源恢复后，按顺序启动各转机重新启动。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若电源短时间内不能恢复，按正常停炉处理。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锅炉缺水时，严禁开启省煤器再循环门。</a:t>
            </a:r>
          </a:p>
        </p:txBody>
      </p:sp>
    </p:spTree>
    <p:extLst>
      <p:ext uri="{BB962C8B-B14F-4D97-AF65-F5344CB8AC3E}">
        <p14:creationId xmlns:p14="http://schemas.microsoft.com/office/powerpoint/2010/main" val="216657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05110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3.25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25</a:t>
            </a:r>
            <a:r>
              <a:rPr lang="zh-CN" altLang="en-US" sz="1600" dirty="0">
                <a:solidFill>
                  <a:srgbClr val="FF0000"/>
                </a:solidFill>
                <a:latin typeface="宋体" panose="02010600030101010101" pitchFamily="2" charset="-122"/>
                <a:ea typeface="宋体" panose="02010600030101010101" pitchFamily="2" charset="-122"/>
              </a:rPr>
              <a:t>：热工仪表电源中断</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3.25.1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热工信号电源消失，音响不发声，光字牌熄灭。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DCS黑屏，立盘热工仪表指示回零或指示不准或指示消失。</a:t>
            </a:r>
          </a:p>
          <a:p>
            <a:pPr>
              <a:lnSpc>
                <a:spcPts val="2400"/>
              </a:lnSpc>
            </a:pPr>
            <a:r>
              <a:rPr lang="en-US" altLang="zh-CN" sz="1600" dirty="0">
                <a:latin typeface="宋体" panose="02010600030101010101" pitchFamily="2" charset="-122"/>
                <a:ea typeface="宋体" panose="02010600030101010101" pitchFamily="2" charset="-122"/>
              </a:rPr>
              <a:t>3.25.2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电气系统及直流母线故障。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开关或刀闸故障，备用电源未投入。</a:t>
            </a:r>
          </a:p>
          <a:p>
            <a:pPr>
              <a:lnSpc>
                <a:spcPts val="2400"/>
              </a:lnSpc>
            </a:pPr>
            <a:r>
              <a:rPr lang="en-US" altLang="zh-CN" sz="1600" dirty="0">
                <a:latin typeface="宋体" panose="02010600030101010101" pitchFamily="2" charset="-122"/>
                <a:ea typeface="宋体" panose="02010600030101010101" pitchFamily="2" charset="-122"/>
              </a:rPr>
              <a:t>3.25.3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将自动切换为手动，汇报值长尽快恢复电源。</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应尽量维持机组负荷稳定。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监视汽包就地水位计、压力表，维持汽包正常水位。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若备用电源及时自投成功，调整各参数稳定。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备用电源短时间内不能恢复，汇报值长，请示停炉。</a:t>
            </a:r>
          </a:p>
        </p:txBody>
      </p:sp>
    </p:spTree>
    <p:extLst>
      <p:ext uri="{BB962C8B-B14F-4D97-AF65-F5344CB8AC3E}">
        <p14:creationId xmlns:p14="http://schemas.microsoft.com/office/powerpoint/2010/main" val="380743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186035"/>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3.26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26</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燃烧耐火砖及前后拱损坏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3.26.1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炉排上或出渣斗内有火砖。</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炉墙温度急剧升高。</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炉架或横梁温度升高，严重时被烧红。</a:t>
            </a:r>
          </a:p>
          <a:p>
            <a:pPr>
              <a:lnSpc>
                <a:spcPts val="2200"/>
              </a:lnSpc>
            </a:pPr>
            <a:r>
              <a:rPr lang="en-US" altLang="zh-CN" sz="1600" dirty="0">
                <a:latin typeface="宋体" panose="02010600030101010101" pitchFamily="2" charset="-122"/>
                <a:ea typeface="宋体" panose="02010600030101010101" pitchFamily="2" charset="-122"/>
              </a:rPr>
              <a:t>3.26.2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锅炉超负荷运行，炉膛温度过高。</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炉膛负压过小或正压。</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炉排后部余灰过多或红火过大。</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检修后烘炉过急，使炉墙开裂。</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炉排后部严重结焦，在清除时损坏后拱。</a:t>
            </a:r>
          </a:p>
          <a:p>
            <a:pPr>
              <a:lnSpc>
                <a:spcPts val="2200"/>
              </a:lnSpc>
            </a:pPr>
            <a:r>
              <a:rPr lang="en-US" altLang="zh-CN" sz="1600" dirty="0">
                <a:latin typeface="宋体" panose="02010600030101010101" pitchFamily="2" charset="-122"/>
                <a:ea typeface="宋体" panose="02010600030101010101" pitchFamily="2" charset="-122"/>
              </a:rPr>
              <a:t>3.26.3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当发现有耐火砖脱落时，应立即详细检查掉砖位置，如不影响锅炉运行，则加强监视，待停炉后处理。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若掉砖不多，不会导致周围火砖倒塌及附近钢架变形，应降低锅炉负荷，维持炉膛负压在50Pa以上运行，并加强故障点的监视。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若损坏严重，威胁设备安全运行，或附近炉架或横梁变形或发红时，停止锅炉运行。</a:t>
            </a:r>
          </a:p>
        </p:txBody>
      </p:sp>
    </p:spTree>
    <p:extLst>
      <p:ext uri="{BB962C8B-B14F-4D97-AF65-F5344CB8AC3E}">
        <p14:creationId xmlns:p14="http://schemas.microsoft.com/office/powerpoint/2010/main" val="254421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3.27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27</a:t>
            </a:r>
            <a:r>
              <a:rPr lang="zh-CN" altLang="en-US" sz="1600" dirty="0">
                <a:solidFill>
                  <a:srgbClr val="FF0000"/>
                </a:solidFill>
                <a:latin typeface="宋体" panose="02010600030101010101" pitchFamily="2" charset="-122"/>
                <a:ea typeface="宋体" panose="02010600030101010101" pitchFamily="2" charset="-122"/>
              </a:rPr>
              <a:t>：减温器管</a:t>
            </a:r>
            <a:r>
              <a:rPr lang="zh-CN" altLang="zh-CN" sz="1600" dirty="0">
                <a:solidFill>
                  <a:srgbClr val="FF0000"/>
                </a:solidFill>
                <a:latin typeface="宋体" panose="02010600030101010101" pitchFamily="2" charset="-122"/>
                <a:ea typeface="宋体" panose="02010600030101010101" pitchFamily="2" charset="-122"/>
              </a:rPr>
              <a:t>损坏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3.27.1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过热蒸汽温度急速下降。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过热蒸汽的电导率增加。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严重时，蒸汽管内发生水冲击。</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可能在减温器内发生不正常的响声和振动。</a:t>
            </a:r>
          </a:p>
          <a:p>
            <a:pPr>
              <a:lnSpc>
                <a:spcPts val="2400"/>
              </a:lnSpc>
            </a:pPr>
            <a:r>
              <a:rPr lang="en-US" altLang="zh-CN" sz="1600" dirty="0">
                <a:latin typeface="宋体" panose="02010600030101010101" pitchFamily="2" charset="-122"/>
                <a:ea typeface="宋体" panose="02010600030101010101" pitchFamily="2" charset="-122"/>
              </a:rPr>
              <a:t>3.27.2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材料质量不好。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减温水门开关操作不当，造成进水量不均匀。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减温器进口汽温波动太大。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缺水时没及时进水或操作不当。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检修焊接不合格。</a:t>
            </a:r>
          </a:p>
        </p:txBody>
      </p:sp>
    </p:spTree>
    <p:extLst>
      <p:ext uri="{BB962C8B-B14F-4D97-AF65-F5344CB8AC3E}">
        <p14:creationId xmlns:p14="http://schemas.microsoft.com/office/powerpoint/2010/main" val="15812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3.27.3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立即关小或关闭减温调整门和隔绝门。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开启过热器出口联箱疏水门，通知汽机开启主蒸汽母管疏水门。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开启减温疏水门，关闭减温器回水门。如汽温回升到350 OC时，应关闭。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降低或稳定负荷，回报班长，经上述处理后，过热器出口汽温仍下降到350 OC时，如无回升趋势时，应联系停炉，按正常停炉处理。</a:t>
            </a:r>
          </a:p>
        </p:txBody>
      </p:sp>
    </p:spTree>
    <p:extLst>
      <p:ext uri="{BB962C8B-B14F-4D97-AF65-F5344CB8AC3E}">
        <p14:creationId xmlns:p14="http://schemas.microsoft.com/office/powerpoint/2010/main" val="33673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3.28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28</a:t>
            </a:r>
            <a:r>
              <a:rPr lang="zh-CN" altLang="en-US" sz="1600" dirty="0">
                <a:solidFill>
                  <a:srgbClr val="FF0000"/>
                </a:solidFill>
                <a:latin typeface="宋体" panose="02010600030101010101" pitchFamily="2" charset="-122"/>
                <a:ea typeface="宋体" panose="02010600030101010101" pitchFamily="2" charset="-122"/>
              </a:rPr>
              <a:t>：尾部烟道再燃烧</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3.28.1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尾部烟道烟气温度和排烟温度不正常升高；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烟道及燃烧室内的负压剧烈变化；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氧量指示减小，烟囱冒黑烟；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从引风机轴封和烟道不严密处，向外冒烟或喷出火星；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严重时，烟道防爆门动作。</a:t>
            </a:r>
          </a:p>
          <a:p>
            <a:pPr>
              <a:lnSpc>
                <a:spcPts val="2400"/>
              </a:lnSpc>
            </a:pPr>
            <a:r>
              <a:rPr lang="en-US" altLang="zh-CN" sz="1600" dirty="0">
                <a:latin typeface="宋体" panose="02010600030101010101" pitchFamily="2" charset="-122"/>
                <a:ea typeface="宋体" panose="02010600030101010101" pitchFamily="2" charset="-122"/>
              </a:rPr>
              <a:t>3.28.2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加强燃烧调整，消除不正常的燃烧方式；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确认尾部烟道再燃烧时立即紧急停炉，停止各风机运行，严禁炉膛通风，严密关闭各风门、挡板；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对受热面进行吹灰；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加强上水和放水以保护省煤器；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尾部烟道内各部烟温正常后，方可打开检查孔检查，在确认无火源后，启动引风机，逐渐开启挡板，通风5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10分钟；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检查设备未遭损坏时，汇报值长，重新点火启动。</a:t>
            </a:r>
          </a:p>
        </p:txBody>
      </p:sp>
    </p:spTree>
    <p:extLst>
      <p:ext uri="{BB962C8B-B14F-4D97-AF65-F5344CB8AC3E}">
        <p14:creationId xmlns:p14="http://schemas.microsoft.com/office/powerpoint/2010/main" val="14427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87825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3.29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29</a:t>
            </a:r>
            <a:r>
              <a:rPr lang="zh-CN" altLang="en-US" sz="1600" dirty="0">
                <a:solidFill>
                  <a:srgbClr val="FF0000"/>
                </a:solidFill>
                <a:latin typeface="宋体" panose="02010600030101010101" pitchFamily="2" charset="-122"/>
                <a:ea typeface="宋体" panose="02010600030101010101" pitchFamily="2" charset="-122"/>
              </a:rPr>
              <a:t>：液压系统故障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3.29.1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液压站、炉排，推料器，捞渣机全部停止动转。</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DCS画面上各种进退命令无法进退到位。</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炉膛温度下降，一定时间后升高再降。</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主油泵入口压力信号低报警。</a:t>
            </a:r>
          </a:p>
          <a:p>
            <a:pPr>
              <a:lnSpc>
                <a:spcPts val="2200"/>
              </a:lnSpc>
            </a:pPr>
            <a:r>
              <a:rPr lang="en-US" altLang="zh-CN" sz="1600" dirty="0">
                <a:latin typeface="宋体" panose="02010600030101010101" pitchFamily="2" charset="-122"/>
                <a:ea typeface="宋体" panose="02010600030101010101" pitchFamily="2" charset="-122"/>
              </a:rPr>
              <a:t>3.29.2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液压站控制电源中断。</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主油泵出口滤网严重堵塞引起主油泵跳闸。</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液压站油箱油位过低。</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液压站油温过高（≥60℃）。</a:t>
            </a:r>
          </a:p>
          <a:p>
            <a:pPr>
              <a:lnSpc>
                <a:spcPts val="2200"/>
              </a:lnSpc>
            </a:pPr>
            <a:r>
              <a:rPr lang="en-US" altLang="zh-CN" sz="1600" dirty="0">
                <a:latin typeface="宋体" panose="02010600030101010101" pitchFamily="2" charset="-122"/>
                <a:ea typeface="宋体" panose="02010600030101010101" pitchFamily="2" charset="-122"/>
              </a:rPr>
              <a:t>3.29.3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全面检查液压站电机、滤网、油位、油温。</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全面检查整个液压系统有无漏油和机械卡涩。</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经检查短时间能恢复液压系统运行时，可汇报值长，降低锅炉负荷，采取有效的处理措施，恢复液压系统运行。</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如短时间无法恢复运行时，应按事故请示停炉处理。</a:t>
            </a:r>
          </a:p>
        </p:txBody>
      </p:sp>
    </p:spTree>
    <p:extLst>
      <p:ext uri="{BB962C8B-B14F-4D97-AF65-F5344CB8AC3E}">
        <p14:creationId xmlns:p14="http://schemas.microsoft.com/office/powerpoint/2010/main" val="26756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02131"/>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3.30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30</a:t>
            </a:r>
            <a:r>
              <a:rPr lang="zh-CN" altLang="en-US" sz="1600" dirty="0">
                <a:solidFill>
                  <a:srgbClr val="FF0000"/>
                </a:solidFill>
                <a:latin typeface="宋体" panose="02010600030101010101" pitchFamily="2" charset="-122"/>
                <a:ea typeface="宋体" panose="02010600030101010101" pitchFamily="2" charset="-122"/>
              </a:rPr>
              <a:t>：排渣机故障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3.30.1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刮板不动。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刮板弯曲。</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空气提升泵堵塞。</a:t>
            </a:r>
          </a:p>
          <a:p>
            <a:pPr>
              <a:lnSpc>
                <a:spcPts val="2400"/>
              </a:lnSpc>
            </a:pPr>
            <a:r>
              <a:rPr lang="en-US" altLang="zh-CN" sz="1600" dirty="0">
                <a:latin typeface="宋体" panose="02010600030101010101" pitchFamily="2" charset="-122"/>
                <a:ea typeface="宋体" panose="02010600030101010101" pitchFamily="2" charset="-122"/>
              </a:rPr>
              <a:t>3.30.2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驱动系统故障。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短期内炉渣量过多，炉渣堵塞。</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垃圾进料操作时间不当，造成炉渣堆积。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排水阀堵塞。</a:t>
            </a:r>
          </a:p>
        </p:txBody>
      </p:sp>
    </p:spTree>
    <p:extLst>
      <p:ext uri="{BB962C8B-B14F-4D97-AF65-F5344CB8AC3E}">
        <p14:creationId xmlns:p14="http://schemas.microsoft.com/office/powerpoint/2010/main" val="25735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3.30.3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检查液压装置、管路有无漏油。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若炉渣过多，则可以临时将液压油的油压增至14 MPa，查看是否动作，若排渣机液压系统能够运行，则尽快将炉渣推出，恢复正常后将油压调至正常值。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如果采取上述操作后刮板仍丝毫未动，则停止排渣机，检查排渣机的内部，如有必要清空排渣机，仔细检查排渣机故障情况。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若排渣机的时间设置不当，则调整控制刮板间隔次数的计时器的设置。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若刮板弯曲，则更换新的备件。</a:t>
            </a:r>
          </a:p>
        </p:txBody>
      </p:sp>
    </p:spTree>
    <p:extLst>
      <p:ext uri="{BB962C8B-B14F-4D97-AF65-F5344CB8AC3E}">
        <p14:creationId xmlns:p14="http://schemas.microsoft.com/office/powerpoint/2010/main" val="20165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3.31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31</a:t>
            </a:r>
            <a:r>
              <a:rPr lang="zh-CN" altLang="en-US" sz="1600" dirty="0">
                <a:solidFill>
                  <a:srgbClr val="FF0000"/>
                </a:solidFill>
                <a:latin typeface="宋体" panose="02010600030101010101" pitchFamily="2" charset="-122"/>
                <a:ea typeface="宋体" panose="02010600030101010101" pitchFamily="2" charset="-122"/>
              </a:rPr>
              <a:t>：锅炉灭火</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3.31.1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燃烧室负压显著增大。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燃烧室变暗，看不见火焰。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水位瞬间下降而后上升。</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蒸汽流量急剧减小。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蒸汽压力与蒸汽温度下降。</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3.31.2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运行人员调整不当，向炉内进料太多引起垃圾无法燃烧。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垃圾热值太差或水份太多。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炉内燃烧工况不良时未及时投入辅助燃烧器。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投用辅助燃烧器时由于误操作引起负压过大，导致燃烧器熄火。</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2883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420441"/>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7.2 </a:t>
            </a:r>
            <a:r>
              <a:rPr lang="zh-CN" altLang="zh-CN" sz="1600" dirty="0">
                <a:solidFill>
                  <a:srgbClr val="FF0000"/>
                </a:solidFill>
                <a:latin typeface="宋体" panose="02010600030101010101" pitchFamily="2" charset="-122"/>
                <a:ea typeface="宋体" panose="02010600030101010101" pitchFamily="2" charset="-122"/>
              </a:rPr>
              <a:t>调整汽包水位</a:t>
            </a:r>
            <a:endParaRPr lang="zh-CN" altLang="zh-CN" sz="1600" dirty="0"/>
          </a:p>
          <a:p>
            <a:pPr lvl="0">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水位计</a:t>
            </a:r>
            <a:r>
              <a:rPr lang="zh-CN" altLang="en-US" sz="1600" dirty="0">
                <a:latin typeface="宋体" panose="02010600030101010101" pitchFamily="2" charset="-122"/>
                <a:ea typeface="宋体" panose="02010600030101010101" pitchFamily="2" charset="-122"/>
              </a:rPr>
              <a:t>投用</a:t>
            </a:r>
            <a:r>
              <a:rPr lang="zh-CN" altLang="zh-CN" sz="1600" dirty="0">
                <a:latin typeface="宋体" panose="02010600030101010101" pitchFamily="2" charset="-122"/>
                <a:ea typeface="宋体" panose="02010600030101010101" pitchFamily="2" charset="-122"/>
              </a:rPr>
              <a:t>操作</a:t>
            </a:r>
            <a:r>
              <a:rPr lang="zh-CN" altLang="en-US" sz="1600" dirty="0">
                <a:latin typeface="宋体" panose="02010600030101010101" pitchFamily="2" charset="-122"/>
                <a:ea typeface="宋体" panose="02010600030101010101" pitchFamily="2" charset="-122"/>
              </a:rPr>
              <a:t>步骤</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en-US" altLang="zh-CN" sz="1600" dirty="0" err="1">
                <a:latin typeface="宋体" panose="02010600030101010101" pitchFamily="2" charset="-122"/>
                <a:ea typeface="宋体" panose="02010600030101010101" pitchFamily="2" charset="-122"/>
              </a:rPr>
              <a:t>微开水位计疏水阀</a:t>
            </a:r>
            <a:r>
              <a:rPr lang="en-US" altLang="zh-CN" sz="1600" dirty="0">
                <a:latin typeface="宋体" panose="02010600030101010101" pitchFamily="2" charset="-122"/>
                <a:ea typeface="宋体" panose="02010600030101010101" pitchFamily="2" charset="-122"/>
              </a:rPr>
              <a:t>。</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微开汽侧阀，烘暖水位计。</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分钟后微开水侧阀，关闭汽侧阀。</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分钟后微开汽侧阀，关闭疏水阀</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缓慢开启水侧和汽侧阀。</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运行中遇到水位不明，在双色水位计看不到水位，用远程装置又难以判断，应立即停炉并停止上水，并用双色水位计进行叫水，叫水程序如下：</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缓慢慢开启放水阀，注意观察水位，水位计有水位有水位线下降，表示轻微满水。若不见水位，关闭汽侧，使水部分得到冲洗。</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缓慢关闭放水阀，注意观察水位，水位计中有水位线上升，表示轻微缺水。</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如仍不见水位，关闭水侧，再开启放水阀，水位计中有水位线下降，表示严重满水；无水位线出现，则表示严重缺水。</a:t>
            </a:r>
          </a:p>
        </p:txBody>
      </p:sp>
    </p:spTree>
    <p:extLst>
      <p:ext uri="{BB962C8B-B14F-4D97-AF65-F5344CB8AC3E}">
        <p14:creationId xmlns:p14="http://schemas.microsoft.com/office/powerpoint/2010/main" val="29346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82215"/>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3.31.3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锅炉灭火时，如有燃烧器在运行应立即切断气源，关闭燃烧器。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加强通风，维持引送风机继续运行，增大燃烧室负压，通风5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10分钟（但时间不宜过长，否则会使炉膛、烟道各受热面急剧冷却）以排除燃烧室和烟道内的可燃物。</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解列各自动调整装置。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保持汽包水位略低于正常水位（</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根据汽温下降情况，关小减温水阀或解列减温器，开启过热器疏水阀。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查明灭火原因，并加以消除，然后重新按操作规程点火，如短时间故障未消除，按正常停炉程序停炉。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锅炉灭火后，严禁向燃烧室继续供给燃料。</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锅炉灭火后，如因继续供给燃料或处理不当，致使燃料在燃烧室或烟道内发生爆炸时，则须立即停止向燃烧室供给燃料和空气，尚须停止引风机，并关闭其挡板。在确认设备完整及烟道内无火时，燃烧室通风5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10分钟，方可按点火程序重新点火。</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若因点火风机故障造成熄火时，应迅速关闭燃烧器进口蝶阀、闸阀，防止燃气漏入炉膛。同时将烟道和风道上的全部挡板和风门开启到最大位置，吹扫时间不少于15分钟。风机恢复运行后，重新按点火程序点火。</a:t>
            </a:r>
          </a:p>
        </p:txBody>
      </p:sp>
    </p:spTree>
    <p:extLst>
      <p:ext uri="{BB962C8B-B14F-4D97-AF65-F5344CB8AC3E}">
        <p14:creationId xmlns:p14="http://schemas.microsoft.com/office/powerpoint/2010/main" val="35190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3.32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32</a:t>
            </a:r>
            <a:r>
              <a:rPr lang="zh-CN" altLang="en-US" sz="1600" dirty="0">
                <a:solidFill>
                  <a:srgbClr val="FF0000"/>
                </a:solidFill>
                <a:latin typeface="宋体" panose="02010600030101010101" pitchFamily="2" charset="-122"/>
                <a:ea typeface="宋体" panose="02010600030101010101" pitchFamily="2" charset="-122"/>
              </a:rPr>
              <a:t>：蒸汽母管前支管切断阀误关</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3.32.1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主蒸汽压力升高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主蒸汽流量为0。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蒸汽母管前支管切断阀关闭。	 </a:t>
            </a:r>
          </a:p>
          <a:p>
            <a:pPr>
              <a:lnSpc>
                <a:spcPts val="2400"/>
              </a:lnSpc>
            </a:pPr>
            <a:r>
              <a:rPr lang="en-US" altLang="zh-CN" sz="1600" dirty="0">
                <a:latin typeface="宋体" panose="02010600030101010101" pitchFamily="2" charset="-122"/>
                <a:ea typeface="宋体" panose="02010600030101010101" pitchFamily="2" charset="-122"/>
              </a:rPr>
              <a:t>3.32.2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手动打开蒸汽母管前支管切断阀，调节汽包水位至正常水位。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控制汽包水位不在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+50之间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控制炉膛负压</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0Pa之间 。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避免汽包水位低、或者高发生</a:t>
            </a:r>
            <a:r>
              <a:rPr lang="en-US" altLang="zh-CN" sz="1600" dirty="0">
                <a:latin typeface="宋体" panose="02010600030101010101" pitchFamily="2" charset="-122"/>
                <a:ea typeface="宋体" panose="02010600030101010101" pitchFamily="2" charset="-122"/>
              </a:rPr>
              <a:t>MFT</a:t>
            </a:r>
            <a:r>
              <a:rPr lang="zh-CN" altLang="zh-CN" sz="1600" dirty="0">
                <a:latin typeface="宋体" panose="02010600030101010101" pitchFamily="2" charset="-122"/>
                <a:ea typeface="宋体" panose="02010600030101010101" pitchFamily="2" charset="-122"/>
              </a:rPr>
              <a:t>。 </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419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26828"/>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3.33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33</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en-US" sz="1600" dirty="0">
                <a:solidFill>
                  <a:srgbClr val="FF0000"/>
                </a:solidFill>
                <a:latin typeface="宋体" panose="02010600030101010101" pitchFamily="2" charset="-122"/>
                <a:ea typeface="宋体" panose="02010600030101010101" pitchFamily="2" charset="-122"/>
              </a:rPr>
              <a:t>炉引风机轴承冷却水误关</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3.33.1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引风机轴承冷却水流量低报警（有画面报警</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0.4167）。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#1炉引风机叶轮端轴承冷却水进口球阀关闭。</a:t>
            </a:r>
          </a:p>
          <a:p>
            <a:pPr>
              <a:lnSpc>
                <a:spcPts val="2400"/>
              </a:lnSpc>
            </a:pPr>
            <a:r>
              <a:rPr lang="en-US" altLang="zh-CN" sz="1600" dirty="0">
                <a:latin typeface="宋体" panose="02010600030101010101" pitchFamily="2" charset="-122"/>
                <a:ea typeface="宋体" panose="02010600030101010101" pitchFamily="2" charset="-122"/>
              </a:rPr>
              <a:t>3.33.2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手动打开#1炉引风机叶轮端轴承冷却水进口球阀。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避免引风机跳闸。 </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379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26828"/>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3.34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34</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en-US" sz="1600" dirty="0">
                <a:solidFill>
                  <a:srgbClr val="FF0000"/>
                </a:solidFill>
                <a:latin typeface="宋体" panose="02010600030101010101" pitchFamily="2" charset="-122"/>
                <a:ea typeface="宋体" panose="02010600030101010101" pitchFamily="2" charset="-122"/>
              </a:rPr>
              <a:t>炉液压油冷却水误关</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3.34.1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#1炉液压传动冷却水流量低报警（有画面报警）。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（2）#1炉液压油冷却水进水阀关闭 。</a:t>
            </a:r>
          </a:p>
          <a:p>
            <a:pPr>
              <a:lnSpc>
                <a:spcPts val="2400"/>
              </a:lnSpc>
            </a:pPr>
            <a:r>
              <a:rPr lang="en-US" altLang="zh-CN" sz="1600" dirty="0">
                <a:latin typeface="宋体" panose="02010600030101010101" pitchFamily="2" charset="-122"/>
                <a:ea typeface="宋体" panose="02010600030101010101" pitchFamily="2" charset="-122"/>
              </a:rPr>
              <a:t>3.34.2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手动打开#1炉液压油冷却水进水阀。</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）避免液压油泵跳闸。 </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642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186035"/>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3.35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35</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一次风机轴承温度高跳闸（一次风机轴承无冷却水阀）</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3.35.1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一次风机轴承温度升高（高限75℃ ，高高90℃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（2）一次风机跳闸。</a:t>
            </a:r>
          </a:p>
          <a:p>
            <a:pPr>
              <a:lnSpc>
                <a:spcPts val="2200"/>
              </a:lnSpc>
            </a:pPr>
            <a:r>
              <a:rPr lang="en-US" altLang="zh-CN" sz="1600" dirty="0">
                <a:latin typeface="宋体" panose="02010600030101010101" pitchFamily="2" charset="-122"/>
                <a:ea typeface="宋体" panose="02010600030101010101" pitchFamily="2" charset="-122"/>
              </a:rPr>
              <a:t>3.35.2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汇报值长，申请紧急停炉	同意紧急停炉。</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（2）关闭料斗给料门。</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（3）停运干燥炉排、燃烧炉排和燃烬炉排。</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（4）停运二次风机，关闭二次风至锅炉调节挡板。</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（5）依次停止密封风机、炉墙冷却风机，迅速关闭各风机的入口风门挡板。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（6）调整引风机频率和入口调节挡板，维持炉膛负压，负压稳定后，停运1号炉引风机。</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（7）当1号炉主汽温度降至360℃左右时，关闭1号出口主蒸汽电动阀，根据汽压情况开启向空排汽电动门。</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（8）调整参数，控制汽包水位不在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+50mm之间（过程考核）。</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（9）调整参数，控制炉膛负压不在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100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0Pa之间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（10）调整参数，避免因汽包水位低发生MFT。</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（11）调整参数，避免主蒸汽压力大于4.2MPa。		</a:t>
            </a:r>
          </a:p>
        </p:txBody>
      </p:sp>
    </p:spTree>
    <p:extLst>
      <p:ext uri="{BB962C8B-B14F-4D97-AF65-F5344CB8AC3E}">
        <p14:creationId xmlns:p14="http://schemas.microsoft.com/office/powerpoint/2010/main" val="36368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1632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3.36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36</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炉一级减温器误全开</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3.36.1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#1炉一级减温器调节阀全开。</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（2）#1炉主蒸汽温度下降（低限395℃）。</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（3）主蒸汽流量上升。</a:t>
            </a:r>
          </a:p>
          <a:p>
            <a:pPr>
              <a:lnSpc>
                <a:spcPts val="2400"/>
              </a:lnSpc>
            </a:pPr>
            <a:r>
              <a:rPr lang="en-US" altLang="zh-CN" sz="1600" dirty="0">
                <a:latin typeface="宋体" panose="02010600030101010101" pitchFamily="2" charset="-122"/>
                <a:ea typeface="宋体" panose="02010600030101010101" pitchFamily="2" charset="-122"/>
              </a:rPr>
              <a:t>3.36.2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手动调节#1炉一级减温器调节阀开度，维持主蒸汽温度在额定温度运行。</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）处理过程中避免主蒸汽温度小于390℃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）处理过程中避免汽包水位不在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）处理过程中避免因汽包水位低发生MFT。</a:t>
            </a:r>
          </a:p>
          <a:p>
            <a:pPr>
              <a:lnSpc>
                <a:spcPts val="2200"/>
              </a:lnSpc>
            </a:pP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15903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1632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3.37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37</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a:t>
            </a:r>
            <a:r>
              <a:rPr lang="zh-CN" altLang="en-US" sz="1600" dirty="0">
                <a:solidFill>
                  <a:srgbClr val="FF0000"/>
                </a:solidFill>
                <a:latin typeface="宋体" panose="02010600030101010101" pitchFamily="2" charset="-122"/>
                <a:ea typeface="宋体" panose="02010600030101010101" pitchFamily="2" charset="-122"/>
              </a:rPr>
              <a:t>二</a:t>
            </a:r>
            <a:r>
              <a:rPr lang="zh-CN" altLang="zh-CN" sz="1600" dirty="0">
                <a:solidFill>
                  <a:srgbClr val="FF0000"/>
                </a:solidFill>
                <a:latin typeface="宋体" panose="02010600030101010101" pitchFamily="2" charset="-122"/>
                <a:ea typeface="宋体" panose="02010600030101010101" pitchFamily="2" charset="-122"/>
              </a:rPr>
              <a:t>级减温器误全开</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3.37.1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a:t>
            </a:r>
            <a:r>
              <a:rPr lang="zh-CN" altLang="en-US" sz="1600" dirty="0">
                <a:latin typeface="宋体" panose="02010600030101010101" pitchFamily="2" charset="-122"/>
                <a:ea typeface="宋体" panose="02010600030101010101" pitchFamily="2" charset="-122"/>
              </a:rPr>
              <a:t>二</a:t>
            </a:r>
            <a:r>
              <a:rPr lang="zh-CN" altLang="zh-CN" sz="1600" dirty="0">
                <a:latin typeface="宋体" panose="02010600030101010101" pitchFamily="2" charset="-122"/>
                <a:ea typeface="宋体" panose="02010600030101010101" pitchFamily="2" charset="-122"/>
              </a:rPr>
              <a:t>级减温器调节阀全开。</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（2）#1炉主蒸汽温度下降（低限395℃）。</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（3）主蒸汽流量上升。</a:t>
            </a:r>
          </a:p>
          <a:p>
            <a:pPr>
              <a:lnSpc>
                <a:spcPts val="2400"/>
              </a:lnSpc>
            </a:pPr>
            <a:r>
              <a:rPr lang="en-US" altLang="zh-CN" sz="1600" dirty="0">
                <a:latin typeface="宋体" panose="02010600030101010101" pitchFamily="2" charset="-122"/>
                <a:ea typeface="宋体" panose="02010600030101010101" pitchFamily="2" charset="-122"/>
              </a:rPr>
              <a:t>3.37.2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手动调节#1炉</a:t>
            </a:r>
            <a:r>
              <a:rPr lang="zh-CN" altLang="en-US" sz="1600" dirty="0">
                <a:latin typeface="宋体" panose="02010600030101010101" pitchFamily="2" charset="-122"/>
                <a:ea typeface="宋体" panose="02010600030101010101" pitchFamily="2" charset="-122"/>
              </a:rPr>
              <a:t>二</a:t>
            </a:r>
            <a:r>
              <a:rPr lang="zh-CN" altLang="zh-CN" sz="1600" dirty="0">
                <a:latin typeface="宋体" panose="02010600030101010101" pitchFamily="2" charset="-122"/>
                <a:ea typeface="宋体" panose="02010600030101010101" pitchFamily="2" charset="-122"/>
              </a:rPr>
              <a:t>级减温器调节阀开度，维持主蒸汽温度在额定温度运行。</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）处理过程中避免主蒸汽温度小于390℃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）处理过程中避免汽包水位不在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）处理过程中避免因汽包水位低发生MFT。</a:t>
            </a:r>
          </a:p>
          <a:p>
            <a:pPr>
              <a:lnSpc>
                <a:spcPts val="2200"/>
              </a:lnSpc>
            </a:pP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9188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1632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3.38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38</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a:t>
            </a:r>
            <a:r>
              <a:rPr lang="zh-CN" altLang="en-US" sz="1600" dirty="0">
                <a:solidFill>
                  <a:srgbClr val="FF0000"/>
                </a:solidFill>
                <a:latin typeface="宋体" panose="02010600030101010101" pitchFamily="2" charset="-122"/>
                <a:ea typeface="宋体" panose="02010600030101010101" pitchFamily="2" charset="-122"/>
              </a:rPr>
              <a:t>二</a:t>
            </a:r>
            <a:r>
              <a:rPr lang="zh-CN" altLang="zh-CN" sz="1600" dirty="0">
                <a:solidFill>
                  <a:srgbClr val="FF0000"/>
                </a:solidFill>
                <a:latin typeface="宋体" panose="02010600030101010101" pitchFamily="2" charset="-122"/>
                <a:ea typeface="宋体" panose="02010600030101010101" pitchFamily="2" charset="-122"/>
              </a:rPr>
              <a:t>级减温器误全</a:t>
            </a:r>
            <a:r>
              <a:rPr lang="zh-CN" altLang="en-US" sz="1600" dirty="0">
                <a:solidFill>
                  <a:srgbClr val="FF0000"/>
                </a:solidFill>
                <a:latin typeface="宋体" panose="02010600030101010101" pitchFamily="2" charset="-122"/>
                <a:ea typeface="宋体" panose="02010600030101010101" pitchFamily="2" charset="-122"/>
              </a:rPr>
              <a:t>关</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3.38.1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a:t>
            </a:r>
            <a:r>
              <a:rPr lang="zh-CN" altLang="en-US" sz="1600" dirty="0">
                <a:latin typeface="宋体" panose="02010600030101010101" pitchFamily="2" charset="-122"/>
                <a:ea typeface="宋体" panose="02010600030101010101" pitchFamily="2" charset="-122"/>
              </a:rPr>
              <a:t>二</a:t>
            </a:r>
            <a:r>
              <a:rPr lang="zh-CN" altLang="zh-CN" sz="1600" dirty="0">
                <a:latin typeface="宋体" panose="02010600030101010101" pitchFamily="2" charset="-122"/>
                <a:ea typeface="宋体" panose="02010600030101010101" pitchFamily="2" charset="-122"/>
              </a:rPr>
              <a:t>级减温器调节阀全</a:t>
            </a:r>
            <a:r>
              <a:rPr lang="zh-CN" altLang="en-US" sz="1600" dirty="0">
                <a:latin typeface="宋体" panose="02010600030101010101" pitchFamily="2" charset="-122"/>
                <a:ea typeface="宋体" panose="02010600030101010101" pitchFamily="2" charset="-122"/>
              </a:rPr>
              <a:t>关</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（2）#1炉主蒸汽温度</a:t>
            </a:r>
            <a:r>
              <a:rPr lang="zh-CN" altLang="en-US" sz="1600" dirty="0">
                <a:latin typeface="宋体" panose="02010600030101010101" pitchFamily="2" charset="-122"/>
                <a:ea typeface="宋体" panose="02010600030101010101" pitchFamily="2" charset="-122"/>
              </a:rPr>
              <a:t>上升</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高</a:t>
            </a:r>
            <a:r>
              <a:rPr lang="zh-CN" altLang="zh-CN" sz="1600" dirty="0">
                <a:latin typeface="宋体" panose="02010600030101010101" pitchFamily="2" charset="-122"/>
                <a:ea typeface="宋体" panose="02010600030101010101" pitchFamily="2" charset="-122"/>
              </a:rPr>
              <a:t>限</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5℃）。</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（3）主蒸汽流量</a:t>
            </a:r>
            <a:r>
              <a:rPr lang="zh-CN" altLang="en-US" sz="1600" dirty="0">
                <a:latin typeface="宋体" panose="02010600030101010101" pitchFamily="2" charset="-122"/>
                <a:ea typeface="宋体" panose="02010600030101010101" pitchFamily="2" charset="-122"/>
              </a:rPr>
              <a:t>下降</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3.38.2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手动调节#1炉</a:t>
            </a:r>
            <a:r>
              <a:rPr lang="zh-CN" altLang="en-US" sz="1600" dirty="0">
                <a:latin typeface="宋体" panose="02010600030101010101" pitchFamily="2" charset="-122"/>
                <a:ea typeface="宋体" panose="02010600030101010101" pitchFamily="2" charset="-122"/>
              </a:rPr>
              <a:t>二</a:t>
            </a:r>
            <a:r>
              <a:rPr lang="zh-CN" altLang="zh-CN" sz="1600" dirty="0">
                <a:latin typeface="宋体" panose="02010600030101010101" pitchFamily="2" charset="-122"/>
                <a:ea typeface="宋体" panose="02010600030101010101" pitchFamily="2" charset="-122"/>
              </a:rPr>
              <a:t>级减温器调节阀开度，维持主蒸汽温度在额定温度运行。</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）处理过程中避免主蒸汽温度</a:t>
            </a:r>
            <a:r>
              <a:rPr lang="zh-CN" altLang="en-US" sz="1600" dirty="0">
                <a:latin typeface="宋体" panose="02010600030101010101" pitchFamily="2" charset="-122"/>
                <a:ea typeface="宋体" panose="02010600030101010101" pitchFamily="2" charset="-122"/>
              </a:rPr>
              <a:t>大</a:t>
            </a:r>
            <a:r>
              <a:rPr lang="zh-CN" altLang="zh-CN" sz="1600" dirty="0">
                <a:latin typeface="宋体" panose="02010600030101010101" pitchFamily="2" charset="-122"/>
                <a:ea typeface="宋体" panose="02010600030101010101" pitchFamily="2" charset="-122"/>
              </a:rPr>
              <a:t>于</a:t>
            </a:r>
            <a:r>
              <a:rPr lang="en-US" altLang="zh-CN" sz="1600" dirty="0">
                <a:latin typeface="宋体" panose="02010600030101010101" pitchFamily="2" charset="-122"/>
                <a:ea typeface="宋体" panose="02010600030101010101" pitchFamily="2" charset="-122"/>
              </a:rPr>
              <a:t>41</a:t>
            </a:r>
            <a:r>
              <a:rPr lang="zh-CN" altLang="zh-CN" sz="1600" dirty="0">
                <a:latin typeface="宋体" panose="02010600030101010101" pitchFamily="2" charset="-122"/>
                <a:ea typeface="宋体" panose="02010600030101010101" pitchFamily="2" charset="-122"/>
              </a:rPr>
              <a:t>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）处理过程中避免汽包水位不在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）处理过程中避免因汽包水位低发生MFT。</a:t>
            </a:r>
          </a:p>
          <a:p>
            <a:pPr>
              <a:lnSpc>
                <a:spcPts val="2200"/>
              </a:lnSpc>
            </a:pP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359563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1632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3.39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39</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a:t>
            </a:r>
            <a:r>
              <a:rPr lang="zh-CN" altLang="en-US" sz="1600" dirty="0">
                <a:solidFill>
                  <a:srgbClr val="FF0000"/>
                </a:solidFill>
                <a:latin typeface="宋体" panose="02010600030101010101" pitchFamily="2" charset="-122"/>
                <a:ea typeface="宋体" panose="02010600030101010101" pitchFamily="2" charset="-122"/>
              </a:rPr>
              <a:t>一</a:t>
            </a:r>
            <a:r>
              <a:rPr lang="zh-CN" altLang="zh-CN" sz="1600" dirty="0">
                <a:solidFill>
                  <a:srgbClr val="FF0000"/>
                </a:solidFill>
                <a:latin typeface="宋体" panose="02010600030101010101" pitchFamily="2" charset="-122"/>
                <a:ea typeface="宋体" panose="02010600030101010101" pitchFamily="2" charset="-122"/>
              </a:rPr>
              <a:t>级减温器误全</a:t>
            </a:r>
            <a:r>
              <a:rPr lang="zh-CN" altLang="en-US" sz="1600" dirty="0">
                <a:solidFill>
                  <a:srgbClr val="FF0000"/>
                </a:solidFill>
                <a:latin typeface="宋体" panose="02010600030101010101" pitchFamily="2" charset="-122"/>
                <a:ea typeface="宋体" panose="02010600030101010101" pitchFamily="2" charset="-122"/>
              </a:rPr>
              <a:t>关</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3.39.1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a:t>
            </a:r>
            <a:r>
              <a:rPr lang="zh-CN" altLang="en-US" sz="1600" dirty="0">
                <a:latin typeface="宋体" panose="02010600030101010101" pitchFamily="2" charset="-122"/>
                <a:ea typeface="宋体" panose="02010600030101010101" pitchFamily="2" charset="-122"/>
              </a:rPr>
              <a:t>一</a:t>
            </a:r>
            <a:r>
              <a:rPr lang="zh-CN" altLang="zh-CN" sz="1600" dirty="0">
                <a:latin typeface="宋体" panose="02010600030101010101" pitchFamily="2" charset="-122"/>
                <a:ea typeface="宋体" panose="02010600030101010101" pitchFamily="2" charset="-122"/>
              </a:rPr>
              <a:t>级减温器调节阀全</a:t>
            </a:r>
            <a:r>
              <a:rPr lang="zh-CN" altLang="en-US" sz="1600" dirty="0">
                <a:latin typeface="宋体" panose="02010600030101010101" pitchFamily="2" charset="-122"/>
                <a:ea typeface="宋体" panose="02010600030101010101" pitchFamily="2" charset="-122"/>
              </a:rPr>
              <a:t>关</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（2）#1炉主蒸汽温度</a:t>
            </a:r>
            <a:r>
              <a:rPr lang="zh-CN" altLang="en-US" sz="1600" dirty="0">
                <a:latin typeface="宋体" panose="02010600030101010101" pitchFamily="2" charset="-122"/>
                <a:ea typeface="宋体" panose="02010600030101010101" pitchFamily="2" charset="-122"/>
              </a:rPr>
              <a:t>上升</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高</a:t>
            </a:r>
            <a:r>
              <a:rPr lang="zh-CN" altLang="zh-CN" sz="1600" dirty="0">
                <a:latin typeface="宋体" panose="02010600030101010101" pitchFamily="2" charset="-122"/>
                <a:ea typeface="宋体" panose="02010600030101010101" pitchFamily="2" charset="-122"/>
              </a:rPr>
              <a:t>限</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5℃）。</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（3）主蒸汽流量</a:t>
            </a:r>
            <a:r>
              <a:rPr lang="zh-CN" altLang="en-US" sz="1600" dirty="0">
                <a:latin typeface="宋体" panose="02010600030101010101" pitchFamily="2" charset="-122"/>
                <a:ea typeface="宋体" panose="02010600030101010101" pitchFamily="2" charset="-122"/>
              </a:rPr>
              <a:t>下降</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3.39.2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手动调节#1炉</a:t>
            </a:r>
            <a:r>
              <a:rPr lang="zh-CN" altLang="en-US" sz="1600" dirty="0">
                <a:latin typeface="宋体" panose="02010600030101010101" pitchFamily="2" charset="-122"/>
                <a:ea typeface="宋体" panose="02010600030101010101" pitchFamily="2" charset="-122"/>
              </a:rPr>
              <a:t>一</a:t>
            </a:r>
            <a:r>
              <a:rPr lang="zh-CN" altLang="zh-CN" sz="1600" dirty="0">
                <a:latin typeface="宋体" panose="02010600030101010101" pitchFamily="2" charset="-122"/>
                <a:ea typeface="宋体" panose="02010600030101010101" pitchFamily="2" charset="-122"/>
              </a:rPr>
              <a:t>级减温器调节阀开度，维持主蒸汽温度在额定温度运行。</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）处理过程中避免主蒸汽温度</a:t>
            </a:r>
            <a:r>
              <a:rPr lang="zh-CN" altLang="en-US" sz="1600" dirty="0">
                <a:latin typeface="宋体" panose="02010600030101010101" pitchFamily="2" charset="-122"/>
                <a:ea typeface="宋体" panose="02010600030101010101" pitchFamily="2" charset="-122"/>
              </a:rPr>
              <a:t>大</a:t>
            </a:r>
            <a:r>
              <a:rPr lang="zh-CN" altLang="zh-CN" sz="1600" dirty="0">
                <a:latin typeface="宋体" panose="02010600030101010101" pitchFamily="2" charset="-122"/>
                <a:ea typeface="宋体" panose="02010600030101010101" pitchFamily="2" charset="-122"/>
              </a:rPr>
              <a:t>于</a:t>
            </a:r>
            <a:r>
              <a:rPr lang="en-US" altLang="zh-CN" sz="1600" dirty="0">
                <a:latin typeface="宋体" panose="02010600030101010101" pitchFamily="2" charset="-122"/>
                <a:ea typeface="宋体" panose="02010600030101010101" pitchFamily="2" charset="-122"/>
              </a:rPr>
              <a:t>41</a:t>
            </a:r>
            <a:r>
              <a:rPr lang="zh-CN" altLang="zh-CN" sz="1600" dirty="0">
                <a:latin typeface="宋体" panose="02010600030101010101" pitchFamily="2" charset="-122"/>
                <a:ea typeface="宋体" panose="02010600030101010101" pitchFamily="2" charset="-122"/>
              </a:rPr>
              <a:t>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）处理过程中避免汽包水位不在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）处理过程中避免因汽包水位低发生MFT。</a:t>
            </a:r>
          </a:p>
          <a:p>
            <a:pPr>
              <a:lnSpc>
                <a:spcPts val="2200"/>
              </a:lnSpc>
            </a:pP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26038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53361"/>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3.40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40</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液压油泵故障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3.40.1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1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#1炉排渣机停运	。</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（2）#1炉燃烬炉排停运。</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（3）#1炉燃烧炉排停运。</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（4）#1炉干燥炉排停运。</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（5）#1炉料斗挡板关闭。</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（6）#1炉#1液压油泵跳闸。</a:t>
            </a:r>
          </a:p>
          <a:p>
            <a:pPr>
              <a:lnSpc>
                <a:spcPts val="2100"/>
              </a:lnSpc>
            </a:pPr>
            <a:r>
              <a:rPr lang="en-US" altLang="zh-CN" sz="1600" dirty="0">
                <a:latin typeface="宋体" panose="02010600030101010101" pitchFamily="2" charset="-122"/>
                <a:ea typeface="宋体" panose="02010600030101010101" pitchFamily="2" charset="-122"/>
              </a:rPr>
              <a:t>3.40.2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1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启动#1炉#2液压油泵。</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（2）启动#1炉排渣机。</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（3）启动#1炉燃烬炉排。</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（4）启动#1炉燃烧炉排。</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（5）启动#1炉干燥炉排。</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（6）开启#1炉料斗挡板。</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（7）联系检修处理。</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（8）处理过程中避免主蒸汽温度大于410℃。</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（9）处理过程中避免汽包水位不在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a:t>
            </a:r>
          </a:p>
          <a:p>
            <a:pPr>
              <a:lnSpc>
                <a:spcPts val="21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（10）处理过程中避免锅炉发生MFT。	</a:t>
            </a:r>
          </a:p>
        </p:txBody>
      </p:sp>
    </p:spTree>
    <p:extLst>
      <p:ext uri="{BB962C8B-B14F-4D97-AF65-F5344CB8AC3E}">
        <p14:creationId xmlns:p14="http://schemas.microsoft.com/office/powerpoint/2010/main" val="318551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5035994"/>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7.3 </a:t>
            </a:r>
            <a:r>
              <a:rPr lang="zh-CN" altLang="zh-CN" sz="1600" dirty="0">
                <a:solidFill>
                  <a:srgbClr val="FF0000"/>
                </a:solidFill>
                <a:latin typeface="宋体" panose="02010600030101010101" pitchFamily="2" charset="-122"/>
                <a:ea typeface="宋体" panose="02010600030101010101" pitchFamily="2" charset="-122"/>
              </a:rPr>
              <a:t>汽压、汽温调整</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汽压调整：过热蒸汽出口压力额定值为</a:t>
            </a:r>
            <a:r>
              <a:rPr lang="en-US" altLang="zh-CN" sz="1600" dirty="0">
                <a:latin typeface="宋体" panose="02010600030101010101" pitchFamily="2" charset="-122"/>
                <a:ea typeface="宋体" panose="02010600030101010101" pitchFamily="2" charset="-122"/>
              </a:rPr>
              <a:t>4.0MPa</a:t>
            </a:r>
            <a:r>
              <a:rPr lang="zh-CN" altLang="zh-CN" sz="1600" dirty="0">
                <a:latin typeface="宋体" panose="02010600030101010101" pitchFamily="2" charset="-122"/>
                <a:ea typeface="宋体" panose="02010600030101010101" pitchFamily="2" charset="-122"/>
              </a:rPr>
              <a:t>。过热蒸汽出口压力高报警数值为</a:t>
            </a:r>
            <a:r>
              <a:rPr lang="en-US" altLang="zh-CN" sz="1600" dirty="0">
                <a:latin typeface="宋体" panose="02010600030101010101" pitchFamily="2" charset="-122"/>
                <a:ea typeface="宋体" panose="02010600030101010101" pitchFamily="2" charset="-122"/>
              </a:rPr>
              <a:t>4.08MPa</a:t>
            </a:r>
            <a:r>
              <a:rPr lang="zh-CN" altLang="zh-CN" sz="1600" dirty="0">
                <a:latin typeface="宋体" panose="02010600030101010101" pitchFamily="2" charset="-122"/>
                <a:ea typeface="宋体" panose="02010600030101010101" pitchFamily="2" charset="-122"/>
              </a:rPr>
              <a:t>，保护数值为</a:t>
            </a:r>
            <a:r>
              <a:rPr lang="en-US" altLang="zh-CN" sz="1600" dirty="0">
                <a:latin typeface="宋体" panose="02010600030101010101" pitchFamily="2" charset="-122"/>
                <a:ea typeface="宋体" panose="02010600030101010101" pitchFamily="2" charset="-122"/>
              </a:rPr>
              <a:t>4.16MPa</a:t>
            </a:r>
            <a:r>
              <a:rPr lang="zh-CN" altLang="zh-CN" sz="1600" dirty="0">
                <a:latin typeface="宋体" panose="02010600030101010101" pitchFamily="2" charset="-122"/>
                <a:ea typeface="宋体" panose="02010600030101010101" pitchFamily="2" charset="-122"/>
              </a:rPr>
              <a:t>，当压力达到保护值时，出口安全阀启动排汽保护。运行中应根据锅炉负荷的变化，适当调整锅炉汽压，汽包压力不超过</a:t>
            </a:r>
            <a:r>
              <a:rPr lang="en-US" altLang="zh-CN" sz="1600" dirty="0">
                <a:latin typeface="宋体" panose="02010600030101010101" pitchFamily="2" charset="-122"/>
                <a:ea typeface="宋体" panose="02010600030101010101" pitchFamily="2" charset="-122"/>
              </a:rPr>
              <a:t>4.8MPa</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汽温调整：汽温的额定值：</a:t>
            </a:r>
            <a:r>
              <a:rPr lang="en-US" altLang="zh-CN" sz="1600" dirty="0">
                <a:latin typeface="宋体" panose="02010600030101010101" pitchFamily="2" charset="-122"/>
                <a:ea typeface="宋体" panose="02010600030101010101" pitchFamily="2" charset="-122"/>
              </a:rPr>
              <a:t>400℃</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7.3.1 </a:t>
            </a:r>
            <a:r>
              <a:rPr lang="zh-CN" altLang="zh-CN" sz="1600" dirty="0">
                <a:latin typeface="宋体" panose="02010600030101010101" pitchFamily="2" charset="-122"/>
                <a:ea typeface="宋体" panose="02010600030101010101" pitchFamily="2" charset="-122"/>
              </a:rPr>
              <a:t>烟气侧的主要影响因素：</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炉内火焰中心的变化及燃料性质的改变，如垃圾热植变化，水分率的增减，炉排运动方式的改变，炉膛负压的变化引起过热器入口烟温的变化；</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炉内受热面的积灰，结渣等引起的传热工况的恶化；</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过热器管的积灰，结渣等引起的传热工况的恶化。</a:t>
            </a:r>
          </a:p>
          <a:p>
            <a:pPr marL="0" lvl="2">
              <a:lnSpc>
                <a:spcPts val="2400"/>
              </a:lnSpc>
            </a:pPr>
            <a:r>
              <a:rPr lang="en-US" altLang="zh-CN" sz="1600" dirty="0">
                <a:latin typeface="宋体" panose="02010600030101010101" pitchFamily="2" charset="-122"/>
                <a:ea typeface="宋体" panose="02010600030101010101" pitchFamily="2" charset="-122"/>
              </a:rPr>
              <a:t>7.3.2 </a:t>
            </a:r>
            <a:r>
              <a:rPr lang="zh-CN" altLang="zh-CN" sz="1600" dirty="0">
                <a:latin typeface="宋体" panose="02010600030101010101" pitchFamily="2" charset="-122"/>
                <a:ea typeface="宋体" panose="02010600030101010101" pitchFamily="2" charset="-122"/>
              </a:rPr>
              <a:t>蒸汽侧的主要因素</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饱和蒸汽含湿量的影响；</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减温水量的影响；</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给水温度的变化对汽温的影响；</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锅炉负荷的影响；</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过热器管内壁结垢影响传热以及喷水减温器喷嘴局部堵塞至使汽水混合不均。</a:t>
            </a:r>
          </a:p>
        </p:txBody>
      </p:sp>
    </p:spTree>
    <p:extLst>
      <p:ext uri="{BB962C8B-B14F-4D97-AF65-F5344CB8AC3E}">
        <p14:creationId xmlns:p14="http://schemas.microsoft.com/office/powerpoint/2010/main" val="35193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3.41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41</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a:t>
            </a:r>
            <a:r>
              <a:rPr lang="zh-CN" altLang="en-US" sz="1600" dirty="0">
                <a:solidFill>
                  <a:srgbClr val="FF0000"/>
                </a:solidFill>
                <a:latin typeface="宋体" panose="02010600030101010101" pitchFamily="2" charset="-122"/>
                <a:ea typeface="宋体" panose="02010600030101010101" pitchFamily="2" charset="-122"/>
              </a:rPr>
              <a:t>排渣机停运</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3.41.1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#1炉排渣机停运	。</a:t>
            </a:r>
          </a:p>
          <a:p>
            <a:pPr>
              <a:lnSpc>
                <a:spcPts val="2400"/>
              </a:lnSpc>
            </a:pPr>
            <a:r>
              <a:rPr lang="en-US" altLang="zh-CN" sz="1600" dirty="0">
                <a:latin typeface="宋体" panose="02010600030101010101" pitchFamily="2" charset="-122"/>
                <a:ea typeface="宋体" panose="02010600030101010101" pitchFamily="2" charset="-122"/>
              </a:rPr>
              <a:t>3.41.2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手动</a:t>
            </a:r>
            <a:r>
              <a:rPr lang="zh-CN" altLang="zh-CN" sz="1600" dirty="0">
                <a:latin typeface="宋体" panose="02010600030101010101" pitchFamily="2" charset="-122"/>
                <a:ea typeface="宋体" panose="02010600030101010101" pitchFamily="2" charset="-122"/>
              </a:rPr>
              <a:t>启动#1炉排渣机</a:t>
            </a:r>
            <a:r>
              <a:rPr lang="zh-CN" altLang="en-US" sz="1600" dirty="0">
                <a:latin typeface="宋体" panose="02010600030101010101" pitchFamily="2" charset="-122"/>
                <a:ea typeface="宋体" panose="02010600030101010101" pitchFamily="2" charset="-122"/>
              </a:rPr>
              <a:t>运行</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）处理过程中避免汽包水位不在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+50mm之间。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）处理过程中避免锅炉发生MFT。	</a:t>
            </a:r>
          </a:p>
        </p:txBody>
      </p:sp>
    </p:spTree>
    <p:extLst>
      <p:ext uri="{BB962C8B-B14F-4D97-AF65-F5344CB8AC3E}">
        <p14:creationId xmlns:p14="http://schemas.microsoft.com/office/powerpoint/2010/main" val="32759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3.42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42</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a:t>
            </a:r>
            <a:r>
              <a:rPr lang="zh-CN" altLang="en-US" sz="1600" dirty="0">
                <a:solidFill>
                  <a:srgbClr val="FF0000"/>
                </a:solidFill>
                <a:latin typeface="宋体" panose="02010600030101010101" pitchFamily="2" charset="-122"/>
                <a:ea typeface="宋体" panose="02010600030101010101" pitchFamily="2" charset="-122"/>
              </a:rPr>
              <a:t>一次风管堵塞</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3.42.1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一次风机电流增大，频率升高。</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（2）炉排一次风挡板开度增大。</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（3）一次风速降低。</a:t>
            </a:r>
          </a:p>
          <a:p>
            <a:pPr>
              <a:lnSpc>
                <a:spcPts val="2400"/>
              </a:lnSpc>
            </a:pPr>
            <a:r>
              <a:rPr lang="en-US" altLang="zh-CN" sz="1600" dirty="0">
                <a:latin typeface="宋体" panose="02010600030101010101" pitchFamily="2" charset="-122"/>
                <a:ea typeface="宋体" panose="02010600030101010101" pitchFamily="2" charset="-122"/>
              </a:rPr>
              <a:t>3.42.2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）汇报值长，申请降负荷。</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（2）联系检修处理。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（3）处理过程中避免发生MFT。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（4）处理过程中避免炉温小于850℃。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（5）处理过程中避免主蒸汽温度大于410℃。</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（6）处理过程中避免汽包水位不在一50～+50</a:t>
            </a:r>
            <a:r>
              <a:rPr lang="en-US" altLang="zh-CN" sz="1600" dirty="0">
                <a:latin typeface="宋体" panose="02010600030101010101" pitchFamily="2" charset="-122"/>
                <a:ea typeface="宋体" panose="02010600030101010101" pitchFamily="2" charset="-122"/>
              </a:rPr>
              <a:t>mm</a:t>
            </a:r>
            <a:r>
              <a:rPr lang="zh-CN" altLang="zh-CN" sz="1600" dirty="0">
                <a:latin typeface="宋体" panose="02010600030101010101" pitchFamily="2" charset="-122"/>
                <a:ea typeface="宋体" panose="02010600030101010101" pitchFamily="2" charset="-122"/>
              </a:rPr>
              <a:t>之间。</a:t>
            </a:r>
          </a:p>
        </p:txBody>
      </p:sp>
    </p:spTree>
    <p:extLst>
      <p:ext uri="{BB962C8B-B14F-4D97-AF65-F5344CB8AC3E}">
        <p14:creationId xmlns:p14="http://schemas.microsoft.com/office/powerpoint/2010/main" val="125497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3.43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43</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氧量过低</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烟气</a:t>
            </a:r>
            <a:r>
              <a:rPr lang="en-US" altLang="zh-CN" sz="1600" dirty="0">
                <a:solidFill>
                  <a:srgbClr val="FF0000"/>
                </a:solidFill>
                <a:latin typeface="宋体" panose="02010600030101010101" pitchFamily="2" charset="-122"/>
                <a:ea typeface="宋体" panose="02010600030101010101" pitchFamily="2" charset="-122"/>
              </a:rPr>
              <a:t>CO</a:t>
            </a:r>
            <a:r>
              <a:rPr lang="zh-CN" altLang="zh-CN" sz="1600" dirty="0">
                <a:solidFill>
                  <a:srgbClr val="FF0000"/>
                </a:solidFill>
                <a:latin typeface="宋体" panose="02010600030101010101" pitchFamily="2" charset="-122"/>
                <a:ea typeface="宋体" panose="02010600030101010101" pitchFamily="2" charset="-122"/>
              </a:rPr>
              <a:t>浓度高</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3.43.1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（1）省煤器出口氧量低.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（2）烟囱出口CEMS参数CO浓度实时值高。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（3）二次风挡板A、B开度偏小。	</a:t>
            </a:r>
          </a:p>
          <a:p>
            <a:pPr>
              <a:lnSpc>
                <a:spcPts val="2400"/>
              </a:lnSpc>
            </a:pPr>
            <a:r>
              <a:rPr lang="en-US" altLang="zh-CN" sz="1600" dirty="0">
                <a:latin typeface="宋体" panose="02010600030101010101" pitchFamily="2" charset="-122"/>
                <a:ea typeface="宋体" panose="02010600030101010101" pitchFamily="2" charset="-122"/>
              </a:rPr>
              <a:t>3.43.2</a:t>
            </a:r>
            <a:r>
              <a:rPr lang="zh-CN" altLang="en-US"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缓慢增大二次风挡板A、B开度至15%左右。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（2）投入干燥炉排入口调节挡板ACC控制。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（3）投入燃尽炉排一次风调节挡板ACC控制。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（4）观察省煤器出口氧量恢复至正常范围（5%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8%）内，检查并确认烟囱出口CEMS参数CO浓度实时值参数稳定，且恢复至正常范围内（小于1mg/m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）故障处理过程中，避免调节二次风挡板过程中，调节幅度过大。</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8460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3.44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44</a:t>
            </a:r>
            <a:r>
              <a:rPr lang="zh-CN" altLang="en-US" sz="1600" dirty="0">
                <a:solidFill>
                  <a:srgbClr val="FF0000"/>
                </a:solidFill>
                <a:latin typeface="宋体" panose="02010600030101010101" pitchFamily="2" charset="-122"/>
                <a:ea typeface="宋体" panose="02010600030101010101" pitchFamily="2" charset="-122"/>
              </a:rPr>
              <a:t>：</a:t>
            </a:r>
            <a:r>
              <a:rPr lang="en-US" altLang="zh-CN" dirty="0"/>
              <a:t> </a:t>
            </a:r>
            <a:r>
              <a:rPr lang="en-US" altLang="zh-CN" sz="1600" dirty="0">
                <a:solidFill>
                  <a:srgbClr val="FF0000"/>
                </a:solidFill>
                <a:latin typeface="宋体" panose="02010600030101010101" pitchFamily="2" charset="-122"/>
                <a:ea typeface="宋体" panose="02010600030101010101" pitchFamily="2" charset="-122"/>
              </a:rPr>
              <a:t>SNCR</a:t>
            </a:r>
            <a:r>
              <a:rPr lang="zh-CN" altLang="zh-CN" sz="1600" dirty="0">
                <a:solidFill>
                  <a:srgbClr val="FF0000"/>
                </a:solidFill>
                <a:latin typeface="宋体" panose="02010600030101010101" pitchFamily="2" charset="-122"/>
                <a:ea typeface="宋体" panose="02010600030101010101" pitchFamily="2" charset="-122"/>
              </a:rPr>
              <a:t>溶液泵误停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3.44.1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（1）省煤器出口NO</a:t>
            </a:r>
            <a:r>
              <a:rPr lang="en-US" altLang="zh-CN" sz="1600" baseline="-25000" dirty="0">
                <a:latin typeface="宋体" panose="02010600030101010101" pitchFamily="2" charset="-122"/>
                <a:ea typeface="宋体" panose="02010600030101010101" pitchFamily="2" charset="-122"/>
              </a:rPr>
              <a:t>x</a:t>
            </a:r>
            <a:r>
              <a:rPr lang="zh-CN" altLang="zh-CN" sz="1600" dirty="0">
                <a:latin typeface="宋体" panose="02010600030101010101" pitchFamily="2" charset="-122"/>
                <a:ea typeface="宋体" panose="02010600030101010101" pitchFamily="2" charset="-122"/>
              </a:rPr>
              <a:t>浓度高报警。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（2）#1线SNCR溶液泵停止运行。		</a:t>
            </a:r>
          </a:p>
          <a:p>
            <a:pPr>
              <a:lnSpc>
                <a:spcPts val="2400"/>
              </a:lnSpc>
            </a:pPr>
            <a:r>
              <a:rPr lang="en-US" altLang="zh-CN" sz="1600" dirty="0">
                <a:latin typeface="宋体" panose="02010600030101010101" pitchFamily="2" charset="-122"/>
                <a:ea typeface="宋体" panose="02010600030101010101" pitchFamily="2" charset="-122"/>
              </a:rPr>
              <a:t>3.44.2</a:t>
            </a:r>
            <a:r>
              <a:rPr lang="zh-CN" altLang="en-US"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将氨溶液流量控制变频切换为手动控制，流量设定值修改为0 L/h。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（2）汇报值长，联系检修进行处理，检查并确认#1线SNCR溶液泵无故障，具备启动条件。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（3）启动#1线SNCR溶液泵运行。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（4）缓慢增加氨溶液流量控制面板流量设定值，省煤器出口NO</a:t>
            </a:r>
            <a:r>
              <a:rPr lang="zh-CN" altLang="zh-CN" sz="1600" baseline="-25000" dirty="0">
                <a:latin typeface="宋体" panose="02010600030101010101" pitchFamily="2" charset="-122"/>
                <a:ea typeface="宋体" panose="02010600030101010101" pitchFamily="2" charset="-122"/>
              </a:rPr>
              <a:t>X</a:t>
            </a:r>
            <a:r>
              <a:rPr lang="zh-CN" altLang="zh-CN" sz="1600" dirty="0">
                <a:latin typeface="宋体" panose="02010600030101010101" pitchFamily="2" charset="-122"/>
                <a:ea typeface="宋体" panose="02010600030101010101" pitchFamily="2" charset="-122"/>
              </a:rPr>
              <a:t>浓度小于160mg/m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后，投入氨溶液流量控制自动控制，设定值为160。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（5）检查并确认#1线SNCR溶液流量正常。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（6）检查并确认#1线SNCR溶液泵运行频率正常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（7）故障处理过程中，避免省煤器出口NO</a:t>
            </a:r>
            <a:r>
              <a:rPr lang="zh-CN" altLang="zh-CN" sz="1600" baseline="-25000" dirty="0">
                <a:latin typeface="宋体" panose="02010600030101010101" pitchFamily="2" charset="-122"/>
                <a:ea typeface="宋体" panose="02010600030101010101" pitchFamily="2" charset="-122"/>
              </a:rPr>
              <a:t>X</a:t>
            </a:r>
            <a:r>
              <a:rPr lang="zh-CN" altLang="zh-CN" sz="1600" dirty="0">
                <a:latin typeface="宋体" panose="02010600030101010101" pitchFamily="2" charset="-122"/>
                <a:ea typeface="宋体" panose="02010600030101010101" pitchFamily="2" charset="-122"/>
              </a:rPr>
              <a:t>浓度大于200mg/m</a:t>
            </a:r>
            <a:r>
              <a:rPr lang="zh-CN" altLang="zh-CN" sz="1600" baseline="30000" dirty="0">
                <a:latin typeface="宋体" panose="02010600030101010101" pitchFamily="2" charset="-122"/>
                <a:ea typeface="宋体" panose="02010600030101010101" pitchFamily="2" charset="-122"/>
              </a:rPr>
              <a:t>3 </a:t>
            </a:r>
            <a:r>
              <a:rPr lang="zh-CN" altLang="zh-CN" sz="16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36428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05110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3.45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45</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反应塔雾化器停止</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3.45.1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（1）#1炉烟气HC</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含量高报警。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（2）#1炉烟气SO</a:t>
            </a:r>
            <a:r>
              <a:rPr lang="zh-CN" altLang="zh-CN" sz="1600" baseline="-250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含量高报警。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反应塔雾化器停运。		</a:t>
            </a:r>
          </a:p>
          <a:p>
            <a:pPr>
              <a:lnSpc>
                <a:spcPts val="2400"/>
              </a:lnSpc>
            </a:pPr>
            <a:r>
              <a:rPr lang="en-US" altLang="zh-CN" sz="1600" dirty="0">
                <a:latin typeface="宋体" panose="02010600030101010101" pitchFamily="2" charset="-122"/>
                <a:ea typeface="宋体" panose="02010600030101010101" pitchFamily="2" charset="-122"/>
              </a:rPr>
              <a:t>3.45.2</a:t>
            </a:r>
            <a:r>
              <a:rPr lang="zh-CN" altLang="en-US"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将SO</a:t>
            </a:r>
            <a:r>
              <a:rPr lang="zh-CN" altLang="zh-CN" sz="1600" baseline="-250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调节切换至手动控制，将HC</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调节切换至手动控制。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（2）将反应塔石灰浆流量调节阀切换至手动控制，开度设置为零。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（3）汇报值长，联系检修进行处理，检查并确认#1反应塔雾化器无故障，具备启动条件。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（4）点击“雾化器”弹出面板一雾化器参数，依次点击“PU启动”（启动后为红色），点击“启动”，检查并确认转速设置为8500tr/min。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（5）检查并确认#1反应塔雾化器运行参数正常。	</a:t>
            </a:r>
          </a:p>
        </p:txBody>
      </p:sp>
    </p:spTree>
    <p:extLst>
      <p:ext uri="{BB962C8B-B14F-4D97-AF65-F5344CB8AC3E}">
        <p14:creationId xmlns:p14="http://schemas.microsoft.com/office/powerpoint/2010/main" val="12212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（6）缓慢增加反应塔石灰浆流量调节阀开度，SO</a:t>
            </a:r>
            <a:r>
              <a:rPr lang="zh-CN" altLang="zh-CN" sz="1600" baseline="-250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浓度小于40mg/Nm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时投入SO2调节自动控制，设定值为40mg/Nm</a:t>
            </a:r>
            <a:r>
              <a:rPr lang="zh-CN" altLang="zh-CN" sz="1600" baseline="30000" dirty="0">
                <a:latin typeface="宋体" panose="02010600030101010101" pitchFamily="2" charset="-122"/>
                <a:ea typeface="宋体" panose="02010600030101010101" pitchFamily="2" charset="-122"/>
              </a:rPr>
              <a:t>3 </a:t>
            </a:r>
            <a:r>
              <a:rPr lang="zh-CN" altLang="zh-CN" sz="1600" dirty="0">
                <a:latin typeface="宋体" panose="02010600030101010101" pitchFamily="2" charset="-122"/>
                <a:ea typeface="宋体" panose="02010600030101010101" pitchFamily="2" charset="-122"/>
              </a:rPr>
              <a:t>；HC</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浓度小于7mg/Nm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时投入HC</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调节自动控制，设定值为7mg/Nm3。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（7）投入反应塔石灰浆流量调节阀ACC控制。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（8）故障处理过程中，避免SO</a:t>
            </a:r>
            <a:r>
              <a:rPr lang="zh-CN" altLang="zh-CN" sz="1600" baseline="-250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浓度大于40mg/Nm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（9）故障处理过程中，避免HC</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浓度大于7mg/Nm</a:t>
            </a:r>
            <a:r>
              <a:rPr lang="zh-CN" altLang="zh-CN" sz="1600" baseline="30000" dirty="0">
                <a:latin typeface="宋体" panose="02010600030101010101" pitchFamily="2" charset="-122"/>
                <a:ea typeface="宋体" panose="02010600030101010101" pitchFamily="2" charset="-122"/>
              </a:rPr>
              <a:t>3 </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（10）故障处理过程中，避免反应塔石灰浆流量调节阀调节幅度过大，反应塔出口烟道温度小于140℃。	</a:t>
            </a:r>
          </a:p>
        </p:txBody>
      </p:sp>
    </p:spTree>
    <p:extLst>
      <p:ext uri="{BB962C8B-B14F-4D97-AF65-F5344CB8AC3E}">
        <p14:creationId xmlns:p14="http://schemas.microsoft.com/office/powerpoint/2010/main" val="22226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05110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3.46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46</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SNCR</a:t>
            </a:r>
            <a:r>
              <a:rPr lang="zh-CN" altLang="zh-CN" sz="1600" dirty="0">
                <a:solidFill>
                  <a:srgbClr val="FF0000"/>
                </a:solidFill>
                <a:latin typeface="宋体" panose="02010600030101010101" pitchFamily="2" charset="-122"/>
                <a:ea typeface="宋体" panose="02010600030101010101" pitchFamily="2" charset="-122"/>
              </a:rPr>
              <a:t>溶液泵变频过大</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3.46.1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（1）烟囱出口NH</a:t>
            </a:r>
            <a:r>
              <a:rPr lang="zh-CN" altLang="zh-CN" sz="1600" baseline="-25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浓度高报警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（2）#1线SNCR溶液泵变频器手动控制，且设定值过大。		</a:t>
            </a:r>
          </a:p>
          <a:p>
            <a:pPr>
              <a:lnSpc>
                <a:spcPts val="2400"/>
              </a:lnSpc>
            </a:pPr>
            <a:r>
              <a:rPr lang="en-US" altLang="zh-CN" sz="1600" dirty="0">
                <a:latin typeface="宋体" panose="02010600030101010101" pitchFamily="2" charset="-122"/>
                <a:ea typeface="宋体" panose="02010600030101010101" pitchFamily="2" charset="-122"/>
              </a:rPr>
              <a:t>3.46.2</a:t>
            </a:r>
            <a:r>
              <a:rPr lang="zh-CN" altLang="en-US"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点击#1线SNCR溶液泵变频，弹出氨溶液流量控制面板，缓慢减少氨溶液流量设定值至115L/h左右。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（2）烟囱出口CEMS参数NH3浓度小于20mg/m</a:t>
            </a:r>
            <a:r>
              <a:rPr lang="zh-CN" altLang="zh-CN" sz="1600" baseline="300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后，确认省煤器出口NO</a:t>
            </a:r>
            <a:r>
              <a:rPr lang="zh-CN" altLang="zh-CN" sz="1600" baseline="-25000" dirty="0">
                <a:latin typeface="宋体" panose="02010600030101010101" pitchFamily="2" charset="-122"/>
                <a:ea typeface="宋体" panose="02010600030101010101" pitchFamily="2" charset="-122"/>
              </a:rPr>
              <a:t>X</a:t>
            </a:r>
            <a:r>
              <a:rPr lang="zh-CN" altLang="zh-CN" sz="1600" dirty="0">
                <a:latin typeface="宋体" panose="02010600030101010101" pitchFamily="2" charset="-122"/>
                <a:ea typeface="宋体" panose="02010600030101010101" pitchFamily="2" charset="-122"/>
              </a:rPr>
              <a:t>浓度小于160mg/m</a:t>
            </a:r>
            <a:r>
              <a:rPr lang="zh-CN" altLang="zh-CN" sz="1600" baseline="30000" dirty="0">
                <a:latin typeface="宋体" panose="02010600030101010101" pitchFamily="2" charset="-122"/>
                <a:ea typeface="宋体" panose="02010600030101010101" pitchFamily="2" charset="-122"/>
              </a:rPr>
              <a:t>3 </a:t>
            </a:r>
            <a:r>
              <a:rPr lang="zh-CN" altLang="zh-CN" sz="1600" dirty="0">
                <a:latin typeface="宋体" panose="02010600030101010101" pitchFamily="2" charset="-122"/>
                <a:ea typeface="宋体" panose="02010600030101010101" pitchFamily="2" charset="-122"/>
              </a:rPr>
              <a:t>，切换氨溶液流量控制至自动模式。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（3）省煤器出口NOX浓度稳定且不大于170mg/m</a:t>
            </a:r>
            <a:r>
              <a:rPr lang="zh-CN" altLang="zh-CN" sz="1600" baseline="30000" dirty="0">
                <a:latin typeface="宋体" panose="02010600030101010101" pitchFamily="2" charset="-122"/>
                <a:ea typeface="宋体" panose="02010600030101010101" pitchFamily="2" charset="-122"/>
              </a:rPr>
              <a:t>3 </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（4）检查并确认#1线SNCR溶液流量正常。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（5）检查并确认#1线SNCR溶液泵运行频率正常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（6）故障处理过程中，避免氨溶液流量设定值调整幅度过大。	</a:t>
            </a:r>
          </a:p>
        </p:txBody>
      </p:sp>
    </p:spTree>
    <p:extLst>
      <p:ext uri="{BB962C8B-B14F-4D97-AF65-F5344CB8AC3E}">
        <p14:creationId xmlns:p14="http://schemas.microsoft.com/office/powerpoint/2010/main" val="235508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3.47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47</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炉布袋除尘器</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室布袋破损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3.47.1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（1）#1炉烟尘浓度高报警。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（2）#1炉布袋除尘器系统投入正常	。		</a:t>
            </a:r>
          </a:p>
          <a:p>
            <a:pPr>
              <a:lnSpc>
                <a:spcPts val="2400"/>
              </a:lnSpc>
            </a:pPr>
            <a:r>
              <a:rPr lang="en-US" altLang="zh-CN" sz="1600" dirty="0">
                <a:latin typeface="宋体" panose="02010600030101010101" pitchFamily="2" charset="-122"/>
                <a:ea typeface="宋体" panose="02010600030101010101" pitchFamily="2" charset="-122"/>
              </a:rPr>
              <a:t>3.47.2</a:t>
            </a:r>
            <a:r>
              <a:rPr lang="zh-CN" altLang="en-US"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依次关闭#1炉布袋除尘器各气室排气阀和灰斗烟气选择阀，通过观察烟囱出口CEMS参数烟尘浓度，判断故障为#1炉布袋除尘器1室布袋破损。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（2）关闭1室排气阀和#1灰斗烟气选择阀，检查并确认烟囱出口CEMS参数烟气浓度在正常范围内。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（3）汇报值长，联系检修进行处理。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（4）观察#1炉布袋除尘器压差实时值在正常范围（不大于1500</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p>
          <a:p>
            <a:pPr>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597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518443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垃圾焚烧炉及余热锅炉系统事故处理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03907"/>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3.44 </a:t>
            </a:r>
            <a:r>
              <a:rPr lang="zh-CN" altLang="zh-CN"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44</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a:t>
            </a:r>
            <a:r>
              <a:rPr lang="zh-CN" altLang="zh-CN" sz="1600" dirty="0">
                <a:solidFill>
                  <a:srgbClr val="FF0000"/>
                </a:solidFill>
                <a:latin typeface="宋体" panose="02010600030101010101" pitchFamily="2" charset="-122"/>
                <a:ea typeface="宋体" panose="02010600030101010101" pitchFamily="2" charset="-122"/>
              </a:rPr>
              <a:t>石灰浆循环泵故障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3.44.1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 </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（1）#1炉烟气</a:t>
            </a:r>
            <a:r>
              <a:rPr lang="en-US" altLang="zh-CN" sz="1600" dirty="0">
                <a:latin typeface="宋体" panose="02010600030101010101" pitchFamily="2" charset="-122"/>
                <a:ea typeface="宋体" panose="02010600030101010101" pitchFamily="2" charset="-122"/>
              </a:rPr>
              <a:t>HCl</a:t>
            </a:r>
            <a:r>
              <a:rPr lang="zh-CN" altLang="zh-CN" sz="1600" dirty="0">
                <a:latin typeface="宋体" panose="02010600030101010101" pitchFamily="2" charset="-122"/>
                <a:ea typeface="宋体" panose="02010600030101010101" pitchFamily="2" charset="-122"/>
              </a:rPr>
              <a:t>含量高报警。</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（2）#1炉烟气SO</a:t>
            </a:r>
            <a:r>
              <a:rPr lang="zh-CN" altLang="zh-CN" sz="1600" baseline="-250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含量高报警。</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（3）#1石灰浆循环泵故障。	</a:t>
            </a:r>
          </a:p>
          <a:p>
            <a:pPr>
              <a:lnSpc>
                <a:spcPts val="2200"/>
              </a:lnSpc>
            </a:pPr>
            <a:r>
              <a:rPr lang="en-US" altLang="zh-CN" sz="1600" dirty="0">
                <a:latin typeface="宋体" panose="02010600030101010101" pitchFamily="2" charset="-122"/>
                <a:ea typeface="宋体" panose="02010600030101010101" pitchFamily="2" charset="-122"/>
              </a:rPr>
              <a:t>3.44.2</a:t>
            </a:r>
            <a:r>
              <a:rPr lang="zh-CN" altLang="en-US" sz="1600" dirty="0">
                <a:latin typeface="宋体" panose="02010600030101010101" pitchFamily="2" charset="-122"/>
                <a:ea typeface="宋体" panose="02010600030101010101" pitchFamily="2" charset="-122"/>
              </a:rPr>
              <a:t>处理：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）打开</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石灰浆循环泵出口至</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号旋转雾化器手动门。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）将反应塔石灰浆流量调节阀切换至手动控制，开度设置为零。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）将</a:t>
            </a:r>
            <a:r>
              <a:rPr lang="zh-CN" altLang="zh-CN" sz="1600" dirty="0">
                <a:latin typeface="宋体" panose="02010600030101010101" pitchFamily="2" charset="-122"/>
                <a:ea typeface="宋体" panose="02010600030101010101" pitchFamily="2" charset="-122"/>
              </a:rPr>
              <a:t>SO</a:t>
            </a:r>
            <a:r>
              <a:rPr lang="zh-CN"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调节切换至手动控制，将</a:t>
            </a:r>
            <a:r>
              <a:rPr lang="en-US" altLang="zh-CN" sz="1600" dirty="0">
                <a:latin typeface="宋体" panose="02010600030101010101" pitchFamily="2" charset="-122"/>
                <a:ea typeface="宋体" panose="02010600030101010101" pitchFamily="2" charset="-122"/>
              </a:rPr>
              <a:t>HCl</a:t>
            </a:r>
            <a:r>
              <a:rPr lang="zh-CN" altLang="en-US" sz="1600" dirty="0">
                <a:latin typeface="宋体" panose="02010600030101010101" pitchFamily="2" charset="-122"/>
                <a:ea typeface="宋体" panose="02010600030101010101" pitchFamily="2" charset="-122"/>
              </a:rPr>
              <a:t>调节切换至手动控制。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）启动</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石灰浆循环泵运行。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）缓慢增加反应塔石灰浆流量调节阀开度，</a:t>
            </a:r>
            <a:r>
              <a:rPr lang="zh-CN" altLang="zh-CN" sz="1600" dirty="0">
                <a:latin typeface="宋体" panose="02010600030101010101" pitchFamily="2" charset="-122"/>
                <a:ea typeface="宋体" panose="02010600030101010101" pitchFamily="2" charset="-122"/>
              </a:rPr>
              <a:t>SO</a:t>
            </a:r>
            <a:r>
              <a:rPr lang="zh-CN"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浓度小于</a:t>
            </a:r>
            <a:r>
              <a:rPr lang="en-US" altLang="zh-CN" sz="1600" dirty="0">
                <a:latin typeface="宋体" panose="02010600030101010101" pitchFamily="2" charset="-122"/>
                <a:ea typeface="宋体" panose="02010600030101010101" pitchFamily="2" charset="-122"/>
              </a:rPr>
              <a:t>40mg/Nm</a:t>
            </a:r>
            <a:r>
              <a:rPr lang="en-US" altLang="zh-CN" sz="1600" baseline="300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时投入</a:t>
            </a:r>
            <a:r>
              <a:rPr lang="zh-CN" altLang="zh-CN" sz="1600" dirty="0">
                <a:latin typeface="宋体" panose="02010600030101010101" pitchFamily="2" charset="-122"/>
                <a:ea typeface="宋体" panose="02010600030101010101" pitchFamily="2" charset="-122"/>
              </a:rPr>
              <a:t>SO</a:t>
            </a:r>
            <a:r>
              <a:rPr lang="zh-CN" altLang="zh-CN" sz="1600" baseline="-250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调节自动控制，设定值为</a:t>
            </a:r>
            <a:r>
              <a:rPr lang="en-US" altLang="zh-CN" sz="1600" dirty="0">
                <a:latin typeface="宋体" panose="02010600030101010101" pitchFamily="2" charset="-122"/>
                <a:ea typeface="宋体" panose="02010600030101010101" pitchFamily="2" charset="-122"/>
              </a:rPr>
              <a:t>40mg/Nm</a:t>
            </a:r>
            <a:r>
              <a:rPr lang="en-US" altLang="zh-CN" sz="1600" baseline="300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HCl</a:t>
            </a:r>
            <a:r>
              <a:rPr lang="zh-CN" altLang="en-US" sz="1600" dirty="0">
                <a:latin typeface="宋体" panose="02010600030101010101" pitchFamily="2" charset="-122"/>
                <a:ea typeface="宋体" panose="02010600030101010101" pitchFamily="2" charset="-122"/>
              </a:rPr>
              <a:t>浓度小于</a:t>
            </a:r>
            <a:r>
              <a:rPr lang="en-US" altLang="zh-CN" sz="1600" dirty="0">
                <a:latin typeface="宋体" panose="02010600030101010101" pitchFamily="2" charset="-122"/>
                <a:ea typeface="宋体" panose="02010600030101010101" pitchFamily="2" charset="-122"/>
              </a:rPr>
              <a:t>7mg/Nm</a:t>
            </a:r>
            <a:r>
              <a:rPr lang="en-US" altLang="zh-CN" sz="1600" baseline="300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时投入</a:t>
            </a:r>
            <a:r>
              <a:rPr lang="en-US" altLang="zh-CN" sz="1600" dirty="0">
                <a:latin typeface="宋体" panose="02010600030101010101" pitchFamily="2" charset="-122"/>
                <a:ea typeface="宋体" panose="02010600030101010101" pitchFamily="2" charset="-122"/>
              </a:rPr>
              <a:t>HCl</a:t>
            </a:r>
            <a:r>
              <a:rPr lang="zh-CN" altLang="en-US" sz="1600" dirty="0">
                <a:latin typeface="宋体" panose="02010600030101010101" pitchFamily="2" charset="-122"/>
                <a:ea typeface="宋体" panose="02010600030101010101" pitchFamily="2" charset="-122"/>
              </a:rPr>
              <a:t>调节自动控制，设定值为</a:t>
            </a:r>
            <a:r>
              <a:rPr lang="en-US" altLang="zh-CN" sz="1600" dirty="0">
                <a:latin typeface="宋体" panose="02010600030101010101" pitchFamily="2" charset="-122"/>
                <a:ea typeface="宋体" panose="02010600030101010101" pitchFamily="2" charset="-122"/>
              </a:rPr>
              <a:t>7mg/Nm</a:t>
            </a:r>
            <a:r>
              <a:rPr lang="en-US" altLang="zh-CN" sz="1600" baseline="300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）投入反应塔石灰浆流量调节阀</a:t>
            </a:r>
            <a:r>
              <a:rPr lang="en-US" altLang="zh-CN" sz="1600" dirty="0">
                <a:latin typeface="宋体" panose="02010600030101010101" pitchFamily="2" charset="-122"/>
                <a:ea typeface="宋体" panose="02010600030101010101" pitchFamily="2" charset="-122"/>
              </a:rPr>
              <a:t>ACC</a:t>
            </a:r>
            <a:r>
              <a:rPr lang="zh-CN" altLang="en-US" sz="1600" dirty="0">
                <a:latin typeface="宋体" panose="02010600030101010101" pitchFamily="2" charset="-122"/>
                <a:ea typeface="宋体" panose="02010600030101010101" pitchFamily="2" charset="-122"/>
              </a:rPr>
              <a:t>控制。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）汇报值长，联系检修进行处理。	</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）故障处理过程中，避免反应塔石灰浆流量调节阀调节幅度过大，反应塔出口烟道温度小于</a:t>
            </a:r>
            <a:r>
              <a:rPr lang="en-US" altLang="zh-CN" sz="1600" dirty="0">
                <a:latin typeface="宋体" panose="02010600030101010101" pitchFamily="2" charset="-122"/>
                <a:ea typeface="宋体" panose="02010600030101010101" pitchFamily="2" charset="-122"/>
              </a:rPr>
              <a:t>120℃</a:t>
            </a:r>
            <a:r>
              <a:rPr lang="zh-CN" altLang="en-US" sz="16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71674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744889"/>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汽轮机及辅助系统事故处理</a:t>
            </a:r>
            <a:r>
              <a:rPr lang="zh-CN" altLang="zh-CN" sz="1600" b="1" dirty="0">
                <a:solidFill>
                  <a:srgbClr val="FF0000"/>
                </a:solidFill>
                <a:latin typeface="宋体" panose="02010600030101010101" pitchFamily="2" charset="-122"/>
                <a:ea typeface="宋体" panose="02010600030101010101" pitchFamily="2" charset="-122"/>
              </a:rPr>
              <a:t>任务描述</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根据声光报警信号、表计指示、保护和自动装置动作情况及现场设备故障现象，正确判断事故发生的部位及事故性质，确定处理思路与步骤；</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解除对人身及设备安全的威胁，隔离故障设备，保证其它设备正常运行；</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设法保证厂用电、辅汽及公用系统正常，尽量使机组不减或少减负荷，减少对临机及电网的影响；</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保证无故障设备的正常运行，及时投入备用设备；</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通过检查、分析、试验，确定事故范围、处理方案及损失情况；</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调整运行方式使其恢复正常；</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真实准确记录事故发生的时间、现象、保护及自动装置动作情况、事故处理经过、事故性质、涉及范围、损失情况及故障设备的处理方案，汇报相关人员； </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吸取经验教训，48小时内提交事故报告。</a:t>
            </a: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汽轮机及辅助系统事故处理</a:t>
            </a:r>
            <a:r>
              <a:rPr lang="zh-CN" altLang="zh-CN" sz="1600" b="1" dirty="0">
                <a:solidFill>
                  <a:srgbClr val="FF0000"/>
                </a:solidFill>
                <a:latin typeface="宋体" panose="02010600030101010101" pitchFamily="2" charset="-122"/>
                <a:ea typeface="宋体" panose="02010600030101010101" pitchFamily="2" charset="-122"/>
              </a:rPr>
              <a:t>任务分析</a:t>
            </a:r>
          </a:p>
          <a:p>
            <a:pPr>
              <a:lnSpc>
                <a:spcPts val="2200"/>
              </a:lnSpc>
            </a:pPr>
            <a:r>
              <a:rPr lang="zh-CN" altLang="en-US" sz="1600" dirty="0">
                <a:latin typeface="宋体" panose="02010600030101010101" pitchFamily="2" charset="-122"/>
                <a:ea typeface="宋体" panose="02010600030101010101" pitchFamily="2" charset="-122"/>
              </a:rPr>
              <a:t>    汽轮机及辅助系统</a:t>
            </a:r>
            <a:r>
              <a:rPr lang="zh-CN" altLang="zh-CN" sz="1600" dirty="0">
                <a:latin typeface="宋体" panose="02010600030101010101" pitchFamily="2" charset="-122"/>
                <a:ea typeface="宋体" panose="02010600030101010101" pitchFamily="2" charset="-122"/>
              </a:rPr>
              <a:t>的事故处理要求掌握事故现象、分析事故原因，能总结事故教训，制订出事故预防措施。发生任何事故必须迅速限制事故发展，消灭事故根源，尽快消除对人身、设备安全的威胁，严格按照程序，快速处理。</a:t>
            </a:r>
          </a:p>
        </p:txBody>
      </p:sp>
    </p:spTree>
    <p:extLst>
      <p:ext uri="{BB962C8B-B14F-4D97-AF65-F5344CB8AC3E}">
        <p14:creationId xmlns:p14="http://schemas.microsoft.com/office/powerpoint/2010/main" val="1629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728217"/>
          </a:xfrm>
          <a:prstGeom prst="rect">
            <a:avLst/>
          </a:prstGeom>
        </p:spPr>
        <p:txBody>
          <a:bodyPr wrap="square">
            <a:spAutoFit/>
          </a:bodyPr>
          <a:lstStyle/>
          <a:p>
            <a:pPr marL="0" lvl="2">
              <a:lnSpc>
                <a:spcPts val="2400"/>
              </a:lnSpc>
            </a:pPr>
            <a:r>
              <a:rPr lang="en-US" altLang="zh-CN" sz="1600" dirty="0">
                <a:latin typeface="宋体" panose="02010600030101010101" pitchFamily="2" charset="-122"/>
                <a:ea typeface="宋体" panose="02010600030101010101" pitchFamily="2" charset="-122"/>
              </a:rPr>
              <a:t>7.3.3 </a:t>
            </a:r>
            <a:r>
              <a:rPr lang="zh-CN" altLang="zh-CN" sz="1600" dirty="0">
                <a:latin typeface="宋体" panose="02010600030101010101" pitchFamily="2" charset="-122"/>
                <a:ea typeface="宋体" panose="02010600030101010101" pitchFamily="2" charset="-122"/>
              </a:rPr>
              <a:t>汽温的调节方法：</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烟气侧：可采用调整炉内燃烧来进行调节。</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蒸汽侧：过热器出口汽温</a:t>
            </a:r>
            <a:r>
              <a:rPr lang="en-US" altLang="zh-CN" sz="1600" dirty="0">
                <a:latin typeface="宋体" panose="02010600030101010101" pitchFamily="2" charset="-122"/>
                <a:ea typeface="宋体" panose="02010600030101010101" pitchFamily="2" charset="-122"/>
              </a:rPr>
              <a:t>395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410℃</a:t>
            </a:r>
            <a:r>
              <a:rPr lang="zh-CN" altLang="zh-CN" sz="1600" dirty="0">
                <a:latin typeface="宋体" panose="02010600030101010101" pitchFamily="2" charset="-122"/>
                <a:ea typeface="宋体" panose="02010600030101010101" pitchFamily="2" charset="-122"/>
              </a:rPr>
              <a:t>，如果温度高于此值时，应打开自喷水减温器阀门，将给水喷入减温器，降低蒸汽焓值，使过热器出口过热蒸汽温度在正常范围内运行。</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调整汽温时的注意事项：调整时不得猛增猛减，如温度偏离正常值，应立即查明原因予以消除。</a:t>
            </a:r>
            <a:endParaRPr lang="en-US" altLang="zh-CN" sz="1600" dirty="0">
              <a:latin typeface="宋体" panose="02010600030101010101" pitchFamily="2" charset="-122"/>
              <a:ea typeface="宋体" panose="02010600030101010101" pitchFamily="2" charset="-122"/>
            </a:endParaRPr>
          </a:p>
          <a:p>
            <a:pPr marL="0" lvl="2">
              <a:lnSpc>
                <a:spcPct val="150000"/>
              </a:lnSpc>
            </a:pPr>
            <a:r>
              <a:rPr lang="en-US" altLang="zh-CN" sz="1600" dirty="0">
                <a:solidFill>
                  <a:srgbClr val="FF0000"/>
                </a:solidFill>
                <a:latin typeface="宋体" panose="02010600030101010101" pitchFamily="2" charset="-122"/>
                <a:ea typeface="宋体" panose="02010600030101010101" pitchFamily="2" charset="-122"/>
              </a:rPr>
              <a:t>7.4 </a:t>
            </a:r>
            <a:r>
              <a:rPr lang="zh-CN" altLang="zh-CN" sz="1600" dirty="0">
                <a:solidFill>
                  <a:srgbClr val="FF0000"/>
                </a:solidFill>
                <a:latin typeface="宋体" panose="02010600030101010101" pitchFamily="2" charset="-122"/>
                <a:ea typeface="宋体" panose="02010600030101010101" pitchFamily="2" charset="-122"/>
              </a:rPr>
              <a:t>锅炉受热面清灰及排污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烟气—空气预热器受热面的清灰采用蒸汽吹灰方式，在烟气—空气预热器区域分上、下两层设置，省煤器受热面的清灰采用蒸汽吹灰方式，在省煤器区域每段分上、中、下三层设置</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每台炉共布置有</a:t>
            </a:r>
            <a:r>
              <a:rPr lang="en-US" altLang="zh-CN" sz="1600" dirty="0">
                <a:latin typeface="宋体" panose="02010600030101010101" pitchFamily="2" charset="-122"/>
                <a:ea typeface="宋体" panose="02010600030101010101" pitchFamily="2" charset="-122"/>
              </a:rPr>
              <a:t>18</a:t>
            </a:r>
            <a:r>
              <a:rPr lang="zh-CN" altLang="zh-CN" sz="1600" dirty="0">
                <a:latin typeface="宋体" panose="02010600030101010101" pitchFamily="2" charset="-122"/>
                <a:ea typeface="宋体" panose="02010600030101010101" pitchFamily="2" charset="-122"/>
              </a:rPr>
              <a:t>台固定式蒸汽吹灰器。吹灰控制方式采用程序启停自动控制，定期除灰。吹灰蒸汽取自锅炉过热主蒸汽出口管道，吹灰蒸汽管道设自动疏水，维持稳定、具有可靠的吹灰蒸汽品质。</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dirty="0"/>
              <a:t>       </a:t>
            </a:r>
            <a:r>
              <a:rPr lang="zh-CN" altLang="zh-CN" sz="1600" dirty="0">
                <a:latin typeface="宋体" panose="02010600030101010101" pitchFamily="2" charset="-122"/>
                <a:ea typeface="宋体" panose="02010600030101010101" pitchFamily="2" charset="-122"/>
              </a:rPr>
              <a:t>在过热器、蒸发器区域采用振打清灰装置及激波吹灰的组合方式，每台炉共布置有</a:t>
            </a:r>
            <a:r>
              <a:rPr lang="en-US" altLang="zh-CN" sz="1600" dirty="0">
                <a:latin typeface="宋体" panose="02010600030101010101" pitchFamily="2" charset="-122"/>
                <a:ea typeface="宋体" panose="02010600030101010101" pitchFamily="2" charset="-122"/>
              </a:rPr>
              <a:t>12</a:t>
            </a:r>
            <a:r>
              <a:rPr lang="zh-CN" altLang="zh-CN" sz="1600" dirty="0">
                <a:latin typeface="宋体" panose="02010600030101010101" pitchFamily="2" charset="-122"/>
                <a:ea typeface="宋体" panose="02010600030101010101" pitchFamily="2" charset="-122"/>
              </a:rPr>
              <a:t>台机械式振打装置，左右各设置</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台共</a:t>
            </a:r>
            <a:r>
              <a:rPr lang="en-US" altLang="zh-CN" sz="1600" dirty="0">
                <a:latin typeface="宋体" panose="02010600030101010101" pitchFamily="2" charset="-122"/>
                <a:ea typeface="宋体" panose="02010600030101010101" pitchFamily="2" charset="-122"/>
              </a:rPr>
              <a:t>92</a:t>
            </a:r>
            <a:r>
              <a:rPr lang="zh-CN" altLang="zh-CN" sz="1600" dirty="0">
                <a:latin typeface="宋体" panose="02010600030101010101" pitchFamily="2" charset="-122"/>
                <a:ea typeface="宋体" panose="02010600030101010101" pitchFamily="2" charset="-122"/>
              </a:rPr>
              <a:t>个振打点及</a:t>
            </a:r>
            <a:r>
              <a:rPr lang="en-US" altLang="zh-CN" sz="1600" dirty="0">
                <a:latin typeface="宋体" panose="02010600030101010101" pitchFamily="2" charset="-122"/>
                <a:ea typeface="宋体" panose="02010600030101010101" pitchFamily="2" charset="-122"/>
              </a:rPr>
              <a:t>12</a:t>
            </a:r>
            <a:r>
              <a:rPr lang="zh-CN" altLang="zh-CN" sz="1600" dirty="0">
                <a:latin typeface="宋体" panose="02010600030101010101" pitchFamily="2" charset="-122"/>
                <a:ea typeface="宋体" panose="02010600030101010101" pitchFamily="2" charset="-122"/>
              </a:rPr>
              <a:t>台激波吹灰器。</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724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65462"/>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汽轮机及辅助系统的事故处理</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01</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轴向位移增大</a:t>
            </a:r>
          </a:p>
          <a:p>
            <a:pPr>
              <a:lnSpc>
                <a:spcPts val="2200"/>
              </a:lnSpc>
            </a:pPr>
            <a:r>
              <a:rPr lang="en-US" altLang="zh-CN" sz="1600" dirty="0">
                <a:latin typeface="宋体" panose="02010600030101010101" pitchFamily="2" charset="-122"/>
                <a:ea typeface="宋体" panose="02010600030101010101" pitchFamily="2" charset="-122"/>
              </a:rPr>
              <a:t>3.1.1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轴向位移大</a:t>
            </a:r>
            <a:r>
              <a:rPr lang="zh-CN" altLang="en-US" sz="1600" dirty="0">
                <a:latin typeface="宋体" panose="02010600030101010101" pitchFamily="2" charset="-122"/>
                <a:ea typeface="宋体" panose="02010600030101010101" pitchFamily="2" charset="-122"/>
              </a:rPr>
              <a:t>报警。</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发现轴向位移增大时，应特别注意推力瓦块温度和回油温度，检查机组负荷及其它运行参数的变化情况，倾听汽轮机内部声音，监视轴承振动情况。</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3.1.2</a:t>
            </a:r>
            <a:r>
              <a:rPr lang="zh-CN" altLang="zh-CN" sz="1600" dirty="0">
                <a:latin typeface="宋体" panose="02010600030101010101" pitchFamily="2" charset="-122"/>
                <a:ea typeface="宋体" panose="02010600030101010101" pitchFamily="2" charset="-122"/>
              </a:rPr>
              <a:t>原因：</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负荷或蒸汽流量增加</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一、三级抽汽流量增加</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通流部分损坏</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汽轮机发生水冲击</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主蒸汽压力、温度下降</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电网频率下降</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叶片结垢严重</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凝汽器真空下降</a:t>
            </a:r>
            <a:r>
              <a:rPr lang="zh-CN" altLang="en-US" sz="1600" dirty="0">
                <a:latin typeface="宋体" panose="02010600030101010101" pitchFamily="2" charset="-122"/>
                <a:ea typeface="宋体" panose="02010600030101010101" pitchFamily="2" charset="-122"/>
              </a:rPr>
              <a:t>； </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推力瓦块磨损</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发电机转子窜动</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940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3.1.3</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迅速减负荷，使轴向位移降至额定值以下；</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检查推力瓦块温度及回油温度是否超过额定值，检查油压是否正常；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检查汽轮机组各部运行情况，测量各轴承振动是否正常；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查看是否因主蒸汽参数降低或负荷猛增而造成；</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及时将此情况报告值长；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轴向位移增大，并伴随有不正常的噪音和振动，或轴向位移在空负荷时仍超过</a:t>
            </a:r>
            <a:r>
              <a:rPr lang="en-US" altLang="zh-CN" sz="1600" dirty="0">
                <a:latin typeface="宋体" panose="02010600030101010101" pitchFamily="2" charset="-122"/>
                <a:ea typeface="宋体" panose="02010600030101010101" pitchFamily="2" charset="-122"/>
              </a:rPr>
              <a:t>+1.3mm</a:t>
            </a:r>
            <a:r>
              <a:rPr lang="zh-CN" altLang="zh-CN" sz="1600" dirty="0">
                <a:latin typeface="宋体" panose="02010600030101010101" pitchFamily="2" charset="-122"/>
                <a:ea typeface="宋体" panose="02010600030101010101" pitchFamily="2" charset="-122"/>
              </a:rPr>
              <a:t>或</a:t>
            </a:r>
            <a:r>
              <a:rPr lang="en-US" altLang="zh-CN" sz="1600" dirty="0">
                <a:latin typeface="宋体" panose="02010600030101010101" pitchFamily="2" charset="-122"/>
                <a:ea typeface="宋体" panose="02010600030101010101" pitchFamily="2" charset="-122"/>
              </a:rPr>
              <a:t>-0.7mm</a:t>
            </a:r>
            <a:r>
              <a:rPr lang="zh-CN" altLang="zh-CN" sz="1600" dirty="0">
                <a:latin typeface="宋体" panose="02010600030101010101" pitchFamily="2" charset="-122"/>
                <a:ea typeface="宋体" panose="02010600030101010101" pitchFamily="2" charset="-122"/>
              </a:rPr>
              <a:t>，推力瓦温度急剧升高，应破坏真空紧急故障停机。</a:t>
            </a:r>
            <a:endParaRPr lang="zh-CN" altLang="en-US"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1067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35967"/>
          </a:xfrm>
          <a:prstGeom prst="rect">
            <a:avLst/>
          </a:prstGeom>
        </p:spPr>
        <p:txBody>
          <a:bodyPr wrap="square">
            <a:spAutoFit/>
          </a:bodyPr>
          <a:lstStyle/>
          <a:p>
            <a:pPr>
              <a:lnSpc>
                <a:spcPts val="21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02</a:t>
            </a:r>
            <a:r>
              <a:rPr lang="zh-CN" altLang="en-US" sz="1600" dirty="0">
                <a:solidFill>
                  <a:srgbClr val="FF0000"/>
                </a:solidFill>
                <a:latin typeface="宋体" panose="02010600030101010101" pitchFamily="2" charset="-122"/>
                <a:ea typeface="宋体" panose="02010600030101010101" pitchFamily="2" charset="-122"/>
              </a:rPr>
              <a:t>：汽轮机水冲击</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3.2.1</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主蒸汽温度急剧下降；</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从汽管法兰、轴封、汽缸结合面等处冒出白色的湿蒸汽或溅出水点；</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清楚的听到汽管内有水击声；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从汽机内发出金属噪声和冲击声；</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汽轮机振动增大；</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推力瓦块温度、回油温度上升；</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轴向位移增大，且胀差明显变化；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负荷自动下降。</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3.2.2</a:t>
            </a:r>
            <a:r>
              <a:rPr lang="zh-CN" altLang="zh-CN"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锅炉汽包满水；</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蒸汽流量过快造成蒸汽带水；</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主蒸汽减温水调整不当，造成汽温急剧下降；</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汽轮机启动过程中，暖管、暖机不好，疏水没排净；</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加热器、除氧器满水，抽汽逆止门关闭不严。</a:t>
            </a:r>
          </a:p>
        </p:txBody>
      </p:sp>
    </p:spTree>
    <p:extLst>
      <p:ext uri="{BB962C8B-B14F-4D97-AF65-F5344CB8AC3E}">
        <p14:creationId xmlns:p14="http://schemas.microsoft.com/office/powerpoint/2010/main" val="25745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上述现象在水冲击时，不是同时出现，当发生水冲击时，应立即紧急故障停机。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因水冲击而停机时，除进行规定的操作外，还应进行如下处理：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开启主蒸汽管道及导汽管和本体疏水；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转子惰走过程中，应仔细倾听机组内部声响，检查推力瓦块温度、轴向位移、振动、胀差及金属温差等情况，并准确记录惰走时间；</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c.</a:t>
            </a:r>
            <a:r>
              <a:rPr lang="zh-CN" altLang="zh-CN" sz="1600" dirty="0">
                <a:latin typeface="宋体" panose="02010600030101010101" pitchFamily="2" charset="-122"/>
                <a:ea typeface="宋体" panose="02010600030101010101" pitchFamily="2" charset="-122"/>
              </a:rPr>
              <a:t>若因加热器满水引起水冲击，应迅速关闭该加热器进汽门，开启汽侧放水门，停止水侧运行</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d.</a:t>
            </a:r>
            <a:r>
              <a:rPr lang="zh-CN" altLang="zh-CN" sz="1600" dirty="0">
                <a:latin typeface="宋体" panose="02010600030101010101" pitchFamily="2" charset="-122"/>
                <a:ea typeface="宋体" panose="02010600030101010101" pitchFamily="2" charset="-122"/>
              </a:rPr>
              <a:t>如果在惰走期间未发现机内有异常声音和能觉察的动静部分磨擦声，且惰走时间正常，查清水冲击原因并予以消除后，可以重新启动汽轮机；</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e.</a:t>
            </a:r>
            <a:r>
              <a:rPr lang="zh-CN" altLang="zh-CN" sz="1600" dirty="0">
                <a:latin typeface="宋体" panose="02010600030101010101" pitchFamily="2" charset="-122"/>
                <a:ea typeface="宋体" panose="02010600030101010101" pitchFamily="2" charset="-122"/>
              </a:rPr>
              <a:t>因水冲击而停机，在惰走期间内发现机内有异音和动静部分有磨擦声，且惰走时间较正常停机时间明显缩短，禁止重新启动，并揭开大盖检查；在水冲击时，轴向位移显著增大，推力瓦温度上升，停机时，惰走时间较正常停机时间缩短，必须停机检查推力瓦。</a:t>
            </a:r>
          </a:p>
        </p:txBody>
      </p:sp>
    </p:spTree>
    <p:extLst>
      <p:ext uri="{BB962C8B-B14F-4D97-AF65-F5344CB8AC3E}">
        <p14:creationId xmlns:p14="http://schemas.microsoft.com/office/powerpoint/2010/main" val="36786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012637"/>
          </a:xfrm>
          <a:prstGeom prst="rect">
            <a:avLst/>
          </a:prstGeom>
        </p:spPr>
        <p:txBody>
          <a:bodyPr wrap="square">
            <a:spAutoFit/>
          </a:bodyPr>
          <a:lstStyle/>
          <a:p>
            <a:pPr>
              <a:lnSpc>
                <a:spcPts val="2100"/>
              </a:lnSpc>
            </a:pPr>
            <a:r>
              <a:rPr lang="en-US" altLang="zh-CN" sz="1600" dirty="0">
                <a:solidFill>
                  <a:srgbClr val="FF0000"/>
                </a:solidFill>
                <a:latin typeface="宋体" panose="02010600030101010101" pitchFamily="2" charset="-122"/>
                <a:ea typeface="宋体" panose="02010600030101010101" pitchFamily="2" charset="-122"/>
              </a:rPr>
              <a:t>3.3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03</a:t>
            </a:r>
            <a:r>
              <a:rPr lang="zh-CN" altLang="en-US" sz="1600" dirty="0">
                <a:solidFill>
                  <a:srgbClr val="FF0000"/>
                </a:solidFill>
                <a:latin typeface="宋体" panose="02010600030101010101" pitchFamily="2" charset="-122"/>
                <a:ea typeface="宋体" panose="02010600030101010101" pitchFamily="2" charset="-122"/>
              </a:rPr>
              <a:t>：汽轮机不正常振动</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）汽轮机振动值大</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）汽轮机有摩擦声或轴封冒火。</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3.3.2</a:t>
            </a:r>
            <a:r>
              <a:rPr lang="zh-CN" altLang="en-US" sz="1600" dirty="0">
                <a:latin typeface="宋体" panose="02010600030101010101" pitchFamily="2" charset="-122"/>
                <a:ea typeface="宋体" panose="02010600030101010101" pitchFamily="2" charset="-122"/>
              </a:rPr>
              <a:t>原因：</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a:t>
            </a:r>
            <a:r>
              <a:rPr lang="zh-CN" altLang="en-US" sz="1600" dirty="0">
                <a:latin typeface="宋体" panose="02010600030101010101" pitchFamily="2" charset="-122"/>
                <a:ea typeface="宋体" panose="02010600030101010101" pitchFamily="2" charset="-122"/>
              </a:rPr>
              <a:t>过低</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）疏水不畅</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）升速或接负荷过快</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上次停机时盘车不良造成启动时大轴弯曲；</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轴承进油温度过低</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3.3.3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降速或减负荷</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做好记录，并将情况向值长汇报</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6173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397084"/>
          </a:xfrm>
          <a:prstGeom prst="rect">
            <a:avLst/>
          </a:prstGeom>
        </p:spPr>
        <p:txBody>
          <a:bodyPr wrap="square">
            <a:spAutoFit/>
          </a:bodyPr>
          <a:lstStyle/>
          <a:p>
            <a:pPr>
              <a:lnSpc>
                <a:spcPts val="21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04</a:t>
            </a:r>
            <a:r>
              <a:rPr lang="zh-CN" altLang="en-US" sz="1600" dirty="0">
                <a:solidFill>
                  <a:srgbClr val="FF0000"/>
                </a:solidFill>
                <a:latin typeface="宋体" panose="02010600030101010101" pitchFamily="2" charset="-122"/>
                <a:ea typeface="宋体" panose="02010600030101010101" pitchFamily="2" charset="-122"/>
              </a:rPr>
              <a:t>：运行中叶片段落 </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3.4.1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汽缸内部发生冲击声或金属撞击声；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机组振动突然增大；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在负荷不变的情况下，监视段压力有所升高，推力轴承油膜压力升高，轴向位移增大；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如果末级叶片断落，损坏冷凝器铜管，使凝结水硬度增大，凝结水流量增大。</a:t>
            </a:r>
          </a:p>
          <a:p>
            <a:pPr>
              <a:lnSpc>
                <a:spcPts val="2400"/>
              </a:lnSpc>
            </a:pPr>
            <a:r>
              <a:rPr lang="en-US" altLang="zh-CN" sz="1600" dirty="0">
                <a:latin typeface="宋体" panose="02010600030101010101" pitchFamily="2" charset="-122"/>
                <a:ea typeface="宋体" panose="02010600030101010101" pitchFamily="2" charset="-122"/>
              </a:rPr>
              <a:t>3.4.2</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发现有明显的断叶片现象时，应紧急故障停机</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发现有不明显的断叶片现象时，应进一步观察、分析，同时报告值长，通知锅炉、电气做好事故预想。</a:t>
            </a:r>
          </a:p>
        </p:txBody>
      </p:sp>
    </p:spTree>
    <p:extLst>
      <p:ext uri="{BB962C8B-B14F-4D97-AF65-F5344CB8AC3E}">
        <p14:creationId xmlns:p14="http://schemas.microsoft.com/office/powerpoint/2010/main" val="358101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04860"/>
          </a:xfrm>
          <a:prstGeom prst="rect">
            <a:avLst/>
          </a:prstGeom>
        </p:spPr>
        <p:txBody>
          <a:bodyPr wrap="square">
            <a:spAutoFit/>
          </a:bodyPr>
          <a:lstStyle/>
          <a:p>
            <a:pPr>
              <a:lnSpc>
                <a:spcPts val="2100"/>
              </a:lnSpc>
            </a:pPr>
            <a:r>
              <a:rPr lang="en-US" altLang="zh-CN" sz="1600" dirty="0">
                <a:solidFill>
                  <a:srgbClr val="FF0000"/>
                </a:solidFill>
                <a:latin typeface="宋体" panose="02010600030101010101" pitchFamily="2" charset="-122"/>
                <a:ea typeface="宋体" panose="02010600030101010101" pitchFamily="2" charset="-122"/>
              </a:rPr>
              <a:t>3.5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05</a:t>
            </a:r>
            <a:r>
              <a:rPr lang="zh-CN" altLang="en-US" sz="1600" dirty="0">
                <a:solidFill>
                  <a:srgbClr val="FF0000"/>
                </a:solidFill>
                <a:latin typeface="宋体" panose="02010600030101010101" pitchFamily="2" charset="-122"/>
                <a:ea typeface="宋体" panose="02010600030101010101" pitchFamily="2" charset="-122"/>
              </a:rPr>
              <a:t>：汽轮机流通部分磨损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3.5.1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膨胀超过极限值；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上、下缸温差超过允许值；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机组发生异常振动；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产生金属摩擦声；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轴向位移发生变化。</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3.5.2</a:t>
            </a:r>
            <a:r>
              <a:rPr lang="zh-CN" altLang="en-US" sz="1600" dirty="0">
                <a:latin typeface="宋体" panose="02010600030101010101" pitchFamily="2" charset="-122"/>
                <a:ea typeface="宋体" panose="02010600030101010101" pitchFamily="2" charset="-122"/>
              </a:rPr>
              <a:t>原因：</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汽缸和转子受热或冷却不均匀，上下缸温差大；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机组振动过大；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通流部件变形、损坏，局部动静间隙减小；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轴系中心改变，汽缸偏移，膨胀不畅汽缸翘起。</a:t>
            </a:r>
          </a:p>
        </p:txBody>
      </p:sp>
    </p:spTree>
    <p:extLst>
      <p:ext uri="{BB962C8B-B14F-4D97-AF65-F5344CB8AC3E}">
        <p14:creationId xmlns:p14="http://schemas.microsoft.com/office/powerpoint/2010/main" val="16989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3.5.3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确认动静部分摩擦，应立即破坏真空紧急故障停机；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停机后，如惰走时间、膨胀和各部温差正常，原因检查并消除后，经生产副总或总工同意，可重新启动；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重新启动时要注意监视胀差和温差的变化，倾听汽缸内部声音测量机组振动等情况；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如惰走时间明显缩短，不能投入盘车，或盘车中有明显金属摩擦声，说明动静部分摩擦严重，禁止重新启动。</a:t>
            </a:r>
          </a:p>
        </p:txBody>
      </p:sp>
    </p:spTree>
    <p:extLst>
      <p:ext uri="{BB962C8B-B14F-4D97-AF65-F5344CB8AC3E}">
        <p14:creationId xmlns:p14="http://schemas.microsoft.com/office/powerpoint/2010/main" val="28509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43743"/>
          </a:xfrm>
          <a:prstGeom prst="rect">
            <a:avLst/>
          </a:prstGeom>
        </p:spPr>
        <p:txBody>
          <a:bodyPr wrap="square">
            <a:spAutoFit/>
          </a:bodyPr>
          <a:lstStyle/>
          <a:p>
            <a:pPr>
              <a:lnSpc>
                <a:spcPts val="2100"/>
              </a:lnSpc>
            </a:pPr>
            <a:r>
              <a:rPr lang="en-US" altLang="zh-CN" sz="1600" dirty="0">
                <a:solidFill>
                  <a:srgbClr val="FF0000"/>
                </a:solidFill>
                <a:latin typeface="宋体" panose="02010600030101010101" pitchFamily="2" charset="-122"/>
                <a:ea typeface="宋体" panose="02010600030101010101" pitchFamily="2" charset="-122"/>
              </a:rPr>
              <a:t>3.6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06</a:t>
            </a:r>
            <a:r>
              <a:rPr lang="zh-CN" altLang="en-US" sz="1600" dirty="0">
                <a:solidFill>
                  <a:srgbClr val="FF0000"/>
                </a:solidFill>
                <a:latin typeface="宋体" panose="02010600030101010101" pitchFamily="2" charset="-122"/>
                <a:ea typeface="宋体" panose="02010600030101010101" pitchFamily="2" charset="-122"/>
              </a:rPr>
              <a:t>：轴承烧损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3.6.1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推力轴承钨金磨损，轴向位移增大；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推力瓦块钨金温度急剧升高；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推力轴承冒烟，轴承内有异音，振动增大；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轴承钨金温度及回油温度急剧升高，一旦油膜破坏，机组振动增大，轴承冒烟。</a:t>
            </a:r>
          </a:p>
          <a:p>
            <a:pPr>
              <a:lnSpc>
                <a:spcPts val="2400"/>
              </a:lnSpc>
            </a:pPr>
            <a:r>
              <a:rPr lang="en-US" altLang="zh-CN" sz="1600" dirty="0">
                <a:latin typeface="宋体" panose="02010600030101010101" pitchFamily="2" charset="-122"/>
                <a:ea typeface="宋体" panose="02010600030101010101" pitchFamily="2" charset="-122"/>
              </a:rPr>
              <a:t>3.6.2</a:t>
            </a:r>
            <a:r>
              <a:rPr lang="zh-CN" altLang="en-US" sz="1600" dirty="0">
                <a:latin typeface="宋体" panose="02010600030101010101" pitchFamily="2" charset="-122"/>
                <a:ea typeface="宋体" panose="02010600030101010101" pitchFamily="2" charset="-122"/>
              </a:rPr>
              <a:t>原因：</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汽轮机发生水冲击或蒸汽温度下降处理不当；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机组突然甩负荷，主汽门、调速汽门瞬间关闭；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油质劣化；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润滑油供油不良或回油不畅通，油系统积存空气，轴承进油口堵塞；</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机组强烈振动。</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3.6.3</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确认推力轴承钨金烧损应紧急故障停机；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当任一轴承回油温度超过75℃或突然升高到70℃，或润滑油压下降到0.055MPa，启动交直流油泵无效时，均应打闸停机。</a:t>
            </a:r>
          </a:p>
        </p:txBody>
      </p:sp>
    </p:spTree>
    <p:extLst>
      <p:ext uri="{BB962C8B-B14F-4D97-AF65-F5344CB8AC3E}">
        <p14:creationId xmlns:p14="http://schemas.microsoft.com/office/powerpoint/2010/main" val="40916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07</a:t>
            </a:r>
            <a:r>
              <a:rPr lang="zh-CN" altLang="en-US" sz="1600" dirty="0">
                <a:solidFill>
                  <a:srgbClr val="FF0000"/>
                </a:solidFill>
                <a:latin typeface="宋体" panose="02010600030101010101" pitchFamily="2" charset="-122"/>
                <a:ea typeface="宋体" panose="02010600030101010101" pitchFamily="2" charset="-122"/>
              </a:rPr>
              <a:t>：主蒸汽参数不合格</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汽轮机带负荷运行中，主汽门前蒸汽参数为</a:t>
            </a:r>
            <a:r>
              <a:rPr lang="en-US" altLang="zh-CN" sz="1600" dirty="0">
                <a:latin typeface="宋体" panose="02010600030101010101" pitchFamily="2" charset="-122"/>
                <a:ea typeface="宋体" panose="02010600030101010101" pitchFamily="2" charset="-122"/>
              </a:rPr>
              <a:t>3.8</a:t>
            </a:r>
            <a:r>
              <a:rPr lang="en-US" altLang="zh-CN" sz="1600" baseline="30000" dirty="0">
                <a:latin typeface="宋体" panose="02010600030101010101" pitchFamily="2" charset="-122"/>
                <a:ea typeface="宋体" panose="02010600030101010101" pitchFamily="2" charset="-122"/>
              </a:rPr>
              <a:t>+0.2</a:t>
            </a:r>
            <a:r>
              <a:rPr lang="en-US" altLang="zh-CN" sz="1600" baseline="-25000" dirty="0">
                <a:latin typeface="宋体" panose="02010600030101010101" pitchFamily="2" charset="-122"/>
                <a:ea typeface="宋体" panose="02010600030101010101" pitchFamily="2" charset="-122"/>
              </a:rPr>
              <a:t>-0.3</a:t>
            </a:r>
            <a:r>
              <a:rPr lang="en-US" altLang="zh-CN" sz="1600" dirty="0">
                <a:latin typeface="宋体" panose="02010600030101010101" pitchFamily="2" charset="-122"/>
                <a:ea typeface="宋体" panose="02010600030101010101" pitchFamily="2" charset="-122"/>
              </a:rPr>
              <a:t>MPa</a:t>
            </a:r>
            <a:r>
              <a:rPr lang="zh-CN" altLang="en-US" sz="1600" dirty="0">
                <a:latin typeface="宋体" panose="02010600030101010101" pitchFamily="2" charset="-122"/>
                <a:ea typeface="宋体" panose="02010600030101010101" pitchFamily="2" charset="-122"/>
              </a:rPr>
              <a:t>，温度</a:t>
            </a:r>
            <a:r>
              <a:rPr lang="en-US" altLang="zh-CN" sz="1600" dirty="0">
                <a:latin typeface="宋体" panose="02010600030101010101" pitchFamily="2" charset="-122"/>
                <a:ea typeface="宋体" panose="02010600030101010101" pitchFamily="2" charset="-122"/>
              </a:rPr>
              <a:t>395</a:t>
            </a:r>
            <a:r>
              <a:rPr lang="en-US" altLang="zh-CN" sz="1600" baseline="30000" dirty="0">
                <a:latin typeface="宋体" panose="02010600030101010101" pitchFamily="2" charset="-122"/>
                <a:ea typeface="宋体" panose="02010600030101010101" pitchFamily="2" charset="-122"/>
              </a:rPr>
              <a:t>+10</a:t>
            </a:r>
            <a:r>
              <a:rPr lang="en-US" altLang="zh-CN" sz="1600" baseline="-25000" dirty="0">
                <a:latin typeface="宋体" panose="02010600030101010101" pitchFamily="2" charset="-122"/>
                <a:ea typeface="宋体" panose="02010600030101010101" pitchFamily="2" charset="-122"/>
              </a:rPr>
              <a:t>-15</a:t>
            </a:r>
            <a:r>
              <a:rPr lang="zh-CN" altLang="en-US" sz="1600" dirty="0">
                <a:latin typeface="宋体" panose="02010600030101010101" pitchFamily="2" charset="-122"/>
                <a:ea typeface="宋体" panose="02010600030101010101" pitchFamily="2" charset="-122"/>
              </a:rPr>
              <a:t>℃，超过允许值时应联系锅炉调整蒸汽参数。</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3.7.1</a:t>
            </a:r>
            <a:r>
              <a:rPr lang="zh-CN" altLang="en-US" sz="1600" dirty="0">
                <a:latin typeface="宋体" panose="02010600030101010101" pitchFamily="2" charset="-122"/>
                <a:ea typeface="宋体" panose="02010600030101010101" pitchFamily="2" charset="-122"/>
              </a:rPr>
              <a:t>主蒸汽温度不合格的处理：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）当汽温升至</a:t>
            </a:r>
            <a:r>
              <a:rPr lang="en-US" altLang="zh-CN" sz="1600" dirty="0">
                <a:latin typeface="宋体" panose="02010600030101010101" pitchFamily="2" charset="-122"/>
                <a:ea typeface="宋体" panose="02010600030101010101" pitchFamily="2" charset="-122"/>
              </a:rPr>
              <a:t>405℃</a:t>
            </a:r>
            <a:r>
              <a:rPr lang="zh-CN" altLang="en-US" sz="1600" dirty="0">
                <a:latin typeface="宋体" panose="02010600030101010101" pitchFamily="2" charset="-122"/>
                <a:ea typeface="宋体" panose="02010600030101010101" pitchFamily="2" charset="-122"/>
              </a:rPr>
              <a:t>以上时，应联系锅炉降温；</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）若汽温继续升高到</a:t>
            </a:r>
            <a:r>
              <a:rPr lang="en-US" altLang="zh-CN" sz="1600" dirty="0">
                <a:latin typeface="宋体" panose="02010600030101010101" pitchFamily="2" charset="-122"/>
                <a:ea typeface="宋体" panose="02010600030101010101" pitchFamily="2" charset="-122"/>
              </a:rPr>
              <a:t>405℃</a:t>
            </a:r>
            <a:r>
              <a:rPr lang="zh-CN" altLang="en-US" sz="1600" dirty="0">
                <a:latin typeface="宋体" panose="02010600030101010101" pitchFamily="2" charset="-122"/>
                <a:ea typeface="宋体" panose="02010600030101010101" pitchFamily="2" charset="-122"/>
              </a:rPr>
              <a:t>，且运行超过</a:t>
            </a:r>
            <a:r>
              <a:rPr lang="en-US" altLang="zh-CN" sz="1600" dirty="0">
                <a:latin typeface="宋体" panose="02010600030101010101" pitchFamily="2" charset="-122"/>
                <a:ea typeface="宋体" panose="02010600030101010101" pitchFamily="2" charset="-122"/>
              </a:rPr>
              <a:t>30min</a:t>
            </a:r>
            <a:r>
              <a:rPr lang="zh-CN" altLang="en-US" sz="1600" dirty="0">
                <a:latin typeface="宋体" panose="02010600030101010101" pitchFamily="2" charset="-122"/>
                <a:ea typeface="宋体" panose="02010600030101010101" pitchFamily="2" charset="-122"/>
              </a:rPr>
              <a:t>仍不下降，或汽温超过</a:t>
            </a:r>
            <a:r>
              <a:rPr lang="en-US" altLang="zh-CN" sz="1600" dirty="0">
                <a:latin typeface="宋体" panose="02010600030101010101" pitchFamily="2" charset="-122"/>
                <a:ea typeface="宋体" panose="02010600030101010101" pitchFamily="2" charset="-122"/>
              </a:rPr>
              <a:t>410℃</a:t>
            </a:r>
            <a:r>
              <a:rPr lang="zh-CN" altLang="en-US" sz="1600" dirty="0">
                <a:latin typeface="宋体" panose="02010600030101010101" pitchFamily="2" charset="-122"/>
                <a:ea typeface="宋体" panose="02010600030101010101" pitchFamily="2" charset="-122"/>
              </a:rPr>
              <a:t>以上时，应打闸停机；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）当主蒸汽温度下降到</a:t>
            </a:r>
            <a:r>
              <a:rPr lang="en-US" altLang="zh-CN" sz="1600" dirty="0">
                <a:latin typeface="宋体" panose="02010600030101010101" pitchFamily="2" charset="-122"/>
                <a:ea typeface="宋体" panose="02010600030101010101" pitchFamily="2" charset="-122"/>
              </a:rPr>
              <a:t>380℃</a:t>
            </a:r>
            <a:r>
              <a:rPr lang="zh-CN" altLang="en-US" sz="1600" dirty="0">
                <a:latin typeface="宋体" panose="02010600030101010101" pitchFamily="2" charset="-122"/>
                <a:ea typeface="宋体" panose="02010600030101010101" pitchFamily="2" charset="-122"/>
              </a:rPr>
              <a:t>时，联系锅炉升温；</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）主蒸汽稳定在</a:t>
            </a:r>
            <a:r>
              <a:rPr lang="en-US" altLang="zh-CN" sz="1600" dirty="0">
                <a:latin typeface="宋体" panose="02010600030101010101" pitchFamily="2" charset="-122"/>
                <a:ea typeface="宋体" panose="02010600030101010101" pitchFamily="2" charset="-122"/>
              </a:rPr>
              <a:t>380℃</a:t>
            </a:r>
            <a:r>
              <a:rPr lang="zh-CN" altLang="en-US" sz="1600" dirty="0">
                <a:latin typeface="宋体" panose="02010600030101010101" pitchFamily="2" charset="-122"/>
                <a:ea typeface="宋体" panose="02010600030101010101" pitchFamily="2" charset="-122"/>
              </a:rPr>
              <a:t>以上时，允许带额定负荷；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）主蒸汽温度降至</a:t>
            </a:r>
            <a:r>
              <a:rPr lang="en-US" altLang="zh-CN" sz="1600" dirty="0">
                <a:latin typeface="宋体" panose="02010600030101010101" pitchFamily="2" charset="-122"/>
                <a:ea typeface="宋体" panose="02010600030101010101" pitchFamily="2" charset="-122"/>
              </a:rPr>
              <a:t>380℃</a:t>
            </a:r>
            <a:r>
              <a:rPr lang="zh-CN" altLang="en-US" sz="1600" dirty="0">
                <a:latin typeface="宋体" panose="02010600030101010101" pitchFamily="2" charset="-122"/>
                <a:ea typeface="宋体" panose="02010600030101010101" pitchFamily="2" charset="-122"/>
              </a:rPr>
              <a:t>以下并继续下降时，应减负荷，开启电动主汽门前后及导汽管、汽缸本体疏水；主蒸汽温度每下降</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减负荷</a:t>
            </a:r>
            <a:r>
              <a:rPr lang="en-US" altLang="zh-CN" sz="1600" dirty="0">
                <a:latin typeface="宋体" panose="02010600030101010101" pitchFamily="2" charset="-122"/>
                <a:ea typeface="宋体" panose="02010600030101010101" pitchFamily="2" charset="-122"/>
              </a:rPr>
              <a:t>5MW</a:t>
            </a:r>
            <a:r>
              <a:rPr lang="zh-CN" altLang="en-US"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）主蒸汽温度下降到</a:t>
            </a:r>
            <a:r>
              <a:rPr lang="en-US" altLang="zh-CN" sz="1600" dirty="0">
                <a:latin typeface="宋体" panose="02010600030101010101" pitchFamily="2" charset="-122"/>
                <a:ea typeface="宋体" panose="02010600030101010101" pitchFamily="2" charset="-122"/>
              </a:rPr>
              <a:t>330℃</a:t>
            </a:r>
            <a:r>
              <a:rPr lang="zh-CN" altLang="en-US" sz="1600" dirty="0">
                <a:latin typeface="宋体" panose="02010600030101010101" pitchFamily="2" charset="-122"/>
                <a:ea typeface="宋体" panose="02010600030101010101" pitchFamily="2" charset="-122"/>
              </a:rPr>
              <a:t>时，减负荷至零，下降到</a:t>
            </a:r>
            <a:r>
              <a:rPr lang="en-US" altLang="zh-CN" sz="1600" dirty="0">
                <a:latin typeface="宋体" panose="02010600030101010101" pitchFamily="2" charset="-122"/>
                <a:ea typeface="宋体" panose="02010600030101010101" pitchFamily="2" charset="-122"/>
              </a:rPr>
              <a:t>330℃</a:t>
            </a:r>
            <a:r>
              <a:rPr lang="zh-CN" altLang="en-US" sz="1600" dirty="0">
                <a:latin typeface="宋体" panose="02010600030101010101" pitchFamily="2" charset="-122"/>
                <a:ea typeface="宋体" panose="02010600030101010101" pitchFamily="2" charset="-122"/>
              </a:rPr>
              <a:t>以下时，应打闸停机。</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86938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174220"/>
          </a:xfrm>
          <a:prstGeom prst="rect">
            <a:avLst/>
          </a:prstGeom>
        </p:spPr>
        <p:txBody>
          <a:bodyPr wrap="square">
            <a:spAutoFit/>
          </a:bodyPr>
          <a:lstStyle/>
          <a:p>
            <a:pPr marL="0" lvl="2">
              <a:lnSpc>
                <a:spcPct val="150000"/>
              </a:lnSpc>
            </a:pPr>
            <a:r>
              <a:rPr lang="en-US" altLang="zh-CN" sz="1600" dirty="0">
                <a:solidFill>
                  <a:srgbClr val="FF0000"/>
                </a:solidFill>
                <a:latin typeface="宋体" panose="02010600030101010101" pitchFamily="2" charset="-122"/>
                <a:ea typeface="宋体" panose="02010600030101010101" pitchFamily="2" charset="-122"/>
              </a:rPr>
              <a:t>7.4.1 </a:t>
            </a:r>
            <a:r>
              <a:rPr lang="zh-CN" altLang="zh-CN" sz="1600" dirty="0">
                <a:solidFill>
                  <a:srgbClr val="FF0000"/>
                </a:solidFill>
                <a:latin typeface="宋体" panose="02010600030101010101" pitchFamily="2" charset="-122"/>
                <a:ea typeface="宋体" panose="02010600030101010101" pitchFamily="2" charset="-122"/>
              </a:rPr>
              <a:t>锅炉清灰系统运行的一般规定</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为了清除受热面积灰、结渣，保持受热面清洁，提高锅炉安全经济运行水平，应定期进行清灰。</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吹灰、清灰时，必须遵守部颁《电业安全工作规程》的有关规定。</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吹灰应得到值长同意，保持燃烧稳定，适当增加炉膛负压，加强对过热蒸汽温度的监视与调整。</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当锅炉低负荷运行时，一般不宜吹灰。发生事故时，应立即停止吹灰</a:t>
            </a:r>
            <a:r>
              <a:rPr lang="zh-CN" altLang="zh-CN" sz="1600" dirty="0"/>
              <a:t>。</a:t>
            </a:r>
            <a:endParaRPr lang="en-US" altLang="zh-CN" sz="1600" dirty="0"/>
          </a:p>
          <a:p>
            <a:pPr marL="0" lvl="2">
              <a:lnSpc>
                <a:spcPct val="150000"/>
              </a:lnSpc>
            </a:pPr>
            <a:r>
              <a:rPr lang="en-US" altLang="zh-CN" sz="1600" dirty="0">
                <a:solidFill>
                  <a:srgbClr val="FF0000"/>
                </a:solidFill>
                <a:latin typeface="宋体" panose="02010600030101010101" pitchFamily="2" charset="-122"/>
                <a:ea typeface="宋体" panose="02010600030101010101" pitchFamily="2" charset="-122"/>
              </a:rPr>
              <a:t>7.4.2 </a:t>
            </a:r>
            <a:r>
              <a:rPr lang="zh-CN" altLang="en-US" sz="1600" dirty="0">
                <a:solidFill>
                  <a:srgbClr val="FF0000"/>
                </a:solidFill>
                <a:latin typeface="宋体" panose="02010600030101010101" pitchFamily="2" charset="-122"/>
                <a:ea typeface="宋体" panose="02010600030101010101" pitchFamily="2" charset="-122"/>
              </a:rPr>
              <a:t>锅炉排污</a:t>
            </a:r>
            <a:endParaRPr lang="en-US" altLang="zh-CN" sz="1600" dirty="0">
              <a:solidFill>
                <a:srgbClr val="FF0000"/>
              </a:solidFill>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为了保持受热面内部清洁，避免炉水发生汽水共腾及蒸汽品质变坏，必须对锅炉进行有系统地排污。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solidFill>
                  <a:srgbClr val="FF0000"/>
                </a:solidFill>
                <a:latin typeface="宋体" panose="02010600030101010101" pitchFamily="2" charset="-122"/>
                <a:ea typeface="宋体" panose="02010600030101010101" pitchFamily="2" charset="-122"/>
              </a:rPr>
              <a:t>连续排污：</a:t>
            </a:r>
            <a:r>
              <a:rPr lang="zh-CN" altLang="zh-CN" sz="1600" dirty="0">
                <a:latin typeface="宋体" panose="02010600030101010101" pitchFamily="2" charset="-122"/>
                <a:ea typeface="宋体" panose="02010600030101010101" pitchFamily="2" charset="-122"/>
              </a:rPr>
              <a:t>从循环回路中含盐溶度最大部位放出炉水，维持额定的炉水含盐量。</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solidFill>
                  <a:srgbClr val="FF0000"/>
                </a:solidFill>
                <a:latin typeface="宋体" panose="02010600030101010101" pitchFamily="2" charset="-122"/>
                <a:ea typeface="宋体" panose="02010600030101010101" pitchFamily="2" charset="-122"/>
              </a:rPr>
              <a:t>定期排污：</a:t>
            </a:r>
            <a:r>
              <a:rPr lang="zh-CN" altLang="zh-CN" sz="1600" dirty="0">
                <a:latin typeface="宋体" panose="02010600030101010101" pitchFamily="2" charset="-122"/>
                <a:ea typeface="宋体" panose="02010600030101010101" pitchFamily="2" charset="-122"/>
              </a:rPr>
              <a:t>补充连续排污的不足，从锅炉下部联箱排除炉内的沉淀物，改善炉水品质。</a:t>
            </a:r>
          </a:p>
        </p:txBody>
      </p:sp>
    </p:spTree>
    <p:extLst>
      <p:ext uri="{BB962C8B-B14F-4D97-AF65-F5344CB8AC3E}">
        <p14:creationId xmlns:p14="http://schemas.microsoft.com/office/powerpoint/2010/main" val="27581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3.7.2</a:t>
            </a:r>
            <a:r>
              <a:rPr lang="zh-CN" altLang="en-US" sz="1600" dirty="0">
                <a:latin typeface="宋体" panose="02010600030101010101" pitchFamily="2" charset="-122"/>
                <a:ea typeface="宋体" panose="02010600030101010101" pitchFamily="2" charset="-122"/>
              </a:rPr>
              <a:t>主蒸汽压力不合格的处理：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）当主蒸汽压力升高至</a:t>
            </a:r>
            <a:r>
              <a:rPr lang="en-US" altLang="zh-CN" sz="1600" dirty="0">
                <a:latin typeface="宋体" panose="02010600030101010101" pitchFamily="2" charset="-122"/>
                <a:ea typeface="宋体" panose="02010600030101010101" pitchFamily="2" charset="-122"/>
              </a:rPr>
              <a:t>4.0MPa</a:t>
            </a:r>
            <a:r>
              <a:rPr lang="zh-CN" altLang="en-US" sz="1600" dirty="0">
                <a:latin typeface="宋体" panose="02010600030101010101" pitchFamily="2" charset="-122"/>
                <a:ea typeface="宋体" panose="02010600030101010101" pitchFamily="2" charset="-122"/>
              </a:rPr>
              <a:t>时，联系锅炉降压，若汽压继续上升，超过</a:t>
            </a:r>
            <a:r>
              <a:rPr lang="en-US" altLang="zh-CN" sz="1600" dirty="0">
                <a:latin typeface="宋体" panose="02010600030101010101" pitchFamily="2" charset="-122"/>
                <a:ea typeface="宋体" panose="02010600030101010101" pitchFamily="2" charset="-122"/>
              </a:rPr>
              <a:t>4.1 MPa</a:t>
            </a:r>
            <a:r>
              <a:rPr lang="zh-CN" altLang="en-US" sz="1600" dirty="0">
                <a:latin typeface="宋体" panose="02010600030101010101" pitchFamily="2" charset="-122"/>
                <a:ea typeface="宋体" panose="02010600030101010101" pitchFamily="2" charset="-122"/>
              </a:rPr>
              <a:t>时，应打闸停机；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）主蒸汽压力下降至</a:t>
            </a:r>
            <a:r>
              <a:rPr lang="en-US" altLang="zh-CN" sz="1600" dirty="0">
                <a:latin typeface="宋体" panose="02010600030101010101" pitchFamily="2" charset="-122"/>
                <a:ea typeface="宋体" panose="02010600030101010101" pitchFamily="2" charset="-122"/>
              </a:rPr>
              <a:t>3.5MPa</a:t>
            </a:r>
            <a:r>
              <a:rPr lang="zh-CN" altLang="en-US" sz="1600" dirty="0">
                <a:latin typeface="宋体" panose="02010600030101010101" pitchFamily="2" charset="-122"/>
                <a:ea typeface="宋体" panose="02010600030101010101" pitchFamily="2" charset="-122"/>
              </a:rPr>
              <a:t>时，允许带额定负荷，从</a:t>
            </a:r>
            <a:r>
              <a:rPr lang="en-US" altLang="zh-CN" sz="1600" dirty="0">
                <a:latin typeface="宋体" panose="02010600030101010101" pitchFamily="2" charset="-122"/>
                <a:ea typeface="宋体" panose="02010600030101010101" pitchFamily="2" charset="-122"/>
              </a:rPr>
              <a:t>3.5MPa</a:t>
            </a:r>
            <a:r>
              <a:rPr lang="zh-CN" altLang="en-US" sz="1600" dirty="0">
                <a:latin typeface="宋体" panose="02010600030101010101" pitchFamily="2" charset="-122"/>
                <a:ea typeface="宋体" panose="02010600030101010101" pitchFamily="2" charset="-122"/>
              </a:rPr>
              <a:t>开始，每下降</a:t>
            </a:r>
            <a:r>
              <a:rPr lang="en-US" altLang="zh-CN" sz="1600" dirty="0">
                <a:latin typeface="宋体" panose="02010600030101010101" pitchFamily="2" charset="-122"/>
                <a:ea typeface="宋体" panose="02010600030101010101" pitchFamily="2" charset="-122"/>
              </a:rPr>
              <a:t>0.1 MPa</a:t>
            </a:r>
            <a:r>
              <a:rPr lang="zh-CN" altLang="en-US" sz="1600" dirty="0">
                <a:latin typeface="宋体" panose="02010600030101010101" pitchFamily="2" charset="-122"/>
                <a:ea typeface="宋体" panose="02010600030101010101" pitchFamily="2" charset="-122"/>
              </a:rPr>
              <a:t>减负荷</a:t>
            </a:r>
            <a:r>
              <a:rPr lang="en-US" altLang="zh-CN" sz="1600" dirty="0">
                <a:latin typeface="宋体" panose="02010600030101010101" pitchFamily="2" charset="-122"/>
                <a:ea typeface="宋体" panose="02010600030101010101" pitchFamily="2" charset="-122"/>
              </a:rPr>
              <a:t>2.5 MW</a:t>
            </a:r>
            <a:r>
              <a:rPr lang="zh-CN" altLang="en-US" sz="1600" dirty="0">
                <a:latin typeface="宋体" panose="02010600030101010101" pitchFamily="2" charset="-122"/>
                <a:ea typeface="宋体" panose="02010600030101010101" pitchFamily="2" charset="-122"/>
              </a:rPr>
              <a:t>，压力下降至</a:t>
            </a:r>
            <a:r>
              <a:rPr lang="en-US" altLang="zh-CN" sz="1600" dirty="0">
                <a:latin typeface="宋体" panose="02010600030101010101" pitchFamily="2" charset="-122"/>
                <a:ea typeface="宋体" panose="02010600030101010101" pitchFamily="2" charset="-122"/>
              </a:rPr>
              <a:t>2.5MPa</a:t>
            </a:r>
            <a:r>
              <a:rPr lang="zh-CN" altLang="en-US" sz="1600" dirty="0">
                <a:latin typeface="宋体" panose="02010600030101010101" pitchFamily="2" charset="-122"/>
                <a:ea typeface="宋体" panose="02010600030101010101" pitchFamily="2" charset="-122"/>
              </a:rPr>
              <a:t>时，负荷减到零，当压力下降至</a:t>
            </a:r>
            <a:r>
              <a:rPr lang="en-US" altLang="zh-CN" sz="1600" dirty="0">
                <a:latin typeface="宋体" panose="02010600030101010101" pitchFamily="2" charset="-122"/>
                <a:ea typeface="宋体" panose="02010600030101010101" pitchFamily="2" charset="-122"/>
              </a:rPr>
              <a:t>2.0MPa</a:t>
            </a:r>
            <a:r>
              <a:rPr lang="zh-CN" altLang="en-US" sz="1600" dirty="0">
                <a:latin typeface="宋体" panose="02010600030101010101" pitchFamily="2" charset="-122"/>
                <a:ea typeface="宋体" panose="02010600030101010101" pitchFamily="2" charset="-122"/>
              </a:rPr>
              <a:t>时，应打闸停机。</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31198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160387"/>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3.8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08</a:t>
            </a:r>
            <a:r>
              <a:rPr lang="zh-CN" altLang="en-US" sz="1600" dirty="0">
                <a:solidFill>
                  <a:srgbClr val="FF0000"/>
                </a:solidFill>
                <a:latin typeface="宋体" panose="02010600030101010101" pitchFamily="2" charset="-122"/>
                <a:ea typeface="宋体" panose="02010600030101010101" pitchFamily="2" charset="-122"/>
              </a:rPr>
              <a:t>：主蒸汽参数骤变</a:t>
            </a:r>
            <a:endParaRPr lang="en-US"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3.8.1</a:t>
            </a:r>
            <a:r>
              <a:rPr lang="zh-CN" altLang="zh-CN" sz="1600" dirty="0">
                <a:latin typeface="宋体" panose="02010600030101010101" pitchFamily="2" charset="-122"/>
                <a:ea typeface="宋体" panose="02010600030101010101" pitchFamily="2" charset="-122"/>
              </a:rPr>
              <a:t>主蒸汽压力骤变处理：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机组正常运行时，当主蒸汽压力发生骤变时，应及时联系锅炉调整其主蒸汽压力，并按锅炉压力调整负荷；</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调整负荷时，应注意机组轴封压力、胀差、轴向位移、振动、绝对膨胀等参数，并及时调整；</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加减负荷时应注意汽缸温升率和温降率，温度变化速率不大于3℃/min。</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加减负荷过程中应及时调整热水井水位、除氧器水位、除氧器压力等。</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当主蒸汽压力低于2.0MPa或大于4.1MPa而不能恢复时，应打闸停机。</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3.8.2</a:t>
            </a:r>
            <a:r>
              <a:rPr lang="zh-CN" altLang="zh-CN" sz="1600" dirty="0">
                <a:latin typeface="宋体" panose="02010600030101010101" pitchFamily="2" charset="-122"/>
                <a:ea typeface="宋体" panose="02010600030101010101" pitchFamily="2" charset="-122"/>
              </a:rPr>
              <a:t>主蒸汽温度骤变处理：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机组正常运行时，主蒸汽温度发生骤变时，应及时联系锅炉恢复，如无法恢复，应按列方法处理；</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如主蒸汽温度在10min内下降50℃，或伴有水冲击现象时，应按水冲击处理，立即破坏真空紧急停机；</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主蒸汽温度下降时，应按规定减负荷，如主蒸汽温度降至330℃时，而无法恢复时，应打闸停机；</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主蒸汽温度发生骤升时，当温度超过405℃时，通知锅炉降温，如高至410℃时，打闸停机。</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0848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589718"/>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3.9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09</a:t>
            </a:r>
            <a:r>
              <a:rPr lang="zh-CN" altLang="en-US" sz="1600" dirty="0">
                <a:solidFill>
                  <a:srgbClr val="FF0000"/>
                </a:solidFill>
                <a:latin typeface="宋体" panose="02010600030101010101" pitchFamily="2" charset="-122"/>
                <a:ea typeface="宋体" panose="02010600030101010101" pitchFamily="2" charset="-122"/>
              </a:rPr>
              <a:t>：凝汽器真空下降</a:t>
            </a:r>
            <a:endParaRPr lang="en-US"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3.9.1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p>
          <a:p>
            <a:pPr>
              <a:lnSpc>
                <a:spcPts val="22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dirty="0"/>
              <a:t>真空急剧下降，轴封压力到</a:t>
            </a:r>
            <a:r>
              <a:rPr lang="en-US" altLang="zh-CN" dirty="0"/>
              <a:t>0</a:t>
            </a:r>
            <a:r>
              <a:rPr lang="zh-CN" altLang="zh-CN" dirty="0"/>
              <a:t>。</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3.9.2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应对照各真空表计指示，检查排汽温度和凝结水温度，确证真空下降，报告值长。并迅速检查下列各项，查找真空下降的原因，采取措施。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循环水进出口压力及温度，循环水量是否减少或中断</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轴封压力和温度</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真空泵工作是否正常，真空泵的水位及水温。</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真空系统的阀门是否误操作，如真空破坏门、凝汽器空气门、加热器停用时空气门是否没有关闭等。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凝结水泵工作是否正常，凝结水的水位是否正常</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各级抽汽口压力是否过低</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真空系统是否有泄漏</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轴封供汽压力低或中断</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794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178802"/>
          </a:xfrm>
          <a:prstGeom prst="rect">
            <a:avLst/>
          </a:prstGeom>
        </p:spPr>
        <p:txBody>
          <a:bodyPr wrap="square">
            <a:spAutoFit/>
          </a:bodyPr>
          <a:lstStyle/>
          <a:p>
            <a:pPr>
              <a:lnSpc>
                <a:spcPts val="2200"/>
              </a:lnSpc>
            </a:pPr>
            <a:r>
              <a:rPr lang="en-US" altLang="zh-CN" sz="1600" dirty="0">
                <a:latin typeface="宋体" panose="02010600030101010101" pitchFamily="2" charset="-122"/>
                <a:ea typeface="宋体" panose="02010600030101010101" pitchFamily="2" charset="-122"/>
              </a:rPr>
              <a:t>3.9.3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检查轴封汽压，迅速关闭轴封调整门，若无效，应迅速开启汽封双减新蒸汽门调整均压箱压力至0.01一0.03MPa。</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检查均压箱汽温是否过低，调整均压箱温度至正常，并开启有关轴封汽管、均压箱的疏水门进行充分疏水。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当水环真空泵发生故障时，请记录电机电流、真空度、供水压力、供水温度、轴承温度等参数，并根据下表作分析，及时排除故障</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表格 8">
            <a:extLst>
              <a:ext uri="{FF2B5EF4-FFF2-40B4-BE49-F238E27FC236}">
                <a16:creationId xmlns:a16="http://schemas.microsoft.com/office/drawing/2014/main" xmlns="" id="{754607DF-84D2-4803-A21B-2B7AFB25C02C}"/>
              </a:ext>
            </a:extLst>
          </p:cNvPr>
          <p:cNvGraphicFramePr>
            <a:graphicFrameLocks noGrp="1"/>
          </p:cNvGraphicFramePr>
          <p:nvPr>
            <p:extLst>
              <p:ext uri="{D42A27DB-BD31-4B8C-83A1-F6EECF244321}">
                <p14:modId xmlns:p14="http://schemas.microsoft.com/office/powerpoint/2010/main" val="3741996522"/>
              </p:ext>
            </p:extLst>
          </p:nvPr>
        </p:nvGraphicFramePr>
        <p:xfrm>
          <a:off x="636431" y="3706812"/>
          <a:ext cx="7707489" cy="1970724"/>
        </p:xfrm>
        <a:graphic>
          <a:graphicData uri="http://schemas.openxmlformats.org/drawingml/2006/table">
            <a:tbl>
              <a:tblPr firstRow="1" firstCol="1" bandRow="1"/>
              <a:tblGrid>
                <a:gridCol w="667897">
                  <a:extLst>
                    <a:ext uri="{9D8B030D-6E8A-4147-A177-3AD203B41FA5}">
                      <a16:colId xmlns:a16="http://schemas.microsoft.com/office/drawing/2014/main" xmlns="" val="1460112088"/>
                    </a:ext>
                  </a:extLst>
                </a:gridCol>
                <a:gridCol w="1242707">
                  <a:extLst>
                    <a:ext uri="{9D8B030D-6E8A-4147-A177-3AD203B41FA5}">
                      <a16:colId xmlns:a16="http://schemas.microsoft.com/office/drawing/2014/main" xmlns="" val="4051746035"/>
                    </a:ext>
                  </a:extLst>
                </a:gridCol>
                <a:gridCol w="2417629">
                  <a:extLst>
                    <a:ext uri="{9D8B030D-6E8A-4147-A177-3AD203B41FA5}">
                      <a16:colId xmlns:a16="http://schemas.microsoft.com/office/drawing/2014/main" xmlns="" val="4240921846"/>
                    </a:ext>
                  </a:extLst>
                </a:gridCol>
                <a:gridCol w="3379256">
                  <a:extLst>
                    <a:ext uri="{9D8B030D-6E8A-4147-A177-3AD203B41FA5}">
                      <a16:colId xmlns:a16="http://schemas.microsoft.com/office/drawing/2014/main" xmlns="" val="3168594858"/>
                    </a:ext>
                  </a:extLst>
                </a:gridCol>
              </a:tblGrid>
              <a:tr h="125225">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序号</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故障</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原因</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处理</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7621435"/>
                  </a:ext>
                </a:extLst>
              </a:tr>
              <a:tr h="715593">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起动困难，电机跳闸或超电流</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1.起动时水环真空泵内水位太高</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2.填料压盖上的太紧</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3.内部机件生锈</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4.排出压力增高</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5.配电屏电流保护调整不当</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1.按规定水位起动（自动排水阀以下）</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2.放松填料压盖</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3.用力扳动转子，并供水冲洗</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4.检查排气管路及阀门口径是否过小</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5.调整热继电器至电流额定值</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1129299"/>
                  </a:ext>
                </a:extLst>
              </a:tr>
              <a:tr h="32062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试运行或运转过程中出现卡死现象</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1.新管路有焊渣、铁屑等异物被气体带入泵体内</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2.结垢严重</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1.可松开前后盖螺栓，转动叶轮并用水清洗，待转动灵活后才紧固螺栓，如不能排除应解体检查</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2.拆卸清除或酸洗</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0771156"/>
                  </a:ext>
                </a:extLst>
              </a:tr>
            </a:tbl>
          </a:graphicData>
        </a:graphic>
      </p:graphicFrame>
    </p:spTree>
    <p:extLst>
      <p:ext uri="{BB962C8B-B14F-4D97-AF65-F5344CB8AC3E}">
        <p14:creationId xmlns:p14="http://schemas.microsoft.com/office/powerpoint/2010/main" val="10455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639919"/>
          </a:xfrm>
          <a:prstGeom prst="rect">
            <a:avLst/>
          </a:prstGeom>
        </p:spPr>
        <p:txBody>
          <a:bodyPr wrap="square">
            <a:spAutoFit/>
          </a:bodyPr>
          <a:lstStyle/>
          <a:p>
            <a:pPr>
              <a:lnSpc>
                <a:spcPts val="2200"/>
              </a:lnSpc>
            </a:pPr>
            <a:r>
              <a:rPr lang="en-US" altLang="zh-CN" sz="1600" dirty="0">
                <a:latin typeface="宋体" panose="02010600030101010101" pitchFamily="2" charset="-122"/>
                <a:ea typeface="宋体" panose="02010600030101010101" pitchFamily="2" charset="-122"/>
              </a:rPr>
              <a:t>3.9.3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endParaRPr lang="zh-CN" altLang="zh-CN" sz="1600" dirty="0">
              <a:latin typeface="宋体" panose="02010600030101010101" pitchFamily="2" charset="-122"/>
              <a:ea typeface="宋体" panose="02010600030101010101" pitchFamily="2" charset="-122"/>
            </a:endParaRP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表格 5">
            <a:extLst>
              <a:ext uri="{FF2B5EF4-FFF2-40B4-BE49-F238E27FC236}">
                <a16:creationId xmlns:a16="http://schemas.microsoft.com/office/drawing/2014/main" xmlns="" id="{F982655B-2009-43B4-BAA9-9B86EF00F564}"/>
              </a:ext>
            </a:extLst>
          </p:cNvPr>
          <p:cNvGraphicFramePr>
            <a:graphicFrameLocks noGrp="1"/>
          </p:cNvGraphicFramePr>
          <p:nvPr>
            <p:extLst>
              <p:ext uri="{D42A27DB-BD31-4B8C-83A1-F6EECF244321}">
                <p14:modId xmlns:p14="http://schemas.microsoft.com/office/powerpoint/2010/main" val="3815296777"/>
              </p:ext>
            </p:extLst>
          </p:nvPr>
        </p:nvGraphicFramePr>
        <p:xfrm>
          <a:off x="559056" y="1994933"/>
          <a:ext cx="7707489" cy="4427540"/>
        </p:xfrm>
        <a:graphic>
          <a:graphicData uri="http://schemas.openxmlformats.org/drawingml/2006/table">
            <a:tbl>
              <a:tblPr firstRow="1" firstCol="1" bandRow="1"/>
              <a:tblGrid>
                <a:gridCol w="667897">
                  <a:extLst>
                    <a:ext uri="{9D8B030D-6E8A-4147-A177-3AD203B41FA5}">
                      <a16:colId xmlns:a16="http://schemas.microsoft.com/office/drawing/2014/main" xmlns="" val="1460112088"/>
                    </a:ext>
                  </a:extLst>
                </a:gridCol>
                <a:gridCol w="1242707">
                  <a:extLst>
                    <a:ext uri="{9D8B030D-6E8A-4147-A177-3AD203B41FA5}">
                      <a16:colId xmlns:a16="http://schemas.microsoft.com/office/drawing/2014/main" xmlns="" val="4051746035"/>
                    </a:ext>
                  </a:extLst>
                </a:gridCol>
                <a:gridCol w="2417629">
                  <a:extLst>
                    <a:ext uri="{9D8B030D-6E8A-4147-A177-3AD203B41FA5}">
                      <a16:colId xmlns:a16="http://schemas.microsoft.com/office/drawing/2014/main" xmlns="" val="4240921846"/>
                    </a:ext>
                  </a:extLst>
                </a:gridCol>
                <a:gridCol w="3379256">
                  <a:extLst>
                    <a:ext uri="{9D8B030D-6E8A-4147-A177-3AD203B41FA5}">
                      <a16:colId xmlns:a16="http://schemas.microsoft.com/office/drawing/2014/main" xmlns="" val="3168594858"/>
                    </a:ext>
                  </a:extLst>
                </a:gridCol>
              </a:tblGrid>
              <a:tr h="125225">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序号</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故障</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原因</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处理</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7621435"/>
                  </a:ext>
                </a:extLst>
              </a:tr>
              <a:tr h="1111516">
                <a:tc>
                  <a:txBody>
                    <a:bodyPr/>
                    <a:lstStyle/>
                    <a:p>
                      <a:pPr algn="ctr">
                        <a:lnSpc>
                          <a:spcPct val="150000"/>
                        </a:lnSpc>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吸气量明显下降，真空度降低</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1.供水量不足或水温过高</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2.系统有泄漏</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3.介质有腐蚀或带入物料磨蚀，使内部机件间隙加大</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4.填料密封泄漏</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5.内部结垢严重</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6.机件腐蚀</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7.修配后，轴向间隙不符合要求</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8.柔性阀板破损</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1.调节供水量，检查供水管路是否堵塞</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2.检查管路连接的密封性</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3.净化介质，防止固体物料吸入泵体，更换磨损零件</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4.稍拧紧填料压盖</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5.清除水垢</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6.更换零件</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7.重新调整轴向间隙</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5388537"/>
                  </a:ext>
                </a:extLst>
              </a:tr>
              <a:tr h="555412">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运转声音异常</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1.气体冲刷或喷射</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2.吸、排气管壁太簿</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3.泵在高真空下发生汽蚀</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1.把排气口引出室外</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2.采用管壁较厚的气管</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3.采用较低温度的工作水，或在吸入侧补充气体，也可配上喷射器</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9415187"/>
                  </a:ext>
                </a:extLst>
              </a:tr>
              <a:tr h="412016">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振动大</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1.机座与基础接触不良，地脚螺栓松动</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2.电机与泵对中不好</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1.用混凝土填充底座空隙，拧紧地脚螺栓</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2.重新对中和锁紧</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1689382"/>
                  </a:ext>
                </a:extLst>
              </a:tr>
              <a:tr h="842204">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6</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轴承部位发热</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1.电机、真空泵不对中</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2.润滑不良，油脂干涸或太多</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3.轴承安装不当</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4.轴承锈蚀、磨蚀、滚道被划伤</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1.重新调整同轴度</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2.改善润滑条件</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3.重新调整轴承位置</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4.更换轴承</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3158570"/>
                  </a:ext>
                </a:extLst>
              </a:tr>
            </a:tbl>
          </a:graphicData>
        </a:graphic>
      </p:graphicFrame>
    </p:spTree>
    <p:extLst>
      <p:ext uri="{BB962C8B-B14F-4D97-AF65-F5344CB8AC3E}">
        <p14:creationId xmlns:p14="http://schemas.microsoft.com/office/powerpoint/2010/main" val="313970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41014"/>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3.10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10</a:t>
            </a:r>
            <a:r>
              <a:rPr lang="zh-CN" altLang="en-US" sz="1600" dirty="0">
                <a:solidFill>
                  <a:srgbClr val="FF0000"/>
                </a:solidFill>
                <a:latin typeface="宋体" panose="02010600030101010101" pitchFamily="2" charset="-122"/>
                <a:ea typeface="宋体" panose="02010600030101010101" pitchFamily="2" charset="-122"/>
              </a:rPr>
              <a:t>：凝汽器水位高</a:t>
            </a:r>
            <a:endParaRPr lang="en-US" altLang="zh-CN" sz="1600" dirty="0">
              <a:solidFill>
                <a:srgbClr val="FF0000"/>
              </a:solidFill>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3.10.1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凝结水泵电流增大，</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凝结水压力、流量增加，</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水质硬度含氧量增大，</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凝结水过冷却</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3.10.2</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凝结水泵工作失常：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运行凝结水泵电源中断，凝结水泵电流和出口压力为“零”，热水井水位升高，此时倒备用泵；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凝结水泵汽化，此时电流和出口压力表指示摆动，水泵发出不正常的杂音，此时应检查进水门是否漏空气，水封门，空气门是否开启，如仍不能消除汽化时，应倒备用泵运行，切除故障泵；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备用凝结水泵出口逆止门损坏。水从备用泵倒回凝汽器内，热井水位升高。此时应关闭备用泵出口门，切除备用泵检修； </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8085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57934"/>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凝结水系统误关闭或阀门闸板脱落。凝结水量减少，出口压力增大，电流下降，热井水位升高。此时应开启凝结水出口母管放水门，保持热水井水位正常，并迅速查找原因；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凝结水泵叶轮损坏。水泵发出不正常声音出口压力降低，此时应倒备用泵，切除故障泵。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凝汽器铜管泄漏</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3.10.3</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应联系化水人员取样分析水质，漏水严重，影响真空不断下降时，启动备用凝结水泵，若不能降低水位，可适当减去部分电负荷。</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确认铜管泄漏后，应根据水质恶化程度，将凝结水全部放入地沟，并进行凝汽器半边查漏，若不能发现原因，应作事故停机处理。</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84873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11</a:t>
            </a:r>
            <a:r>
              <a:rPr lang="zh-CN" altLang="en-US" sz="1600" dirty="0">
                <a:solidFill>
                  <a:srgbClr val="FF0000"/>
                </a:solidFill>
                <a:latin typeface="宋体" panose="02010600030101010101" pitchFamily="2" charset="-122"/>
                <a:ea typeface="宋体" panose="02010600030101010101" pitchFamily="2" charset="-122"/>
              </a:rPr>
              <a:t>：真空系统漏空气</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3.11.1</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立即启动备用真空泵并列运行。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检查水封水是否中断，若中断应立即恢复。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检查真空状态下运行的管道、阀门、盘根、法兰是否漏空气。</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若负荷降低，真空降低，负荷升高，真空恢复，说明低压缸结合面或低压抽汽管道法兰漏空气。</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6275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20445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12</a:t>
            </a:r>
            <a:r>
              <a:rPr lang="zh-CN" altLang="en-US" sz="1600" dirty="0">
                <a:solidFill>
                  <a:srgbClr val="FF0000"/>
                </a:solidFill>
                <a:latin typeface="宋体" panose="02010600030101010101" pitchFamily="2" charset="-122"/>
                <a:ea typeface="宋体" panose="02010600030101010101" pitchFamily="2" charset="-122"/>
              </a:rPr>
              <a:t>：真空系统不漏空气</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3.12.1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负荷降低真空下降，负荷升高真空正常</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3.12.2</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检查真空破坏门关闭是否严密，加水密封；</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检查低压抽汽管道根部法兰、低压缸结合面是否漏空气，发现漏汽点后，就报告班长或车间及时处理。</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9200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62423"/>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13</a:t>
            </a:r>
            <a:r>
              <a:rPr lang="zh-CN" altLang="en-US" sz="1600" dirty="0">
                <a:solidFill>
                  <a:srgbClr val="FF0000"/>
                </a:solidFill>
                <a:latin typeface="宋体" panose="02010600030101010101" pitchFamily="2" charset="-122"/>
                <a:ea typeface="宋体" panose="02010600030101010101" pitchFamily="2" charset="-122"/>
              </a:rPr>
              <a:t>：循环水量少或中断</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3.13.1</a:t>
            </a:r>
            <a:r>
              <a:rPr lang="zh-CN" altLang="zh-CN" sz="1600" dirty="0">
                <a:latin typeface="宋体" panose="02010600030101010101" pitchFamily="2" charset="-122"/>
                <a:ea typeface="宋体" panose="02010600030101010101" pitchFamily="2" charset="-122"/>
              </a:rPr>
              <a:t>循环泵跳闸或循环水管破裂</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现象：凝汽器循环水进出水压力至“零”，真空急剧下降</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 </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处理：迅速减掉汽轮机的热负荷、电负荷，当真空降至61KPa时，应故障停机。 </a:t>
            </a:r>
          </a:p>
          <a:p>
            <a:pPr>
              <a:lnSpc>
                <a:spcPts val="2400"/>
              </a:lnSpc>
            </a:pPr>
            <a:r>
              <a:rPr lang="zh-CN" altLang="zh-CN" sz="1600" dirty="0">
                <a:latin typeface="宋体" panose="02010600030101010101" pitchFamily="2" charset="-122"/>
                <a:ea typeface="宋体" panose="02010600030101010101" pitchFamily="2" charset="-122"/>
              </a:rPr>
              <a:t>循环水量减少： </a:t>
            </a:r>
          </a:p>
          <a:p>
            <a:pPr>
              <a:lnSpc>
                <a:spcPts val="2400"/>
              </a:lnSpc>
            </a:pPr>
            <a:r>
              <a:rPr lang="en-US" altLang="zh-CN" sz="1600" dirty="0">
                <a:latin typeface="宋体" panose="02010600030101010101" pitchFamily="2" charset="-122"/>
                <a:ea typeface="宋体" panose="02010600030101010101" pitchFamily="2" charset="-122"/>
              </a:rPr>
              <a:t>3.13.2</a:t>
            </a:r>
            <a:r>
              <a:rPr lang="zh-CN" altLang="zh-CN" sz="1600" dirty="0">
                <a:latin typeface="宋体" panose="02010600030101010101" pitchFamily="2" charset="-122"/>
                <a:ea typeface="宋体" panose="02010600030101010101" pitchFamily="2" charset="-122"/>
              </a:rPr>
              <a:t>循环水量减少</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现象：循环水进出口温差增大，排汽温度升高</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处理：调整循环水量，恢复正常真空，或联系泵房启动备用泵。 </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3.12.3</a:t>
            </a:r>
            <a:r>
              <a:rPr lang="zh-CN" altLang="zh-CN" sz="1600" dirty="0">
                <a:latin typeface="宋体" panose="02010600030101010101" pitchFamily="2" charset="-122"/>
                <a:ea typeface="宋体" panose="02010600030101010101" pitchFamily="2" charset="-122"/>
              </a:rPr>
              <a:t>循环水管有空气</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现象：循环水压降低，进、出口水温升高</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处理：开放气门排空气，检查泄漏点予以消除。</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8977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543552"/>
          </a:xfrm>
          <a:prstGeom prst="rect">
            <a:avLst/>
          </a:prstGeom>
        </p:spPr>
        <p:txBody>
          <a:bodyPr wrap="square">
            <a:spAutoFit/>
          </a:bodyPr>
          <a:lstStyle/>
          <a:p>
            <a:pPr lvl="0">
              <a:lnSpc>
                <a:spcPct val="150000"/>
              </a:lnSpc>
            </a:pPr>
            <a:r>
              <a:rPr lang="zh-CN" altLang="zh-CN" sz="1600" dirty="0">
                <a:solidFill>
                  <a:srgbClr val="FF0000"/>
                </a:solidFill>
                <a:latin typeface="宋体" panose="02010600030101010101" pitchFamily="2" charset="-122"/>
                <a:ea typeface="宋体" panose="02010600030101010101" pitchFamily="2" charset="-122"/>
              </a:rPr>
              <a:t>定期排污注意事项：</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排污前应对排污系统进行检查，确认无误后，方可进行排污。</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开排污门时应缓慢，防止发生水冲击。若发生水冲击时，则应关小排污门，待水冲击消失后再缓慢开启排污门进行排污。</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下联箱排污必须单个进行。下联箱排污不准同时进行，其排污门全开时间不应超过半分钟。</a:t>
            </a: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排污时应注意汽包水位变化，运行不稳或发生事故时，立即停止排污。</a:t>
            </a:r>
          </a:p>
          <a:p>
            <a:pPr>
              <a:lnSpc>
                <a:spcPct val="1500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排污时应先开隔绝门，再开调整门。排污完毕，应先关调整门，再关隔绝门</a:t>
            </a:r>
            <a:r>
              <a:rPr lang="zh-CN" altLang="en-US" sz="1600" dirty="0">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下列情况时，应立即停止排污：</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汽压或给水压力急剧下降时。</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汽包水位不正常时（高水位例外）。</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排污系统发生水冲击时。</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排污系统泄漏，大量汽水喷出，可能造成人身设备事故时。</a:t>
            </a:r>
          </a:p>
          <a:p>
            <a:pPr>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700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3.14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14</a:t>
            </a:r>
            <a:r>
              <a:rPr lang="zh-CN" altLang="en-US" sz="1600" dirty="0">
                <a:solidFill>
                  <a:srgbClr val="FF0000"/>
                </a:solidFill>
                <a:latin typeface="宋体" panose="02010600030101010101" pitchFamily="2" charset="-122"/>
                <a:ea typeface="宋体" panose="02010600030101010101" pitchFamily="2" charset="-122"/>
              </a:rPr>
              <a:t>：循环水量少或中断</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3.14.1</a:t>
            </a:r>
            <a:r>
              <a:rPr lang="zh-CN" altLang="zh-CN" sz="1600" dirty="0">
                <a:latin typeface="宋体" panose="02010600030101010101" pitchFamily="2" charset="-122"/>
                <a:ea typeface="宋体" panose="02010600030101010101" pitchFamily="2" charset="-122"/>
              </a:rPr>
              <a:t>油系统工作失常，遇下列情况之一者均应紧急停机：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轴承回油温度急剧上升超过75℃，推力瓦块温度超过110℃；</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油箱油位下降至油位计“500mm”以下而无法恢复；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润滑油压下降至0.02 MPa时；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运行中主油泵工作失常，出口油压降低且泵内有明显的金属摩擦声。</a:t>
            </a:r>
          </a:p>
          <a:p>
            <a:pPr>
              <a:lnSpc>
                <a:spcPts val="2400"/>
              </a:lnSpc>
            </a:pPr>
            <a:r>
              <a:rPr lang="en-US" altLang="zh-CN" sz="1600" dirty="0">
                <a:latin typeface="宋体" panose="02010600030101010101" pitchFamily="2" charset="-122"/>
                <a:ea typeface="宋体" panose="02010600030101010101" pitchFamily="2" charset="-122"/>
              </a:rPr>
              <a:t>3.14.2</a:t>
            </a:r>
            <a:r>
              <a:rPr lang="zh-CN" altLang="zh-CN" sz="1600" dirty="0">
                <a:latin typeface="宋体" panose="02010600030101010101" pitchFamily="2" charset="-122"/>
                <a:ea typeface="宋体" panose="02010600030101010101" pitchFamily="2" charset="-122"/>
              </a:rPr>
              <a:t>主油泵失常的处理方法</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立即启动交流润滑油泵，保持正常油压；</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仔细倾听主油泵内部声音，并注意监测汽轮发电机振动；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严格监视油系统中各油压，并检查各轴承回油油温是否正常；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如果主油泵内部声音越来越大，并伴有杂音，同时油压下降，此时，应迅速调整交流润滑油泵出口压力，保持正常油压，按正常故障停机步骤停机。</a:t>
            </a:r>
            <a:endParaRPr lang="en-US" altLang="zh-CN" sz="1600" dirty="0">
              <a:latin typeface="宋体" panose="02010600030101010101" pitchFamily="2" charset="-122"/>
              <a:ea typeface="宋体" panose="02010600030101010101" pitchFamily="2" charset="-122"/>
            </a:endParaRP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2860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051109"/>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3.14.3</a:t>
            </a:r>
            <a:r>
              <a:rPr lang="zh-CN" altLang="zh-CN" sz="1600" dirty="0">
                <a:latin typeface="宋体" panose="02010600030101010101" pitchFamily="2" charset="-122"/>
                <a:ea typeface="宋体" panose="02010600030101010101" pitchFamily="2" charset="-122"/>
              </a:rPr>
              <a:t>油系统漏油的处理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油压和油箱油位同时下降，一般是压力油漏到油箱外部，此时应检查油系统设备和油管、冷油器有无漏油，发现漏油时，应设法消除或倒换冷油器运行，必要时向油箱补油。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油压下降，油位不变，此时应检查下列各项：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油箱滤网是否堵塞，网前后油压差不大于0.05M</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检查主油泵入口油压，检查注油器工作是否正常；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各辅助油泵出口逆止门是否严密；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润滑油过压阀是否误动；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前箱内压力油管是否破裂；</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在此过程中，应根据油压下降的程度，在油压降至0.07Mpa时，如果交流电动油泵未自动启动，手动启动交流电动油泵，如润滑油压不能恢复时，继续降至0.02Mpa时，应紧急故障停机。</a:t>
            </a:r>
            <a:endParaRPr lang="en-US" altLang="zh-CN" sz="1600" dirty="0">
              <a:latin typeface="宋体" panose="02010600030101010101" pitchFamily="2" charset="-122"/>
              <a:ea typeface="宋体" panose="02010600030101010101" pitchFamily="2" charset="-122"/>
            </a:endParaRP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9033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3.14.4</a:t>
            </a:r>
            <a:r>
              <a:rPr lang="zh-CN" altLang="zh-CN" sz="1600" dirty="0">
                <a:latin typeface="宋体" panose="02010600030101010101" pitchFamily="2" charset="-122"/>
                <a:ea typeface="宋体" panose="02010600030101010101" pitchFamily="2" charset="-122"/>
              </a:rPr>
              <a:t>辅助油泵工作失常的处理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机组启动过程中，低速时交流润滑油泵故障，应迅速启动直流润滑油泵停机处理；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启动过程中，中、高转速主油泵未投入工作时，交流润滑油泵工作失常，应启动直流润滑油泵，若交流润滑油泵和直流润滑油泵都有故障，应进行破坏真空紧急故障停机处理，待机组冷却后翻瓦检查轴承磨损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机组启动过程中，交流润滑油泵发生故障，此时主油泵已投入工作，应启动直流润滑油泵，机组正常启动，机组并列后对交流润滑油泵进行检修；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机组停机过程中，如交流润滑油泵和直流润滑油泵都发生故障，应继续维持汽轮机空负荷运行，直至其中一台泵修复为止。</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8156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3555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3.15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15</a:t>
            </a:r>
            <a:r>
              <a:rPr lang="zh-CN" altLang="en-US" sz="1600" dirty="0">
                <a:solidFill>
                  <a:srgbClr val="FF0000"/>
                </a:solidFill>
                <a:latin typeface="宋体" panose="02010600030101010101" pitchFamily="2" charset="-122"/>
                <a:ea typeface="宋体" panose="02010600030101010101" pitchFamily="2" charset="-122"/>
              </a:rPr>
              <a:t>：汽轮机油系统失火</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3.15.1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油系统着火，一般使用干式灭火器、二氧化碳灭火器或石棉布、湿雨布灭火，不准使用砂子，流到地面的油着火可用砂土灭火；</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迅速控制火势，切断电源、油源，搬走易燃易爆物品（气瓶、木材、油脂）；</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当火势无法扑灭，威胁到人身和机组安全时，应立即破坏真空停机。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汽轮机运行中若油系统漏油引起火灾时，应立即紧急停机，同时将润滑油压降到最低限度；</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若火势仍无法控制，且已蔓延到油箱时，应立即开启油箱事故放油门，但必须保证在汽轮机惰走时间内，轴承正常供油；</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油箱着火时，不得使用水或砂子灭火。</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59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3.16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16</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蒸汽管道和其他管道故障</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3.16.1</a:t>
            </a:r>
            <a:r>
              <a:rPr lang="zh-CN" altLang="zh-CN" sz="1600" dirty="0">
                <a:latin typeface="宋体" panose="02010600030101010101" pitchFamily="2" charset="-122"/>
                <a:ea typeface="宋体" panose="02010600030101010101" pitchFamily="2" charset="-122"/>
              </a:rPr>
              <a:t>汽轮机主汽管道破裂时</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启动交流润滑油泵，紧急停机；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隔断发生故障部分的汽管，打开汽轮机厂房的窗户，设置隔离带，注意人员勿乱跑，防止被汽流吹伤。</a:t>
            </a:r>
          </a:p>
          <a:p>
            <a:pPr>
              <a:lnSpc>
                <a:spcPts val="2400"/>
              </a:lnSpc>
            </a:pPr>
            <a:r>
              <a:rPr lang="en-US" altLang="zh-CN" sz="1600" dirty="0">
                <a:latin typeface="宋体" panose="02010600030101010101" pitchFamily="2" charset="-122"/>
                <a:ea typeface="宋体" panose="02010600030101010101" pitchFamily="2" charset="-122"/>
              </a:rPr>
              <a:t>3.16.1</a:t>
            </a:r>
            <a:r>
              <a:rPr lang="zh-CN" altLang="zh-CN" sz="1600" dirty="0">
                <a:latin typeface="宋体" panose="02010600030101010101" pitchFamily="2" charset="-122"/>
                <a:ea typeface="宋体" panose="02010600030101010101" pitchFamily="2" charset="-122"/>
              </a:rPr>
              <a:t>汽管道阀门、法兰漏汽的处理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设法减少漏汽或隔断漏汽的管道；</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若无法隔断，同时主汽阀门、法兰漏气很大，威胁机组运行和人员人身安全时，应立即停机。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当主汽管道发生振动时，检查管道的疏水和支吊架运行情况及有无泄漏，并向值长和有关人员汇报，如振动威胁到汽管和与之相连接的设备的安全运行时，应减负荷，必要时停机。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其他压力管道发生故障时，值班人员必须采取措施，不使人身和设备遭受损害，制止或减少汽水管道的泄漏和振动，如影响机组的安全，应报告值长，必要时故障停机。</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5083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17</a:t>
            </a:r>
            <a:r>
              <a:rPr lang="zh-CN" altLang="en-US" sz="1600" dirty="0">
                <a:solidFill>
                  <a:srgbClr val="FF0000"/>
                </a:solidFill>
                <a:latin typeface="宋体" panose="02010600030101010101" pitchFamily="2" charset="-122"/>
                <a:ea typeface="宋体" panose="02010600030101010101" pitchFamily="2" charset="-122"/>
              </a:rPr>
              <a:t>：厂用电中断</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3.17.1</a:t>
            </a:r>
            <a:r>
              <a:rPr lang="zh-CN" altLang="en-US" sz="1600" dirty="0">
                <a:latin typeface="宋体" panose="02010600030101010101" pitchFamily="2" charset="-122"/>
                <a:ea typeface="宋体" panose="02010600030101010101" pitchFamily="2" charset="-122"/>
              </a:rPr>
              <a:t>厂用电全部中断</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凝结水泵、给水泵、循环水泵、射水泵电流到零，出口压力急剧下降，备用泵不联动；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运行中的各辅助设备电动机停转，电流到零，报警，备用设备不联动；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汽温、汽压迅速下降，油温升高；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机组未甩负荷时，主蒸汽参数、真空等急剧下降，如甩负荷时，主蒸汽参数将升高等；</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真空下降，冷凝器水位升高；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机器声音突然变小，车间交流照明熄灭，事故电源自动供照明电。</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处理方法</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检查直流润滑油泵是否启动，如未启动立即手合直流润滑油泵；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调整轴封汽压；</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机组跳闸后，检查自动主汽门、调速汽门，及抽汽逆止阀是否关闭，否则应手动关严，并关闭电动主汽门；</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2217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解列所有自动，各转动设备、联动开关放在断开位置，手动操作各设备和系统，待厂尽快恢复电源，如果短时间内不能恢复请示值长停机处理；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做好记录，汇报有关领导；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转子静止后，应投入连续盘车，如果没有电源应手动进行定期盘车。</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3.17.1</a:t>
            </a:r>
            <a:r>
              <a:rPr lang="zh-CN" altLang="en-US" sz="1600" dirty="0">
                <a:latin typeface="宋体" panose="02010600030101010101" pitchFamily="2" charset="-122"/>
                <a:ea typeface="宋体" panose="02010600030101010101" pitchFamily="2" charset="-122"/>
              </a:rPr>
              <a:t>厂用电部分中断</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部分运行泵电流到零，备用泵应联动；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报警屏事故报警信号发出；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主蒸汽压力下降，真空下降等。</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处理方法</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运行泵跳闸，备用泵联动时，应进行开关复位，检查联动泵应无异常情况；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备用泵未联动时应人工启动，如开关合不上时，应立即通知检修，并就地检查备用泵无明显异常时，可将备用泵开关重合闸一次；</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如备用泵、跳闸泵均不能启动时，则应根据情况减负荷运行，如监控参数达到极限时，应立即故障停机；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厂用电恢复后，立即按起动要求操作，恢复运行。</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467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3.18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18</a:t>
            </a:r>
            <a:r>
              <a:rPr lang="zh-CN" altLang="en-US" sz="1600" dirty="0">
                <a:solidFill>
                  <a:srgbClr val="FF0000"/>
                </a:solidFill>
                <a:latin typeface="宋体" panose="02010600030101010101" pitchFamily="2" charset="-122"/>
                <a:ea typeface="宋体" panose="02010600030101010101" pitchFamily="2" charset="-122"/>
              </a:rPr>
              <a:t>：发电机和汽轮机跳闸（自动主汽门、调速汽门关闭）</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3.18.1</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有功功率表指示为零，转速升高后又下降；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发电机出口开关跳闸，汽机主汽门全关、掉闸、停机报警指示灯闪亮。</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3.18.2</a:t>
            </a:r>
            <a:r>
              <a:rPr lang="zh-CN" altLang="en-US" sz="1600" dirty="0">
                <a:latin typeface="宋体" panose="02010600030101010101" pitchFamily="2" charset="-122"/>
                <a:ea typeface="宋体" panose="02010600030101010101" pitchFamily="2" charset="-122"/>
              </a:rPr>
              <a:t>处理：</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检查自动主汽门、调速汽门是否关闭；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若保护动作则应按紧急故障停机处理，汇报值长；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启动交流润滑油泵，保持润滑油压正常；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调整轴封压力；</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检查机组是否振动并倾听机组内部声音；</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根据运行情况，是否向除氧器供汽；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停止真空泵，开启真空破坏门，紧急故障停机；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完成故障停机的其它操作；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机组停止后，检查盘车正常，并对机组设备及保护进行认真的检查，确认无异常后汇报值长，再启动听命令。</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195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3.19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19</a:t>
            </a:r>
            <a:r>
              <a:rPr lang="zh-CN" altLang="en-US" sz="1600" dirty="0">
                <a:solidFill>
                  <a:srgbClr val="FF0000"/>
                </a:solidFill>
                <a:latin typeface="宋体" panose="02010600030101010101" pitchFamily="2" charset="-122"/>
                <a:ea typeface="宋体" panose="02010600030101010101" pitchFamily="2" charset="-122"/>
              </a:rPr>
              <a:t>：发电机和汽轮机跳闸，汽轮机超速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3.19.1</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有功功率表指示为零，转速升高；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机组声音异常，转速超过6000r/min继续升高；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发电机出口开关跳闸，汽机掉闸、停机报警指示灯闪亮。</a:t>
            </a:r>
          </a:p>
          <a:p>
            <a:pPr>
              <a:lnSpc>
                <a:spcPts val="2400"/>
              </a:lnSpc>
            </a:pPr>
            <a:r>
              <a:rPr lang="en-US" altLang="zh-CN" sz="1600" dirty="0">
                <a:latin typeface="宋体" panose="02010600030101010101" pitchFamily="2" charset="-122"/>
                <a:ea typeface="宋体" panose="02010600030101010101" pitchFamily="2" charset="-122"/>
              </a:rPr>
              <a:t>3.19.2</a:t>
            </a:r>
            <a:r>
              <a:rPr lang="zh-CN" altLang="en-US" sz="1600" dirty="0">
                <a:latin typeface="宋体" panose="02010600030101010101" pitchFamily="2" charset="-122"/>
                <a:ea typeface="宋体" panose="02010600030101010101" pitchFamily="2" charset="-122"/>
              </a:rPr>
              <a:t>处理：</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立即手打危急保安器或按停机按钮，确证主汽门、调速汽门、各段抽汽逆止门关闭严密，转速不再升高，否则应关闭电动主汽门，记录转子隋走时间；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启动交流润滑油泵，保持润滑油压正常；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根据运行情况，是否向除氧器供汽；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停止射水泵，开启真空破坏门，紧急故障停机；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完成故障停机的其它操作；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汇报值长，做好记录；</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关闭有关汽门，机组再次启动，危急保安器等超速保护进行检修和试验，确证其良好后，请示值长方可启动汽轮机。</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200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3.20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20</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升压站及系统故障，开关跳闸，甩负荷发电机带厂用电</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3.20.1</a:t>
            </a:r>
            <a:r>
              <a:rPr lang="zh-CN" altLang="zh-CN" sz="1600" dirty="0">
                <a:latin typeface="宋体" panose="02010600030101010101" pitchFamily="2" charset="-122"/>
                <a:ea typeface="宋体" panose="02010600030101010101" pitchFamily="2" charset="-122"/>
              </a:rPr>
              <a:t>现象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照明灯突亮，发电机电压升高；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机组声音异常；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转速升高后又下降；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相应开关跳闸，“保护动作”指示闪亮。</a:t>
            </a:r>
          </a:p>
          <a:p>
            <a:pPr>
              <a:lnSpc>
                <a:spcPts val="2400"/>
              </a:lnSpc>
            </a:pPr>
            <a:r>
              <a:rPr lang="en-US" altLang="zh-CN" sz="1600" dirty="0">
                <a:latin typeface="宋体" panose="02010600030101010101" pitchFamily="2" charset="-122"/>
                <a:ea typeface="宋体" panose="02010600030101010101" pitchFamily="2" charset="-122"/>
              </a:rPr>
              <a:t>3.20.2</a:t>
            </a:r>
            <a:r>
              <a:rPr lang="zh-CN" altLang="en-US" sz="1600" dirty="0">
                <a:latin typeface="宋体" panose="02010600030101010101" pitchFamily="2" charset="-122"/>
                <a:ea typeface="宋体" panose="02010600030101010101" pitchFamily="2" charset="-122"/>
              </a:rPr>
              <a:t>处理：</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应及时控制转速；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DEH自动将负荷调节切换到转速调节方式，负荷由汽机进行调整，通知锅炉降低热负荷，必要时排空；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根据运行情况，是否向除氧器供汽；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全面检查机组轴向位移、机组膨胀、前汽缸上下温差，机组轴瓦回油温度和推力瓦回油温度，主蒸汽参数、真空等一切正常，稳定机组单机运行；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保护动作，值班员应根据报警屏显示，应迅速查明动作原因，汇报值长，若无异常，待令，应尽快与系统并列，恢复到原运行方式。</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7991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474028"/>
          </a:xfrm>
          <a:prstGeom prst="rect">
            <a:avLst/>
          </a:prstGeom>
        </p:spPr>
        <p:txBody>
          <a:bodyPr wrap="square">
            <a:spAutoFit/>
          </a:bodyPr>
          <a:lstStyle/>
          <a:p>
            <a:pPr>
              <a:lnSpc>
                <a:spcPts val="25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燃烧</a:t>
            </a:r>
            <a:r>
              <a:rPr lang="zh-CN" altLang="en-US" sz="1600" dirty="0">
                <a:latin typeface="宋体" panose="02010600030101010101" pitchFamily="2" charset="-122"/>
                <a:ea typeface="宋体" panose="02010600030101010101" pitchFamily="2" charset="-122"/>
              </a:rPr>
              <a:t>调整</a:t>
            </a:r>
            <a:r>
              <a:rPr lang="zh-CN" altLang="zh-CN" sz="1600" dirty="0">
                <a:latin typeface="宋体" panose="02010600030101010101" pitchFamily="2" charset="-122"/>
                <a:ea typeface="宋体" panose="02010600030101010101" pitchFamily="2" charset="-122"/>
              </a:rPr>
              <a:t>是垃圾焚烧发电厂参数调整中最重要的调整操作之一，同时也是技术难度最大的一块内容。调节燃烧主要在</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管理画面进行操作，</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的控制内容涵盖了所有跟燃烧的相关的操作。</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    </a:t>
            </a:r>
            <a:r>
              <a:rPr lang="zh-CN" altLang="zh-CN" sz="1600" b="1" dirty="0">
                <a:solidFill>
                  <a:srgbClr val="FF0000"/>
                </a:solidFill>
                <a:latin typeface="宋体" panose="02010600030101010101" pitchFamily="2" charset="-122"/>
                <a:ea typeface="宋体" panose="02010600030101010101" pitchFamily="2" charset="-122"/>
              </a:rPr>
              <a:t>影响垃圾燃烧质量的因素：</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垃圾灰份含量，水份含量和垃圾热值。</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垃圾在炉排上的停留时间。</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垃圾在炉排上的厚度。</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炉膛的热负荷。</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风量的大小、配比及风温。</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干燥、燃烧、燃烬炉排和剪切刀的配合。</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垃圾在炉排上的左右侧均衡（不偏斜）和前后均匀。</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1866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3555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21</a:t>
            </a:r>
            <a:r>
              <a:rPr lang="zh-CN" altLang="en-US" sz="1600" dirty="0">
                <a:solidFill>
                  <a:srgbClr val="FF0000"/>
                </a:solidFill>
                <a:latin typeface="宋体" panose="02010600030101010101" pitchFamily="2" charset="-122"/>
                <a:ea typeface="宋体" panose="02010600030101010101" pitchFamily="2" charset="-122"/>
              </a:rPr>
              <a:t>：除氧器事故处理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3.21.1</a:t>
            </a:r>
            <a:r>
              <a:rPr lang="zh-CN" altLang="zh-CN" sz="1600" dirty="0">
                <a:latin typeface="宋体" panose="02010600030101010101" pitchFamily="2" charset="-122"/>
                <a:ea typeface="宋体" panose="02010600030101010101" pitchFamily="2" charset="-122"/>
              </a:rPr>
              <a:t>除氧器水位高的处理</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锅炉上水量减小；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水位计上部考克堵塞，产生假水位，电接点水位计接点不正常；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补水量过大。</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检查除氧器水位是否是真水位；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水位过高，高至极限应开启除氧器放水门，把水放至合格水位；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关闭疏水泵至除氧器补水门；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待水位正常后将放水门关闭。</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4424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2000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3.21.2</a:t>
            </a:r>
            <a:r>
              <a:rPr lang="zh-CN" altLang="zh-CN" sz="1600" dirty="0">
                <a:latin typeface="宋体" panose="02010600030101010101" pitchFamily="2" charset="-122"/>
                <a:ea typeface="宋体" panose="02010600030101010101" pitchFamily="2" charset="-122"/>
              </a:rPr>
              <a:t>除氧器水位</a:t>
            </a:r>
            <a:r>
              <a:rPr lang="zh-CN" altLang="en-US" sz="1600" dirty="0">
                <a:latin typeface="宋体" panose="02010600030101010101" pitchFamily="2" charset="-122"/>
                <a:ea typeface="宋体" panose="02010600030101010101" pitchFamily="2" charset="-122"/>
              </a:rPr>
              <a:t>低</a:t>
            </a:r>
            <a:r>
              <a:rPr lang="zh-CN" altLang="zh-CN" sz="1600" dirty="0">
                <a:latin typeface="宋体" panose="02010600030101010101" pitchFamily="2" charset="-122"/>
                <a:ea typeface="宋体" panose="02010600030101010101" pitchFamily="2" charset="-122"/>
              </a:rPr>
              <a:t>的处理</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锅炉上水量</a:t>
            </a:r>
            <a:r>
              <a:rPr lang="zh-CN" altLang="en-US" sz="1600" dirty="0">
                <a:latin typeface="宋体" panose="02010600030101010101" pitchFamily="2" charset="-122"/>
                <a:ea typeface="宋体" panose="02010600030101010101" pitchFamily="2" charset="-122"/>
              </a:rPr>
              <a:t>增大</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放水门漏水；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水位计不准，假水位，电接点水位计接点不正常。</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检查除氧器水位是否是真水位；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检查除氧器放水门是否漏水；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若水位不能维持，启动疏水泵或直接补除盐水。</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1513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2000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3.21.3</a:t>
            </a:r>
            <a:r>
              <a:rPr lang="zh-CN" altLang="zh-CN" sz="1600" dirty="0">
                <a:latin typeface="宋体" panose="02010600030101010101" pitchFamily="2" charset="-122"/>
                <a:ea typeface="宋体" panose="02010600030101010101" pitchFamily="2" charset="-122"/>
              </a:rPr>
              <a:t>除氧器压力升高</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进汽压力升高；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压力调整器动作失灵，进汽调整阀卡在全开位置；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凝结水进水减小，或凝结水泵跳闸，进水中断；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疏水泵上水减小，或疏水泵跳闸，上水中断。</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调节压力调整器，及时关小进汽门，调整到正常压力；</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检查凝结水泵、疏水泵运行情况，及时恢复正常进水。</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872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2000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3.21.4</a:t>
            </a:r>
            <a:r>
              <a:rPr lang="zh-CN" altLang="zh-CN" sz="1600" dirty="0">
                <a:latin typeface="宋体" panose="02010600030101010101" pitchFamily="2" charset="-122"/>
                <a:ea typeface="宋体" panose="02010600030101010101" pitchFamily="2" charset="-122"/>
              </a:rPr>
              <a:t>除氧器压力</a:t>
            </a:r>
            <a:r>
              <a:rPr lang="zh-CN" altLang="en-US" sz="1600" dirty="0">
                <a:latin typeface="宋体" panose="02010600030101010101" pitchFamily="2" charset="-122"/>
                <a:ea typeface="宋体" panose="02010600030101010101" pitchFamily="2" charset="-122"/>
              </a:rPr>
              <a:t>降低</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压力调整器动作失灵，进汽调整阀卡在关位置；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汽机负荷少，进汽压力低，温度低；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凝结水进水突增；</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疏水补充过多。</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调节压力调整器，及时开大进汽门和再沸腾门，提高压力和水温；</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关小疏水进水门。</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2179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3.21.5</a:t>
            </a:r>
            <a:r>
              <a:rPr lang="zh-CN" altLang="zh-CN" sz="1600" dirty="0">
                <a:latin typeface="宋体" panose="02010600030101010101" pitchFamily="2" charset="-122"/>
                <a:ea typeface="宋体" panose="02010600030101010101" pitchFamily="2" charset="-122"/>
              </a:rPr>
              <a:t>除氧器水的含氧量增大</a:t>
            </a:r>
            <a:r>
              <a:rPr lang="zh-CN" altLang="en-US" sz="1600" dirty="0">
                <a:latin typeface="宋体" panose="02010600030101010101" pitchFamily="2" charset="-122"/>
                <a:ea typeface="宋体" panose="02010600030101010101" pitchFamily="2" charset="-122"/>
              </a:rPr>
              <a:t>的</a:t>
            </a:r>
            <a:r>
              <a:rPr lang="zh-CN" altLang="zh-CN" sz="1600" dirty="0">
                <a:latin typeface="宋体" panose="02010600030101010101" pitchFamily="2" charset="-122"/>
                <a:ea typeface="宋体" panose="02010600030101010101" pitchFamily="2" charset="-122"/>
              </a:rPr>
              <a:t>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适当提高进水温度，减少补充水量，保持进水量稳定均匀；</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供汽温度低，供汽量不足，提高进汽压力；</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检查压力自动调节是否失灵，汽水负荷分配是否适合；</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除氧器喷嘴堵塞或脱落等，严重时应停止运行；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取样门盘根漏汽，造成取样不合格，紧固盘根或关闭取样门，加装盘根；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排空门开度不够或未开，应适当开启。</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3.21.6</a:t>
            </a:r>
            <a:r>
              <a:rPr lang="zh-CN" altLang="zh-CN" sz="1600" dirty="0">
                <a:latin typeface="宋体" panose="02010600030101010101" pitchFamily="2" charset="-122"/>
                <a:ea typeface="宋体" panose="02010600030101010101" pitchFamily="2" charset="-122"/>
              </a:rPr>
              <a:t>除氧器振动</a:t>
            </a:r>
            <a:r>
              <a:rPr lang="zh-CN" altLang="en-US" sz="1600" dirty="0">
                <a:latin typeface="宋体" panose="02010600030101010101" pitchFamily="2" charset="-122"/>
                <a:ea typeface="宋体" panose="02010600030101010101" pitchFamily="2" charset="-122"/>
              </a:rPr>
              <a:t>的处理</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当水侧过负荷时，应减少进汽量，调整汽水量分配；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进水温度过低或水量过大，应提高进水温度或减少进水量；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托架或支吊架故障应停止除氧器运行通知检修处理；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除氧器水位过高或满水，水倒入汽管，应开启放水门放水，待水位正常后关闭；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除氧器内部损坏，应报告值长联系检修处理；</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启动暖管时振动，应加强疏水，增加暖管时间。</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28412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28112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3.21.7</a:t>
            </a:r>
            <a:r>
              <a:rPr lang="zh-CN" altLang="zh-CN" sz="1600" dirty="0">
                <a:latin typeface="宋体" panose="02010600030101010101" pitchFamily="2" charset="-122"/>
                <a:ea typeface="宋体" panose="02010600030101010101" pitchFamily="2" charset="-122"/>
              </a:rPr>
              <a:t>除氧器</a:t>
            </a:r>
            <a:r>
              <a:rPr lang="zh-CN" altLang="en-US" sz="1600" dirty="0">
                <a:latin typeface="宋体" panose="02010600030101010101" pitchFamily="2" charset="-122"/>
                <a:ea typeface="宋体" panose="02010600030101010101" pitchFamily="2" charset="-122"/>
              </a:rPr>
              <a:t>汽化的处理</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补充水增加，压力下降与水温不相适应，应开大进汽门；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汽轮机突然甩负荷，使除氧器压力下降，应减少进水量，开大饱和蒸汽进汽门。</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3675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22</a:t>
            </a:r>
            <a:r>
              <a:rPr lang="zh-CN" altLang="en-US" sz="1600" dirty="0">
                <a:solidFill>
                  <a:srgbClr val="FF0000"/>
                </a:solidFill>
                <a:latin typeface="宋体" panose="02010600030101010101" pitchFamily="2" charset="-122"/>
                <a:ea typeface="宋体" panose="02010600030101010101" pitchFamily="2" charset="-122"/>
              </a:rPr>
              <a:t>：给水泵事故处理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3.22.1</a:t>
            </a:r>
            <a:r>
              <a:rPr lang="zh-CN" altLang="zh-CN" sz="1600" dirty="0">
                <a:latin typeface="宋体" panose="02010600030101010101" pitchFamily="2" charset="-122"/>
                <a:ea typeface="宋体" panose="02010600030101010101" pitchFamily="2" charset="-122"/>
              </a:rPr>
              <a:t>凡遇下列情况之一者，应紧急停泵：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电动机冒烟、着火或电流突然超过额定值而不降低；</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水泵或电机发生强烈振动；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水泵或电机内发出明显的金属摩擦撞击声；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轴瓦断油；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发生危及人身事故时。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3.22.2</a:t>
            </a:r>
            <a:r>
              <a:rPr lang="zh-CN" altLang="zh-CN" sz="1600" dirty="0">
                <a:latin typeface="宋体" panose="02010600030101010101" pitchFamily="2" charset="-122"/>
                <a:ea typeface="宋体" panose="02010600030101010101" pitchFamily="2" charset="-122"/>
              </a:rPr>
              <a:t>紧急停泵的操作步骤：</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立即停运故障泵，并检查备用泵是否自动启动，否则应手动启动备用泵；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其他操作按正常开停泵进行。</a:t>
            </a:r>
          </a:p>
          <a:p>
            <a:pPr>
              <a:lnSpc>
                <a:spcPts val="2400"/>
              </a:lnSpc>
            </a:pPr>
            <a:r>
              <a:rPr lang="en-US" altLang="zh-CN" sz="1600" dirty="0">
                <a:latin typeface="宋体" panose="02010600030101010101" pitchFamily="2" charset="-122"/>
                <a:ea typeface="宋体" panose="02010600030101010101" pitchFamily="2" charset="-122"/>
              </a:rPr>
              <a:t>3.22.3</a:t>
            </a:r>
            <a:r>
              <a:rPr lang="zh-CN" altLang="zh-CN" sz="1600" dirty="0">
                <a:latin typeface="宋体" panose="02010600030101010101" pitchFamily="2" charset="-122"/>
                <a:ea typeface="宋体" panose="02010600030101010101" pitchFamily="2" charset="-122"/>
              </a:rPr>
              <a:t>凡遇下列情况之一者，应先启动备用泵，后停运故障泵：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水泵或电机振动超过规定值；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水泵盘根过热或冒烟无法消除；</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水泵盘根漏水大，经处理无效；</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给水泵汽化；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轴承温度急剧上升至75℃以上或轴承冒烟。</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12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3.22.4</a:t>
            </a:r>
            <a:r>
              <a:rPr lang="zh-CN" altLang="zh-CN" sz="1600" dirty="0">
                <a:latin typeface="宋体" panose="02010600030101010101" pitchFamily="2" charset="-122"/>
                <a:ea typeface="宋体" panose="02010600030101010101" pitchFamily="2" charset="-122"/>
              </a:rPr>
              <a:t>故障停泵的操作步骤：</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启动备用泵，开启其出水门，正常后停下故障泵；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解除故障泵联锁开关，关闭进出水门，并填写缺陷单。</a:t>
            </a:r>
          </a:p>
          <a:p>
            <a:pPr>
              <a:lnSpc>
                <a:spcPts val="2400"/>
              </a:lnSpc>
            </a:pPr>
            <a:r>
              <a:rPr lang="en-US" altLang="zh-CN" sz="1600" dirty="0">
                <a:latin typeface="宋体" panose="02010600030101010101" pitchFamily="2" charset="-122"/>
                <a:ea typeface="宋体" panose="02010600030101010101" pitchFamily="2" charset="-122"/>
              </a:rPr>
              <a:t>3.22.5</a:t>
            </a:r>
            <a:r>
              <a:rPr lang="zh-CN" altLang="zh-CN" sz="1600" dirty="0">
                <a:latin typeface="宋体" panose="02010600030101010101" pitchFamily="2" charset="-122"/>
                <a:ea typeface="宋体" panose="02010600030101010101" pitchFamily="2" charset="-122"/>
              </a:rPr>
              <a:t>给水泵汽化</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出水压力、电动机电流下降并大幅摆动</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泵内发出噪音</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水泵两侧盘根处冒汽</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轴承振动增大。</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除氧器压力迅速下降</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水泵进口滤网堵塞</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水泵流量太少或空载运行时间太长</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除氧器缺水。</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9815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立即启动备用泵，停下汽化泵，报告值长；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如果是除氧器缺水而造成给水泵汽化或打空泵，应先停泵并迅速恢复除氧器水位、开启再循环门；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如果除氧器压力迅速下降应恢复除氧器压力、减小或暂停除氧器进水。</a:t>
            </a:r>
          </a:p>
          <a:p>
            <a:pPr>
              <a:lnSpc>
                <a:spcPts val="2400"/>
              </a:lnSpc>
            </a:pPr>
            <a:r>
              <a:rPr lang="en-US" altLang="zh-CN" sz="1600" dirty="0">
                <a:latin typeface="宋体" panose="02010600030101010101" pitchFamily="2" charset="-122"/>
                <a:ea typeface="宋体" panose="02010600030101010101" pitchFamily="2" charset="-122"/>
              </a:rPr>
              <a:t>3.22.6</a:t>
            </a:r>
            <a:r>
              <a:rPr lang="zh-CN" altLang="zh-CN" sz="1600" dirty="0">
                <a:latin typeface="宋体" panose="02010600030101010101" pitchFamily="2" charset="-122"/>
                <a:ea typeface="宋体" panose="02010600030101010101" pitchFamily="2" charset="-122"/>
              </a:rPr>
              <a:t>给水泵跳闸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立即启动备用泵；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在无备用泵的情况下，工作泵跳闸时若未发现水泵、电机有异常现象，可将工作泵操作把手复位，然后重新合闸一次，若无效，应立即报告值长，并通知锅炉减负荷保证给水；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水泵跳闸后若水泵转子倒转，应迅速关闭水泵出水门，严禁采用关闭进水门的方法制止水泵倒转，或者重启水泵。</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5206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3.22.7</a:t>
            </a:r>
            <a:r>
              <a:rPr lang="zh-CN" altLang="zh-CN" sz="1600" dirty="0">
                <a:latin typeface="宋体" panose="02010600030101010101" pitchFamily="2" charset="-122"/>
                <a:ea typeface="宋体" panose="02010600030101010101" pitchFamily="2" charset="-122"/>
              </a:rPr>
              <a:t>给水泵轴瓦发热</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水泵轴瓦安装间隙不正确；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水泵轴瓦油润滑量不够或油质不良；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水泵轴瓦冷却水减少或中断；</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油环带油不正常。</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如因轴瓦润滑油量不足引起，应及时加油；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如因轴瓦润滑油质不良引起，应启动备用泵，停运故障泵，对该故障泵进行换油；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如轴瓦冷却水减少或中断，应设法处理，若不能处理或处理无效时，应启动备用泵，停运故障泵，报告值长，并联系检修人员处理。</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42349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942746"/>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焚烧炉介绍</a:t>
            </a:r>
            <a:r>
              <a:rPr lang="en-US" altLang="zh-CN" sz="1600" b="1" dirty="0">
                <a:solidFill>
                  <a:srgbClr val="FF0000"/>
                </a:solidFill>
                <a:latin typeface="宋体" panose="02010600030101010101" pitchFamily="2" charset="-122"/>
                <a:ea typeface="宋体" panose="02010600030101010101" pitchFamily="2" charset="-122"/>
              </a:rPr>
              <a:t>   </a:t>
            </a:r>
          </a:p>
          <a:p>
            <a:pPr>
              <a:lnSpc>
                <a:spcPts val="2500"/>
              </a:lnSpc>
            </a:pPr>
            <a:r>
              <a:rPr lang="en-US" altLang="zh-CN" sz="1600" b="1" dirty="0">
                <a:solidFill>
                  <a:srgbClr val="FF0000"/>
                </a:solidFill>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本锅炉</a:t>
            </a:r>
            <a:r>
              <a:rPr lang="zh-CN" altLang="zh-CN" sz="1600" dirty="0">
                <a:latin typeface="宋体" panose="02010600030101010101" pitchFamily="2" charset="-122"/>
                <a:ea typeface="宋体" panose="02010600030101010101" pitchFamily="2" charset="-122"/>
              </a:rPr>
              <a:t>由垃圾焚烧炉和余热锅炉两部分组成。</a:t>
            </a:r>
            <a:r>
              <a:rPr lang="zh-CN" altLang="en-US" sz="1600" dirty="0">
                <a:latin typeface="宋体" panose="02010600030101010101" pitchFamily="2" charset="-122"/>
                <a:ea typeface="宋体" panose="02010600030101010101" pitchFamily="2" charset="-122"/>
              </a:rPr>
              <a:t>垃圾焚烧炉</a:t>
            </a:r>
            <a:r>
              <a:rPr lang="zh-CN" altLang="zh-CN" sz="1600" dirty="0">
                <a:latin typeface="宋体" panose="02010600030101010101" pitchFamily="2" charset="-122"/>
                <a:ea typeface="宋体" panose="02010600030101010101" pitchFamily="2" charset="-122"/>
              </a:rPr>
              <a:t>炉排选用日立造船</a:t>
            </a:r>
            <a:r>
              <a:rPr lang="en-US" altLang="zh-CN" sz="1600" dirty="0">
                <a:latin typeface="宋体" panose="02010600030101010101" pitchFamily="2" charset="-122"/>
                <a:ea typeface="宋体" panose="02010600030101010101" pitchFamily="2" charset="-122"/>
              </a:rPr>
              <a:t>-INOVA</a:t>
            </a:r>
            <a:r>
              <a:rPr lang="zh-CN" altLang="zh-CN" sz="1600" dirty="0">
                <a:latin typeface="宋体" panose="02010600030101010101" pitchFamily="2" charset="-122"/>
                <a:ea typeface="宋体" panose="02010600030101010101" pitchFamily="2" charset="-122"/>
              </a:rPr>
              <a:t>式</a:t>
            </a:r>
            <a:r>
              <a:rPr lang="en-US" altLang="zh-CN" sz="1600" dirty="0">
                <a:latin typeface="宋体" panose="02010600030101010101" pitchFamily="2" charset="-122"/>
                <a:ea typeface="宋体" panose="02010600030101010101" pitchFamily="2" charset="-122"/>
              </a:rPr>
              <a:t>L</a:t>
            </a:r>
            <a:r>
              <a:rPr lang="zh-CN" altLang="zh-CN" sz="1600" dirty="0">
                <a:latin typeface="宋体" panose="02010600030101010101" pitchFamily="2" charset="-122"/>
                <a:ea typeface="宋体" panose="02010600030101010101" pitchFamily="2" charset="-122"/>
              </a:rPr>
              <a:t>型机械炉排垃圾焚烧炉，</a:t>
            </a:r>
            <a:r>
              <a:rPr lang="zh-CN" altLang="en-US" sz="1600" dirty="0">
                <a:latin typeface="宋体" panose="02010600030101010101" pitchFamily="2" charset="-122"/>
                <a:ea typeface="宋体" panose="02010600030101010101" pitchFamily="2" charset="-122"/>
              </a:rPr>
              <a:t>余热锅炉</a:t>
            </a:r>
            <a:r>
              <a:rPr lang="zh-CN" altLang="zh-CN" sz="1600" dirty="0">
                <a:latin typeface="宋体" panose="02010600030101010101" pitchFamily="2" charset="-122"/>
                <a:ea typeface="宋体" panose="02010600030101010101" pitchFamily="2" charset="-122"/>
              </a:rPr>
              <a:t>是单锅筒自然循环水管锅炉， 卧式、 室内布置、 微负压运行， 落地抗震结构的锅炉。 </a:t>
            </a:r>
            <a:endParaRPr lang="en-US" altLang="zh-CN" sz="1600" dirty="0">
              <a:latin typeface="宋体" panose="02010600030101010101" pitchFamily="2" charset="-122"/>
              <a:ea typeface="宋体" panose="02010600030101010101" pitchFamily="2" charset="-122"/>
            </a:endParaRPr>
          </a:p>
          <a:p>
            <a:pPr>
              <a:lnSpc>
                <a:spcPts val="25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垃圾由抓斗供入垃圾给料斗，经过搭桥破解装置和溜槽，由推料器推入焚烧炉燃烧。 焚烧炉排由干燥炉排、 燃烧炉排和燃烬炉排三部分组成，垃圾灰烬进入炉渣溜管通过排渣机排出。 炉排下部布置十二个漏渣斗，漏渣斗下为落灰管及挡板阀，灰渣由炉渣输送机排出。</a:t>
            </a:r>
            <a:endParaRPr lang="en-US" altLang="zh-CN" sz="1600" dirty="0">
              <a:latin typeface="宋体" panose="02010600030101010101" pitchFamily="2" charset="-122"/>
              <a:ea typeface="宋体" panose="02010600030101010101" pitchFamily="2" charset="-122"/>
            </a:endParaRPr>
          </a:p>
          <a:p>
            <a:pPr>
              <a:lnSpc>
                <a:spcPts val="25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排上方是膜式水冷壁，烟气在水冷壁中经过三个垂直辐射通道进入卧式布置的水平对流区域，在水平对流区域烟气依次经过一组蒸发器，四组过热器（三级过热器顺流布置、二级过热器逆流布置、一级过热器逆流布置），一组蒸发器，两组烟气预热器和四组省煤器，最后排入烟气处理设备。 </a:t>
            </a:r>
          </a:p>
        </p:txBody>
      </p:sp>
    </p:spTree>
    <p:extLst>
      <p:ext uri="{BB962C8B-B14F-4D97-AF65-F5344CB8AC3E}">
        <p14:creationId xmlns:p14="http://schemas.microsoft.com/office/powerpoint/2010/main" val="168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23</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低压加热器管束泄漏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3.23.1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低压加热器汽侧水位升高；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在同一负荷下，冷凝器热井水位升高，凝结水泵电流增大；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低压加热器内部发出水击声，出水温度降低。</a:t>
            </a:r>
          </a:p>
          <a:p>
            <a:pPr>
              <a:lnSpc>
                <a:spcPts val="2400"/>
              </a:lnSpc>
            </a:pPr>
            <a:r>
              <a:rPr lang="en-US" altLang="zh-CN" sz="1600" dirty="0">
                <a:latin typeface="宋体" panose="02010600030101010101" pitchFamily="2" charset="-122"/>
                <a:ea typeface="宋体" panose="02010600030101010101" pitchFamily="2" charset="-122"/>
              </a:rPr>
              <a:t>3.23.2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关闭低压加热器进汽门；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开启低压加热器水侧旁路门，关闭加热器进、出水门，凝结水走旁路；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关闭低压加热器的空气门及疏水门，打开疏水排地沟门；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通知锅炉给水温度降低，注意调整。</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5092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3.24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24</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漏汽冷凝器管束泄漏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3.24.1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冷凝器汽侧水位升高；</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在同一负荷下，疏水温度增大；</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冷凝器内部发出水击声，出水温度降低。</a:t>
            </a:r>
          </a:p>
          <a:p>
            <a:pPr>
              <a:lnSpc>
                <a:spcPts val="2400"/>
              </a:lnSpc>
            </a:pPr>
            <a:r>
              <a:rPr lang="en-US" altLang="zh-CN" sz="1600" dirty="0">
                <a:latin typeface="宋体" panose="02010600030101010101" pitchFamily="2" charset="-122"/>
                <a:ea typeface="宋体" panose="02010600030101010101" pitchFamily="2" charset="-122"/>
              </a:rPr>
              <a:t>3.24.2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关闭冷凝器进汽门；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若轴封风机在投运中，停下轴封风机；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开启冷凝器水侧旁路门，关闭进、出水门，凝结水走旁路；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关闭冷凝器的空气门及疏水门，打开疏水排地沟门。</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7547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43555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3.25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25</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冷凝器管泄漏</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3.25.1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热水井水位升高。</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玻璃水位计内水变浊。</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凝结水硬度大</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水温下降</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水位升高严重时</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真空下降。</a:t>
            </a:r>
          </a:p>
          <a:p>
            <a:pPr>
              <a:lnSpc>
                <a:spcPts val="2400"/>
              </a:lnSpc>
            </a:pPr>
            <a:r>
              <a:rPr lang="en-US" altLang="zh-CN" sz="1600" dirty="0">
                <a:latin typeface="宋体" panose="02010600030101010101" pitchFamily="2" charset="-122"/>
                <a:ea typeface="宋体" panose="02010600030101010101" pitchFamily="2" charset="-122"/>
              </a:rPr>
              <a:t>3.25.2</a:t>
            </a:r>
            <a:r>
              <a:rPr lang="zh-CN" altLang="en-US" sz="1600" dirty="0">
                <a:latin typeface="宋体" panose="02010600030101010101" pitchFamily="2" charset="-122"/>
                <a:ea typeface="宋体" panose="02010600030101010101" pitchFamily="2" charset="-122"/>
              </a:rPr>
              <a:t>处理</a:t>
            </a:r>
            <a:r>
              <a:rPr lang="zh-CN" altLang="zh-CN" sz="1600" dirty="0">
                <a:latin typeface="宋体" panose="02010600030101010101" pitchFamily="2" charset="-122"/>
                <a:ea typeface="宋体" panose="02010600030101010101" pitchFamily="2" charset="-122"/>
              </a:rPr>
              <a:t>：</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若热井水位升高，应启动备用凝结水泵，保持热井水位正常；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适当减负荷，若冷凝器漏水严重，应报告值长，要求单侧解列或停机。</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979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3.26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26</a:t>
            </a:r>
            <a:r>
              <a:rPr lang="zh-CN" altLang="en-US" sz="1600" dirty="0">
                <a:solidFill>
                  <a:srgbClr val="FF0000"/>
                </a:solidFill>
                <a:latin typeface="宋体" panose="02010600030101010101" pitchFamily="2" charset="-122"/>
                <a:ea typeface="宋体" panose="02010600030101010101" pitchFamily="2" charset="-122"/>
              </a:rPr>
              <a:t>：凝结水泵事故处理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3.26.1</a:t>
            </a:r>
            <a:r>
              <a:rPr lang="zh-CN" altLang="zh-CN" sz="1600" dirty="0">
                <a:latin typeface="宋体" panose="02010600030101010101" pitchFamily="2" charset="-122"/>
                <a:ea typeface="宋体" panose="02010600030101010101" pitchFamily="2" charset="-122"/>
              </a:rPr>
              <a:t>凝结水泵紧急故障停泵条件：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水泵或电机内发生明显的金属摩擦声；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水泵或电机振动剧增；</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轴承温度上升到75℃或轴承冒烟；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电机冒烟或起火。</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发生上述故障之一者，应迅速停运故障泵，此时备用泵应能自启动；若备用泵不能自启动，应立即手动启动备用泵，并报告值长。</a:t>
            </a:r>
          </a:p>
          <a:p>
            <a:pPr>
              <a:lnSpc>
                <a:spcPts val="2400"/>
              </a:lnSpc>
            </a:pPr>
            <a:r>
              <a:rPr lang="en-US" altLang="zh-CN" sz="1600" dirty="0">
                <a:latin typeface="宋体" panose="02010600030101010101" pitchFamily="2" charset="-122"/>
                <a:ea typeface="宋体" panose="02010600030101010101" pitchFamily="2" charset="-122"/>
              </a:rPr>
              <a:t>3.26.2</a:t>
            </a:r>
            <a:r>
              <a:rPr lang="zh-CN" altLang="zh-CN" sz="1600" dirty="0">
                <a:latin typeface="宋体" panose="02010600030101010101" pitchFamily="2" charset="-122"/>
                <a:ea typeface="宋体" panose="02010600030101010101" pitchFamily="2" charset="-122"/>
              </a:rPr>
              <a:t>运行中，凝结水泵出水压力低时，应检查冷凝器热水井水位是否正常，水泵及电机是否正常，水泵空气门是否已开启，盘根密封水是否正常，并进行相应的调整。</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15256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28112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27</a:t>
            </a:r>
            <a:r>
              <a:rPr lang="zh-CN" altLang="en-US" sz="1600" dirty="0">
                <a:solidFill>
                  <a:srgbClr val="FF0000"/>
                </a:solidFill>
                <a:latin typeface="宋体" panose="02010600030101010101" pitchFamily="2" charset="-122"/>
                <a:ea typeface="宋体" panose="02010600030101010101" pitchFamily="2" charset="-122"/>
              </a:rPr>
              <a:t>：真空泵事故处理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3.27.1</a:t>
            </a:r>
            <a:r>
              <a:rPr lang="zh-CN" altLang="zh-CN" sz="1600" dirty="0">
                <a:latin typeface="宋体" panose="02010600030101010101" pitchFamily="2" charset="-122"/>
                <a:ea typeface="宋体" panose="02010600030101010101" pitchFamily="2" charset="-122"/>
              </a:rPr>
              <a:t>当水环真空泵发生故障时，请记录电机电流、真空度、供水压力、供水温度、轴承温度等参数，并及时启动备用泵，防止真空下降</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故障泵应根据下表作分析，及时排除故障</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表格 5">
            <a:extLst>
              <a:ext uri="{FF2B5EF4-FFF2-40B4-BE49-F238E27FC236}">
                <a16:creationId xmlns:a16="http://schemas.microsoft.com/office/drawing/2014/main" xmlns="" id="{97D604A8-D503-4776-9A29-77581D82A2A9}"/>
              </a:ext>
            </a:extLst>
          </p:cNvPr>
          <p:cNvGraphicFramePr>
            <a:graphicFrameLocks noGrp="1"/>
          </p:cNvGraphicFramePr>
          <p:nvPr>
            <p:extLst>
              <p:ext uri="{D42A27DB-BD31-4B8C-83A1-F6EECF244321}">
                <p14:modId xmlns:p14="http://schemas.microsoft.com/office/powerpoint/2010/main" val="3669632204"/>
              </p:ext>
            </p:extLst>
          </p:nvPr>
        </p:nvGraphicFramePr>
        <p:xfrm>
          <a:off x="655003" y="2809130"/>
          <a:ext cx="7593068" cy="2321613"/>
        </p:xfrm>
        <a:graphic>
          <a:graphicData uri="http://schemas.openxmlformats.org/drawingml/2006/table">
            <a:tbl>
              <a:tblPr firstRow="1" firstCol="1" bandRow="1"/>
              <a:tblGrid>
                <a:gridCol w="686563">
                  <a:extLst>
                    <a:ext uri="{9D8B030D-6E8A-4147-A177-3AD203B41FA5}">
                      <a16:colId xmlns:a16="http://schemas.microsoft.com/office/drawing/2014/main" xmlns="" val="3940091902"/>
                    </a:ext>
                  </a:extLst>
                </a:gridCol>
                <a:gridCol w="1472533">
                  <a:extLst>
                    <a:ext uri="{9D8B030D-6E8A-4147-A177-3AD203B41FA5}">
                      <a16:colId xmlns:a16="http://schemas.microsoft.com/office/drawing/2014/main" xmlns="" val="3138283635"/>
                    </a:ext>
                  </a:extLst>
                </a:gridCol>
                <a:gridCol w="2734173">
                  <a:extLst>
                    <a:ext uri="{9D8B030D-6E8A-4147-A177-3AD203B41FA5}">
                      <a16:colId xmlns:a16="http://schemas.microsoft.com/office/drawing/2014/main" xmlns="" val="391054893"/>
                    </a:ext>
                  </a:extLst>
                </a:gridCol>
                <a:gridCol w="2699799">
                  <a:extLst>
                    <a:ext uri="{9D8B030D-6E8A-4147-A177-3AD203B41FA5}">
                      <a16:colId xmlns:a16="http://schemas.microsoft.com/office/drawing/2014/main" xmlns="" val="2177864513"/>
                    </a:ext>
                  </a:extLst>
                </a:gridCol>
              </a:tblGrid>
              <a:tr h="321997">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序号</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故障</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原因</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处理</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9827333"/>
                  </a:ext>
                </a:extLst>
              </a:tr>
              <a:tr h="851764">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起动困难，电机跳闸或超电流</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1.起动时水环真空泵内水位太高</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2.填料压盖上的太紧</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3.内部机件生锈</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4.排出压力增高</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5.配电屏电流保护调整不当</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1.按规定水位起动（自动排水阀以下）</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2.放松填料压盖</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3.用力扳动转子，并供水冲洗</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4.检查排气管路及阀门口径是否过小</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5.调整热继电器至电流额定值</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2718553"/>
                  </a:ext>
                </a:extLst>
              </a:tr>
              <a:tr h="603916">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试运行或运转过程中出现卡死现象</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1.新管路有焊渣、铁屑等异物被气体带入泵体内</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2.结垢严重</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1.可松开前后盖螺栓，转动叶轮并用水清洗，待转动灵活后才紧固螺栓，如不能排除应解体检查</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2.拆卸清除或酸洗</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7188172"/>
                  </a:ext>
                </a:extLst>
              </a:tr>
            </a:tbl>
          </a:graphicData>
        </a:graphic>
      </p:graphicFrame>
    </p:spTree>
    <p:extLst>
      <p:ext uri="{BB962C8B-B14F-4D97-AF65-F5344CB8AC3E}">
        <p14:creationId xmlns:p14="http://schemas.microsoft.com/office/powerpoint/2010/main" val="39985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5779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27</a:t>
            </a:r>
            <a:r>
              <a:rPr lang="zh-CN" altLang="en-US" sz="1600" dirty="0">
                <a:solidFill>
                  <a:srgbClr val="FF0000"/>
                </a:solidFill>
                <a:latin typeface="宋体" panose="02010600030101010101" pitchFamily="2" charset="-122"/>
                <a:ea typeface="宋体" panose="02010600030101010101" pitchFamily="2" charset="-122"/>
              </a:rPr>
              <a:t>：真空泵事故处理</a:t>
            </a:r>
            <a:endParaRPr lang="en-US" altLang="zh-CN" sz="1600" dirty="0">
              <a:solidFill>
                <a:srgbClr val="FF0000"/>
              </a:solidFill>
              <a:latin typeface="宋体" panose="02010600030101010101" pitchFamily="2" charset="-122"/>
              <a:ea typeface="宋体" panose="02010600030101010101" pitchFamily="2" charset="-122"/>
            </a:endParaRP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表格 5">
            <a:extLst>
              <a:ext uri="{FF2B5EF4-FFF2-40B4-BE49-F238E27FC236}">
                <a16:creationId xmlns:a16="http://schemas.microsoft.com/office/drawing/2014/main" xmlns="" id="{97D604A8-D503-4776-9A29-77581D82A2A9}"/>
              </a:ext>
            </a:extLst>
          </p:cNvPr>
          <p:cNvGraphicFramePr>
            <a:graphicFrameLocks noGrp="1"/>
          </p:cNvGraphicFramePr>
          <p:nvPr>
            <p:extLst>
              <p:ext uri="{D42A27DB-BD31-4B8C-83A1-F6EECF244321}">
                <p14:modId xmlns:p14="http://schemas.microsoft.com/office/powerpoint/2010/main" val="3597620057"/>
              </p:ext>
            </p:extLst>
          </p:nvPr>
        </p:nvGraphicFramePr>
        <p:xfrm>
          <a:off x="559056" y="1912963"/>
          <a:ext cx="7593068" cy="4549829"/>
        </p:xfrm>
        <a:graphic>
          <a:graphicData uri="http://schemas.openxmlformats.org/drawingml/2006/table">
            <a:tbl>
              <a:tblPr firstRow="1" firstCol="1" bandRow="1"/>
              <a:tblGrid>
                <a:gridCol w="686563">
                  <a:extLst>
                    <a:ext uri="{9D8B030D-6E8A-4147-A177-3AD203B41FA5}">
                      <a16:colId xmlns:a16="http://schemas.microsoft.com/office/drawing/2014/main" xmlns="" val="3940091902"/>
                    </a:ext>
                  </a:extLst>
                </a:gridCol>
                <a:gridCol w="1472533">
                  <a:extLst>
                    <a:ext uri="{9D8B030D-6E8A-4147-A177-3AD203B41FA5}">
                      <a16:colId xmlns:a16="http://schemas.microsoft.com/office/drawing/2014/main" xmlns="" val="3138283635"/>
                    </a:ext>
                  </a:extLst>
                </a:gridCol>
                <a:gridCol w="2734173">
                  <a:extLst>
                    <a:ext uri="{9D8B030D-6E8A-4147-A177-3AD203B41FA5}">
                      <a16:colId xmlns:a16="http://schemas.microsoft.com/office/drawing/2014/main" xmlns="" val="391054893"/>
                    </a:ext>
                  </a:extLst>
                </a:gridCol>
                <a:gridCol w="2699799">
                  <a:extLst>
                    <a:ext uri="{9D8B030D-6E8A-4147-A177-3AD203B41FA5}">
                      <a16:colId xmlns:a16="http://schemas.microsoft.com/office/drawing/2014/main" xmlns="" val="2177864513"/>
                    </a:ext>
                  </a:extLst>
                </a:gridCol>
              </a:tblGrid>
              <a:tr h="321997">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序号</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故障</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原因</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处理</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9827333"/>
                  </a:ext>
                </a:extLst>
              </a:tr>
              <a:tr h="1223536">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吸气量明显下降，真空度降低</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1.供水量不足或水温过高</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2.系统有泄漏</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3.介质有腐蚀或带入物料磨蚀，使内部机件间隙加大</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4.填料密封泄漏</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5.内部结垢严重</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6.机件腐蚀</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7.修配后，轴向间隙不符合要求</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8.柔性阀板破损</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1.调节供水量，检查供水管路是否堵塞</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2.检查管路连接的密封性</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3.净化介质，防止固体物料吸入泵体，更换磨损零件</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4.稍拧紧填料压盖</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5.清除水垢</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6.更换零件</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7.重新调整轴向间隙</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1153912"/>
                  </a:ext>
                </a:extLst>
              </a:tr>
              <a:tr h="603916">
                <a:tc>
                  <a:txBody>
                    <a:bodyPr/>
                    <a:lstStyle/>
                    <a:p>
                      <a:pPr algn="ctr">
                        <a:lnSpc>
                          <a:spcPct val="150000"/>
                        </a:lnSpc>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运转声音异常</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1.气体冲刷或喷射</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2.吸、排气管壁太簿</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3.泵在高真空下发生汽蚀</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1.把排气口引出室外</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2.采用管壁较厚的气管</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3.采用较低温度的工作水，或在吸入侧补充气体，也可配上喷射器</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5007335"/>
                  </a:ext>
                </a:extLst>
              </a:tr>
              <a:tr h="35606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振动大</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1.机座与基础接触不良，地脚螺栓松动</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2.电机与泵对中不好</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1.用混凝土填充底座空隙，拧紧地脚螺栓</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2.重新对中和锁紧</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4177546"/>
                  </a:ext>
                </a:extLst>
              </a:tr>
              <a:tr h="603916">
                <a:tc>
                  <a:txBody>
                    <a:bodyPr/>
                    <a:lstStyle/>
                    <a:p>
                      <a:pPr algn="ctr">
                        <a:lnSpc>
                          <a:spcPct val="150000"/>
                        </a:lnSpc>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6</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p>
                  </a:txBody>
                  <a:tcPr marL="35407" marR="35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轴承部位发热</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1.电机、真空泵不对中</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2.润滑不良，油脂干涸或太多</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3.轴承安装不当</a:t>
                      </a:r>
                    </a:p>
                    <a:p>
                      <a:pP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4.轴承锈蚀、磨蚀、滚道被划伤</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1.重新调整同轴度</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2.改善润滑条件</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3.重新调整轴承位置</a:t>
                      </a:r>
                    </a:p>
                    <a:p>
                      <a:pP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4.更换轴承</a:t>
                      </a:r>
                    </a:p>
                  </a:txBody>
                  <a:tcPr marL="35407" marR="35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6105951"/>
                  </a:ext>
                </a:extLst>
              </a:tr>
            </a:tbl>
          </a:graphicData>
        </a:graphic>
      </p:graphicFrame>
    </p:spTree>
    <p:extLst>
      <p:ext uri="{BB962C8B-B14F-4D97-AF65-F5344CB8AC3E}">
        <p14:creationId xmlns:p14="http://schemas.microsoft.com/office/powerpoint/2010/main" val="11069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70427"/>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3.28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28</a:t>
            </a:r>
            <a:r>
              <a:rPr lang="zh-CN" altLang="en-US" sz="1600" dirty="0">
                <a:solidFill>
                  <a:srgbClr val="FF0000"/>
                </a:solidFill>
                <a:latin typeface="宋体" panose="02010600030101010101" pitchFamily="2" charset="-122"/>
                <a:ea typeface="宋体" panose="02010600030101010101" pitchFamily="2" charset="-122"/>
              </a:rPr>
              <a:t>：循环水泵事故处理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3.28.1</a:t>
            </a:r>
            <a:r>
              <a:rPr lang="zh-CN" altLang="zh-CN" sz="1600" dirty="0">
                <a:latin typeface="宋体" panose="02010600030101010101" pitchFamily="2" charset="-122"/>
                <a:ea typeface="宋体" panose="02010600030101010101" pitchFamily="2" charset="-122"/>
              </a:rPr>
              <a:t>凡遇下列情况之一者，应紧急停泵，并立即启动备用泵：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电动机冒烟或着火；</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水泵或电机发出强烈振动或金属摩擦声；</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轴承断油或冒烟；</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发生危及人身和设备安全的故障。</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3.28.2</a:t>
            </a:r>
            <a:r>
              <a:rPr lang="zh-CN" altLang="zh-CN" sz="1600" dirty="0">
                <a:latin typeface="宋体" panose="02010600030101010101" pitchFamily="2" charset="-122"/>
                <a:ea typeface="宋体" panose="02010600030101010101" pitchFamily="2" charset="-122"/>
              </a:rPr>
              <a:t>紧急停泵的操作：</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停运故障</a:t>
            </a:r>
            <a:r>
              <a:rPr lang="zh-CN" altLang="en-US" sz="1600" dirty="0">
                <a:latin typeface="宋体" panose="02010600030101010101" pitchFamily="2" charset="-122"/>
                <a:ea typeface="宋体" panose="02010600030101010101" pitchFamily="2" charset="-122"/>
              </a:rPr>
              <a:t>循环水</a:t>
            </a:r>
            <a:r>
              <a:rPr lang="zh-CN" altLang="zh-CN" sz="1600" dirty="0">
                <a:latin typeface="宋体" panose="02010600030101010101" pitchFamily="2" charset="-122"/>
                <a:ea typeface="宋体" panose="02010600030101010101" pitchFamily="2" charset="-122"/>
              </a:rPr>
              <a:t>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启动备用</a:t>
            </a:r>
            <a:r>
              <a:rPr lang="zh-CN" altLang="en-US" sz="1600" dirty="0">
                <a:latin typeface="宋体" panose="02010600030101010101" pitchFamily="2" charset="-122"/>
                <a:ea typeface="宋体" panose="02010600030101010101" pitchFamily="2" charset="-122"/>
              </a:rPr>
              <a:t>循环水</a:t>
            </a:r>
            <a:r>
              <a:rPr lang="zh-CN" altLang="zh-CN" sz="1600" dirty="0">
                <a:latin typeface="宋体" panose="02010600030101010101" pitchFamily="2" charset="-122"/>
                <a:ea typeface="宋体" panose="02010600030101010101" pitchFamily="2" charset="-122"/>
              </a:rPr>
              <a:t>泵运行，保证供水正常，备用</a:t>
            </a:r>
            <a:r>
              <a:rPr lang="zh-CN" altLang="en-US" sz="1600" dirty="0">
                <a:latin typeface="宋体" panose="02010600030101010101" pitchFamily="2" charset="-122"/>
                <a:ea typeface="宋体" panose="02010600030101010101" pitchFamily="2" charset="-122"/>
              </a:rPr>
              <a:t>循环水</a:t>
            </a:r>
            <a:r>
              <a:rPr lang="zh-CN" altLang="zh-CN" sz="1600" dirty="0">
                <a:latin typeface="宋体" panose="02010600030101010101" pitchFamily="2" charset="-122"/>
                <a:ea typeface="宋体" panose="02010600030101010101" pitchFamily="2" charset="-122"/>
              </a:rPr>
              <a:t>泵联动无效时，应立即手动启动；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将故障</a:t>
            </a:r>
            <a:r>
              <a:rPr lang="zh-CN" altLang="en-US" sz="1600" dirty="0">
                <a:latin typeface="宋体" panose="02010600030101010101" pitchFamily="2" charset="-122"/>
                <a:ea typeface="宋体" panose="02010600030101010101" pitchFamily="2" charset="-122"/>
              </a:rPr>
              <a:t>循环水</a:t>
            </a:r>
            <a:r>
              <a:rPr lang="zh-CN" altLang="zh-CN" sz="1600" dirty="0">
                <a:latin typeface="宋体" panose="02010600030101010101" pitchFamily="2" charset="-122"/>
                <a:ea typeface="宋体" panose="02010600030101010101" pitchFamily="2" charset="-122"/>
              </a:rPr>
              <a:t>泵联锁解除；</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检查故障</a:t>
            </a:r>
            <a:r>
              <a:rPr lang="zh-CN" altLang="en-US" sz="1600" dirty="0">
                <a:latin typeface="宋体" panose="02010600030101010101" pitchFamily="2" charset="-122"/>
                <a:ea typeface="宋体" panose="02010600030101010101" pitchFamily="2" charset="-122"/>
              </a:rPr>
              <a:t>循环水</a:t>
            </a:r>
            <a:r>
              <a:rPr lang="zh-CN" altLang="zh-CN" sz="1600" dirty="0">
                <a:latin typeface="宋体" panose="02010600030101010101" pitchFamily="2" charset="-122"/>
                <a:ea typeface="宋体" panose="02010600030101010101" pitchFamily="2" charset="-122"/>
              </a:rPr>
              <a:t>泵电流到零，出口蝶阀应联动关闭，</a:t>
            </a:r>
            <a:r>
              <a:rPr lang="zh-CN" altLang="en-US" sz="1600" dirty="0">
                <a:latin typeface="宋体" panose="02010600030101010101" pitchFamily="2" charset="-122"/>
                <a:ea typeface="宋体" panose="02010600030101010101" pitchFamily="2" charset="-122"/>
              </a:rPr>
              <a:t>循环水</a:t>
            </a:r>
            <a:r>
              <a:rPr lang="zh-CN" altLang="zh-CN" sz="1600" dirty="0">
                <a:latin typeface="宋体" panose="02010600030101010101" pitchFamily="2" charset="-122"/>
                <a:ea typeface="宋体" panose="02010600030101010101" pitchFamily="2" charset="-122"/>
              </a:rPr>
              <a:t>泵不倒转，否则应手动关闭出口蝶阀。</a:t>
            </a:r>
          </a:p>
          <a:p>
            <a:endParaRPr lang="zh-CN" altLang="zh-CN" dirty="0"/>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643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70427"/>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3.28.3</a:t>
            </a:r>
            <a:r>
              <a:rPr lang="zh-CN" altLang="zh-CN" sz="1600" dirty="0">
                <a:latin typeface="宋体" panose="02010600030101010101" pitchFamily="2" charset="-122"/>
                <a:ea typeface="宋体" panose="02010600030101010101" pitchFamily="2" charset="-122"/>
              </a:rPr>
              <a:t>凡遇下列情况之一者，应先开启备用泵，后停运故障泵：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水泵或电机的振动超过规定值；</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水泵盘根发热、冒烟无法消除或严重漏水；</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电动机或水泵地脚螺栓松脱时；</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电动机温度、电流超过额定值。</a:t>
            </a:r>
          </a:p>
          <a:p>
            <a:pPr>
              <a:lnSpc>
                <a:spcPts val="2400"/>
              </a:lnSpc>
            </a:pPr>
            <a:r>
              <a:rPr lang="en-US" altLang="zh-CN" sz="1600" dirty="0">
                <a:latin typeface="宋体" panose="02010600030101010101" pitchFamily="2" charset="-122"/>
                <a:ea typeface="宋体" panose="02010600030101010101" pitchFamily="2" charset="-122"/>
              </a:rPr>
              <a:t>3.28.4</a:t>
            </a:r>
            <a:r>
              <a:rPr lang="zh-CN" altLang="zh-CN" sz="1600" dirty="0">
                <a:latin typeface="宋体" panose="02010600030101010101" pitchFamily="2" charset="-122"/>
                <a:ea typeface="宋体" panose="02010600030101010101" pitchFamily="2" charset="-122"/>
              </a:rPr>
              <a:t>水泵跳闸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立即启动备用泵，并报告值长，联系电气人员查明跳闸原因；</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若水泵跳闸后转子倒转，应立即关闭该泵出水门；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将跳闸泵联锁解除。</a:t>
            </a:r>
          </a:p>
          <a:p>
            <a:pPr>
              <a:lnSpc>
                <a:spcPts val="2400"/>
              </a:lnSpc>
            </a:pPr>
            <a:r>
              <a:rPr lang="en-US" altLang="zh-CN" sz="1600" dirty="0">
                <a:latin typeface="宋体" panose="02010600030101010101" pitchFamily="2" charset="-122"/>
                <a:ea typeface="宋体" panose="02010600030101010101" pitchFamily="2" charset="-122"/>
              </a:rPr>
              <a:t>3.28.5</a:t>
            </a:r>
            <a:r>
              <a:rPr lang="zh-CN" altLang="zh-CN" sz="1600" dirty="0">
                <a:latin typeface="宋体" panose="02010600030101010101" pitchFamily="2" charset="-122"/>
                <a:ea typeface="宋体" panose="02010600030101010101" pitchFamily="2" charset="-122"/>
              </a:rPr>
              <a:t>在下列情况下，严禁重启故障泵</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电机及开关发现有明显的短路或损坏；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水泵有明显的损坏；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水泵正在倒转。</a:t>
            </a:r>
          </a:p>
          <a:p>
            <a:endParaRPr lang="zh-CN" altLang="zh-CN" dirty="0"/>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919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6962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3.28.6</a:t>
            </a:r>
            <a:r>
              <a:rPr lang="zh-CN" altLang="en-US" sz="1600" dirty="0">
                <a:latin typeface="宋体" panose="02010600030101010101" pitchFamily="2" charset="-122"/>
                <a:ea typeface="宋体" panose="02010600030101010101" pitchFamily="2" charset="-122"/>
              </a:rPr>
              <a:t>循环</a:t>
            </a:r>
            <a:r>
              <a:rPr lang="zh-CN" altLang="zh-CN" sz="1600" dirty="0">
                <a:latin typeface="宋体" panose="02010600030101010101" pitchFamily="2" charset="-122"/>
                <a:ea typeface="宋体" panose="02010600030101010101" pitchFamily="2" charset="-122"/>
              </a:rPr>
              <a:t>水泵轴承发热</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轴承安装不正确；</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轴承润滑油量不足或油质不良；</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轴承冷却水减少或中断。</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如因轴承润滑油量不足引起，应及时加油；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如因轴承润滑油质不良引起，应启动备用泵，停下故障泵，对该故障泵进行换油；</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如轴承冷却水减少或中断，应设法处理，若不能处理或处理无效时，应启动备用泵，停下故障泵，报告值长，并联系检修人员处理。</a:t>
            </a:r>
          </a:p>
          <a:p>
            <a:pPr>
              <a:lnSpc>
                <a:spcPts val="2400"/>
              </a:lnSpc>
            </a:pPr>
            <a:endParaRPr lang="zh-CN" altLang="zh-CN" dirty="0"/>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9017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3.29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29</a:t>
            </a:r>
            <a:r>
              <a:rPr lang="zh-CN" altLang="en-US" sz="1600" dirty="0">
                <a:solidFill>
                  <a:srgbClr val="FF0000"/>
                </a:solidFill>
                <a:latin typeface="宋体" panose="02010600030101010101" pitchFamily="2" charset="-122"/>
                <a:ea typeface="宋体" panose="02010600030101010101" pitchFamily="2" charset="-122"/>
              </a:rPr>
              <a:t>：冷油器事故处理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3.29.1</a:t>
            </a:r>
            <a:r>
              <a:rPr lang="zh-CN" altLang="zh-CN" sz="1600" dirty="0">
                <a:latin typeface="宋体" panose="02010600030101010101" pitchFamily="2" charset="-122"/>
                <a:ea typeface="宋体" panose="02010600030101010101" pitchFamily="2" charset="-122"/>
              </a:rPr>
              <a:t>冷油器铜管泄漏：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运行中发现冷油器铜管泄漏时，应及时到现场确认，并立即汇报值长；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确认为冷油器铜管泄漏时，应将故障冷油器倒换为备用冷油器运行；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冷油器倒换操作按冷油器倒换操作规定进行操作。</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3.29.2</a:t>
            </a:r>
            <a:r>
              <a:rPr lang="zh-CN" altLang="zh-CN" sz="1600" dirty="0">
                <a:latin typeface="宋体" panose="02010600030101010101" pitchFamily="2" charset="-122"/>
                <a:ea typeface="宋体" panose="02010600030101010101" pitchFamily="2" charset="-122"/>
              </a:rPr>
              <a:t>冷油器密封圈泄漏：</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运行中发现因冷油器密封圈破损或位移导致的泄漏时，应现场确认并立即汇报值长；</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发生泄漏后，应将故障冷油器倒换为备用冷油器运行；</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冷油器倒换操作按冷油器倒换操作规定进行。</a:t>
            </a:r>
          </a:p>
        </p:txBody>
      </p:sp>
      <p:sp>
        <p:nvSpPr>
          <p:cNvPr id="16" name="Rectangle 12">
            <a:extLst>
              <a:ext uri="{FF2B5EF4-FFF2-40B4-BE49-F238E27FC236}">
                <a16:creationId xmlns:a16="http://schemas.microsoft.com/office/drawing/2014/main" xmlns="" id="{BA90011F-EAC2-468B-86E1-8BB245382F8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583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481781" y="1505300"/>
            <a:ext cx="8103163" cy="2010807"/>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机械炉排焚烧炉是目前在城市处理垃圾中使用最广泛的焚烧炉，采用活动式炉排，可使焚烧操作连续化、自动化。主要部件包括：干燥炉排、燃烧炉排、燃烬炉排、剪切刀、液压系统、炉排冷却装置、驱动装置用润滑装置等组成，其组装图下图所示。</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各炉排拥有活动梁和固定梁，通过活动梁的动作，炉排反复进行前进后退动作。由此垃圾边燃烧边被炉排运送。各炉排的运动由液压系统驱动，各炉排由</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列构成，每列通过</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个油缸，按</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（自动燃烧控制系统）控制的间隔定速驱动。</a:t>
            </a:r>
          </a:p>
        </p:txBody>
      </p:sp>
      <p:pic>
        <p:nvPicPr>
          <p:cNvPr id="6" name="图片 108">
            <a:extLst>
              <a:ext uri="{FF2B5EF4-FFF2-40B4-BE49-F238E27FC236}">
                <a16:creationId xmlns:a16="http://schemas.microsoft.com/office/drawing/2014/main" xmlns="" id="{738676CB-9916-4DBA-A2C4-EDF654604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57" y="3569216"/>
            <a:ext cx="4162222" cy="23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09">
            <a:extLst>
              <a:ext uri="{FF2B5EF4-FFF2-40B4-BE49-F238E27FC236}">
                <a16:creationId xmlns:a16="http://schemas.microsoft.com/office/drawing/2014/main" xmlns="" id="{1CD46B63-8827-4D71-BB88-53C4CDAAB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79" y="3569216"/>
            <a:ext cx="4127157" cy="250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72821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4.</a:t>
            </a:r>
            <a:r>
              <a:rPr lang="zh-CN" altLang="en-US" sz="1600" b="1" dirty="0">
                <a:solidFill>
                  <a:srgbClr val="FF0000"/>
                </a:solidFill>
                <a:latin typeface="宋体" panose="02010600030101010101" pitchFamily="2" charset="-122"/>
                <a:ea typeface="宋体" panose="02010600030101010101" pitchFamily="2" charset="-122"/>
              </a:rPr>
              <a:t>汽轮机及辅助系统事故处理操作</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4.1 </a:t>
            </a:r>
            <a:r>
              <a:rPr lang="zh-CN" altLang="en-US" sz="1600" dirty="0">
                <a:solidFill>
                  <a:srgbClr val="FF0000"/>
                </a:solidFill>
                <a:latin typeface="宋体" panose="02010600030101010101" pitchFamily="2" charset="-122"/>
                <a:ea typeface="宋体" panose="02010600030101010101" pitchFamily="2" charset="-122"/>
              </a:rPr>
              <a:t>紧急停机</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4.1.1</a:t>
            </a:r>
            <a:r>
              <a:rPr lang="zh-CN" altLang="zh-CN" sz="1600" dirty="0">
                <a:latin typeface="宋体" panose="02010600030101010101" pitchFamily="2" charset="-122"/>
                <a:ea typeface="宋体" panose="02010600030101010101" pitchFamily="2" charset="-122"/>
              </a:rPr>
              <a:t>汽轮机在下列情况下，应破坏真空紧急停机：</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机组突然发生强烈振动或金属撞击声；</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转速升至6035r/min，超速保护装置不动作；</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汽轮机发生水冲击或主汽温度在10min内突然下降50℃；</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轴端汽封冒火花；</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任何一个轴承断油或轴承回油温度突然上升到75℃以上；</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轴承回油温度超过 75℃，瓦温超过110℃，或轴承内冒烟；</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油系统失火，且不能很快扑灭，严重威胁机组安全运行；</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油箱内油位突然下降至最低油位以下，且无法恢复时；</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润滑油压降至0.08Mpa；</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转子轴向位移超过极限值，且保护未动作；</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主蒸汽管道或附件爆裂，无法隔离或恢复，危及机组安全时；</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水管道或附件爆裂，无法隔离或恢复，危及机组安全时；</a:t>
            </a:r>
          </a:p>
        </p:txBody>
      </p:sp>
    </p:spTree>
    <p:extLst>
      <p:ext uri="{BB962C8B-B14F-4D97-AF65-F5344CB8AC3E}">
        <p14:creationId xmlns:p14="http://schemas.microsoft.com/office/powerpoint/2010/main" val="17337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油管道或附件爆裂，无法隔离或恢复，危及机组安全时；</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调节保安系统发生故障，无法维持；</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发电机冒烟着火；</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所有控制压力表失灵，无法监控时。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4.1.2</a:t>
            </a:r>
            <a:r>
              <a:rPr lang="zh-CN" altLang="zh-CN" sz="1600" dirty="0">
                <a:latin typeface="宋体" panose="02010600030101010101" pitchFamily="2" charset="-122"/>
                <a:ea typeface="宋体" panose="02010600030101010101" pitchFamily="2" charset="-122"/>
              </a:rPr>
              <a:t>紧急停机操作步骤</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手拍紧急停机按钮，检查确证负荷到零，自动主汽门、调速汽门及抽汽逆止门均已关闭严密，检查发电机是否解列，注意机组转速的变化，如机组未解列，及时</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通知电气尽快解列发电机；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启动交流润滑油泵，维持润滑油压正常；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调整轴封压力，保持汽轮机轴封正常供汽；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停水环真空泵组，开启真空破坏门，全开凝结水再循环门，关闭低加出水门，注意维持凝汽器及除氧器水位正常；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真空到零，停止向轴封供汽；</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转子静止，投入连续盘车，记录惰走时间及盘车电流，测量大轴挠度，注意倾听机组内部声响；</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其他操作按正常停机步骤进行。</a:t>
            </a:r>
          </a:p>
        </p:txBody>
      </p:sp>
    </p:spTree>
    <p:extLst>
      <p:ext uri="{BB962C8B-B14F-4D97-AF65-F5344CB8AC3E}">
        <p14:creationId xmlns:p14="http://schemas.microsoft.com/office/powerpoint/2010/main" val="26405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4.2 </a:t>
            </a:r>
            <a:r>
              <a:rPr lang="zh-CN" altLang="en-US" sz="1600" dirty="0">
                <a:solidFill>
                  <a:srgbClr val="FF0000"/>
                </a:solidFill>
                <a:latin typeface="宋体" panose="02010600030101010101" pitchFamily="2" charset="-122"/>
                <a:ea typeface="宋体" panose="02010600030101010101" pitchFamily="2" charset="-122"/>
              </a:rPr>
              <a:t>故障停机</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4.2.1</a:t>
            </a:r>
            <a:r>
              <a:rPr lang="zh-CN" altLang="zh-CN" sz="1600" dirty="0">
                <a:latin typeface="宋体" panose="02010600030101010101" pitchFamily="2" charset="-122"/>
                <a:ea typeface="宋体" panose="02010600030101010101" pitchFamily="2" charset="-122"/>
              </a:rPr>
              <a:t>汽轮机在下列情况下，应不破坏真空故障停机：</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进汽压力大于4.1Mpa或进汽温度大于410℃；</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进汽温度小于320℃；</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冷凝器真空下降，减负荷至零，仍低于</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62KPa；</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调节连杆脱落或者打断，调节汽阀卡死；</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轴承振动大于0.06mm；</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调速汽门全关，发电机出现电动机运行方式，时间超过3分钟；</a:t>
            </a:r>
          </a:p>
          <a:p>
            <a:pPr indent="288000">
              <a:lnSpc>
                <a:spcPts val="2400"/>
              </a:lnSpc>
            </a:pP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DEH、DCS、TSI系统故障或计算机死机无法恢复，致使一些重要参数无法监控，不能维持机组正常运行。</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4.2.2</a:t>
            </a:r>
            <a:r>
              <a:rPr lang="zh-CN" altLang="zh-CN" sz="1600" dirty="0">
                <a:latin typeface="宋体" panose="02010600030101010101" pitchFamily="2" charset="-122"/>
                <a:ea typeface="宋体" panose="02010600030101010101" pitchFamily="2" charset="-122"/>
              </a:rPr>
              <a:t>汽轮机在下列情况下而在15分钟内不能恢复时，应不破坏真空故障停机：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进汽压力低于3.2 M</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a而大于3.1M</a:t>
            </a:r>
            <a:r>
              <a:rPr lang="en-US" altLang="zh-CN" sz="1600" dirty="0">
                <a:latin typeface="宋体" panose="02010600030101010101" pitchFamily="2" charset="-122"/>
                <a:ea typeface="宋体" panose="02010600030101010101" pitchFamily="2" charset="-122"/>
              </a:rPr>
              <a:t>P</a:t>
            </a:r>
            <a:r>
              <a:rPr lang="zh-CN" altLang="zh-CN" sz="1600" dirty="0">
                <a:latin typeface="宋体" panose="02010600030101010101" pitchFamily="2" charset="-122"/>
                <a:ea typeface="宋体" panose="02010600030101010101" pitchFamily="2" charset="-122"/>
              </a:rPr>
              <a:t>a；</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进汽温度低于340℃但高于330℃；</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冷凝器真空低于</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73</a:t>
            </a:r>
            <a:r>
              <a:rPr lang="en-US" altLang="zh-CN" sz="1600" dirty="0">
                <a:latin typeface="宋体" panose="02010600030101010101" pitchFamily="2" charset="-122"/>
                <a:ea typeface="宋体" panose="02010600030101010101" pitchFamily="2" charset="-122"/>
              </a:rPr>
              <a:t>k</a:t>
            </a:r>
            <a:r>
              <a:rPr lang="zh-CN" altLang="zh-CN" sz="1600" dirty="0">
                <a:latin typeface="宋体" panose="02010600030101010101" pitchFamily="2" charset="-122"/>
                <a:ea typeface="宋体" panose="02010600030101010101" pitchFamily="2" charset="-122"/>
              </a:rPr>
              <a:t>Pa但高于</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62</a:t>
            </a:r>
            <a:r>
              <a:rPr lang="en-US" altLang="zh-CN" sz="1600" dirty="0">
                <a:latin typeface="宋体" panose="02010600030101010101" pitchFamily="2" charset="-122"/>
                <a:ea typeface="宋体" panose="02010600030101010101" pitchFamily="2" charset="-122"/>
              </a:rPr>
              <a:t>k</a:t>
            </a:r>
            <a:r>
              <a:rPr lang="zh-CN" altLang="zh-CN" sz="1600" dirty="0">
                <a:latin typeface="宋体" panose="02010600030101010101" pitchFamily="2" charset="-122"/>
                <a:ea typeface="宋体" panose="02010600030101010101" pitchFamily="2" charset="-122"/>
              </a:rPr>
              <a:t>Pa。</a:t>
            </a:r>
          </a:p>
        </p:txBody>
      </p:sp>
    </p:spTree>
    <p:extLst>
      <p:ext uri="{BB962C8B-B14F-4D97-AF65-F5344CB8AC3E}">
        <p14:creationId xmlns:p14="http://schemas.microsoft.com/office/powerpoint/2010/main" val="43614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4487126"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汽轮机及辅助系统的事故处理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4.2.3</a:t>
            </a:r>
            <a:r>
              <a:rPr lang="zh-CN" altLang="zh-CN" sz="1600" dirty="0">
                <a:latin typeface="宋体" panose="02010600030101010101" pitchFamily="2" charset="-122"/>
                <a:ea typeface="宋体" panose="02010600030101010101" pitchFamily="2" charset="-122"/>
              </a:rPr>
              <a:t>故障停机的操作步骤：</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手拍危急保安器或手按紧急停机按钮，检查确证负荷到零，自动主汽门、调速汽门及抽汽逆止门均已关闭严密，检查发电机是否解列，注意机组转速的变化，如机组未解列，及时通知电气尽快解列发电机；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启动交流润滑油泵，维持润滑油压正常；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除上述操作外，其他步骤按正常停机进行。</a:t>
            </a:r>
          </a:p>
        </p:txBody>
      </p:sp>
    </p:spTree>
    <p:extLst>
      <p:ext uri="{BB962C8B-B14F-4D97-AF65-F5344CB8AC3E}">
        <p14:creationId xmlns:p14="http://schemas.microsoft.com/office/powerpoint/2010/main" val="285072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214615"/>
          </a:xfrm>
          <a:prstGeom prst="rect">
            <a:avLst/>
          </a:prstGeom>
        </p:spPr>
        <p:txBody>
          <a:bodyPr wrap="square">
            <a:spAutoFit/>
          </a:bodyPr>
          <a:lstStyle/>
          <a:p>
            <a:pPr>
              <a:lnSpc>
                <a:spcPts val="25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电气系统的故障处理</a:t>
            </a:r>
            <a:r>
              <a:rPr lang="zh-CN" altLang="zh-CN" sz="1600" b="1" dirty="0">
                <a:solidFill>
                  <a:srgbClr val="FF0000"/>
                </a:solidFill>
                <a:latin typeface="宋体" panose="02010600030101010101" pitchFamily="2" charset="-122"/>
                <a:ea typeface="宋体" panose="02010600030101010101" pitchFamily="2" charset="-122"/>
              </a:rPr>
              <a:t>任务描述</a:t>
            </a:r>
          </a:p>
          <a:p>
            <a:pPr>
              <a:lnSpc>
                <a:spcPts val="25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发电机</a:t>
            </a:r>
            <a:r>
              <a:rPr lang="zh-CN" altLang="en-US" sz="1600" dirty="0">
                <a:latin typeface="宋体" panose="02010600030101010101" pitchFamily="2" charset="-122"/>
                <a:ea typeface="宋体" panose="02010600030101010101" pitchFamily="2" charset="-122"/>
              </a:rPr>
              <a:t>系统及厂用电</a:t>
            </a:r>
            <a:r>
              <a:rPr lang="zh-CN" altLang="zh-CN" sz="1600" dirty="0">
                <a:latin typeface="宋体" panose="02010600030101010101" pitchFamily="2" charset="-122"/>
                <a:ea typeface="宋体" panose="02010600030101010101" pitchFamily="2" charset="-122"/>
              </a:rPr>
              <a:t>故障时，需要根据</a:t>
            </a:r>
            <a:r>
              <a:rPr lang="en-US" altLang="zh-CN" sz="1600" dirty="0">
                <a:latin typeface="宋体" panose="02010600030101010101" pitchFamily="2" charset="-122"/>
                <a:ea typeface="宋体" panose="02010600030101010101" pitchFamily="2" charset="-122"/>
              </a:rPr>
              <a:t>DCS</a:t>
            </a:r>
            <a:r>
              <a:rPr lang="zh-CN" altLang="zh-CN" sz="1600" dirty="0">
                <a:latin typeface="宋体" panose="02010600030101010101" pitchFamily="2" charset="-122"/>
                <a:ea typeface="宋体" panose="02010600030101010101" pitchFamily="2" charset="-122"/>
              </a:rPr>
              <a:t>监控界面判断出故障，并及时正确地做出处理，防止事故的扩大，造成更严重的后果。</a:t>
            </a:r>
          </a:p>
          <a:p>
            <a:pPr>
              <a:lnSpc>
                <a:spcPts val="25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电气系统的故障处理</a:t>
            </a:r>
            <a:r>
              <a:rPr lang="zh-CN" altLang="zh-CN" sz="1600" b="1" dirty="0">
                <a:solidFill>
                  <a:srgbClr val="FF0000"/>
                </a:solidFill>
                <a:latin typeface="宋体" panose="02010600030101010101" pitchFamily="2" charset="-122"/>
                <a:ea typeface="宋体" panose="02010600030101010101" pitchFamily="2" charset="-122"/>
              </a:rPr>
              <a:t>任务分析</a:t>
            </a:r>
          </a:p>
          <a:p>
            <a:pPr>
              <a:lnSpc>
                <a:spcPts val="25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这项任务需要在故障触发时，及时发现</a:t>
            </a:r>
            <a:r>
              <a:rPr lang="en-US" altLang="zh-CN" sz="1600" dirty="0">
                <a:latin typeface="宋体" panose="02010600030101010101" pitchFamily="2" charset="-122"/>
                <a:ea typeface="宋体" panose="02010600030101010101" pitchFamily="2" charset="-122"/>
              </a:rPr>
              <a:t>DCS</a:t>
            </a:r>
            <a:r>
              <a:rPr lang="zh-CN" altLang="zh-CN" sz="1600" dirty="0">
                <a:latin typeface="宋体" panose="02010600030101010101" pitchFamily="2" charset="-122"/>
                <a:ea typeface="宋体" panose="02010600030101010101" pitchFamily="2" charset="-122"/>
              </a:rPr>
              <a:t>监控界面测点的异常，并根据异常现象判断出故障类型，并及时做出正确的处理。</a:t>
            </a:r>
          </a:p>
          <a:p>
            <a:pPr>
              <a:lnSpc>
                <a:spcPts val="25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zh-CN" sz="1600" b="1" dirty="0">
                <a:solidFill>
                  <a:srgbClr val="FF0000"/>
                </a:solidFill>
                <a:latin typeface="宋体" panose="02010600030101010101" pitchFamily="2" charset="-122"/>
                <a:ea typeface="宋体" panose="02010600030101010101" pitchFamily="2" charset="-122"/>
              </a:rPr>
              <a:t>发电机的异常运行及事故处理总则</a:t>
            </a:r>
          </a:p>
          <a:p>
            <a:pPr>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处于异常运行或发生事故时，应掌握有关表计和保护动作情况，并进行必要的检查。发电机的一切异常情况和事故处理情况，应立即报告值长并作详细交班记录，事后再以口头或书面形式汇报有关专业领导。</a:t>
            </a:r>
          </a:p>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出现事故时，由值长统一指挥处理。</a:t>
            </a:r>
            <a:endParaRPr lang="en-US" altLang="zh-CN" sz="1600" dirty="0">
              <a:latin typeface="宋体" panose="02010600030101010101" pitchFamily="2" charset="-122"/>
              <a:ea typeface="宋体" panose="02010600030101010101" pitchFamily="2" charset="-122"/>
            </a:endParaRPr>
          </a:p>
          <a:p>
            <a:pPr>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处理事故时，各值班人员在值长指挥下相互配合</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迅速消除事故并迅速恢复正常运行。</a:t>
            </a:r>
          </a:p>
        </p:txBody>
      </p:sp>
    </p:spTree>
    <p:extLst>
      <p:ext uri="{BB962C8B-B14F-4D97-AF65-F5344CB8AC3E}">
        <p14:creationId xmlns:p14="http://schemas.microsoft.com/office/powerpoint/2010/main" val="132569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573414"/>
          </a:xfrm>
          <a:prstGeom prst="rect">
            <a:avLst/>
          </a:prstGeom>
        </p:spPr>
        <p:txBody>
          <a:bodyPr wrap="square">
            <a:spAutoFit/>
          </a:bodyPr>
          <a:lstStyle/>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各值班人员正确、迅速执行值长的操作命令。每次操作结束后，及时向值长汇报。如命令有明显错误，值班员可提请值长注意。若不危及人身和设备安全，而值长未更改命令，值班员应按原命令操作。</a:t>
            </a:r>
          </a:p>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各级人员接受上级命令时，必须复诵确认无误方可执行。</a:t>
            </a:r>
          </a:p>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发生事故后，值班员不得擅自离开岗位。应实时记录故障现象，表计、保护、自动装置动作等情况及时间，进行事故处理操作的项目及时间。</a:t>
            </a:r>
          </a:p>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事故发生后</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尽可能保证设备继续运行，将正常设备与故障设备隔离，尽快恢复故障设备和系统。</a:t>
            </a:r>
          </a:p>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在紧急情况下，为了保护人身、设备安全和防止事故扩大，值班员可以先进行操作，事后再向值长或上级领导报告。</a:t>
            </a:r>
            <a:endParaRPr lang="en-US" altLang="zh-CN" sz="1600" dirty="0">
              <a:latin typeface="宋体" panose="02010600030101010101" pitchFamily="2" charset="-122"/>
              <a:ea typeface="宋体" panose="02010600030101010101" pitchFamily="2" charset="-122"/>
            </a:endParaRPr>
          </a:p>
          <a:p>
            <a:pPr lvl="0">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如果因系统事故造成发电机跳闸或异常运行时，应按调度命令进行事故处理。</a:t>
            </a:r>
          </a:p>
        </p:txBody>
      </p:sp>
    </p:spTree>
    <p:extLst>
      <p:ext uri="{BB962C8B-B14F-4D97-AF65-F5344CB8AC3E}">
        <p14:creationId xmlns:p14="http://schemas.microsoft.com/office/powerpoint/2010/main" val="7050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81558"/>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4.</a:t>
            </a:r>
            <a:r>
              <a:rPr lang="zh-CN" altLang="zh-CN" sz="1600" b="1" dirty="0">
                <a:solidFill>
                  <a:srgbClr val="FF0000"/>
                </a:solidFill>
                <a:latin typeface="宋体" panose="02010600030101010101" pitchFamily="2" charset="-122"/>
                <a:ea typeface="宋体" panose="02010600030101010101" pitchFamily="2" charset="-122"/>
              </a:rPr>
              <a:t>厂用系统故障的处理原则</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工作电源开关跳闸，备用电源开关应自动投入。</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备用电源拒动（以备用分支过流无信号表示判断）时，应立即手动投入。</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备用电源手动或自动投入不成功（以备用分支过流无信号表示判断）时，不再强送。 </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备用电源手动或自动投入成功，应检查工作电源保护动作情况，实地检查故障点（保护误动或人员误碰除外），并将设备绝缘及损坏情况报告值长。</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备用电源手动或自动投入不成功，应根据保护和故障现场，迅速检查</a:t>
            </a:r>
            <a:r>
              <a:rPr lang="en-US" altLang="zh-CN" sz="1600" dirty="0">
                <a:latin typeface="宋体" panose="02010600030101010101" pitchFamily="2" charset="-122"/>
                <a:ea typeface="宋体" panose="02010600030101010101" pitchFamily="2" charset="-122"/>
              </a:rPr>
              <a:t>400V</a:t>
            </a:r>
            <a:r>
              <a:rPr lang="zh-CN" altLang="zh-CN" sz="1600" dirty="0">
                <a:latin typeface="宋体" panose="02010600030101010101" pitchFamily="2" charset="-122"/>
                <a:ea typeface="宋体" panose="02010600030101010101" pitchFamily="2" charset="-122"/>
              </a:rPr>
              <a:t>母线或相当于母线上的元件，清除故障点，恢复对母线送电。</a:t>
            </a:r>
          </a:p>
        </p:txBody>
      </p:sp>
    </p:spTree>
    <p:extLst>
      <p:ext uri="{BB962C8B-B14F-4D97-AF65-F5344CB8AC3E}">
        <p14:creationId xmlns:p14="http://schemas.microsoft.com/office/powerpoint/2010/main" val="26432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21532"/>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5.</a:t>
            </a:r>
            <a:r>
              <a:rPr lang="zh-CN" altLang="en-US" sz="1600" b="1" dirty="0">
                <a:solidFill>
                  <a:srgbClr val="FF0000"/>
                </a:solidFill>
                <a:latin typeface="宋体" panose="02010600030101010101" pitchFamily="2" charset="-122"/>
                <a:ea typeface="宋体" panose="02010600030101010101" pitchFamily="2" charset="-122"/>
              </a:rPr>
              <a:t>电气系统的事故处理</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01</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发电机温度异常</a:t>
            </a:r>
            <a:endParaRPr lang="en-US" altLang="zh-CN" sz="1600" dirty="0">
              <a:solidFill>
                <a:srgbClr val="FF0000"/>
              </a:solidFill>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5.1.1</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当发电机定子线圈和定子铁芯槽部温度超过允许值时</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检查发电机进、出口风温是否正常，空冷器冷却水压力、流量、温度是否正常</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测温表计指示是否正确，发电机定子、转子电流是否超过额定值。</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同时加强对线圈、铁芯的温度和温升的监视，经上述处理温度仍然超过允许值，必要时限制负荷，直到温度降到许可值为止</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如长时间不能恢复时，应申请停机处理。</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794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78122"/>
          </a:xfrm>
          <a:prstGeom prst="rect">
            <a:avLst/>
          </a:prstGeom>
        </p:spPr>
        <p:txBody>
          <a:bodyPr wrap="square">
            <a:spAutoFit/>
          </a:bodyPr>
          <a:lstStyle/>
          <a:p>
            <a:pPr>
              <a:lnSpc>
                <a:spcPts val="2600"/>
              </a:lnSpc>
            </a:pPr>
            <a:r>
              <a:rPr lang="en-US" altLang="zh-CN" sz="1600" dirty="0">
                <a:latin typeface="宋体" panose="02010600030101010101" pitchFamily="2" charset="-122"/>
                <a:ea typeface="宋体" panose="02010600030101010101" pitchFamily="2" charset="-122"/>
              </a:rPr>
              <a:t>5.1.2</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当发电机出口风温超过允许值时</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应检查冷却器运行是否正常，冷却水压力、流量、温度是否正常</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发电机负荷大小，三相电流是否平衡，并作相应调整，调整无效时，应降低发电机负荷使之与入口风温相适应。</a:t>
            </a:r>
            <a:endParaRPr lang="en-US" altLang="zh-CN" sz="1600" dirty="0">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5.1.3</a:t>
            </a:r>
            <a:r>
              <a:rPr lang="zh-CN" altLang="zh-CN" sz="1600" dirty="0">
                <a:latin typeface="宋体" panose="02010600030101010101" pitchFamily="2" charset="-122"/>
                <a:ea typeface="宋体" panose="02010600030101010101" pitchFamily="2" charset="-122"/>
              </a:rPr>
              <a:t>现象</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定子线圈最高温度与最低温度之间的温差达</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℃或定子线圈温度超过</a:t>
            </a:r>
            <a:r>
              <a:rPr lang="en-US" altLang="zh-CN" sz="1600" dirty="0">
                <a:latin typeface="宋体" panose="02010600030101010101" pitchFamily="2" charset="-122"/>
                <a:ea typeface="宋体" panose="02010600030101010101" pitchFamily="2" charset="-122"/>
              </a:rPr>
              <a:t>105</a:t>
            </a:r>
            <a:r>
              <a:rPr lang="zh-CN" altLang="zh-CN" sz="1600" dirty="0">
                <a:latin typeface="宋体" panose="02010600030101010101" pitchFamily="2" charset="-122"/>
                <a:ea typeface="宋体" panose="02010600030101010101" pitchFamily="2" charset="-122"/>
              </a:rPr>
              <a:t>℃时</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600"/>
              </a:lnSpc>
            </a:pP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发电机运行中应对定子线圈层间测温元件的温差进行监视。</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应查明原因并加强监视，可降低负荷运行，验证测温装置是否正常</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6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当任一定子槽内层间测温元件温度超过</a:t>
            </a:r>
            <a:r>
              <a:rPr lang="en-US" altLang="zh-CN" sz="1600" dirty="0">
                <a:latin typeface="宋体" panose="02010600030101010101" pitchFamily="2" charset="-122"/>
                <a:ea typeface="宋体" panose="02010600030101010101" pitchFamily="2" charset="-122"/>
              </a:rPr>
              <a:t>120</a:t>
            </a:r>
            <a:r>
              <a:rPr lang="zh-CN" altLang="zh-CN" sz="1600" dirty="0">
                <a:latin typeface="宋体" panose="02010600030101010101" pitchFamily="2" charset="-122"/>
                <a:ea typeface="宋体" panose="02010600030101010101" pitchFamily="2" charset="-122"/>
              </a:rPr>
              <a:t>℃，在确认测温元件无误后，为避免发生重大事故，应立即停机。</a:t>
            </a:r>
          </a:p>
        </p:txBody>
      </p:sp>
    </p:spTree>
    <p:extLst>
      <p:ext uri="{BB962C8B-B14F-4D97-AF65-F5344CB8AC3E}">
        <p14:creationId xmlns:p14="http://schemas.microsoft.com/office/powerpoint/2010/main" val="3635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83209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02</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发电机电压互感器故障</a:t>
            </a:r>
          </a:p>
          <a:p>
            <a:pPr lvl="0"/>
            <a:r>
              <a:rPr lang="en-US" altLang="zh-CN" sz="1600" dirty="0">
                <a:latin typeface="宋体" panose="02010600030101010101" pitchFamily="2" charset="-122"/>
                <a:ea typeface="宋体" panose="02010600030101010101" pitchFamily="2" charset="-122"/>
              </a:rPr>
              <a:t>5.2.1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电气后台发出报警，出现“电压回路断线”信号；</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发电机有功、无功负荷指示降低或为零；</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定子电压指示偏低或为零；</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三相电流表指示正常，励磁电流、电压表指示正常。</a:t>
            </a:r>
          </a:p>
          <a:p>
            <a:pPr lvl="0"/>
            <a:r>
              <a:rPr lang="en-US" altLang="zh-CN" sz="1600" dirty="0">
                <a:latin typeface="宋体" panose="02010600030101010101" pitchFamily="2" charset="-122"/>
                <a:ea typeface="宋体" panose="02010600030101010101" pitchFamily="2" charset="-122"/>
              </a:rPr>
              <a:t>5.2.2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lvl="0"/>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退出发电机的复合电压闭锁过流保护并通知汽机运行人员，将本机由恒压力方式控制转换为恒转速方式控制，根据调速汽门开度和蒸汽流量，掌握发电机出力，注意监视发电机定子电流、励磁电流，禁止调节有功、无功负荷</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2</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报告值长，停用该发电机的复合电压过流保护，停用该发电机的强励</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3</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通知其它专业，不允许直配线路起动较大容量的电动机，防止保护误动</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4</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判断是否熔断器熔丝熔断。若是高压熔丝熔断，则将该</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停电，进行更换。如更换后再次熔断，则不允许再更换，应查明原因后作相应处理；如是二次熔丝熔断，则直接更换熔丝；如再次熔断，不许再更换。</a:t>
            </a:r>
            <a:endParaRPr lang="en-US" altLang="zh-CN" sz="1600" dirty="0">
              <a:latin typeface="宋体" panose="02010600030101010101" pitchFamily="2" charset="-122"/>
              <a:ea typeface="宋体" panose="02010600030101010101" pitchFamily="2" charset="-122"/>
            </a:endParaRPr>
          </a:p>
          <a:p>
            <a:pPr lvl="0"/>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5</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如不是熔断器熔丝熔断，则应检查电压互感器接头有无松动、断头、切换回路有无接触不良。检查时应采取安全措施，保证人身安全，防止保护误动。记录电度表停转时间，以估算发电量</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lvl="0"/>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6</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处理期间运行监视困难，无法保证机组安全运行时，应申请停机处理。</a:t>
            </a:r>
          </a:p>
        </p:txBody>
      </p:sp>
    </p:spTree>
    <p:extLst>
      <p:ext uri="{BB962C8B-B14F-4D97-AF65-F5344CB8AC3E}">
        <p14:creationId xmlns:p14="http://schemas.microsoft.com/office/powerpoint/2010/main" val="26838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pic>
        <p:nvPicPr>
          <p:cNvPr id="6" name="图片 3">
            <a:extLst>
              <a:ext uri="{FF2B5EF4-FFF2-40B4-BE49-F238E27FC236}">
                <a16:creationId xmlns:a16="http://schemas.microsoft.com/office/drawing/2014/main" xmlns="" id="{6801F3E1-8BBC-4FFE-9669-7F1181A34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56" y="1601510"/>
            <a:ext cx="7808196" cy="41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4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82215"/>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03</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升不起电压</a:t>
            </a:r>
            <a:endParaRPr lang="zh-CN"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5.3.1</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定子电压测量回路故障；</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励磁回路是否正确</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有无断线，各接点接触是否良好；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发电机仪表</a:t>
            </a:r>
            <a:r>
              <a:rPr lang="en-US" altLang="zh-CN" sz="1600" dirty="0">
                <a:latin typeface="宋体" panose="02010600030101010101" pitchFamily="2" charset="-122"/>
                <a:ea typeface="宋体" panose="02010600030101010101" pitchFamily="2" charset="-122"/>
              </a:rPr>
              <a:t>PT </a:t>
            </a:r>
            <a:r>
              <a:rPr lang="zh-CN" altLang="zh-CN" sz="1600" dirty="0">
                <a:latin typeface="宋体" panose="02010600030101010101" pitchFamily="2" charset="-122"/>
                <a:ea typeface="宋体" panose="02010600030101010101" pitchFamily="2" charset="-122"/>
              </a:rPr>
              <a:t>刀闸熔丝是否正常及各表计有无损坏或断线；</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起励电压不正常，起励回路不正常；</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微机励磁系统不正常。</a:t>
            </a:r>
          </a:p>
          <a:p>
            <a:pPr lvl="0">
              <a:lnSpc>
                <a:spcPts val="2400"/>
              </a:lnSpc>
            </a:pPr>
            <a:r>
              <a:rPr lang="en-US" altLang="zh-CN" sz="1600" dirty="0">
                <a:latin typeface="宋体" panose="02010600030101010101" pitchFamily="2" charset="-122"/>
                <a:ea typeface="宋体" panose="02010600030101010101" pitchFamily="2" charset="-122"/>
              </a:rPr>
              <a:t>5.3.2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如励磁回路表计指示正常，而发电机定子电压无指示或指示不正常，应停止发电机升压，将励磁电流减到零，断开励磁开关。检查发电机</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回路是否有断线或接触不良。</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检查励磁系统各开关是否合闸良好、永磁机出口保险是否熔断。</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若永磁机电压正常，而转子电压电流低于空载值，说明调节器有故障，应对励磁调节器全面检查。</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其他均正常时，有必要应停下发电机，对励磁回路及其整流器和熔断器进行检查。</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如检查不出问题应通知检修进行处理。</a:t>
            </a:r>
          </a:p>
        </p:txBody>
      </p:sp>
    </p:spTree>
    <p:extLst>
      <p:ext uri="{BB962C8B-B14F-4D97-AF65-F5344CB8AC3E}">
        <p14:creationId xmlns:p14="http://schemas.microsoft.com/office/powerpoint/2010/main" val="22202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20003"/>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5.4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04</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发电机励磁调节器用电压互感器回路断线</a:t>
            </a:r>
          </a:p>
          <a:p>
            <a:pPr lvl="0">
              <a:lnSpc>
                <a:spcPts val="2400"/>
              </a:lnSpc>
            </a:pPr>
            <a:r>
              <a:rPr lang="en-US" altLang="zh-CN" sz="1600" dirty="0">
                <a:latin typeface="宋体" panose="02010600030101010101" pitchFamily="2" charset="-122"/>
                <a:ea typeface="宋体" panose="02010600030101010101" pitchFamily="2" charset="-122"/>
              </a:rPr>
              <a:t>5.4.1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警铃响，电气后台系统“断线保护动作”、“</a:t>
            </a:r>
            <a:r>
              <a:rPr lang="en-US" altLang="zh-CN" sz="1600" dirty="0">
                <a:latin typeface="宋体" panose="02010600030101010101" pitchFamily="2" charset="-122"/>
                <a:ea typeface="宋体" panose="02010600030101010101" pitchFamily="2" charset="-122"/>
              </a:rPr>
              <a:t>AVR</a:t>
            </a:r>
            <a:r>
              <a:rPr lang="zh-CN" altLang="zh-CN" sz="1600" dirty="0">
                <a:latin typeface="宋体" panose="02010600030101010101" pitchFamily="2" charset="-122"/>
                <a:ea typeface="宋体" panose="02010600030101010101" pitchFamily="2" charset="-122"/>
              </a:rPr>
              <a:t>故障”信号报警。</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励磁调节器由自动运行自动切换为手动运行（失磁保护动作）。</a:t>
            </a:r>
          </a:p>
          <a:p>
            <a:pPr lvl="0">
              <a:lnSpc>
                <a:spcPts val="2400"/>
              </a:lnSpc>
            </a:pPr>
            <a:r>
              <a:rPr lang="en-US" altLang="zh-CN" sz="1600" dirty="0">
                <a:latin typeface="宋体" panose="02010600030101010101" pitchFamily="2" charset="-122"/>
                <a:ea typeface="宋体" panose="02010600030101010101" pitchFamily="2" charset="-122"/>
              </a:rPr>
              <a:t>5.4.2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lvl="0">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迅速检查励磁调节器已由自动切换至手动运行，否则应将其切换至手动运行。</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2</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检查发电机电压互感器一次熔断器及刀闸辅助接点，必要时拉开刀闸进行处理。</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3</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处理良好后，将励磁调节器切换至自动运行。</a:t>
            </a:r>
          </a:p>
        </p:txBody>
      </p:sp>
    </p:spTree>
    <p:extLst>
      <p:ext uri="{BB962C8B-B14F-4D97-AF65-F5344CB8AC3E}">
        <p14:creationId xmlns:p14="http://schemas.microsoft.com/office/powerpoint/2010/main" val="15786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5.5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05</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非同期并网</a:t>
            </a:r>
            <a:endParaRPr lang="zh-CN"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5.5.1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发电机产生巨大的电流冲击，定子电流表剧烈摆动，定子电压表也随之摆动</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系统电压降低；</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发电机产生强烈振动，发出轰鸣声，其节奏与表计摆动节奏相同；</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强励、继电保护有可能动作。</a:t>
            </a:r>
          </a:p>
          <a:p>
            <a:pPr lvl="0">
              <a:lnSpc>
                <a:spcPts val="2400"/>
              </a:lnSpc>
            </a:pPr>
            <a:r>
              <a:rPr lang="en-US" altLang="zh-CN" sz="1600" dirty="0">
                <a:latin typeface="宋体" panose="02010600030101010101" pitchFamily="2" charset="-122"/>
                <a:ea typeface="宋体" panose="02010600030101010101" pitchFamily="2" charset="-122"/>
              </a:rPr>
              <a:t>5.5.2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当同期条件相差不悬殊时，若汽轮发电机组无强烈振动及异常响声，且表计摆动很快趋于缓和，则可以不停机；</a:t>
            </a:r>
          </a:p>
          <a:p>
            <a:pPr>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2</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若产生强大的冲击电流和强烈振动而且并不衰减时，立即解列发电机，检查定子绕组端部有无变形，测量定子线圈绝缘电阻直流电阻，查明无损伤，找出造成非同期并列的原因并消除后，方可再次起动并列；</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3</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若非同期并列引起发电机跳闸，应立即检查保护动作情况，汇报值长及有关领导，并对发电机进行全面检查及试验，请示技术部经理决定是否再次起动。</a:t>
            </a:r>
          </a:p>
        </p:txBody>
      </p:sp>
    </p:spTree>
    <p:extLst>
      <p:ext uri="{BB962C8B-B14F-4D97-AF65-F5344CB8AC3E}">
        <p14:creationId xmlns:p14="http://schemas.microsoft.com/office/powerpoint/2010/main" val="29217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66666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5.6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06</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振荡和失步</a:t>
            </a:r>
            <a:endParaRPr lang="zh-CN"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5.6.1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定子电流指示剧烈摆动，并超过正常值；</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发电机电压指示剧烈摆动，通常是电压降低；</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有功及无功指示大幅摆动，甚至有超过正常值的情形；</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励磁电流、电压的指示在正常值附近摆动；</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周波随发电机忽上忽下</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发电机发出轰鸣音，其节奏与上列各项表计的摆动合拍；</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强励有可能动作。</a:t>
            </a:r>
          </a:p>
          <a:p>
            <a:pPr lvl="0">
              <a:lnSpc>
                <a:spcPts val="2400"/>
              </a:lnSpc>
            </a:pPr>
            <a:r>
              <a:rPr lang="en-US" altLang="zh-CN" sz="1600" dirty="0">
                <a:latin typeface="宋体" panose="02010600030101010101" pitchFamily="2" charset="-122"/>
                <a:ea typeface="宋体" panose="02010600030101010101" pitchFamily="2" charset="-122"/>
              </a:rPr>
              <a:t>5.6.2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因非同期并列引起时，应立即将发电机与系统解列。</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因并列冲击过大引起时，应立即增加无功负荷，使之稳定。</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运行中发电机失去同期时，应立即增加无功负荷，根据系统负荷情况，可减少发电机有功负荷，使之稳定。</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分钟后，如果无好转现象，请求解列。</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如果因系统引起的振荡，应与系统解列</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待系统稳定后，联系调度并网。</a:t>
            </a:r>
          </a:p>
        </p:txBody>
      </p:sp>
    </p:spTree>
    <p:extLst>
      <p:ext uri="{BB962C8B-B14F-4D97-AF65-F5344CB8AC3E}">
        <p14:creationId xmlns:p14="http://schemas.microsoft.com/office/powerpoint/2010/main" val="34337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5282215"/>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07</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自动跳闸</a:t>
            </a:r>
            <a:endParaRPr lang="zh-CN"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5.7.1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警铃、蜂鸣器响，发电机出口开关、灭磁开关跳闸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发电机表计指示为零。</a:t>
            </a:r>
          </a:p>
          <a:p>
            <a:pPr lvl="0">
              <a:lnSpc>
                <a:spcPts val="2400"/>
              </a:lnSpc>
            </a:pPr>
            <a:r>
              <a:rPr lang="en-US" altLang="zh-CN" sz="1600" dirty="0">
                <a:latin typeface="宋体" panose="02010600030101010101" pitchFamily="2" charset="-122"/>
                <a:ea typeface="宋体" panose="02010600030101010101" pitchFamily="2" charset="-122"/>
              </a:rPr>
              <a:t>5.7.2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lnSpc>
                <a:spcPts val="2400"/>
              </a:lnSpc>
            </a:pPr>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检查厂用电系统是否正常。</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检查灭磁开关是否跳开，如没有跳开，将励磁减至最小，断开灭磁开关。</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根据保护动作情况分析故障性质，进行不同处理。对发电机进行全面检查。</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判明跳闸原因，确认由于人员误动或保护误动，可将误动的保护停用，将发电机重新并入系统。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发电机纵差保护动作时，在未查明原因和消除故障前，严禁投入运行。</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测量绝缘电阻，若未发现异常时，应请示值长，将发电机零起升压，良好后并入系统。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确认外部故障引起后备保护动作，在故障点消除后，即可将发电机重新并入系统。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发电机因自动主汽门关闭联跳，应汇报值长，联系汽机值班人员检查。如确认保护误动，应按值长令退出误动保护，将发电机重新并入系统</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否则应停机处理。</a:t>
            </a:r>
          </a:p>
        </p:txBody>
      </p:sp>
    </p:spTree>
    <p:extLst>
      <p:ext uri="{BB962C8B-B14F-4D97-AF65-F5344CB8AC3E}">
        <p14:creationId xmlns:p14="http://schemas.microsoft.com/office/powerpoint/2010/main" val="16897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708981"/>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5.8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08</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失去励磁</a:t>
            </a:r>
            <a:endParaRPr lang="zh-CN"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5.8.1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转子电流表指示为零，转子电压表指示升高（转子回路断开时）。</a:t>
            </a: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转子电流表指示升高，转子电压表指示下降（转子回路短路时）。</a:t>
            </a: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转子电流、电压表指示近于零（励磁机回路故障）。</a:t>
            </a: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定子电流表指示升高并摆动，定子电压表指示降低并摆动。</a:t>
            </a: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有功电力表指示降低并摆动，无功电力表反指示。</a:t>
            </a:r>
          </a:p>
          <a:p>
            <a:pPr lvl="0">
              <a:lnSpc>
                <a:spcPts val="2400"/>
              </a:lnSpc>
            </a:pPr>
            <a:r>
              <a:rPr lang="en-US" altLang="zh-CN" sz="1600" dirty="0">
                <a:latin typeface="宋体" panose="02010600030101010101" pitchFamily="2" charset="-122"/>
                <a:ea typeface="宋体" panose="02010600030101010101" pitchFamily="2" charset="-122"/>
              </a:rPr>
              <a:t>5.8.2</a:t>
            </a:r>
            <a:r>
              <a:rPr lang="zh-CN" altLang="en-US" sz="1600" dirty="0">
                <a:latin typeface="宋体" panose="02010600030101010101" pitchFamily="2" charset="-122"/>
                <a:ea typeface="宋体" panose="02010600030101010101" pitchFamily="2" charset="-122"/>
              </a:rPr>
              <a:t>原因</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r>
              <a:rPr lang="zh-CN" altLang="en-US" sz="1600" dirty="0">
                <a:latin typeface="宋体" panose="02010600030101010101" pitchFamily="2" charset="-122"/>
                <a:ea typeface="宋体" panose="02010600030101010101" pitchFamily="2" charset="-122"/>
                <a:sym typeface="Wingdings" panose="05000000000000000000" pitchFamily="2" charset="2"/>
              </a:rPr>
              <a:t>   （</a:t>
            </a:r>
            <a:r>
              <a:rPr lang="en-US" altLang="zh-CN" sz="1600" dirty="0">
                <a:latin typeface="宋体" panose="02010600030101010101" pitchFamily="2" charset="-122"/>
                <a:ea typeface="宋体" panose="02010600030101010101" pitchFamily="2" charset="-122"/>
                <a:sym typeface="Wingdings" panose="05000000000000000000" pitchFamily="2" charset="2"/>
              </a:rPr>
              <a:t>1</a:t>
            </a:r>
            <a:r>
              <a:rPr lang="zh-CN" altLang="en-US" sz="1600" dirty="0">
                <a:latin typeface="宋体" panose="02010600030101010101" pitchFamily="2" charset="-122"/>
                <a:ea typeface="宋体" panose="02010600030101010101" pitchFamily="2" charset="-122"/>
                <a:sym typeface="Wingdings" panose="05000000000000000000" pitchFamily="2" charset="2"/>
              </a:rPr>
              <a:t>）</a:t>
            </a:r>
            <a:r>
              <a:rPr lang="zh-CN" altLang="zh-CN" sz="1600" dirty="0">
                <a:latin typeface="宋体" panose="02010600030101010101" pitchFamily="2" charset="-122"/>
                <a:ea typeface="宋体" panose="02010600030101010101" pitchFamily="2" charset="-122"/>
              </a:rPr>
              <a:t>发电机转子回路、无刷励磁机回路断线或短路</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励磁回路断线或短路</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运行中灭磁接触器跳闸而出口开关未跳开</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r>
              <a:rPr lang="en-US" altLang="zh-CN" sz="1600" dirty="0">
                <a:latin typeface="宋体" panose="02010600030101010101" pitchFamily="2" charset="-122"/>
                <a:ea typeface="宋体" panose="02010600030101010101" pitchFamily="2" charset="-122"/>
              </a:rPr>
              <a:t>5.8.2</a:t>
            </a:r>
            <a:r>
              <a:rPr lang="zh-CN" altLang="en-US"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若确认励磁系统短路引起的失磁，应立即将发电机与系统解列，查明原因，恢复励磁，将发电机与系统并列。</a:t>
            </a:r>
          </a:p>
          <a:p>
            <a:pPr marL="0" lvl="2"/>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若系统及发电机条件允许，且无损坏发电机现象（转子回路短路、不允许的振动、着火等），不必将发电机解列，但应迅速查明原因，恢复励磁，同时应注意定子电流不超过额定值。</a:t>
            </a:r>
          </a:p>
          <a:p>
            <a:pPr marL="0" lvl="2"/>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当在</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分钟内无法恢复励磁时，应将发电机解列</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通知维护人员处理。</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p:txBody>
      </p:sp>
    </p:spTree>
    <p:extLst>
      <p:ext uri="{BB962C8B-B14F-4D97-AF65-F5344CB8AC3E}">
        <p14:creationId xmlns:p14="http://schemas.microsoft.com/office/powerpoint/2010/main" val="23783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5.9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09</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着火</a:t>
            </a:r>
            <a:endParaRPr lang="zh-CN" altLang="zh-CN" sz="1600" dirty="0">
              <a:solidFill>
                <a:srgbClr val="FF0000"/>
              </a:solidFill>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5.9.1</a:t>
            </a:r>
            <a:r>
              <a:rPr lang="zh-CN" altLang="en-US" sz="1600" dirty="0">
                <a:latin typeface="宋体" panose="02010600030101010101" pitchFamily="2" charset="-122"/>
                <a:ea typeface="宋体" panose="02010600030101010101" pitchFamily="2" charset="-122"/>
              </a:rPr>
              <a:t>现象</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发电机出、入口风温急剧升高；</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发电机定子铁芯、线圈温度急剧升高；</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发电机有绝缘焦味，并有油烟喷出</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5.9.2</a:t>
            </a:r>
            <a:r>
              <a:rPr lang="zh-CN" altLang="en-US"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sym typeface="Wingdings" panose="05000000000000000000" pitchFamily="2" charset="2"/>
              </a:rPr>
              <a:t>：</a:t>
            </a:r>
            <a:endParaRPr lang="en-US" altLang="zh-CN" sz="1600" dirty="0">
              <a:latin typeface="宋体" panose="02010600030101010101" pitchFamily="2" charset="-122"/>
              <a:ea typeface="宋体" panose="02010600030101010101" pitchFamily="2" charset="-122"/>
              <a:sym typeface="Wingdings" panose="05000000000000000000" pitchFamily="2" charset="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发电机内部着火时，应立即手打危急保安器紧急停机。当确认发电机内部着火而发电机出口开关未跳闸时，应立即将发电机与系统解列，拉开灭磁开关紧急停机。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发电机外部着火时，一般情况下不必将发电机与系统解列，而用二氧化碳或</a:t>
            </a:r>
            <a:r>
              <a:rPr lang="en-US" altLang="zh-CN" sz="1600" dirty="0">
                <a:latin typeface="宋体" panose="02010600030101010101" pitchFamily="2" charset="-122"/>
                <a:ea typeface="宋体" panose="02010600030101010101" pitchFamily="2" charset="-122"/>
              </a:rPr>
              <a:t>1211</a:t>
            </a:r>
            <a:r>
              <a:rPr lang="zh-CN" altLang="zh-CN" sz="1600" dirty="0">
                <a:latin typeface="宋体" panose="02010600030101010101" pitchFamily="2" charset="-122"/>
                <a:ea typeface="宋体" panose="02010600030101010101" pitchFamily="2" charset="-122"/>
              </a:rPr>
              <a:t>灭火器进行灭火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发电机在灭火中应维持汽轮发电机转速</a:t>
            </a:r>
            <a:r>
              <a:rPr lang="en-US" altLang="zh-CN" sz="1600" dirty="0">
                <a:latin typeface="宋体" panose="02010600030101010101" pitchFamily="2" charset="-122"/>
                <a:ea typeface="宋体" panose="02010600030101010101" pitchFamily="2" charset="-122"/>
              </a:rPr>
              <a:t>300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500r/min</a:t>
            </a:r>
            <a:r>
              <a:rPr lang="zh-CN" altLang="zh-CN" sz="1600" dirty="0">
                <a:latin typeface="宋体" panose="02010600030101010101" pitchFamily="2" charset="-122"/>
                <a:ea typeface="宋体" panose="02010600030101010101" pitchFamily="2" charset="-122"/>
              </a:rPr>
              <a:t>。禁止在火灾熄灭前，将发电机静止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发电机灭火时，严禁使用泡沫灭火器或砂子灭火。如地面上着火可用砂子灭火，但应注意不使砂子进入发电机和励磁机内部或轴承内。</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应立即报告值长，通知检修人员及公安消防部门，采取一切有力措施进行灭火。</a:t>
            </a:r>
          </a:p>
        </p:txBody>
      </p:sp>
    </p:spTree>
    <p:extLst>
      <p:ext uri="{BB962C8B-B14F-4D97-AF65-F5344CB8AC3E}">
        <p14:creationId xmlns:p14="http://schemas.microsoft.com/office/powerpoint/2010/main" val="104788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05110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5.10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10</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发电机</a:t>
            </a:r>
            <a:r>
              <a:rPr lang="zh-CN" altLang="en-US" sz="1600" dirty="0">
                <a:solidFill>
                  <a:srgbClr val="FF0000"/>
                </a:solidFill>
                <a:latin typeface="宋体" panose="02010600030101010101" pitchFamily="2" charset="-122"/>
                <a:ea typeface="宋体" panose="02010600030101010101" pitchFamily="2" charset="-122"/>
              </a:rPr>
              <a:t>着火</a:t>
            </a:r>
            <a:endParaRPr lang="zh-CN" altLang="zh-CN" sz="1600" dirty="0">
              <a:solidFill>
                <a:srgbClr val="FF0000"/>
              </a:solidFill>
              <a:latin typeface="宋体" panose="02010600030101010101" pitchFamily="2" charset="-122"/>
              <a:ea typeface="宋体" panose="02010600030101010101" pitchFamily="2" charset="-122"/>
            </a:endParaRPr>
          </a:p>
          <a:p>
            <a:pPr marL="0" lvl="1">
              <a:lnSpc>
                <a:spcPts val="2400"/>
              </a:lnSpc>
            </a:pPr>
            <a:r>
              <a:rPr lang="en-US" altLang="zh-CN" sz="1600" dirty="0">
                <a:latin typeface="宋体" panose="02010600030101010101" pitchFamily="2" charset="-122"/>
                <a:ea typeface="宋体" panose="02010600030101010101" pitchFamily="2" charset="-122"/>
              </a:rPr>
              <a:t>5.10.1</a:t>
            </a:r>
            <a:r>
              <a:rPr lang="zh-CN" altLang="zh-CN" sz="1600" dirty="0">
                <a:latin typeface="宋体" panose="02010600030101010101" pitchFamily="2" charset="-122"/>
                <a:ea typeface="宋体" panose="02010600030101010101" pitchFamily="2" charset="-122"/>
              </a:rPr>
              <a:t>发电机转子绕组一点接地：</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电气后台发出“转子一点接地”报警信号，转子正</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或负</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对地电压指示降低或为“零”；</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切换备用励磁系统工作，以便检查接地点是在转子回路，还是在励磁回路；</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询问是否由于人员误碰转子回路引起；</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在查明故障性质和地点后，若必须停机后才能处理，应汇报值长请示技术部经理决定；</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在查找一点接地的过程中，若机组又发生欠励或失步，一般可认为转子接地已发展成两点接地，这时转子两点接地保护应动作，否则应立即解列停机；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如果“转子一点接地”未报警，由于转子线圈层间短路引起振动超过允许值或转子电流明显增大时，必须立即减少负荷，使振动或转子电流减少到允许的范围内，必要时亦应解列发电机，并用灭磁开关切断励磁</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6780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2820003"/>
          </a:xfrm>
          <a:prstGeom prst="rect">
            <a:avLst/>
          </a:prstGeom>
        </p:spPr>
        <p:txBody>
          <a:bodyPr wrap="square">
            <a:spAutoFit/>
          </a:bodyPr>
          <a:lstStyle/>
          <a:p>
            <a:pPr marL="0" lvl="1">
              <a:lnSpc>
                <a:spcPts val="2400"/>
              </a:lnSpc>
            </a:pPr>
            <a:r>
              <a:rPr lang="en-US" altLang="zh-CN" sz="1600" dirty="0">
                <a:latin typeface="宋体" panose="02010600030101010101" pitchFamily="2" charset="-122"/>
                <a:ea typeface="宋体" panose="02010600030101010101" pitchFamily="2" charset="-122"/>
              </a:rPr>
              <a:t>5.10.2</a:t>
            </a:r>
            <a:r>
              <a:rPr lang="zh-CN" altLang="zh-CN" sz="1600" dirty="0">
                <a:latin typeface="宋体" panose="02010600030101010101" pitchFamily="2" charset="-122"/>
                <a:ea typeface="宋体" panose="02010600030101010101" pitchFamily="2" charset="-122"/>
              </a:rPr>
              <a:t>发电机转子回路两点接地：</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转子电流表指示剧增或为零，转子和定子电压表指示降低。无功功率表指示明显降低，功率因数提高甚至进相。“转子两点接地” 故障信号发出；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发电机的振动超过正常值；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可能出现发电机失磁的类似现象，严重时，可能发生发电机失步或失磁保护动作跳闸；</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强励可能动作；</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当转子回路发生两点接地时，若保护未动作，立即解列发电机。并用灭磁开关切断励磁</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2220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74333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11</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正常运行方式下</a:t>
            </a:r>
            <a:r>
              <a:rPr lang="en-US" altLang="zh-CN" sz="1600" dirty="0">
                <a:solidFill>
                  <a:srgbClr val="FF0000"/>
                </a:solidFill>
                <a:latin typeface="宋体" panose="02010600030101010101" pitchFamily="2" charset="-122"/>
                <a:ea typeface="宋体" panose="02010600030101010101" pitchFamily="2" charset="-122"/>
              </a:rPr>
              <a:t>10kV</a:t>
            </a:r>
            <a:r>
              <a:rPr lang="zh-CN" altLang="zh-CN" sz="1600" dirty="0">
                <a:solidFill>
                  <a:srgbClr val="FF0000"/>
                </a:solidFill>
                <a:latin typeface="宋体" panose="02010600030101010101" pitchFamily="2" charset="-122"/>
                <a:ea typeface="宋体" panose="02010600030101010101" pitchFamily="2" charset="-122"/>
              </a:rPr>
              <a:t>某段失电，母联联动成功</a:t>
            </a:r>
          </a:p>
          <a:p>
            <a:pPr marL="0" lvl="3">
              <a:lnSpc>
                <a:spcPts val="2400"/>
              </a:lnSpc>
            </a:pPr>
            <a:r>
              <a:rPr lang="en-US" altLang="zh-CN" sz="1600" dirty="0">
                <a:latin typeface="宋体" panose="02010600030101010101" pitchFamily="2" charset="-122"/>
                <a:ea typeface="宋体" panose="02010600030101010101" pitchFamily="2" charset="-122"/>
              </a:rPr>
              <a:t>5.11.1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出现事故音响及相关报警信号；</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故障段母线发电机出口开关跳闸、故障段主变低压侧开关跳闸；</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母联联动成功。</a:t>
            </a:r>
          </a:p>
          <a:p>
            <a:pPr>
              <a:lnSpc>
                <a:spcPts val="2400"/>
              </a:lnSpc>
            </a:pPr>
            <a:r>
              <a:rPr lang="en-US" altLang="zh-CN" sz="1600" dirty="0">
                <a:latin typeface="宋体" panose="02010600030101010101" pitchFamily="2" charset="-122"/>
                <a:ea typeface="宋体" panose="02010600030101010101" pitchFamily="2" charset="-122"/>
              </a:rPr>
              <a:t>5.11.2</a:t>
            </a:r>
            <a:r>
              <a:rPr lang="zh-CN" altLang="zh-CN" sz="1600" dirty="0">
                <a:latin typeface="宋体" panose="02010600030101010101" pitchFamily="2" charset="-122"/>
                <a:ea typeface="宋体" panose="02010600030101010101" pitchFamily="2" charset="-122"/>
              </a:rPr>
              <a:t>处理</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解除音响</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检查保护动作情况</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汇报值长并作好记录；</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该</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母线电压正常，检查该段</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母线所接负荷及相应的</a:t>
            </a:r>
            <a:r>
              <a:rPr lang="en-US" altLang="zh-CN" sz="1600" dirty="0">
                <a:latin typeface="宋体" panose="02010600030101010101" pitchFamily="2" charset="-122"/>
                <a:ea typeface="宋体" panose="02010600030101010101" pitchFamily="2" charset="-122"/>
              </a:rPr>
              <a:t>380V</a:t>
            </a:r>
            <a:r>
              <a:rPr lang="zh-CN" altLang="zh-CN" sz="1600" dirty="0">
                <a:latin typeface="宋体" panose="02010600030101010101" pitchFamily="2" charset="-122"/>
                <a:ea typeface="宋体" panose="02010600030101010101" pitchFamily="2" charset="-122"/>
              </a:rPr>
              <a:t>系统负荷正常；</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根据发电机出口开关保护动作情况进行相应检查，无异常则重新并入系统；</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根据故障段主变低压侧开关保护动作情况进行相应检查，无异常则恢复系统运行方式。</a:t>
            </a:r>
          </a:p>
        </p:txBody>
      </p:sp>
    </p:spTree>
    <p:extLst>
      <p:ext uri="{BB962C8B-B14F-4D97-AF65-F5344CB8AC3E}">
        <p14:creationId xmlns:p14="http://schemas.microsoft.com/office/powerpoint/2010/main" val="1075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4A2AE486-EFEB-4EBF-8E85-1DE6D4099640}"/>
              </a:ext>
            </a:extLst>
          </p:cNvPr>
          <p:cNvSpPr/>
          <p:nvPr/>
        </p:nvSpPr>
        <p:spPr>
          <a:xfrm>
            <a:off x="2402252" y="6147673"/>
            <a:ext cx="4288353" cy="400110"/>
          </a:xfrm>
          <a:prstGeom prst="rect">
            <a:avLst/>
          </a:prstGeom>
        </p:spPr>
        <p:txBody>
          <a:bodyPr wrap="none">
            <a:spAutoFit/>
          </a:bodyPr>
          <a:lstStyle/>
          <a:p>
            <a:r>
              <a:rPr lang="zh-CN" altLang="en-US" sz="2000" b="1" u="sng" dirty="0"/>
              <a:t>一般的炉排式城市垃圾焚烧厂流程图</a:t>
            </a:r>
          </a:p>
        </p:txBody>
      </p:sp>
      <p:grpSp>
        <p:nvGrpSpPr>
          <p:cNvPr id="3" name="组合 2">
            <a:extLst>
              <a:ext uri="{FF2B5EF4-FFF2-40B4-BE49-F238E27FC236}">
                <a16:creationId xmlns:a16="http://schemas.microsoft.com/office/drawing/2014/main" xmlns="" id="{8213F8FC-980E-4C4E-AE33-9D8699E7AB98}"/>
              </a:ext>
            </a:extLst>
          </p:cNvPr>
          <p:cNvGrpSpPr/>
          <p:nvPr/>
        </p:nvGrpSpPr>
        <p:grpSpPr>
          <a:xfrm>
            <a:off x="0" y="1151096"/>
            <a:ext cx="9144000" cy="5059102"/>
            <a:chOff x="0" y="1364160"/>
            <a:chExt cx="9144000" cy="5059102"/>
          </a:xfrm>
        </p:grpSpPr>
        <p:pic>
          <p:nvPicPr>
            <p:cNvPr id="6" name="图片 5">
              <a:extLst>
                <a:ext uri="{FF2B5EF4-FFF2-40B4-BE49-F238E27FC236}">
                  <a16:creationId xmlns:a16="http://schemas.microsoft.com/office/drawing/2014/main" xmlns="" id="{7DEBB07A-B350-4BE5-BAA3-7D994A347BE5}"/>
                </a:ext>
              </a:extLst>
            </p:cNvPr>
            <p:cNvPicPr>
              <a:picLocks noChangeAspect="1"/>
            </p:cNvPicPr>
            <p:nvPr/>
          </p:nvPicPr>
          <p:blipFill>
            <a:blip r:embed="rId2"/>
            <a:stretch>
              <a:fillRect/>
            </a:stretch>
          </p:blipFill>
          <p:spPr>
            <a:xfrm>
              <a:off x="0" y="1421909"/>
              <a:ext cx="9144000" cy="4722660"/>
            </a:xfrm>
            <a:prstGeom prst="rect">
              <a:avLst/>
            </a:prstGeom>
          </p:spPr>
        </p:pic>
        <p:sp>
          <p:nvSpPr>
            <p:cNvPr id="2" name="矩形 1">
              <a:extLst>
                <a:ext uri="{FF2B5EF4-FFF2-40B4-BE49-F238E27FC236}">
                  <a16:creationId xmlns:a16="http://schemas.microsoft.com/office/drawing/2014/main" xmlns="" id="{0173EF46-1EDF-46C0-ABFD-EB1DC6AAFBCC}"/>
                </a:ext>
              </a:extLst>
            </p:cNvPr>
            <p:cNvSpPr/>
            <p:nvPr/>
          </p:nvSpPr>
          <p:spPr>
            <a:xfrm>
              <a:off x="732434" y="1458187"/>
              <a:ext cx="2121093" cy="369332"/>
            </a:xfrm>
            <a:prstGeom prst="rect">
              <a:avLst/>
            </a:prstGeom>
          </p:spPr>
          <p:txBody>
            <a:bodyPr wrap="none">
              <a:spAutoFit/>
            </a:bodyPr>
            <a:lstStyle/>
            <a:p>
              <a:r>
                <a:rPr lang="zh-CN" altLang="en-US" dirty="0"/>
                <a:t>燃烧/余热回收系统</a:t>
              </a:r>
            </a:p>
          </p:txBody>
        </p:sp>
        <p:cxnSp>
          <p:nvCxnSpPr>
            <p:cNvPr id="4" name="直接箭头连接符 3">
              <a:extLst>
                <a:ext uri="{FF2B5EF4-FFF2-40B4-BE49-F238E27FC236}">
                  <a16:creationId xmlns:a16="http://schemas.microsoft.com/office/drawing/2014/main" xmlns="" id="{7ABC78B9-8E90-4AD6-BD7F-2980CF2F0823}"/>
                </a:ext>
              </a:extLst>
            </p:cNvPr>
            <p:cNvCxnSpPr>
              <a:cxnSpLocks/>
            </p:cNvCxnSpPr>
            <p:nvPr/>
          </p:nvCxnSpPr>
          <p:spPr>
            <a:xfrm>
              <a:off x="1986455" y="1873642"/>
              <a:ext cx="1106026" cy="1655297"/>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直接箭头连接符 9">
              <a:extLst>
                <a:ext uri="{FF2B5EF4-FFF2-40B4-BE49-F238E27FC236}">
                  <a16:creationId xmlns:a16="http://schemas.microsoft.com/office/drawing/2014/main" xmlns="" id="{076D720B-910A-4312-B54E-A375BE6F231A}"/>
                </a:ext>
              </a:extLst>
            </p:cNvPr>
            <p:cNvCxnSpPr>
              <a:cxnSpLocks/>
            </p:cNvCxnSpPr>
            <p:nvPr/>
          </p:nvCxnSpPr>
          <p:spPr>
            <a:xfrm>
              <a:off x="3993441" y="1827519"/>
              <a:ext cx="680350" cy="1267086"/>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a:extLst>
                <a:ext uri="{FF2B5EF4-FFF2-40B4-BE49-F238E27FC236}">
                  <a16:creationId xmlns:a16="http://schemas.microsoft.com/office/drawing/2014/main" xmlns="" id="{569AD39C-D664-43F6-A257-E6148ACD2F80}"/>
                </a:ext>
              </a:extLst>
            </p:cNvPr>
            <p:cNvCxnSpPr>
              <a:cxnSpLocks/>
            </p:cNvCxnSpPr>
            <p:nvPr/>
          </p:nvCxnSpPr>
          <p:spPr>
            <a:xfrm flipH="1">
              <a:off x="5998763" y="1827519"/>
              <a:ext cx="600395" cy="1065544"/>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直接箭头连接符 14">
              <a:extLst>
                <a:ext uri="{FF2B5EF4-FFF2-40B4-BE49-F238E27FC236}">
                  <a16:creationId xmlns:a16="http://schemas.microsoft.com/office/drawing/2014/main" xmlns="" id="{E9D9CE8C-7BC8-429A-B705-23546DA02056}"/>
                </a:ext>
              </a:extLst>
            </p:cNvPr>
            <p:cNvCxnSpPr>
              <a:cxnSpLocks/>
            </p:cNvCxnSpPr>
            <p:nvPr/>
          </p:nvCxnSpPr>
          <p:spPr>
            <a:xfrm>
              <a:off x="863485" y="3226676"/>
              <a:ext cx="775023" cy="1029972"/>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直接箭头连接符 16">
              <a:extLst>
                <a:ext uri="{FF2B5EF4-FFF2-40B4-BE49-F238E27FC236}">
                  <a16:creationId xmlns:a16="http://schemas.microsoft.com/office/drawing/2014/main" xmlns="" id="{C572C9DC-E49E-42C0-8FF7-CFDF8924A46F}"/>
                </a:ext>
              </a:extLst>
            </p:cNvPr>
            <p:cNvCxnSpPr>
              <a:cxnSpLocks/>
            </p:cNvCxnSpPr>
            <p:nvPr/>
          </p:nvCxnSpPr>
          <p:spPr>
            <a:xfrm flipV="1">
              <a:off x="3289738" y="5396959"/>
              <a:ext cx="527895" cy="488834"/>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直接箭头连接符 18">
              <a:extLst>
                <a:ext uri="{FF2B5EF4-FFF2-40B4-BE49-F238E27FC236}">
                  <a16:creationId xmlns:a16="http://schemas.microsoft.com/office/drawing/2014/main" xmlns="" id="{854F6D85-0B00-41BE-88DA-386B0CF076DD}"/>
                </a:ext>
              </a:extLst>
            </p:cNvPr>
            <p:cNvCxnSpPr>
              <a:cxnSpLocks/>
            </p:cNvCxnSpPr>
            <p:nvPr/>
          </p:nvCxnSpPr>
          <p:spPr>
            <a:xfrm flipH="1" flipV="1">
              <a:off x="5326369" y="5219789"/>
              <a:ext cx="307176" cy="80263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直接箭头连接符 20">
              <a:extLst>
                <a:ext uri="{FF2B5EF4-FFF2-40B4-BE49-F238E27FC236}">
                  <a16:creationId xmlns:a16="http://schemas.microsoft.com/office/drawing/2014/main" xmlns="" id="{2D82F523-1337-4218-BE66-14F4D2A60C11}"/>
                </a:ext>
              </a:extLst>
            </p:cNvPr>
            <p:cNvCxnSpPr>
              <a:cxnSpLocks/>
            </p:cNvCxnSpPr>
            <p:nvPr/>
          </p:nvCxnSpPr>
          <p:spPr>
            <a:xfrm flipH="1" flipV="1">
              <a:off x="7081596" y="5219788"/>
              <a:ext cx="307176" cy="802639"/>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矩形 21">
              <a:extLst>
                <a:ext uri="{FF2B5EF4-FFF2-40B4-BE49-F238E27FC236}">
                  <a16:creationId xmlns:a16="http://schemas.microsoft.com/office/drawing/2014/main" xmlns="" id="{4B8D1F7E-323D-4880-8FE4-E4034C232195}"/>
                </a:ext>
              </a:extLst>
            </p:cNvPr>
            <p:cNvSpPr/>
            <p:nvPr/>
          </p:nvSpPr>
          <p:spPr>
            <a:xfrm>
              <a:off x="3289738" y="1425991"/>
              <a:ext cx="1569660" cy="369332"/>
            </a:xfrm>
            <a:prstGeom prst="rect">
              <a:avLst/>
            </a:prstGeom>
          </p:spPr>
          <p:txBody>
            <a:bodyPr wrap="none">
              <a:spAutoFit/>
            </a:bodyPr>
            <a:lstStyle/>
            <a:p>
              <a:r>
                <a:rPr lang="zh-CN" altLang="en-US" dirty="0"/>
                <a:t>烟气处理系统</a:t>
              </a:r>
            </a:p>
          </p:txBody>
        </p:sp>
        <p:sp>
          <p:nvSpPr>
            <p:cNvPr id="23" name="矩形 22">
              <a:extLst>
                <a:ext uri="{FF2B5EF4-FFF2-40B4-BE49-F238E27FC236}">
                  <a16:creationId xmlns:a16="http://schemas.microsoft.com/office/drawing/2014/main" xmlns="" id="{D44E06F0-2150-4C75-940E-9816AD8BBFF5}"/>
                </a:ext>
              </a:extLst>
            </p:cNvPr>
            <p:cNvSpPr/>
            <p:nvPr/>
          </p:nvSpPr>
          <p:spPr>
            <a:xfrm>
              <a:off x="5998763" y="1364160"/>
              <a:ext cx="1338828" cy="369332"/>
            </a:xfrm>
            <a:prstGeom prst="rect">
              <a:avLst/>
            </a:prstGeom>
          </p:spPr>
          <p:txBody>
            <a:bodyPr wrap="none">
              <a:spAutoFit/>
            </a:bodyPr>
            <a:lstStyle/>
            <a:p>
              <a:r>
                <a:rPr lang="zh-CN" altLang="en-US" dirty="0"/>
                <a:t>凝结器系统</a:t>
              </a:r>
            </a:p>
          </p:txBody>
        </p:sp>
        <p:sp>
          <p:nvSpPr>
            <p:cNvPr id="24" name="矩形 23">
              <a:extLst>
                <a:ext uri="{FF2B5EF4-FFF2-40B4-BE49-F238E27FC236}">
                  <a16:creationId xmlns:a16="http://schemas.microsoft.com/office/drawing/2014/main" xmlns="" id="{A368D5A7-3EC1-40D6-863B-DD7DD1CF22CB}"/>
                </a:ext>
              </a:extLst>
            </p:cNvPr>
            <p:cNvSpPr/>
            <p:nvPr/>
          </p:nvSpPr>
          <p:spPr>
            <a:xfrm>
              <a:off x="2486473" y="5959903"/>
              <a:ext cx="1606530" cy="369332"/>
            </a:xfrm>
            <a:prstGeom prst="rect">
              <a:avLst/>
            </a:prstGeom>
          </p:spPr>
          <p:txBody>
            <a:bodyPr wrap="none">
              <a:spAutoFit/>
            </a:bodyPr>
            <a:lstStyle/>
            <a:p>
              <a:r>
                <a:rPr lang="zh-CN" altLang="en-US" dirty="0"/>
                <a:t>灰渣处理系统</a:t>
              </a:r>
            </a:p>
          </p:txBody>
        </p:sp>
        <p:sp>
          <p:nvSpPr>
            <p:cNvPr id="25" name="矩形 24">
              <a:extLst>
                <a:ext uri="{FF2B5EF4-FFF2-40B4-BE49-F238E27FC236}">
                  <a16:creationId xmlns:a16="http://schemas.microsoft.com/office/drawing/2014/main" xmlns="" id="{E6BC0948-4E25-4C50-8FB1-E022B00B5DEE}"/>
                </a:ext>
              </a:extLst>
            </p:cNvPr>
            <p:cNvSpPr/>
            <p:nvPr/>
          </p:nvSpPr>
          <p:spPr>
            <a:xfrm>
              <a:off x="5079547" y="6053930"/>
              <a:ext cx="1107996" cy="369332"/>
            </a:xfrm>
            <a:prstGeom prst="rect">
              <a:avLst/>
            </a:prstGeom>
          </p:spPr>
          <p:txBody>
            <a:bodyPr wrap="none">
              <a:spAutoFit/>
            </a:bodyPr>
            <a:lstStyle/>
            <a:p>
              <a:r>
                <a:rPr lang="zh-CN" altLang="en-US" dirty="0"/>
                <a:t>发电系统</a:t>
              </a:r>
            </a:p>
          </p:txBody>
        </p:sp>
        <p:sp>
          <p:nvSpPr>
            <p:cNvPr id="26" name="矩形 25">
              <a:extLst>
                <a:ext uri="{FF2B5EF4-FFF2-40B4-BE49-F238E27FC236}">
                  <a16:creationId xmlns:a16="http://schemas.microsoft.com/office/drawing/2014/main" xmlns="" id="{F529C8B0-581A-4DED-BA9B-DA39483F120E}"/>
                </a:ext>
              </a:extLst>
            </p:cNvPr>
            <p:cNvSpPr/>
            <p:nvPr/>
          </p:nvSpPr>
          <p:spPr>
            <a:xfrm>
              <a:off x="6741749" y="6024224"/>
              <a:ext cx="1606530" cy="369332"/>
            </a:xfrm>
            <a:prstGeom prst="rect">
              <a:avLst/>
            </a:prstGeom>
          </p:spPr>
          <p:txBody>
            <a:bodyPr wrap="none">
              <a:spAutoFit/>
            </a:bodyPr>
            <a:lstStyle/>
            <a:p>
              <a:r>
                <a:rPr lang="zh-CN" altLang="en-US" dirty="0"/>
                <a:t>烟气处理系统</a:t>
              </a:r>
            </a:p>
          </p:txBody>
        </p:sp>
        <p:sp>
          <p:nvSpPr>
            <p:cNvPr id="27" name="矩形 26">
              <a:extLst>
                <a:ext uri="{FF2B5EF4-FFF2-40B4-BE49-F238E27FC236}">
                  <a16:creationId xmlns:a16="http://schemas.microsoft.com/office/drawing/2014/main" xmlns="" id="{25870991-B8C7-414C-9D6D-22B5269E278D}"/>
                </a:ext>
              </a:extLst>
            </p:cNvPr>
            <p:cNvSpPr/>
            <p:nvPr/>
          </p:nvSpPr>
          <p:spPr>
            <a:xfrm>
              <a:off x="57848" y="2828470"/>
              <a:ext cx="1569660" cy="369332"/>
            </a:xfrm>
            <a:prstGeom prst="rect">
              <a:avLst/>
            </a:prstGeom>
          </p:spPr>
          <p:txBody>
            <a:bodyPr wrap="none">
              <a:spAutoFit/>
            </a:bodyPr>
            <a:lstStyle/>
            <a:p>
              <a:r>
                <a:rPr lang="zh-CN" altLang="en-US" dirty="0"/>
                <a:t>垃圾接收系统</a:t>
              </a:r>
            </a:p>
          </p:txBody>
        </p:sp>
      </p:grpSp>
      <p:sp>
        <p:nvSpPr>
          <p:cNvPr id="18" name="矩形 17">
            <a:extLst>
              <a:ext uri="{FF2B5EF4-FFF2-40B4-BE49-F238E27FC236}">
                <a16:creationId xmlns:a16="http://schemas.microsoft.com/office/drawing/2014/main" xmlns="" id="{2C1CC4FB-5544-4FAE-8DB5-D74DE54F4406}"/>
              </a:ext>
            </a:extLst>
          </p:cNvPr>
          <p:cNvSpPr/>
          <p:nvPr/>
        </p:nvSpPr>
        <p:spPr>
          <a:xfrm>
            <a:off x="92472" y="270553"/>
            <a:ext cx="2492990" cy="442878"/>
          </a:xfrm>
          <a:prstGeom prst="rect">
            <a:avLst/>
          </a:prstGeom>
        </p:spPr>
        <p:txBody>
          <a:bodyPr wrap="none">
            <a:spAutoFit/>
          </a:bodyPr>
          <a:lstStyle/>
          <a:p>
            <a:pPr>
              <a:lnSpc>
                <a:spcPct val="150000"/>
              </a:lnSpc>
            </a:pPr>
            <a:r>
              <a:rPr lang="zh-CN" altLang="en-US" b="1" dirty="0">
                <a:solidFill>
                  <a:srgbClr val="023A8E"/>
                </a:solidFill>
                <a:latin typeface="宋体" panose="02010600030101010101" pitchFamily="2" charset="-122"/>
                <a:ea typeface="宋体" panose="02010600030101010101" pitchFamily="2" charset="-122"/>
                <a:cs typeface="Verdana" panose="020B0604030504040204" pitchFamily="34" charset="0"/>
              </a:rPr>
              <a:t>垃圾焚烧发电厂流程图</a:t>
            </a:r>
          </a:p>
        </p:txBody>
      </p:sp>
    </p:spTree>
    <p:extLst>
      <p:ext uri="{BB962C8B-B14F-4D97-AF65-F5344CB8AC3E}">
        <p14:creationId xmlns:p14="http://schemas.microsoft.com/office/powerpoint/2010/main" val="30095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91909"/>
            <a:ext cx="8103163" cy="665567"/>
          </a:xfrm>
          <a:prstGeom prst="rect">
            <a:avLst/>
          </a:prstGeom>
        </p:spPr>
        <p:txBody>
          <a:bodyPr wrap="square">
            <a:spAutoFit/>
          </a:bodyPr>
          <a:lstStyle/>
          <a:p>
            <a:pPr lvl="0">
              <a:lnSpc>
                <a:spcPts val="24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zh-CN" sz="1600" b="1" dirty="0">
                <a:solidFill>
                  <a:srgbClr val="FF0000"/>
                </a:solidFill>
                <a:latin typeface="宋体" panose="02010600030101010101" pitchFamily="2" charset="-122"/>
                <a:ea typeface="宋体" panose="02010600030101010101" pitchFamily="2" charset="-122"/>
              </a:rPr>
              <a:t>垃圾焚烧炉</a:t>
            </a:r>
            <a:r>
              <a:rPr lang="zh-CN" altLang="en-US" sz="1600" b="1" dirty="0">
                <a:solidFill>
                  <a:srgbClr val="FF0000"/>
                </a:solidFill>
                <a:latin typeface="宋体" panose="02010600030101010101" pitchFamily="2" charset="-122"/>
                <a:ea typeface="宋体" panose="02010600030101010101" pitchFamily="2" charset="-122"/>
              </a:rPr>
              <a:t>参数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endParaRPr lang="en-US" altLang="zh-CN" sz="1600" dirty="0">
              <a:latin typeface="宋体" panose="02010600030101010101" pitchFamily="2" charset="-122"/>
              <a:ea typeface="宋体" panose="02010600030101010101" pitchFamily="2" charset="-122"/>
            </a:endParaRPr>
          </a:p>
        </p:txBody>
      </p:sp>
      <p:graphicFrame>
        <p:nvGraphicFramePr>
          <p:cNvPr id="7" name="表格 6">
            <a:extLst>
              <a:ext uri="{FF2B5EF4-FFF2-40B4-BE49-F238E27FC236}">
                <a16:creationId xmlns:a16="http://schemas.microsoft.com/office/drawing/2014/main" xmlns="" id="{FA60DA97-31B1-4759-B001-7A07307FB8E2}"/>
              </a:ext>
            </a:extLst>
          </p:cNvPr>
          <p:cNvGraphicFramePr>
            <a:graphicFrameLocks noGrp="1"/>
          </p:cNvGraphicFramePr>
          <p:nvPr>
            <p:extLst>
              <p:ext uri="{D42A27DB-BD31-4B8C-83A1-F6EECF244321}">
                <p14:modId xmlns:p14="http://schemas.microsoft.com/office/powerpoint/2010/main" val="2630362956"/>
              </p:ext>
            </p:extLst>
          </p:nvPr>
        </p:nvGraphicFramePr>
        <p:xfrm>
          <a:off x="559056" y="2022764"/>
          <a:ext cx="7762908" cy="4100946"/>
        </p:xfrm>
        <a:graphic>
          <a:graphicData uri="http://schemas.openxmlformats.org/drawingml/2006/table">
            <a:tbl>
              <a:tblPr firstRow="1" firstCol="1" bandRow="1">
                <a:tableStyleId>{5C22544A-7EE6-4342-B048-85BDC9FD1C3A}</a:tableStyleId>
              </a:tblPr>
              <a:tblGrid>
                <a:gridCol w="863146">
                  <a:extLst>
                    <a:ext uri="{9D8B030D-6E8A-4147-A177-3AD203B41FA5}">
                      <a16:colId xmlns:a16="http://schemas.microsoft.com/office/drawing/2014/main" xmlns="" val="1632640266"/>
                    </a:ext>
                  </a:extLst>
                </a:gridCol>
                <a:gridCol w="3823911">
                  <a:extLst>
                    <a:ext uri="{9D8B030D-6E8A-4147-A177-3AD203B41FA5}">
                      <a16:colId xmlns:a16="http://schemas.microsoft.com/office/drawing/2014/main" xmlns="" val="3217924000"/>
                    </a:ext>
                  </a:extLst>
                </a:gridCol>
                <a:gridCol w="3075851">
                  <a:extLst>
                    <a:ext uri="{9D8B030D-6E8A-4147-A177-3AD203B41FA5}">
                      <a16:colId xmlns:a16="http://schemas.microsoft.com/office/drawing/2014/main" xmlns="" val="3756180370"/>
                    </a:ext>
                  </a:extLst>
                </a:gridCol>
              </a:tblGrid>
              <a:tr h="315495">
                <a:tc>
                  <a:txBody>
                    <a:bodyPr/>
                    <a:lstStyle/>
                    <a:p>
                      <a:pPr algn="ctr">
                        <a:lnSpc>
                          <a:spcPct val="150000"/>
                        </a:lnSpc>
                        <a:spcAft>
                          <a:spcPts val="0"/>
                        </a:spcAft>
                      </a:pPr>
                      <a:r>
                        <a:rPr lang="zh-CN" sz="1000" kern="0" dirty="0">
                          <a:effectLst/>
                        </a:rPr>
                        <a:t>序号</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dirty="0">
                          <a:effectLst/>
                        </a:rPr>
                        <a:t>项目</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zh-CN" sz="1000" kern="0">
                          <a:effectLst/>
                        </a:rPr>
                        <a:t>参数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550764215"/>
                  </a:ext>
                </a:extLst>
              </a:tr>
              <a:tr h="315495">
                <a:tc>
                  <a:txBody>
                    <a:bodyPr/>
                    <a:lstStyle/>
                    <a:p>
                      <a:pPr algn="ctr">
                        <a:lnSpc>
                          <a:spcPct val="150000"/>
                        </a:lnSpc>
                        <a:spcAft>
                          <a:spcPts val="0"/>
                        </a:spcAft>
                      </a:pPr>
                      <a:r>
                        <a:rPr lang="en-US" sz="1000" kern="0">
                          <a:effectLst/>
                        </a:rPr>
                        <a:t>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dirty="0">
                          <a:effectLst/>
                        </a:rPr>
                        <a:t>数量</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4</a:t>
                      </a:r>
                      <a:r>
                        <a:rPr lang="zh-CN" sz="1000" kern="0">
                          <a:effectLst/>
                        </a:rPr>
                        <a:t>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328201175"/>
                  </a:ext>
                </a:extLst>
              </a:tr>
              <a:tr h="315495">
                <a:tc>
                  <a:txBody>
                    <a:bodyPr/>
                    <a:lstStyle/>
                    <a:p>
                      <a:pPr algn="ctr">
                        <a:lnSpc>
                          <a:spcPct val="150000"/>
                        </a:lnSpc>
                        <a:spcAft>
                          <a:spcPts val="0"/>
                        </a:spcAft>
                      </a:pPr>
                      <a:r>
                        <a:rPr lang="en-US" sz="1000" kern="0">
                          <a:effectLst/>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dirty="0">
                          <a:effectLst/>
                        </a:rPr>
                        <a:t>焚烧炉炉排型式</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dirty="0">
                          <a:effectLst/>
                        </a:rPr>
                        <a:t>倾斜多级往复式炉排</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120573303"/>
                  </a:ext>
                </a:extLst>
              </a:tr>
              <a:tr h="315495">
                <a:tc>
                  <a:txBody>
                    <a:bodyPr/>
                    <a:lstStyle/>
                    <a:p>
                      <a:pPr algn="ctr">
                        <a:lnSpc>
                          <a:spcPct val="150000"/>
                        </a:lnSpc>
                        <a:spcAft>
                          <a:spcPts val="0"/>
                        </a:spcAft>
                      </a:pPr>
                      <a:r>
                        <a:rPr lang="en-US" sz="1000" kern="0">
                          <a:effectLst/>
                        </a:rPr>
                        <a:t>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dirty="0">
                          <a:effectLst/>
                        </a:rPr>
                        <a:t>每台焚烧炉最大连续处理垃圾量（</a:t>
                      </a:r>
                      <a:r>
                        <a:rPr lang="en-US" sz="1000" kern="0" dirty="0">
                          <a:effectLst/>
                        </a:rPr>
                        <a:t>MCR</a:t>
                      </a:r>
                      <a:r>
                        <a:rPr lang="zh-CN" sz="1000" kern="0" dirty="0">
                          <a:effectLst/>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25t/h</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556702459"/>
                  </a:ext>
                </a:extLst>
              </a:tr>
              <a:tr h="315495">
                <a:tc>
                  <a:txBody>
                    <a:bodyPr/>
                    <a:lstStyle/>
                    <a:p>
                      <a:pPr algn="ctr">
                        <a:lnSpc>
                          <a:spcPct val="150000"/>
                        </a:lnSpc>
                        <a:spcAft>
                          <a:spcPts val="0"/>
                        </a:spcAft>
                      </a:pPr>
                      <a:r>
                        <a:rPr lang="en-US" sz="1000" kern="0">
                          <a:effectLst/>
                        </a:rPr>
                        <a:t>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dirty="0">
                          <a:effectLst/>
                        </a:rPr>
                        <a:t>每台焚烧炉最大处理垃圾量（110%</a:t>
                      </a:r>
                      <a:r>
                        <a:rPr lang="en-US" sz="1000" kern="0" dirty="0">
                          <a:effectLst/>
                        </a:rPr>
                        <a:t>MCR</a:t>
                      </a:r>
                      <a:r>
                        <a:rPr lang="zh-CN" sz="1000" kern="0" dirty="0">
                          <a:effectLst/>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27.5t/h</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302965587"/>
                  </a:ext>
                </a:extLst>
              </a:tr>
              <a:tr h="315495">
                <a:tc>
                  <a:txBody>
                    <a:bodyPr/>
                    <a:lstStyle/>
                    <a:p>
                      <a:pPr algn="ctr">
                        <a:lnSpc>
                          <a:spcPct val="150000"/>
                        </a:lnSpc>
                        <a:spcAft>
                          <a:spcPts val="0"/>
                        </a:spcAft>
                      </a:pPr>
                      <a:r>
                        <a:rPr lang="en-US" sz="1000" kern="0">
                          <a:effectLst/>
                        </a:rPr>
                        <a:t>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设计热容量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38.7MW</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345026263"/>
                  </a:ext>
                </a:extLst>
              </a:tr>
              <a:tr h="315495">
                <a:tc>
                  <a:txBody>
                    <a:bodyPr/>
                    <a:lstStyle/>
                    <a:p>
                      <a:pPr algn="ctr">
                        <a:lnSpc>
                          <a:spcPct val="150000"/>
                        </a:lnSpc>
                        <a:spcAft>
                          <a:spcPts val="0"/>
                        </a:spcAft>
                      </a:pPr>
                      <a:r>
                        <a:rPr lang="en-US" sz="1000" kern="0">
                          <a:effectLst/>
                        </a:rPr>
                        <a:t>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a:effectLst/>
                        </a:rPr>
                        <a:t>进炉垃圾低位发热量设计值</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7000KJ/kg</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230770875"/>
                  </a:ext>
                </a:extLst>
              </a:tr>
              <a:tr h="315495">
                <a:tc>
                  <a:txBody>
                    <a:bodyPr/>
                    <a:lstStyle/>
                    <a:p>
                      <a:pPr algn="ctr">
                        <a:lnSpc>
                          <a:spcPct val="150000"/>
                        </a:lnSpc>
                        <a:spcAft>
                          <a:spcPts val="0"/>
                        </a:spcAft>
                      </a:pPr>
                      <a:r>
                        <a:rPr lang="en-US" sz="1000" kern="0">
                          <a:effectLst/>
                        </a:rPr>
                        <a:t>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a:effectLst/>
                        </a:rPr>
                        <a:t>进炉垃圾低位发热量变化范围</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4190</a:t>
                      </a:r>
                      <a:r>
                        <a:rPr lang="zh-CN" sz="1000" kern="0" dirty="0">
                          <a:effectLst/>
                        </a:rPr>
                        <a:t>～</a:t>
                      </a:r>
                      <a:r>
                        <a:rPr lang="en-US" sz="1000" kern="0" dirty="0">
                          <a:effectLst/>
                        </a:rPr>
                        <a:t>8390</a:t>
                      </a:r>
                      <a:r>
                        <a:rPr lang="en-US" altLang="zh-CN" sz="1000" kern="0" dirty="0">
                          <a:effectLst/>
                        </a:rPr>
                        <a:t>k</a:t>
                      </a:r>
                      <a:r>
                        <a:rPr lang="en-US" sz="1000" kern="0" dirty="0">
                          <a:effectLst/>
                        </a:rPr>
                        <a:t>J/kg</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860591550"/>
                  </a:ext>
                </a:extLst>
              </a:tr>
              <a:tr h="315495">
                <a:tc>
                  <a:txBody>
                    <a:bodyPr/>
                    <a:lstStyle/>
                    <a:p>
                      <a:pPr algn="ctr">
                        <a:lnSpc>
                          <a:spcPct val="150000"/>
                        </a:lnSpc>
                        <a:spcAft>
                          <a:spcPts val="0"/>
                        </a:spcAft>
                      </a:pPr>
                      <a:r>
                        <a:rPr lang="en-US" sz="1000" kern="0">
                          <a:effectLst/>
                        </a:rPr>
                        <a:t>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焚烧炉年累计运行时间</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zh-CN" sz="1000" kern="0" dirty="0">
                          <a:effectLst/>
                        </a:rPr>
                        <a:t>＞</a:t>
                      </a:r>
                      <a:r>
                        <a:rPr lang="en-US" sz="1000" kern="0" dirty="0">
                          <a:effectLst/>
                        </a:rPr>
                        <a:t>8000h</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4178037833"/>
                  </a:ext>
                </a:extLst>
              </a:tr>
              <a:tr h="315006">
                <a:tc>
                  <a:txBody>
                    <a:bodyPr/>
                    <a:lstStyle/>
                    <a:p>
                      <a:pPr algn="ctr">
                        <a:lnSpc>
                          <a:spcPct val="150000"/>
                        </a:lnSpc>
                        <a:spcAft>
                          <a:spcPts val="0"/>
                        </a:spcAft>
                      </a:pPr>
                      <a:r>
                        <a:rPr lang="en-US" sz="1000" kern="0">
                          <a:effectLst/>
                        </a:rPr>
                        <a:t>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a:effectLst/>
                        </a:rPr>
                        <a:t>烟气在</a:t>
                      </a:r>
                      <a:r>
                        <a:rPr lang="en-US" sz="1000" kern="0">
                          <a:effectLst/>
                        </a:rPr>
                        <a:t>&gt;850</a:t>
                      </a:r>
                      <a:r>
                        <a:rPr lang="zh-CN" sz="1000" kern="0">
                          <a:effectLst/>
                        </a:rPr>
                        <a:t>℃的条件下停留时间</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&gt;2s</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100601885"/>
                  </a:ext>
                </a:extLst>
              </a:tr>
              <a:tr h="315495">
                <a:tc>
                  <a:txBody>
                    <a:bodyPr/>
                    <a:lstStyle/>
                    <a:p>
                      <a:pPr algn="ctr">
                        <a:lnSpc>
                          <a:spcPct val="150000"/>
                        </a:lnSpc>
                        <a:spcAft>
                          <a:spcPts val="0"/>
                        </a:spcAft>
                      </a:pPr>
                      <a:r>
                        <a:rPr lang="en-US" sz="1000" kern="0">
                          <a:effectLst/>
                        </a:rPr>
                        <a:t>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焚烧残渣热灼减率</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&lt;3%</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407241692"/>
                  </a:ext>
                </a:extLst>
              </a:tr>
              <a:tr h="315495">
                <a:tc>
                  <a:txBody>
                    <a:bodyPr/>
                    <a:lstStyle/>
                    <a:p>
                      <a:pPr algn="ctr">
                        <a:lnSpc>
                          <a:spcPct val="150000"/>
                        </a:lnSpc>
                        <a:spcAft>
                          <a:spcPts val="0"/>
                        </a:spcAft>
                      </a:pPr>
                      <a:r>
                        <a:rPr lang="en-US" sz="1000" kern="0">
                          <a:effectLst/>
                        </a:rPr>
                        <a:t>11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干燥炉排长度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4010mm</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363921779"/>
                  </a:ext>
                </a:extLst>
              </a:tr>
              <a:tr h="315495">
                <a:tc>
                  <a:txBody>
                    <a:bodyPr/>
                    <a:lstStyle/>
                    <a:p>
                      <a:pPr algn="ctr">
                        <a:lnSpc>
                          <a:spcPct val="150000"/>
                        </a:lnSpc>
                        <a:spcAft>
                          <a:spcPts val="0"/>
                        </a:spcAft>
                      </a:pPr>
                      <a:r>
                        <a:rPr lang="en-US" sz="1000" kern="0">
                          <a:effectLst/>
                        </a:rPr>
                        <a:t>12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燃烧炉排长度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6410mm</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927689304"/>
                  </a:ext>
                </a:extLst>
              </a:tr>
            </a:tbl>
          </a:graphicData>
        </a:graphic>
      </p:graphicFrame>
    </p:spTree>
    <p:extLst>
      <p:ext uri="{BB962C8B-B14F-4D97-AF65-F5344CB8AC3E}">
        <p14:creationId xmlns:p14="http://schemas.microsoft.com/office/powerpoint/2010/main" val="41431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12</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正常运行方式下</a:t>
            </a:r>
            <a:r>
              <a:rPr lang="en-US" altLang="zh-CN" sz="1600" dirty="0">
                <a:solidFill>
                  <a:srgbClr val="FF0000"/>
                </a:solidFill>
                <a:latin typeface="宋体" panose="02010600030101010101" pitchFamily="2" charset="-122"/>
                <a:ea typeface="宋体" panose="02010600030101010101" pitchFamily="2" charset="-122"/>
              </a:rPr>
              <a:t>10kV</a:t>
            </a:r>
            <a:r>
              <a:rPr lang="zh-CN" altLang="zh-CN" sz="1600" dirty="0">
                <a:solidFill>
                  <a:srgbClr val="FF0000"/>
                </a:solidFill>
                <a:latin typeface="宋体" panose="02010600030101010101" pitchFamily="2" charset="-122"/>
                <a:ea typeface="宋体" panose="02010600030101010101" pitchFamily="2" charset="-122"/>
              </a:rPr>
              <a:t>某段失电，母联联动</a:t>
            </a:r>
            <a:r>
              <a:rPr lang="zh-CN" altLang="en-US" sz="1600" dirty="0">
                <a:solidFill>
                  <a:srgbClr val="FF0000"/>
                </a:solidFill>
                <a:latin typeface="宋体" panose="02010600030101010101" pitchFamily="2" charset="-122"/>
                <a:ea typeface="宋体" panose="02010600030101010101" pitchFamily="2" charset="-122"/>
              </a:rPr>
              <a:t>不</a:t>
            </a:r>
            <a:r>
              <a:rPr lang="zh-CN" altLang="zh-CN" sz="1600" dirty="0">
                <a:solidFill>
                  <a:srgbClr val="FF0000"/>
                </a:solidFill>
                <a:latin typeface="宋体" panose="02010600030101010101" pitchFamily="2" charset="-122"/>
                <a:ea typeface="宋体" panose="02010600030101010101" pitchFamily="2" charset="-122"/>
              </a:rPr>
              <a:t>成功</a:t>
            </a:r>
          </a:p>
          <a:p>
            <a:pPr marL="0" lvl="3">
              <a:lnSpc>
                <a:spcPts val="2400"/>
              </a:lnSpc>
            </a:pPr>
            <a:r>
              <a:rPr lang="en-US" altLang="zh-CN" sz="1600" dirty="0">
                <a:latin typeface="宋体" panose="02010600030101010101" pitchFamily="2" charset="-122"/>
                <a:ea typeface="宋体" panose="02010600030101010101" pitchFamily="2" charset="-122"/>
              </a:rPr>
              <a:t>5.12.1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出现事故音响及相关报警信号</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故障段母线发电机出口开关跳闸、故障段主变低压侧开关跳闸</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母联开关合闸后，相应保护动作又跳闸</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故障母线电压表指示到零，母线失压</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故障母线所接的高压电动机低电压保护动作，部分电动机跳闸，相应</a:t>
            </a:r>
            <a:r>
              <a:rPr lang="en-US" altLang="zh-CN" sz="1600" dirty="0">
                <a:latin typeface="宋体" panose="02010600030101010101" pitchFamily="2" charset="-122"/>
                <a:ea typeface="宋体" panose="02010600030101010101" pitchFamily="2" charset="-122"/>
              </a:rPr>
              <a:t>380V</a:t>
            </a:r>
            <a:r>
              <a:rPr lang="zh-CN" altLang="zh-CN" sz="1600" dirty="0">
                <a:latin typeface="宋体" panose="02010600030101010101" pitchFamily="2" charset="-122"/>
                <a:ea typeface="宋体" panose="02010600030101010101" pitchFamily="2" charset="-122"/>
              </a:rPr>
              <a:t>母线的备自投可能动作</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5.12.2</a:t>
            </a:r>
            <a:r>
              <a:rPr lang="zh-CN" altLang="zh-CN" sz="1600" dirty="0">
                <a:latin typeface="宋体" panose="02010600030101010101" pitchFamily="2" charset="-122"/>
                <a:ea typeface="宋体" panose="02010600030101010101" pitchFamily="2" charset="-122"/>
              </a:rPr>
              <a:t>处理</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通知有关值班员，告知该</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母线失压；</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解除音响，复位跳闸开关</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检查相应</a:t>
            </a:r>
            <a:r>
              <a:rPr lang="en-US" altLang="zh-CN" sz="1600" dirty="0">
                <a:latin typeface="宋体" panose="02010600030101010101" pitchFamily="2" charset="-122"/>
                <a:ea typeface="宋体" panose="02010600030101010101" pitchFamily="2" charset="-122"/>
              </a:rPr>
              <a:t>380V</a:t>
            </a:r>
            <a:r>
              <a:rPr lang="zh-CN" altLang="zh-CN" sz="1600" dirty="0">
                <a:latin typeface="宋体" panose="02010600030101010101" pitchFamily="2" charset="-122"/>
                <a:ea typeface="宋体" panose="02010600030101010101" pitchFamily="2" charset="-122"/>
              </a:rPr>
              <a:t>各段母线联动是否正常</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检查保护动作情况，判明母线失压原因，并汇报值长</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检查是否因负荷故障，开关拒动而引起的越级跳闸。如发现某负荷有保护动作指示而开关拒动，应断开该负荷开关并操作至“试验”位置，再向母线充电一次，正常后发是机重新并网恢复运行。</a:t>
            </a:r>
          </a:p>
        </p:txBody>
      </p:sp>
    </p:spTree>
    <p:extLst>
      <p:ext uri="{BB962C8B-B14F-4D97-AF65-F5344CB8AC3E}">
        <p14:creationId xmlns:p14="http://schemas.microsoft.com/office/powerpoint/2010/main" val="314806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1896673"/>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如无法判明是否越级跳闸，应将该母线上全部开关及电压互感器操作至“试验”位置，测量母线绝缘合格后，对该母线试送电一次。母线试送电成功后，则按值长令逐一对负荷支路测试绝缘，合格后再送电。</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母线供电恢复后，应通知有关值班员，对设备运行情况进行全面检查。</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母线短时间内不能恢复供电，应优先考虑保证相应的</a:t>
            </a:r>
            <a:r>
              <a:rPr lang="en-US" altLang="zh-CN" sz="1600" dirty="0">
                <a:latin typeface="宋体" panose="02010600030101010101" pitchFamily="2" charset="-122"/>
                <a:ea typeface="宋体" panose="02010600030101010101" pitchFamily="2" charset="-122"/>
              </a:rPr>
              <a:t>380V</a:t>
            </a:r>
            <a:r>
              <a:rPr lang="zh-CN" altLang="zh-CN" sz="1600" dirty="0">
                <a:latin typeface="宋体" panose="02010600030101010101" pitchFamily="2" charset="-122"/>
                <a:ea typeface="宋体" panose="02010600030101010101" pitchFamily="2" charset="-122"/>
              </a:rPr>
              <a:t>各段母线正常运行；发电机停机，通知检修人员处理。</a:t>
            </a:r>
          </a:p>
        </p:txBody>
      </p:sp>
    </p:spTree>
    <p:extLst>
      <p:ext uri="{BB962C8B-B14F-4D97-AF65-F5344CB8AC3E}">
        <p14:creationId xmlns:p14="http://schemas.microsoft.com/office/powerpoint/2010/main" val="16352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13</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10kV</a:t>
            </a:r>
            <a:r>
              <a:rPr lang="zh-CN" altLang="zh-CN" sz="1600" dirty="0">
                <a:solidFill>
                  <a:srgbClr val="FF0000"/>
                </a:solidFill>
                <a:latin typeface="宋体" panose="02010600030101010101" pitchFamily="2" charset="-122"/>
                <a:ea typeface="宋体" panose="02010600030101010101" pitchFamily="2" charset="-122"/>
              </a:rPr>
              <a:t>系统单相接地</a:t>
            </a:r>
          </a:p>
          <a:p>
            <a:pPr marL="0" lvl="3">
              <a:lnSpc>
                <a:spcPts val="2400"/>
              </a:lnSpc>
            </a:pPr>
            <a:r>
              <a:rPr lang="en-US" altLang="zh-CN" sz="1600" dirty="0">
                <a:latin typeface="宋体" panose="02010600030101010101" pitchFamily="2" charset="-122"/>
                <a:ea typeface="宋体" panose="02010600030101010101" pitchFamily="2" charset="-122"/>
              </a:rPr>
              <a:t>5.13.1</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有警告音响，出现“</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系统某母线接地”及相应“接地”报警信号</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接地相电压表依接地程度指示降低或为零，其他两相电压表指示升高或为线电压</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5.13.2</a:t>
            </a:r>
            <a:r>
              <a:rPr lang="zh-CN" altLang="zh-CN" sz="1600" dirty="0">
                <a:latin typeface="宋体" panose="02010600030101010101" pitchFamily="2" charset="-122"/>
                <a:ea typeface="宋体" panose="02010600030101010101" pitchFamily="2" charset="-122"/>
              </a:rPr>
              <a:t>处理</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复归音响信号</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询问是否有新启动的设备，若是，则停止新启动设备，确认接地信号是否消失判断接地相别及接地程度</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详细检查接地系统母线是否有明显接地点，若有则设法排除；检查时应配戴绝缘工具，并做好监护及安全预想</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用备用段串带故障段，停止相应厂用分支运行，区分是</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母线系统接地还是厂用分支接地</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若判断出是厂用分支接地，应将其退出运行，做相应处理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若判断出是</a:t>
            </a:r>
            <a:r>
              <a:rPr lang="en-US" altLang="zh-CN" sz="1600" dirty="0">
                <a:latin typeface="宋体" panose="02010600030101010101" pitchFamily="2" charset="-122"/>
                <a:ea typeface="宋体" panose="02010600030101010101" pitchFamily="2" charset="-122"/>
              </a:rPr>
              <a:t>10kV</a:t>
            </a:r>
            <a:r>
              <a:rPr lang="zh-CN" altLang="zh-CN" sz="1600" dirty="0">
                <a:latin typeface="宋体" panose="02010600030101010101" pitchFamily="2" charset="-122"/>
                <a:ea typeface="宋体" panose="02010600030101010101" pitchFamily="2" charset="-122"/>
              </a:rPr>
              <a:t>母线系统接地，汇报值长，按先停次要负荷，后停重要负荷的方法，进行接地查找。</a:t>
            </a:r>
          </a:p>
        </p:txBody>
      </p:sp>
    </p:spTree>
    <p:extLst>
      <p:ext uri="{BB962C8B-B14F-4D97-AF65-F5344CB8AC3E}">
        <p14:creationId xmlns:p14="http://schemas.microsoft.com/office/powerpoint/2010/main" val="34852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5.14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14</a:t>
            </a:r>
            <a:r>
              <a:rPr lang="zh-CN" altLang="en-US" sz="1600" dirty="0">
                <a:solidFill>
                  <a:srgbClr val="FF0000"/>
                </a:solidFill>
                <a:latin typeface="宋体" panose="02010600030101010101" pitchFamily="2" charset="-122"/>
                <a:ea typeface="宋体" panose="02010600030101010101" pitchFamily="2" charset="-122"/>
              </a:rPr>
              <a:t>：直流母线接地故障</a:t>
            </a:r>
            <a:endParaRPr lang="zh-CN" altLang="zh-CN" sz="1600" dirty="0">
              <a:solidFill>
                <a:srgbClr val="FF0000"/>
              </a:solidFill>
              <a:latin typeface="宋体" panose="02010600030101010101" pitchFamily="2" charset="-122"/>
              <a:ea typeface="宋体" panose="02010600030101010101" pitchFamily="2" charset="-122"/>
            </a:endParaRPr>
          </a:p>
          <a:p>
            <a:pPr marL="0" lvl="3">
              <a:lnSpc>
                <a:spcPts val="2400"/>
              </a:lnSpc>
            </a:pPr>
            <a:r>
              <a:rPr lang="en-US" altLang="zh-CN" sz="1600" dirty="0">
                <a:latin typeface="宋体" panose="02010600030101010101" pitchFamily="2" charset="-122"/>
                <a:ea typeface="宋体" panose="02010600030101010101" pitchFamily="2" charset="-122"/>
              </a:rPr>
              <a:t>5.14.1</a:t>
            </a:r>
            <a:r>
              <a:rPr lang="zh-CN" altLang="zh-CN" sz="1600" dirty="0">
                <a:latin typeface="宋体" panose="02010600030101010101" pitchFamily="2" charset="-122"/>
                <a:ea typeface="宋体" panose="02010600030101010101" pitchFamily="2" charset="-122"/>
              </a:rPr>
              <a:t>处理</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接地时，警铃响“直流系统接地”光字牌亮。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测量母线监察表正对地或负对地出现较高电压（最高为母线电压）。</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判断接地极性后，询问各岗位有无操作和设备落水。</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瞬停曾有操作的支路和怀疑的支路。</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分别瞬停各控制负荷支路。</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分别瞬停配电装置主合闸支路和其它负荷。</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当选出某一电源支路时，应对该电源支路的负荷依次瞬停，查找具体接地设备，通知检修人员处理。</a:t>
            </a:r>
          </a:p>
        </p:txBody>
      </p:sp>
    </p:spTree>
    <p:extLst>
      <p:ext uri="{BB962C8B-B14F-4D97-AF65-F5344CB8AC3E}">
        <p14:creationId xmlns:p14="http://schemas.microsoft.com/office/powerpoint/2010/main" val="35290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59056"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5.15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15</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充电器故障</a:t>
            </a:r>
          </a:p>
          <a:p>
            <a:pPr>
              <a:lnSpc>
                <a:spcPts val="2400"/>
              </a:lnSpc>
            </a:pPr>
            <a:r>
              <a:rPr lang="en-US" altLang="zh-CN" sz="1600" dirty="0">
                <a:latin typeface="宋体" panose="02010600030101010101" pitchFamily="2" charset="-122"/>
                <a:ea typeface="宋体" panose="02010600030101010101" pitchFamily="2" charset="-122"/>
              </a:rPr>
              <a:t>5.15.1</a:t>
            </a:r>
            <a:r>
              <a:rPr lang="zh-CN" altLang="zh-CN"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充电器故障灯闪光</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自动切换至</a:t>
            </a:r>
            <a:r>
              <a:rPr lang="en-US" altLang="zh-CN" sz="1600" dirty="0">
                <a:latin typeface="宋体" panose="02010600030101010101" pitchFamily="2" charset="-122"/>
                <a:ea typeface="宋体" panose="02010600030101010101" pitchFamily="2" charset="-122"/>
              </a:rPr>
              <a:t>220V</a:t>
            </a:r>
            <a:r>
              <a:rPr lang="zh-CN" altLang="zh-CN" sz="1600" dirty="0">
                <a:latin typeface="宋体" panose="02010600030101010101" pitchFamily="2" charset="-122"/>
                <a:ea typeface="宋体" panose="02010600030101010101" pitchFamily="2" charset="-122"/>
              </a:rPr>
              <a:t>直流电源向逆变器供电</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蓄电池运行红灯闪光。</a:t>
            </a:r>
          </a:p>
          <a:p>
            <a:pPr>
              <a:lnSpc>
                <a:spcPts val="2400"/>
              </a:lnSpc>
            </a:pPr>
            <a:r>
              <a:rPr lang="en-US" altLang="zh-CN" sz="1600" dirty="0">
                <a:latin typeface="宋体" panose="02010600030101010101" pitchFamily="2" charset="-122"/>
                <a:ea typeface="宋体" panose="02010600030101010101" pitchFamily="2" charset="-122"/>
              </a:rPr>
              <a:t>5.15.2</a:t>
            </a:r>
            <a:r>
              <a:rPr lang="zh-CN" altLang="zh-CN" sz="1600" dirty="0">
                <a:latin typeface="宋体" panose="02010600030101010101" pitchFamily="2" charset="-122"/>
                <a:ea typeface="宋体" panose="02010600030101010101" pitchFamily="2" charset="-122"/>
              </a:rPr>
              <a:t>原因：</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充电器短路、断路、晶闸管温度高。</a:t>
            </a:r>
          </a:p>
          <a:p>
            <a:pPr>
              <a:lnSpc>
                <a:spcPts val="2400"/>
              </a:lnSpc>
            </a:pPr>
            <a:r>
              <a:rPr lang="en-US" altLang="zh-CN" sz="1600" dirty="0">
                <a:latin typeface="宋体" panose="02010600030101010101" pitchFamily="2" charset="-122"/>
                <a:ea typeface="宋体" panose="02010600030101010101" pitchFamily="2" charset="-122"/>
              </a:rPr>
              <a:t>5.15.3</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按下复归按钮，先复位信号；</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按下手动备用开关与逆变器停止按钮；</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a:t>
            </a:r>
            <a:r>
              <a:rPr lang="en-US" altLang="zh-CN" sz="1600" dirty="0">
                <a:latin typeface="宋体" panose="02010600030101010101" pitchFamily="2" charset="-122"/>
                <a:ea typeface="宋体" panose="02010600030101010101" pitchFamily="2" charset="-122"/>
              </a:rPr>
              <a:t>UPS</a:t>
            </a:r>
            <a:r>
              <a:rPr lang="zh-CN" altLang="zh-CN" sz="1600" dirty="0">
                <a:latin typeface="宋体" panose="02010600030101010101" pitchFamily="2" charset="-122"/>
                <a:ea typeface="宋体" panose="02010600030101010101" pitchFamily="2" charset="-122"/>
              </a:rPr>
              <a:t>应转换至备用电源供电，逆变器已关机；</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按下充电器停止按钮，检查充电器关机；</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拉开</a:t>
            </a:r>
            <a:r>
              <a:rPr lang="en-US" altLang="zh-CN" sz="1600" dirty="0">
                <a:latin typeface="宋体" panose="02010600030101010101" pitchFamily="2" charset="-122"/>
                <a:ea typeface="宋体" panose="02010600030101010101" pitchFamily="2" charset="-122"/>
              </a:rPr>
              <a:t>UPS</a:t>
            </a:r>
            <a:r>
              <a:rPr lang="zh-CN" altLang="zh-CN" sz="1600" dirty="0">
                <a:latin typeface="宋体" panose="02010600030101010101" pitchFamily="2" charset="-122"/>
                <a:ea typeface="宋体" panose="02010600030101010101" pitchFamily="2" charset="-122"/>
              </a:rPr>
              <a:t>正常工作电源进线开关，取下电源熔断器；</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通知检修处理。</a:t>
            </a:r>
          </a:p>
        </p:txBody>
      </p:sp>
    </p:spTree>
    <p:extLst>
      <p:ext uri="{BB962C8B-B14F-4D97-AF65-F5344CB8AC3E}">
        <p14:creationId xmlns:p14="http://schemas.microsoft.com/office/powerpoint/2010/main" val="7604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535216"/>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5.16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16</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逆变器故障</a:t>
            </a:r>
          </a:p>
          <a:p>
            <a:pPr>
              <a:lnSpc>
                <a:spcPts val="2400"/>
              </a:lnSpc>
            </a:pPr>
            <a:r>
              <a:rPr lang="en-US" altLang="zh-CN" sz="1600" dirty="0">
                <a:latin typeface="宋体" panose="02010600030101010101" pitchFamily="2" charset="-122"/>
                <a:ea typeface="宋体" panose="02010600030101010101" pitchFamily="2" charset="-122"/>
              </a:rPr>
              <a:t>5.16.1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逆变器故障灯闪光</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静态开关动作</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系统切换至旁路开关供电</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备用电源供电红灯闪光。</a:t>
            </a:r>
          </a:p>
          <a:p>
            <a:pPr>
              <a:lnSpc>
                <a:spcPts val="2400"/>
              </a:lnSpc>
            </a:pPr>
            <a:r>
              <a:rPr lang="en-US" altLang="zh-CN" sz="1600" dirty="0">
                <a:latin typeface="宋体" panose="02010600030101010101" pitchFamily="2" charset="-122"/>
                <a:ea typeface="宋体" panose="02010600030101010101" pitchFamily="2" charset="-122"/>
              </a:rPr>
              <a:t>5.16.2</a:t>
            </a:r>
            <a:r>
              <a:rPr lang="zh-CN" altLang="zh-CN" sz="1600" dirty="0">
                <a:latin typeface="宋体" panose="02010600030101010101" pitchFamily="2" charset="-122"/>
                <a:ea typeface="宋体" panose="02010600030101010101" pitchFamily="2" charset="-122"/>
              </a:rPr>
              <a:t>原因：</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逆变器输入电压超限、逆变器输出电压超限、逆变器晶闸管温度过高</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5.16.3</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按下复归按钮，复归各信号；</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按下手动备用开关，</a:t>
            </a:r>
            <a:r>
              <a:rPr lang="en-US" altLang="zh-CN" sz="1600" dirty="0">
                <a:latin typeface="宋体" panose="02010600030101010101" pitchFamily="2" charset="-122"/>
                <a:ea typeface="宋体" panose="02010600030101010101" pitchFamily="2" charset="-122"/>
              </a:rPr>
              <a:t>UPS</a:t>
            </a:r>
            <a:r>
              <a:rPr lang="zh-CN" altLang="zh-CN" sz="1600" dirty="0">
                <a:latin typeface="宋体" panose="02010600030101010101" pitchFamily="2" charset="-122"/>
                <a:ea typeface="宋体" panose="02010600030101010101" pitchFamily="2" charset="-122"/>
              </a:rPr>
              <a:t>向备用电源供电；</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a:t>
            </a:r>
            <a:r>
              <a:rPr lang="en-US" altLang="zh-CN" sz="1600" dirty="0">
                <a:latin typeface="宋体" panose="02010600030101010101" pitchFamily="2" charset="-122"/>
                <a:ea typeface="宋体" panose="02010600030101010101" pitchFamily="2" charset="-122"/>
              </a:rPr>
              <a:t>UPS</a:t>
            </a:r>
            <a:r>
              <a:rPr lang="zh-CN" altLang="zh-CN" sz="1600" dirty="0">
                <a:latin typeface="宋体" panose="02010600030101010101" pitchFamily="2" charset="-122"/>
                <a:ea typeface="宋体" panose="02010600030101010101" pitchFamily="2" charset="-122"/>
              </a:rPr>
              <a:t>应转换至备用电源供电，逆变器已关机；</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按下充电器停止按钮，检查充电器关机；</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拉开</a:t>
            </a:r>
            <a:r>
              <a:rPr lang="en-US" altLang="zh-CN" sz="1600" dirty="0">
                <a:latin typeface="宋体" panose="02010600030101010101" pitchFamily="2" charset="-122"/>
                <a:ea typeface="宋体" panose="02010600030101010101" pitchFamily="2" charset="-122"/>
              </a:rPr>
              <a:t>UPS</a:t>
            </a:r>
            <a:r>
              <a:rPr lang="zh-CN" altLang="zh-CN" sz="1600" dirty="0">
                <a:latin typeface="宋体" panose="02010600030101010101" pitchFamily="2" charset="-122"/>
                <a:ea typeface="宋体" panose="02010600030101010101" pitchFamily="2" charset="-122"/>
              </a:rPr>
              <a:t>正常工作电源进线开关，取下电源熔断器；通知检修处理。</a:t>
            </a:r>
          </a:p>
        </p:txBody>
      </p:sp>
    </p:spTree>
    <p:extLst>
      <p:ext uri="{BB962C8B-B14F-4D97-AF65-F5344CB8AC3E}">
        <p14:creationId xmlns:p14="http://schemas.microsoft.com/office/powerpoint/2010/main" val="18060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3448380"/>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5.17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17</a:t>
            </a:r>
            <a:r>
              <a:rPr lang="zh-CN" altLang="en-US" sz="1600" dirty="0">
                <a:solidFill>
                  <a:srgbClr val="FF0000"/>
                </a:solidFill>
                <a:latin typeface="宋体" panose="02010600030101010101" pitchFamily="2" charset="-122"/>
                <a:ea typeface="宋体" panose="02010600030101010101" pitchFamily="2" charset="-122"/>
              </a:rPr>
              <a:t>：静态开关闭锁</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5.17.1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静态开关闭锁红灯闪光。</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5.17.2</a:t>
            </a:r>
            <a:r>
              <a:rPr lang="zh-CN" altLang="zh-CN" sz="1600" dirty="0">
                <a:latin typeface="宋体" panose="02010600030101010101" pitchFamily="2" charset="-122"/>
                <a:ea typeface="宋体" panose="02010600030101010101" pitchFamily="2" charset="-122"/>
              </a:rPr>
              <a:t>原因：</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系统切换至备用电源后，静态开关多次切换逆变器供电均未成功，静态开关闭锁在备用电源侧，不能实现从备用电源向逆变器供电的转换。</a:t>
            </a:r>
          </a:p>
          <a:p>
            <a:pPr>
              <a:lnSpc>
                <a:spcPts val="2400"/>
              </a:lnSpc>
            </a:pPr>
            <a:r>
              <a:rPr lang="en-US" altLang="zh-CN" sz="1600" dirty="0">
                <a:latin typeface="宋体" panose="02010600030101010101" pitchFamily="2" charset="-122"/>
                <a:ea typeface="宋体" panose="02010600030101010101" pitchFamily="2" charset="-122"/>
              </a:rPr>
              <a:t>5.17.3</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按下复归按钮，复归信号；</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按下手动备用开关，系统切向备用电源供电；</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检查是否为过载引起，如过载则应减载；</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如非过载所致，应查出原因并排除故障。</a:t>
            </a:r>
          </a:p>
        </p:txBody>
      </p:sp>
    </p:spTree>
    <p:extLst>
      <p:ext uri="{BB962C8B-B14F-4D97-AF65-F5344CB8AC3E}">
        <p14:creationId xmlns:p14="http://schemas.microsoft.com/office/powerpoint/2010/main" val="8425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2217274"/>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5.18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18</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UPS</a:t>
            </a:r>
            <a:r>
              <a:rPr lang="zh-CN" altLang="en-US" sz="1600" dirty="0">
                <a:solidFill>
                  <a:srgbClr val="FF0000"/>
                </a:solidFill>
                <a:latin typeface="宋体" panose="02010600030101010101" pitchFamily="2" charset="-122"/>
                <a:ea typeface="宋体" panose="02010600030101010101" pitchFamily="2" charset="-122"/>
              </a:rPr>
              <a:t>系统不能开机</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5.18.1</a:t>
            </a:r>
            <a:r>
              <a:rPr lang="zh-CN" altLang="en-US" sz="1600" dirty="0">
                <a:latin typeface="宋体" panose="02010600030101010101" pitchFamily="2" charset="-122"/>
                <a:ea typeface="宋体" panose="02010600030101010101" pitchFamily="2" charset="-122"/>
              </a:rPr>
              <a:t>原因</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输入电源接线错误或电网异常，机内空开未合闸或损坏。</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5.18.2</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调换任意两根电源接线或检查电源线路是否正常</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3">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合机内空开或更换空开。</a:t>
            </a:r>
          </a:p>
          <a:p>
            <a:pPr marL="0" lvl="3">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7174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371710"/>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5.19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19</a:t>
            </a:r>
            <a:r>
              <a:rPr lang="zh-CN" altLang="en-US" sz="1600" dirty="0">
                <a:solidFill>
                  <a:srgbClr val="FF0000"/>
                </a:solidFill>
                <a:latin typeface="宋体" panose="02010600030101010101" pitchFamily="2" charset="-122"/>
                <a:ea typeface="宋体" panose="02010600030101010101" pitchFamily="2" charset="-122"/>
              </a:rPr>
              <a:t>：变压器温度不正常</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5.19.1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当变压器油温超过规定值时，应立即报告值长，查明原因并设法清除。</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检查变压器负荷及冷却装置，并与以前同样负荷及环境温度下的变压器温度核对。</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联系热工校对温度计。</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检查变压器冷却装置或变压器通风情况。</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若变压器温度比平时相同负荷和气温下高出</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或变压器负荷不变温度仍不断上升时，经检查证明冷却装置正常、通风良好，且温度指示正确，则应认为变压器已发生内部故障（如铁芯严重短路，绕组匝间短路等）而保护拒动，应立即联系停电处理（若有备用变则应先投入备用变运行）。</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对于油浸变压器，油位因温度上升而升高，可能高出最高油位指示时，则应放油，防止溢油。</a:t>
            </a:r>
          </a:p>
          <a:p>
            <a:pPr marL="0" lvl="3">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76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063933"/>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5.20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20</a:t>
            </a:r>
            <a:r>
              <a:rPr lang="zh-CN" altLang="en-US" sz="1600" dirty="0">
                <a:solidFill>
                  <a:srgbClr val="FF0000"/>
                </a:solidFill>
                <a:latin typeface="宋体" panose="02010600030101010101" pitchFamily="2" charset="-122"/>
                <a:ea typeface="宋体" panose="02010600030101010101" pitchFamily="2" charset="-122"/>
              </a:rPr>
              <a:t>：变压器油面不正常</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5.20.1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室外温度是否发生突变</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检查变压器外部有无明显漏油处。</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若散热器漏油，应将该组散热器停止运行。</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发现变压器的油位较当时油温所应有的油位显著降低时，应立即加油。加油时，应将重瓦斯保护改投信号，但此时，变压器的其它保护装置（差动等）应投入跳闸位。工作完毕四小时后方可将重瓦斯改投跳闸位置。</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若因大量漏油而使油位迅速下降时，禁止将瓦斯保护改投信号，而必须迅速采取停止漏油措施，并立即加油。如无法处理要立即停运</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有备用电源者，应先将负荷倒至备用电源运行。 </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变压器油位因温度上升而逐渐升高时，若最高油温时的油位可能高出油位计指示上限，则应放油，使油位降至适当的高度，以免溢油。</a:t>
            </a:r>
          </a:p>
          <a:p>
            <a:pPr marL="0" lvl="3">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50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graphicFrame>
        <p:nvGraphicFramePr>
          <p:cNvPr id="9" name="表格 8">
            <a:extLst>
              <a:ext uri="{FF2B5EF4-FFF2-40B4-BE49-F238E27FC236}">
                <a16:creationId xmlns:a16="http://schemas.microsoft.com/office/drawing/2014/main" xmlns="" id="{6D6BFDA5-43DC-4CF8-A369-C24AD05A48F3}"/>
              </a:ext>
            </a:extLst>
          </p:cNvPr>
          <p:cNvGraphicFramePr>
            <a:graphicFrameLocks noGrp="1"/>
          </p:cNvGraphicFramePr>
          <p:nvPr>
            <p:extLst>
              <p:ext uri="{D42A27DB-BD31-4B8C-83A1-F6EECF244321}">
                <p14:modId xmlns:p14="http://schemas.microsoft.com/office/powerpoint/2010/main" val="1251870567"/>
              </p:ext>
            </p:extLst>
          </p:nvPr>
        </p:nvGraphicFramePr>
        <p:xfrm>
          <a:off x="559056" y="1533875"/>
          <a:ext cx="7762908" cy="4580596"/>
        </p:xfrm>
        <a:graphic>
          <a:graphicData uri="http://schemas.openxmlformats.org/drawingml/2006/table">
            <a:tbl>
              <a:tblPr firstRow="1" firstCol="1" bandRow="1">
                <a:tableStyleId>{5C22544A-7EE6-4342-B048-85BDC9FD1C3A}</a:tableStyleId>
              </a:tblPr>
              <a:tblGrid>
                <a:gridCol w="863146">
                  <a:extLst>
                    <a:ext uri="{9D8B030D-6E8A-4147-A177-3AD203B41FA5}">
                      <a16:colId xmlns:a16="http://schemas.microsoft.com/office/drawing/2014/main" xmlns="" val="3845218367"/>
                    </a:ext>
                  </a:extLst>
                </a:gridCol>
                <a:gridCol w="3823911">
                  <a:extLst>
                    <a:ext uri="{9D8B030D-6E8A-4147-A177-3AD203B41FA5}">
                      <a16:colId xmlns:a16="http://schemas.microsoft.com/office/drawing/2014/main" xmlns="" val="1581254334"/>
                    </a:ext>
                  </a:extLst>
                </a:gridCol>
                <a:gridCol w="3075851">
                  <a:extLst>
                    <a:ext uri="{9D8B030D-6E8A-4147-A177-3AD203B41FA5}">
                      <a16:colId xmlns:a16="http://schemas.microsoft.com/office/drawing/2014/main" xmlns="" val="2238402502"/>
                    </a:ext>
                  </a:extLst>
                </a:gridCol>
              </a:tblGrid>
              <a:tr h="241084">
                <a:tc>
                  <a:txBody>
                    <a:bodyPr/>
                    <a:lstStyle/>
                    <a:p>
                      <a:pPr algn="ctr">
                        <a:lnSpc>
                          <a:spcPct val="150000"/>
                        </a:lnSpc>
                        <a:spcAft>
                          <a:spcPts val="0"/>
                        </a:spcAft>
                      </a:pPr>
                      <a:r>
                        <a:rPr lang="zh-CN" sz="1000" kern="0">
                          <a:effectLst/>
                        </a:rPr>
                        <a:t>序号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项目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zh-CN" sz="1000" kern="0">
                          <a:effectLst/>
                        </a:rPr>
                        <a:t>参数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1915501"/>
                  </a:ext>
                </a:extLst>
              </a:tr>
              <a:tr h="241084">
                <a:tc>
                  <a:txBody>
                    <a:bodyPr/>
                    <a:lstStyle/>
                    <a:p>
                      <a:pPr algn="ctr">
                        <a:lnSpc>
                          <a:spcPct val="150000"/>
                        </a:lnSpc>
                        <a:spcAft>
                          <a:spcPts val="0"/>
                        </a:spcAft>
                      </a:pPr>
                      <a:r>
                        <a:rPr lang="en-US" sz="1000" kern="0">
                          <a:effectLst/>
                        </a:rPr>
                        <a:t>13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燃尽炉排长度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5610mm</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3537068928"/>
                  </a:ext>
                </a:extLst>
              </a:tr>
              <a:tr h="241084">
                <a:tc>
                  <a:txBody>
                    <a:bodyPr/>
                    <a:lstStyle/>
                    <a:p>
                      <a:pPr algn="ctr">
                        <a:lnSpc>
                          <a:spcPct val="150000"/>
                        </a:lnSpc>
                        <a:spcAft>
                          <a:spcPts val="0"/>
                        </a:spcAft>
                      </a:pPr>
                      <a:r>
                        <a:rPr lang="en-US" sz="1000" kern="0">
                          <a:effectLst/>
                        </a:rPr>
                        <a:t>14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炉排宽度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7030mm</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727822344"/>
                  </a:ext>
                </a:extLst>
              </a:tr>
              <a:tr h="241084">
                <a:tc>
                  <a:txBody>
                    <a:bodyPr/>
                    <a:lstStyle/>
                    <a:p>
                      <a:pPr algn="ctr">
                        <a:lnSpc>
                          <a:spcPct val="150000"/>
                        </a:lnSpc>
                        <a:spcAft>
                          <a:spcPts val="0"/>
                        </a:spcAft>
                      </a:pPr>
                      <a:r>
                        <a:rPr lang="en-US" sz="1000" kern="0">
                          <a:effectLst/>
                        </a:rPr>
                        <a:t>15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炉排倾斜角度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15</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951909311"/>
                  </a:ext>
                </a:extLst>
              </a:tr>
              <a:tr h="241084">
                <a:tc>
                  <a:txBody>
                    <a:bodyPr/>
                    <a:lstStyle/>
                    <a:p>
                      <a:pPr algn="ctr">
                        <a:lnSpc>
                          <a:spcPct val="150000"/>
                        </a:lnSpc>
                        <a:spcAft>
                          <a:spcPts val="0"/>
                        </a:spcAft>
                      </a:pPr>
                      <a:r>
                        <a:rPr lang="en-US" sz="1000" kern="0">
                          <a:effectLst/>
                        </a:rPr>
                        <a:t>16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炉排表面积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112.69m</a:t>
                      </a:r>
                      <a:r>
                        <a:rPr lang="en-US" sz="1000" kern="0" baseline="30000">
                          <a:effectLst/>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3993674810"/>
                  </a:ext>
                </a:extLst>
              </a:tr>
              <a:tr h="241084">
                <a:tc>
                  <a:txBody>
                    <a:bodyPr/>
                    <a:lstStyle/>
                    <a:p>
                      <a:pPr algn="ctr">
                        <a:lnSpc>
                          <a:spcPct val="150000"/>
                        </a:lnSpc>
                        <a:spcAft>
                          <a:spcPts val="0"/>
                        </a:spcAft>
                      </a:pPr>
                      <a:r>
                        <a:rPr lang="en-US" sz="1000" kern="0">
                          <a:effectLst/>
                        </a:rPr>
                        <a:t>17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炉排热负荷（</a:t>
                      </a:r>
                      <a:r>
                        <a:rPr lang="en-US" sz="1000" kern="0">
                          <a:effectLst/>
                        </a:rPr>
                        <a:t>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1553MJ/</a:t>
                      </a:r>
                      <a:r>
                        <a:rPr lang="zh-CN" sz="1000" kern="0" dirty="0">
                          <a:effectLst/>
                        </a:rPr>
                        <a:t>（</a:t>
                      </a:r>
                      <a:r>
                        <a:rPr lang="en-US" altLang="zh-CN" sz="1000" kern="0" dirty="0">
                          <a:effectLst/>
                        </a:rPr>
                        <a:t>m</a:t>
                      </a:r>
                      <a:r>
                        <a:rPr lang="en-US" altLang="zh-CN" sz="1000" kern="0" baseline="30000" dirty="0">
                          <a:effectLst/>
                        </a:rPr>
                        <a:t>2</a:t>
                      </a:r>
                      <a:r>
                        <a:rPr lang="en-US" sz="1000" kern="0" dirty="0">
                          <a:effectLst/>
                        </a:rPr>
                        <a:t>.h</a:t>
                      </a:r>
                      <a:r>
                        <a:rPr lang="zh-CN" sz="1000" kern="0" dirty="0">
                          <a:effectLst/>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991957618"/>
                  </a:ext>
                </a:extLst>
              </a:tr>
              <a:tr h="241084">
                <a:tc>
                  <a:txBody>
                    <a:bodyPr/>
                    <a:lstStyle/>
                    <a:p>
                      <a:pPr algn="ctr">
                        <a:lnSpc>
                          <a:spcPct val="150000"/>
                        </a:lnSpc>
                        <a:spcAft>
                          <a:spcPts val="0"/>
                        </a:spcAft>
                      </a:pPr>
                      <a:r>
                        <a:rPr lang="en-US" sz="1000" kern="0">
                          <a:effectLst/>
                        </a:rPr>
                        <a:t>18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最大炉排热负荷（</a:t>
                      </a:r>
                      <a:r>
                        <a:rPr lang="en-US" sz="1000" kern="0">
                          <a:effectLst/>
                        </a:rPr>
                        <a:t>110% 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500KW/</a:t>
                      </a:r>
                      <a:r>
                        <a:rPr lang="en-US" altLang="zh-CN" sz="1000" kern="0" dirty="0">
                          <a:effectLst/>
                        </a:rPr>
                        <a:t>m</a:t>
                      </a:r>
                      <a:r>
                        <a:rPr lang="en-US" altLang="zh-CN" sz="1000" kern="0" baseline="30000" dirty="0">
                          <a:effectLst/>
                        </a:rPr>
                        <a:t>2</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503970659"/>
                  </a:ext>
                </a:extLst>
              </a:tr>
              <a:tr h="241084">
                <a:tc>
                  <a:txBody>
                    <a:bodyPr/>
                    <a:lstStyle/>
                    <a:p>
                      <a:pPr algn="ctr">
                        <a:lnSpc>
                          <a:spcPct val="150000"/>
                        </a:lnSpc>
                        <a:spcAft>
                          <a:spcPts val="0"/>
                        </a:spcAft>
                      </a:pPr>
                      <a:r>
                        <a:rPr lang="en-US" sz="1000" kern="0">
                          <a:effectLst/>
                        </a:rPr>
                        <a:t>19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炉排机械负荷（</a:t>
                      </a:r>
                      <a:r>
                        <a:rPr lang="en-US" sz="1000" kern="0">
                          <a:effectLst/>
                        </a:rPr>
                        <a:t>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222KW/m</a:t>
                      </a:r>
                      <a:r>
                        <a:rPr lang="en-US" sz="1000" kern="0" baseline="30000" dirty="0">
                          <a:effectLst/>
                        </a:rPr>
                        <a:t>2</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3958321539"/>
                  </a:ext>
                </a:extLst>
              </a:tr>
              <a:tr h="241084">
                <a:tc>
                  <a:txBody>
                    <a:bodyPr/>
                    <a:lstStyle/>
                    <a:p>
                      <a:pPr algn="ctr">
                        <a:lnSpc>
                          <a:spcPct val="150000"/>
                        </a:lnSpc>
                        <a:spcAft>
                          <a:spcPts val="0"/>
                        </a:spcAft>
                      </a:pPr>
                      <a:r>
                        <a:rPr lang="en-US" sz="1000" kern="0">
                          <a:effectLst/>
                        </a:rPr>
                        <a:t>20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a:effectLst/>
                        </a:rPr>
                        <a:t>最大炉排机械负荷（</a:t>
                      </a:r>
                      <a:r>
                        <a:rPr lang="en-US" sz="1000" kern="0">
                          <a:effectLst/>
                        </a:rPr>
                        <a:t>110% 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261KW/m</a:t>
                      </a:r>
                      <a:r>
                        <a:rPr lang="en-US" sz="1000" kern="0" baseline="30000" dirty="0">
                          <a:effectLst/>
                        </a:rPr>
                        <a:t>2</a:t>
                      </a:r>
                      <a:r>
                        <a:rPr lang="en-US" sz="1000" kern="0" dirty="0">
                          <a:effectLst/>
                        </a:rPr>
                        <a:t>.h</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980606895"/>
                  </a:ext>
                </a:extLst>
              </a:tr>
              <a:tr h="241084">
                <a:tc>
                  <a:txBody>
                    <a:bodyPr/>
                    <a:lstStyle/>
                    <a:p>
                      <a:pPr algn="ctr">
                        <a:lnSpc>
                          <a:spcPct val="150000"/>
                        </a:lnSpc>
                        <a:spcAft>
                          <a:spcPts val="0"/>
                        </a:spcAft>
                      </a:pPr>
                      <a:r>
                        <a:rPr lang="en-US" sz="1000" kern="0">
                          <a:effectLst/>
                        </a:rPr>
                        <a:t>21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一次风量（</a:t>
                      </a:r>
                      <a:r>
                        <a:rPr lang="en-US" sz="1000" kern="0">
                          <a:effectLst/>
                        </a:rPr>
                        <a:t>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60790Nm</a:t>
                      </a:r>
                      <a:r>
                        <a:rPr lang="en-US" sz="1000" kern="0" baseline="30000">
                          <a:effectLst/>
                        </a:rPr>
                        <a:t>3</a:t>
                      </a:r>
                      <a:r>
                        <a:rPr lang="en-US" sz="1000" kern="0">
                          <a:effectLst/>
                        </a:rPr>
                        <a:t>/h</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3497108205"/>
                  </a:ext>
                </a:extLst>
              </a:tr>
              <a:tr h="241084">
                <a:tc>
                  <a:txBody>
                    <a:bodyPr/>
                    <a:lstStyle/>
                    <a:p>
                      <a:pPr algn="ctr">
                        <a:lnSpc>
                          <a:spcPct val="150000"/>
                        </a:lnSpc>
                        <a:spcAft>
                          <a:spcPts val="0"/>
                        </a:spcAft>
                      </a:pPr>
                      <a:r>
                        <a:rPr lang="en-US" sz="1000" kern="0">
                          <a:effectLst/>
                        </a:rPr>
                        <a:t>22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二次风量（</a:t>
                      </a:r>
                      <a:r>
                        <a:rPr lang="en-US" sz="1000" kern="0">
                          <a:effectLst/>
                        </a:rPr>
                        <a:t>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23250Nm</a:t>
                      </a:r>
                      <a:r>
                        <a:rPr lang="en-US" sz="1000" kern="0" baseline="30000">
                          <a:effectLst/>
                        </a:rPr>
                        <a:t>3</a:t>
                      </a:r>
                      <a:r>
                        <a:rPr lang="en-US" sz="1000" kern="0">
                          <a:effectLst/>
                        </a:rPr>
                        <a:t>/h</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824864236"/>
                  </a:ext>
                </a:extLst>
              </a:tr>
              <a:tr h="241084">
                <a:tc>
                  <a:txBody>
                    <a:bodyPr/>
                    <a:lstStyle/>
                    <a:p>
                      <a:pPr algn="ctr">
                        <a:lnSpc>
                          <a:spcPct val="150000"/>
                        </a:lnSpc>
                        <a:spcAft>
                          <a:spcPts val="0"/>
                        </a:spcAft>
                      </a:pPr>
                      <a:r>
                        <a:rPr lang="en-US" sz="1000" kern="0">
                          <a:effectLst/>
                        </a:rPr>
                        <a:t>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烟气量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117090N</a:t>
                      </a:r>
                      <a:r>
                        <a:rPr lang="en-US" altLang="zh-CN" sz="1000" kern="0" dirty="0">
                          <a:effectLst/>
                        </a:rPr>
                        <a:t>m</a:t>
                      </a:r>
                      <a:r>
                        <a:rPr lang="en-US" altLang="zh-CN" sz="1000" kern="0" baseline="30000" dirty="0">
                          <a:effectLst/>
                        </a:rPr>
                        <a:t>3</a:t>
                      </a:r>
                      <a:r>
                        <a:rPr lang="en-US" sz="1000" kern="0" dirty="0">
                          <a:effectLst/>
                        </a:rPr>
                        <a:t>/h</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3197881286"/>
                  </a:ext>
                </a:extLst>
              </a:tr>
              <a:tr h="241084">
                <a:tc>
                  <a:txBody>
                    <a:bodyPr/>
                    <a:lstStyle/>
                    <a:p>
                      <a:pPr algn="ctr">
                        <a:lnSpc>
                          <a:spcPct val="150000"/>
                        </a:lnSpc>
                        <a:spcAft>
                          <a:spcPts val="0"/>
                        </a:spcAft>
                      </a:pPr>
                      <a:r>
                        <a:rPr lang="en-US" sz="1000" kern="0">
                          <a:effectLst/>
                        </a:rPr>
                        <a:t>24</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一次风入炉温度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210</a:t>
                      </a:r>
                      <a:r>
                        <a:rPr lang="zh-CN" sz="1000" kern="0" dirty="0">
                          <a:effectLst/>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251665552"/>
                  </a:ext>
                </a:extLst>
              </a:tr>
              <a:tr h="241084">
                <a:tc>
                  <a:txBody>
                    <a:bodyPr/>
                    <a:lstStyle/>
                    <a:p>
                      <a:pPr algn="ctr">
                        <a:lnSpc>
                          <a:spcPct val="150000"/>
                        </a:lnSpc>
                        <a:spcAft>
                          <a:spcPts val="0"/>
                        </a:spcAft>
                      </a:pPr>
                      <a:r>
                        <a:rPr lang="en-US" sz="1000" kern="0">
                          <a:effectLst/>
                        </a:rPr>
                        <a:t>25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二次风入口温度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35</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751949052"/>
                  </a:ext>
                </a:extLst>
              </a:tr>
              <a:tr h="241084">
                <a:tc>
                  <a:txBody>
                    <a:bodyPr/>
                    <a:lstStyle/>
                    <a:p>
                      <a:pPr algn="ctr">
                        <a:lnSpc>
                          <a:spcPct val="150000"/>
                        </a:lnSpc>
                        <a:spcAft>
                          <a:spcPts val="0"/>
                        </a:spcAft>
                      </a:pPr>
                      <a:r>
                        <a:rPr lang="en-US" sz="1000" kern="0">
                          <a:effectLst/>
                        </a:rPr>
                        <a:t>26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焚烧炉出口烟气量（</a:t>
                      </a:r>
                      <a:r>
                        <a:rPr lang="en-US" sz="1000" kern="0">
                          <a:effectLst/>
                        </a:rPr>
                        <a:t>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112360m</a:t>
                      </a:r>
                      <a:r>
                        <a:rPr lang="en-US" sz="1000" kern="0" baseline="30000" dirty="0">
                          <a:effectLst/>
                        </a:rPr>
                        <a:t>3</a:t>
                      </a:r>
                      <a:r>
                        <a:rPr lang="en-US" sz="1000" kern="0" dirty="0">
                          <a:effectLst/>
                        </a:rPr>
                        <a:t>/h</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508311658"/>
                  </a:ext>
                </a:extLst>
              </a:tr>
              <a:tr h="241084">
                <a:tc>
                  <a:txBody>
                    <a:bodyPr/>
                    <a:lstStyle/>
                    <a:p>
                      <a:pPr algn="ctr">
                        <a:lnSpc>
                          <a:spcPct val="150000"/>
                        </a:lnSpc>
                        <a:spcAft>
                          <a:spcPts val="0"/>
                        </a:spcAft>
                      </a:pPr>
                      <a:r>
                        <a:rPr lang="en-US" sz="1000" kern="0">
                          <a:effectLst/>
                        </a:rPr>
                        <a:t>27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炉排使用寿命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zh-CN" sz="1000" kern="0">
                          <a:effectLst/>
                        </a:rPr>
                        <a:t>(炉排更换面积≯</a:t>
                      </a:r>
                      <a:r>
                        <a:rPr lang="en-US" sz="1000" kern="0">
                          <a:effectLst/>
                        </a:rPr>
                        <a:t>5%/</a:t>
                      </a:r>
                      <a:r>
                        <a:rPr lang="zh-CN" sz="1000" kern="0">
                          <a:effectLst/>
                        </a:rPr>
                        <a:t>年</a:t>
                      </a:r>
                      <a:r>
                        <a:rPr lang="en-US"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2126830770"/>
                  </a:ext>
                </a:extLst>
              </a:tr>
              <a:tr h="241084">
                <a:tc>
                  <a:txBody>
                    <a:bodyPr/>
                    <a:lstStyle/>
                    <a:p>
                      <a:pPr algn="ctr">
                        <a:lnSpc>
                          <a:spcPct val="150000"/>
                        </a:lnSpc>
                        <a:spcAft>
                          <a:spcPts val="0"/>
                        </a:spcAft>
                      </a:pPr>
                      <a:r>
                        <a:rPr lang="en-US" sz="1000" kern="0">
                          <a:effectLst/>
                        </a:rPr>
                        <a:t>28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耐火材料使用寿命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1</a:t>
                      </a:r>
                      <a:r>
                        <a:rPr lang="zh-CN" sz="1000" kern="0">
                          <a:effectLst/>
                        </a:rPr>
                        <a:t>年</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618297601"/>
                  </a:ext>
                </a:extLst>
              </a:tr>
              <a:tr h="241084">
                <a:tc>
                  <a:txBody>
                    <a:bodyPr/>
                    <a:lstStyle/>
                    <a:p>
                      <a:pPr algn="ctr">
                        <a:lnSpc>
                          <a:spcPct val="150000"/>
                        </a:lnSpc>
                        <a:spcAft>
                          <a:spcPts val="0"/>
                        </a:spcAft>
                      </a:pPr>
                      <a:r>
                        <a:rPr lang="en-US" sz="1000" kern="0">
                          <a:effectLst/>
                        </a:rPr>
                        <a:t>29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algn="ctr">
                        <a:lnSpc>
                          <a:spcPct val="150000"/>
                        </a:lnSpc>
                        <a:spcAft>
                          <a:spcPts val="0"/>
                        </a:spcAft>
                      </a:pPr>
                      <a:r>
                        <a:rPr lang="zh-CN" sz="1000" kern="0">
                          <a:effectLst/>
                        </a:rPr>
                        <a:t>不添加辅助燃料的垃圾低位发热量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a:effectLst/>
                        </a:rPr>
                        <a:t>&gt;4605 kJ/kg</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502517539"/>
                  </a:ext>
                </a:extLst>
              </a:tr>
              <a:tr h="241084">
                <a:tc>
                  <a:txBody>
                    <a:bodyPr/>
                    <a:lstStyle/>
                    <a:p>
                      <a:pPr algn="ctr">
                        <a:lnSpc>
                          <a:spcPct val="150000"/>
                        </a:lnSpc>
                        <a:spcAft>
                          <a:spcPts val="0"/>
                        </a:spcAft>
                      </a:pPr>
                      <a:r>
                        <a:rPr lang="en-US" sz="1000" kern="0">
                          <a:effectLst/>
                        </a:rPr>
                        <a:t>30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indent="266700" algn="ctr">
                        <a:lnSpc>
                          <a:spcPct val="150000"/>
                        </a:lnSpc>
                        <a:spcAft>
                          <a:spcPts val="0"/>
                        </a:spcAft>
                      </a:pPr>
                      <a:r>
                        <a:rPr lang="zh-CN" sz="1000" kern="0">
                          <a:effectLst/>
                        </a:rPr>
                        <a:t>焚烧炉效率（</a:t>
                      </a:r>
                      <a:r>
                        <a:rPr lang="en-US" sz="1000" kern="0">
                          <a:effectLst/>
                        </a:rPr>
                        <a:t>MCR</a:t>
                      </a:r>
                      <a:r>
                        <a:rPr lang="zh-CN" sz="1000" kern="0">
                          <a:effectLst/>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tc>
                  <a:txBody>
                    <a:bodyPr/>
                    <a:lstStyle/>
                    <a:p>
                      <a:pPr marL="19050" algn="ctr">
                        <a:lnSpc>
                          <a:spcPct val="150000"/>
                        </a:lnSpc>
                        <a:spcAft>
                          <a:spcPts val="0"/>
                        </a:spcAft>
                      </a:pPr>
                      <a:r>
                        <a:rPr lang="en-US" sz="1000" kern="0" dirty="0">
                          <a:effectLst/>
                        </a:rPr>
                        <a:t>94.8%</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8185" marR="38185" marT="0" marB="0" anchor="ctr"/>
                </a:tc>
                <a:extLst>
                  <a:ext uri="{0D108BD9-81ED-4DB2-BD59-A6C34878D82A}">
                    <a16:rowId xmlns:a16="http://schemas.microsoft.com/office/drawing/2014/main" xmlns="" val="1733621664"/>
                  </a:ext>
                </a:extLst>
              </a:tr>
            </a:tbl>
          </a:graphicData>
        </a:graphic>
      </p:graphicFrame>
    </p:spTree>
    <p:extLst>
      <p:ext uri="{BB962C8B-B14F-4D97-AF65-F5344CB8AC3E}">
        <p14:creationId xmlns:p14="http://schemas.microsoft.com/office/powerpoint/2010/main" val="8236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679486"/>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21</a:t>
            </a:r>
            <a:r>
              <a:rPr lang="zh-CN" altLang="en-US" sz="1600" dirty="0">
                <a:solidFill>
                  <a:srgbClr val="FF0000"/>
                </a:solidFill>
                <a:latin typeface="宋体" panose="02010600030101010101" pitchFamily="2" charset="-122"/>
                <a:ea typeface="宋体" panose="02010600030101010101" pitchFamily="2" charset="-122"/>
              </a:rPr>
              <a:t>：变压器自动跳闸</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5.21.1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主变跳闸</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汇报值长</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对主变进行外部检查</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查明原因</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了解系统有无故障。没有值长命令不得投入主变运行。检查另一台主变不得过负荷</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必要时联系汽机控制负荷。</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厂变自动跳闸时，迅速投入厂备变。</a:t>
            </a:r>
            <a:r>
              <a:rPr lang="en-US" altLang="zh-CN" sz="1600" dirty="0">
                <a:latin typeface="宋体" panose="02010600030101010101" pitchFamily="2" charset="-122"/>
                <a:ea typeface="宋体" panose="02010600030101010101" pitchFamily="2" charset="-122"/>
              </a:rPr>
              <a:t>BZT</a:t>
            </a:r>
            <a:r>
              <a:rPr lang="zh-CN" altLang="zh-CN" sz="1600" dirty="0">
                <a:latin typeface="宋体" panose="02010600030101010101" pitchFamily="2" charset="-122"/>
                <a:ea typeface="宋体" panose="02010600030101010101" pitchFamily="2" charset="-122"/>
              </a:rPr>
              <a:t>拒动时应手动投入</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然后查明变压器跳闸的原因，进行迅速处理。</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若厂备变联动后复跳，而且出现“备用分支过流”信号，不得强送。</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变压器自动跳闸，则应查明何种保护装置动作和在变压器跳闸时有何种外部征象（如变压器过负荷、外部短路及其它等）。如检查结果证明变压器跳闸不是由于内部故障所引起（差动、瓦斯或者速断等主保护未动作，表计无冲击、电压不波动），而是由于过负荷，外部短路或保护装置二次回路故障所造成（后备保护过流动作时），则变压器可不经外部检查而重新投入运行。否则须进行检查、试验，以查明变压器跳闸的原因。</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若变压器有内部故障的征象（瓦斯、差动、电流速断保护动作、表计冲击大）时，则不得强送，应将变压器退出并进行内部检查。</a:t>
            </a:r>
          </a:p>
        </p:txBody>
      </p:sp>
    </p:spTree>
    <p:extLst>
      <p:ext uri="{BB962C8B-B14F-4D97-AF65-F5344CB8AC3E}">
        <p14:creationId xmlns:p14="http://schemas.microsoft.com/office/powerpoint/2010/main" val="21947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522392"/>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22</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瓦斯保护装置动作</a:t>
            </a:r>
          </a:p>
          <a:p>
            <a:pPr>
              <a:lnSpc>
                <a:spcPts val="2400"/>
              </a:lnSpc>
            </a:pPr>
            <a:r>
              <a:rPr lang="en-US" altLang="zh-CN" sz="1600" dirty="0">
                <a:latin typeface="宋体" panose="02010600030101010101" pitchFamily="2" charset="-122"/>
                <a:ea typeface="宋体" panose="02010600030101010101" pitchFamily="2" charset="-122"/>
              </a:rPr>
              <a:t>5.22.1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1">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瓦斯保护信号发出时，值班人员应立即对变压器进行检查，查明发信的原因。若瓦斯继电器内存在气体时，应收集该气体，鉴定气体的颜色及是否可燃，并取气体和油样作色谱分析，进一步判断故障性质。</a:t>
            </a:r>
          </a:p>
          <a:p>
            <a:pPr marL="0" lvl="1">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瓦斯继电器内的气体为无色、无臭而不可燃，色谱分析判断为空气，则变压器可继续运行。若信号动作是因油中剩余空气逸出而动作，而且信号动作间隔时间逐次缩短，可能造成跳闸时，则应将重瓦斯改投信号，并报告上级领导人员。同时应立即查明原因加以消除。</a:t>
            </a:r>
          </a:p>
          <a:p>
            <a:pPr marL="0" lvl="1">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若气体是可燃的，色谱分析其有机含量超过正常值，经常规试验综合判断，如说明变压器内部已有故障，必须将变压器停运，以便分析动作原因和进行检查、试验。</a:t>
            </a:r>
          </a:p>
          <a:p>
            <a:pPr marL="0" lvl="1">
              <a:lnSpc>
                <a:spcPts val="25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瓦斯保护信号与跳闸同时动作，并经检查是可燃性气体，则变压器未经检查和试验合格前不允许投入运行。</a:t>
            </a:r>
          </a:p>
        </p:txBody>
      </p:sp>
    </p:spTree>
    <p:extLst>
      <p:ext uri="{BB962C8B-B14F-4D97-AF65-F5344CB8AC3E}">
        <p14:creationId xmlns:p14="http://schemas.microsoft.com/office/powerpoint/2010/main" val="25808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282000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5.22.2</a:t>
            </a:r>
            <a:r>
              <a:rPr lang="zh-CN" altLang="zh-CN" sz="1600" dirty="0">
                <a:latin typeface="宋体" panose="02010600030101010101" pitchFamily="2" charset="-122"/>
                <a:ea typeface="宋体" panose="02010600030101010101" pitchFamily="2" charset="-122"/>
              </a:rPr>
              <a:t>重瓦斯动作跳闸时，应按下述原则处理</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立即检查变压器瓦斯继电器中气体性质，取气样、油样作色谱分析及常规试验；</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检查变压器防爆门是否喷油，油箱、套管等有无变形、渗漏油；</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若风扇自动停下，应立即将其启动；</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检查瓦斯继电器及二次回路是否可靠；</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若是瓦斯继电器误动作，必须将误动作的故障消除后，方能投入运行；</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综合判断为变压器内部故障，必须停电处理，不许试送电。</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瓦斯继电器中气体及故障性质：</a:t>
            </a:r>
          </a:p>
        </p:txBody>
      </p:sp>
      <p:graphicFrame>
        <p:nvGraphicFramePr>
          <p:cNvPr id="6" name="表格 5">
            <a:extLst>
              <a:ext uri="{FF2B5EF4-FFF2-40B4-BE49-F238E27FC236}">
                <a16:creationId xmlns:a16="http://schemas.microsoft.com/office/drawing/2014/main" xmlns="" id="{F11EC88D-4EA6-40AD-A104-2807F1313EF2}"/>
              </a:ext>
            </a:extLst>
          </p:cNvPr>
          <p:cNvGraphicFramePr>
            <a:graphicFrameLocks noGrp="1"/>
          </p:cNvGraphicFramePr>
          <p:nvPr>
            <p:extLst>
              <p:ext uri="{D42A27DB-BD31-4B8C-83A1-F6EECF244321}">
                <p14:modId xmlns:p14="http://schemas.microsoft.com/office/powerpoint/2010/main" val="725108715"/>
              </p:ext>
            </p:extLst>
          </p:nvPr>
        </p:nvGraphicFramePr>
        <p:xfrm>
          <a:off x="983239" y="4348013"/>
          <a:ext cx="5131234" cy="1738751"/>
        </p:xfrm>
        <a:graphic>
          <a:graphicData uri="http://schemas.openxmlformats.org/drawingml/2006/table">
            <a:tbl>
              <a:tblPr firstRow="1" firstCol="1" bandRow="1"/>
              <a:tblGrid>
                <a:gridCol w="2539472">
                  <a:extLst>
                    <a:ext uri="{9D8B030D-6E8A-4147-A177-3AD203B41FA5}">
                      <a16:colId xmlns:a16="http://schemas.microsoft.com/office/drawing/2014/main" xmlns="" val="4229786593"/>
                    </a:ext>
                  </a:extLst>
                </a:gridCol>
                <a:gridCol w="2591762">
                  <a:extLst>
                    <a:ext uri="{9D8B030D-6E8A-4147-A177-3AD203B41FA5}">
                      <a16:colId xmlns:a16="http://schemas.microsoft.com/office/drawing/2014/main" xmlns="" val="3647560475"/>
                    </a:ext>
                  </a:extLst>
                </a:gridCol>
              </a:tblGrid>
              <a:tr h="346880">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气体颜色</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故障性质</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9640004"/>
                  </a:ext>
                </a:extLst>
              </a:tr>
              <a:tr h="346880">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黄色不可燃</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木质故障</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3426084"/>
                  </a:ext>
                </a:extLst>
              </a:tr>
              <a:tr h="346880">
                <a:tc>
                  <a:txBody>
                    <a:bodyPr/>
                    <a:lstStyle/>
                    <a:p>
                      <a:pPr marL="1270" algn="ctr">
                        <a:lnSpc>
                          <a:spcPct val="150000"/>
                        </a:lnSpc>
                        <a:spcAft>
                          <a:spcPts val="0"/>
                        </a:spcAft>
                        <a:tabLst>
                          <a:tab pos="1714500" algn="l"/>
                        </a:tabLs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浅灰色带强烈臭味，可燃</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纸或纸板故障</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5129255"/>
                  </a:ext>
                </a:extLst>
              </a:tr>
              <a:tr h="346880">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灰色或黑色可燃</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油中放电故障</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2462015"/>
                  </a:ext>
                </a:extLst>
              </a:tr>
              <a:tr h="351231">
                <a:tc>
                  <a:txBody>
                    <a:bodyPr/>
                    <a:lstStyle/>
                    <a:p>
                      <a:pPr marL="1270" algn="ctr">
                        <a:lnSpc>
                          <a:spcPct val="150000"/>
                        </a:lnSpc>
                        <a:spcAft>
                          <a:spcPts val="0"/>
                        </a:spcAft>
                        <a:tabLst>
                          <a:tab pos="1714500" algn="l"/>
                        </a:tabLst>
                      </a:pPr>
                      <a:r>
                        <a:rPr lang="en-US" sz="1050" kern="0">
                          <a:effectLst/>
                          <a:latin typeface="宋体" panose="02010600030101010101" pitchFamily="2" charset="-122"/>
                          <a:ea typeface="宋体" panose="02010600030101010101" pitchFamily="2" charset="-122"/>
                          <a:cs typeface="Times New Roman" panose="02020603050405020304" pitchFamily="18" charset="0"/>
                        </a:rPr>
                        <a:t>无色无臭不可燃</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0"/>
                        </a:spcAft>
                        <a:tabLst>
                          <a:tab pos="1714500" algn="l"/>
                        </a:tabLst>
                      </a:pPr>
                      <a:r>
                        <a:rPr lang="en-US" sz="1050" kern="0" dirty="0" err="1">
                          <a:effectLst/>
                          <a:latin typeface="宋体" panose="02010600030101010101" pitchFamily="2" charset="-122"/>
                          <a:ea typeface="宋体" panose="02010600030101010101" pitchFamily="2" charset="-122"/>
                          <a:cs typeface="Times New Roman" panose="02020603050405020304" pitchFamily="18" charset="0"/>
                        </a:rPr>
                        <a:t>空气</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6325820"/>
                  </a:ext>
                </a:extLst>
              </a:tr>
            </a:tbl>
          </a:graphicData>
        </a:graphic>
      </p:graphicFrame>
    </p:spTree>
    <p:extLst>
      <p:ext uri="{BB962C8B-B14F-4D97-AF65-F5344CB8AC3E}">
        <p14:creationId xmlns:p14="http://schemas.microsoft.com/office/powerpoint/2010/main" val="16696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251222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5.22.3</a:t>
            </a:r>
            <a:r>
              <a:rPr lang="zh-CN" altLang="zh-CN" sz="1600" dirty="0">
                <a:latin typeface="宋体" panose="02010600030101010101" pitchFamily="2" charset="-122"/>
                <a:ea typeface="宋体" panose="02010600030101010101" pitchFamily="2" charset="-122"/>
              </a:rPr>
              <a:t>轻瓦斯动作原因及处理</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因滤油、加油使空气进入变压器内</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应排出瓦斯继电器内的空气</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投瓦斯至信号</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记录气体的实量和动作时间，并注意再次动作的时间。如再次动作的时间逐渐缩短，则可能为变压器内部有轻微故障；</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因油温下降或漏油</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使油面下降</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根据油位情况确定是否加油；</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因变压器内部故障产生少量气体</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需取样分析</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无色无臭不可燃</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则可继续运行</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有色可燃</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立即停止运行进行内部检查；</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二次回路故障而误动引起</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通知检修人员处理。 </a:t>
            </a:r>
          </a:p>
        </p:txBody>
      </p:sp>
    </p:spTree>
    <p:extLst>
      <p:ext uri="{BB962C8B-B14F-4D97-AF65-F5344CB8AC3E}">
        <p14:creationId xmlns:p14="http://schemas.microsoft.com/office/powerpoint/2010/main" val="13827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3448380"/>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23</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变压器差动保护动作</a:t>
            </a:r>
          </a:p>
          <a:p>
            <a:pPr>
              <a:lnSpc>
                <a:spcPts val="2400"/>
              </a:lnSpc>
            </a:pPr>
            <a:r>
              <a:rPr lang="en-US" altLang="zh-CN" sz="1600" dirty="0">
                <a:latin typeface="宋体" panose="02010600030101010101" pitchFamily="2" charset="-122"/>
                <a:ea typeface="宋体" panose="02010600030101010101" pitchFamily="2" charset="-122"/>
              </a:rPr>
              <a:t>5.23.1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对差动保护范围内的设备进行外部检查，有无闪络、短路痕迹。</a:t>
            </a:r>
          </a:p>
          <a:p>
            <a:pPr marL="0" lvl="1">
              <a:lnSpc>
                <a:spcPts val="2400"/>
              </a:lnSpc>
            </a:pPr>
            <a:r>
              <a:rPr lang="zh-CN" altLang="zh-CN" sz="1600" dirty="0">
                <a:latin typeface="宋体" panose="02010600030101010101" pitchFamily="2" charset="-122"/>
                <a:ea typeface="宋体" panose="02010600030101010101" pitchFamily="2" charset="-122"/>
              </a:rPr>
              <a:t>操作测绝缘。</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若查明确系差动保护误动，应退出差动保护，立即恢复变压器运行。但此时瓦斯保护必须作用“跳闸”。</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若跳闸的同时有明显的故障现象时，待查清故障并消除后方可投入运行。</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若差动、瓦斯保护同时动作，在未进行外部全面检查和绝缘测定前严禁送电。如上述检查无异常时，瓦斯继电器内又无气体，送电时应由零起升压进行。无条件者应汇报值长。</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无差动保护的变压器，当速断保护动作跳闸时，应按差动保护动作进行处理。</a:t>
            </a:r>
          </a:p>
        </p:txBody>
      </p:sp>
    </p:spTree>
    <p:extLst>
      <p:ext uri="{BB962C8B-B14F-4D97-AF65-F5344CB8AC3E}">
        <p14:creationId xmlns:p14="http://schemas.microsoft.com/office/powerpoint/2010/main" val="22781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1929567"/>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5.24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24</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变压器</a:t>
            </a:r>
            <a:r>
              <a:rPr lang="zh-CN" altLang="en-US" sz="1600" dirty="0">
                <a:solidFill>
                  <a:srgbClr val="FF0000"/>
                </a:solidFill>
                <a:latin typeface="宋体" panose="02010600030101010101" pitchFamily="2" charset="-122"/>
                <a:ea typeface="宋体" panose="02010600030101010101" pitchFamily="2" charset="-122"/>
              </a:rPr>
              <a:t>过流</a:t>
            </a:r>
            <a:r>
              <a:rPr lang="zh-CN" altLang="zh-CN" sz="1600" dirty="0">
                <a:solidFill>
                  <a:srgbClr val="FF0000"/>
                </a:solidFill>
                <a:latin typeface="宋体" panose="02010600030101010101" pitchFamily="2" charset="-122"/>
                <a:ea typeface="宋体" panose="02010600030101010101" pitchFamily="2" charset="-122"/>
              </a:rPr>
              <a:t>保护动作</a:t>
            </a:r>
          </a:p>
          <a:p>
            <a:pPr>
              <a:lnSpc>
                <a:spcPts val="2400"/>
              </a:lnSpc>
            </a:pPr>
            <a:r>
              <a:rPr lang="en-US" altLang="zh-CN" sz="1600" dirty="0">
                <a:latin typeface="宋体" panose="02010600030101010101" pitchFamily="2" charset="-122"/>
                <a:ea typeface="宋体" panose="02010600030101010101" pitchFamily="2" charset="-122"/>
              </a:rPr>
              <a:t>5.24.1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跳闸时若无电流冲击、电压下降等故障现象时，主变在调度允许后应手动再次合闸送电。厂变跳闸后首先检查</a:t>
            </a:r>
            <a:r>
              <a:rPr lang="en-US" altLang="zh-CN" sz="1600" dirty="0">
                <a:latin typeface="宋体" panose="02010600030101010101" pitchFamily="2" charset="-122"/>
                <a:ea typeface="宋体" panose="02010600030101010101" pitchFamily="2" charset="-122"/>
              </a:rPr>
              <a:t>BZT</a:t>
            </a:r>
            <a:r>
              <a:rPr lang="zh-CN" altLang="zh-CN" sz="1600" dirty="0">
                <a:latin typeface="宋体" panose="02010600030101010101" pitchFamily="2" charset="-122"/>
                <a:ea typeface="宋体" panose="02010600030101010101" pitchFamily="2" charset="-122"/>
              </a:rPr>
              <a:t>是否自投</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若未自投则手动合闸厂备变。</a:t>
            </a:r>
            <a:endParaRPr lang="en-US" altLang="zh-CN" sz="1600" dirty="0">
              <a:latin typeface="宋体" panose="02010600030101010101" pitchFamily="2" charset="-122"/>
              <a:ea typeface="宋体" panose="02010600030101010101" pitchFamily="2" charset="-122"/>
            </a:endParaRPr>
          </a:p>
          <a:p>
            <a:pPr marL="0" lvl="1">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由于外部故障引起变压器过流保护动作跳闸，厂变在</a:t>
            </a:r>
            <a:r>
              <a:rPr lang="en-US" altLang="zh-CN" sz="1600" dirty="0">
                <a:latin typeface="宋体" panose="02010600030101010101" pitchFamily="2" charset="-122"/>
                <a:ea typeface="宋体" panose="02010600030101010101" pitchFamily="2" charset="-122"/>
              </a:rPr>
              <a:t>BZT</a:t>
            </a:r>
            <a:r>
              <a:rPr lang="zh-CN" altLang="zh-CN" sz="1600" dirty="0">
                <a:latin typeface="宋体" panose="02010600030101010101" pitchFamily="2" charset="-122"/>
                <a:ea typeface="宋体" panose="02010600030101010101" pitchFamily="2" charset="-122"/>
              </a:rPr>
              <a:t>拒动时，以备用电源强送一次或以原跳闸开关强送一次</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主变必须经调度同意后才送电。</a:t>
            </a:r>
          </a:p>
        </p:txBody>
      </p:sp>
    </p:spTree>
    <p:extLst>
      <p:ext uri="{BB962C8B-B14F-4D97-AF65-F5344CB8AC3E}">
        <p14:creationId xmlns:p14="http://schemas.microsoft.com/office/powerpoint/2010/main" val="4633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3756156"/>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5.25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25</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变压器</a:t>
            </a:r>
            <a:r>
              <a:rPr lang="zh-CN" altLang="en-US" sz="1600" dirty="0">
                <a:solidFill>
                  <a:srgbClr val="FF0000"/>
                </a:solidFill>
                <a:latin typeface="宋体" panose="02010600030101010101" pitchFamily="2" charset="-122"/>
                <a:ea typeface="宋体" panose="02010600030101010101" pitchFamily="2" charset="-122"/>
              </a:rPr>
              <a:t>着火处理</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5.25.1</a:t>
            </a:r>
            <a:r>
              <a:rPr lang="zh-CN" altLang="en-US"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迅速拉开变压器各侧开关</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切除着火变压器有关的一切电源。</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厂变着火时</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a:t>
            </a:r>
            <a:r>
              <a:rPr lang="en-US" altLang="zh-CN" sz="1600" dirty="0">
                <a:latin typeface="宋体" panose="02010600030101010101" pitchFamily="2" charset="-122"/>
                <a:ea typeface="宋体" panose="02010600030101010101" pitchFamily="2" charset="-122"/>
              </a:rPr>
              <a:t>BZT</a:t>
            </a:r>
            <a:r>
              <a:rPr lang="zh-CN" altLang="zh-CN" sz="1600" dirty="0">
                <a:latin typeface="宋体" panose="02010600030101010101" pitchFamily="2" charset="-122"/>
                <a:ea typeface="宋体" panose="02010600030101010101" pitchFamily="2" charset="-122"/>
              </a:rPr>
              <a:t>是否自投</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否则强送一次。</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拉开变压器冷却器电源，拉开各侧刀闸。</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若油溢在变压器顶盖上着火时，则开启下部放油门进行放油，使油面低于着火处。</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若变压器内部故障引起着火时</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严禁放油</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以防变压器爆炸。</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组织灭火，并与公安消防部门联系。</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允许用水浇箱壁，以冷却油温，严禁将水落到着火的油面上。</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若地面上的油燃烧时，注意不能危及附近设备，及时用砂子灭火。</a:t>
            </a:r>
          </a:p>
          <a:p>
            <a:pPr marL="0" lvl="1">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灭火时做好组织、监护工作，注意设备及人身安全。</a:t>
            </a:r>
          </a:p>
        </p:txBody>
      </p:sp>
    </p:spTree>
    <p:extLst>
      <p:ext uri="{BB962C8B-B14F-4D97-AF65-F5344CB8AC3E}">
        <p14:creationId xmlns:p14="http://schemas.microsoft.com/office/powerpoint/2010/main" val="33544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343555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5.26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26</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110kV</a:t>
            </a:r>
            <a:r>
              <a:rPr lang="zh-CN" altLang="zh-CN" sz="1600" dirty="0">
                <a:solidFill>
                  <a:srgbClr val="FF0000"/>
                </a:solidFill>
                <a:latin typeface="宋体" panose="02010600030101010101" pitchFamily="2" charset="-122"/>
                <a:ea typeface="宋体" panose="02010600030101010101" pitchFamily="2" charset="-122"/>
              </a:rPr>
              <a:t>线路跳闸</a:t>
            </a:r>
          </a:p>
          <a:p>
            <a:pPr>
              <a:lnSpc>
                <a:spcPts val="2400"/>
              </a:lnSpc>
            </a:pPr>
            <a:r>
              <a:rPr lang="en-US" altLang="zh-CN" sz="1600" dirty="0">
                <a:latin typeface="宋体" panose="02010600030101010101" pitchFamily="2" charset="-122"/>
                <a:ea typeface="宋体" panose="02010600030101010101" pitchFamily="2" charset="-122"/>
              </a:rPr>
              <a:t>5.26.1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事故音响及有关动作信号报警；</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110kV</a:t>
            </a:r>
            <a:r>
              <a:rPr lang="zh-CN" altLang="zh-CN" sz="1600" dirty="0">
                <a:latin typeface="宋体" panose="02010600030101010101" pitchFamily="2" charset="-122"/>
                <a:ea typeface="宋体" panose="02010600030101010101" pitchFamily="2" charset="-122"/>
              </a:rPr>
              <a:t>线路</a:t>
            </a:r>
            <a:r>
              <a:rPr lang="en-US" altLang="zh-CN" sz="1600" dirty="0">
                <a:latin typeface="宋体" panose="02010600030101010101" pitchFamily="2" charset="-122"/>
                <a:ea typeface="宋体" panose="02010600030101010101" pitchFamily="2" charset="-122"/>
              </a:rPr>
              <a:t>121</a:t>
            </a:r>
            <a:r>
              <a:rPr lang="zh-CN" altLang="zh-CN" sz="1600" dirty="0">
                <a:latin typeface="宋体" panose="02010600030101010101" pitchFamily="2" charset="-122"/>
                <a:ea typeface="宋体" panose="02010600030101010101" pitchFamily="2" charset="-122"/>
              </a:rPr>
              <a:t>开关跳闸。</a:t>
            </a:r>
            <a:r>
              <a:rPr lang="en-US" altLang="zh-CN" sz="1600" dirty="0">
                <a:latin typeface="宋体" panose="02010600030101010101" pitchFamily="2" charset="-122"/>
                <a:ea typeface="宋体" panose="02010600030101010101" pitchFamily="2" charset="-122"/>
              </a:rPr>
              <a:t>110kV</a:t>
            </a:r>
            <a:r>
              <a:rPr lang="zh-CN" altLang="zh-CN" sz="1600" dirty="0">
                <a:latin typeface="宋体" panose="02010600030101010101" pitchFamily="2" charset="-122"/>
                <a:ea typeface="宋体" panose="02010600030101010101" pitchFamily="2" charset="-122"/>
              </a:rPr>
              <a:t>线路三相电流表、有功表、无功表指示到零。</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5.26.2</a:t>
            </a:r>
            <a:r>
              <a:rPr lang="zh-CN" altLang="zh-CN" sz="1600" dirty="0">
                <a:latin typeface="宋体" panose="02010600030101010101" pitchFamily="2" charset="-122"/>
                <a:ea typeface="宋体" panose="02010600030101010101" pitchFamily="2" charset="-122"/>
              </a:rPr>
              <a:t>处理：</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复归音响及跳闸开关并调整机组运行，确保所带负荷正常运行，汇报值长；</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查看保护动作情况；</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仔细检查</a:t>
            </a:r>
            <a:r>
              <a:rPr lang="en-US" altLang="zh-CN" sz="1600" dirty="0">
                <a:latin typeface="宋体" panose="02010600030101010101" pitchFamily="2" charset="-122"/>
                <a:ea typeface="宋体" panose="02010600030101010101" pitchFamily="2" charset="-122"/>
              </a:rPr>
              <a:t>110kV</a:t>
            </a:r>
            <a:r>
              <a:rPr lang="zh-CN" altLang="zh-CN" sz="1600" dirty="0">
                <a:latin typeface="宋体" panose="02010600030101010101" pitchFamily="2" charset="-122"/>
                <a:ea typeface="宋体" panose="02010600030101010101" pitchFamily="2" charset="-122"/>
              </a:rPr>
              <a:t>线路</a:t>
            </a:r>
            <a:r>
              <a:rPr lang="en-US" altLang="zh-CN" sz="1600" dirty="0">
                <a:latin typeface="宋体" panose="02010600030101010101" pitchFamily="2" charset="-122"/>
                <a:ea typeface="宋体" panose="02010600030101010101" pitchFamily="2" charset="-122"/>
              </a:rPr>
              <a:t>121</a:t>
            </a:r>
            <a:r>
              <a:rPr lang="zh-CN" altLang="zh-CN" sz="1600" dirty="0">
                <a:latin typeface="宋体" panose="02010600030101010101" pitchFamily="2" charset="-122"/>
                <a:ea typeface="宋体" panose="02010600030101010101" pitchFamily="2" charset="-122"/>
              </a:rPr>
              <a:t>开关情况并询问省调或地调有关情况；</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a:t>
            </a:r>
            <a:r>
              <a:rPr lang="en-US" altLang="zh-CN" sz="1600" dirty="0">
                <a:latin typeface="宋体" panose="02010600030101010101" pitchFamily="2" charset="-122"/>
                <a:ea typeface="宋体" panose="02010600030101010101" pitchFamily="2" charset="-122"/>
              </a:rPr>
              <a:t>110kV</a:t>
            </a:r>
            <a:r>
              <a:rPr lang="zh-CN" altLang="zh-CN" sz="1600" dirty="0">
                <a:latin typeface="宋体" panose="02010600030101010101" pitchFamily="2" charset="-122"/>
                <a:ea typeface="宋体" panose="02010600030101010101" pitchFamily="2" charset="-122"/>
              </a:rPr>
              <a:t>线路</a:t>
            </a:r>
            <a:r>
              <a:rPr lang="en-US" altLang="zh-CN" sz="1600" dirty="0">
                <a:latin typeface="宋体" panose="02010600030101010101" pitchFamily="2" charset="-122"/>
                <a:ea typeface="宋体" panose="02010600030101010101" pitchFamily="2" charset="-122"/>
              </a:rPr>
              <a:t>121</a:t>
            </a:r>
            <a:r>
              <a:rPr lang="zh-CN" altLang="zh-CN" sz="1600" dirty="0">
                <a:latin typeface="宋体" panose="02010600030101010101" pitchFamily="2" charset="-122"/>
                <a:ea typeface="宋体" panose="02010600030101010101" pitchFamily="2" charset="-122"/>
              </a:rPr>
              <a:t>开关有明显故障则通知检修人员抢修并汇报省调或地调；</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若无明显故障则根据省调或地调命令试送电一次；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送电正常后再根据省调或地调命令接带负荷。</a:t>
            </a:r>
          </a:p>
        </p:txBody>
      </p:sp>
    </p:spTree>
    <p:extLst>
      <p:ext uri="{BB962C8B-B14F-4D97-AF65-F5344CB8AC3E}">
        <p14:creationId xmlns:p14="http://schemas.microsoft.com/office/powerpoint/2010/main" val="20570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3140603"/>
          </a:xfrm>
          <a:prstGeom prst="rect">
            <a:avLst/>
          </a:prstGeom>
        </p:spPr>
        <p:txBody>
          <a:bodyPr wrap="square">
            <a:spAutoFit/>
          </a:bodyPr>
          <a:lstStyle/>
          <a:p>
            <a:pPr>
              <a:lnSpc>
                <a:spcPts val="2500"/>
              </a:lnSpc>
            </a:pPr>
            <a:r>
              <a:rPr lang="en-US" altLang="zh-CN" sz="1600" dirty="0">
                <a:solidFill>
                  <a:srgbClr val="FF0000"/>
                </a:solidFill>
                <a:latin typeface="宋体" panose="02010600030101010101" pitchFamily="2" charset="-122"/>
                <a:ea typeface="宋体" panose="02010600030101010101" pitchFamily="2" charset="-122"/>
              </a:rPr>
              <a:t>5.27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27</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110kV</a:t>
            </a:r>
            <a:r>
              <a:rPr lang="zh-CN" altLang="zh-CN" sz="1600" dirty="0">
                <a:solidFill>
                  <a:srgbClr val="FF0000"/>
                </a:solidFill>
                <a:latin typeface="宋体" panose="02010600030101010101" pitchFamily="2" charset="-122"/>
                <a:ea typeface="宋体" panose="02010600030101010101" pitchFamily="2" charset="-122"/>
              </a:rPr>
              <a:t>系统馈线故障跳闸</a:t>
            </a:r>
          </a:p>
          <a:p>
            <a:pPr>
              <a:lnSpc>
                <a:spcPts val="2400"/>
              </a:lnSpc>
            </a:pPr>
            <a:r>
              <a:rPr lang="en-US" altLang="zh-CN" sz="1600" dirty="0">
                <a:latin typeface="宋体" panose="02010600030101010101" pitchFamily="2" charset="-122"/>
                <a:ea typeface="宋体" panose="02010600030101010101" pitchFamily="2" charset="-122"/>
              </a:rPr>
              <a:t>5.27.1</a:t>
            </a:r>
            <a:r>
              <a:rPr lang="zh-CN" altLang="zh-CN" sz="1600" dirty="0">
                <a:latin typeface="宋体" panose="02010600030101010101" pitchFamily="2" charset="-122"/>
                <a:ea typeface="宋体" panose="02010600030101010101" pitchFamily="2" charset="-122"/>
              </a:rPr>
              <a:t>现象：</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事故音响及相关信号报警，该馈线开关跳闸，跳闸馈线三相电流表、有功表、无功表指示到零，重合闸动作，故障录波器动作。</a:t>
            </a:r>
          </a:p>
          <a:p>
            <a:pPr>
              <a:lnSpc>
                <a:spcPts val="2400"/>
              </a:lnSpc>
            </a:pPr>
            <a:r>
              <a:rPr lang="en-US" altLang="zh-CN" sz="1600" dirty="0">
                <a:latin typeface="宋体" panose="02010600030101010101" pitchFamily="2" charset="-122"/>
                <a:ea typeface="宋体" panose="02010600030101010101" pitchFamily="2" charset="-122"/>
              </a:rPr>
              <a:t>5.27.2</a:t>
            </a:r>
            <a:r>
              <a:rPr lang="zh-CN" altLang="zh-CN" sz="1600" dirty="0">
                <a:latin typeface="宋体" panose="02010600030101010101" pitchFamily="2" charset="-122"/>
                <a:ea typeface="宋体" panose="02010600030101010101" pitchFamily="2" charset="-122"/>
              </a:rPr>
              <a:t>处理</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解除音响，检查保护动作情况，汇报值长；</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复归该跳闸开关并将该开关两侧隔离刀闸拉开；</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检查并询问该负荷馈线实际情况再做出相应措施；</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对开关及其出线设备进行外部检查，检查故障录波器动作情况；</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故障消除后，待调度令，恢复跳闸馈线送电。</a:t>
            </a:r>
          </a:p>
        </p:txBody>
      </p:sp>
    </p:spTree>
    <p:extLst>
      <p:ext uri="{BB962C8B-B14F-4D97-AF65-F5344CB8AC3E}">
        <p14:creationId xmlns:p14="http://schemas.microsoft.com/office/powerpoint/2010/main" val="22272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05110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5.28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28</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110kV</a:t>
            </a:r>
            <a:r>
              <a:rPr lang="zh-CN" altLang="zh-CN" sz="1600" dirty="0">
                <a:solidFill>
                  <a:srgbClr val="FF0000"/>
                </a:solidFill>
                <a:latin typeface="宋体" panose="02010600030101010101" pitchFamily="2" charset="-122"/>
                <a:ea typeface="宋体" panose="02010600030101010101" pitchFamily="2" charset="-122"/>
              </a:rPr>
              <a:t>系统单相接地</a:t>
            </a:r>
          </a:p>
          <a:p>
            <a:pPr>
              <a:lnSpc>
                <a:spcPts val="2400"/>
              </a:lnSpc>
            </a:pPr>
            <a:r>
              <a:rPr lang="en-US" altLang="zh-CN" sz="1600" dirty="0">
                <a:latin typeface="宋体" panose="02010600030101010101" pitchFamily="2" charset="-122"/>
                <a:ea typeface="宋体" panose="02010600030101010101" pitchFamily="2" charset="-122"/>
              </a:rPr>
              <a:t>5.28.1</a:t>
            </a:r>
            <a:r>
              <a:rPr lang="zh-CN" altLang="zh-CN" sz="1600" dirty="0">
                <a:latin typeface="宋体" panose="02010600030101010101" pitchFamily="2" charset="-122"/>
                <a:ea typeface="宋体" panose="02010600030101010101" pitchFamily="2" charset="-122"/>
              </a:rPr>
              <a:t>现象：</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警告音响信号动作，出现“</a:t>
            </a:r>
            <a:r>
              <a:rPr lang="en-US" altLang="zh-CN" sz="1600" dirty="0">
                <a:latin typeface="宋体" panose="02010600030101010101" pitchFamily="2" charset="-122"/>
                <a:ea typeface="宋体" panose="02010600030101010101" pitchFamily="2" charset="-122"/>
              </a:rPr>
              <a:t>110kV</a:t>
            </a:r>
            <a:r>
              <a:rPr lang="zh-CN" altLang="zh-CN" sz="1600" dirty="0">
                <a:latin typeface="宋体" panose="02010600030101010101" pitchFamily="2" charset="-122"/>
                <a:ea typeface="宋体" panose="02010600030101010101" pitchFamily="2" charset="-122"/>
              </a:rPr>
              <a:t>系统某母线接地”信号；</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接地相电压表依接地程度指示降低或为零，其他两相电压表指示升高或为线电压。</a:t>
            </a:r>
          </a:p>
          <a:p>
            <a:pPr>
              <a:lnSpc>
                <a:spcPts val="2400"/>
              </a:lnSpc>
            </a:pPr>
            <a:r>
              <a:rPr lang="en-US" altLang="zh-CN" sz="1600" dirty="0">
                <a:latin typeface="宋体" panose="02010600030101010101" pitchFamily="2" charset="-122"/>
                <a:ea typeface="宋体" panose="02010600030101010101" pitchFamily="2" charset="-122"/>
              </a:rPr>
              <a:t>5.28.2</a:t>
            </a:r>
            <a:r>
              <a:rPr lang="zh-CN" altLang="zh-CN" sz="1600" dirty="0">
                <a:latin typeface="宋体" panose="02010600030101010101" pitchFamily="2" charset="-122"/>
                <a:ea typeface="宋体" panose="02010600030101010101" pitchFamily="2" charset="-122"/>
              </a:rPr>
              <a:t>处理：</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复归音响信号；</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详细检查接地系统母线是否有明显接地点，若有则设法排除；</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检查时应配戴好绝缘安全用具，严格控制安全距离，做好安全防护及监护工作，确保人身安全；</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若判断出是某线路接地，应将其退出运行，做相应处理；</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也可以根据接地选线装置进行判断；</a:t>
            </a:r>
          </a:p>
          <a:p>
            <a:pPr marL="0" lvl="3">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当判断不出来时用逐一拉合负荷法查认。</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8687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727122"/>
          </a:xfrm>
          <a:prstGeom prst="rect">
            <a:avLst/>
          </a:prstGeom>
        </p:spPr>
        <p:txBody>
          <a:bodyPr wrap="square">
            <a:spAutoFit/>
          </a:bodyPr>
          <a:lstStyle/>
          <a:p>
            <a:pPr>
              <a:lnSpc>
                <a:spcPct val="150000"/>
              </a:lnSpc>
            </a:pPr>
            <a:r>
              <a:rPr lang="zh-CN" altLang="en-US" sz="1600" b="1" dirty="0">
                <a:solidFill>
                  <a:srgbClr val="FF0000"/>
                </a:solidFill>
                <a:latin typeface="宋体" panose="02010600030101010101" pitchFamily="2" charset="-122"/>
                <a:ea typeface="宋体" panose="02010600030101010101" pitchFamily="2" charset="-122"/>
              </a:rPr>
              <a:t>点火燃烧器参数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endParaRPr lang="en-US" altLang="zh-CN" sz="1600" dirty="0">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BE600DDB-9C8A-4164-A32A-611EF43B8A38}"/>
              </a:ext>
            </a:extLst>
          </p:cNvPr>
          <p:cNvGraphicFramePr>
            <a:graphicFrameLocks noGrp="1"/>
          </p:cNvGraphicFramePr>
          <p:nvPr>
            <p:extLst>
              <p:ext uri="{D42A27DB-BD31-4B8C-83A1-F6EECF244321}">
                <p14:modId xmlns:p14="http://schemas.microsoft.com/office/powerpoint/2010/main" val="3466833148"/>
              </p:ext>
            </p:extLst>
          </p:nvPr>
        </p:nvGraphicFramePr>
        <p:xfrm>
          <a:off x="559056" y="1991900"/>
          <a:ext cx="7772143" cy="4150283"/>
        </p:xfrm>
        <a:graphic>
          <a:graphicData uri="http://schemas.openxmlformats.org/drawingml/2006/table">
            <a:tbl>
              <a:tblPr firstRow="1" firstCol="1" bandRow="1">
                <a:tableStyleId>{5C22544A-7EE6-4342-B048-85BDC9FD1C3A}</a:tableStyleId>
              </a:tblPr>
              <a:tblGrid>
                <a:gridCol w="734035">
                  <a:extLst>
                    <a:ext uri="{9D8B030D-6E8A-4147-A177-3AD203B41FA5}">
                      <a16:colId xmlns:a16="http://schemas.microsoft.com/office/drawing/2014/main" xmlns="" val="693645549"/>
                    </a:ext>
                  </a:extLst>
                </a:gridCol>
                <a:gridCol w="3195782">
                  <a:extLst>
                    <a:ext uri="{9D8B030D-6E8A-4147-A177-3AD203B41FA5}">
                      <a16:colId xmlns:a16="http://schemas.microsoft.com/office/drawing/2014/main" xmlns="" val="4076312935"/>
                    </a:ext>
                  </a:extLst>
                </a:gridCol>
                <a:gridCol w="3842326">
                  <a:extLst>
                    <a:ext uri="{9D8B030D-6E8A-4147-A177-3AD203B41FA5}">
                      <a16:colId xmlns:a16="http://schemas.microsoft.com/office/drawing/2014/main" xmlns="" val="2785639896"/>
                    </a:ext>
                  </a:extLst>
                </a:gridCol>
              </a:tblGrid>
              <a:tr h="280291">
                <a:tc gridSpan="3">
                  <a:txBody>
                    <a:bodyPr/>
                    <a:lstStyle/>
                    <a:p>
                      <a:pPr marL="19050" algn="ctr">
                        <a:lnSpc>
                          <a:spcPct val="150000"/>
                        </a:lnSpc>
                        <a:spcAft>
                          <a:spcPts val="0"/>
                        </a:spcAft>
                      </a:pPr>
                      <a:r>
                        <a:rPr lang="zh-CN" sz="1050" kern="0">
                          <a:effectLst/>
                        </a:rPr>
                        <a:t>点火燃烧器</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634594045"/>
                  </a:ext>
                </a:extLst>
              </a:tr>
              <a:tr h="280291">
                <a:tc>
                  <a:txBody>
                    <a:bodyPr/>
                    <a:lstStyle/>
                    <a:p>
                      <a:pPr marL="266700" algn="ctr">
                        <a:lnSpc>
                          <a:spcPct val="150000"/>
                        </a:lnSpc>
                        <a:spcAft>
                          <a:spcPts val="0"/>
                        </a:spcAft>
                      </a:pPr>
                      <a:r>
                        <a:rPr lang="en-US" sz="1050" kern="0">
                          <a:effectLst/>
                        </a:rPr>
                        <a:t>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数量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1</a:t>
                      </a:r>
                      <a:r>
                        <a:rPr lang="zh-CN" sz="1050" kern="0">
                          <a:effectLst/>
                        </a:rPr>
                        <a:t>单元</a:t>
                      </a:r>
                      <a:r>
                        <a:rPr lang="en-US" sz="1050" kern="0">
                          <a:effectLst/>
                        </a:rPr>
                        <a:t>/</a:t>
                      </a:r>
                      <a:r>
                        <a:rPr lang="zh-CN" sz="1050" kern="0">
                          <a:effectLst/>
                        </a:rPr>
                        <a:t>每台焚烧炉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691664860"/>
                  </a:ext>
                </a:extLst>
              </a:tr>
              <a:tr h="506500">
                <a:tc>
                  <a:txBody>
                    <a:bodyPr/>
                    <a:lstStyle/>
                    <a:p>
                      <a:pPr marL="266700" algn="ctr">
                        <a:lnSpc>
                          <a:spcPct val="150000"/>
                        </a:lnSpc>
                        <a:spcAft>
                          <a:spcPts val="0"/>
                        </a:spcAft>
                      </a:pPr>
                      <a:r>
                        <a:rPr lang="en-US" sz="1050" kern="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燃烧器类型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单元机组式燃烧器，</a:t>
                      </a:r>
                      <a:r>
                        <a:rPr lang="en-US" sz="1050" kern="0">
                          <a:effectLst/>
                        </a:rPr>
                        <a:t>SASCKE</a:t>
                      </a:r>
                      <a:r>
                        <a:rPr lang="zh-CN" sz="1050" kern="0">
                          <a:effectLst/>
                        </a:rPr>
                        <a:t>型</a:t>
                      </a:r>
                      <a:r>
                        <a:rPr lang="en-US" sz="1050" kern="100" spc="-15">
                          <a:effectLst/>
                        </a:rPr>
                        <a:t>DDG8</a:t>
                      </a:r>
                      <a:r>
                        <a:rPr lang="zh-CN" sz="1050" kern="100" spc="-15">
                          <a:effectLst/>
                        </a:rPr>
                        <a:t>一</a:t>
                      </a:r>
                      <a:r>
                        <a:rPr lang="en-US" sz="1050" kern="100" spc="-15">
                          <a:effectLst/>
                        </a:rPr>
                        <a:t>GTM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483367468"/>
                  </a:ext>
                </a:extLst>
              </a:tr>
              <a:tr h="280291">
                <a:tc rowSpan="2">
                  <a:txBody>
                    <a:bodyPr/>
                    <a:lstStyle/>
                    <a:p>
                      <a:pPr marL="266700" algn="ctr">
                        <a:lnSpc>
                          <a:spcPct val="150000"/>
                        </a:lnSpc>
                        <a:spcAft>
                          <a:spcPts val="0"/>
                        </a:spcAft>
                      </a:pPr>
                      <a:r>
                        <a:rPr lang="en-US" sz="1050" kern="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marL="266700" algn="ctr">
                        <a:lnSpc>
                          <a:spcPct val="150000"/>
                        </a:lnSpc>
                        <a:spcAft>
                          <a:spcPts val="0"/>
                        </a:spcAft>
                      </a:pPr>
                      <a:r>
                        <a:rPr lang="zh-CN" sz="1050" kern="0">
                          <a:effectLst/>
                        </a:rPr>
                        <a:t>功率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最大</a:t>
                      </a:r>
                      <a:r>
                        <a:rPr lang="en-US" sz="1050" kern="0">
                          <a:effectLst/>
                        </a:rPr>
                        <a:t>8.1MW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9170850"/>
                  </a:ext>
                </a:extLst>
              </a:tr>
              <a:tr h="280291">
                <a:tc vMerge="1">
                  <a:txBody>
                    <a:bodyPr/>
                    <a:lstStyle/>
                    <a:p>
                      <a:endParaRPr lang="zh-CN" altLang="en-US"/>
                    </a:p>
                  </a:txBody>
                  <a:tcPr/>
                </a:tc>
                <a:tc vMerge="1">
                  <a:txBody>
                    <a:bodyPr/>
                    <a:lstStyle/>
                    <a:p>
                      <a:endParaRPr lang="zh-CN" altLang="en-US"/>
                    </a:p>
                  </a:txBody>
                  <a:tcPr/>
                </a:tc>
                <a:tc>
                  <a:txBody>
                    <a:bodyPr/>
                    <a:lstStyle/>
                    <a:p>
                      <a:pPr marL="266700" algn="ctr">
                        <a:lnSpc>
                          <a:spcPct val="150000"/>
                        </a:lnSpc>
                        <a:spcAft>
                          <a:spcPts val="0"/>
                        </a:spcAft>
                      </a:pPr>
                      <a:r>
                        <a:rPr lang="zh-CN" sz="1050" kern="0">
                          <a:effectLst/>
                        </a:rPr>
                        <a:t>最小</a:t>
                      </a:r>
                      <a:r>
                        <a:rPr lang="en-US" sz="1050" kern="0">
                          <a:effectLst/>
                        </a:rPr>
                        <a:t>0.81MW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177006119"/>
                  </a:ext>
                </a:extLst>
              </a:tr>
              <a:tr h="280291">
                <a:tc rowSpan="2">
                  <a:txBody>
                    <a:bodyPr/>
                    <a:lstStyle/>
                    <a:p>
                      <a:pPr marL="266700" algn="ctr">
                        <a:lnSpc>
                          <a:spcPct val="150000"/>
                        </a:lnSpc>
                        <a:spcAft>
                          <a:spcPts val="0"/>
                        </a:spcAft>
                      </a:pPr>
                      <a:r>
                        <a:rPr lang="en-US" sz="1050" kern="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marL="266700" algn="ctr">
                        <a:lnSpc>
                          <a:spcPct val="150000"/>
                        </a:lnSpc>
                        <a:spcAft>
                          <a:spcPts val="0"/>
                        </a:spcAft>
                      </a:pPr>
                      <a:r>
                        <a:rPr lang="zh-CN" sz="1050" kern="0">
                          <a:effectLst/>
                        </a:rPr>
                        <a:t>天然气耗量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最大</a:t>
                      </a:r>
                      <a:r>
                        <a:rPr lang="en-US" sz="1050" kern="0">
                          <a:effectLst/>
                        </a:rPr>
                        <a:t>815m</a:t>
                      </a:r>
                      <a:r>
                        <a:rPr lang="en-US" sz="1050" kern="0" baseline="30000">
                          <a:effectLst/>
                        </a:rPr>
                        <a:t>3</a:t>
                      </a:r>
                      <a:r>
                        <a:rPr lang="en-US" sz="1050" kern="0">
                          <a:effectLst/>
                        </a:rPr>
                        <a:t>N/h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942440472"/>
                  </a:ext>
                </a:extLst>
              </a:tr>
              <a:tr h="280291">
                <a:tc vMerge="1">
                  <a:txBody>
                    <a:bodyPr/>
                    <a:lstStyle/>
                    <a:p>
                      <a:endParaRPr lang="zh-CN" altLang="en-US"/>
                    </a:p>
                  </a:txBody>
                  <a:tcPr/>
                </a:tc>
                <a:tc vMerge="1">
                  <a:txBody>
                    <a:bodyPr/>
                    <a:lstStyle/>
                    <a:p>
                      <a:endParaRPr lang="zh-CN" altLang="en-US"/>
                    </a:p>
                  </a:txBody>
                  <a:tcPr/>
                </a:tc>
                <a:tc>
                  <a:txBody>
                    <a:bodyPr/>
                    <a:lstStyle/>
                    <a:p>
                      <a:pPr marL="266700" algn="ctr">
                        <a:lnSpc>
                          <a:spcPct val="150000"/>
                        </a:lnSpc>
                        <a:spcAft>
                          <a:spcPts val="0"/>
                        </a:spcAft>
                      </a:pPr>
                      <a:r>
                        <a:rPr lang="zh-CN" sz="1050" kern="0">
                          <a:effectLst/>
                        </a:rPr>
                        <a:t>最小</a:t>
                      </a:r>
                      <a:r>
                        <a:rPr lang="en-US" sz="1050" kern="0">
                          <a:effectLst/>
                        </a:rPr>
                        <a:t>116m</a:t>
                      </a:r>
                      <a:r>
                        <a:rPr lang="en-US" sz="1050" kern="0" baseline="30000">
                          <a:effectLst/>
                        </a:rPr>
                        <a:t>3</a:t>
                      </a:r>
                      <a:r>
                        <a:rPr lang="en-US" sz="1050" kern="0">
                          <a:effectLst/>
                        </a:rPr>
                        <a:t>N/h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231008078"/>
                  </a:ext>
                </a:extLst>
              </a:tr>
              <a:tr h="280291">
                <a:tc>
                  <a:txBody>
                    <a:bodyPr/>
                    <a:lstStyle/>
                    <a:p>
                      <a:pPr marL="266700" algn="ctr">
                        <a:lnSpc>
                          <a:spcPct val="150000"/>
                        </a:lnSpc>
                        <a:spcAft>
                          <a:spcPts val="0"/>
                        </a:spcAft>
                      </a:pPr>
                      <a:r>
                        <a:rPr lang="en-US" sz="1050" kern="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燃烧风机容量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8200m</a:t>
                      </a:r>
                      <a:r>
                        <a:rPr lang="en-US" sz="1050" kern="0" baseline="30000">
                          <a:effectLst/>
                        </a:rPr>
                        <a:t>3</a:t>
                      </a:r>
                      <a:r>
                        <a:rPr lang="en-US" sz="1050" kern="0">
                          <a:effectLst/>
                        </a:rPr>
                        <a:t>N/h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928247426"/>
                  </a:ext>
                </a:extLst>
              </a:tr>
              <a:tr h="280291">
                <a:tc>
                  <a:txBody>
                    <a:bodyPr/>
                    <a:lstStyle/>
                    <a:p>
                      <a:pPr marL="266700" algn="ctr">
                        <a:lnSpc>
                          <a:spcPct val="150000"/>
                        </a:lnSpc>
                        <a:spcAft>
                          <a:spcPts val="0"/>
                        </a:spcAft>
                      </a:pPr>
                      <a:r>
                        <a:rPr lang="en-US" sz="1050" kern="0">
                          <a:effectLst/>
                        </a:rPr>
                        <a:t>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冷却空气用量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1000m3N/h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773432793"/>
                  </a:ext>
                </a:extLst>
              </a:tr>
              <a:tr h="280291">
                <a:tc>
                  <a:txBody>
                    <a:bodyPr/>
                    <a:lstStyle/>
                    <a:p>
                      <a:pPr marL="266700" algn="ctr">
                        <a:lnSpc>
                          <a:spcPct val="150000"/>
                        </a:lnSpc>
                        <a:spcAft>
                          <a:spcPts val="0"/>
                        </a:spcAft>
                      </a:pPr>
                      <a:r>
                        <a:rPr lang="en-US" sz="1050" kern="0">
                          <a:effectLst/>
                        </a:rPr>
                        <a:t>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燃烧风机静压力</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40mbar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758282440"/>
                  </a:ext>
                </a:extLst>
              </a:tr>
              <a:tr h="280291">
                <a:tc>
                  <a:txBody>
                    <a:bodyPr/>
                    <a:lstStyle/>
                    <a:p>
                      <a:pPr marL="266700" algn="ctr">
                        <a:lnSpc>
                          <a:spcPct val="150000"/>
                        </a:lnSpc>
                        <a:spcAft>
                          <a:spcPts val="0"/>
                        </a:spcAft>
                      </a:pPr>
                      <a:r>
                        <a:rPr lang="en-US" sz="1050" kern="0">
                          <a:effectLst/>
                        </a:rPr>
                        <a:t>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燃烧风机马达</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22kW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788461698"/>
                  </a:ext>
                </a:extLst>
              </a:tr>
              <a:tr h="280291">
                <a:tc>
                  <a:txBody>
                    <a:bodyPr/>
                    <a:lstStyle/>
                    <a:p>
                      <a:pPr marL="266700" algn="ctr">
                        <a:lnSpc>
                          <a:spcPct val="150000"/>
                        </a:lnSpc>
                        <a:spcAft>
                          <a:spcPts val="0"/>
                        </a:spcAft>
                      </a:pPr>
                      <a:r>
                        <a:rPr lang="en-US" sz="1050" kern="0">
                          <a:effectLst/>
                        </a:rPr>
                        <a:t>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燃烧风机额定转速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2955r/min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400373045"/>
                  </a:ext>
                </a:extLst>
              </a:tr>
              <a:tr h="280291">
                <a:tc>
                  <a:txBody>
                    <a:bodyPr/>
                    <a:lstStyle/>
                    <a:p>
                      <a:pPr marL="266700" algn="ctr">
                        <a:lnSpc>
                          <a:spcPct val="150000"/>
                        </a:lnSpc>
                        <a:spcAft>
                          <a:spcPts val="0"/>
                        </a:spcAft>
                      </a:pPr>
                      <a:r>
                        <a:rPr lang="en-US" sz="1050" kern="0">
                          <a:effectLst/>
                        </a:rPr>
                        <a:t>10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点火装置燃气压力</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0.05bar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86617823"/>
                  </a:ext>
                </a:extLst>
              </a:tr>
              <a:tr h="280291">
                <a:tc>
                  <a:txBody>
                    <a:bodyPr/>
                    <a:lstStyle/>
                    <a:p>
                      <a:pPr marL="266700" algn="ctr">
                        <a:lnSpc>
                          <a:spcPct val="150000"/>
                        </a:lnSpc>
                        <a:spcAft>
                          <a:spcPts val="0"/>
                        </a:spcAft>
                      </a:pPr>
                      <a:r>
                        <a:rPr lang="en-US" sz="1050" kern="0">
                          <a:effectLst/>
                        </a:rPr>
                        <a:t>11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050" kern="0" dirty="0">
                          <a:effectLst/>
                        </a:rPr>
                        <a:t>燃烧风机电机控制方式</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dirty="0">
                          <a:effectLst/>
                        </a:rPr>
                        <a:t>变频</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099343269"/>
                  </a:ext>
                </a:extLst>
              </a:tr>
            </a:tbl>
          </a:graphicData>
        </a:graphic>
      </p:graphicFrame>
    </p:spTree>
    <p:extLst>
      <p:ext uri="{BB962C8B-B14F-4D97-AF65-F5344CB8AC3E}">
        <p14:creationId xmlns:p14="http://schemas.microsoft.com/office/powerpoint/2010/main" val="30446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97443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5.29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29</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110kV</a:t>
            </a:r>
            <a:r>
              <a:rPr lang="zh-CN" altLang="en-US" sz="1600" dirty="0">
                <a:solidFill>
                  <a:srgbClr val="FF0000"/>
                </a:solidFill>
                <a:latin typeface="宋体" panose="02010600030101010101" pitchFamily="2" charset="-122"/>
                <a:ea typeface="宋体" panose="02010600030101010101" pitchFamily="2" charset="-122"/>
              </a:rPr>
              <a:t>系统母</a:t>
            </a:r>
            <a:r>
              <a:rPr lang="zh-CN" altLang="zh-CN" sz="1600" dirty="0">
                <a:solidFill>
                  <a:srgbClr val="FF0000"/>
                </a:solidFill>
                <a:latin typeface="宋体" panose="02010600030101010101" pitchFamily="2" charset="-122"/>
                <a:ea typeface="宋体" panose="02010600030101010101" pitchFamily="2" charset="-122"/>
              </a:rPr>
              <a:t>线二次电压消失</a:t>
            </a:r>
          </a:p>
          <a:p>
            <a:pPr>
              <a:lnSpc>
                <a:spcPts val="2400"/>
              </a:lnSpc>
            </a:pPr>
            <a:r>
              <a:rPr lang="en-US" altLang="zh-CN" sz="1600" dirty="0">
                <a:latin typeface="宋体" panose="02010600030101010101" pitchFamily="2" charset="-122"/>
                <a:ea typeface="宋体" panose="02010600030101010101" pitchFamily="2" charset="-122"/>
              </a:rPr>
              <a:t>5.29.1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警铃响；</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相应母线“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母线空气开关跳闸或分闸” 信号发出；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相应母线“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电压回路断线”信号可能发出；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相应线路保护、“</a:t>
            </a:r>
            <a:r>
              <a:rPr lang="en-US" altLang="zh-CN" sz="1600" dirty="0">
                <a:latin typeface="宋体" panose="02010600030101010101" pitchFamily="2" charset="-122"/>
                <a:ea typeface="宋体" panose="02010600030101010101" pitchFamily="2" charset="-122"/>
              </a:rPr>
              <a:t>110kV</a:t>
            </a:r>
            <a:r>
              <a:rPr lang="zh-CN" altLang="zh-CN" sz="1600" dirty="0">
                <a:latin typeface="宋体" panose="02010600030101010101" pitchFamily="2" charset="-122"/>
                <a:ea typeface="宋体" panose="02010600030101010101" pitchFamily="2" charset="-122"/>
              </a:rPr>
              <a:t>电压回路断线”信号发出；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相应“故障录波器启动”信号可能发出；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相应母线电压表异常，相电压或三相电压指示到零，相应线路有功、无功表指示降低或为零。</a:t>
            </a:r>
          </a:p>
          <a:p>
            <a:pPr>
              <a:lnSpc>
                <a:spcPts val="2400"/>
              </a:lnSpc>
            </a:pPr>
            <a:r>
              <a:rPr lang="en-US" altLang="zh-CN" sz="1600" dirty="0">
                <a:latin typeface="宋体" panose="02010600030101010101" pitchFamily="2" charset="-122"/>
                <a:ea typeface="宋体" panose="02010600030101010101" pitchFamily="2" charset="-122"/>
              </a:rPr>
              <a:t>5.29.2</a:t>
            </a:r>
            <a:r>
              <a:rPr lang="zh-CN" altLang="zh-CN" sz="1600" dirty="0">
                <a:latin typeface="宋体" panose="02010600030101010101" pitchFamily="2" charset="-122"/>
                <a:ea typeface="宋体" panose="02010600030101010101" pitchFamily="2" charset="-122"/>
              </a:rPr>
              <a:t>处理：</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复归音响信号；</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根据信号发出情况，综合判断故障性质；</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必要时申请省调或地调停用有关易误动的保护和自动装置；</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如系</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二次小开关跳闸，可立即手动合闸一次，不成功应及时查明原因，联系电气维护处理；</a:t>
            </a:r>
          </a:p>
          <a:p>
            <a:pPr marL="0" lvl="2">
              <a:lnSpc>
                <a:spcPts val="2400"/>
              </a:lnSpc>
            </a:pPr>
            <a:r>
              <a:rPr lang="zh-CN" altLang="en-US" sz="1600" dirty="0">
                <a:latin typeface="宋体" panose="02010600030101010101" pitchFamily="2" charset="-122"/>
                <a:ea typeface="宋体" panose="02010600030101010101" pitchFamily="2" charset="-122"/>
              </a:rPr>
              <a:t>   </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955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1588897"/>
          </a:xfrm>
          <a:prstGeom prst="rect">
            <a:avLst/>
          </a:prstGeom>
        </p:spPr>
        <p:txBody>
          <a:bodyPr wrap="square">
            <a:spAutoFit/>
          </a:bodyPr>
          <a:lstStyle/>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若查明原因为母线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本身发生故障，且二次回路正常，将相应的母线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隔离，在操作员站上起动</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并列装置；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若为母线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测量回路发生故障，应准确记录相应母线上运行馈线及分段开关的三相电流值、相连母线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的三相电压值和故障母线</a:t>
            </a:r>
            <a:r>
              <a:rPr lang="en-US" altLang="zh-CN" sz="1600" dirty="0">
                <a:latin typeface="宋体" panose="02010600030101010101" pitchFamily="2" charset="-122"/>
                <a:ea typeface="宋体" panose="02010600030101010101" pitchFamily="2" charset="-122"/>
              </a:rPr>
              <a:t>PT</a:t>
            </a:r>
            <a:r>
              <a:rPr lang="zh-CN" altLang="zh-CN" sz="1600" dirty="0">
                <a:latin typeface="宋体" panose="02010600030101010101" pitchFamily="2" charset="-122"/>
                <a:ea typeface="宋体" panose="02010600030101010101" pitchFamily="2" charset="-122"/>
              </a:rPr>
              <a:t>测量回路失压到电压恢复的准确时间。</a:t>
            </a:r>
          </a:p>
        </p:txBody>
      </p:sp>
    </p:spTree>
    <p:extLst>
      <p:ext uri="{BB962C8B-B14F-4D97-AF65-F5344CB8AC3E}">
        <p14:creationId xmlns:p14="http://schemas.microsoft.com/office/powerpoint/2010/main" val="40049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358886"/>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5.30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30</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110kV</a:t>
            </a:r>
            <a:r>
              <a:rPr lang="zh-CN" altLang="en-US" sz="1600" dirty="0">
                <a:solidFill>
                  <a:srgbClr val="FF0000"/>
                </a:solidFill>
                <a:latin typeface="宋体" panose="02010600030101010101" pitchFamily="2" charset="-122"/>
                <a:ea typeface="宋体" panose="02010600030101010101" pitchFamily="2" charset="-122"/>
              </a:rPr>
              <a:t>系统振荡</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5.30.1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发电机电流</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电压表、功率表及连结失去同期的电厂或部分系统的输电线及变压器的电流表、功率表等指示明显地周期性剧烈摆动。 </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系统中各点电压将发生波动，振荡中心的电压波动最大，照明灯光随电压波动一明一暗。</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发电机发出有节奏的嗡嗡声响，在失去同期的受端系统周波下降，在送端系统周波则升高。</a:t>
            </a:r>
          </a:p>
          <a:p>
            <a:pPr>
              <a:lnSpc>
                <a:spcPts val="2400"/>
              </a:lnSpc>
            </a:pPr>
            <a:r>
              <a:rPr lang="en-US" altLang="zh-CN" sz="1600" dirty="0">
                <a:latin typeface="宋体" panose="02010600030101010101" pitchFamily="2" charset="-122"/>
                <a:ea typeface="宋体" panose="02010600030101010101" pitchFamily="2" charset="-122"/>
              </a:rPr>
              <a:t>5.30.2</a:t>
            </a:r>
            <a:r>
              <a:rPr lang="zh-CN" altLang="zh-CN" sz="1600" dirty="0">
                <a:latin typeface="宋体" panose="02010600030101010101" pitchFamily="2" charset="-122"/>
                <a:ea typeface="宋体" panose="02010600030101010101" pitchFamily="2" charset="-122"/>
              </a:rPr>
              <a:t>处理：</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周波升高的电厂</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迅速降低周波</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直至消失或降低至不低于</a:t>
            </a:r>
            <a:r>
              <a:rPr lang="en-US" altLang="zh-CN" sz="1600" dirty="0">
                <a:latin typeface="宋体" panose="02010600030101010101" pitchFamily="2" charset="-122"/>
                <a:ea typeface="宋体" panose="02010600030101010101" pitchFamily="2" charset="-122"/>
              </a:rPr>
              <a:t>49.5HZ</a:t>
            </a:r>
            <a:r>
              <a:rPr lang="zh-CN" altLang="zh-CN" sz="1600" dirty="0">
                <a:latin typeface="宋体" panose="02010600030101010101" pitchFamily="2" charset="-122"/>
                <a:ea typeface="宋体" panose="02010600030101010101" pitchFamily="2" charset="-122"/>
              </a:rPr>
              <a:t>为止。</a:t>
            </a:r>
          </a:p>
          <a:p>
            <a:pPr marL="0" lvl="2">
              <a:lnSpc>
                <a:spcPts val="2400"/>
              </a:lnSpc>
            </a:pPr>
            <a:r>
              <a:rPr lang="zh-CN" altLang="zh-CN" sz="1600" dirty="0">
                <a:latin typeface="宋体" panose="02010600030101010101" pitchFamily="2" charset="-122"/>
                <a:ea typeface="宋体" panose="02010600030101010101" pitchFamily="2" charset="-122"/>
              </a:rPr>
              <a:t>周波降低的电厂，应充分利用机组容量和事故过载能力提高周波，直至消除振荡或恢复至正常为止，必要时报告调度切除受端部分负荷。</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不论周波升高或降低的电厂均按发电机事故过负荷的规定，最大限度地提高励磁电流。</a:t>
            </a:r>
          </a:p>
        </p:txBody>
      </p:sp>
    </p:spTree>
    <p:extLst>
      <p:ext uri="{BB962C8B-B14F-4D97-AF65-F5344CB8AC3E}">
        <p14:creationId xmlns:p14="http://schemas.microsoft.com/office/powerpoint/2010/main" val="42497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1588897"/>
          </a:xfrm>
          <a:prstGeom prst="rect">
            <a:avLst/>
          </a:prstGeom>
        </p:spPr>
        <p:txBody>
          <a:bodyPr wrap="square">
            <a:spAutoFit/>
          </a:bodyPr>
          <a:lstStyle/>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系统振荡时，在没有危胁机组设备安全的情况下，值班人员不得解列任何机组。</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若因机组失磁而引起系统振荡时，应立即将失磁的机组与系统解列，但应注意区分发电机失磁异步运行与系统振荡的区别。依值长命令重新并列。</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经上述处理振荡仍未消失时，联系调度处理。</a:t>
            </a:r>
          </a:p>
        </p:txBody>
      </p:sp>
    </p:spTree>
    <p:extLst>
      <p:ext uri="{BB962C8B-B14F-4D97-AF65-F5344CB8AC3E}">
        <p14:creationId xmlns:p14="http://schemas.microsoft.com/office/powerpoint/2010/main" val="12540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2820003"/>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5.31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31</a:t>
            </a:r>
            <a:r>
              <a:rPr lang="zh-CN" altLang="en-US" sz="1600" dirty="0">
                <a:solidFill>
                  <a:srgbClr val="FF0000"/>
                </a:solidFill>
                <a:latin typeface="宋体" panose="02010600030101010101" pitchFamily="2" charset="-122"/>
                <a:ea typeface="宋体" panose="02010600030101010101" pitchFamily="2" charset="-122"/>
              </a:rPr>
              <a:t>：</a:t>
            </a:r>
            <a:r>
              <a:rPr lang="en-US" altLang="zh-CN" sz="1600" dirty="0">
                <a:solidFill>
                  <a:srgbClr val="FF0000"/>
                </a:solidFill>
                <a:latin typeface="宋体" panose="02010600030101010101" pitchFamily="2" charset="-122"/>
                <a:ea typeface="宋体" panose="02010600030101010101" pitchFamily="2" charset="-122"/>
              </a:rPr>
              <a:t>110kV</a:t>
            </a:r>
            <a:r>
              <a:rPr lang="zh-CN" altLang="en-US" sz="1600" dirty="0">
                <a:solidFill>
                  <a:srgbClr val="FF0000"/>
                </a:solidFill>
                <a:latin typeface="宋体" panose="02010600030101010101" pitchFamily="2" charset="-122"/>
                <a:ea typeface="宋体" panose="02010600030101010101" pitchFamily="2" charset="-122"/>
              </a:rPr>
              <a:t>系统母线故障</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5.31.1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系统严重冲击，发电机强励动作，伴并有短路的象征（如爆炸、冒烟、火光等）。</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故障母线电压表指示为零。</a:t>
            </a:r>
          </a:p>
          <a:p>
            <a:pPr>
              <a:lnSpc>
                <a:spcPts val="2400"/>
              </a:lnSpc>
            </a:pPr>
            <a:r>
              <a:rPr lang="en-US" altLang="zh-CN" sz="1600" dirty="0">
                <a:latin typeface="宋体" panose="02010600030101010101" pitchFamily="2" charset="-122"/>
                <a:ea typeface="宋体" panose="02010600030101010101" pitchFamily="2" charset="-122"/>
              </a:rPr>
              <a:t>5.31.2</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检查保护动作情况。</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对故障母线包括接至该母线上的设备进行全面检查，切除故障点。</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母线送电良好后，恢复跳闸线路及主变压器运行。</a:t>
            </a:r>
          </a:p>
        </p:txBody>
      </p:sp>
    </p:spTree>
    <p:extLst>
      <p:ext uri="{BB962C8B-B14F-4D97-AF65-F5344CB8AC3E}">
        <p14:creationId xmlns:p14="http://schemas.microsoft.com/office/powerpoint/2010/main" val="9066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4678204"/>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5.32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32</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电动机发出异常噪声或强烈振动</a:t>
            </a:r>
          </a:p>
          <a:p>
            <a:pPr>
              <a:lnSpc>
                <a:spcPts val="2400"/>
              </a:lnSpc>
            </a:pPr>
            <a:r>
              <a:rPr lang="en-US" altLang="zh-CN" sz="1600" dirty="0">
                <a:latin typeface="宋体" panose="02010600030101010101" pitchFamily="2" charset="-122"/>
                <a:ea typeface="宋体" panose="02010600030101010101" pitchFamily="2" charset="-122"/>
              </a:rPr>
              <a:t>5.32.1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电动机和所带动的机械之间的中心不正；</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机组失去平衡（包括所带动的机械转动部分和电动机转子）；</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转动部分与静子部分磨擦；</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轴承缺油损坏或轴颈磨损；</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联轴器及其联接装置损坏；</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所带动的机械损坏；</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鼠笼式转子端环有裂纹或铜条接触不良；</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电动机转子铁芯损坏或松动，转轴弯曲或开裂；</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电动机某些零件（如轴承端盖等）松驰或电动机底座和基础的连接不紧固；</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电动机定子转子气隙不均匀；</a:t>
            </a:r>
          </a:p>
          <a:p>
            <a:pPr marL="0" lvl="2">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两相运行或过负荷运行，定子绕组断线，三相电流不平衡</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5.32.2</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出现上述情况，应立即停运，并通知检修处理。</a:t>
            </a:r>
          </a:p>
        </p:txBody>
      </p:sp>
    </p:spTree>
    <p:extLst>
      <p:ext uri="{BB962C8B-B14F-4D97-AF65-F5344CB8AC3E}">
        <p14:creationId xmlns:p14="http://schemas.microsoft.com/office/powerpoint/2010/main" val="39061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312777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5.33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33</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电动机运行中自动跳闸</a:t>
            </a:r>
          </a:p>
          <a:p>
            <a:pPr>
              <a:lnSpc>
                <a:spcPts val="2400"/>
              </a:lnSpc>
            </a:pPr>
            <a:r>
              <a:rPr lang="en-US" altLang="zh-CN" sz="1600" dirty="0">
                <a:latin typeface="宋体" panose="02010600030101010101" pitchFamily="2" charset="-122"/>
                <a:ea typeface="宋体" panose="02010600030101010101" pitchFamily="2" charset="-122"/>
              </a:rPr>
              <a:t>5.33.1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出现事故报警信号，电流指示到零。</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5.32.2</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当电动机自动跳闸后，应立即启动备用电动机，若是重要电动机跳闸且无备用电动机或不能迅速启动备用电动机时，为保证机、炉安全，允许将已跳闸的电动机再重新强送一次，但下列情况除外：</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电动机本体、电动机启动调节装置或电源电缆线上有明显的短路或损坏现象。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发生需要停机的人身事故。</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电动机所拖动的机械损坏，无法维持运行。</a:t>
            </a:r>
          </a:p>
        </p:txBody>
      </p:sp>
    </p:spTree>
    <p:extLst>
      <p:ext uri="{BB962C8B-B14F-4D97-AF65-F5344CB8AC3E}">
        <p14:creationId xmlns:p14="http://schemas.microsoft.com/office/powerpoint/2010/main" val="35374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3</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917882"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3  </a:t>
            </a:r>
            <a:r>
              <a:rPr lang="zh-CN" altLang="zh-CN" sz="2400" b="1" dirty="0">
                <a:latin typeface="宋体" panose="02010600030101010101" pitchFamily="2" charset="-122"/>
                <a:ea typeface="宋体" panose="02010600030101010101" pitchFamily="2" charset="-122"/>
              </a:rPr>
              <a:t>垃圾焚烧发电机组的</a:t>
            </a:r>
            <a:r>
              <a:rPr lang="zh-CN" altLang="en-US" sz="2400" b="1" dirty="0">
                <a:latin typeface="宋体" panose="02010600030101010101" pitchFamily="2" charset="-122"/>
                <a:ea typeface="宋体" panose="02010600030101010101" pitchFamily="2" charset="-122"/>
              </a:rPr>
              <a:t>事故处理</a:t>
            </a:r>
          </a:p>
        </p:txBody>
      </p:sp>
      <p:sp>
        <p:nvSpPr>
          <p:cNvPr id="4" name="矩形 3">
            <a:extLst>
              <a:ext uri="{FF2B5EF4-FFF2-40B4-BE49-F238E27FC236}">
                <a16:creationId xmlns:a16="http://schemas.microsoft.com/office/drawing/2014/main" xmlns="" id="{A43B0D63-F59D-4DA4-B150-FE4569736343}"/>
              </a:ext>
            </a:extLst>
          </p:cNvPr>
          <p:cNvSpPr/>
          <p:nvPr/>
        </p:nvSpPr>
        <p:spPr>
          <a:xfrm>
            <a:off x="559056" y="1127451"/>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电气系统的事故处理</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0D459C2D-FAEF-4F24-AE26-576291C59369}"/>
              </a:ext>
            </a:extLst>
          </p:cNvPr>
          <p:cNvSpPr/>
          <p:nvPr/>
        </p:nvSpPr>
        <p:spPr>
          <a:xfrm>
            <a:off x="567553" y="1528010"/>
            <a:ext cx="7862240" cy="2204450"/>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5.33 </a:t>
            </a:r>
            <a:r>
              <a:rPr lang="zh-CN" altLang="en-US" sz="1600" dirty="0">
                <a:solidFill>
                  <a:srgbClr val="FF0000"/>
                </a:solidFill>
                <a:latin typeface="宋体" panose="02010600030101010101" pitchFamily="2" charset="-122"/>
                <a:ea typeface="宋体" panose="02010600030101010101" pitchFamily="2" charset="-122"/>
              </a:rPr>
              <a:t>故障</a:t>
            </a:r>
            <a:r>
              <a:rPr lang="en-US" altLang="zh-CN" sz="1600" dirty="0">
                <a:solidFill>
                  <a:srgbClr val="FF0000"/>
                </a:solidFill>
                <a:latin typeface="宋体" panose="02010600030101010101" pitchFamily="2" charset="-122"/>
                <a:ea typeface="宋体" panose="02010600030101010101" pitchFamily="2" charset="-122"/>
              </a:rPr>
              <a:t>33</a:t>
            </a:r>
            <a:r>
              <a:rPr lang="zh-CN" altLang="en-US" sz="1600" dirty="0">
                <a:solidFill>
                  <a:srgbClr val="FF0000"/>
                </a:solidFill>
                <a:latin typeface="宋体" panose="02010600030101010101" pitchFamily="2" charset="-122"/>
                <a:ea typeface="宋体" panose="02010600030101010101" pitchFamily="2" charset="-122"/>
              </a:rPr>
              <a:t>：</a:t>
            </a:r>
            <a:r>
              <a:rPr lang="zh-CN" altLang="zh-CN" sz="1600" dirty="0">
                <a:solidFill>
                  <a:srgbClr val="FF0000"/>
                </a:solidFill>
                <a:latin typeface="宋体" panose="02010600030101010101" pitchFamily="2" charset="-122"/>
                <a:ea typeface="宋体" panose="02010600030101010101" pitchFamily="2" charset="-122"/>
              </a:rPr>
              <a:t>电动机</a:t>
            </a:r>
            <a:r>
              <a:rPr lang="zh-CN" altLang="en-US" sz="1600" dirty="0">
                <a:solidFill>
                  <a:srgbClr val="FF0000"/>
                </a:solidFill>
                <a:latin typeface="宋体" panose="02010600030101010101" pitchFamily="2" charset="-122"/>
                <a:ea typeface="宋体" panose="02010600030101010101" pitchFamily="2" charset="-122"/>
              </a:rPr>
              <a:t>失去电压</a:t>
            </a:r>
            <a:endParaRPr lang="zh-CN"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5.33.1</a:t>
            </a:r>
            <a:r>
              <a:rPr lang="zh-CN" altLang="zh-CN" sz="1600" dirty="0">
                <a:latin typeface="宋体" panose="02010600030101010101" pitchFamily="2" charset="-122"/>
                <a:ea typeface="宋体" panose="02010600030101010101" pitchFamily="2" charset="-122"/>
              </a:rPr>
              <a:t>现象：</a:t>
            </a:r>
          </a:p>
          <a:p>
            <a:pPr marL="0" lvl="2">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电流指示到零</a:t>
            </a:r>
            <a:r>
              <a:rPr lang="zh-CN" altLang="en-US" sz="1600" dirty="0">
                <a:latin typeface="宋体" panose="02010600030101010101" pitchFamily="2" charset="-122"/>
                <a:ea typeface="宋体" panose="02010600030101010101" pitchFamily="2" charset="-122"/>
              </a:rPr>
              <a:t>，电动机转速下降到零</a:t>
            </a:r>
            <a:r>
              <a:rPr lang="zh-CN" altLang="zh-CN"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pPr marL="0" lvl="2">
              <a:lnSpc>
                <a:spcPts val="2400"/>
              </a:lnSpc>
            </a:pPr>
            <a:r>
              <a:rPr lang="en-US" altLang="zh-CN" sz="1600" dirty="0">
                <a:latin typeface="宋体" panose="02010600030101010101" pitchFamily="2" charset="-122"/>
                <a:ea typeface="宋体" panose="02010600030101010101" pitchFamily="2" charset="-122"/>
              </a:rPr>
              <a:t>5.32.2</a:t>
            </a:r>
            <a:r>
              <a:rPr lang="zh-CN" altLang="zh-CN" sz="1600" dirty="0">
                <a:latin typeface="宋体" panose="02010600030101010101" pitchFamily="2" charset="-122"/>
                <a:ea typeface="宋体" panose="02010600030101010101" pitchFamily="2" charset="-122"/>
              </a:rPr>
              <a:t>处理：</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en-US" altLang="zh-CN" dirty="0"/>
              <a:t>	</a:t>
            </a:r>
            <a:r>
              <a:rPr lang="zh-CN" altLang="zh-CN" sz="1600" dirty="0">
                <a:latin typeface="宋体" panose="02010600030101010101" pitchFamily="2" charset="-122"/>
                <a:ea typeface="宋体" panose="02010600030101010101" pitchFamily="2" charset="-122"/>
              </a:rPr>
              <a:t>对不重要和不允许自启动的电动机应立即手动断开电动机开关；重要电动机失去电压时，为保证备用电源自投后自起动，在一分钟内禁止值班人员手动断开电动机开关。</a:t>
            </a:r>
          </a:p>
        </p:txBody>
      </p:sp>
    </p:spTree>
    <p:extLst>
      <p:ext uri="{BB962C8B-B14F-4D97-AF65-F5344CB8AC3E}">
        <p14:creationId xmlns:p14="http://schemas.microsoft.com/office/powerpoint/2010/main" val="50531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93488" y="1804988"/>
            <a:ext cx="5715000"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dirty="0">
                <a:solidFill>
                  <a:srgbClr val="023A8E"/>
                </a:solidFill>
                <a:latin typeface="楷体" panose="02010609060101010101" pitchFamily="49" charset="-122"/>
                <a:ea typeface="楷体" panose="02010609060101010101" pitchFamily="49" charset="-122"/>
                <a:cs typeface="Verdana" panose="020B0604030504040204" pitchFamily="34" charset="0"/>
              </a:rPr>
              <a:t>专注过程仿真   打造行业精品</a:t>
            </a:r>
            <a:endParaRPr lang="en-US" altLang="zh-CN" dirty="0">
              <a:solidFill>
                <a:srgbClr val="023A8E"/>
              </a:solidFill>
              <a:latin typeface="楷体" panose="02010609060101010101" pitchFamily="49" charset="-122"/>
              <a:ea typeface="楷体" panose="02010609060101010101" pitchFamily="49" charset="-122"/>
              <a:cs typeface="Verdana" panose="020B0604030504040204" pitchFamily="34" charset="0"/>
            </a:endParaRPr>
          </a:p>
        </p:txBody>
      </p:sp>
      <p:sp>
        <p:nvSpPr>
          <p:cNvPr id="5" name="Rectangle 2"/>
          <p:cNvSpPr txBox="1">
            <a:spLocks noChangeArrowheads="1"/>
          </p:cNvSpPr>
          <p:nvPr/>
        </p:nvSpPr>
        <p:spPr bwMode="auto">
          <a:xfrm>
            <a:off x="2176509" y="4424363"/>
            <a:ext cx="571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b="1">
                <a:solidFill>
                  <a:schemeClr val="tx1"/>
                </a:solidFill>
                <a:latin typeface="Arial" panose="020B0604020202020204" pitchFamily="34" charset="0"/>
              </a:defRPr>
            </a:lvl1pPr>
            <a:lvl2pPr marL="742950" indent="-285750" defTabSz="457200">
              <a:defRPr b="1">
                <a:solidFill>
                  <a:schemeClr val="tx1"/>
                </a:solidFill>
                <a:latin typeface="Arial" panose="020B0604020202020204" pitchFamily="34" charset="0"/>
              </a:defRPr>
            </a:lvl2pPr>
            <a:lvl3pPr marL="1143000" indent="-228600" defTabSz="457200">
              <a:defRPr b="1">
                <a:solidFill>
                  <a:schemeClr val="tx1"/>
                </a:solidFill>
                <a:latin typeface="Arial" panose="020B0604020202020204" pitchFamily="34" charset="0"/>
              </a:defRPr>
            </a:lvl3pPr>
            <a:lvl4pPr marL="1600200" indent="-228600" defTabSz="457200">
              <a:defRPr b="1">
                <a:solidFill>
                  <a:schemeClr val="tx1"/>
                </a:solidFill>
                <a:latin typeface="Arial" panose="020B0604020202020204" pitchFamily="34" charset="0"/>
              </a:defRPr>
            </a:lvl4pPr>
            <a:lvl5pPr marL="2057400" indent="-228600" defTabSz="457200">
              <a:defRPr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地址：北京市海淀区上地六街</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28</a:t>
            </a:r>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号</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2</a:t>
            </a:r>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号楼</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202</a:t>
            </a:r>
          </a:p>
          <a:p>
            <a:pPr eaLnBrk="1" hangingPunct="1"/>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邮编：</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100085</a:t>
            </a:r>
          </a:p>
          <a:p>
            <a:pPr eaLnBrk="1" hangingPunct="1"/>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传真：</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010-62986911</a:t>
            </a:r>
          </a:p>
          <a:p>
            <a:pPr eaLnBrk="1" hangingPunct="1"/>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电话：</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010-56293048</a:t>
            </a:r>
          </a:p>
          <a:p>
            <a:pPr eaLnBrk="1" hangingPunct="1"/>
            <a:r>
              <a:rPr lang="zh-CN" altLang="en-US"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网址：</a:t>
            </a:r>
            <a:r>
              <a:rPr lang="en-US" altLang="zh-CN" sz="1600" b="0" dirty="0">
                <a:solidFill>
                  <a:srgbClr val="023A8E"/>
                </a:solidFill>
                <a:latin typeface="楷体" panose="02010609060101010101" pitchFamily="49" charset="-122"/>
                <a:ea typeface="楷体" panose="02010609060101010101" pitchFamily="49" charset="-122"/>
                <a:cs typeface="Verdana" panose="020B0604030504040204" pitchFamily="34" charset="0"/>
              </a:rPr>
              <a:t>www.bernouly.com</a:t>
            </a:r>
          </a:p>
        </p:txBody>
      </p:sp>
      <p:sp>
        <p:nvSpPr>
          <p:cNvPr id="6" name="Rectangle 2"/>
          <p:cNvSpPr txBox="1">
            <a:spLocks noChangeArrowheads="1"/>
          </p:cNvSpPr>
          <p:nvPr/>
        </p:nvSpPr>
        <p:spPr bwMode="auto">
          <a:xfrm>
            <a:off x="2835479" y="3021697"/>
            <a:ext cx="3733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b="1">
                <a:solidFill>
                  <a:schemeClr val="tx1"/>
                </a:solidFill>
                <a:latin typeface="Arial" panose="020B0604020202020204" pitchFamily="34" charset="0"/>
              </a:defRPr>
            </a:lvl1pPr>
            <a:lvl2pPr marL="742950" indent="-285750" defTabSz="457200">
              <a:defRPr b="1">
                <a:solidFill>
                  <a:schemeClr val="tx1"/>
                </a:solidFill>
                <a:latin typeface="Arial" panose="020B0604020202020204" pitchFamily="34" charset="0"/>
              </a:defRPr>
            </a:lvl2pPr>
            <a:lvl3pPr marL="1143000" indent="-228600" defTabSz="457200">
              <a:defRPr b="1">
                <a:solidFill>
                  <a:schemeClr val="tx1"/>
                </a:solidFill>
                <a:latin typeface="Arial" panose="020B0604020202020204" pitchFamily="34" charset="0"/>
              </a:defRPr>
            </a:lvl3pPr>
            <a:lvl4pPr marL="1600200" indent="-228600" defTabSz="457200">
              <a:defRPr b="1">
                <a:solidFill>
                  <a:schemeClr val="tx1"/>
                </a:solidFill>
                <a:latin typeface="Arial" panose="020B0604020202020204" pitchFamily="34" charset="0"/>
              </a:defRPr>
            </a:lvl4pPr>
            <a:lvl5pPr marL="2057400" indent="-228600" defTabSz="457200">
              <a:defRPr b="1">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zh-CN" sz="7200" dirty="0">
                <a:solidFill>
                  <a:srgbClr val="023A8E"/>
                </a:solidFill>
                <a:latin typeface="楷体" panose="02010609060101010101" pitchFamily="49" charset="-122"/>
                <a:ea typeface="楷体" panose="02010609060101010101" pitchFamily="49" charset="-122"/>
                <a:cs typeface="Verdana" panose="020B0604030504040204" pitchFamily="34" charset="0"/>
              </a:rPr>
              <a:t>THANKS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727122"/>
          </a:xfrm>
          <a:prstGeom prst="rect">
            <a:avLst/>
          </a:prstGeom>
        </p:spPr>
        <p:txBody>
          <a:bodyPr wrap="square">
            <a:spAutoFit/>
          </a:bodyPr>
          <a:lstStyle/>
          <a:p>
            <a:pPr>
              <a:lnSpc>
                <a:spcPct val="150000"/>
              </a:lnSpc>
            </a:pPr>
            <a:r>
              <a:rPr lang="zh-CN" altLang="en-US" sz="1600" b="1" dirty="0">
                <a:solidFill>
                  <a:srgbClr val="FF0000"/>
                </a:solidFill>
                <a:latin typeface="宋体" panose="02010600030101010101" pitchFamily="2" charset="-122"/>
                <a:ea typeface="宋体" panose="02010600030101010101" pitchFamily="2" charset="-122"/>
              </a:rPr>
              <a:t>辅助燃烧器参数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endParaRPr lang="en-US" altLang="zh-CN" sz="1600" dirty="0">
              <a:latin typeface="宋体" panose="02010600030101010101" pitchFamily="2" charset="-122"/>
              <a:ea typeface="宋体" panose="02010600030101010101" pitchFamily="2" charset="-122"/>
            </a:endParaRPr>
          </a:p>
        </p:txBody>
      </p:sp>
      <p:graphicFrame>
        <p:nvGraphicFramePr>
          <p:cNvPr id="7" name="表格 6">
            <a:extLst>
              <a:ext uri="{FF2B5EF4-FFF2-40B4-BE49-F238E27FC236}">
                <a16:creationId xmlns:a16="http://schemas.microsoft.com/office/drawing/2014/main" xmlns="" id="{17474340-458A-45D6-A1C6-5D8A9540000A}"/>
              </a:ext>
            </a:extLst>
          </p:cNvPr>
          <p:cNvGraphicFramePr>
            <a:graphicFrameLocks noGrp="1"/>
          </p:cNvGraphicFramePr>
          <p:nvPr>
            <p:extLst>
              <p:ext uri="{D42A27DB-BD31-4B8C-83A1-F6EECF244321}">
                <p14:modId xmlns:p14="http://schemas.microsoft.com/office/powerpoint/2010/main" val="1965068082"/>
              </p:ext>
            </p:extLst>
          </p:nvPr>
        </p:nvGraphicFramePr>
        <p:xfrm>
          <a:off x="559056" y="1991900"/>
          <a:ext cx="7762909" cy="4094861"/>
        </p:xfrm>
        <a:graphic>
          <a:graphicData uri="http://schemas.openxmlformats.org/drawingml/2006/table">
            <a:tbl>
              <a:tblPr firstRow="1" firstCol="1" bandRow="1">
                <a:tableStyleId>{5C22544A-7EE6-4342-B048-85BDC9FD1C3A}</a:tableStyleId>
              </a:tblPr>
              <a:tblGrid>
                <a:gridCol w="678617">
                  <a:extLst>
                    <a:ext uri="{9D8B030D-6E8A-4147-A177-3AD203B41FA5}">
                      <a16:colId xmlns:a16="http://schemas.microsoft.com/office/drawing/2014/main" xmlns="" val="2875866826"/>
                    </a:ext>
                  </a:extLst>
                </a:gridCol>
                <a:gridCol w="3389745">
                  <a:extLst>
                    <a:ext uri="{9D8B030D-6E8A-4147-A177-3AD203B41FA5}">
                      <a16:colId xmlns:a16="http://schemas.microsoft.com/office/drawing/2014/main" xmlns="" val="1403995431"/>
                    </a:ext>
                  </a:extLst>
                </a:gridCol>
                <a:gridCol w="3694547">
                  <a:extLst>
                    <a:ext uri="{9D8B030D-6E8A-4147-A177-3AD203B41FA5}">
                      <a16:colId xmlns:a16="http://schemas.microsoft.com/office/drawing/2014/main" xmlns="" val="3875429043"/>
                    </a:ext>
                  </a:extLst>
                </a:gridCol>
              </a:tblGrid>
              <a:tr h="276548">
                <a:tc gridSpan="3">
                  <a:txBody>
                    <a:bodyPr/>
                    <a:lstStyle/>
                    <a:p>
                      <a:pPr marL="19050" algn="ctr">
                        <a:lnSpc>
                          <a:spcPct val="150000"/>
                        </a:lnSpc>
                        <a:spcAft>
                          <a:spcPts val="0"/>
                        </a:spcAft>
                      </a:pPr>
                      <a:r>
                        <a:rPr lang="zh-CN" sz="1050" kern="0">
                          <a:effectLst/>
                        </a:rPr>
                        <a:t>辅助燃烧器</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359044621"/>
                  </a:ext>
                </a:extLst>
              </a:tr>
              <a:tr h="276548">
                <a:tc>
                  <a:txBody>
                    <a:bodyPr/>
                    <a:lstStyle/>
                    <a:p>
                      <a:pPr marL="266700" algn="ctr">
                        <a:lnSpc>
                          <a:spcPct val="150000"/>
                        </a:lnSpc>
                        <a:spcAft>
                          <a:spcPts val="0"/>
                        </a:spcAft>
                      </a:pPr>
                      <a:r>
                        <a:rPr lang="en-US" sz="1050" kern="0" dirty="0">
                          <a:effectLst/>
                        </a:rPr>
                        <a:t>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数量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2</a:t>
                      </a:r>
                      <a:r>
                        <a:rPr lang="zh-CN" sz="1050" kern="0">
                          <a:effectLst/>
                        </a:rPr>
                        <a:t>单元</a:t>
                      </a:r>
                      <a:r>
                        <a:rPr lang="en-US" sz="1050" kern="0">
                          <a:effectLst/>
                        </a:rPr>
                        <a:t>/</a:t>
                      </a:r>
                      <a:r>
                        <a:rPr lang="zh-CN" sz="1050" kern="0">
                          <a:effectLst/>
                        </a:rPr>
                        <a:t>每台焚烧炉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829177080"/>
                  </a:ext>
                </a:extLst>
              </a:tr>
              <a:tr h="499737">
                <a:tc>
                  <a:txBody>
                    <a:bodyPr/>
                    <a:lstStyle/>
                    <a:p>
                      <a:pPr marL="266700" algn="ctr">
                        <a:lnSpc>
                          <a:spcPct val="150000"/>
                        </a:lnSpc>
                        <a:spcAft>
                          <a:spcPts val="0"/>
                        </a:spcAft>
                      </a:pPr>
                      <a:r>
                        <a:rPr lang="en-US" sz="1050" kern="0" dirty="0">
                          <a:effectLst/>
                        </a:rPr>
                        <a: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dirty="0">
                          <a:effectLst/>
                        </a:rPr>
                        <a:t>燃烧器类型</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dirty="0">
                          <a:effectLst/>
                        </a:rPr>
                        <a:t>单元机组式燃烧器，</a:t>
                      </a:r>
                      <a:r>
                        <a:rPr lang="en-US" sz="1050" kern="0" dirty="0">
                          <a:effectLst/>
                        </a:rPr>
                        <a:t>SASCKE</a:t>
                      </a:r>
                      <a:r>
                        <a:rPr lang="zh-CN" sz="1050" kern="0" dirty="0">
                          <a:effectLst/>
                        </a:rPr>
                        <a:t>型</a:t>
                      </a:r>
                      <a:r>
                        <a:rPr lang="en-US" sz="1050" kern="100" spc="-15" dirty="0">
                          <a:effectLst/>
                        </a:rPr>
                        <a:t>DDG8</a:t>
                      </a:r>
                      <a:r>
                        <a:rPr lang="zh-CN" sz="1050" kern="100" spc="-15" dirty="0">
                          <a:effectLst/>
                        </a:rPr>
                        <a:t>一</a:t>
                      </a:r>
                      <a:r>
                        <a:rPr lang="en-US" sz="1050" kern="100" spc="-15" dirty="0">
                          <a:effectLst/>
                        </a:rPr>
                        <a:t>GTM</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1265792"/>
                  </a:ext>
                </a:extLst>
              </a:tr>
              <a:tr h="276548">
                <a:tc rowSpan="2">
                  <a:txBody>
                    <a:bodyPr/>
                    <a:lstStyle/>
                    <a:p>
                      <a:pPr marL="266700" algn="ctr">
                        <a:lnSpc>
                          <a:spcPct val="150000"/>
                        </a:lnSpc>
                        <a:spcAft>
                          <a:spcPts val="0"/>
                        </a:spcAft>
                      </a:pPr>
                      <a:r>
                        <a:rPr lang="en-US" sz="1050" kern="0" dirty="0">
                          <a:effectLst/>
                        </a:rPr>
                        <a:t>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marL="266700" algn="ctr">
                        <a:lnSpc>
                          <a:spcPct val="150000"/>
                        </a:lnSpc>
                        <a:spcAft>
                          <a:spcPts val="0"/>
                        </a:spcAft>
                      </a:pPr>
                      <a:r>
                        <a:rPr lang="zh-CN" sz="1050" kern="0" dirty="0">
                          <a:effectLst/>
                        </a:rPr>
                        <a:t>功率</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最大</a:t>
                      </a:r>
                      <a:r>
                        <a:rPr lang="en-US" sz="1050" kern="0">
                          <a:effectLst/>
                        </a:rPr>
                        <a:t>8.1MW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14836661"/>
                  </a:ext>
                </a:extLst>
              </a:tr>
              <a:tr h="276548">
                <a:tc vMerge="1">
                  <a:txBody>
                    <a:bodyPr/>
                    <a:lstStyle/>
                    <a:p>
                      <a:endParaRPr lang="zh-CN" altLang="en-US"/>
                    </a:p>
                  </a:txBody>
                  <a:tcPr/>
                </a:tc>
                <a:tc vMerge="1">
                  <a:txBody>
                    <a:bodyPr/>
                    <a:lstStyle/>
                    <a:p>
                      <a:endParaRPr lang="zh-CN" altLang="en-US"/>
                    </a:p>
                  </a:txBody>
                  <a:tcPr/>
                </a:tc>
                <a:tc>
                  <a:txBody>
                    <a:bodyPr/>
                    <a:lstStyle/>
                    <a:p>
                      <a:pPr marL="266700" algn="ctr">
                        <a:lnSpc>
                          <a:spcPct val="150000"/>
                        </a:lnSpc>
                        <a:spcAft>
                          <a:spcPts val="0"/>
                        </a:spcAft>
                      </a:pPr>
                      <a:r>
                        <a:rPr lang="zh-CN" sz="1050" kern="0">
                          <a:effectLst/>
                        </a:rPr>
                        <a:t>最小</a:t>
                      </a:r>
                      <a:r>
                        <a:rPr lang="en-US" sz="1050" kern="0">
                          <a:effectLst/>
                        </a:rPr>
                        <a:t>0.81MW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235820577"/>
                  </a:ext>
                </a:extLst>
              </a:tr>
              <a:tr h="276548">
                <a:tc rowSpan="2">
                  <a:txBody>
                    <a:bodyPr/>
                    <a:lstStyle/>
                    <a:p>
                      <a:pPr marL="266700" algn="ctr">
                        <a:lnSpc>
                          <a:spcPct val="150000"/>
                        </a:lnSpc>
                        <a:spcAft>
                          <a:spcPts val="0"/>
                        </a:spcAft>
                      </a:pPr>
                      <a:r>
                        <a:rPr lang="en-US" sz="1050" kern="0" dirty="0">
                          <a:effectLst/>
                        </a:rPr>
                        <a:t>4</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rowSpan="2">
                  <a:txBody>
                    <a:bodyPr/>
                    <a:lstStyle/>
                    <a:p>
                      <a:pPr marL="266700" algn="ctr">
                        <a:lnSpc>
                          <a:spcPct val="150000"/>
                        </a:lnSpc>
                        <a:spcAft>
                          <a:spcPts val="0"/>
                        </a:spcAft>
                      </a:pPr>
                      <a:r>
                        <a:rPr lang="zh-CN" sz="1050" kern="0">
                          <a:effectLst/>
                        </a:rPr>
                        <a:t>天然气耗量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dirty="0">
                          <a:effectLst/>
                        </a:rPr>
                        <a:t>最大</a:t>
                      </a:r>
                      <a:r>
                        <a:rPr lang="en-US" sz="1050" kern="0" dirty="0">
                          <a:effectLst/>
                        </a:rPr>
                        <a:t>815Nm</a:t>
                      </a:r>
                      <a:r>
                        <a:rPr lang="en-US" sz="1050" kern="0" baseline="30000" dirty="0">
                          <a:effectLst/>
                        </a:rPr>
                        <a:t>3</a:t>
                      </a:r>
                      <a:r>
                        <a:rPr lang="en-US" sz="1050" kern="0" dirty="0">
                          <a:effectLst/>
                        </a:rPr>
                        <a:t>/h</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286146682"/>
                  </a:ext>
                </a:extLst>
              </a:tr>
              <a:tr h="276548">
                <a:tc vMerge="1">
                  <a:txBody>
                    <a:bodyPr/>
                    <a:lstStyle/>
                    <a:p>
                      <a:endParaRPr lang="zh-CN" altLang="en-US"/>
                    </a:p>
                  </a:txBody>
                  <a:tcPr/>
                </a:tc>
                <a:tc vMerge="1">
                  <a:txBody>
                    <a:bodyPr/>
                    <a:lstStyle/>
                    <a:p>
                      <a:endParaRPr lang="zh-CN" altLang="en-US"/>
                    </a:p>
                  </a:txBody>
                  <a:tcPr/>
                </a:tc>
                <a:tc>
                  <a:txBody>
                    <a:bodyPr/>
                    <a:lstStyle/>
                    <a:p>
                      <a:pPr marL="266700" algn="ctr">
                        <a:lnSpc>
                          <a:spcPct val="150000"/>
                        </a:lnSpc>
                        <a:spcAft>
                          <a:spcPts val="0"/>
                        </a:spcAft>
                      </a:pPr>
                      <a:r>
                        <a:rPr lang="zh-CN" sz="1050" kern="0" dirty="0">
                          <a:effectLst/>
                        </a:rPr>
                        <a:t>最小</a:t>
                      </a:r>
                      <a:r>
                        <a:rPr lang="en-US" sz="1050" kern="0" dirty="0">
                          <a:effectLst/>
                        </a:rPr>
                        <a:t>116Nm</a:t>
                      </a:r>
                      <a:r>
                        <a:rPr lang="en-US" sz="1050" kern="0" baseline="30000" dirty="0">
                          <a:effectLst/>
                        </a:rPr>
                        <a:t>3</a:t>
                      </a:r>
                      <a:r>
                        <a:rPr lang="en-US" sz="1050" kern="0" dirty="0">
                          <a:effectLst/>
                        </a:rPr>
                        <a:t>/h</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767020686"/>
                  </a:ext>
                </a:extLst>
              </a:tr>
              <a:tr h="276548">
                <a:tc>
                  <a:txBody>
                    <a:bodyPr/>
                    <a:lstStyle/>
                    <a:p>
                      <a:pPr marL="266700" algn="ctr">
                        <a:lnSpc>
                          <a:spcPct val="150000"/>
                        </a:lnSpc>
                        <a:spcAft>
                          <a:spcPts val="0"/>
                        </a:spcAft>
                      </a:pPr>
                      <a:r>
                        <a:rPr lang="en-US" sz="1050" kern="0" dirty="0">
                          <a:effectLst/>
                        </a:rPr>
                        <a:t>5</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燃烧风机容量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dirty="0">
                          <a:effectLst/>
                        </a:rPr>
                        <a:t>8200Nm</a:t>
                      </a:r>
                      <a:r>
                        <a:rPr lang="en-US" sz="1050" kern="0" baseline="30000" dirty="0">
                          <a:effectLst/>
                        </a:rPr>
                        <a:t>3</a:t>
                      </a:r>
                      <a:r>
                        <a:rPr lang="en-US" sz="1050" kern="0" dirty="0">
                          <a:effectLst/>
                        </a:rPr>
                        <a:t>/h</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246763438"/>
                  </a:ext>
                </a:extLst>
              </a:tr>
              <a:tr h="276548">
                <a:tc>
                  <a:txBody>
                    <a:bodyPr/>
                    <a:lstStyle/>
                    <a:p>
                      <a:pPr marL="266700" algn="ctr">
                        <a:lnSpc>
                          <a:spcPct val="150000"/>
                        </a:lnSpc>
                        <a:spcAft>
                          <a:spcPts val="0"/>
                        </a:spcAft>
                      </a:pPr>
                      <a:r>
                        <a:rPr lang="en-US" sz="1050" kern="0" dirty="0">
                          <a:effectLst/>
                        </a:rPr>
                        <a:t>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冷却空气用量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dirty="0">
                          <a:effectLst/>
                        </a:rPr>
                        <a:t>1000N</a:t>
                      </a:r>
                      <a:r>
                        <a:rPr lang="en-US" altLang="zh-CN" sz="1050" kern="0" dirty="0">
                          <a:effectLst/>
                        </a:rPr>
                        <a:t>m</a:t>
                      </a:r>
                      <a:r>
                        <a:rPr lang="en-US" altLang="zh-CN" sz="1050" kern="0" baseline="30000" dirty="0">
                          <a:effectLst/>
                        </a:rPr>
                        <a:t>3</a:t>
                      </a:r>
                      <a:r>
                        <a:rPr lang="en-US" sz="1050" kern="0" dirty="0">
                          <a:effectLst/>
                        </a:rPr>
                        <a:t>/h</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75894800"/>
                  </a:ext>
                </a:extLst>
              </a:tr>
              <a:tr h="276548">
                <a:tc>
                  <a:txBody>
                    <a:bodyPr/>
                    <a:lstStyle/>
                    <a:p>
                      <a:pPr marL="266700" algn="ctr">
                        <a:lnSpc>
                          <a:spcPct val="150000"/>
                        </a:lnSpc>
                        <a:spcAft>
                          <a:spcPts val="0"/>
                        </a:spcAft>
                      </a:pPr>
                      <a:r>
                        <a:rPr lang="en-US" sz="1050" kern="0" dirty="0">
                          <a:effectLst/>
                        </a:rPr>
                        <a:t>7</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燃烧风机静压力</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40mbar</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143577109"/>
                  </a:ext>
                </a:extLst>
              </a:tr>
              <a:tr h="276548">
                <a:tc>
                  <a:txBody>
                    <a:bodyPr/>
                    <a:lstStyle/>
                    <a:p>
                      <a:pPr marL="266700" algn="ctr">
                        <a:lnSpc>
                          <a:spcPct val="150000"/>
                        </a:lnSpc>
                        <a:spcAft>
                          <a:spcPts val="0"/>
                        </a:spcAft>
                      </a:pPr>
                      <a:r>
                        <a:rPr lang="en-US" sz="1050" kern="0" dirty="0">
                          <a:effectLst/>
                        </a:rPr>
                        <a:t>8</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燃烧风机马达</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22kW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610101292"/>
                  </a:ext>
                </a:extLst>
              </a:tr>
              <a:tr h="276548">
                <a:tc>
                  <a:txBody>
                    <a:bodyPr/>
                    <a:lstStyle/>
                    <a:p>
                      <a:pPr marL="266700" algn="ctr">
                        <a:lnSpc>
                          <a:spcPct val="150000"/>
                        </a:lnSpc>
                        <a:spcAft>
                          <a:spcPts val="0"/>
                        </a:spcAft>
                      </a:pPr>
                      <a:r>
                        <a:rPr lang="en-US" sz="1050" kern="0" dirty="0">
                          <a:effectLst/>
                        </a:rPr>
                        <a:t>9</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燃烧风机额定转速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a:effectLst/>
                        </a:rPr>
                        <a:t>2955r/min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144936470"/>
                  </a:ext>
                </a:extLst>
              </a:tr>
              <a:tr h="276548">
                <a:tc>
                  <a:txBody>
                    <a:bodyPr/>
                    <a:lstStyle/>
                    <a:p>
                      <a:pPr marL="266700" algn="ctr">
                        <a:lnSpc>
                          <a:spcPct val="150000"/>
                        </a:lnSpc>
                        <a:spcAft>
                          <a:spcPts val="0"/>
                        </a:spcAft>
                      </a:pPr>
                      <a:r>
                        <a:rPr lang="en-US" sz="1050" kern="0" dirty="0">
                          <a:effectLst/>
                        </a:rPr>
                        <a:t>10</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a:effectLst/>
                        </a:rPr>
                        <a:t>点火装置燃气压力</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en-US" sz="1050" kern="0" dirty="0">
                          <a:effectLst/>
                        </a:rPr>
                        <a:t>0.05bar</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891470356"/>
                  </a:ext>
                </a:extLst>
              </a:tr>
              <a:tr h="276548">
                <a:tc>
                  <a:txBody>
                    <a:bodyPr/>
                    <a:lstStyle/>
                    <a:p>
                      <a:pPr marL="266700" algn="ctr">
                        <a:lnSpc>
                          <a:spcPct val="150000"/>
                        </a:lnSpc>
                        <a:spcAft>
                          <a:spcPts val="0"/>
                        </a:spcAft>
                      </a:pPr>
                      <a:r>
                        <a:rPr lang="en-US" sz="1050" kern="0" dirty="0">
                          <a:effectLst/>
                        </a:rPr>
                        <a:t>11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050" kern="0">
                          <a:effectLst/>
                        </a:rPr>
                        <a:t>燃烧风机电机控制方式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marL="266700" algn="ctr">
                        <a:lnSpc>
                          <a:spcPct val="150000"/>
                        </a:lnSpc>
                        <a:spcAft>
                          <a:spcPts val="0"/>
                        </a:spcAft>
                      </a:pPr>
                      <a:r>
                        <a:rPr lang="zh-CN" sz="1050" kern="0" dirty="0">
                          <a:effectLst/>
                        </a:rPr>
                        <a:t>变频</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637287429"/>
                  </a:ext>
                </a:extLst>
              </a:tr>
            </a:tbl>
          </a:graphicData>
        </a:graphic>
      </p:graphicFrame>
    </p:spTree>
    <p:extLst>
      <p:ext uri="{BB962C8B-B14F-4D97-AF65-F5344CB8AC3E}">
        <p14:creationId xmlns:p14="http://schemas.microsoft.com/office/powerpoint/2010/main" val="33609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987263"/>
          </a:xfrm>
          <a:prstGeom prst="rect">
            <a:avLst/>
          </a:prstGeom>
        </p:spPr>
        <p:txBody>
          <a:bodyPr wrap="square">
            <a:spAutoFit/>
          </a:bodyPr>
          <a:lstStyle/>
          <a:p>
            <a:pPr>
              <a:lnSpc>
                <a:spcPts val="25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zh-CN" sz="1600" b="1" dirty="0">
                <a:solidFill>
                  <a:srgbClr val="FF0000"/>
                </a:solidFill>
                <a:latin typeface="宋体" panose="02010600030101010101" pitchFamily="2" charset="-122"/>
                <a:ea typeface="宋体" panose="02010600030101010101" pitchFamily="2" charset="-122"/>
              </a:rPr>
              <a:t>燃烧控制系统目标、基本原理及控制功能</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烧自动控制系统是炉排式焚烧炉的“中枢神经系统”，它根据各仪表、变送器监测、测量得到的数据信息，通过液压系统控制给料器的移动速度、炉排的往复运动速度、剪切刀的运动速度、捞渣机的运动；同时，通过调节焚烧炉各风门的开度控制燃烧，保证垃圾在焚烧炉内稳定的燃烧，保证垃圾供应量和锅炉主蒸汽流量相适应，将污染物排放量降至最低。本控制系统采用的是以余热锅炉出口蒸发量为设定值，以炉排速度及一次风量为调节对象，按照额定入炉垃圾量及入炉垃圾特性进行实时控制和调节，保证最佳的燃烧工况和燃烧效果，并且使环保排放达到要求，实现垃圾焚烧炉运行稳定性、经济性。</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就目前而言，现场运行中投入最多的是蒸汽负荷控制方式，这种控制方式使得垃圾转移、燃烧与配风相对应，能够保证蒸汽负荷达到设定控制值。</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燃烧自动控制系统主要实现以下控制：</a:t>
            </a:r>
          </a:p>
          <a:p>
            <a:pPr>
              <a:lnSpc>
                <a:spcPts val="2400"/>
              </a:lnSpc>
            </a:pPr>
            <a:r>
              <a:rPr lang="en-US" altLang="zh-CN" sz="1600" dirty="0">
                <a:latin typeface="宋体" panose="02010600030101010101" pitchFamily="2" charset="-122"/>
                <a:ea typeface="宋体" panose="02010600030101010101" pitchFamily="2" charset="-122"/>
              </a:rPr>
              <a:t>    (1)</a:t>
            </a:r>
            <a:r>
              <a:rPr lang="zh-CN" altLang="zh-CN" sz="1600" dirty="0">
                <a:latin typeface="宋体" panose="02010600030101010101" pitchFamily="2" charset="-122"/>
                <a:ea typeface="宋体" panose="02010600030101010101" pitchFamily="2" charset="-122"/>
              </a:rPr>
              <a:t>锅炉主蒸汽流量控制；</a:t>
            </a:r>
            <a:r>
              <a:rPr lang="en-US" altLang="zh-CN" sz="1600" dirty="0">
                <a:latin typeface="宋体" panose="02010600030101010101" pitchFamily="2" charset="-122"/>
                <a:ea typeface="宋体" panose="02010600030101010101" pitchFamily="2" charset="-122"/>
              </a:rPr>
              <a:t>    (2)</a:t>
            </a:r>
            <a:r>
              <a:rPr lang="zh-CN" altLang="zh-CN" sz="1600" dirty="0">
                <a:latin typeface="宋体" panose="02010600030101010101" pitchFamily="2" charset="-122"/>
                <a:ea typeface="宋体" panose="02010600030101010101" pitchFamily="2" charset="-122"/>
              </a:rPr>
              <a:t>垃圾层层厚控制（垃圾层厚度控制）；</a:t>
            </a:r>
          </a:p>
          <a:p>
            <a:pPr>
              <a:lnSpc>
                <a:spcPts val="2400"/>
              </a:lnSpc>
            </a:pPr>
            <a:r>
              <a:rPr lang="en-US" altLang="zh-CN" sz="1600" dirty="0">
                <a:latin typeface="宋体" panose="02010600030101010101" pitchFamily="2" charset="-122"/>
                <a:ea typeface="宋体" panose="02010600030101010101" pitchFamily="2" charset="-122"/>
              </a:rPr>
              <a:t>    (3)</a:t>
            </a:r>
            <a:r>
              <a:rPr lang="zh-CN" altLang="zh-CN" sz="1600" dirty="0">
                <a:latin typeface="宋体" panose="02010600030101010101" pitchFamily="2" charset="-122"/>
                <a:ea typeface="宋体" panose="02010600030101010101" pitchFamily="2" charset="-122"/>
              </a:rPr>
              <a:t>垃圾燃烧位置控制；</a:t>
            </a:r>
            <a:r>
              <a:rPr lang="en-US" altLang="zh-CN" sz="1600" dirty="0">
                <a:latin typeface="宋体" panose="02010600030101010101" pitchFamily="2" charset="-122"/>
                <a:ea typeface="宋体" panose="02010600030101010101" pitchFamily="2" charset="-122"/>
              </a:rPr>
              <a:t>      (4)</a:t>
            </a:r>
            <a:r>
              <a:rPr lang="zh-CN" altLang="zh-CN" sz="1600" dirty="0">
                <a:latin typeface="宋体" panose="02010600030101010101" pitchFamily="2" charset="-122"/>
                <a:ea typeface="宋体" panose="02010600030101010101" pitchFamily="2" charset="-122"/>
              </a:rPr>
              <a:t>灼烧损失最小化控制（燃烬炉排上部温度控制）；</a:t>
            </a:r>
          </a:p>
          <a:p>
            <a:pPr>
              <a:lnSpc>
                <a:spcPts val="2400"/>
              </a:lnSpc>
            </a:pPr>
            <a:r>
              <a:rPr lang="en-US" altLang="zh-CN" sz="1600" dirty="0">
                <a:latin typeface="宋体" panose="02010600030101010101" pitchFamily="2" charset="-122"/>
                <a:ea typeface="宋体" panose="02010600030101010101" pitchFamily="2" charset="-122"/>
              </a:rPr>
              <a:t>    (5)</a:t>
            </a:r>
            <a:r>
              <a:rPr lang="zh-CN" altLang="zh-CN" sz="1600" dirty="0">
                <a:latin typeface="宋体" panose="02010600030101010101" pitchFamily="2" charset="-122"/>
                <a:ea typeface="宋体" panose="02010600030101010101" pitchFamily="2" charset="-122"/>
              </a:rPr>
              <a:t>炉膛温度控制（保证烟气在</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℃的环境中至少停留</a:t>
            </a:r>
            <a:r>
              <a:rPr lang="en-US" altLang="zh-CN" sz="1600" dirty="0">
                <a:latin typeface="宋体" panose="02010600030101010101" pitchFamily="2" charset="-122"/>
                <a:ea typeface="宋体" panose="02010600030101010101" pitchFamily="2" charset="-122"/>
              </a:rPr>
              <a:t>2s</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氧气浓度控制（风系统控制）。</a:t>
            </a:r>
          </a:p>
        </p:txBody>
      </p:sp>
    </p:spTree>
    <p:extLst>
      <p:ext uri="{BB962C8B-B14F-4D97-AF65-F5344CB8AC3E}">
        <p14:creationId xmlns:p14="http://schemas.microsoft.com/office/powerpoint/2010/main" val="233664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pic>
        <p:nvPicPr>
          <p:cNvPr id="6" name="图片 5">
            <a:extLst>
              <a:ext uri="{FF2B5EF4-FFF2-40B4-BE49-F238E27FC236}">
                <a16:creationId xmlns:a16="http://schemas.microsoft.com/office/drawing/2014/main" xmlns="" id="{9CD4D8C7-AF2D-40C3-9DDF-BBD71DC727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57" y="1533875"/>
            <a:ext cx="7679780" cy="4331216"/>
          </a:xfrm>
          <a:prstGeom prst="rect">
            <a:avLst/>
          </a:prstGeom>
          <a:noFill/>
          <a:ln w="9525">
            <a:noFill/>
            <a:miter lim="800000"/>
            <a:headEnd/>
            <a:tailEnd/>
          </a:ln>
        </p:spPr>
      </p:pic>
      <p:sp>
        <p:nvSpPr>
          <p:cNvPr id="7" name="矩形 6">
            <a:extLst>
              <a:ext uri="{FF2B5EF4-FFF2-40B4-BE49-F238E27FC236}">
                <a16:creationId xmlns:a16="http://schemas.microsoft.com/office/drawing/2014/main" xmlns="" id="{1D1C40AB-A7C7-46F0-9924-82528DAFD980}"/>
              </a:ext>
            </a:extLst>
          </p:cNvPr>
          <p:cNvSpPr/>
          <p:nvPr/>
        </p:nvSpPr>
        <p:spPr>
          <a:xfrm>
            <a:off x="3136121" y="6015243"/>
            <a:ext cx="2262158" cy="369332"/>
          </a:xfrm>
          <a:prstGeom prst="rect">
            <a:avLst/>
          </a:prstGeom>
        </p:spPr>
        <p:txBody>
          <a:bodyPr wrap="none">
            <a:spAutoFit/>
          </a:bodyPr>
          <a:lstStyle/>
          <a:p>
            <a:r>
              <a:rPr lang="zh-CN" altLang="zh-CN" dirty="0">
                <a:latin typeface="Times New Roman" panose="02020603050405020304" pitchFamily="18" charset="0"/>
                <a:ea typeface="宋体" panose="02010600030101010101" pitchFamily="2" charset="-122"/>
                <a:cs typeface="Times New Roman" panose="02020603050405020304" pitchFamily="18" charset="0"/>
              </a:rPr>
              <a:t>燃烧控制系统方框图</a:t>
            </a:r>
            <a:endParaRPr lang="zh-CN" altLang="en-US" dirty="0"/>
          </a:p>
        </p:txBody>
      </p:sp>
    </p:spTree>
    <p:extLst>
      <p:ext uri="{BB962C8B-B14F-4D97-AF65-F5344CB8AC3E}">
        <p14:creationId xmlns:p14="http://schemas.microsoft.com/office/powerpoint/2010/main" val="12808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8" y="1533875"/>
            <a:ext cx="4273001" cy="4719562"/>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zh-CN" sz="1600" dirty="0">
                <a:solidFill>
                  <a:srgbClr val="FF0000"/>
                </a:solidFill>
                <a:latin typeface="宋体" panose="02010600030101010101" pitchFamily="2" charset="-122"/>
                <a:ea typeface="宋体" panose="02010600030101010101" pitchFamily="2" charset="-122"/>
              </a:rPr>
              <a:t>锅炉主蒸汽流量控制系统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200" dirty="0">
                <a:latin typeface="宋体" panose="02010600030101010101" pitchFamily="2" charset="-122"/>
                <a:ea typeface="宋体" panose="02010600030101010101" pitchFamily="2" charset="-122"/>
              </a:rPr>
              <a:t>锅炉主蒸汽流量是衡量焚烧炉出力的重要指标，能否保证锅炉主蒸汽流量的稳定是衡量燃烧控制系统的重要指标，锅炉主蒸汽控制回路是燃烧控制系统的核心控制回路。锅炉主蒸汽流量通过测量送到汽轮机的蒸汽量，运用温度和压力补偿的方法计算得到。锅炉主蒸汽流量主要是控制炉排上垃圾层的厚度，也就是保持一个相对恒定的垃圾进料量，保持稳定的出力。同样，利用锅炉主蒸汽流量可以控制穿过燃烧段炉排的风量，通过改变燃烧段炉排的空气流量可以改变锅炉主蒸汽流量，当燃烧段炉排的进气量增加时，锅炉主蒸汽流量也会变大；同样，燃烧段炉排的进气量变小时，锅炉主蒸汽流量也会变小。当控制系统处于自动状态时，系统会根据运行人员设定的锅炉主蒸汽流量自动计算出所需垃圾量和理论风量。同时，结合当前锅炉主蒸汽流量，经</a:t>
            </a:r>
            <a:r>
              <a:rPr lang="en-US" altLang="zh-CN" sz="1200" dirty="0">
                <a:latin typeface="宋体" panose="02010600030101010101" pitchFamily="2" charset="-122"/>
                <a:ea typeface="宋体" panose="02010600030101010101" pitchFamily="2" charset="-122"/>
              </a:rPr>
              <a:t>PID</a:t>
            </a:r>
            <a:r>
              <a:rPr lang="zh-CN" altLang="zh-CN" sz="1200" dirty="0">
                <a:latin typeface="宋体" panose="02010600030101010101" pitchFamily="2" charset="-122"/>
                <a:ea typeface="宋体" panose="02010600030101010101" pitchFamily="2" charset="-122"/>
              </a:rPr>
              <a:t>运算，调节燃烧段进气门开度。</a:t>
            </a:r>
          </a:p>
        </p:txBody>
      </p:sp>
      <p:pic>
        <p:nvPicPr>
          <p:cNvPr id="6" name="图片 5">
            <a:extLst>
              <a:ext uri="{FF2B5EF4-FFF2-40B4-BE49-F238E27FC236}">
                <a16:creationId xmlns:a16="http://schemas.microsoft.com/office/drawing/2014/main" xmlns="" id="{D4CF75A0-C9C4-4E3B-B07A-517AE6C1BDD2}"/>
              </a:ext>
            </a:extLst>
          </p:cNvPr>
          <p:cNvPicPr/>
          <p:nvPr/>
        </p:nvPicPr>
        <p:blipFill>
          <a:blip r:embed="rId2" cstate="print"/>
          <a:srcRect/>
          <a:stretch>
            <a:fillRect/>
          </a:stretch>
        </p:blipFill>
        <p:spPr bwMode="auto">
          <a:xfrm>
            <a:off x="4890782" y="1994887"/>
            <a:ext cx="3567828" cy="3508291"/>
          </a:xfrm>
          <a:prstGeom prst="rect">
            <a:avLst/>
          </a:prstGeom>
          <a:noFill/>
          <a:ln w="9525">
            <a:noFill/>
            <a:miter lim="800000"/>
            <a:headEnd/>
            <a:tailEnd/>
          </a:ln>
        </p:spPr>
      </p:pic>
      <p:sp>
        <p:nvSpPr>
          <p:cNvPr id="7" name="矩形 6">
            <a:extLst>
              <a:ext uri="{FF2B5EF4-FFF2-40B4-BE49-F238E27FC236}">
                <a16:creationId xmlns:a16="http://schemas.microsoft.com/office/drawing/2014/main" xmlns="" id="{60D45872-12E0-469E-89AB-742DE13A3973}"/>
              </a:ext>
            </a:extLst>
          </p:cNvPr>
          <p:cNvSpPr/>
          <p:nvPr/>
        </p:nvSpPr>
        <p:spPr>
          <a:xfrm>
            <a:off x="5478265" y="5896928"/>
            <a:ext cx="2698175" cy="307777"/>
          </a:xfrm>
          <a:prstGeom prst="rect">
            <a:avLst/>
          </a:prstGeom>
        </p:spPr>
        <p:txBody>
          <a:bodyPr wrap="none">
            <a:spAutoFit/>
          </a:bodyPr>
          <a:lstStyle/>
          <a:p>
            <a:r>
              <a:rPr lang="zh-CN" altLang="zh-CN" sz="1400" dirty="0">
                <a:latin typeface="Times New Roman" panose="02020603050405020304" pitchFamily="18" charset="0"/>
                <a:ea typeface="宋体" panose="02010600030101010101" pitchFamily="2" charset="-122"/>
                <a:cs typeface="Times New Roman" panose="02020603050405020304" pitchFamily="18" charset="0"/>
              </a:rPr>
              <a:t>锅炉主蒸汽流量控制系统方框图</a:t>
            </a:r>
            <a:endParaRPr lang="zh-CN" altLang="en-US" sz="1400" dirty="0"/>
          </a:p>
        </p:txBody>
      </p:sp>
    </p:spTree>
    <p:extLst>
      <p:ext uri="{BB962C8B-B14F-4D97-AF65-F5344CB8AC3E}">
        <p14:creationId xmlns:p14="http://schemas.microsoft.com/office/powerpoint/2010/main" val="10808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2573782"/>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3.1 </a:t>
            </a:r>
            <a:r>
              <a:rPr lang="zh-CN" altLang="zh-CN" sz="1600" dirty="0">
                <a:solidFill>
                  <a:srgbClr val="FF0000"/>
                </a:solidFill>
                <a:latin typeface="宋体" panose="02010600030101010101" pitchFamily="2" charset="-122"/>
                <a:ea typeface="宋体" panose="02010600030101010101" pitchFamily="2" charset="-122"/>
              </a:rPr>
              <a:t>锅炉主蒸汽流量控制系统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现场正常运行时，在燃烧调节控制中，一般将锅炉蒸发量作为主控参数。当垃圾的热值不同时，通过改变垃圾的进料量与炉排运动速度，充分利用垃圾里的能量，尽量减小炉膛温度波动，确保锅炉稳定输出。由于垃圾组分比较复杂，热值、湿度等变化很大，特别是当垃圾刚进入焚烧炉时，由于需要干燥才能燃烧，因此从垃圾进入推料器到燃烧放热具有很大的动态延迟和不确定性。因此辅助燃烧器在焚烧炉升温结束后，应处于热备用状态。如果烟道温度低于</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℃，辅助燃烧器自动启动，通过调节天然气流量的大小将炉温恒定在</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℃以上。</a:t>
            </a:r>
          </a:p>
        </p:txBody>
      </p:sp>
    </p:spTree>
    <p:extLst>
      <p:ext uri="{BB962C8B-B14F-4D97-AF65-F5344CB8AC3E}">
        <p14:creationId xmlns:p14="http://schemas.microsoft.com/office/powerpoint/2010/main" val="621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8" y="1533875"/>
            <a:ext cx="4273001" cy="4416145"/>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3.2 </a:t>
            </a:r>
            <a:r>
              <a:rPr lang="zh-CN" altLang="zh-CN" sz="1600" dirty="0">
                <a:solidFill>
                  <a:srgbClr val="FF0000"/>
                </a:solidFill>
                <a:latin typeface="宋体" panose="02010600030101010101" pitchFamily="2" charset="-122"/>
                <a:ea typeface="宋体" panose="02010600030101010101" pitchFamily="2" charset="-122"/>
              </a:rPr>
              <a:t>垃圾层层厚控制系统</a:t>
            </a:r>
          </a:p>
          <a:p>
            <a:pPr>
              <a:lnSpc>
                <a:spcPts val="2400"/>
              </a:lnSpc>
            </a:pPr>
            <a:r>
              <a:rPr lang="en-US" altLang="zh-CN" sz="1400" dirty="0">
                <a:latin typeface="宋体" panose="02010600030101010101" pitchFamily="2" charset="-122"/>
                <a:ea typeface="宋体" panose="02010600030101010101" pitchFamily="2" charset="-122"/>
              </a:rPr>
              <a:t>    </a:t>
            </a:r>
            <a:r>
              <a:rPr lang="zh-CN" altLang="zh-CN" sz="1400" dirty="0">
                <a:latin typeface="宋体" panose="02010600030101010101" pitchFamily="2" charset="-122"/>
                <a:ea typeface="宋体" panose="02010600030101010101" pitchFamily="2" charset="-122"/>
              </a:rPr>
              <a:t>垃圾层层厚的控制主要是通过调节垃圾推料器的推料速度和干燥段炉排的运动速度控制。推料器的控制主要是根据料层差压来确定。通过测量穿过炉排前后的风压，可以计算出炉排上垃圾厚度。干燥炉排和燃烧炉排上垃圾厚度的准确测量，能够在炉排上形成稳定的垃圾量，防止由于炉排上垃圾过多或者过少，造成焚烧炉炉温的大幅度波动。因此，保证炉排上的垃圾维持在合适的范围内，也是焚烧炉稳定运行的重要条件之一。当垃圾层薄时，干燥段炉排的炉排单元风压差压就会低于设定值，控制系统就会加快推料器和干燥段炉排的运动速度；同理，当垃圾层厚时，干燥段炉排的炉排单元风压差压就会高于设定值，控制系统就会降低推料器和干燥炉排的速度。</a:t>
            </a:r>
          </a:p>
        </p:txBody>
      </p:sp>
      <p:pic>
        <p:nvPicPr>
          <p:cNvPr id="8" name="图片 7">
            <a:extLst>
              <a:ext uri="{FF2B5EF4-FFF2-40B4-BE49-F238E27FC236}">
                <a16:creationId xmlns:a16="http://schemas.microsoft.com/office/drawing/2014/main" xmlns="" id="{8BDF6E4A-924F-4101-978F-5D20C03E683A}"/>
              </a:ext>
            </a:extLst>
          </p:cNvPr>
          <p:cNvPicPr/>
          <p:nvPr/>
        </p:nvPicPr>
        <p:blipFill>
          <a:blip r:embed="rId2" cstate="print"/>
          <a:srcRect/>
          <a:stretch>
            <a:fillRect/>
          </a:stretch>
        </p:blipFill>
        <p:spPr bwMode="auto">
          <a:xfrm>
            <a:off x="4922549" y="1869353"/>
            <a:ext cx="3334760" cy="3746356"/>
          </a:xfrm>
          <a:prstGeom prst="rect">
            <a:avLst/>
          </a:prstGeom>
          <a:noFill/>
          <a:ln w="9525">
            <a:noFill/>
            <a:miter lim="800000"/>
            <a:headEnd/>
            <a:tailEnd/>
          </a:ln>
        </p:spPr>
      </p:pic>
      <p:sp>
        <p:nvSpPr>
          <p:cNvPr id="9" name="矩形 8">
            <a:extLst>
              <a:ext uri="{FF2B5EF4-FFF2-40B4-BE49-F238E27FC236}">
                <a16:creationId xmlns:a16="http://schemas.microsoft.com/office/drawing/2014/main" xmlns="" id="{60146376-9D13-4789-B3F5-582E4033B097}"/>
              </a:ext>
            </a:extLst>
          </p:cNvPr>
          <p:cNvSpPr/>
          <p:nvPr/>
        </p:nvSpPr>
        <p:spPr>
          <a:xfrm>
            <a:off x="5588490" y="5868118"/>
            <a:ext cx="2339102" cy="378630"/>
          </a:xfrm>
          <a:prstGeom prst="rect">
            <a:avLst/>
          </a:prstGeom>
        </p:spPr>
        <p:txBody>
          <a:bodyPr wrap="none">
            <a:spAutoFit/>
          </a:bodyPr>
          <a:lstStyle/>
          <a:p>
            <a:pPr>
              <a:lnSpc>
                <a:spcPct val="150000"/>
              </a:lnSpc>
              <a:spcBef>
                <a:spcPts val="600"/>
              </a:spcBef>
            </a:pPr>
            <a:r>
              <a:rPr lang="zh-CN" altLang="zh-CN" sz="1400" kern="100" dirty="0">
                <a:latin typeface="Times New Roman" panose="02020603050405020304" pitchFamily="18" charset="0"/>
                <a:ea typeface="宋体" panose="02010600030101010101" pitchFamily="2" charset="-122"/>
                <a:cs typeface="Times New Roman" panose="02020603050405020304" pitchFamily="18" charset="0"/>
              </a:rPr>
              <a:t>垃圾层厚度控制系统方框图</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3654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804888"/>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3.3 </a:t>
            </a:r>
            <a:r>
              <a:rPr lang="zh-CN" altLang="zh-CN" sz="1600" dirty="0">
                <a:solidFill>
                  <a:srgbClr val="FF0000"/>
                </a:solidFill>
                <a:latin typeface="宋体" panose="02010600030101010101" pitchFamily="2" charset="-122"/>
                <a:ea typeface="宋体" panose="02010600030101010101" pitchFamily="2" charset="-122"/>
              </a:rPr>
              <a:t>垃圾燃烧位置控制系统</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焚烧的位置变化要根据垃圾的发热量及其燃烧工作区进行调整。在垃圾成分、炉排速度和炉排风量一定的条件下，垃圾燃烧位置随垃圾量的增加而向后移动，而且其燃烬位置也会向后移动。在此基础上，要建立一个数学模型比较困难。垃圾焚烧位置的控制就是要实时保持垃圾在炉排上的燃烧位置合适。如果燃烧位置过于靠前，会使燃烧过程不均匀，热量得不到充分利用；燃烧位置过于靠后，在燃烧炉排上会形成一个高温区，不利于垃圾的完全燃烧。除此之外，当垃圾的低位热值变低时，若不调整炉排的运动速度，燃烬位置会向焚烧炉排下游一侧移动。</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要实现垃圾燃烧位置的准确控制，可以通过测量燃烬炉排上部的温度，监测其位置，调节燃烧炉排速度来实现，以保持正确的位置，实现垃圾在炉排的适当位置上燃烧和燃烬。从成都某环保发电厂的燃烧控制系统来看，可以通过将燃烧炉排投入串级来实现。燃烧炉排为串级模式时，其速度设定值受燃烬炉排上部的温度偏差曲线的修正。 </a:t>
            </a:r>
          </a:p>
        </p:txBody>
      </p:sp>
    </p:spTree>
    <p:extLst>
      <p:ext uri="{BB962C8B-B14F-4D97-AF65-F5344CB8AC3E}">
        <p14:creationId xmlns:p14="http://schemas.microsoft.com/office/powerpoint/2010/main" val="34800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3F3AF3D-ABDB-4594-BEB3-1886B9731880}"/>
              </a:ext>
            </a:extLst>
          </p:cNvPr>
          <p:cNvSpPr/>
          <p:nvPr/>
        </p:nvSpPr>
        <p:spPr>
          <a:xfrm>
            <a:off x="2271378" y="1396402"/>
            <a:ext cx="4031873" cy="400110"/>
          </a:xfrm>
          <a:prstGeom prst="rect">
            <a:avLst/>
          </a:prstGeom>
        </p:spPr>
        <p:txBody>
          <a:bodyPr wrap="none">
            <a:spAutoFit/>
          </a:bodyPr>
          <a:lstStyle/>
          <a:p>
            <a:r>
              <a:rPr lang="zh-CN" altLang="en-US" sz="2000" b="1" dirty="0">
                <a:latin typeface="宋体" panose="02010600030101010101" pitchFamily="2" charset="-122"/>
                <a:ea typeface="宋体" panose="02010600030101010101" pitchFamily="2" charset="-122"/>
              </a:rPr>
              <a:t>炉排式城市垃圾焚烧主要设备流程</a:t>
            </a:r>
          </a:p>
        </p:txBody>
      </p:sp>
      <p:sp>
        <p:nvSpPr>
          <p:cNvPr id="17" name="矩形 16">
            <a:extLst>
              <a:ext uri="{FF2B5EF4-FFF2-40B4-BE49-F238E27FC236}">
                <a16:creationId xmlns:a16="http://schemas.microsoft.com/office/drawing/2014/main" xmlns="" id="{4FCB465A-699A-48D0-9794-5BFD90F05D2B}"/>
              </a:ext>
            </a:extLst>
          </p:cNvPr>
          <p:cNvSpPr/>
          <p:nvPr/>
        </p:nvSpPr>
        <p:spPr>
          <a:xfrm>
            <a:off x="109058" y="270553"/>
            <a:ext cx="3036900" cy="442878"/>
          </a:xfrm>
          <a:prstGeom prst="rect">
            <a:avLst/>
          </a:prstGeom>
        </p:spPr>
        <p:txBody>
          <a:bodyPr wrap="square">
            <a:spAutoFit/>
          </a:bodyPr>
          <a:lstStyle/>
          <a:p>
            <a:pPr>
              <a:lnSpc>
                <a:spcPct val="150000"/>
              </a:lnSpc>
            </a:pPr>
            <a:r>
              <a:rPr lang="zh-CN" altLang="en-US" b="1" dirty="0">
                <a:solidFill>
                  <a:srgbClr val="023A8E"/>
                </a:solidFill>
                <a:latin typeface="宋体" panose="02010600030101010101" pitchFamily="2" charset="-122"/>
                <a:ea typeface="宋体" panose="02010600030101010101" pitchFamily="2" charset="-122"/>
                <a:cs typeface="Verdana" panose="020B0604030504040204" pitchFamily="34" charset="0"/>
              </a:rPr>
              <a:t>垃圾焚烧发电厂主要流程</a:t>
            </a:r>
            <a:endParaRPr lang="zh-CN" altLang="en-US" dirty="0">
              <a:solidFill>
                <a:srgbClr val="023A8E"/>
              </a:solidFill>
              <a:latin typeface="楷体" panose="02010609060101010101" pitchFamily="49" charset="-122"/>
              <a:ea typeface="楷体" panose="02010609060101010101" pitchFamily="49" charset="-122"/>
              <a:cs typeface="Verdana" panose="020B0604030504040204" pitchFamily="34" charset="0"/>
            </a:endParaRPr>
          </a:p>
        </p:txBody>
      </p:sp>
      <p:grpSp>
        <p:nvGrpSpPr>
          <p:cNvPr id="3" name="组合 2">
            <a:extLst>
              <a:ext uri="{FF2B5EF4-FFF2-40B4-BE49-F238E27FC236}">
                <a16:creationId xmlns:a16="http://schemas.microsoft.com/office/drawing/2014/main" xmlns="" id="{0DE86F75-4A1E-4918-9AFC-A6DED96F719B}"/>
              </a:ext>
            </a:extLst>
          </p:cNvPr>
          <p:cNvGrpSpPr/>
          <p:nvPr/>
        </p:nvGrpSpPr>
        <p:grpSpPr>
          <a:xfrm>
            <a:off x="577422" y="2289763"/>
            <a:ext cx="7480795" cy="2938003"/>
            <a:chOff x="577422" y="2040796"/>
            <a:chExt cx="7480795" cy="2938003"/>
          </a:xfrm>
        </p:grpSpPr>
        <p:sp>
          <p:nvSpPr>
            <p:cNvPr id="4" name="矩形 3">
              <a:extLst>
                <a:ext uri="{FF2B5EF4-FFF2-40B4-BE49-F238E27FC236}">
                  <a16:creationId xmlns:a16="http://schemas.microsoft.com/office/drawing/2014/main" xmlns="" id="{623FC22D-2E31-4C4E-B293-0067FFD61BB3}"/>
                </a:ext>
              </a:extLst>
            </p:cNvPr>
            <p:cNvSpPr/>
            <p:nvPr/>
          </p:nvSpPr>
          <p:spPr>
            <a:xfrm>
              <a:off x="646838" y="2045317"/>
              <a:ext cx="1069565" cy="369332"/>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垃圾坑</a:t>
              </a:r>
            </a:p>
          </p:txBody>
        </p:sp>
        <p:sp>
          <p:nvSpPr>
            <p:cNvPr id="5" name="矩形 4">
              <a:extLst>
                <a:ext uri="{FF2B5EF4-FFF2-40B4-BE49-F238E27FC236}">
                  <a16:creationId xmlns:a16="http://schemas.microsoft.com/office/drawing/2014/main" xmlns="" id="{C670CE99-4BBC-4705-A1E0-B69E11066A12}"/>
                </a:ext>
              </a:extLst>
            </p:cNvPr>
            <p:cNvSpPr/>
            <p:nvPr/>
          </p:nvSpPr>
          <p:spPr>
            <a:xfrm>
              <a:off x="646838" y="2045317"/>
              <a:ext cx="91440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6" name="箭头: 右 5">
              <a:extLst>
                <a:ext uri="{FF2B5EF4-FFF2-40B4-BE49-F238E27FC236}">
                  <a16:creationId xmlns:a16="http://schemas.microsoft.com/office/drawing/2014/main" xmlns="" id="{BD521324-FABF-4781-8A91-345BF1103979}"/>
                </a:ext>
              </a:extLst>
            </p:cNvPr>
            <p:cNvSpPr/>
            <p:nvPr/>
          </p:nvSpPr>
          <p:spPr>
            <a:xfrm>
              <a:off x="1735022" y="2094584"/>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2CD02AD5-80A0-4D83-BBF0-026684E8FAE1}"/>
                </a:ext>
              </a:extLst>
            </p:cNvPr>
            <p:cNvSpPr/>
            <p:nvPr/>
          </p:nvSpPr>
          <p:spPr>
            <a:xfrm>
              <a:off x="2905781" y="2045317"/>
              <a:ext cx="1577388" cy="369332"/>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炉排式焚烧炉</a:t>
              </a:r>
            </a:p>
          </p:txBody>
        </p:sp>
        <p:sp>
          <p:nvSpPr>
            <p:cNvPr id="12" name="矩形 11">
              <a:extLst>
                <a:ext uri="{FF2B5EF4-FFF2-40B4-BE49-F238E27FC236}">
                  <a16:creationId xmlns:a16="http://schemas.microsoft.com/office/drawing/2014/main" xmlns="" id="{F07AC4FE-9396-4340-863E-E0D609E5EF3A}"/>
                </a:ext>
              </a:extLst>
            </p:cNvPr>
            <p:cNvSpPr/>
            <p:nvPr/>
          </p:nvSpPr>
          <p:spPr>
            <a:xfrm>
              <a:off x="2905781" y="2045317"/>
              <a:ext cx="148279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3" name="箭头: 右 12">
              <a:extLst>
                <a:ext uri="{FF2B5EF4-FFF2-40B4-BE49-F238E27FC236}">
                  <a16:creationId xmlns:a16="http://schemas.microsoft.com/office/drawing/2014/main" xmlns="" id="{1DBF703F-369A-45CE-956A-9E6F6CB867B4}"/>
                </a:ext>
              </a:extLst>
            </p:cNvPr>
            <p:cNvSpPr/>
            <p:nvPr/>
          </p:nvSpPr>
          <p:spPr>
            <a:xfrm>
              <a:off x="4556686" y="2094584"/>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CB1ECF2C-C9CD-480A-9F7E-1A52BD084454}"/>
                </a:ext>
              </a:extLst>
            </p:cNvPr>
            <p:cNvSpPr/>
            <p:nvPr/>
          </p:nvSpPr>
          <p:spPr>
            <a:xfrm>
              <a:off x="5634992" y="2040796"/>
              <a:ext cx="1577388" cy="369332"/>
            </a:xfrm>
            <a:prstGeom prst="rect">
              <a:avLst/>
            </a:prstGeom>
          </p:spPr>
          <p:txBody>
            <a:bodyPr wrap="square">
              <a:spAutoFit/>
            </a:bodyPr>
            <a:lstStyle/>
            <a:p>
              <a:r>
                <a:rPr lang="zh-CN" altLang="en-US" dirty="0"/>
                <a:t>  </a:t>
              </a:r>
              <a:r>
                <a:rPr lang="zh-CN" altLang="en-US" dirty="0">
                  <a:latin typeface="宋体" panose="02010600030101010101" pitchFamily="2" charset="-122"/>
                  <a:ea typeface="宋体" panose="02010600030101010101" pitchFamily="2" charset="-122"/>
                </a:rPr>
                <a:t>余热锅炉</a:t>
              </a:r>
            </a:p>
          </p:txBody>
        </p:sp>
        <p:sp>
          <p:nvSpPr>
            <p:cNvPr id="15" name="矩形 14">
              <a:extLst>
                <a:ext uri="{FF2B5EF4-FFF2-40B4-BE49-F238E27FC236}">
                  <a16:creationId xmlns:a16="http://schemas.microsoft.com/office/drawing/2014/main" xmlns="" id="{6AD41D2A-1A0D-4334-8ED5-9FB402DC21EA}"/>
                </a:ext>
              </a:extLst>
            </p:cNvPr>
            <p:cNvSpPr/>
            <p:nvPr/>
          </p:nvSpPr>
          <p:spPr>
            <a:xfrm>
              <a:off x="5634992" y="2040796"/>
              <a:ext cx="126370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6" name="箭头: 右 15">
              <a:extLst>
                <a:ext uri="{FF2B5EF4-FFF2-40B4-BE49-F238E27FC236}">
                  <a16:creationId xmlns:a16="http://schemas.microsoft.com/office/drawing/2014/main" xmlns="" id="{E50B779A-6B70-4E85-B315-810C899FEE74}"/>
                </a:ext>
              </a:extLst>
            </p:cNvPr>
            <p:cNvSpPr/>
            <p:nvPr/>
          </p:nvSpPr>
          <p:spPr>
            <a:xfrm>
              <a:off x="7079809" y="2090063"/>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C16466D4-A7E3-41A8-82AB-8FBF7BD92870}"/>
                </a:ext>
              </a:extLst>
            </p:cNvPr>
            <p:cNvSpPr/>
            <p:nvPr/>
          </p:nvSpPr>
          <p:spPr>
            <a:xfrm>
              <a:off x="577422" y="2907900"/>
              <a:ext cx="980871" cy="369332"/>
            </a:xfrm>
            <a:prstGeom prst="rect">
              <a:avLst/>
            </a:prstGeom>
          </p:spPr>
          <p:txBody>
            <a:bodyPr wrap="square">
              <a:spAutoFit/>
            </a:bodyPr>
            <a:lstStyle/>
            <a:p>
              <a:r>
                <a:rPr lang="zh-CN" altLang="en-US" dirty="0"/>
                <a:t> </a:t>
              </a:r>
              <a:r>
                <a:rPr lang="zh-CN" altLang="en-US" dirty="0">
                  <a:latin typeface="宋体" panose="02010600030101010101" pitchFamily="2" charset="-122"/>
                  <a:ea typeface="宋体" panose="02010600030101010101" pitchFamily="2" charset="-122"/>
                </a:rPr>
                <a:t>受热面</a:t>
              </a:r>
            </a:p>
          </p:txBody>
        </p:sp>
        <p:sp>
          <p:nvSpPr>
            <p:cNvPr id="20" name="矩形 19">
              <a:extLst>
                <a:ext uri="{FF2B5EF4-FFF2-40B4-BE49-F238E27FC236}">
                  <a16:creationId xmlns:a16="http://schemas.microsoft.com/office/drawing/2014/main" xmlns="" id="{CEF1A8EB-E892-468B-8206-83213102308F}"/>
                </a:ext>
              </a:extLst>
            </p:cNvPr>
            <p:cNvSpPr/>
            <p:nvPr/>
          </p:nvSpPr>
          <p:spPr>
            <a:xfrm>
              <a:off x="646837" y="2907900"/>
              <a:ext cx="914401"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21" name="箭头: 右 20">
              <a:extLst>
                <a:ext uri="{FF2B5EF4-FFF2-40B4-BE49-F238E27FC236}">
                  <a16:creationId xmlns:a16="http://schemas.microsoft.com/office/drawing/2014/main" xmlns="" id="{5C36B54C-DDC5-4370-9A21-7FE6FA805B03}"/>
                </a:ext>
              </a:extLst>
            </p:cNvPr>
            <p:cNvSpPr/>
            <p:nvPr/>
          </p:nvSpPr>
          <p:spPr>
            <a:xfrm>
              <a:off x="1733453" y="2957167"/>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xmlns="" id="{E8535701-BEA7-428E-BF43-13233FD8F0BF}"/>
                </a:ext>
              </a:extLst>
            </p:cNvPr>
            <p:cNvSpPr/>
            <p:nvPr/>
          </p:nvSpPr>
          <p:spPr>
            <a:xfrm>
              <a:off x="2909986" y="2907900"/>
              <a:ext cx="1577388" cy="369332"/>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半干法脱酸塔</a:t>
              </a:r>
            </a:p>
          </p:txBody>
        </p:sp>
        <p:sp>
          <p:nvSpPr>
            <p:cNvPr id="23" name="矩形 22">
              <a:extLst>
                <a:ext uri="{FF2B5EF4-FFF2-40B4-BE49-F238E27FC236}">
                  <a16:creationId xmlns:a16="http://schemas.microsoft.com/office/drawing/2014/main" xmlns="" id="{7E4E63FC-ED44-47A2-A3C1-FD5971E80C87}"/>
                </a:ext>
              </a:extLst>
            </p:cNvPr>
            <p:cNvSpPr/>
            <p:nvPr/>
          </p:nvSpPr>
          <p:spPr>
            <a:xfrm>
              <a:off x="2909986" y="2907900"/>
              <a:ext cx="148279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24" name="箭头: 右 23">
              <a:extLst>
                <a:ext uri="{FF2B5EF4-FFF2-40B4-BE49-F238E27FC236}">
                  <a16:creationId xmlns:a16="http://schemas.microsoft.com/office/drawing/2014/main" xmlns="" id="{936797C3-C408-4878-923D-65DD24DD5166}"/>
                </a:ext>
              </a:extLst>
            </p:cNvPr>
            <p:cNvSpPr/>
            <p:nvPr/>
          </p:nvSpPr>
          <p:spPr>
            <a:xfrm>
              <a:off x="4556686" y="2949440"/>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D9C7F416-31FC-47B2-841F-69CDA2FEF514}"/>
                </a:ext>
              </a:extLst>
            </p:cNvPr>
            <p:cNvSpPr/>
            <p:nvPr/>
          </p:nvSpPr>
          <p:spPr>
            <a:xfrm>
              <a:off x="5640942" y="2907900"/>
              <a:ext cx="1577388" cy="369332"/>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袋式除尘器</a:t>
              </a:r>
            </a:p>
          </p:txBody>
        </p:sp>
        <p:sp>
          <p:nvSpPr>
            <p:cNvPr id="26" name="矩形 25">
              <a:extLst>
                <a:ext uri="{FF2B5EF4-FFF2-40B4-BE49-F238E27FC236}">
                  <a16:creationId xmlns:a16="http://schemas.microsoft.com/office/drawing/2014/main" xmlns="" id="{E1507BF7-9398-49DF-99E5-F0450ADB0BCF}"/>
                </a:ext>
              </a:extLst>
            </p:cNvPr>
            <p:cNvSpPr/>
            <p:nvPr/>
          </p:nvSpPr>
          <p:spPr>
            <a:xfrm>
              <a:off x="5640942" y="2907900"/>
              <a:ext cx="126370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27" name="箭头: 右 26">
              <a:extLst>
                <a:ext uri="{FF2B5EF4-FFF2-40B4-BE49-F238E27FC236}">
                  <a16:creationId xmlns:a16="http://schemas.microsoft.com/office/drawing/2014/main" xmlns="" id="{2927ACB8-48C3-4830-A2F6-0541C1CF8828}"/>
                </a:ext>
              </a:extLst>
            </p:cNvPr>
            <p:cNvSpPr/>
            <p:nvPr/>
          </p:nvSpPr>
          <p:spPr>
            <a:xfrm>
              <a:off x="7079809" y="2949439"/>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xmlns="" id="{205CA30F-40B6-4F0A-91C3-70685DCEB3DB}"/>
                </a:ext>
              </a:extLst>
            </p:cNvPr>
            <p:cNvSpPr/>
            <p:nvPr/>
          </p:nvSpPr>
          <p:spPr>
            <a:xfrm>
              <a:off x="652049" y="3773517"/>
              <a:ext cx="2660457" cy="369332"/>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蒸汽式烟气再加热器</a:t>
              </a:r>
            </a:p>
          </p:txBody>
        </p:sp>
        <p:sp>
          <p:nvSpPr>
            <p:cNvPr id="29" name="矩形 28">
              <a:extLst>
                <a:ext uri="{FF2B5EF4-FFF2-40B4-BE49-F238E27FC236}">
                  <a16:creationId xmlns:a16="http://schemas.microsoft.com/office/drawing/2014/main" xmlns="" id="{74E159C9-666C-40B9-862E-9B54DFBB2651}"/>
                </a:ext>
              </a:extLst>
            </p:cNvPr>
            <p:cNvSpPr/>
            <p:nvPr/>
          </p:nvSpPr>
          <p:spPr>
            <a:xfrm>
              <a:off x="640032" y="3765434"/>
              <a:ext cx="2281063" cy="442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30" name="箭头: 右 29">
              <a:extLst>
                <a:ext uri="{FF2B5EF4-FFF2-40B4-BE49-F238E27FC236}">
                  <a16:creationId xmlns:a16="http://schemas.microsoft.com/office/drawing/2014/main" xmlns="" id="{F0AD0106-F43E-485C-A58C-2F1421F52CF9}"/>
                </a:ext>
              </a:extLst>
            </p:cNvPr>
            <p:cNvSpPr/>
            <p:nvPr/>
          </p:nvSpPr>
          <p:spPr>
            <a:xfrm>
              <a:off x="3162180" y="3853668"/>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xmlns="" id="{E07E410A-62A7-4C37-8227-910A8FE84B89}"/>
                </a:ext>
              </a:extLst>
            </p:cNvPr>
            <p:cNvSpPr/>
            <p:nvPr/>
          </p:nvSpPr>
          <p:spPr>
            <a:xfrm>
              <a:off x="4287315" y="3821192"/>
              <a:ext cx="1125284" cy="369332"/>
            </a:xfrm>
            <a:prstGeom prst="rect">
              <a:avLst/>
            </a:prstGeom>
          </p:spPr>
          <p:txBody>
            <a:bodyPr wrap="square">
              <a:spAutoFit/>
            </a:bodyPr>
            <a:lstStyle/>
            <a:p>
              <a:r>
                <a:rPr lang="zh-CN" altLang="en-US" dirty="0"/>
                <a:t> </a:t>
              </a:r>
              <a:r>
                <a:rPr lang="en-US" altLang="zh-CN" dirty="0">
                  <a:latin typeface="宋体" panose="02010600030101010101" pitchFamily="2" charset="-122"/>
                  <a:ea typeface="宋体" panose="02010600030101010101" pitchFamily="2" charset="-122"/>
                </a:rPr>
                <a:t>SCR</a:t>
              </a:r>
              <a:r>
                <a:rPr lang="zh-CN" altLang="en-US" dirty="0">
                  <a:latin typeface="宋体" panose="02010600030101010101" pitchFamily="2" charset="-122"/>
                  <a:ea typeface="宋体" panose="02010600030101010101" pitchFamily="2" charset="-122"/>
                </a:rPr>
                <a:t>脱硝</a:t>
              </a:r>
            </a:p>
          </p:txBody>
        </p:sp>
        <p:sp>
          <p:nvSpPr>
            <p:cNvPr id="32" name="矩形 31">
              <a:extLst>
                <a:ext uri="{FF2B5EF4-FFF2-40B4-BE49-F238E27FC236}">
                  <a16:creationId xmlns:a16="http://schemas.microsoft.com/office/drawing/2014/main" xmlns="" id="{AA8B37FA-FC67-4193-8396-E8790AD25EDD}"/>
                </a:ext>
              </a:extLst>
            </p:cNvPr>
            <p:cNvSpPr/>
            <p:nvPr/>
          </p:nvSpPr>
          <p:spPr>
            <a:xfrm>
              <a:off x="4381673" y="3802207"/>
              <a:ext cx="914401"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33" name="箭头: 右 32">
              <a:extLst>
                <a:ext uri="{FF2B5EF4-FFF2-40B4-BE49-F238E27FC236}">
                  <a16:creationId xmlns:a16="http://schemas.microsoft.com/office/drawing/2014/main" xmlns="" id="{6A18C301-8126-48D4-A23E-19A08345C7A8}"/>
                </a:ext>
              </a:extLst>
            </p:cNvPr>
            <p:cNvSpPr/>
            <p:nvPr/>
          </p:nvSpPr>
          <p:spPr>
            <a:xfrm>
              <a:off x="5549621" y="3851474"/>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xmlns="" id="{175F4FCA-29C9-4AC3-933A-FA28E83F6CDF}"/>
                </a:ext>
              </a:extLst>
            </p:cNvPr>
            <p:cNvSpPr/>
            <p:nvPr/>
          </p:nvSpPr>
          <p:spPr>
            <a:xfrm>
              <a:off x="6665051" y="3817460"/>
              <a:ext cx="1125284" cy="369332"/>
            </a:xfrm>
            <a:prstGeom prst="rect">
              <a:avLst/>
            </a:prstGeom>
          </p:spPr>
          <p:txBody>
            <a:bodyPr wrap="square">
              <a:spAutoFit/>
            </a:bodyPr>
            <a:lstStyle/>
            <a:p>
              <a:r>
                <a:rPr lang="zh-CN" altLang="en-US" dirty="0"/>
                <a:t> </a:t>
              </a:r>
              <a:r>
                <a:rPr lang="zh-CN" altLang="en-US" dirty="0">
                  <a:latin typeface="宋体" panose="02010600030101010101" pitchFamily="2" charset="-122"/>
                  <a:ea typeface="宋体" panose="02010600030101010101" pitchFamily="2" charset="-122"/>
                </a:rPr>
                <a:t>引风机</a:t>
              </a:r>
            </a:p>
          </p:txBody>
        </p:sp>
        <p:sp>
          <p:nvSpPr>
            <p:cNvPr id="35" name="矩形 34">
              <a:extLst>
                <a:ext uri="{FF2B5EF4-FFF2-40B4-BE49-F238E27FC236}">
                  <a16:creationId xmlns:a16="http://schemas.microsoft.com/office/drawing/2014/main" xmlns="" id="{05BAA1C3-EF97-440E-A98F-BE844D7B85E9}"/>
                </a:ext>
              </a:extLst>
            </p:cNvPr>
            <p:cNvSpPr/>
            <p:nvPr/>
          </p:nvSpPr>
          <p:spPr>
            <a:xfrm>
              <a:off x="6743911" y="3817460"/>
              <a:ext cx="914401"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36" name="箭头: 右 35">
              <a:extLst>
                <a:ext uri="{FF2B5EF4-FFF2-40B4-BE49-F238E27FC236}">
                  <a16:creationId xmlns:a16="http://schemas.microsoft.com/office/drawing/2014/main" xmlns="" id="{69DD0D89-381B-4034-9E3C-3AE04D8B3FD1}"/>
                </a:ext>
              </a:extLst>
            </p:cNvPr>
            <p:cNvSpPr/>
            <p:nvPr/>
          </p:nvSpPr>
          <p:spPr>
            <a:xfrm>
              <a:off x="652049" y="4658734"/>
              <a:ext cx="978408" cy="2707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xmlns="" id="{269FA97B-8BE2-40DA-BBEA-E70DFDA4048B}"/>
                </a:ext>
              </a:extLst>
            </p:cNvPr>
            <p:cNvSpPr/>
            <p:nvPr/>
          </p:nvSpPr>
          <p:spPr>
            <a:xfrm>
              <a:off x="1760551" y="4609467"/>
              <a:ext cx="1125284" cy="369332"/>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  烟囱</a:t>
              </a:r>
            </a:p>
          </p:txBody>
        </p:sp>
        <p:sp>
          <p:nvSpPr>
            <p:cNvPr id="38" name="矩形 37">
              <a:extLst>
                <a:ext uri="{FF2B5EF4-FFF2-40B4-BE49-F238E27FC236}">
                  <a16:creationId xmlns:a16="http://schemas.microsoft.com/office/drawing/2014/main" xmlns="" id="{F822C630-D273-4C1E-97B6-5C86B3FD9F00}"/>
                </a:ext>
              </a:extLst>
            </p:cNvPr>
            <p:cNvSpPr/>
            <p:nvPr/>
          </p:nvSpPr>
          <p:spPr>
            <a:xfrm>
              <a:off x="1839411" y="4609467"/>
              <a:ext cx="914401"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grpSp>
    </p:spTree>
    <p:extLst>
      <p:ext uri="{BB962C8B-B14F-4D97-AF65-F5344CB8AC3E}">
        <p14:creationId xmlns:p14="http://schemas.microsoft.com/office/powerpoint/2010/main" val="1763684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112664"/>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zh-CN" sz="1600" dirty="0">
                    <a:solidFill>
                      <a:srgbClr val="FF0000"/>
                    </a:solidFill>
                    <a:latin typeface="宋体" panose="02010600030101010101" pitchFamily="2" charset="-122"/>
                    <a:ea typeface="宋体" panose="02010600030101010101" pitchFamily="2" charset="-122"/>
                  </a:rPr>
                  <a:t>热灼减率最小化控制系统</a:t>
                </a:r>
              </a:p>
              <a:p>
                <a:pPr>
                  <a:lnSpc>
                    <a:spcPts val="2400"/>
                  </a:lnSpc>
                </a:pPr>
                <a:r>
                  <a:rPr lang="en-US" altLang="zh-CN" dirty="0"/>
                  <a:t>        </a:t>
                </a:r>
                <a:r>
                  <a:rPr lang="zh-CN" altLang="zh-CN" sz="1600" dirty="0">
                    <a:latin typeface="宋体" panose="02010600030101010101" pitchFamily="2" charset="-122"/>
                    <a:ea typeface="宋体" panose="02010600030101010101" pitchFamily="2" charset="-122"/>
                  </a:rPr>
                  <a:t>焚烧炉炉渣是判定焚烧炉运行正常与否最有力的数据，通过测定焚烧炉渣热灼烧率，可以推算垃圾焚烧的情况。定期测定热灼烧率还可以检验焚烧炉的异常和老化程度。热灼烧率是指焚烧炉炉渣中残留的未燃物所占的比例。可以用公式</a:t>
                </a:r>
                <a:r>
                  <a:rPr lang="en-US" altLang="zh-CN" sz="1600" dirty="0">
                    <a:latin typeface="宋体" panose="02010600030101010101" pitchFamily="2" charset="-122"/>
                    <a:ea typeface="宋体" panose="02010600030101010101" pitchFamily="2" charset="-122"/>
                  </a:rPr>
                  <a:t>4.20</a:t>
                </a:r>
                <a:r>
                  <a:rPr lang="zh-CN" altLang="zh-CN" sz="1600" dirty="0">
                    <a:latin typeface="宋体" panose="02010600030101010101" pitchFamily="2" charset="-122"/>
                    <a:ea typeface="宋体" panose="02010600030101010101" pitchFamily="2" charset="-122"/>
                  </a:rPr>
                  <a:t>表示：</a:t>
                </a:r>
              </a:p>
              <a:p>
                <a:pPr>
                  <a:lnSpc>
                    <a:spcPts val="2400"/>
                  </a:lnSpc>
                </a:pPr>
                <a:r>
                  <a:rPr lang="en-US" altLang="zh-CN" dirty="0">
                    <a:latin typeface="宋体" panose="02010600030101010101" pitchFamily="2" charset="-122"/>
                    <a:ea typeface="宋体" panose="02010600030101010101" pitchFamily="2" charset="-122"/>
                  </a:rPr>
                  <a:t>                       </a:t>
                </a:r>
                <a14:m>
                  <m:oMath xmlns:m="http://schemas.openxmlformats.org/officeDocument/2006/math">
                    <m:r>
                      <m:rPr>
                        <m:sty m:val="p"/>
                      </m:rPr>
                      <a:rPr lang="en-US" altLang="zh-CN">
                        <a:latin typeface="Cambria Math" panose="02040503050406030204" pitchFamily="18" charset="0"/>
                      </a:rPr>
                      <m:t>φ</m:t>
                    </m:r>
                    <m:r>
                      <a:rPr lang="en-US" altLang="zh-CN">
                        <a:latin typeface="Cambria Math" panose="02040503050406030204" pitchFamily="18" charset="0"/>
                      </a:rPr>
                      <m:t>=</m:t>
                    </m:r>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Α</m:t>
                        </m:r>
                        <m:r>
                          <a:rPr lang="en-US" altLang="zh-CN" i="1">
                            <a:latin typeface="Cambria Math" panose="02040503050406030204" pitchFamily="18" charset="0"/>
                          </a:rPr>
                          <m:t>−</m:t>
                        </m:r>
                        <m:r>
                          <m:rPr>
                            <m:sty m:val="p"/>
                          </m:rPr>
                          <a:rPr lang="en-US" altLang="zh-CN">
                            <a:latin typeface="Cambria Math" panose="02040503050406030204" pitchFamily="18" charset="0"/>
                          </a:rPr>
                          <m:t>Β</m:t>
                        </m:r>
                      </m:num>
                      <m:den>
                        <m:r>
                          <m:rPr>
                            <m:sty m:val="p"/>
                          </m:rPr>
                          <a:rPr lang="en-US" altLang="zh-CN">
                            <a:latin typeface="Cambria Math" panose="02040503050406030204" pitchFamily="18" charset="0"/>
                          </a:rPr>
                          <m:t>Α</m:t>
                        </m:r>
                      </m:den>
                    </m:f>
                    <m:r>
                      <a:rPr lang="en-US" altLang="zh-CN">
                        <a:latin typeface="Cambria Math" panose="02040503050406030204" pitchFamily="18" charset="0"/>
                      </a:rPr>
                      <m:t>×100%</m:t>
                    </m:r>
                  </m:oMath>
                </a14:m>
                <a:r>
                  <a:rPr lang="en-US" altLang="zh-CN"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(4.20)</a:t>
                </a:r>
                <a:endParaRPr lang="zh-CN" altLang="zh-CN" sz="1600" dirty="0">
                  <a:latin typeface="宋体" panose="02010600030101010101" pitchFamily="2" charset="-122"/>
                  <a:ea typeface="宋体" panose="02010600030101010101" pitchFamily="2" charset="-122"/>
                </a:endParaRPr>
              </a:p>
              <a:p>
                <a:pPr>
                  <a:lnSpc>
                    <a:spcPts val="2400"/>
                  </a:lnSpc>
                </a:pPr>
                <a:r>
                  <a:rPr lang="zh-CN" altLang="zh-CN" sz="1600" dirty="0">
                    <a:latin typeface="宋体" panose="02010600030101010101" pitchFamily="2" charset="-122"/>
                    <a:ea typeface="宋体" panose="02010600030101010101" pitchFamily="2" charset="-122"/>
                  </a:rPr>
                  <a:t>式中：</a:t>
                </a:r>
                <a14:m>
                  <m:oMath xmlns:m="http://schemas.openxmlformats.org/officeDocument/2006/math">
                    <m:r>
                      <m:rPr>
                        <m:sty m:val="p"/>
                      </m:rPr>
                      <a:rPr lang="en-US" altLang="zh-CN" sz="1600">
                        <a:latin typeface="Cambria Math" panose="02040503050406030204" pitchFamily="18" charset="0"/>
                      </a:rPr>
                      <m:t>φ</m:t>
                    </m:r>
                  </m:oMath>
                </a14:m>
                <a:r>
                  <a:rPr lang="zh-CN" altLang="zh-CN" sz="1600" dirty="0">
                    <a:latin typeface="宋体" panose="02010600030101010101" pitchFamily="2" charset="-122"/>
                    <a:ea typeface="宋体" panose="02010600030101010101" pitchFamily="2" charset="-122"/>
                  </a:rPr>
                  <a:t>：热灼烧率，</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a:t>
                </a:r>
                <a:r>
                  <a:rPr lang="zh-CN" altLang="zh-CN"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110</a:t>
                </a:r>
                <a:r>
                  <a:rPr lang="zh-CN" altLang="zh-CN" sz="1600" dirty="0">
                    <a:latin typeface="宋体" panose="02010600030101010101" pitchFamily="2" charset="-122"/>
                    <a:ea typeface="宋体" panose="02010600030101010101" pitchFamily="2" charset="-122"/>
                  </a:rPr>
                  <a:t>℃干燥</a:t>
                </a:r>
                <a:r>
                  <a:rPr lang="en-US" altLang="zh-CN" sz="1600" dirty="0">
                    <a:latin typeface="宋体" panose="02010600030101010101" pitchFamily="2" charset="-122"/>
                    <a:ea typeface="宋体" panose="02010600030101010101" pitchFamily="2" charset="-122"/>
                  </a:rPr>
                  <a:t>2h</a:t>
                </a:r>
                <a:r>
                  <a:rPr lang="zh-CN" altLang="zh-CN" sz="1600" dirty="0">
                    <a:latin typeface="宋体" panose="02010600030101010101" pitchFamily="2" charset="-122"/>
                    <a:ea typeface="宋体" panose="02010600030101010101" pitchFamily="2" charset="-122"/>
                  </a:rPr>
                  <a:t>后焚烧炉炉渣在室温下的质量，单位：</a:t>
                </a:r>
                <a:r>
                  <a:rPr lang="en-US" altLang="zh-CN" sz="1600" dirty="0">
                    <a:latin typeface="宋体" panose="02010600030101010101" pitchFamily="2" charset="-122"/>
                    <a:ea typeface="宋体" panose="02010600030101010101" pitchFamily="2" charset="-122"/>
                  </a:rPr>
                  <a:t>g</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B</a:t>
                </a:r>
                <a:r>
                  <a:rPr lang="zh-CN" altLang="zh-CN" sz="1600" dirty="0">
                    <a:latin typeface="宋体" panose="02010600030101010101" pitchFamily="2" charset="-122"/>
                    <a:ea typeface="宋体" panose="02010600030101010101" pitchFamily="2" charset="-122"/>
                  </a:rPr>
                  <a:t>：焚烧炉渣经（</a:t>
                </a:r>
                <a:r>
                  <a:rPr lang="en-US" altLang="zh-CN" sz="1600" dirty="0">
                    <a:latin typeface="宋体" panose="02010600030101010101" pitchFamily="2" charset="-122"/>
                    <a:ea typeface="宋体" panose="02010600030101010101" pitchFamily="2" charset="-122"/>
                  </a:rPr>
                  <a:t>600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25</a:t>
                </a:r>
                <a:r>
                  <a:rPr lang="zh-CN" altLang="zh-CN" sz="1600" dirty="0">
                    <a:latin typeface="宋体" panose="02010600030101010101" pitchFamily="2" charset="-122"/>
                    <a:ea typeface="宋体" panose="02010600030101010101" pitchFamily="2" charset="-122"/>
                  </a:rPr>
                  <a:t>）℃灼烧</a:t>
                </a:r>
                <a:r>
                  <a:rPr lang="en-US" altLang="zh-CN" sz="1600" dirty="0">
                    <a:latin typeface="宋体" panose="02010600030101010101" pitchFamily="2" charset="-122"/>
                    <a:ea typeface="宋体" panose="02010600030101010101" pitchFamily="2" charset="-122"/>
                  </a:rPr>
                  <a:t>3h</a:t>
                </a:r>
                <a:r>
                  <a:rPr lang="zh-CN" altLang="zh-CN" sz="1600" dirty="0">
                    <a:latin typeface="宋体" panose="02010600030101010101" pitchFamily="2" charset="-122"/>
                    <a:ea typeface="宋体" panose="02010600030101010101" pitchFamily="2" charset="-122"/>
                  </a:rPr>
                  <a:t>后冷却至室温后的质量，单位：</a:t>
                </a:r>
                <a:r>
                  <a:rPr lang="en-US" altLang="zh-CN" sz="1600" dirty="0">
                    <a:latin typeface="宋体" panose="02010600030101010101" pitchFamily="2" charset="-122"/>
                    <a:ea typeface="宋体" panose="02010600030101010101" pitchFamily="2" charset="-122"/>
                  </a:rPr>
                  <a:t>g</a:t>
                </a:r>
                <a:endParaRPr lang="zh-CN" altLang="zh-CN" sz="1600" dirty="0">
                  <a:latin typeface="宋体" panose="02010600030101010101" pitchFamily="2" charset="-122"/>
                  <a:ea typeface="宋体" panose="02010600030101010101" pitchFamily="2" charset="-122"/>
                </a:endParaRPr>
              </a:p>
              <a:p>
                <a:pPr>
                  <a:lnSpc>
                    <a:spcPts val="2400"/>
                  </a:lnSpc>
                </a:pPr>
                <a:r>
                  <a:rPr lang="zh-CN" altLang="zh-CN" sz="1600" dirty="0">
                    <a:latin typeface="宋体" panose="02010600030101010101" pitchFamily="2" charset="-122"/>
                    <a:ea typeface="宋体" panose="02010600030101010101" pitchFamily="2" charset="-122"/>
                  </a:rPr>
                  <a:t>如果热灼烧率高，则说明垃圾在焚烧炉内燃烧不完全。焚烧炉炉渣是生活垃圾焚烧后从炉床下直接排出的残渣，有不可燃物、可燃物灰分和未燃组分组成。镉、汞等低沸点金属成为粉尘，其他金属、碱性成分有一部分气化，冷却凝结成炉渣。当燃烧不充分时，铅、铬可能会溶出，成为</a:t>
                </a:r>
                <a:r>
                  <a:rPr lang="en-US" altLang="zh-CN" sz="1600" dirty="0">
                    <a:latin typeface="宋体" panose="02010600030101010101" pitchFamily="2" charset="-122"/>
                    <a:ea typeface="宋体" panose="02010600030101010101" pitchFamily="2" charset="-122"/>
                  </a:rPr>
                  <a:t>COD</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BOD</a:t>
                </a:r>
                <a:r>
                  <a:rPr lang="zh-CN" altLang="zh-CN" sz="1600" dirty="0">
                    <a:latin typeface="宋体" panose="02010600030101010101" pitchFamily="2" charset="-122"/>
                    <a:ea typeface="宋体" panose="02010600030101010101" pitchFamily="2" charset="-122"/>
                  </a:rPr>
                  <a:t>。这样未燃烬时，炉渣的热灼烧率就会上升，并对炉渣运输与填埋带来很大的问题，同时，对周围环境也会造成一定的影响。</a:t>
                </a:r>
              </a:p>
            </p:txBody>
          </p:sp>
        </mc:Choice>
        <mc:Fallback xmlns="">
          <p:sp>
            <p:nvSpPr>
              <p:cNvPr id="5" name="矩形 4">
                <a:extLst>
                  <a:ext uri="{FF2B5EF4-FFF2-40B4-BE49-F238E27FC236}">
                    <a16:creationId xmlns:a16="http://schemas.microsoft.com/office/drawing/2014/main" id="{FFAB15BA-C5E7-49C1-AFF1-5C0E7BB3F9F4}"/>
                  </a:ext>
                </a:extLst>
              </p:cNvPr>
              <p:cNvSpPr>
                <a:spLocks noRot="1" noChangeAspect="1" noMove="1" noResize="1" noEditPoints="1" noAdjustHandles="1" noChangeArrowheads="1" noChangeShapeType="1" noTextEdit="1"/>
              </p:cNvSpPr>
              <p:nvPr/>
            </p:nvSpPr>
            <p:spPr>
              <a:xfrm>
                <a:off x="559056" y="1533875"/>
                <a:ext cx="8103163" cy="4112664"/>
              </a:xfrm>
              <a:prstGeom prst="rect">
                <a:avLst/>
              </a:prstGeom>
              <a:blipFill>
                <a:blip r:embed="rId2"/>
                <a:stretch>
                  <a:fillRect l="-451" r="-602" b="-11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234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7" y="1533875"/>
            <a:ext cx="3606543" cy="4723922"/>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3.4 </a:t>
            </a:r>
            <a:r>
              <a:rPr lang="zh-CN" altLang="zh-CN" sz="1600" dirty="0">
                <a:solidFill>
                  <a:srgbClr val="FF0000"/>
                </a:solidFill>
                <a:latin typeface="宋体" panose="02010600030101010101" pitchFamily="2" charset="-122"/>
                <a:ea typeface="宋体" panose="02010600030101010101" pitchFamily="2" charset="-122"/>
              </a:rPr>
              <a:t>热灼减率最小化控制系统</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400" dirty="0">
                <a:latin typeface="宋体" panose="02010600030101010101" pitchFamily="2" charset="-122"/>
                <a:ea typeface="宋体" panose="02010600030101010101" pitchFamily="2" charset="-122"/>
              </a:rPr>
              <a:t>    </a:t>
            </a:r>
            <a:r>
              <a:rPr lang="zh-CN" altLang="zh-CN" sz="1400" dirty="0">
                <a:latin typeface="宋体" panose="02010600030101010101" pitchFamily="2" charset="-122"/>
                <a:ea typeface="宋体" panose="02010600030101010101" pitchFamily="2" charset="-122"/>
              </a:rPr>
              <a:t>成都某环保发电厂燃烧自动控制系统中热灼减率最小化控制是依据燃烬段炉排上部温度的高低，判断燃烬段炉排上的未燃烧垃圾量的存在与否。烬段炉排上部的温度，是反映垃圾燃烧质量的关键参数。垃圾要燃烧充分，就必须要保证燃烬段炉排上部温度不能太高。现场运行中，可以根据燃烧段炉排上部温度，调节燃烬炉排下部进风量。当燃烬段炉排上出现没有燃烧的垃圾时，燃烬段炉排上部的温度与正常运行相比往往会偏高。此时，热灼减率最小化控制系统会开大燃烬段炉排下部进风调门，使更多的一次风进入燃烬段炉排风室，并且会降低燃烬炉排的移动速度，增加燃烧时间。</a:t>
            </a:r>
            <a:endParaRPr lang="zh-CN" altLang="zh-CN" sz="1400" b="1" dirty="0">
              <a:solidFill>
                <a:srgbClr val="FF0000"/>
              </a:solidFill>
              <a:latin typeface="宋体" panose="02010600030101010101" pitchFamily="2" charset="-122"/>
              <a:ea typeface="宋体" panose="02010600030101010101" pitchFamily="2" charset="-122"/>
            </a:endParaRPr>
          </a:p>
        </p:txBody>
      </p:sp>
      <p:pic>
        <p:nvPicPr>
          <p:cNvPr id="6" name="图片 5">
            <a:extLst>
              <a:ext uri="{FF2B5EF4-FFF2-40B4-BE49-F238E27FC236}">
                <a16:creationId xmlns:a16="http://schemas.microsoft.com/office/drawing/2014/main" xmlns="" id="{E0EDF314-85A3-423C-8AAD-63E82D5357EB}"/>
              </a:ext>
            </a:extLst>
          </p:cNvPr>
          <p:cNvPicPr/>
          <p:nvPr/>
        </p:nvPicPr>
        <p:blipFill>
          <a:blip r:embed="rId2" cstate="print"/>
          <a:srcRect/>
          <a:stretch>
            <a:fillRect/>
          </a:stretch>
        </p:blipFill>
        <p:spPr bwMode="auto">
          <a:xfrm>
            <a:off x="4197057" y="1533875"/>
            <a:ext cx="4285672" cy="4234472"/>
          </a:xfrm>
          <a:prstGeom prst="rect">
            <a:avLst/>
          </a:prstGeom>
          <a:noFill/>
          <a:ln w="9525">
            <a:noFill/>
            <a:miter lim="800000"/>
            <a:headEnd/>
            <a:tailEnd/>
          </a:ln>
        </p:spPr>
      </p:pic>
      <p:sp>
        <p:nvSpPr>
          <p:cNvPr id="7" name="矩形 6">
            <a:extLst>
              <a:ext uri="{FF2B5EF4-FFF2-40B4-BE49-F238E27FC236}">
                <a16:creationId xmlns:a16="http://schemas.microsoft.com/office/drawing/2014/main" xmlns="" id="{B1A1F425-0318-4BDB-BFBF-A0BF8EE5E2A6}"/>
              </a:ext>
            </a:extLst>
          </p:cNvPr>
          <p:cNvSpPr/>
          <p:nvPr/>
        </p:nvSpPr>
        <p:spPr>
          <a:xfrm>
            <a:off x="5439067" y="5954315"/>
            <a:ext cx="2339102" cy="307777"/>
          </a:xfrm>
          <a:prstGeom prst="rect">
            <a:avLst/>
          </a:prstGeom>
        </p:spPr>
        <p:txBody>
          <a:bodyPr wrap="none">
            <a:spAutoFit/>
          </a:bodyPr>
          <a:lstStyle/>
          <a:p>
            <a:r>
              <a:rPr lang="zh-CN" altLang="zh-CN" sz="1400" dirty="0">
                <a:latin typeface="Times New Roman" panose="02020603050405020304" pitchFamily="18" charset="0"/>
                <a:ea typeface="宋体" panose="02010600030101010101" pitchFamily="2" charset="-122"/>
                <a:cs typeface="Times New Roman" panose="02020603050405020304" pitchFamily="18" charset="0"/>
              </a:rPr>
              <a:t>灼烧最小化控制系统方框图</a:t>
            </a:r>
            <a:endParaRPr lang="zh-CN" altLang="en-US" sz="1400" dirty="0"/>
          </a:p>
        </p:txBody>
      </p:sp>
    </p:spTree>
    <p:extLst>
      <p:ext uri="{BB962C8B-B14F-4D97-AF65-F5344CB8AC3E}">
        <p14:creationId xmlns:p14="http://schemas.microsoft.com/office/powerpoint/2010/main" val="38276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7" y="1533875"/>
            <a:ext cx="7892216" cy="2569486"/>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3.5 </a:t>
            </a:r>
            <a:r>
              <a:rPr lang="zh-CN" altLang="zh-CN" sz="1600" dirty="0">
                <a:solidFill>
                  <a:srgbClr val="FF0000"/>
                </a:solidFill>
                <a:latin typeface="宋体" panose="02010600030101010101" pitchFamily="2" charset="-122"/>
                <a:ea typeface="宋体" panose="02010600030101010101" pitchFamily="2" charset="-122"/>
              </a:rPr>
              <a:t>炉膛温度控制系统</a:t>
            </a:r>
          </a:p>
          <a:p>
            <a:pPr>
              <a:lnSpc>
                <a:spcPts val="2400"/>
              </a:lnSpc>
            </a:pPr>
            <a:r>
              <a:rPr lang="en-US" altLang="zh-CN" sz="14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稳定的炉膛温度，能够有效地维持锅炉蒸汽产量和减少污染物排放。通过调节二次风的大小，保持焚烧炉内温度的稳定。在启炉升温的过程中，可以通过控制辅助燃烧器实现合理升温。为防止发生高温腐蚀和产生二噁英、氯化氢等有害气体，焚烧炉运行时温度必须保持在</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℃以上，确保烟气在</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℃的环境中停留</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秒以上。在焚烧炉正常运行中，如果垃圾热值降低，可以启动辅助燃烧器稳定炉膛温度。焚烧炉炉膛内安装有耐火砖，可以防止炉墙温度过高。</a:t>
            </a:r>
          </a:p>
          <a:p>
            <a:pPr>
              <a:lnSpc>
                <a:spcPts val="2400"/>
              </a:lnSpc>
            </a:pPr>
            <a:r>
              <a:rPr lang="en-US" altLang="zh-CN" sz="1400" dirty="0">
                <a:latin typeface="宋体" panose="02010600030101010101" pitchFamily="2" charset="-122"/>
                <a:ea typeface="宋体" panose="02010600030101010101" pitchFamily="2" charset="-122"/>
              </a:rPr>
              <a:t>   </a:t>
            </a:r>
            <a:endParaRPr lang="zh-CN" altLang="zh-CN" sz="1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393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7" y="1533875"/>
            <a:ext cx="2830688" cy="410836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2.5 </a:t>
            </a:r>
            <a:r>
              <a:rPr lang="zh-CN" altLang="zh-CN" sz="1600" dirty="0">
                <a:solidFill>
                  <a:srgbClr val="FF0000"/>
                </a:solidFill>
                <a:latin typeface="宋体" panose="02010600030101010101" pitchFamily="2" charset="-122"/>
                <a:ea typeface="宋体" panose="02010600030101010101" pitchFamily="2" charset="-122"/>
              </a:rPr>
              <a:t>炉膛温度控制系统</a:t>
            </a:r>
          </a:p>
          <a:p>
            <a:pPr>
              <a:lnSpc>
                <a:spcPts val="2400"/>
              </a:lnSpc>
            </a:pPr>
            <a:r>
              <a:rPr lang="en-US" altLang="zh-CN" sz="1400" dirty="0">
                <a:latin typeface="宋体" panose="02010600030101010101" pitchFamily="2" charset="-122"/>
                <a:ea typeface="宋体" panose="02010600030101010101" pitchFamily="2" charset="-122"/>
              </a:rPr>
              <a:t>    </a:t>
            </a:r>
            <a:r>
              <a:rPr lang="zh-CN" altLang="zh-CN" sz="1400" dirty="0">
                <a:latin typeface="宋体" panose="02010600030101010101" pitchFamily="2" charset="-122"/>
                <a:ea typeface="宋体" panose="02010600030101010101" pitchFamily="2" charset="-122"/>
              </a:rPr>
              <a:t>成都某环保发电厂燃烧控制系统中，炉膛温度是由测量所得的炉内温度、炉膛顶部烟气温度和补偿后的烟气流量，结合出口温度测点与炉内温度测点的距离、出口温度测点到顶棚烟气温度测点的距离经过运算得到的。与采用炉膛温度平均值相比，这种计算方法更为合理、准确。即通过测量炉内温度</a:t>
            </a:r>
            <a:r>
              <a:rPr lang="en-US" altLang="zh-CN" sz="1400" dirty="0">
                <a:latin typeface="宋体" panose="02010600030101010101" pitchFamily="2" charset="-122"/>
                <a:ea typeface="宋体" panose="02010600030101010101" pitchFamily="2" charset="-122"/>
              </a:rPr>
              <a:t>T1</a:t>
            </a:r>
            <a:r>
              <a:rPr lang="zh-CN" altLang="zh-CN" sz="1400" dirty="0">
                <a:latin typeface="宋体" panose="02010600030101010101" pitchFamily="2" charset="-122"/>
                <a:ea typeface="宋体" panose="02010600030101010101" pitchFamily="2" charset="-122"/>
              </a:rPr>
              <a:t>、炉顶部烟气温度</a:t>
            </a:r>
            <a:r>
              <a:rPr lang="en-US" altLang="zh-CN" sz="1400" dirty="0">
                <a:latin typeface="宋体" panose="02010600030101010101" pitchFamily="2" charset="-122"/>
                <a:ea typeface="宋体" panose="02010600030101010101" pitchFamily="2" charset="-122"/>
              </a:rPr>
              <a:t>T2</a:t>
            </a:r>
            <a:r>
              <a:rPr lang="zh-CN" altLang="zh-CN" sz="1400" dirty="0">
                <a:latin typeface="宋体" panose="02010600030101010101" pitchFamily="2" charset="-122"/>
                <a:ea typeface="宋体" panose="02010600030101010101" pitchFamily="2" charset="-122"/>
              </a:rPr>
              <a:t>和烟气流量，经过运算公式计算得出。</a:t>
            </a:r>
          </a:p>
        </p:txBody>
      </p:sp>
      <p:pic>
        <p:nvPicPr>
          <p:cNvPr id="8" name="图片 7">
            <a:extLst>
              <a:ext uri="{FF2B5EF4-FFF2-40B4-BE49-F238E27FC236}">
                <a16:creationId xmlns:a16="http://schemas.microsoft.com/office/drawing/2014/main" xmlns="" id="{EC2DDBDA-9A86-40BE-A45F-FFF99B8FB260}"/>
              </a:ext>
            </a:extLst>
          </p:cNvPr>
          <p:cNvPicPr/>
          <p:nvPr/>
        </p:nvPicPr>
        <p:blipFill>
          <a:blip r:embed="rId2" cstate="print"/>
          <a:srcRect/>
          <a:stretch>
            <a:fillRect/>
          </a:stretch>
        </p:blipFill>
        <p:spPr bwMode="auto">
          <a:xfrm>
            <a:off x="3314443" y="1946695"/>
            <a:ext cx="5270500" cy="3127598"/>
          </a:xfrm>
          <a:prstGeom prst="rect">
            <a:avLst/>
          </a:prstGeom>
          <a:noFill/>
          <a:ln w="9525">
            <a:noFill/>
            <a:miter lim="800000"/>
            <a:headEnd/>
            <a:tailEnd/>
          </a:ln>
        </p:spPr>
      </p:pic>
      <p:sp>
        <p:nvSpPr>
          <p:cNvPr id="6" name="矩形 5">
            <a:extLst>
              <a:ext uri="{FF2B5EF4-FFF2-40B4-BE49-F238E27FC236}">
                <a16:creationId xmlns:a16="http://schemas.microsoft.com/office/drawing/2014/main" xmlns="" id="{D5FF750B-F273-4980-9E8E-C5312DCED38A}"/>
              </a:ext>
            </a:extLst>
          </p:cNvPr>
          <p:cNvSpPr/>
          <p:nvPr/>
        </p:nvSpPr>
        <p:spPr>
          <a:xfrm>
            <a:off x="4743325" y="5487113"/>
            <a:ext cx="2159566" cy="307777"/>
          </a:xfrm>
          <a:prstGeom prst="rect">
            <a:avLst/>
          </a:prstGeom>
        </p:spPr>
        <p:txBody>
          <a:bodyPr wrap="none">
            <a:spAutoFit/>
          </a:bodyPr>
          <a:lstStyle/>
          <a:p>
            <a:r>
              <a:rPr lang="zh-CN" altLang="zh-CN" sz="1400" dirty="0">
                <a:latin typeface="Times New Roman" panose="02020603050405020304" pitchFamily="18" charset="0"/>
                <a:ea typeface="宋体" panose="02010600030101010101" pitchFamily="2" charset="-122"/>
                <a:cs typeface="Times New Roman" panose="02020603050405020304" pitchFamily="18" charset="0"/>
              </a:rPr>
              <a:t>炉膛温度控制系统方框图</a:t>
            </a:r>
            <a:endParaRPr lang="zh-CN" altLang="en-US" sz="1400" dirty="0"/>
          </a:p>
        </p:txBody>
      </p:sp>
    </p:spTree>
    <p:extLst>
      <p:ext uri="{BB962C8B-B14F-4D97-AF65-F5344CB8AC3E}">
        <p14:creationId xmlns:p14="http://schemas.microsoft.com/office/powerpoint/2010/main" val="198751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7827561" cy="2881558"/>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3.6 </a:t>
            </a:r>
            <a:r>
              <a:rPr lang="zh-CN" altLang="zh-CN" sz="1600" dirty="0">
                <a:solidFill>
                  <a:srgbClr val="FF0000"/>
                </a:solidFill>
                <a:latin typeface="宋体" panose="02010600030101010101" pitchFamily="2" charset="-122"/>
                <a:ea typeface="宋体" panose="02010600030101010101" pitchFamily="2" charset="-122"/>
              </a:rPr>
              <a:t>烟气氧浓度控制系统</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氧气浓度是说明燃烧品质的一个重要参数。成都某环保发电厂氧气浓度测点位于省煤器出口。烟气中的一氧化碳浓度与烟气中的氧气浓度和焚烧炉的温度有紧密的联系。当烟气中的一氧化碳浓度上升、氧气浓度下降时，说明焚烧炉内的空气量不足；通常是调节穿过燃烬炉排的风量，以维持氧气浓度在一个合适的范围内。与燃煤锅炉相比，垃圾焚烧炉需要更大的过量空气系数才能保证垃圾的充分燃烧。当总风量一定时，氧气浓度的变化比蒸汽流量的变化能够更快反应垃圾热值的变化。如果氧量偏高，意味着进炉的垃圾量不够，产生的蒸汽量也肯定偏低，所以必须加快推料器和炉排的运动速度，加强燃烧。</a:t>
            </a:r>
          </a:p>
        </p:txBody>
      </p:sp>
    </p:spTree>
    <p:extLst>
      <p:ext uri="{BB962C8B-B14F-4D97-AF65-F5344CB8AC3E}">
        <p14:creationId xmlns:p14="http://schemas.microsoft.com/office/powerpoint/2010/main" val="120417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2881558"/>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3.7 </a:t>
            </a:r>
            <a:r>
              <a:rPr lang="zh-CN" altLang="zh-CN" sz="1600" dirty="0">
                <a:solidFill>
                  <a:srgbClr val="FF0000"/>
                </a:solidFill>
                <a:latin typeface="宋体" panose="02010600030101010101" pitchFamily="2" charset="-122"/>
                <a:ea typeface="宋体" panose="02010600030101010101" pitchFamily="2" charset="-122"/>
              </a:rPr>
              <a:t>烟气氧浓度控制系统</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一次风系统</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成都某环保发电厂采用一次风机分别给干燥炉排、燃烧炉排、燃烬炉排供风。同时达到干燥垃圾、助燃垃圾、冷却炉排的目的。一次风一部分取自垃圾池，这样做的目的是使垃圾池形成微负压，防止垃圾池中的臭气外漏。一次风经一次风机送到预热器，在空气预热器中加热至</a:t>
            </a:r>
            <a:r>
              <a:rPr lang="en-US" altLang="zh-CN" sz="1600" dirty="0">
                <a:latin typeface="宋体" panose="02010600030101010101" pitchFamily="2" charset="-122"/>
                <a:ea typeface="宋体" panose="02010600030101010101" pitchFamily="2" charset="-122"/>
              </a:rPr>
              <a:t>230</a:t>
            </a:r>
            <a:r>
              <a:rPr lang="zh-CN" altLang="zh-CN" sz="1600" dirty="0">
                <a:latin typeface="宋体" panose="02010600030101010101" pitchFamily="2" charset="-122"/>
                <a:ea typeface="宋体" panose="02010600030101010101" pitchFamily="2" charset="-122"/>
              </a:rPr>
              <a:t>℃后，送到焚烧炉炉膛底部；如</a:t>
            </a:r>
            <a:r>
              <a:rPr lang="zh-CN" altLang="en-US" sz="1600" dirty="0">
                <a:latin typeface="宋体" panose="02010600030101010101" pitchFamily="2" charset="-122"/>
                <a:ea typeface="宋体" panose="02010600030101010101" pitchFamily="2" charset="-122"/>
              </a:rPr>
              <a:t>下</a:t>
            </a:r>
            <a:r>
              <a:rPr lang="zh-CN" altLang="zh-CN" sz="1600" dirty="0">
                <a:latin typeface="宋体" panose="02010600030101010101" pitchFamily="2" charset="-122"/>
                <a:ea typeface="宋体" panose="02010600030101010101" pitchFamily="2" charset="-122"/>
              </a:rPr>
              <a:t>图所示：采用分风送风模式，分别向干燥炉排、燃烧炉排、燃烬炉排供风，每个风室入口处都安装有调门，通过调节其开度就可以控制进入各风室的一次风量，从而满足各炉排段不同的风量需求，实现合理配风的目的。</a:t>
            </a:r>
          </a:p>
        </p:txBody>
      </p:sp>
      <p:pic>
        <p:nvPicPr>
          <p:cNvPr id="6" name="图片 5">
            <a:extLst>
              <a:ext uri="{FF2B5EF4-FFF2-40B4-BE49-F238E27FC236}">
                <a16:creationId xmlns:a16="http://schemas.microsoft.com/office/drawing/2014/main" xmlns="" id="{087870A5-8EF4-4037-BDC0-8FE1F78D77C1}"/>
              </a:ext>
            </a:extLst>
          </p:cNvPr>
          <p:cNvPicPr/>
          <p:nvPr/>
        </p:nvPicPr>
        <p:blipFill>
          <a:blip r:embed="rId2" cstate="print"/>
          <a:srcRect/>
          <a:stretch>
            <a:fillRect/>
          </a:stretch>
        </p:blipFill>
        <p:spPr bwMode="auto">
          <a:xfrm>
            <a:off x="2105312" y="4166997"/>
            <a:ext cx="5542397" cy="2261512"/>
          </a:xfrm>
          <a:prstGeom prst="rect">
            <a:avLst/>
          </a:prstGeom>
          <a:noFill/>
          <a:ln w="9525">
            <a:noFill/>
            <a:miter lim="800000"/>
            <a:headEnd/>
            <a:tailEnd/>
          </a:ln>
        </p:spPr>
      </p:pic>
    </p:spTree>
    <p:extLst>
      <p:ext uri="{BB962C8B-B14F-4D97-AF65-F5344CB8AC3E}">
        <p14:creationId xmlns:p14="http://schemas.microsoft.com/office/powerpoint/2010/main" val="26671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2573782"/>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3.7 </a:t>
            </a:r>
            <a:r>
              <a:rPr lang="zh-CN" altLang="zh-CN" sz="1600" dirty="0">
                <a:solidFill>
                  <a:srgbClr val="FF0000"/>
                </a:solidFill>
                <a:latin typeface="宋体" panose="02010600030101010101" pitchFamily="2" charset="-122"/>
                <a:ea typeface="宋体" panose="02010600030101010101" pitchFamily="2" charset="-122"/>
              </a:rPr>
              <a:t>烟气氧浓度控制系统</a:t>
            </a: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二次风系统</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二次风的作用主要是增大焚烧炉中的气体的紊乱度，使氧气、可燃气体、固体颗粒在焚烧炉内充分混合，促使未燃烧的可燃气体燃烧，尽可能的降低机械不完全燃烧损失，延长烟气在炉膛中的停留时间，调节炉膛温度等。二次风取自外界洁净的空气。二次风与一次风采用各自的空气预热器，以满足工程中不同的风温需求。二次风经过空气预热器后，通过稍微倾斜的二次风喷嘴，高速喷入焚烧炉炉膛，保证燃烧室烟气产生很高的湍流，促使二噁英等有害气体充分分解。二次风进入焚烧炉炉膛的位置如</a:t>
            </a:r>
            <a:r>
              <a:rPr lang="zh-CN" altLang="en-US" sz="1600" dirty="0">
                <a:latin typeface="宋体" panose="02010600030101010101" pitchFamily="2" charset="-122"/>
                <a:ea typeface="宋体" panose="02010600030101010101" pitchFamily="2" charset="-122"/>
              </a:rPr>
              <a:t>下</a:t>
            </a:r>
            <a:r>
              <a:rPr lang="zh-CN" altLang="zh-CN" sz="1600" dirty="0">
                <a:latin typeface="宋体" panose="02010600030101010101" pitchFamily="2" charset="-122"/>
                <a:ea typeface="宋体" panose="02010600030101010101" pitchFamily="2" charset="-122"/>
              </a:rPr>
              <a:t>图</a:t>
            </a:r>
            <a:r>
              <a:rPr lang="zh-CN" altLang="en-US"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p:txBody>
      </p:sp>
      <p:pic>
        <p:nvPicPr>
          <p:cNvPr id="7" name="图片 6">
            <a:extLst>
              <a:ext uri="{FF2B5EF4-FFF2-40B4-BE49-F238E27FC236}">
                <a16:creationId xmlns:a16="http://schemas.microsoft.com/office/drawing/2014/main" xmlns="" id="{B9C4792D-8B9C-4AC6-9ECF-DFEE4F4C98F7}"/>
              </a:ext>
            </a:extLst>
          </p:cNvPr>
          <p:cNvPicPr/>
          <p:nvPr/>
        </p:nvPicPr>
        <p:blipFill>
          <a:blip r:embed="rId2" cstate="print"/>
          <a:srcRect/>
          <a:stretch>
            <a:fillRect/>
          </a:stretch>
        </p:blipFill>
        <p:spPr bwMode="auto">
          <a:xfrm>
            <a:off x="2065894" y="4107657"/>
            <a:ext cx="5183650" cy="2274670"/>
          </a:xfrm>
          <a:prstGeom prst="rect">
            <a:avLst/>
          </a:prstGeom>
          <a:noFill/>
          <a:ln w="9525">
            <a:noFill/>
            <a:miter lim="800000"/>
            <a:headEnd/>
            <a:tailEnd/>
          </a:ln>
        </p:spPr>
      </p:pic>
    </p:spTree>
    <p:extLst>
      <p:ext uri="{BB962C8B-B14F-4D97-AF65-F5344CB8AC3E}">
        <p14:creationId xmlns:p14="http://schemas.microsoft.com/office/powerpoint/2010/main" val="3329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2327560"/>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4.</a:t>
            </a:r>
            <a:r>
              <a:rPr lang="zh-CN" altLang="en-US" sz="1600" b="1" dirty="0">
                <a:solidFill>
                  <a:srgbClr val="FF0000"/>
                </a:solidFill>
                <a:latin typeface="宋体" panose="02010600030101010101" pitchFamily="2" charset="-122"/>
                <a:ea typeface="宋体" panose="02010600030101010101" pitchFamily="2" charset="-122"/>
              </a:rPr>
              <a:t>燃烧控制与调节任务描述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dirty="0"/>
              <a:t>        </a:t>
            </a:r>
            <a:r>
              <a:rPr lang="zh-CN" altLang="zh-CN" sz="1600" dirty="0">
                <a:latin typeface="宋体" panose="02010600030101010101" pitchFamily="2" charset="-122"/>
                <a:ea typeface="宋体" panose="02010600030101010101" pitchFamily="2" charset="-122"/>
              </a:rPr>
              <a:t>调节燃烧主要是根据垃圾情况及燃烧、炉排上垃圾厚度情况，调节给料器速度、焚烧炉排速度；调节干燥炉排风量、燃烧炉排风量、燃烬炉排风量；以达到额定的蒸发量。</a:t>
            </a: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5.</a:t>
            </a:r>
            <a:r>
              <a:rPr lang="zh-CN" altLang="en-US" sz="1600" b="1" dirty="0">
                <a:solidFill>
                  <a:srgbClr val="FF0000"/>
                </a:solidFill>
                <a:latin typeface="宋体" panose="02010600030101010101" pitchFamily="2" charset="-122"/>
                <a:ea typeface="宋体" panose="02010600030101010101" pitchFamily="2" charset="-122"/>
              </a:rPr>
              <a:t>燃烧控制与调节任务分析</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这项任务需要在掌握</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控制系统的控制目标、基本原理及控制功能后，深刻理解燃烧相关参数内在耦合关系，预判燃烧参数变化趋势，确保燃烧调节万无一失。为此，需要在理论知识掌握好，反复加以练习，达到稳定调节燃烧的目的。</a:t>
            </a:r>
          </a:p>
        </p:txBody>
      </p:sp>
    </p:spTree>
    <p:extLst>
      <p:ext uri="{BB962C8B-B14F-4D97-AF65-F5344CB8AC3E}">
        <p14:creationId xmlns:p14="http://schemas.microsoft.com/office/powerpoint/2010/main" val="32560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5097549"/>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6.</a:t>
            </a:r>
            <a:r>
              <a:rPr lang="zh-CN" altLang="en-US" sz="1600" b="1" dirty="0">
                <a:solidFill>
                  <a:srgbClr val="FF0000"/>
                </a:solidFill>
                <a:latin typeface="宋体" panose="02010600030101010101" pitchFamily="2" charset="-122"/>
                <a:ea typeface="宋体" panose="02010600030101010101" pitchFamily="2" charset="-122"/>
              </a:rPr>
              <a:t>燃烧控制与调节</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燃烧控制与调节主要有：</a:t>
            </a:r>
            <a:r>
              <a:rPr lang="en-US" altLang="zh-CN" sz="1600" dirty="0">
                <a:latin typeface="宋体" panose="02010600030101010101" pitchFamily="2" charset="-122"/>
                <a:ea typeface="宋体" panose="02010600030101010101" pitchFamily="2" charset="-122"/>
              </a:rPr>
              <a:t>ACC</a:t>
            </a:r>
            <a:r>
              <a:rPr lang="zh-CN" altLang="en-US" sz="1600" dirty="0">
                <a:latin typeface="宋体" panose="02010600030101010101" pitchFamily="2" charset="-122"/>
                <a:ea typeface="宋体" panose="02010600030101010101" pitchFamily="2" charset="-122"/>
              </a:rPr>
              <a:t>控制、燃烧参数的设定和燃烧调整。</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6.1 ACC</a:t>
            </a:r>
            <a:r>
              <a:rPr lang="zh-CN" altLang="en-US" sz="1600" dirty="0">
                <a:solidFill>
                  <a:srgbClr val="FF0000"/>
                </a:solidFill>
                <a:latin typeface="宋体" panose="02010600030101010101" pitchFamily="2" charset="-122"/>
                <a:ea typeface="宋体" panose="02010600030101010101" pitchFamily="2" charset="-122"/>
              </a:rPr>
              <a:t>控制（自动燃烧控制）</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6.1.1 ACC</a:t>
            </a:r>
            <a:r>
              <a:rPr lang="zh-CN" altLang="zh-CN" sz="1600" dirty="0">
                <a:latin typeface="宋体" panose="02010600030101010101" pitchFamily="2" charset="-122"/>
                <a:ea typeface="宋体" panose="02010600030101010101" pitchFamily="2" charset="-122"/>
              </a:rPr>
              <a:t>的目的是使变动的垃圾形状、状态等达到可完全焚烧和实现长期的稳定运行</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能够消除手动运行时容易出现的操作滞后、误判等引起的运行错误。</a:t>
            </a:r>
          </a:p>
          <a:p>
            <a:pPr>
              <a:lnSpc>
                <a:spcPts val="2400"/>
              </a:lnSpc>
            </a:pPr>
            <a:r>
              <a:rPr lang="en-US" altLang="zh-CN" sz="1600" dirty="0">
                <a:latin typeface="宋体" panose="02010600030101010101" pitchFamily="2" charset="-122"/>
                <a:ea typeface="宋体" panose="02010600030101010101" pitchFamily="2" charset="-122"/>
              </a:rPr>
              <a:t>6.1.2 ACC</a:t>
            </a:r>
            <a:r>
              <a:rPr lang="zh-CN" altLang="en-US" sz="1600" dirty="0">
                <a:latin typeface="宋体" panose="02010600030101010101" pitchFamily="2" charset="-122"/>
                <a:ea typeface="宋体" panose="02010600030101010101" pitchFamily="2" charset="-122"/>
              </a:rPr>
              <a:t>控制主要由</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项控制构成。</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①锅炉总蒸汽流量控制</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锅炉主蒸汽流量控制是自动燃烧控制</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的主要控制环路。通过下述的垃圾层厚控制，能够定量的供应燃烧炉排上的垃圾，使锅炉主蒸汽流量控制起到最佳的作用。锅炉主蒸汽流量控制，对燃烧炉排的一次风流量进行调整，使主蒸汽流量稳定化。锅炉主蒸汽的流量设定值是用于计算垃圾焚烧量、标准空气量等的主要数据。</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②垃圾层厚度控制</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通过测量燃烧炉排第一层垃圾的上下压差，计算垃圾层厚。调整推料器、干燥炉排以及燃烧炉排的速度，使燃烧炉排上的垃圾层厚稳定化。垃圾的稳定供应，是为了防止因垃圾供应不足或过剩而引起的炉内温度降低。另外，可以维持干燥炉排和燃烧炉排之间的落差，使进入燃烧炉排的垃圾块容易破碎。</a:t>
            </a:r>
          </a:p>
          <a:p>
            <a:pPr>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388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420441"/>
          </a:xfrm>
          <a:prstGeom prst="rect">
            <a:avLst/>
          </a:prstGeom>
        </p:spPr>
        <p:txBody>
          <a:bodyPr wrap="square">
            <a:spAutoFit/>
          </a:bodyPr>
          <a:lstStyle/>
          <a:p>
            <a:pPr>
              <a:lnSpc>
                <a:spcPct val="1500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③垃圾燃烧位置控制</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根据垃圾质量的变化，在炉排上垃圾燃烧的位置会前后移动。例如：垃圾的</a:t>
            </a:r>
            <a:r>
              <a:rPr lang="en-US" altLang="zh-CN" sz="1600" dirty="0">
                <a:latin typeface="宋体" panose="02010600030101010101" pitchFamily="2" charset="-122"/>
                <a:ea typeface="宋体" panose="02010600030101010101" pitchFamily="2" charset="-122"/>
              </a:rPr>
              <a:t>LHV</a:t>
            </a:r>
            <a:r>
              <a:rPr lang="zh-CN" altLang="zh-CN" sz="1600" dirty="0">
                <a:latin typeface="宋体" panose="02010600030101010101" pitchFamily="2" charset="-122"/>
                <a:ea typeface="宋体" panose="02010600030101010101" pitchFamily="2" charset="-122"/>
              </a:rPr>
              <a:t>降低时，垃圾的燃烧位置往下游移动。垃圾燃烧位置控制能适当控制炉排上的垃圾燃烧位置和燃烬位置。</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垃圾燃烧位置的控制，是监视燃烬炉排上部的温度，通过调整燃烧炉排的速度，使燃烧和燃烬位置保持在适当的范围。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④热灼减最小化控制</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燃尽炉排温度控制</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热灼减量最小化控制，是通过测量燃烬炉排上部的温度，预测未燃烧垃圾位置。并根据测定的温度，在调整燃烬炉排底部风量的同时，调整燃烬炉排的速度，从而处理未燃烧垃圾。</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⑤炉温控制</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如果炉内温度温度稳定，蒸汽的发生量也同样稳定，烟气中的污染物排出量也能降低。</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炉内温度的控制，是通过调整二次风流量使温度稳定。</a:t>
            </a:r>
          </a:p>
        </p:txBody>
      </p:sp>
    </p:spTree>
    <p:extLst>
      <p:ext uri="{BB962C8B-B14F-4D97-AF65-F5344CB8AC3E}">
        <p14:creationId xmlns:p14="http://schemas.microsoft.com/office/powerpoint/2010/main" val="22679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64C097E-CCE9-46FB-8E35-CCDD2A64D444}"/>
              </a:ext>
            </a:extLst>
          </p:cNvPr>
          <p:cNvSpPr/>
          <p:nvPr/>
        </p:nvSpPr>
        <p:spPr>
          <a:xfrm>
            <a:off x="92472" y="270553"/>
            <a:ext cx="2741456" cy="442878"/>
          </a:xfrm>
          <a:prstGeom prst="rect">
            <a:avLst/>
          </a:prstGeom>
        </p:spPr>
        <p:txBody>
          <a:bodyPr wrap="none">
            <a:spAutoFit/>
          </a:bodyPr>
          <a:lstStyle/>
          <a:p>
            <a:pPr>
              <a:lnSpc>
                <a:spcPct val="150000"/>
              </a:lnSpc>
            </a:pPr>
            <a:r>
              <a:rPr lang="zh-CN" altLang="en-US" b="1" dirty="0">
                <a:solidFill>
                  <a:srgbClr val="023A8E"/>
                </a:solidFill>
                <a:latin typeface="宋体" panose="02010600030101010101" pitchFamily="2" charset="-122"/>
                <a:ea typeface="宋体" panose="02010600030101010101" pitchFamily="2" charset="-122"/>
                <a:cs typeface="Verdana" panose="020B0604030504040204" pitchFamily="34" charset="0"/>
              </a:rPr>
              <a:t>垃圾焚烧发电厂烟气流程</a:t>
            </a:r>
            <a:endParaRPr lang="zh-CN" altLang="en-US" dirty="0">
              <a:solidFill>
                <a:srgbClr val="023A8E"/>
              </a:solidFill>
              <a:latin typeface="楷体" panose="02010609060101010101" pitchFamily="49" charset="-122"/>
              <a:ea typeface="楷体" panose="02010609060101010101" pitchFamily="49" charset="-122"/>
              <a:cs typeface="Verdana" panose="020B0604030504040204" pitchFamily="34" charset="0"/>
            </a:endParaRPr>
          </a:p>
        </p:txBody>
      </p:sp>
      <p:sp>
        <p:nvSpPr>
          <p:cNvPr id="3" name="矩形 2">
            <a:extLst>
              <a:ext uri="{FF2B5EF4-FFF2-40B4-BE49-F238E27FC236}">
                <a16:creationId xmlns:a16="http://schemas.microsoft.com/office/drawing/2014/main" xmlns="" id="{0FBA7842-88A0-4D03-89F4-9BD9D13F0CB6}"/>
              </a:ext>
            </a:extLst>
          </p:cNvPr>
          <p:cNvSpPr/>
          <p:nvPr/>
        </p:nvSpPr>
        <p:spPr>
          <a:xfrm>
            <a:off x="693683" y="1135826"/>
            <a:ext cx="7756634" cy="5451621"/>
          </a:xfrm>
          <a:prstGeom prst="rect">
            <a:avLst/>
          </a:prstGeom>
        </p:spPr>
        <p:txBody>
          <a:bodyPr wrap="square">
            <a:spAutoFit/>
          </a:bodyPr>
          <a:lstStyle/>
          <a:p>
            <a:pPr marL="115570" indent="304800" algn="just">
              <a:lnSpc>
                <a:spcPct val="150000"/>
              </a:lnSpc>
            </a:pPr>
            <a:r>
              <a:rPr lang="en-US" altLang="zh-CN"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kern="100" dirty="0">
                <a:latin typeface="宋体" panose="02010600030101010101" pitchFamily="2" charset="-122"/>
                <a:ea typeface="宋体" panose="02010600030101010101" pitchFamily="2" charset="-122"/>
                <a:cs typeface="Times New Roman" panose="02020603050405020304" pitchFamily="18" charset="0"/>
              </a:rPr>
              <a:t>该烟气处理系统工艺为</a:t>
            </a:r>
            <a:r>
              <a:rPr lang="en-US" altLang="zh-CN" kern="100" dirty="0">
                <a:latin typeface="宋体" panose="02010600030101010101" pitchFamily="2" charset="-122"/>
                <a:ea typeface="宋体" panose="02010600030101010101" pitchFamily="2" charset="-122"/>
                <a:cs typeface="Times New Roman" panose="02020603050405020304" pitchFamily="18" charset="0"/>
              </a:rPr>
              <a:t>SNCR+</a:t>
            </a:r>
            <a:r>
              <a:rPr lang="zh-CN" altLang="zh-CN" kern="100" dirty="0">
                <a:latin typeface="宋体" panose="02010600030101010101" pitchFamily="2" charset="-122"/>
                <a:ea typeface="宋体" panose="02010600030101010101" pitchFamily="2" charset="-122"/>
                <a:cs typeface="宋体" panose="02010600030101010101" pitchFamily="2" charset="-122"/>
              </a:rPr>
              <a:t>旋转喷雾脱酸塔</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宋体" panose="02010600030101010101" pitchFamily="2" charset="-122"/>
              </a:rPr>
              <a:t>石灰浆制备及喷射系统</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宋体" panose="02010600030101010101" pitchFamily="2" charset="-122"/>
              </a:rPr>
              <a:t>干粉喷射系统</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宋体" panose="02010600030101010101" pitchFamily="2" charset="-122"/>
              </a:rPr>
              <a:t>活性炭喷射装置</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宋体" panose="02010600030101010101" pitchFamily="2" charset="-122"/>
              </a:rPr>
              <a:t>高效袋式除尘器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宋体" panose="02010600030101010101" pitchFamily="2" charset="-122"/>
              </a:rPr>
              <a:t>选择性催化还原法（</a:t>
            </a:r>
            <a:r>
              <a:rPr lang="en-US" altLang="zh-CN" kern="100" dirty="0">
                <a:latin typeface="宋体" panose="02010600030101010101" pitchFamily="2" charset="-122"/>
                <a:ea typeface="宋体" panose="02010600030101010101" pitchFamily="2" charset="-122"/>
                <a:cs typeface="Times New Roman" panose="02020603050405020304" pitchFamily="18" charset="0"/>
              </a:rPr>
              <a:t>SCR</a:t>
            </a:r>
            <a:r>
              <a:rPr lang="zh-CN" altLang="zh-CN" kern="100" dirty="0">
                <a:latin typeface="宋体" panose="02010600030101010101" pitchFamily="2" charset="-122"/>
                <a:ea typeface="宋体" panose="02010600030101010101" pitchFamily="2" charset="-122"/>
                <a:cs typeface="宋体" panose="02010600030101010101" pitchFamily="2" charset="-122"/>
              </a:rPr>
              <a:t>）相结合的烟气净化工艺。</a:t>
            </a:r>
            <a:endParaRPr lang="en-US" altLang="zh-CN" kern="100" dirty="0">
              <a:latin typeface="宋体" panose="02010600030101010101" pitchFamily="2" charset="-122"/>
              <a:ea typeface="宋体" panose="02010600030101010101" pitchFamily="2" charset="-122"/>
              <a:cs typeface="宋体" panose="02010600030101010101" pitchFamily="2" charset="-122"/>
            </a:endParaRPr>
          </a:p>
          <a:p>
            <a:pPr marL="115570" indent="304800" algn="just">
              <a:lnSpc>
                <a:spcPct val="150000"/>
              </a:lnSpc>
            </a:pPr>
            <a:r>
              <a:rPr lang="en-US" altLang="zh-CN" kern="100" dirty="0">
                <a:latin typeface="宋体" panose="02010600030101010101" pitchFamily="2" charset="-122"/>
                <a:ea typeface="宋体" panose="02010600030101010101" pitchFamily="2" charset="-122"/>
                <a:cs typeface="宋体" panose="02010600030101010101" pitchFamily="2" charset="-122"/>
              </a:rPr>
              <a:t>  </a:t>
            </a:r>
            <a:r>
              <a:rPr lang="zh-CN" altLang="zh-CN" kern="100" dirty="0">
                <a:latin typeface="宋体" panose="02010600030101010101" pitchFamily="2" charset="-122"/>
                <a:ea typeface="宋体" panose="02010600030101010101" pitchFamily="2" charset="-122"/>
                <a:cs typeface="宋体" panose="02010600030101010101" pitchFamily="2" charset="-122"/>
              </a:rPr>
              <a:t>其系统流程为：首先，在焚烧炉内喷入经稀释后的氨水以初步除去烟气中的氮氧化物</a:t>
            </a:r>
            <a:r>
              <a:rPr lang="zh-CN" altLang="en-US" kern="100" dirty="0">
                <a:latin typeface="宋体" panose="02010600030101010101" pitchFamily="2" charset="-122"/>
                <a:ea typeface="宋体" panose="02010600030101010101" pitchFamily="2" charset="-122"/>
                <a:cs typeface="宋体" panose="02010600030101010101" pitchFamily="2" charset="-122"/>
              </a:rPr>
              <a:t>（</a:t>
            </a:r>
            <a:r>
              <a:rPr lang="en-US" altLang="zh-CN" kern="100" dirty="0">
                <a:latin typeface="宋体" panose="02010600030101010101" pitchFamily="2" charset="-122"/>
                <a:ea typeface="宋体" panose="02010600030101010101" pitchFamily="2" charset="-122"/>
                <a:cs typeface="宋体" panose="02010600030101010101" pitchFamily="2" charset="-122"/>
              </a:rPr>
              <a:t>SNCR</a:t>
            </a:r>
            <a:r>
              <a:rPr lang="zh-CN" altLang="en-US" kern="100" dirty="0">
                <a:latin typeface="宋体" panose="02010600030101010101" pitchFamily="2" charset="-122"/>
                <a:ea typeface="宋体" panose="02010600030101010101" pitchFamily="2" charset="-122"/>
                <a:cs typeface="宋体" panose="02010600030101010101" pitchFamily="2" charset="-122"/>
              </a:rPr>
              <a:t>）。</a:t>
            </a:r>
            <a:r>
              <a:rPr lang="zh-CN" altLang="zh-CN" kern="100" dirty="0">
                <a:latin typeface="宋体" panose="02010600030101010101" pitchFamily="2" charset="-122"/>
                <a:ea typeface="宋体" panose="02010600030101010101" pitchFamily="2" charset="-122"/>
                <a:cs typeface="宋体" panose="02010600030101010101" pitchFamily="2" charset="-122"/>
              </a:rPr>
              <a:t>然后，从锅炉出口的含酸性物质的烟气，经过省煤器后被引入脱酸塔上部，通过脱酸塔进口的烟气分配器进入脱酸塔筒桶体内。烟气扩散后与通过旋转喷雾器射入的石灰浆以及冷却水充分混合，进行中和反应以除去烟气中的酸性气体，之后通过烟道，进入布袋除尘器。在脱酸塔后的烟道与布袋除尘器之间设有活性炭喷射装置，喷入粉状活性炭以除去烟气中重金属及二恶英等有害物质，在布袋除尘器中，烟气中的颗粒粉尘被分离出并送至飞灰存储系统，经除尘器除尘后的烟气进入</a:t>
            </a:r>
            <a:r>
              <a:rPr lang="en-US" altLang="zh-CN" kern="100" dirty="0">
                <a:latin typeface="宋体" panose="02010600030101010101" pitchFamily="2" charset="-122"/>
                <a:ea typeface="宋体" panose="02010600030101010101" pitchFamily="2" charset="-122"/>
                <a:cs typeface="Times New Roman" panose="02020603050405020304" pitchFamily="18" charset="0"/>
              </a:rPr>
              <a:t>SCR</a:t>
            </a:r>
            <a:r>
              <a:rPr lang="zh-CN" altLang="zh-CN" kern="100" dirty="0">
                <a:latin typeface="宋体" panose="02010600030101010101" pitchFamily="2" charset="-122"/>
                <a:ea typeface="宋体" panose="02010600030101010101" pitchFamily="2" charset="-122"/>
                <a:cs typeface="宋体" panose="02010600030101010101" pitchFamily="2" charset="-122"/>
              </a:rPr>
              <a:t>系统脱硝，处理合格的烟气经引风机送入烟囱后，排向大气。</a:t>
            </a:r>
            <a:endParaRPr lang="en-US" altLang="zh-CN" kern="100" dirty="0">
              <a:latin typeface="宋体" panose="02010600030101010101" pitchFamily="2" charset="-122"/>
              <a:ea typeface="宋体" panose="02010600030101010101" pitchFamily="2" charset="-122"/>
              <a:cs typeface="宋体" panose="02010600030101010101" pitchFamily="2" charset="-122"/>
            </a:endParaRPr>
          </a:p>
          <a:p>
            <a:pPr marL="115570" indent="304800" algn="just">
              <a:lnSpc>
                <a:spcPct val="150000"/>
              </a:lnSpc>
              <a:spcAft>
                <a:spcPts val="0"/>
              </a:spcAft>
            </a:pPr>
            <a:endParaRPr lang="zh-CN" altLang="zh-CN"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4069729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220445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⑥炉温控制</a:t>
            </a:r>
            <a:r>
              <a:rPr lang="en-US" altLang="zh-CN" sz="1600" dirty="0">
                <a:latin typeface="宋体" panose="02010600030101010101" pitchFamily="2" charset="-122"/>
                <a:ea typeface="宋体" panose="02010600030101010101" pitchFamily="2" charset="-122"/>
              </a:rPr>
              <a:t>(850C</a:t>
            </a:r>
            <a:r>
              <a:rPr lang="zh-CN" altLang="zh-CN" sz="1600" dirty="0">
                <a:latin typeface="宋体" panose="02010600030101010101" pitchFamily="2" charset="-122"/>
                <a:ea typeface="宋体" panose="02010600030101010101" pitchFamily="2" charset="-122"/>
              </a:rPr>
              <a:t>、 炉内停留</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秒</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炉温控制在</a:t>
            </a:r>
            <a:r>
              <a:rPr lang="en-US" altLang="zh-CN" sz="1600" dirty="0">
                <a:latin typeface="宋体" panose="02010600030101010101" pitchFamily="2" charset="-122"/>
                <a:ea typeface="宋体" panose="02010600030101010101" pitchFamily="2" charset="-122"/>
              </a:rPr>
              <a:t>850</a:t>
            </a:r>
            <a:r>
              <a:rPr lang="zh-CN" altLang="zh-CN" sz="1600" dirty="0">
                <a:latin typeface="宋体" panose="02010600030101010101" pitchFamily="2" charset="-122"/>
                <a:ea typeface="宋体" panose="02010600030101010101" pitchFamily="2" charset="-122"/>
              </a:rPr>
              <a:t>℃，烟气在炉内停留</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秒以上，大部分二噁英会分解，减少对环境危害。</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⑦烟气氧浓度控制</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烟气中的一氧化碳浓度与烟气中的氧气有关。空气不足时，一氧化碳浓度上升、氧气浓度下降。烟气氧气浓度的控制，是通过调整燃烬炉排下的风量，使氧气浓度稳定。</a:t>
            </a:r>
          </a:p>
          <a:p>
            <a:pPr>
              <a:lnSpc>
                <a:spcPts val="2400"/>
              </a:lnSpc>
            </a:pP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162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973343"/>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6.1.3 </a:t>
            </a:r>
            <a:r>
              <a:rPr lang="zh-CN" altLang="zh-CN" sz="1600" dirty="0">
                <a:latin typeface="宋体" panose="02010600030101010101" pitchFamily="2" charset="-122"/>
                <a:ea typeface="宋体" panose="02010600030101010101" pitchFamily="2" charset="-122"/>
              </a:rPr>
              <a:t>垃圾热值变化所伴有的趋势</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垃圾热值有变动的话，在锅炉设定蒸发量一定时</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自动模式下</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，焚烧量的状态、负荷的变化情况如下表所示。</a:t>
            </a:r>
          </a:p>
        </p:txBody>
      </p:sp>
      <p:graphicFrame>
        <p:nvGraphicFramePr>
          <p:cNvPr id="7" name="表格 6">
            <a:extLst>
              <a:ext uri="{FF2B5EF4-FFF2-40B4-BE49-F238E27FC236}">
                <a16:creationId xmlns:a16="http://schemas.microsoft.com/office/drawing/2014/main" xmlns="" id="{EBF853CF-D6F9-44F7-B4A5-5F835B28D4BA}"/>
              </a:ext>
            </a:extLst>
          </p:cNvPr>
          <p:cNvGraphicFramePr>
            <a:graphicFrameLocks noGrp="1"/>
          </p:cNvGraphicFramePr>
          <p:nvPr>
            <p:extLst>
              <p:ext uri="{D42A27DB-BD31-4B8C-83A1-F6EECF244321}">
                <p14:modId xmlns:p14="http://schemas.microsoft.com/office/powerpoint/2010/main" val="308850783"/>
              </p:ext>
            </p:extLst>
          </p:nvPr>
        </p:nvGraphicFramePr>
        <p:xfrm>
          <a:off x="1030201" y="2640093"/>
          <a:ext cx="6866890" cy="3421380"/>
        </p:xfrm>
        <a:graphic>
          <a:graphicData uri="http://schemas.openxmlformats.org/drawingml/2006/table">
            <a:tbl>
              <a:tblPr firstRow="1" firstCol="1" bandRow="1"/>
              <a:tblGrid>
                <a:gridCol w="2288713">
                  <a:extLst>
                    <a:ext uri="{9D8B030D-6E8A-4147-A177-3AD203B41FA5}">
                      <a16:colId xmlns:a16="http://schemas.microsoft.com/office/drawing/2014/main" xmlns="" val="1242377243"/>
                    </a:ext>
                  </a:extLst>
                </a:gridCol>
                <a:gridCol w="2288713">
                  <a:extLst>
                    <a:ext uri="{9D8B030D-6E8A-4147-A177-3AD203B41FA5}">
                      <a16:colId xmlns:a16="http://schemas.microsoft.com/office/drawing/2014/main" xmlns="" val="3007254424"/>
                    </a:ext>
                  </a:extLst>
                </a:gridCol>
                <a:gridCol w="2289464">
                  <a:extLst>
                    <a:ext uri="{9D8B030D-6E8A-4147-A177-3AD203B41FA5}">
                      <a16:colId xmlns:a16="http://schemas.microsoft.com/office/drawing/2014/main" xmlns="" val="729629712"/>
                    </a:ext>
                  </a:extLst>
                </a:gridCol>
              </a:tblGrid>
              <a:tr h="288290">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低位发热量低</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项目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低位发热量高</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9836152"/>
                  </a:ext>
                </a:extLst>
              </a:tr>
              <a:tr h="288290">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变低（变得不稳定）</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炉膛温度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变高趋势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6515170"/>
                  </a:ext>
                </a:extLst>
              </a:tr>
              <a:tr h="275590">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增加（多出现最大值）</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CO</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减少</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7251326"/>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增加（过剩空气的比例增加）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O2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减少趋势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7378150"/>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变得不稳定</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蒸汽流量</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稳定趋势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6498019"/>
                  </a:ext>
                </a:extLst>
              </a:tr>
              <a:tr h="2755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变厚</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垃圾料层厚度</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变薄</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3641309"/>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变低</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炉排温度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变高</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1653906"/>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变差（增加）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热灼减量（生渣）</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变好（减少）</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743460"/>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增加趋势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燃烧空气流量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减少趋势</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3958631"/>
                  </a:ext>
                </a:extLst>
              </a:tr>
              <a:tr h="2755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变快</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炉排和推料器速度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变慢</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3107828"/>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减少趋势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产汽量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增加趋势</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9748238"/>
                  </a:ext>
                </a:extLst>
              </a:tr>
              <a:tr h="288290">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增加趋势</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焚烧量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减少趋势</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117609"/>
                  </a:ext>
                </a:extLst>
              </a:tr>
            </a:tbl>
          </a:graphicData>
        </a:graphic>
      </p:graphicFrame>
    </p:spTree>
    <p:extLst>
      <p:ext uri="{BB962C8B-B14F-4D97-AF65-F5344CB8AC3E}">
        <p14:creationId xmlns:p14="http://schemas.microsoft.com/office/powerpoint/2010/main" val="11395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1588897"/>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6.1.4 </a:t>
            </a:r>
            <a:r>
              <a:rPr lang="zh-CN" altLang="zh-CN" sz="1600" dirty="0">
                <a:latin typeface="宋体" panose="02010600030101010101" pitchFamily="2" charset="-122"/>
                <a:ea typeface="宋体" panose="02010600030101010101" pitchFamily="2" charset="-122"/>
              </a:rPr>
              <a:t>垃圾料层厚度</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投入炉内的垃圾性质和形状会发生变动。另外在炉内推料器和各个炉排上的垃圾受到挤压，使得垃圾料层不均匀。而且，因停留时间长，累积过去的变动量，波动幅度有扩大的趋势。</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此变动在垃圾通风性上显示最明显，其趋势如下表所示。</a:t>
            </a:r>
          </a:p>
        </p:txBody>
      </p:sp>
      <p:graphicFrame>
        <p:nvGraphicFramePr>
          <p:cNvPr id="6" name="表格 5">
            <a:extLst>
              <a:ext uri="{FF2B5EF4-FFF2-40B4-BE49-F238E27FC236}">
                <a16:creationId xmlns:a16="http://schemas.microsoft.com/office/drawing/2014/main" xmlns="" id="{EB81D548-786C-4A9C-8E7F-53225D2E01EC}"/>
              </a:ext>
            </a:extLst>
          </p:cNvPr>
          <p:cNvGraphicFramePr>
            <a:graphicFrameLocks noGrp="1"/>
          </p:cNvGraphicFramePr>
          <p:nvPr>
            <p:extLst>
              <p:ext uri="{D42A27DB-BD31-4B8C-83A1-F6EECF244321}">
                <p14:modId xmlns:p14="http://schemas.microsoft.com/office/powerpoint/2010/main" val="1596210113"/>
              </p:ext>
            </p:extLst>
          </p:nvPr>
        </p:nvGraphicFramePr>
        <p:xfrm>
          <a:off x="1144570" y="3300646"/>
          <a:ext cx="6235285" cy="2536736"/>
        </p:xfrm>
        <a:graphic>
          <a:graphicData uri="http://schemas.openxmlformats.org/drawingml/2006/table">
            <a:tbl>
              <a:tblPr firstRow="1" firstCol="1" bandRow="1"/>
              <a:tblGrid>
                <a:gridCol w="2223935">
                  <a:extLst>
                    <a:ext uri="{9D8B030D-6E8A-4147-A177-3AD203B41FA5}">
                      <a16:colId xmlns:a16="http://schemas.microsoft.com/office/drawing/2014/main" xmlns="" val="2885983591"/>
                    </a:ext>
                  </a:extLst>
                </a:gridCol>
                <a:gridCol w="2223935">
                  <a:extLst>
                    <a:ext uri="{9D8B030D-6E8A-4147-A177-3AD203B41FA5}">
                      <a16:colId xmlns:a16="http://schemas.microsoft.com/office/drawing/2014/main" xmlns="" val="1055883352"/>
                    </a:ext>
                  </a:extLst>
                </a:gridCol>
                <a:gridCol w="894058">
                  <a:extLst>
                    <a:ext uri="{9D8B030D-6E8A-4147-A177-3AD203B41FA5}">
                      <a16:colId xmlns:a16="http://schemas.microsoft.com/office/drawing/2014/main" xmlns="" val="1283309005"/>
                    </a:ext>
                  </a:extLst>
                </a:gridCol>
                <a:gridCol w="893357">
                  <a:extLst>
                    <a:ext uri="{9D8B030D-6E8A-4147-A177-3AD203B41FA5}">
                      <a16:colId xmlns:a16="http://schemas.microsoft.com/office/drawing/2014/main" xmlns="" val="604933337"/>
                    </a:ext>
                  </a:extLst>
                </a:gridCol>
              </a:tblGrid>
              <a:tr h="251988">
                <a:tc rowSpan="2" gridSpan="2">
                  <a:txBody>
                    <a:bodyPr/>
                    <a:lstStyle/>
                    <a:p>
                      <a:pPr algn="ctr">
                        <a:lnSpc>
                          <a:spcPct val="150000"/>
                        </a:lnSpc>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通风性</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964429340"/>
                  </a:ext>
                </a:extLst>
              </a:tr>
              <a:tr h="251988">
                <a:tc gridSpan="2" vMerge="1">
                  <a:txBody>
                    <a:bodyPr/>
                    <a:lstStyle/>
                    <a:p>
                      <a:endParaRPr lang="zh-CN" altLang="en-US"/>
                    </a:p>
                  </a:txBody>
                  <a:tcPr/>
                </a:tc>
                <a:tc hMerge="1" vMerge="1">
                  <a:txBody>
                    <a:bodyPr/>
                    <a:lstStyle/>
                    <a:p>
                      <a:endParaRPr lang="zh-CN" altLang="en-US"/>
                    </a:p>
                  </a:txBody>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3658883"/>
                  </a:ext>
                </a:extLst>
              </a:tr>
              <a:tr h="254095">
                <a:tc rowSpan="2">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垃圾质量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高</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0631575"/>
                  </a:ext>
                </a:extLst>
              </a:tr>
              <a:tr h="254095">
                <a:tc vMerge="1">
                  <a:txBody>
                    <a:bodyPr/>
                    <a:lstStyle/>
                    <a:p>
                      <a:endParaRPr lang="zh-CN" altLang="en-US"/>
                    </a:p>
                  </a:txBody>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低</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8822041"/>
                  </a:ext>
                </a:extLst>
              </a:tr>
              <a:tr h="254095">
                <a:tc rowSpan="2">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垃圾量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少</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良</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0849018"/>
                  </a:ext>
                </a:extLst>
              </a:tr>
              <a:tr h="254095">
                <a:tc vMerge="1">
                  <a:txBody>
                    <a:bodyPr/>
                    <a:lstStyle/>
                    <a:p>
                      <a:endParaRPr lang="zh-CN" altLang="en-US"/>
                    </a:p>
                  </a:txBody>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多</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328443"/>
                  </a:ext>
                </a:extLst>
              </a:tr>
              <a:tr h="254095">
                <a:tc rowSpan="2">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垃圾的储存</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充分搅拌过的垃圾</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771074"/>
                  </a:ext>
                </a:extLst>
              </a:tr>
              <a:tr h="254095">
                <a:tc vMerge="1">
                  <a:txBody>
                    <a:bodyPr/>
                    <a:lstStyle/>
                    <a:p>
                      <a:endParaRPr lang="zh-CN" altLang="en-US"/>
                    </a:p>
                  </a:txBody>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垃圾坑底部垃圾</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8496290"/>
                  </a:ext>
                </a:extLst>
              </a:tr>
              <a:tr h="254095">
                <a:tc rowSpan="2">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炉内</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推料器、炉排的垃圾受到挤压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960559"/>
                  </a:ext>
                </a:extLst>
              </a:tr>
              <a:tr h="254095">
                <a:tc vMerge="1">
                  <a:txBody>
                    <a:bodyPr/>
                    <a:lstStyle/>
                    <a:p>
                      <a:endParaRPr lang="zh-CN" altLang="en-US"/>
                    </a:p>
                  </a:txBody>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由炉排搅拌</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05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7794473"/>
                  </a:ext>
                </a:extLst>
              </a:tr>
            </a:tbl>
          </a:graphicData>
        </a:graphic>
      </p:graphicFrame>
    </p:spTree>
    <p:extLst>
      <p:ext uri="{BB962C8B-B14F-4D97-AF65-F5344CB8AC3E}">
        <p14:creationId xmlns:p14="http://schemas.microsoft.com/office/powerpoint/2010/main" val="269537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4373162" cy="4852610"/>
          </a:xfrm>
          <a:prstGeom prst="rect">
            <a:avLst/>
          </a:prstGeom>
        </p:spPr>
        <p:txBody>
          <a:bodyPr wrap="square">
            <a:spAutoFit/>
          </a:bodyPr>
          <a:lstStyle/>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燃烧炉排前段部分的垃圾层得通风性称为“垃圾料层厚度”。因此，垃圾料层厚度并不是真正的厚度</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如</a:t>
            </a:r>
            <a:r>
              <a:rPr lang="en-US" altLang="zh-CN" sz="1600" dirty="0">
                <a:latin typeface="宋体" panose="02010600030101010101" pitchFamily="2" charset="-122"/>
                <a:ea typeface="宋体" panose="02010600030101010101" pitchFamily="2" charset="-122"/>
              </a:rPr>
              <a:t>1m)</a:t>
            </a:r>
            <a:r>
              <a:rPr lang="zh-CN" altLang="zh-CN" sz="1600" dirty="0">
                <a:latin typeface="宋体" panose="02010600030101010101" pitchFamily="2" charset="-122"/>
                <a:ea typeface="宋体" panose="02010600030101010101" pitchFamily="2" charset="-122"/>
              </a:rPr>
              <a:t>，而是通风性。假如厚度</a:t>
            </a:r>
            <a:r>
              <a:rPr lang="en-US" altLang="zh-CN" sz="1600" dirty="0">
                <a:latin typeface="宋体" panose="02010600030101010101" pitchFamily="2" charset="-122"/>
                <a:ea typeface="宋体" panose="02010600030101010101" pitchFamily="2" charset="-122"/>
              </a:rPr>
              <a:t>10cm</a:t>
            </a:r>
            <a:r>
              <a:rPr lang="zh-CN" altLang="zh-CN" sz="1600" dirty="0">
                <a:latin typeface="宋体" panose="02010600030101010101" pitchFamily="2" charset="-122"/>
                <a:ea typeface="宋体" panose="02010600030101010101" pitchFamily="2" charset="-122"/>
              </a:rPr>
              <a:t>的铁板在燃烧炉排上，垃圾料层厚度显示就厚，如果是纸等通风性良好的垃圾的话，垃圾料层厚度显示就薄。</a:t>
            </a:r>
            <a:endParaRPr lang="en-US" altLang="zh-CN" sz="1600" dirty="0">
              <a:latin typeface="宋体" panose="02010600030101010101" pitchFamily="2" charset="-122"/>
              <a:ea typeface="宋体" panose="02010600030101010101" pitchFamily="2" charset="-122"/>
            </a:endParaRP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垃圾料层厚度的指示值</a:t>
            </a:r>
            <a:r>
              <a:rPr lang="en-US" altLang="zh-CN" sz="1600" dirty="0">
                <a:latin typeface="宋体" panose="02010600030101010101" pitchFamily="2" charset="-122"/>
                <a:ea typeface="宋体" panose="02010600030101010101" pitchFamily="2" charset="-122"/>
              </a:rPr>
              <a:t>(0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100%)</a:t>
            </a:r>
            <a:r>
              <a:rPr lang="zh-CN" altLang="zh-CN" sz="1600" dirty="0">
                <a:latin typeface="宋体" panose="02010600030101010101" pitchFamily="2" charset="-122"/>
                <a:ea typeface="宋体" panose="02010600030101010101" pitchFamily="2" charset="-122"/>
              </a:rPr>
              <a:t>，根据垃圾料层差压</a:t>
            </a:r>
            <a:r>
              <a:rPr lang="en-US" altLang="zh-CN" sz="1600" dirty="0">
                <a:latin typeface="宋体" panose="02010600030101010101" pitchFamily="2" charset="-122"/>
                <a:ea typeface="宋体" panose="02010600030101010101" pitchFamily="2" charset="-122"/>
              </a:rPr>
              <a:t>(0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2.00kPa)</a:t>
            </a:r>
            <a:r>
              <a:rPr lang="zh-CN" altLang="zh-CN" sz="1600" dirty="0">
                <a:latin typeface="宋体" panose="02010600030101010101" pitchFamily="2" charset="-122"/>
                <a:ea typeface="宋体" panose="02010600030101010101" pitchFamily="2" charset="-122"/>
              </a:rPr>
              <a:t>的显示和根据燃烧空气变化的补偿值演算，确定垃圾料层厚度的值。根据燃烧炉排的空气量，增加或减少垃圾料层厚度差压，进行补偿。另外，为达到</a:t>
            </a:r>
            <a:r>
              <a:rPr lang="en-US" altLang="zh-CN" sz="1600" dirty="0">
                <a:latin typeface="宋体" panose="02010600030101010101" pitchFamily="2" charset="-122"/>
                <a:ea typeface="宋体" panose="02010600030101010101" pitchFamily="2" charset="-122"/>
              </a:rPr>
              <a:t>600t/d</a:t>
            </a:r>
            <a:r>
              <a:rPr lang="zh-CN" altLang="zh-CN" sz="1600" dirty="0">
                <a:latin typeface="宋体" panose="02010600030101010101" pitchFamily="2" charset="-122"/>
                <a:ea typeface="宋体" panose="02010600030101010101" pitchFamily="2" charset="-122"/>
              </a:rPr>
              <a:t>的焚烧量，把垃圾料层厚度值调试为最优值。</a:t>
            </a:r>
          </a:p>
          <a:p>
            <a:pPr>
              <a:lnSpc>
                <a:spcPts val="22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垃圾数据，请对垃圾投入重量和投入间隔经常检查。在一定的时间段垃圾投入量变多，投入间隔变短时，就不会出现均一的垃圾。恐怕有部分可能被挤压的垃圾进入到炉膛内，请一定要注意。</a:t>
            </a:r>
          </a:p>
        </p:txBody>
      </p:sp>
      <p:pic>
        <p:nvPicPr>
          <p:cNvPr id="7" name="图片 6">
            <a:extLst>
              <a:ext uri="{FF2B5EF4-FFF2-40B4-BE49-F238E27FC236}">
                <a16:creationId xmlns:a16="http://schemas.microsoft.com/office/drawing/2014/main" xmlns="" id="{CD07088B-0B6E-4BDA-B226-89A871D1D19C}"/>
              </a:ext>
            </a:extLst>
          </p:cNvPr>
          <p:cNvPicPr/>
          <p:nvPr/>
        </p:nvPicPr>
        <p:blipFill>
          <a:blip r:embed="rId2"/>
          <a:stretch>
            <a:fillRect/>
          </a:stretch>
        </p:blipFill>
        <p:spPr>
          <a:xfrm>
            <a:off x="4932218" y="1450108"/>
            <a:ext cx="3652726" cy="4738256"/>
          </a:xfrm>
          <a:prstGeom prst="rect">
            <a:avLst/>
          </a:prstGeom>
        </p:spPr>
      </p:pic>
    </p:spTree>
    <p:extLst>
      <p:ext uri="{BB962C8B-B14F-4D97-AF65-F5344CB8AC3E}">
        <p14:creationId xmlns:p14="http://schemas.microsoft.com/office/powerpoint/2010/main" val="23275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687945"/>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6.2 </a:t>
            </a:r>
            <a:r>
              <a:rPr lang="zh-CN" altLang="en-US" sz="1600" dirty="0">
                <a:solidFill>
                  <a:srgbClr val="FF0000"/>
                </a:solidFill>
                <a:latin typeface="宋体" panose="02010600030101010101" pitchFamily="2" charset="-122"/>
                <a:ea typeface="宋体" panose="02010600030101010101" pitchFamily="2" charset="-122"/>
              </a:rPr>
              <a:t>燃烧参数设定</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6.2.1 </a:t>
            </a:r>
            <a:r>
              <a:rPr lang="zh-CN" altLang="zh-CN" sz="1600" dirty="0">
                <a:latin typeface="宋体" panose="02010600030101010101" pitchFamily="2" charset="-122"/>
                <a:ea typeface="宋体" panose="02010600030101010101" pitchFamily="2" charset="-122"/>
              </a:rPr>
              <a:t>炉</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管理画面</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（给料、炉排速度控制）</a:t>
            </a:r>
          </a:p>
        </p:txBody>
      </p:sp>
      <p:pic>
        <p:nvPicPr>
          <p:cNvPr id="6" name="图片 5">
            <a:extLst>
              <a:ext uri="{FF2B5EF4-FFF2-40B4-BE49-F238E27FC236}">
                <a16:creationId xmlns:a16="http://schemas.microsoft.com/office/drawing/2014/main" xmlns="" id="{72013BD0-D65C-4BA4-B623-522A15444B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55" y="2221820"/>
            <a:ext cx="7698253" cy="3763344"/>
          </a:xfrm>
          <a:prstGeom prst="rect">
            <a:avLst/>
          </a:prstGeom>
          <a:noFill/>
          <a:ln>
            <a:noFill/>
          </a:ln>
        </p:spPr>
      </p:pic>
    </p:spTree>
    <p:extLst>
      <p:ext uri="{BB962C8B-B14F-4D97-AF65-F5344CB8AC3E}">
        <p14:creationId xmlns:p14="http://schemas.microsoft.com/office/powerpoint/2010/main" val="19476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051109"/>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6.2 </a:t>
            </a:r>
            <a:r>
              <a:rPr lang="zh-CN" altLang="en-US" sz="1600" dirty="0">
                <a:solidFill>
                  <a:srgbClr val="FF0000"/>
                </a:solidFill>
                <a:latin typeface="宋体" panose="02010600030101010101" pitchFamily="2" charset="-122"/>
                <a:ea typeface="宋体" panose="02010600030101010101" pitchFamily="2" charset="-122"/>
              </a:rPr>
              <a:t>燃烧参数设定</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6.2.1 </a:t>
            </a:r>
            <a:r>
              <a:rPr lang="zh-CN" altLang="zh-CN" sz="1600" dirty="0">
                <a:latin typeface="宋体" panose="02010600030101010101" pitchFamily="2" charset="-122"/>
                <a:ea typeface="宋体" panose="02010600030101010101" pitchFamily="2" charset="-122"/>
              </a:rPr>
              <a:t>炉</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管理画面</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（给料、炉排速度控制）</a:t>
            </a:r>
            <a:endParaRPr lang="en-US" altLang="zh-CN" sz="1600" dirty="0">
              <a:latin typeface="宋体" panose="02010600030101010101" pitchFamily="2" charset="-122"/>
              <a:ea typeface="宋体" panose="02010600030101010101" pitchFamily="2" charset="-122"/>
            </a:endParaRP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）垃圾发热值，单位</a:t>
            </a:r>
            <a:r>
              <a:rPr lang="en-US" altLang="zh-CN" sz="1600" dirty="0">
                <a:latin typeface="宋体" panose="02010600030101010101" pitchFamily="2" charset="-122"/>
                <a:ea typeface="宋体" panose="02010600030101010101" pitchFamily="2" charset="-122"/>
              </a:rPr>
              <a:t>LHV</a:t>
            </a:r>
            <a:r>
              <a:rPr lang="zh-CN" altLang="zh-CN" sz="1600" dirty="0">
                <a:latin typeface="宋体" panose="02010600030101010101" pitchFamily="2" charset="-122"/>
                <a:ea typeface="宋体" panose="02010600030101010101" pitchFamily="2" charset="-122"/>
              </a:rPr>
              <a:t>（低位发热量）</a:t>
            </a:r>
            <a:r>
              <a:rPr lang="en-US" altLang="zh-CN" sz="1600" dirty="0">
                <a:latin typeface="宋体" panose="02010600030101010101" pitchFamily="2" charset="-122"/>
                <a:ea typeface="宋体" panose="02010600030101010101" pitchFamily="2" charset="-122"/>
              </a:rPr>
              <a:t>MJ/kg----</a:t>
            </a:r>
            <a:r>
              <a:rPr lang="zh-CN" altLang="zh-CN" sz="1600" dirty="0">
                <a:latin typeface="宋体" panose="02010600030101010101" pitchFamily="2" charset="-122"/>
                <a:ea typeface="宋体" panose="02010600030101010101" pitchFamily="2" charset="-122"/>
              </a:rPr>
              <a:t>待确定</a:t>
            </a:r>
          </a:p>
          <a:p>
            <a:pPr>
              <a:lnSpc>
                <a:spcPts val="2400"/>
              </a:lnSpc>
            </a:pPr>
            <a:r>
              <a:rPr lang="en-US" altLang="zh-CN" sz="1600" dirty="0">
                <a:latin typeface="宋体" panose="02010600030101010101" pitchFamily="2" charset="-122"/>
                <a:ea typeface="宋体" panose="02010600030101010101" pitchFamily="2" charset="-122"/>
              </a:rPr>
              <a:t>    LHV</a:t>
            </a:r>
            <a:r>
              <a:rPr lang="zh-CN" altLang="zh-CN" sz="1600" dirty="0">
                <a:latin typeface="宋体" panose="02010600030101010101" pitchFamily="2" charset="-122"/>
                <a:ea typeface="宋体" panose="02010600030101010101" pitchFamily="2" charset="-122"/>
              </a:rPr>
              <a:t>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，根据垃圾成分进行变更，和计算</a:t>
            </a:r>
            <a:r>
              <a:rPr lang="en-US" altLang="zh-CN" sz="1600" dirty="0">
                <a:latin typeface="宋体" panose="02010600030101010101" pitchFamily="2" charset="-122"/>
                <a:ea typeface="宋体" panose="02010600030101010101" pitchFamily="2" charset="-122"/>
              </a:rPr>
              <a:t>LHV(PV)</a:t>
            </a:r>
            <a:r>
              <a:rPr lang="zh-CN" altLang="zh-CN" sz="1600" dirty="0">
                <a:latin typeface="宋体" panose="02010600030101010101" pitchFamily="2" charset="-122"/>
                <a:ea typeface="宋体" panose="02010600030101010101" pitchFamily="2" charset="-122"/>
              </a:rPr>
              <a:t>相差</a:t>
            </a:r>
            <a:r>
              <a:rPr lang="en-US" altLang="zh-CN" sz="1600" dirty="0">
                <a:latin typeface="宋体" panose="02010600030101010101" pitchFamily="2" charset="-122"/>
                <a:ea typeface="宋体" panose="02010600030101010101" pitchFamily="2" charset="-122"/>
              </a:rPr>
              <a:t>2.00[MJ/h]</a:t>
            </a:r>
            <a:r>
              <a:rPr lang="zh-CN" altLang="zh-CN" sz="1600" dirty="0">
                <a:latin typeface="宋体" panose="02010600030101010101" pitchFamily="2" charset="-122"/>
                <a:ea typeface="宋体" panose="02010600030101010101" pitchFamily="2" charset="-122"/>
              </a:rPr>
              <a:t>时，需要进行变更，基础值：</a:t>
            </a:r>
            <a:r>
              <a:rPr lang="en-US" altLang="zh-CN" sz="1600" dirty="0">
                <a:latin typeface="宋体" panose="02010600030101010101" pitchFamily="2" charset="-122"/>
                <a:ea typeface="宋体" panose="02010600030101010101" pitchFamily="2" charset="-122"/>
              </a:rPr>
              <a:t>SV = 7.00[MJ/h]</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SV</a:t>
            </a:r>
            <a:r>
              <a:rPr lang="zh-CN" altLang="zh-CN" sz="1600" dirty="0">
                <a:latin typeface="宋体" panose="02010600030101010101" pitchFamily="2" charset="-122"/>
                <a:ea typeface="宋体" panose="02010600030101010101" pitchFamily="2" charset="-122"/>
              </a:rPr>
              <a:t>基本不用操作。</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）主蒸汽流量，单位</a:t>
            </a:r>
            <a:r>
              <a:rPr lang="en-US" altLang="zh-CN" sz="1600" dirty="0">
                <a:latin typeface="宋体" panose="02010600030101010101" pitchFamily="2" charset="-122"/>
                <a:ea typeface="宋体" panose="02010600030101010101" pitchFamily="2" charset="-122"/>
              </a:rPr>
              <a:t>t/h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根据燃烧符合，变更蒸发量的设定值（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的操作量</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小时最大到</a:t>
            </a:r>
            <a:r>
              <a:rPr lang="en-US" altLang="zh-CN" sz="1600" dirty="0">
                <a:latin typeface="宋体" panose="02010600030101010101" pitchFamily="2" charset="-122"/>
                <a:ea typeface="宋体" panose="02010600030101010101" pitchFamily="2" charset="-122"/>
              </a:rPr>
              <a:t>2t/h</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※急速增大设定值的话，过剩空气供给到炉内，使其冷却，产生急速燃烧的话可能使垃圾干燥。蒸汽量</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比</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大幅度降低时，一段时间内把</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降到</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大小，然后缓缓使</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值上升。恢复到原来的蒸汽量。</a:t>
            </a:r>
            <a:r>
              <a:rPr lang="en-US" altLang="zh-CN" sz="1600" dirty="0">
                <a:latin typeface="宋体" panose="02010600030101010101" pitchFamily="2" charset="-122"/>
                <a:ea typeface="宋体" panose="02010600030101010101" pitchFamily="2" charset="-122"/>
              </a:rPr>
              <a:t>SV=56t/h</a:t>
            </a:r>
            <a:r>
              <a:rPr lang="zh-CN" altLang="zh-CN" sz="1600" dirty="0">
                <a:latin typeface="宋体" panose="02010600030101010101" pitchFamily="2" charset="-122"/>
                <a:ea typeface="宋体" panose="02010600030101010101" pitchFamily="2" charset="-122"/>
              </a:rPr>
              <a:t>时焚烧量</a:t>
            </a:r>
            <a:r>
              <a:rPr lang="en-US" altLang="zh-CN" sz="1600" dirty="0">
                <a:latin typeface="宋体" panose="02010600030101010101" pitchFamily="2" charset="-122"/>
                <a:ea typeface="宋体" panose="02010600030101010101" pitchFamily="2" charset="-122"/>
              </a:rPr>
              <a:t>=600t/d</a:t>
            </a:r>
            <a:r>
              <a:rPr lang="zh-CN" altLang="zh-CN" sz="1600" dirty="0">
                <a:latin typeface="宋体" panose="02010600030101010101" pitchFamily="2" charset="-122"/>
                <a:ea typeface="宋体" panose="02010600030101010101" pitchFamily="2" charset="-122"/>
              </a:rPr>
              <a:t>。</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）需求垃圾重量，单位</a:t>
            </a:r>
            <a:r>
              <a:rPr lang="en-US" altLang="zh-CN" sz="1600" dirty="0">
                <a:latin typeface="宋体" panose="02010600030101010101" pitchFamily="2" charset="-122"/>
                <a:ea typeface="宋体" panose="02010600030101010101" pitchFamily="2" charset="-122"/>
              </a:rPr>
              <a:t>t/d</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根据蒸发量和</a:t>
            </a:r>
            <a:r>
              <a:rPr lang="en-US" altLang="zh-CN" sz="1600" dirty="0">
                <a:latin typeface="宋体" panose="02010600030101010101" pitchFamily="2" charset="-122"/>
                <a:ea typeface="宋体" panose="02010600030101010101" pitchFamily="2" charset="-122"/>
              </a:rPr>
              <a:t>LHV</a:t>
            </a:r>
            <a:r>
              <a:rPr lang="zh-CN" altLang="zh-CN" sz="1600" dirty="0">
                <a:latin typeface="宋体" panose="02010600030101010101" pitchFamily="2" charset="-122"/>
                <a:ea typeface="宋体" panose="02010600030101010101" pitchFamily="2" charset="-122"/>
              </a:rPr>
              <a:t>值得设定，自动计算焚烧量，请灵活掌握现在焚烧量的确认。</a:t>
            </a:r>
          </a:p>
        </p:txBody>
      </p:sp>
    </p:spTree>
    <p:extLst>
      <p:ext uri="{BB962C8B-B14F-4D97-AF65-F5344CB8AC3E}">
        <p14:creationId xmlns:p14="http://schemas.microsoft.com/office/powerpoint/2010/main" val="29667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743332"/>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）垃圾比重，单位</a:t>
            </a:r>
            <a:r>
              <a:rPr lang="en-US" altLang="zh-CN" sz="1600" dirty="0">
                <a:latin typeface="宋体" panose="02010600030101010101" pitchFamily="2" charset="-122"/>
                <a:ea typeface="宋体" panose="02010600030101010101" pitchFamily="2" charset="-122"/>
              </a:rPr>
              <a:t>t/m</a:t>
            </a:r>
            <a:r>
              <a:rPr lang="en-US" altLang="zh-CN" sz="1600" baseline="30000" dirty="0">
                <a:latin typeface="宋体" panose="02010600030101010101" pitchFamily="2" charset="-122"/>
                <a:ea typeface="宋体" panose="02010600030101010101" pitchFamily="2" charset="-122"/>
              </a:rPr>
              <a:t>3</a:t>
            </a:r>
            <a:endParaRPr lang="zh-CN" altLang="zh-CN" sz="1600" baseline="300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如果垃圾含水分多或是较重的垃圾在投料时，就把外观比重的</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设定值增大，如果投料是比较轻的垃圾，就把外观比重的</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设定值减小，根据垃圾质量的不同来调试设定值。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值在</a:t>
            </a:r>
            <a:r>
              <a:rPr lang="en-US" altLang="zh-CN" sz="1600" dirty="0">
                <a:latin typeface="宋体" panose="02010600030101010101" pitchFamily="2" charset="-122"/>
                <a:ea typeface="宋体" panose="02010600030101010101" pitchFamily="2" charset="-122"/>
              </a:rPr>
              <a:t>0.40</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0.50</a:t>
            </a:r>
            <a:r>
              <a:rPr lang="zh-CN" altLang="zh-CN" sz="1600" dirty="0">
                <a:latin typeface="宋体" panose="02010600030101010101" pitchFamily="2" charset="-122"/>
                <a:ea typeface="宋体" panose="02010600030101010101" pitchFamily="2" charset="-122"/>
              </a:rPr>
              <a:t>的范围，</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次的操作量最大到</a:t>
            </a:r>
            <a:r>
              <a:rPr lang="en-US" altLang="zh-CN" sz="1600" dirty="0">
                <a:latin typeface="宋体" panose="02010600030101010101" pitchFamily="2" charset="-122"/>
                <a:ea typeface="宋体" panose="02010600030101010101" pitchFamily="2" charset="-122"/>
              </a:rPr>
              <a:t>0.01</a:t>
            </a:r>
            <a:r>
              <a:rPr lang="zh-CN" altLang="zh-CN" sz="1600" dirty="0">
                <a:latin typeface="宋体" panose="02010600030101010101" pitchFamily="2" charset="-122"/>
                <a:ea typeface="宋体" panose="02010600030101010101" pitchFamily="2" charset="-122"/>
              </a:rPr>
              <a:t>，操作后最低请观察</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分以上。</a:t>
            </a:r>
            <a:r>
              <a:rPr lang="en-US" altLang="zh-CN" sz="1600" dirty="0">
                <a:latin typeface="宋体" panose="02010600030101010101" pitchFamily="2" charset="-122"/>
                <a:ea typeface="宋体" panose="02010600030101010101" pitchFamily="2" charset="-122"/>
              </a:rPr>
              <a:t>         SV = 0.45[t/m</a:t>
            </a:r>
            <a:r>
              <a:rPr lang="en-US" altLang="zh-CN" sz="1600" baseline="30000" dirty="0">
                <a:latin typeface="宋体" panose="02010600030101010101" pitchFamily="2" charset="-122"/>
                <a:ea typeface="宋体" panose="02010600030101010101" pitchFamily="2" charset="-122"/>
              </a:rPr>
              <a:t>3</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值一般不用操作。</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）需求垃圾体积，单位</a:t>
            </a:r>
            <a:r>
              <a:rPr lang="en-US" altLang="zh-CN" sz="1600" dirty="0">
                <a:latin typeface="宋体" panose="02010600030101010101" pitchFamily="2" charset="-122"/>
                <a:ea typeface="宋体" panose="02010600030101010101" pitchFamily="2" charset="-122"/>
              </a:rPr>
              <a:t>m</a:t>
            </a:r>
            <a:r>
              <a:rPr lang="en-US" altLang="zh-CN" sz="1600" baseline="30000" dirty="0">
                <a:latin typeface="宋体" panose="02010600030101010101" pitchFamily="2" charset="-122"/>
                <a:ea typeface="宋体" panose="02010600030101010101" pitchFamily="2" charset="-122"/>
              </a:rPr>
              <a:t>3</a:t>
            </a:r>
            <a:r>
              <a:rPr lang="en-US" altLang="zh-CN" sz="1600" dirty="0">
                <a:latin typeface="宋体" panose="02010600030101010101" pitchFamily="2" charset="-122"/>
                <a:ea typeface="宋体" panose="02010600030101010101" pitchFamily="2" charset="-122"/>
              </a:rPr>
              <a:t>/h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根据计算焚烧量和外观比重自动计算垃圾移动量。</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）垃圾厚度，单位</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根据垃圾成分和燃烧负荷，在</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模式下变更设定值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值时，</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35%</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50%</a:t>
            </a:r>
            <a:r>
              <a:rPr lang="zh-CN" altLang="zh-CN" sz="1600" dirty="0">
                <a:latin typeface="宋体" panose="02010600030101010101" pitchFamily="2" charset="-122"/>
                <a:ea typeface="宋体" panose="02010600030101010101" pitchFamily="2" charset="-122"/>
              </a:rPr>
              <a:t>的范围内，</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回最大的操作量在</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左右，操作后最低限度观察</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小时以上。垃圾成分差的时候，使层厚变薄会更有效果。</a:t>
            </a:r>
          </a:p>
        </p:txBody>
      </p:sp>
    </p:spTree>
    <p:extLst>
      <p:ext uri="{BB962C8B-B14F-4D97-AF65-F5344CB8AC3E}">
        <p14:creationId xmlns:p14="http://schemas.microsoft.com/office/powerpoint/2010/main" val="35693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666662"/>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）燃烬炉排上部温度控制，单位℃</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燃尽炉排上部温度控制请在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模式下运行。燃尽炉排上部温度高时，使燃烧炉排和燃尽炉排的速度减慢进行补充。</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）垃圾厚度系数</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关于垃圾层厚度控制</a:t>
            </a:r>
            <a:r>
              <a:rPr lang="en-US" altLang="zh-CN" sz="1600" dirty="0" err="1">
                <a:latin typeface="宋体" panose="02010600030101010101" pitchFamily="2" charset="-122"/>
                <a:ea typeface="宋体" panose="02010600030101010101" pitchFamily="2" charset="-122"/>
              </a:rPr>
              <a:t>Hitz</a:t>
            </a:r>
            <a:r>
              <a:rPr lang="zh-CN" altLang="zh-CN" sz="1600" dirty="0">
                <a:latin typeface="宋体" panose="02010600030101010101" pitchFamily="2" charset="-122"/>
                <a:ea typeface="宋体" panose="02010600030101010101" pitchFamily="2" charset="-122"/>
              </a:rPr>
              <a:t>调整用的界面。请不要进行设定变更。</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a:t>
            </a:r>
            <a:r>
              <a:rPr lang="zh-CN" altLang="zh-CN" sz="1600" dirty="0">
                <a:latin typeface="宋体" panose="02010600030101010101" pitchFamily="2" charset="-122"/>
                <a:ea typeface="宋体" panose="02010600030101010101" pitchFamily="2" charset="-122"/>
              </a:rPr>
              <a:t>）标准速度，单位</a:t>
            </a:r>
            <a:r>
              <a:rPr lang="en-US" altLang="zh-CN" sz="1600" dirty="0">
                <a:latin typeface="宋体" panose="02010600030101010101" pitchFamily="2" charset="-122"/>
                <a:ea typeface="宋体" panose="02010600030101010101" pitchFamily="2" charset="-122"/>
              </a:rPr>
              <a:t>m/h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从垃圾移动量来自动计算垃圾的基准速度。</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）炉排推料平衡系数</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推料器，各个炉排速度的平衡系数保持垃圾均一投入，对垃圾基准速度的修正系数。这是</a:t>
            </a:r>
            <a:r>
              <a:rPr lang="en-US" altLang="zh-CN" sz="1600" dirty="0" err="1">
                <a:latin typeface="宋体" panose="02010600030101010101" pitchFamily="2" charset="-122"/>
                <a:ea typeface="宋体" panose="02010600030101010101" pitchFamily="2" charset="-122"/>
              </a:rPr>
              <a:t>Hitz</a:t>
            </a:r>
            <a:r>
              <a:rPr lang="zh-CN" altLang="zh-CN" sz="1600" dirty="0">
                <a:latin typeface="宋体" panose="02010600030101010101" pitchFamily="2" charset="-122"/>
                <a:ea typeface="宋体" panose="02010600030101010101" pitchFamily="2" charset="-122"/>
              </a:rPr>
              <a:t>调整用的界面，不能进行变更。</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11</a:t>
            </a:r>
            <a:r>
              <a:rPr lang="zh-CN" altLang="zh-CN" sz="1600" dirty="0">
                <a:latin typeface="宋体" panose="02010600030101010101" pitchFamily="2" charset="-122"/>
                <a:ea typeface="宋体" panose="02010600030101010101" pitchFamily="2" charset="-122"/>
              </a:rPr>
              <a:t>）炉排速度补偿</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如果推料装置，各炉排的速度补充的设定值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增大的话，速度就会变快，速度补充的</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值减小后速度会变慢。</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值在</a:t>
            </a:r>
            <a:r>
              <a:rPr lang="en-US" altLang="zh-CN" sz="1600" dirty="0">
                <a:latin typeface="宋体" panose="02010600030101010101" pitchFamily="2" charset="-122"/>
                <a:ea typeface="宋体" panose="02010600030101010101" pitchFamily="2" charset="-122"/>
              </a:rPr>
              <a:t>0.50~ 1.50</a:t>
            </a:r>
            <a:r>
              <a:rPr lang="zh-CN" altLang="zh-CN" sz="1600" dirty="0">
                <a:latin typeface="宋体" panose="02010600030101010101" pitchFamily="2" charset="-122"/>
                <a:ea typeface="宋体" panose="02010600030101010101" pitchFamily="2" charset="-122"/>
              </a:rPr>
              <a:t>的范围，如</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次的操作量最大到</a:t>
            </a:r>
            <a:r>
              <a:rPr lang="en-US" altLang="zh-CN" sz="1600" dirty="0">
                <a:latin typeface="宋体" panose="02010600030101010101" pitchFamily="2" charset="-122"/>
                <a:ea typeface="宋体" panose="02010600030101010101" pitchFamily="2" charset="-122"/>
              </a:rPr>
              <a:t>0.10</a:t>
            </a:r>
            <a:r>
              <a:rPr lang="zh-CN" altLang="zh-CN" sz="1600" dirty="0">
                <a:latin typeface="宋体" panose="02010600030101010101" pitchFamily="2" charset="-122"/>
                <a:ea typeface="宋体" panose="02010600030101010101" pitchFamily="2" charset="-122"/>
              </a:rPr>
              <a:t>，操作后最低请观察</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分以上。</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基础值：</a:t>
            </a:r>
            <a:r>
              <a:rPr lang="en-US" altLang="zh-CN" sz="1600" dirty="0">
                <a:latin typeface="宋体" panose="02010600030101010101" pitchFamily="2" charset="-122"/>
                <a:ea typeface="宋体" panose="02010600030101010101" pitchFamily="2" charset="-122"/>
              </a:rPr>
              <a:t>SV= 1.00</a:t>
            </a:r>
            <a:endParaRPr lang="zh-CN"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840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051109"/>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12</a:t>
            </a:r>
            <a:r>
              <a:rPr lang="zh-CN" altLang="zh-CN" sz="1600" dirty="0">
                <a:latin typeface="宋体" panose="02010600030101010101" pitchFamily="2" charset="-122"/>
                <a:ea typeface="宋体" panose="02010600030101010101" pitchFamily="2" charset="-122"/>
              </a:rPr>
              <a:t>）推料器速度指令</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推料器位置传感器故障时选择速度控制。通常请选择位置控制。</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13</a:t>
            </a:r>
            <a:r>
              <a:rPr lang="zh-CN" altLang="zh-CN" sz="1600" dirty="0">
                <a:latin typeface="宋体" panose="02010600030101010101" pitchFamily="2" charset="-122"/>
                <a:ea typeface="宋体" panose="02010600030101010101" pitchFamily="2" charset="-122"/>
              </a:rPr>
              <a:t>）垃圾控制选择器，分离器</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剪切刀</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选择剪切刀模式，蒸汽量</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比设定值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大幅度下降的话，直到蒸汽量</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回归，剪切刀和炉排按照相同速度动作。</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分离器模式，为了促进低热值的垃圾和垃圾层比较厚的时候选择此模式。蒸汽量</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比设定值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大幅度下降，还有炉内温度在</a:t>
            </a:r>
            <a:r>
              <a:rPr lang="en-US" altLang="zh-CN" sz="1600" dirty="0">
                <a:latin typeface="宋体" panose="02010600030101010101" pitchFamily="2" charset="-122"/>
                <a:ea typeface="宋体" panose="02010600030101010101" pitchFamily="2" charset="-122"/>
              </a:rPr>
              <a:t>880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左右波动时剪切刀在</a:t>
            </a:r>
            <a:r>
              <a:rPr lang="en-US" altLang="zh-CN" sz="1600" dirty="0">
                <a:latin typeface="宋体" panose="02010600030101010101" pitchFamily="2" charset="-122"/>
                <a:ea typeface="宋体" panose="02010600030101010101" pitchFamily="2" charset="-122"/>
              </a:rPr>
              <a:t>35</a:t>
            </a:r>
            <a:r>
              <a:rPr lang="zh-CN" altLang="zh-CN" sz="1600" dirty="0">
                <a:latin typeface="宋体" panose="02010600030101010101" pitchFamily="2" charset="-122"/>
                <a:ea typeface="宋体" panose="02010600030101010101" pitchFamily="2" charset="-122"/>
              </a:rPr>
              <a:t>秒连续运行。</a:t>
            </a:r>
          </a:p>
          <a:p>
            <a:pPr>
              <a:lnSpc>
                <a:spcPts val="2400"/>
              </a:lnSpc>
            </a:pPr>
            <a:r>
              <a:rPr lang="zh-CN" altLang="zh-CN" sz="1600" dirty="0">
                <a:latin typeface="宋体" panose="02010600030101010101" pitchFamily="2" charset="-122"/>
                <a:ea typeface="宋体" panose="02010600030101010101" pitchFamily="2" charset="-122"/>
              </a:rPr>
              <a:t>还有，垃圾层厚</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比设定值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大幅度上升的话，干燥炉排会在一定时间内停止</a:t>
            </a:r>
            <a:r>
              <a:rPr lang="en-US" altLang="zh-CN" sz="1600" dirty="0">
                <a:latin typeface="宋体" panose="02010600030101010101" pitchFamily="2" charset="-122"/>
                <a:ea typeface="宋体" panose="02010600030101010101" pitchFamily="2" charset="-122"/>
              </a:rPr>
              <a:t>120</a:t>
            </a:r>
            <a:r>
              <a:rPr lang="zh-CN" altLang="zh-CN" sz="1600" dirty="0">
                <a:latin typeface="宋体" panose="02010600030101010101" pitchFamily="2" charset="-122"/>
                <a:ea typeface="宋体" panose="02010600030101010101" pitchFamily="2" charset="-122"/>
              </a:rPr>
              <a:t>秒。</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通常选择剪切刀模式。</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14</a:t>
            </a:r>
            <a:r>
              <a:rPr lang="zh-CN" altLang="zh-CN" sz="1600" dirty="0">
                <a:latin typeface="宋体" panose="02010600030101010101" pitchFamily="2" charset="-122"/>
                <a:ea typeface="宋体" panose="02010600030101010101" pitchFamily="2" charset="-122"/>
              </a:rPr>
              <a:t>）给料器速度、位置，单位</a:t>
            </a:r>
            <a:r>
              <a:rPr lang="en-US" altLang="zh-CN" sz="1600" dirty="0">
                <a:latin typeface="宋体" panose="02010600030101010101" pitchFamily="2" charset="-122"/>
                <a:ea typeface="宋体" panose="02010600030101010101" pitchFamily="2" charset="-122"/>
              </a:rPr>
              <a:t>m/h</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mm</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推料装置，各炉排，剪切刀的速度请在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※由于燃烧状态不良，推料装置，各炉排，剪切刀的速度由</a:t>
            </a:r>
            <a:r>
              <a:rPr lang="en-US" altLang="zh-CN" sz="1600" dirty="0">
                <a:latin typeface="宋体" panose="02010600030101010101" pitchFamily="2" charset="-122"/>
                <a:ea typeface="宋体" panose="02010600030101010101" pitchFamily="2" charset="-122"/>
              </a:rPr>
              <a:t>A/M</a:t>
            </a:r>
            <a:r>
              <a:rPr lang="zh-CN" altLang="zh-CN" sz="1600" dirty="0">
                <a:latin typeface="宋体" panose="02010600030101010101" pitchFamily="2" charset="-122"/>
                <a:ea typeface="宋体" panose="02010600030101010101" pitchFamily="2" charset="-122"/>
              </a:rPr>
              <a:t>模式变更需要手动操作时，燃烧状态稳定后，请还原到</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p:txBody>
      </p:sp>
    </p:spTree>
    <p:extLst>
      <p:ext uri="{BB962C8B-B14F-4D97-AF65-F5344CB8AC3E}">
        <p14:creationId xmlns:p14="http://schemas.microsoft.com/office/powerpoint/2010/main" val="19434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5779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6.2.2 </a:t>
            </a:r>
            <a:r>
              <a:rPr lang="zh-CN" altLang="zh-CN" sz="1600" dirty="0">
                <a:latin typeface="宋体" panose="02010600030101010101" pitchFamily="2" charset="-122"/>
                <a:ea typeface="宋体" panose="02010600030101010101" pitchFamily="2" charset="-122"/>
              </a:rPr>
              <a:t>炉</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管理画面</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（炉排风量控制）</a:t>
            </a:r>
          </a:p>
        </p:txBody>
      </p:sp>
      <p:pic>
        <p:nvPicPr>
          <p:cNvPr id="7" name="图片 6">
            <a:extLst>
              <a:ext uri="{FF2B5EF4-FFF2-40B4-BE49-F238E27FC236}">
                <a16:creationId xmlns:a16="http://schemas.microsoft.com/office/drawing/2014/main" xmlns="" id="{EFCF4CB4-6F9C-4B08-AA1C-44F6892181E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56" y="1934434"/>
            <a:ext cx="7716726" cy="4198511"/>
          </a:xfrm>
          <a:prstGeom prst="rect">
            <a:avLst/>
          </a:prstGeom>
          <a:noFill/>
          <a:ln>
            <a:noFill/>
          </a:ln>
        </p:spPr>
      </p:pic>
    </p:spTree>
    <p:extLst>
      <p:ext uri="{BB962C8B-B14F-4D97-AF65-F5344CB8AC3E}">
        <p14:creationId xmlns:p14="http://schemas.microsoft.com/office/powerpoint/2010/main" val="128957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F1DF23DD-4925-479A-A099-90CD867A7A8F}"/>
              </a:ext>
            </a:extLst>
          </p:cNvPr>
          <p:cNvSpPr/>
          <p:nvPr/>
        </p:nvSpPr>
        <p:spPr>
          <a:xfrm>
            <a:off x="92472" y="270553"/>
            <a:ext cx="2276585" cy="442878"/>
          </a:xfrm>
          <a:prstGeom prst="rect">
            <a:avLst/>
          </a:prstGeom>
        </p:spPr>
        <p:txBody>
          <a:bodyPr wrap="none">
            <a:spAutoFit/>
          </a:bodyPr>
          <a:lstStyle/>
          <a:p>
            <a:pPr>
              <a:lnSpc>
                <a:spcPct val="150000"/>
              </a:lnSpc>
            </a:pPr>
            <a:r>
              <a:rPr lang="zh-CN" altLang="en-US" b="1" dirty="0">
                <a:solidFill>
                  <a:srgbClr val="023A8E"/>
                </a:solidFill>
                <a:latin typeface="宋体" panose="02010600030101010101" pitchFamily="2" charset="-122"/>
                <a:ea typeface="宋体" panose="02010600030101010101" pitchFamily="2" charset="-122"/>
                <a:cs typeface="Verdana" panose="020B0604030504040204" pitchFamily="34" charset="0"/>
              </a:rPr>
              <a:t>垃圾焚烧发电厂参数</a:t>
            </a:r>
            <a:endParaRPr lang="zh-CN" altLang="en-US" dirty="0">
              <a:solidFill>
                <a:srgbClr val="023A8E"/>
              </a:solidFill>
              <a:latin typeface="楷体" panose="02010609060101010101" pitchFamily="49" charset="-122"/>
              <a:ea typeface="楷体" panose="02010609060101010101" pitchFamily="49" charset="-122"/>
              <a:cs typeface="Verdana" panose="020B0604030504040204" pitchFamily="34" charset="0"/>
            </a:endParaRPr>
          </a:p>
        </p:txBody>
      </p:sp>
      <p:sp>
        <p:nvSpPr>
          <p:cNvPr id="4" name="矩形 3">
            <a:extLst>
              <a:ext uri="{FF2B5EF4-FFF2-40B4-BE49-F238E27FC236}">
                <a16:creationId xmlns:a16="http://schemas.microsoft.com/office/drawing/2014/main" xmlns="" id="{EA5BC829-389F-4FDE-B8F9-EBB52213740A}"/>
              </a:ext>
            </a:extLst>
          </p:cNvPr>
          <p:cNvSpPr/>
          <p:nvPr/>
        </p:nvSpPr>
        <p:spPr>
          <a:xfrm>
            <a:off x="811418" y="1700980"/>
            <a:ext cx="7693571" cy="3766865"/>
          </a:xfrm>
          <a:prstGeom prst="rect">
            <a:avLst/>
          </a:prstGeom>
        </p:spPr>
        <p:txBody>
          <a:bodyPr wrap="square">
            <a:spAutoFit/>
          </a:bodyPr>
          <a:lstStyle/>
          <a:p>
            <a:pPr>
              <a:lnSpc>
                <a:spcPct val="150000"/>
              </a:lnSpc>
            </a:pPr>
            <a:r>
              <a:rPr lang="zh-CN" altLang="en-US" dirty="0">
                <a:latin typeface="宋体" panose="02010600030101010101" pitchFamily="2" charset="-122"/>
                <a:ea typeface="宋体" panose="02010600030101010101" pitchFamily="2" charset="-122"/>
              </a:rPr>
              <a:t>焚烧炉形式：           往复式机械炉排炉(Hitachi Zosen InovaL型）</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单台焚烧炉处理能力：   600 </a:t>
            </a:r>
            <a:r>
              <a:rPr lang="en-US" altLang="zh-CN" dirty="0">
                <a:latin typeface="宋体" panose="02010600030101010101" pitchFamily="2" charset="-122"/>
                <a:ea typeface="宋体" panose="02010600030101010101" pitchFamily="2" charset="-122"/>
              </a:rPr>
              <a:t>t</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d</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25t/h</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垃圾设计低位热值：     7,000 kJ/kg（MCR)</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正常热负荷的运行范围： 60～110%</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水分设计范围：         </a:t>
            </a:r>
            <a:r>
              <a:rPr lang="en-US" altLang="zh-CN" dirty="0">
                <a:latin typeface="宋体" panose="02010600030101010101" pitchFamily="2" charset="-122"/>
                <a:ea typeface="宋体" panose="02010600030101010101" pitchFamily="2" charset="-122"/>
              </a:rPr>
              <a:t>48%</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70%</a:t>
            </a:r>
          </a:p>
          <a:p>
            <a:pPr>
              <a:lnSpc>
                <a:spcPct val="150000"/>
              </a:lnSpc>
            </a:pPr>
            <a:r>
              <a:rPr lang="zh-CN" altLang="en-US" dirty="0">
                <a:latin typeface="宋体" panose="02010600030101010101" pitchFamily="2" charset="-122"/>
                <a:ea typeface="宋体" panose="02010600030101010101" pitchFamily="2" charset="-122"/>
              </a:rPr>
              <a:t>短时间超负荷：         120%（热负荷和重量负荷）</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额定过热蒸汽压力：     4.0 MPa(G)</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额定过热蒸汽温度：     400 ℃</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额定过热蒸汽量：       5</a:t>
            </a: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0</a:t>
            </a:r>
            <a:r>
              <a:rPr lang="zh-CN" altLang="en-US" dirty="0">
                <a:latin typeface="宋体" panose="02010600030101010101" pitchFamily="2" charset="-122"/>
                <a:ea typeface="宋体" panose="02010600030101010101" pitchFamily="2" charset="-122"/>
              </a:rPr>
              <a:t>1t/h</a:t>
            </a:r>
          </a:p>
        </p:txBody>
      </p:sp>
      <p:sp>
        <p:nvSpPr>
          <p:cNvPr id="5" name="矩形 4">
            <a:extLst>
              <a:ext uri="{FF2B5EF4-FFF2-40B4-BE49-F238E27FC236}">
                <a16:creationId xmlns:a16="http://schemas.microsoft.com/office/drawing/2014/main" xmlns="" id="{4585F110-35FA-4DC7-99B9-98328470A955}"/>
              </a:ext>
            </a:extLst>
          </p:cNvPr>
          <p:cNvSpPr/>
          <p:nvPr/>
        </p:nvSpPr>
        <p:spPr>
          <a:xfrm>
            <a:off x="2522415" y="1200202"/>
            <a:ext cx="3775393" cy="400110"/>
          </a:xfrm>
          <a:prstGeom prst="rect">
            <a:avLst/>
          </a:prstGeom>
        </p:spPr>
        <p:txBody>
          <a:bodyPr wrap="none">
            <a:spAutoFit/>
          </a:bodyPr>
          <a:lstStyle/>
          <a:p>
            <a:r>
              <a:rPr lang="zh-CN" altLang="en-US" sz="2000" b="1" dirty="0">
                <a:latin typeface="宋体" panose="02010600030101010101" pitchFamily="2" charset="-122"/>
                <a:ea typeface="宋体" panose="02010600030101010101" pitchFamily="2" charset="-122"/>
              </a:rPr>
              <a:t>该垃圾焚烧发电厂的焚烧炉参数</a:t>
            </a:r>
          </a:p>
        </p:txBody>
      </p:sp>
    </p:spTree>
    <p:extLst>
      <p:ext uri="{BB962C8B-B14F-4D97-AF65-F5344CB8AC3E}">
        <p14:creationId xmlns:p14="http://schemas.microsoft.com/office/powerpoint/2010/main" val="929332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666662"/>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6.2.2 </a:t>
            </a:r>
            <a:r>
              <a:rPr lang="zh-CN" altLang="zh-CN" sz="1600" dirty="0">
                <a:latin typeface="宋体" panose="02010600030101010101" pitchFamily="2" charset="-122"/>
                <a:ea typeface="宋体" panose="02010600030101010101" pitchFamily="2" charset="-122"/>
              </a:rPr>
              <a:t>炉</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管理画面</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（炉排风量控制）</a:t>
            </a:r>
            <a:endParaRPr lang="en-US" altLang="zh-CN" sz="1600" dirty="0">
              <a:latin typeface="宋体" panose="02010600030101010101" pitchFamily="2" charset="-122"/>
              <a:ea typeface="宋体" panose="02010600030101010101" pitchFamily="2" charset="-122"/>
            </a:endParaRP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）燃烧炉排风量系数</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这是蒸发量控制相关</a:t>
            </a:r>
            <a:r>
              <a:rPr lang="en-US" altLang="zh-CN" sz="1600" dirty="0" err="1">
                <a:latin typeface="宋体" panose="02010600030101010101" pitchFamily="2" charset="-122"/>
                <a:ea typeface="宋体" panose="02010600030101010101" pitchFamily="2" charset="-122"/>
              </a:rPr>
              <a:t>Hitz</a:t>
            </a:r>
            <a:r>
              <a:rPr lang="zh-CN" altLang="zh-CN" sz="1600" dirty="0">
                <a:latin typeface="宋体" panose="02010600030101010101" pitchFamily="2" charset="-122"/>
                <a:ea typeface="宋体" panose="02010600030101010101" pitchFamily="2" charset="-122"/>
              </a:rPr>
              <a:t>调整用的界面，请不要进行设定变更。</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）主蒸汽流量，单位</a:t>
            </a:r>
            <a:r>
              <a:rPr lang="en-US" altLang="zh-CN" sz="1600" dirty="0">
                <a:latin typeface="宋体" panose="02010600030101010101" pitchFamily="2" charset="-122"/>
                <a:ea typeface="宋体" panose="02010600030101010101" pitchFamily="2" charset="-122"/>
              </a:rPr>
              <a:t>t/h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根据燃烧符合，变更蒸发量的设定值（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的操作量</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小时最大到</a:t>
            </a:r>
            <a:r>
              <a:rPr lang="en-US" altLang="zh-CN" sz="1600" dirty="0">
                <a:latin typeface="宋体" panose="02010600030101010101" pitchFamily="2" charset="-122"/>
                <a:ea typeface="宋体" panose="02010600030101010101" pitchFamily="2" charset="-122"/>
              </a:rPr>
              <a:t>2t/h</a:t>
            </a:r>
            <a:r>
              <a:rPr lang="zh-CN" altLang="zh-CN" sz="1600" dirty="0">
                <a:latin typeface="宋体" panose="02010600030101010101" pitchFamily="2" charset="-122"/>
                <a:ea typeface="宋体" panose="02010600030101010101" pitchFamily="2" charset="-122"/>
              </a:rPr>
              <a:t>。</a:t>
            </a:r>
          </a:p>
          <a:p>
            <a:pPr>
              <a:lnSpc>
                <a:spcPts val="2400"/>
              </a:lnSpc>
            </a:pPr>
            <a:r>
              <a:rPr lang="zh-CN" altLang="zh-CN" sz="1600" dirty="0">
                <a:latin typeface="宋体" panose="02010600030101010101" pitchFamily="2" charset="-122"/>
                <a:ea typeface="宋体" panose="02010600030101010101" pitchFamily="2" charset="-122"/>
              </a:rPr>
              <a:t>※急速增大设定值的话，过剩空气供给到炉内，使其冷却，产生急速燃烧的话可能使垃圾干燥。蒸汽量</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比</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大幅度降低时，一段时间内把</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降到</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大小，然后缓缓使</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值上升。恢复到原来的蒸汽量。</a:t>
            </a:r>
            <a:r>
              <a:rPr lang="en-US" altLang="zh-CN" sz="1600" dirty="0">
                <a:latin typeface="宋体" panose="02010600030101010101" pitchFamily="2" charset="-122"/>
                <a:ea typeface="宋体" panose="02010600030101010101" pitchFamily="2" charset="-122"/>
              </a:rPr>
              <a:t>SV=56t/h</a:t>
            </a:r>
            <a:r>
              <a:rPr lang="zh-CN" altLang="zh-CN" sz="1600" dirty="0">
                <a:latin typeface="宋体" panose="02010600030101010101" pitchFamily="2" charset="-122"/>
                <a:ea typeface="宋体" panose="02010600030101010101" pitchFamily="2" charset="-122"/>
              </a:rPr>
              <a:t>时焚烧量</a:t>
            </a:r>
            <a:r>
              <a:rPr lang="en-US" altLang="zh-CN" sz="1600" dirty="0">
                <a:latin typeface="宋体" panose="02010600030101010101" pitchFamily="2" charset="-122"/>
                <a:ea typeface="宋体" panose="02010600030101010101" pitchFamily="2" charset="-122"/>
              </a:rPr>
              <a:t>=600t/d</a:t>
            </a:r>
            <a:r>
              <a:rPr lang="zh-CN" altLang="zh-CN" sz="1600" dirty="0">
                <a:latin typeface="宋体" panose="02010600030101010101" pitchFamily="2" charset="-122"/>
                <a:ea typeface="宋体" panose="02010600030101010101" pitchFamily="2" charset="-122"/>
              </a:rPr>
              <a:t>。</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）理论空气需求量，单位</a:t>
            </a:r>
            <a:r>
              <a:rPr lang="en-US" altLang="zh-CN" sz="1600" dirty="0">
                <a:latin typeface="宋体" panose="02010600030101010101" pitchFamily="2" charset="-122"/>
                <a:ea typeface="宋体" panose="02010600030101010101" pitchFamily="2" charset="-122"/>
              </a:rPr>
              <a:t>kNm</a:t>
            </a:r>
            <a:r>
              <a:rPr lang="en-US" altLang="zh-CN" sz="1600" baseline="30000" dirty="0">
                <a:latin typeface="宋体" panose="02010600030101010101" pitchFamily="2" charset="-122"/>
                <a:ea typeface="宋体" panose="02010600030101010101" pitchFamily="2" charset="-122"/>
              </a:rPr>
              <a:t>3</a:t>
            </a:r>
            <a:r>
              <a:rPr lang="en-US" altLang="zh-CN" sz="1600" dirty="0">
                <a:latin typeface="宋体" panose="02010600030101010101" pitchFamily="2" charset="-122"/>
                <a:ea typeface="宋体" panose="02010600030101010101" pitchFamily="2" charset="-122"/>
              </a:rPr>
              <a:t>/h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根据蒸发量设定，理论空气量自动计算；</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）空气过量比例</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过剩空气比率的设定值（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），绝对不能变更。</a:t>
            </a:r>
          </a:p>
          <a:p>
            <a:pPr>
              <a:lnSpc>
                <a:spcPts val="2400"/>
              </a:lnSpc>
            </a:pPr>
            <a:r>
              <a:rPr lang="en-US" altLang="zh-CN" sz="1600" dirty="0">
                <a:latin typeface="宋体" panose="02010600030101010101" pitchFamily="2" charset="-122"/>
                <a:ea typeface="宋体" panose="02010600030101010101" pitchFamily="2" charset="-122"/>
              </a:rPr>
              <a:t>    SV=1.15</a:t>
            </a:r>
            <a:r>
              <a:rPr lang="zh-CN" altLang="zh-CN" sz="1600" dirty="0">
                <a:latin typeface="宋体" panose="02010600030101010101" pitchFamily="2" charset="-122"/>
                <a:ea typeface="宋体" panose="02010600030101010101" pitchFamily="2" charset="-122"/>
              </a:rPr>
              <a:t>。</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）标准风流量，单位</a:t>
            </a:r>
            <a:r>
              <a:rPr lang="en-US" altLang="zh-CN" sz="1600" dirty="0">
                <a:latin typeface="宋体" panose="02010600030101010101" pitchFamily="2" charset="-122"/>
                <a:ea typeface="宋体" panose="02010600030101010101" pitchFamily="2" charset="-122"/>
              </a:rPr>
              <a:t>kNm</a:t>
            </a:r>
            <a:r>
              <a:rPr lang="en-US" altLang="zh-CN" sz="1600" baseline="30000" dirty="0">
                <a:latin typeface="宋体" panose="02010600030101010101" pitchFamily="2" charset="-122"/>
                <a:ea typeface="宋体" panose="02010600030101010101" pitchFamily="2" charset="-122"/>
              </a:rPr>
              <a:t>3</a:t>
            </a:r>
            <a:r>
              <a:rPr lang="en-US" altLang="zh-CN" sz="1600" dirty="0">
                <a:latin typeface="宋体" panose="02010600030101010101" pitchFamily="2" charset="-122"/>
                <a:ea typeface="宋体" panose="02010600030101010101" pitchFamily="2" charset="-122"/>
              </a:rPr>
              <a:t>/h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根据理论空气量和空气过剩率，自动计算垃圾燃烧必要的基准空气量。</a:t>
            </a:r>
          </a:p>
        </p:txBody>
      </p:sp>
    </p:spTree>
    <p:extLst>
      <p:ext uri="{BB962C8B-B14F-4D97-AF65-F5344CB8AC3E}">
        <p14:creationId xmlns:p14="http://schemas.microsoft.com/office/powerpoint/2010/main" val="38940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358886"/>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）氧量，单位</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O</a:t>
            </a:r>
            <a:r>
              <a:rPr lang="en-US" altLang="zh-CN" sz="1600" baseline="-250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浓度控制的设定值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7.0</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9.0%</a:t>
            </a:r>
            <a:r>
              <a:rPr lang="zh-CN" altLang="zh-CN" sz="1600" dirty="0">
                <a:latin typeface="宋体" panose="02010600030101010101" pitchFamily="2" charset="-122"/>
                <a:ea typeface="宋体" panose="02010600030101010101" pitchFamily="2" charset="-122"/>
              </a:rPr>
              <a:t>的范围进行设定。</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基础值：</a:t>
            </a:r>
            <a:r>
              <a:rPr lang="en-US" altLang="zh-CN" sz="1600" dirty="0">
                <a:latin typeface="宋体" panose="02010600030101010101" pitchFamily="2" charset="-122"/>
                <a:ea typeface="宋体" panose="02010600030101010101" pitchFamily="2" charset="-122"/>
              </a:rPr>
              <a:t>SV=8.5%</a:t>
            </a:r>
            <a:r>
              <a:rPr lang="zh-CN" altLang="zh-CN" sz="1600" dirty="0">
                <a:latin typeface="宋体" panose="02010600030101010101" pitchFamily="2" charset="-122"/>
                <a:ea typeface="宋体" panose="02010600030101010101" pitchFamily="2" charset="-122"/>
              </a:rPr>
              <a:t>。</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）炉温，单位℃</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炉内温度控制请在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）二次风平衡率，燃烬炉排风平衡率</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根据二次风和燃尽空气的分配率设定值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，把二次风流量的合计，可以对二次风和燃尽空气如何分配进行变更。</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号炉的设定值是不同的，请不要进行变更。</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a:t>
            </a:r>
            <a:r>
              <a:rPr lang="zh-CN" altLang="zh-CN" sz="1600" dirty="0">
                <a:latin typeface="宋体" panose="02010600030101010101" pitchFamily="2" charset="-122"/>
                <a:ea typeface="宋体" panose="02010600030101010101" pitchFamily="2" charset="-122"/>
              </a:rPr>
              <a:t>）二次风流量模式</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通常二次风不能表示时，可以切换到从风机的转数计算流量的频率模式。</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）二次风流量，二次风挡板</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炉内温度控制，二次风流量，二次风挡板</a:t>
            </a:r>
            <a:r>
              <a:rPr lang="en-US" altLang="zh-CN" sz="1600" dirty="0">
                <a:latin typeface="宋体" panose="02010600030101010101" pitchFamily="2" charset="-122"/>
                <a:ea typeface="宋体" panose="02010600030101010101" pitchFamily="2" charset="-122"/>
              </a:rPr>
              <a:t>A/B</a:t>
            </a:r>
            <a:r>
              <a:rPr lang="zh-CN" altLang="zh-CN"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※根据燃烧状态，如果二次风挡板</a:t>
            </a:r>
            <a:r>
              <a:rPr lang="en-US" altLang="zh-CN" sz="1600" dirty="0">
                <a:latin typeface="宋体" panose="02010600030101010101" pitchFamily="2" charset="-122"/>
                <a:ea typeface="宋体" panose="02010600030101010101" pitchFamily="2" charset="-122"/>
              </a:rPr>
              <a:t>A/B</a:t>
            </a:r>
            <a:r>
              <a:rPr lang="zh-CN" altLang="zh-CN" sz="1600" dirty="0">
                <a:latin typeface="宋体" panose="02010600030101010101" pitchFamily="2" charset="-122"/>
                <a:ea typeface="宋体" panose="02010600030101010101" pitchFamily="2" charset="-122"/>
              </a:rPr>
              <a:t>在</a:t>
            </a:r>
            <a:r>
              <a:rPr lang="en-US" altLang="zh-CN" sz="1600" dirty="0">
                <a:latin typeface="宋体" panose="02010600030101010101" pitchFamily="2" charset="-122"/>
                <a:ea typeface="宋体" panose="02010600030101010101" pitchFamily="2" charset="-122"/>
              </a:rPr>
              <a:t>A/M</a:t>
            </a:r>
            <a:r>
              <a:rPr lang="zh-CN" altLang="zh-CN" sz="1600" dirty="0">
                <a:latin typeface="宋体" panose="02010600030101010101" pitchFamily="2" charset="-122"/>
                <a:ea typeface="宋体" panose="02010600030101010101" pitchFamily="2" charset="-122"/>
              </a:rPr>
              <a:t>模式下对二次风流量进行手动操作时，操作结束后请返回在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p:txBody>
      </p:sp>
    </p:spTree>
    <p:extLst>
      <p:ext uri="{BB962C8B-B14F-4D97-AF65-F5344CB8AC3E}">
        <p14:creationId xmlns:p14="http://schemas.microsoft.com/office/powerpoint/2010/main" val="186102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666662"/>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11</a:t>
            </a:r>
            <a:r>
              <a:rPr lang="zh-CN" altLang="zh-CN" sz="1600" dirty="0">
                <a:latin typeface="宋体" panose="02010600030101010101" pitchFamily="2" charset="-122"/>
                <a:ea typeface="宋体" panose="02010600030101010101" pitchFamily="2" charset="-122"/>
              </a:rPr>
              <a:t>）燃烧炉排空气平衡率</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根据空气分配系数的设定值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来调整蒸发量控制的</a:t>
            </a:r>
            <a:r>
              <a:rPr lang="en-US" altLang="zh-CN" sz="1600" dirty="0">
                <a:latin typeface="宋体" panose="02010600030101010101" pitchFamily="2" charset="-122"/>
                <a:ea typeface="宋体" panose="02010600030101010101" pitchFamily="2" charset="-122"/>
              </a:rPr>
              <a:t>MV</a:t>
            </a:r>
            <a:r>
              <a:rPr lang="zh-CN" altLang="zh-CN" sz="1600" dirty="0">
                <a:latin typeface="宋体" panose="02010600030101010101" pitchFamily="2" charset="-122"/>
                <a:ea typeface="宋体" panose="02010600030101010101" pitchFamily="2" charset="-122"/>
              </a:rPr>
              <a:t>与之对应的燃烧空气量，决定哪一个炉排按照什么比率进行燃烧空气量的分配。如果</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的操作量</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次最大到</a:t>
            </a:r>
            <a:r>
              <a:rPr lang="en-US" altLang="zh-CN" sz="1600" dirty="0">
                <a:latin typeface="宋体" panose="02010600030101010101" pitchFamily="2" charset="-122"/>
                <a:ea typeface="宋体" panose="02010600030101010101" pitchFamily="2" charset="-122"/>
              </a:rPr>
              <a:t>0.016</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 6</a:t>
            </a:r>
            <a:r>
              <a:rPr lang="zh-CN" altLang="zh-CN" sz="1600" dirty="0">
                <a:latin typeface="宋体" panose="02010600030101010101" pitchFamily="2" charset="-122"/>
                <a:ea typeface="宋体" panose="02010600030101010101" pitchFamily="2" charset="-122"/>
              </a:rPr>
              <a:t>个</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的合计值为</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基础值：</a:t>
            </a:r>
            <a:r>
              <a:rPr lang="en-US" altLang="zh-CN" sz="1600" dirty="0">
                <a:latin typeface="宋体" panose="02010600030101010101" pitchFamily="2" charset="-122"/>
                <a:ea typeface="宋体" panose="02010600030101010101" pitchFamily="2" charset="-122"/>
              </a:rPr>
              <a:t>No.1A/B SV=0.16. No.2A/B SV=0.17 No.3A/B SV=0.17</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一般不用操作。</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12</a:t>
            </a:r>
            <a:r>
              <a:rPr lang="zh-CN" altLang="zh-CN" sz="1600" dirty="0">
                <a:latin typeface="宋体" panose="02010600030101010101" pitchFamily="2" charset="-122"/>
                <a:ea typeface="宋体" panose="02010600030101010101" pitchFamily="2" charset="-122"/>
              </a:rPr>
              <a:t>）炉排风量，单位</a:t>
            </a:r>
            <a:r>
              <a:rPr lang="en-US" altLang="zh-CN" sz="1600" dirty="0">
                <a:latin typeface="宋体" panose="02010600030101010101" pitchFamily="2" charset="-122"/>
                <a:ea typeface="宋体" panose="02010600030101010101" pitchFamily="2" charset="-122"/>
              </a:rPr>
              <a:t>kNm</a:t>
            </a:r>
            <a:r>
              <a:rPr lang="en-US" altLang="zh-CN" sz="1600" baseline="30000" dirty="0">
                <a:latin typeface="宋体" panose="02010600030101010101" pitchFamily="2" charset="-122"/>
                <a:ea typeface="宋体" panose="02010600030101010101" pitchFamily="2" charset="-122"/>
              </a:rPr>
              <a:t>3</a:t>
            </a:r>
            <a:r>
              <a:rPr lang="en-US" altLang="zh-CN" sz="1600" dirty="0">
                <a:latin typeface="宋体" panose="02010600030101010101" pitchFamily="2" charset="-122"/>
                <a:ea typeface="宋体" panose="02010600030101010101" pitchFamily="2" charset="-122"/>
              </a:rPr>
              <a:t>/h</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干燥空气，燃烧空气的流量在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※根据燃烧的状态，，干燥空气，燃烧空气的流量由</a:t>
            </a:r>
            <a:r>
              <a:rPr lang="en-US" altLang="zh-CN" sz="1600" dirty="0">
                <a:latin typeface="宋体" panose="02010600030101010101" pitchFamily="2" charset="-122"/>
                <a:ea typeface="宋体" panose="02010600030101010101" pitchFamily="2" charset="-122"/>
              </a:rPr>
              <a:t>A/M</a:t>
            </a:r>
            <a:r>
              <a:rPr lang="zh-CN" altLang="zh-CN" sz="1600" dirty="0">
                <a:latin typeface="宋体" panose="02010600030101010101" pitchFamily="2" charset="-122"/>
                <a:ea typeface="宋体" panose="02010600030101010101" pitchFamily="2" charset="-122"/>
              </a:rPr>
              <a:t>模式进行变更需要手动操作时，手动操作结束后还原到</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13</a:t>
            </a:r>
            <a:r>
              <a:rPr lang="zh-CN" altLang="zh-CN" sz="1600" dirty="0">
                <a:latin typeface="宋体" panose="02010600030101010101" pitchFamily="2" charset="-122"/>
                <a:ea typeface="宋体" panose="02010600030101010101" pitchFamily="2" charset="-122"/>
              </a:rPr>
              <a:t>）燃烬炉排上部温度，单位℃</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燃尽炉排上部温度</a:t>
            </a:r>
            <a:r>
              <a:rPr lang="en-US" altLang="zh-CN" sz="1600" dirty="0">
                <a:latin typeface="宋体" panose="02010600030101010101" pitchFamily="2" charset="-122"/>
                <a:ea typeface="宋体" panose="02010600030101010101" pitchFamily="2" charset="-122"/>
              </a:rPr>
              <a:t>PV</a:t>
            </a:r>
            <a:r>
              <a:rPr lang="zh-CN" altLang="zh-CN" sz="1600" dirty="0">
                <a:latin typeface="宋体" panose="02010600030101010101" pitchFamily="2" charset="-122"/>
                <a:ea typeface="宋体" panose="02010600030101010101" pitchFamily="2" charset="-122"/>
              </a:rPr>
              <a:t>比设定值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高时，通过减慢燃尽炉排速度进行补充。</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14</a:t>
            </a:r>
            <a:r>
              <a:rPr lang="zh-CN" altLang="zh-CN" sz="1600" dirty="0">
                <a:latin typeface="宋体" panose="02010600030101010101" pitchFamily="2" charset="-122"/>
                <a:ea typeface="宋体" panose="02010600030101010101" pitchFamily="2" charset="-122"/>
              </a:rPr>
              <a:t>）氧量，单位</a:t>
            </a:r>
            <a:r>
              <a:rPr lang="en-US" altLang="zh-CN" sz="1600" dirty="0">
                <a:latin typeface="宋体" panose="02010600030101010101" pitchFamily="2" charset="-122"/>
                <a:ea typeface="宋体" panose="02010600030101010101" pitchFamily="2" charset="-122"/>
              </a:rPr>
              <a:t>%</a:t>
            </a:r>
            <a:endParaRPr lang="zh-CN"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根据氧气浓度控制决定的二次风流量里，被燃尽空气分配的空气量和燃烧第</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段空气的设定值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加在一起；进行计算的。</a:t>
            </a:r>
          </a:p>
        </p:txBody>
      </p:sp>
    </p:spTree>
    <p:extLst>
      <p:ext uri="{BB962C8B-B14F-4D97-AF65-F5344CB8AC3E}">
        <p14:creationId xmlns:p14="http://schemas.microsoft.com/office/powerpoint/2010/main" val="126288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2820003"/>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15</a:t>
            </a:r>
            <a:r>
              <a:rPr lang="zh-CN" altLang="zh-CN" sz="1600" dirty="0">
                <a:latin typeface="宋体" panose="02010600030101010101" pitchFamily="2" charset="-122"/>
                <a:ea typeface="宋体" panose="02010600030101010101" pitchFamily="2" charset="-122"/>
              </a:rPr>
              <a:t>）燃尽炉排空气平衡率</a:t>
            </a: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待确定</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根据空气分配系数的设定值（</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），把燃尽空气的合计值在那部分炉排上，按照什么比例分配都可以进行操作。</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的操作量一次最大是</a:t>
            </a:r>
            <a:r>
              <a:rPr lang="en-US" altLang="zh-CN" sz="1600" dirty="0">
                <a:latin typeface="宋体" panose="02010600030101010101" pitchFamily="2" charset="-122"/>
                <a:ea typeface="宋体" panose="02010600030101010101" pitchFamily="2" charset="-122"/>
              </a:rPr>
              <a:t>0.01</a:t>
            </a:r>
            <a:r>
              <a:rPr lang="zh-CN" altLang="zh-CN" sz="1600" dirty="0">
                <a:latin typeface="宋体" panose="02010600030101010101" pitchFamily="2" charset="-122"/>
                <a:ea typeface="宋体" panose="02010600030101010101" pitchFamily="2" charset="-122"/>
              </a:rPr>
              <a:t>，四个</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的总和为</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，基准值</a:t>
            </a:r>
            <a:r>
              <a:rPr lang="en-US" altLang="zh-CN" sz="1600" dirty="0">
                <a:latin typeface="宋体" panose="02010600030101010101" pitchFamily="2" charset="-122"/>
                <a:ea typeface="宋体" panose="02010600030101010101" pitchFamily="2" charset="-122"/>
              </a:rPr>
              <a:t>No.1A/B SV=0.35. No.2A/B SV=0.15</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基本上请不要操作</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16</a:t>
            </a:r>
            <a:r>
              <a:rPr lang="zh-CN" altLang="zh-CN" sz="1600" dirty="0">
                <a:latin typeface="宋体" panose="02010600030101010101" pitchFamily="2" charset="-122"/>
                <a:ea typeface="宋体" panose="02010600030101010101" pitchFamily="2" charset="-122"/>
              </a:rPr>
              <a:t>）燃烬炉排风量控制模式</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由于燃尽流量在低流量区域不能正常表示，切换到从挡板开度来计算流量的挡板模式。</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请不要切换到流量模式。</a:t>
            </a:r>
          </a:p>
        </p:txBody>
      </p:sp>
    </p:spTree>
    <p:extLst>
      <p:ext uri="{BB962C8B-B14F-4D97-AF65-F5344CB8AC3E}">
        <p14:creationId xmlns:p14="http://schemas.microsoft.com/office/powerpoint/2010/main" val="42746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57790"/>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6.2.3 </a:t>
            </a:r>
            <a:r>
              <a:rPr lang="zh-CN" altLang="en-US" sz="1600" dirty="0">
                <a:latin typeface="宋体" panose="02010600030101010101" pitchFamily="2" charset="-122"/>
                <a:ea typeface="宋体" panose="02010600030101010101" pitchFamily="2" charset="-122"/>
              </a:rPr>
              <a:t>锅炉烟风调整</a:t>
            </a:r>
            <a:endParaRPr lang="zh-CN" altLang="zh-CN" sz="1600" dirty="0">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xmlns="" id="{0FD2A979-E253-46E0-B43A-735F4DBCED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55" y="1934434"/>
            <a:ext cx="7707490" cy="4161566"/>
          </a:xfrm>
          <a:prstGeom prst="rect">
            <a:avLst/>
          </a:prstGeom>
          <a:noFill/>
          <a:ln>
            <a:noFill/>
          </a:ln>
        </p:spPr>
      </p:pic>
    </p:spTree>
    <p:extLst>
      <p:ext uri="{BB962C8B-B14F-4D97-AF65-F5344CB8AC3E}">
        <p14:creationId xmlns:p14="http://schemas.microsoft.com/office/powerpoint/2010/main" val="28192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358886"/>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6.2.3 </a:t>
            </a:r>
            <a:r>
              <a:rPr lang="zh-CN" altLang="en-US" sz="1600" dirty="0">
                <a:latin typeface="宋体" panose="02010600030101010101" pitchFamily="2" charset="-122"/>
                <a:ea typeface="宋体" panose="02010600030101010101" pitchFamily="2" charset="-122"/>
              </a:rPr>
              <a:t>锅炉烟风调整</a:t>
            </a:r>
            <a:endParaRPr lang="en-US" altLang="zh-CN" sz="1600" dirty="0">
              <a:latin typeface="宋体" panose="02010600030101010101" pitchFamily="2" charset="-122"/>
              <a:ea typeface="宋体" panose="02010600030101010101" pitchFamily="2" charset="-122"/>
            </a:endParaRP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）二次风机入口挡板。</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二次风机入口挡板请在</a:t>
            </a:r>
            <a:r>
              <a:rPr lang="en-US" altLang="zh-CN" sz="1600" dirty="0">
                <a:latin typeface="宋体" panose="02010600030101010101" pitchFamily="2" charset="-122"/>
                <a:ea typeface="宋体" panose="02010600030101010101" pitchFamily="2" charset="-122"/>
              </a:rPr>
              <a:t>100%M</a:t>
            </a:r>
            <a:r>
              <a:rPr lang="zh-CN" altLang="zh-CN" sz="1600" dirty="0">
                <a:latin typeface="宋体" panose="02010600030101010101" pitchFamily="2" charset="-122"/>
                <a:ea typeface="宋体" panose="02010600030101010101" pitchFamily="2" charset="-122"/>
              </a:rPr>
              <a:t>模式下运行。</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）一次风机入口挡板（燃烧空气入口挡板）。</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一次风机入口挡板请在</a:t>
            </a:r>
            <a:r>
              <a:rPr lang="en-US" altLang="zh-CN" sz="1600" dirty="0">
                <a:latin typeface="宋体" panose="02010600030101010101" pitchFamily="2" charset="-122"/>
                <a:ea typeface="宋体" panose="02010600030101010101" pitchFamily="2" charset="-122"/>
              </a:rPr>
              <a:t>100%M</a:t>
            </a:r>
            <a:r>
              <a:rPr lang="zh-CN" altLang="zh-CN" sz="1600" dirty="0">
                <a:latin typeface="宋体" panose="02010600030101010101" pitchFamily="2" charset="-122"/>
                <a:ea typeface="宋体" panose="02010600030101010101" pitchFamily="2" charset="-122"/>
              </a:rPr>
              <a:t>模式下运行。</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）一次风机变频调节（燃烧空气压力）。</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燃烧空气压力在</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模式下运行，请不要变更设定值</a:t>
            </a:r>
            <a:r>
              <a:rPr lang="en-US" altLang="zh-CN" sz="1600" dirty="0">
                <a:latin typeface="宋体" panose="02010600030101010101" pitchFamily="2" charset="-122"/>
                <a:ea typeface="宋体" panose="02010600030101010101" pitchFamily="2" charset="-122"/>
              </a:rPr>
              <a:t>2.2kPa</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如果改变的话垃圾差压通过空气必要的流速就会不够。</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即使为了减少一时的燃烧空气量而进行操作，炉排下方挡板会自动打开，空气量不会发生变化。</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a:t>
            </a:r>
            <a:r>
              <a:rPr lang="zh-CN" altLang="zh-CN" sz="1600" dirty="0">
                <a:latin typeface="宋体" panose="02010600030101010101" pitchFamily="2" charset="-122"/>
                <a:ea typeface="宋体" panose="02010600030101010101" pitchFamily="2" charset="-122"/>
              </a:rPr>
              <a:t>）一次风温度（燃烧空气温度）。</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请在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模式下运行燃烧空气温度。</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模式下，炉内温度降低时，设定值自动增加进行补偿。</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模式下操作时，请在设定值</a:t>
            </a:r>
            <a:r>
              <a:rPr lang="en-US" altLang="zh-CN" sz="1600" dirty="0">
                <a:latin typeface="宋体" panose="02010600030101010101" pitchFamily="2" charset="-122"/>
                <a:ea typeface="宋体" panose="02010600030101010101" pitchFamily="2" charset="-122"/>
              </a:rPr>
              <a:t>(SV)110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220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的范围内进行操作。潮湿垃圾时提高温度的话会有效果。</a:t>
            </a:r>
          </a:p>
        </p:txBody>
      </p:sp>
    </p:spTree>
    <p:extLst>
      <p:ext uri="{BB962C8B-B14F-4D97-AF65-F5344CB8AC3E}">
        <p14:creationId xmlns:p14="http://schemas.microsoft.com/office/powerpoint/2010/main" val="26743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435556"/>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）引风机变频调节（炉内压力）。</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炉内压力在</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模式下运行，请不要对设定值一</a:t>
            </a:r>
            <a:r>
              <a:rPr lang="en-US" altLang="zh-CN" sz="1600" dirty="0">
                <a:latin typeface="宋体" panose="02010600030101010101" pitchFamily="2" charset="-122"/>
                <a:ea typeface="宋体" panose="02010600030101010101" pitchFamily="2" charset="-122"/>
              </a:rPr>
              <a:t>80Pa</a:t>
            </a:r>
            <a:r>
              <a:rPr lang="zh-CN" altLang="zh-CN" sz="1600" dirty="0">
                <a:latin typeface="宋体" panose="02010600030101010101" pitchFamily="2" charset="-122"/>
                <a:ea typeface="宋体" panose="02010600030101010101" pitchFamily="2" charset="-122"/>
              </a:rPr>
              <a:t>进行变更如果变更</a:t>
            </a:r>
            <a:r>
              <a:rPr lang="en-US" altLang="zh-CN" sz="1600" dirty="0">
                <a:latin typeface="宋体" panose="02010600030101010101" pitchFamily="2" charset="-122"/>
                <a:ea typeface="宋体" panose="02010600030101010101" pitchFamily="2" charset="-122"/>
              </a:rPr>
              <a:t>SV</a:t>
            </a:r>
            <a:r>
              <a:rPr lang="zh-CN" altLang="zh-CN" sz="1600" dirty="0">
                <a:latin typeface="宋体" panose="02010600030101010101" pitchFamily="2" charset="-122"/>
                <a:ea typeface="宋体" panose="02010600030101010101" pitchFamily="2" charset="-122"/>
              </a:rPr>
              <a:t>值，恐怕会不会维持现在的燃烧状态。</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）余热锅炉蒸汽减温水。</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减温器在</a:t>
            </a:r>
            <a:r>
              <a:rPr lang="en-US" altLang="zh-CN" sz="1600" dirty="0">
                <a:latin typeface="宋体" panose="02010600030101010101" pitchFamily="2" charset="-122"/>
                <a:ea typeface="宋体" panose="02010600030101010101" pitchFamily="2" charset="-122"/>
              </a:rPr>
              <a:t>A</a:t>
            </a:r>
            <a:r>
              <a:rPr lang="zh-CN" altLang="zh-CN" sz="1600" dirty="0">
                <a:latin typeface="宋体" panose="02010600030101010101" pitchFamily="2" charset="-122"/>
                <a:ea typeface="宋体" panose="02010600030101010101" pitchFamily="2" charset="-122"/>
              </a:rPr>
              <a:t>模式下运行，基本上不用手动操作。</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蒸汽温度急剧变化时即使全开</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全关调节阀，温度也不会马上有变化根据减温水量的急剧变化蒸汽量也会急剧变化，就不会有</a:t>
            </a:r>
            <a:r>
              <a:rPr lang="en-US" altLang="zh-CN" sz="1600" dirty="0">
                <a:latin typeface="宋体" panose="02010600030101010101" pitchFamily="2" charset="-122"/>
                <a:ea typeface="宋体" panose="02010600030101010101" pitchFamily="2" charset="-122"/>
              </a:rPr>
              <a:t>ACC</a:t>
            </a:r>
            <a:r>
              <a:rPr lang="zh-CN" altLang="zh-CN" sz="1600" dirty="0">
                <a:latin typeface="宋体" panose="02010600030101010101" pitchFamily="2" charset="-122"/>
                <a:ea typeface="宋体" panose="02010600030101010101" pitchFamily="2" charset="-122"/>
              </a:rPr>
              <a:t>的机能了。</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请不要手动介入而急剧操作。</a:t>
            </a:r>
          </a:p>
          <a:p>
            <a:pPr>
              <a:lnSpc>
                <a:spcPts val="2400"/>
              </a:lnSpc>
            </a:pP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）省煤器出口烟温控制。</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请在</a:t>
            </a:r>
            <a:r>
              <a:rPr lang="en-US" altLang="zh-CN" sz="1600" dirty="0">
                <a:latin typeface="宋体" panose="02010600030101010101" pitchFamily="2" charset="-122"/>
                <a:ea typeface="宋体" panose="02010600030101010101" pitchFamily="2" charset="-122"/>
              </a:rPr>
              <a:t>C</a:t>
            </a:r>
            <a:r>
              <a:rPr lang="zh-CN" altLang="zh-CN" sz="1600" dirty="0">
                <a:latin typeface="宋体" panose="02010600030101010101" pitchFamily="2" charset="-122"/>
                <a:ea typeface="宋体" panose="02010600030101010101" pitchFamily="2" charset="-122"/>
              </a:rPr>
              <a:t>模式下运行省煤器出口烟温控制。</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请不要手动介入而急剧操作。</a:t>
            </a:r>
          </a:p>
        </p:txBody>
      </p:sp>
    </p:spTree>
    <p:extLst>
      <p:ext uri="{BB962C8B-B14F-4D97-AF65-F5344CB8AC3E}">
        <p14:creationId xmlns:p14="http://schemas.microsoft.com/office/powerpoint/2010/main" val="32035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762248"/>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6.3 </a:t>
            </a:r>
            <a:r>
              <a:rPr lang="zh-CN" altLang="en-US" sz="1600" dirty="0">
                <a:solidFill>
                  <a:srgbClr val="FF0000"/>
                </a:solidFill>
                <a:latin typeface="宋体" panose="02010600030101010101" pitchFamily="2" charset="-122"/>
                <a:ea typeface="宋体" panose="02010600030101010101" pitchFamily="2" charset="-122"/>
              </a:rPr>
              <a:t>燃烧调整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6.3.1 </a:t>
            </a:r>
            <a:r>
              <a:rPr lang="zh-CN" altLang="zh-CN" sz="1600" dirty="0">
                <a:latin typeface="宋体" panose="02010600030101010101" pitchFamily="2" charset="-122"/>
                <a:ea typeface="宋体" panose="02010600030101010101" pitchFamily="2" charset="-122"/>
              </a:rPr>
              <a:t>焚烧炉的燃烧调整指标</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燃烧调节的任务是使燃烧产生的热量适应负荷变化的需要，使锅炉出口汽压和温度稳定在一定范围内，并保证燃烧的经济性，燃烧调节是靠自动控制燃料量和风量能协调变化，迅速适应负荷变化和保证燃烧的经济和安全，而在负荷不变时应及时清除燃料量和风量的自发性扰动，稳定锅炉负荷，调节系统中燃料量和风量是直接测量信号，为保证燃烧的经济性在适当比例基础上再以烟气的含氧量来较正送风量，送风量必须高于燃料燃烧的最低量，确保燃料完全燃烧。焚烧炉正常运行时，燃烧室内的火焰应在燃烧炉排横向分布均匀，燃烬炉排应无明显红火，炉排上料层厚度呈阶梯逐渐分布，炉排运动均匀，锅炉两侧的烟气温度应均匀，过热器两侧的烟气温度差控制在</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40℃</a:t>
            </a:r>
            <a:r>
              <a:rPr lang="zh-CN" altLang="zh-CN" sz="1600" dirty="0">
                <a:latin typeface="宋体" panose="02010600030101010101" pitchFamily="2" charset="-122"/>
                <a:ea typeface="宋体" panose="02010600030101010101" pitchFamily="2" charset="-122"/>
              </a:rPr>
              <a:t>，燃烧室负压</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50Pa</a:t>
            </a:r>
            <a:r>
              <a:rPr lang="zh-CN" altLang="zh-CN" sz="1600" dirty="0">
                <a:latin typeface="宋体" panose="02010600030101010101" pitchFamily="2" charset="-122"/>
                <a:ea typeface="宋体" panose="02010600030101010101" pitchFamily="2" charset="-122"/>
              </a:rPr>
              <a:t>，微负压运行，含氧量</a:t>
            </a:r>
            <a:r>
              <a:rPr lang="en-US" altLang="zh-CN" sz="1600" dirty="0">
                <a:latin typeface="宋体" panose="02010600030101010101" pitchFamily="2" charset="-122"/>
                <a:ea typeface="宋体" panose="02010600030101010101" pitchFamily="2" charset="-122"/>
              </a:rPr>
              <a:t>6%</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12%</a:t>
            </a:r>
            <a:r>
              <a:rPr lang="zh-CN" altLang="zh-CN" sz="1600" dirty="0">
                <a:latin typeface="宋体" panose="02010600030101010101" pitchFamily="2" charset="-122"/>
                <a:ea typeface="宋体" panose="02010600030101010101" pitchFamily="2" charset="-122"/>
              </a:rPr>
              <a:t>，一次风温度</a:t>
            </a:r>
            <a:r>
              <a:rPr lang="en-US" altLang="zh-CN" sz="1600" dirty="0">
                <a:latin typeface="宋体" panose="02010600030101010101" pitchFamily="2" charset="-122"/>
                <a:ea typeface="宋体" panose="02010600030101010101" pitchFamily="2" charset="-122"/>
              </a:rPr>
              <a:t>300℃</a:t>
            </a:r>
            <a:r>
              <a:rPr lang="zh-CN" altLang="zh-CN" sz="1600" dirty="0">
                <a:latin typeface="宋体" panose="02010600030101010101" pitchFamily="2" charset="-122"/>
                <a:ea typeface="宋体" panose="02010600030101010101" pitchFamily="2" charset="-122"/>
              </a:rPr>
              <a:t>，二次风温度</a:t>
            </a:r>
            <a:r>
              <a:rPr lang="en-US" altLang="zh-CN" sz="1600" dirty="0">
                <a:latin typeface="宋体" panose="02010600030101010101" pitchFamily="2" charset="-122"/>
                <a:ea typeface="宋体" panose="02010600030101010101" pitchFamily="2" charset="-122"/>
              </a:rPr>
              <a:t>220℃(</a:t>
            </a:r>
            <a:r>
              <a:rPr lang="zh-CN" altLang="zh-CN" sz="1600" dirty="0">
                <a:latin typeface="宋体" panose="02010600030101010101" pitchFamily="2" charset="-122"/>
                <a:ea typeface="宋体" panose="02010600030101010101" pitchFamily="2" charset="-122"/>
              </a:rPr>
              <a:t>可调</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，炉膛烟气温度应保证在</a:t>
            </a:r>
            <a:r>
              <a:rPr lang="en-US" altLang="zh-CN" sz="1600" dirty="0">
                <a:latin typeface="宋体" panose="02010600030101010101" pitchFamily="2" charset="-122"/>
                <a:ea typeface="宋体" panose="02010600030101010101" pitchFamily="2" charset="-122"/>
              </a:rPr>
              <a:t> 850℃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950℃</a:t>
            </a:r>
            <a:r>
              <a:rPr lang="zh-CN" altLang="zh-CN" sz="16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2085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127779"/>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6.3.2 </a:t>
            </a:r>
            <a:r>
              <a:rPr lang="zh-CN" altLang="zh-CN" sz="1600" dirty="0">
                <a:latin typeface="宋体" panose="02010600030101010101" pitchFamily="2" charset="-122"/>
                <a:ea typeface="宋体" panose="02010600030101010101" pitchFamily="2" charset="-122"/>
              </a:rPr>
              <a:t>焚烧炉燃烧调整的方法</a:t>
            </a:r>
            <a:endParaRPr lang="en-US" altLang="zh-CN" sz="1600" dirty="0">
              <a:latin typeface="宋体" panose="02010600030101010101" pitchFamily="2" charset="-122"/>
              <a:ea typeface="宋体" panose="02010600030101010101" pitchFamily="2" charset="-122"/>
            </a:endParaRPr>
          </a:p>
          <a:p>
            <a:pPr lvl="0">
              <a:lnSpc>
                <a:spcPts val="2400"/>
              </a:lnSpc>
            </a:pPr>
            <a:r>
              <a:rPr lang="en-US" altLang="zh-CN" sz="1600" dirty="0">
                <a:latin typeface="宋体" panose="02010600030101010101" pitchFamily="2" charset="-122"/>
                <a:ea typeface="宋体" panose="02010600030101010101" pitchFamily="2" charset="-122"/>
              </a:rPr>
              <a:t>6.3.2.1</a:t>
            </a:r>
            <a:r>
              <a:rPr lang="zh-CN" altLang="zh-CN" sz="1600" dirty="0">
                <a:latin typeface="宋体" panose="02010600030101010101" pitchFamily="2" charset="-122"/>
                <a:ea typeface="宋体" panose="02010600030101010101" pitchFamily="2" charset="-122"/>
              </a:rPr>
              <a:t>炉排和给料的调整</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锅炉运行中，应注意观察焚烧炉干燥、燃烧、燃尽，炉排左右炉排垃圾的堆放情况，在理想燃烧情况下，干燥、燃烧、燃尽炉排的料层是逐渐减薄，火焰在燃烧炉排上料层是分布均匀，垂直燃烧。</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可能会出现干燥炉排堆料太多，燃烧炉排料少或无料，燃尽炉排跑光；或干燥排料无料，燃尽炉排和燃烧炉排堆料较多，造成排渣机出生料；或左侧有料而右侧无料，左侧无料而右侧有料，导致炉膛左右温度偏差较大。因此在运行中应对炉排的运动速度，炉排上料层和火焰分布，燃料热值情况进行综合分析，找出温差不均，燃烧不均，排渣机出生料，炉排负荷过重等原因，再作出相应调整。</a:t>
            </a:r>
          </a:p>
        </p:txBody>
      </p:sp>
    </p:spTree>
    <p:extLst>
      <p:ext uri="{BB962C8B-B14F-4D97-AF65-F5344CB8AC3E}">
        <p14:creationId xmlns:p14="http://schemas.microsoft.com/office/powerpoint/2010/main" val="37246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3127779"/>
          </a:xfrm>
          <a:prstGeom prst="rect">
            <a:avLst/>
          </a:prstGeom>
        </p:spPr>
        <p:txBody>
          <a:bodyPr wrap="square">
            <a:spAutoFit/>
          </a:bodyPr>
          <a:lstStyle/>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在垃圾热值较高时，燃烧速度快，可采取加快进料频率和降低炉排运动速度或不改变炉排运动速度的方法提高料层，但前者加的频率在原来的基础上应较后者较多</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也就是加料频率大于降低炉排运动速度的频率</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但应严密观察炉内堆料情况，否则易造成炉内堆料太多，造成炉排过负荷和排渣机出生料。炉内堆料太多：可采取减少进料频率和适当加快炉排运动速度或不改变炉排运动速度降低料层，同样前者减少的量在原来基础上应较后者多。在调整燃烧过程中，如出现料层偏薄应通过加快进料速度或加快进料速度的同时调整炉排的运动速度。</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在垃圾热值较低时，燃烧速度慢可以采取少进料，勤进料和适当减慢炉排运动速度的方法来增加料层，两者在量化的基础上前者应比后者多，此时应仔细观察炉排和料层的情况下，防止进料太多造成炉排过负荷和火床中断的现象。</a:t>
            </a:r>
          </a:p>
        </p:txBody>
      </p:sp>
    </p:spTree>
    <p:extLst>
      <p:ext uri="{BB962C8B-B14F-4D97-AF65-F5344CB8AC3E}">
        <p14:creationId xmlns:p14="http://schemas.microsoft.com/office/powerpoint/2010/main" val="39996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440861C6-2D90-4705-B919-C80ACE7E9DED}"/>
              </a:ext>
            </a:extLst>
          </p:cNvPr>
          <p:cNvSpPr/>
          <p:nvPr/>
        </p:nvSpPr>
        <p:spPr>
          <a:xfrm>
            <a:off x="589935" y="1268477"/>
            <a:ext cx="7993626" cy="3944350"/>
          </a:xfrm>
          <a:prstGeom prst="rect">
            <a:avLst/>
          </a:prstGeom>
        </p:spPr>
        <p:txBody>
          <a:bodyPr wrap="square" anchor="ctr">
            <a:spAutoFit/>
          </a:bodyPr>
          <a:lstStyle/>
          <a:p>
            <a:pPr>
              <a:lnSpc>
                <a:spcPct val="150000"/>
              </a:lnSpc>
            </a:pPr>
            <a:r>
              <a:rPr lang="en-US" altLang="zh-CN" dirty="0">
                <a:solidFill>
                  <a:srgbClr val="0000FF"/>
                </a:solidFill>
                <a:latin typeface="宋体" panose="02010600030101010101" pitchFamily="2" charset="-122"/>
                <a:ea typeface="宋体" panose="02010600030101010101" pitchFamily="2" charset="-122"/>
              </a:rPr>
              <a:t>    </a:t>
            </a:r>
            <a:r>
              <a:rPr lang="zh-CN" altLang="zh-CN" dirty="0">
                <a:solidFill>
                  <a:srgbClr val="0000FF"/>
                </a:solidFill>
                <a:latin typeface="宋体" panose="02010600030101010101" pitchFamily="2" charset="-122"/>
                <a:ea typeface="宋体" panose="02010600030101010101" pitchFamily="2" charset="-122"/>
              </a:rPr>
              <a:t>余热锅炉</a:t>
            </a:r>
            <a:r>
              <a:rPr lang="zh-CN" altLang="zh-CN" dirty="0">
                <a:latin typeface="宋体" panose="02010600030101010101" pitchFamily="2" charset="-122"/>
                <a:ea typeface="宋体" panose="02010600030101010101" pitchFamily="2" charset="-122"/>
              </a:rPr>
              <a:t>是整个垃圾焚烧电厂中的</a:t>
            </a:r>
            <a:r>
              <a:rPr lang="zh-CN" altLang="zh-CN" sz="2400" b="1" dirty="0">
                <a:solidFill>
                  <a:srgbClr val="FF0000"/>
                </a:solidFill>
                <a:latin typeface="宋体" panose="02010600030101010101" pitchFamily="2" charset="-122"/>
                <a:ea typeface="宋体" panose="02010600030101010101" pitchFamily="2" charset="-122"/>
              </a:rPr>
              <a:t>关键设备之一</a:t>
            </a:r>
            <a:r>
              <a:rPr lang="zh-CN" altLang="zh-CN" dirty="0">
                <a:latin typeface="宋体" panose="02010600030101010101" pitchFamily="2" charset="-122"/>
                <a:ea typeface="宋体" panose="02010600030101010101" pitchFamily="2" charset="-122"/>
              </a:rPr>
              <a:t>。主要是利用垃圾燃烧后产生的高温烟气加热锅炉中的给水产生过热蒸汽，将产生的过热蒸汽推动汽轮发电机组旋转发电。余热锅炉为立式单汽包自然循环锅炉，</a:t>
            </a:r>
            <a:r>
              <a:rPr lang="zh-CN" altLang="zh-CN" dirty="0">
                <a:solidFill>
                  <a:srgbClr val="0000FF"/>
                </a:solidFill>
                <a:latin typeface="宋体" panose="02010600030101010101" pitchFamily="2" charset="-122"/>
                <a:ea typeface="宋体" panose="02010600030101010101" pitchFamily="2" charset="-122"/>
              </a:rPr>
              <a:t>位于焚烧炉的上部</a:t>
            </a:r>
            <a:r>
              <a:rPr lang="zh-CN" altLang="zh-CN" dirty="0">
                <a:latin typeface="宋体" panose="02010600030101010101" pitchFamily="2" charset="-122"/>
                <a:ea typeface="宋体" panose="02010600030101010101" pitchFamily="2" charset="-122"/>
              </a:rPr>
              <a:t>，</a:t>
            </a:r>
            <a:r>
              <a:rPr lang="zh-CN" altLang="zh-CN" sz="2000" b="1" dirty="0">
                <a:latin typeface="宋体" panose="02010600030101010101" pitchFamily="2" charset="-122"/>
                <a:ea typeface="宋体" panose="02010600030101010101" pitchFamily="2" charset="-122"/>
              </a:rPr>
              <a:t>以回收焚烧所产生的热量为目的。</a:t>
            </a:r>
            <a:endParaRPr lang="en-US" altLang="zh-CN" sz="2000" b="1" dirty="0">
              <a:latin typeface="宋体" panose="02010600030101010101" pitchFamily="2" charset="-122"/>
              <a:ea typeface="宋体" panose="02010600030101010101" pitchFamily="2" charset="-122"/>
            </a:endParaRPr>
          </a:p>
          <a:p>
            <a:pPr>
              <a:lnSpc>
                <a:spcPct val="150000"/>
              </a:lnSpc>
            </a:pPr>
            <a:r>
              <a:rPr lang="en-US" altLang="zh-CN" sz="2000" b="1" dirty="0">
                <a:solidFill>
                  <a:srgbClr val="0000FF"/>
                </a:solidFill>
                <a:latin typeface="宋体" panose="02010600030101010101" pitchFamily="2" charset="-122"/>
                <a:ea typeface="宋体" panose="02010600030101010101" pitchFamily="2" charset="-122"/>
              </a:rPr>
              <a:t>    </a:t>
            </a:r>
            <a:r>
              <a:rPr lang="zh-CN" altLang="zh-CN" sz="2000" b="1" dirty="0">
                <a:solidFill>
                  <a:srgbClr val="0000FF"/>
                </a:solidFill>
                <a:latin typeface="宋体" panose="02010600030101010101" pitchFamily="2" charset="-122"/>
                <a:ea typeface="宋体" panose="02010600030101010101" pitchFamily="2" charset="-122"/>
              </a:rPr>
              <a:t>炉排型焚烧炉</a:t>
            </a:r>
            <a:r>
              <a:rPr lang="zh-CN" altLang="zh-CN" sz="2000" dirty="0">
                <a:latin typeface="宋体" panose="02010600030101010101" pitchFamily="2" charset="-122"/>
                <a:ea typeface="宋体" panose="02010600030101010101" pitchFamily="2" charset="-122"/>
              </a:rPr>
              <a:t>形式多样，其应用占全世界垃圾焚烧市场总量的</a:t>
            </a:r>
            <a:r>
              <a:rPr lang="en-US" altLang="zh-CN" sz="2000" dirty="0">
                <a:latin typeface="宋体" panose="02010600030101010101" pitchFamily="2" charset="-122"/>
                <a:ea typeface="宋体" panose="02010600030101010101" pitchFamily="2" charset="-122"/>
              </a:rPr>
              <a:t>80%</a:t>
            </a:r>
            <a:r>
              <a:rPr lang="zh-CN" altLang="zh-CN" sz="2000" dirty="0">
                <a:latin typeface="宋体" panose="02010600030101010101" pitchFamily="2" charset="-122"/>
                <a:ea typeface="宋体" panose="02010600030101010101" pitchFamily="2" charset="-122"/>
              </a:rPr>
              <a:t>以上。该类炉型的最大优势在于</a:t>
            </a:r>
            <a:r>
              <a:rPr lang="zh-CN" altLang="zh-CN" sz="2400" b="1" dirty="0">
                <a:solidFill>
                  <a:srgbClr val="FF0000"/>
                </a:solidFill>
                <a:latin typeface="宋体" panose="02010600030101010101" pitchFamily="2" charset="-122"/>
                <a:ea typeface="宋体" panose="02010600030101010101" pitchFamily="2" charset="-122"/>
              </a:rPr>
              <a:t>技术成熟，运行稳定、可靠，适应性广</a:t>
            </a:r>
            <a:r>
              <a:rPr lang="zh-CN" altLang="zh-CN" sz="2000" b="1" dirty="0">
                <a:solidFill>
                  <a:srgbClr val="FF0000"/>
                </a:solidFill>
                <a:latin typeface="宋体" panose="02010600030101010101" pitchFamily="2" charset="-122"/>
                <a:ea typeface="宋体" panose="02010600030101010101" pitchFamily="2" charset="-122"/>
              </a:rPr>
              <a:t>，</a:t>
            </a:r>
            <a:r>
              <a:rPr lang="zh-CN" altLang="zh-CN" sz="2000" b="1" dirty="0">
                <a:solidFill>
                  <a:srgbClr val="0000FF"/>
                </a:solidFill>
                <a:latin typeface="宋体" panose="02010600030101010101" pitchFamily="2" charset="-122"/>
                <a:ea typeface="宋体" panose="02010600030101010101" pitchFamily="2" charset="-122"/>
              </a:rPr>
              <a:t>绝大部分固体垃圾不需要任何预处理可直接进炉燃烧。尤其应用于大规模垃圾集中处理，可使垃圾焚烧发电（或供热）</a:t>
            </a:r>
            <a:r>
              <a:rPr lang="zh-CN" altLang="en-US" sz="2000" b="1" dirty="0">
                <a:solidFill>
                  <a:srgbClr val="0000FF"/>
                </a:solidFill>
                <a:latin typeface="宋体" panose="02010600030101010101" pitchFamily="2" charset="-122"/>
                <a:ea typeface="宋体" panose="02010600030101010101" pitchFamily="2" charset="-122"/>
              </a:rPr>
              <a:t>。</a:t>
            </a:r>
            <a:endParaRPr lang="zh-CN" altLang="zh-CN"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975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092513"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2  </a:t>
            </a:r>
            <a:r>
              <a:rPr lang="zh-CN" altLang="en-US" b="1" dirty="0">
                <a:solidFill>
                  <a:srgbClr val="0000FF"/>
                </a:solidFill>
                <a:latin typeface="宋体" panose="02010600030101010101" pitchFamily="2" charset="-122"/>
                <a:ea typeface="宋体" panose="02010600030101010101" pitchFamily="2" charset="-122"/>
              </a:rPr>
              <a:t>燃烧控制与调节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025888" cy="4666662"/>
          </a:xfrm>
          <a:prstGeom prst="rect">
            <a:avLst/>
          </a:prstGeom>
        </p:spPr>
        <p:txBody>
          <a:bodyPr wrap="square">
            <a:spAutoFit/>
          </a:bodyPr>
          <a:lstStyle/>
          <a:p>
            <a:pPr lvl="0">
              <a:lnSpc>
                <a:spcPts val="2400"/>
              </a:lnSpc>
            </a:pPr>
            <a:r>
              <a:rPr lang="en-US" altLang="zh-CN" sz="1600" dirty="0">
                <a:latin typeface="宋体" panose="02010600030101010101" pitchFamily="2" charset="-122"/>
                <a:ea typeface="宋体" panose="02010600030101010101" pitchFamily="2" charset="-122"/>
              </a:rPr>
              <a:t>6.3.2.2</a:t>
            </a:r>
            <a:r>
              <a:rPr lang="zh-CN" altLang="zh-CN" sz="1600" dirty="0">
                <a:latin typeface="宋体" panose="02010600030101010101" pitchFamily="2" charset="-122"/>
                <a:ea typeface="宋体" panose="02010600030101010101" pitchFamily="2" charset="-122"/>
              </a:rPr>
              <a:t>风量的调节</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一次风的主要作用在于为垃圾的燃烧提供所需的氧气，维持炉内过量空气系数，其另一个作用是冷却炉排；二次风的主要作用在于加强炉内的气流扰动，促进炉内未燃尽的可燃气体和可燃灰分完全燃烧。</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增加一次风的条件是炉膛内过量空气系数过低或氧量过低，当炉内燃烧工况较好，一次风量较大或已达到最大，氧量值又明显偏低时，可增加二次风量，保证炉内燃烧工况的稳定和燃料的完全燃烧。</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当炉内燃烧工况较差或氧量明显偏高，燃料较少，风温较低时，不宜增加一次风或二次风，此时应结合炉内的燃烧情况，燃料热值情况，炉排运动情况进行综合分析，做出正确的判断进行风量的加减。</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炉膛负压是监视燃烧的表计，当炉内燃烧工况发生变化时，必然迅速引起炉膛负压改变。因此，运行中必须监视好炉膛负压，根据不同的情况做出正确的判断。及时进行调整和处理，以使炉膛负压保持在</a:t>
            </a:r>
            <a:r>
              <a:rPr lang="en-US" altLang="zh-CN" sz="1600" dirty="0">
                <a:latin typeface="宋体" panose="02010600030101010101" pitchFamily="2" charset="-122"/>
                <a:ea typeface="宋体" panose="02010600030101010101" pitchFamily="2" charset="-122"/>
              </a:rPr>
              <a:t>30</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50Pa </a:t>
            </a:r>
            <a:r>
              <a:rPr lang="zh-CN" altLang="zh-CN" sz="1600" dirty="0">
                <a:latin typeface="宋体" panose="02010600030101010101" pitchFamily="2" charset="-122"/>
                <a:ea typeface="宋体" panose="02010600030101010101" pitchFamily="2" charset="-122"/>
              </a:rPr>
              <a:t>。</a:t>
            </a:r>
          </a:p>
          <a:p>
            <a:pPr lvl="0">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锅炉负荷发生变化，炉膛燃烧工况改变时，为了维持正常的负压对引风机进行调节，通过调节变频器的频率来实现引风量的调节。</a:t>
            </a:r>
          </a:p>
        </p:txBody>
      </p:sp>
    </p:spTree>
    <p:extLst>
      <p:ext uri="{BB962C8B-B14F-4D97-AF65-F5344CB8AC3E}">
        <p14:creationId xmlns:p14="http://schemas.microsoft.com/office/powerpoint/2010/main" val="426738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789773"/>
          </a:xfrm>
          <a:prstGeom prst="rect">
            <a:avLst/>
          </a:prstGeom>
        </p:spPr>
        <p:txBody>
          <a:bodyPr wrap="square">
            <a:spAutoFit/>
          </a:bodyPr>
          <a:lstStyle/>
          <a:p>
            <a:pPr>
              <a:lnSpc>
                <a:spcPct val="150000"/>
              </a:lnSpc>
            </a:pPr>
            <a:r>
              <a:rPr lang="zh-CN" altLang="en-US" sz="1600" b="1" dirty="0">
                <a:solidFill>
                  <a:srgbClr val="0000FF"/>
                </a:solidFill>
                <a:latin typeface="宋体" panose="02010600030101010101" pitchFamily="2" charset="-122"/>
                <a:ea typeface="宋体" panose="02010600030101010101" pitchFamily="2" charset="-122"/>
              </a:rPr>
              <a:t>一</a:t>
            </a:r>
            <a:r>
              <a:rPr lang="en-US" altLang="zh-CN" sz="1600" b="1" dirty="0">
                <a:solidFill>
                  <a:srgbClr val="0000FF"/>
                </a:solidFill>
                <a:latin typeface="宋体" panose="02010600030101010101" pitchFamily="2" charset="-122"/>
                <a:ea typeface="宋体" panose="02010600030101010101" pitchFamily="2" charset="-122"/>
              </a:rPr>
              <a:t>.</a:t>
            </a:r>
            <a:r>
              <a:rPr lang="zh-CN" altLang="en-US" sz="1600" b="1" dirty="0">
                <a:solidFill>
                  <a:srgbClr val="0000FF"/>
                </a:solidFill>
                <a:latin typeface="宋体" panose="02010600030101010101" pitchFamily="2" charset="-122"/>
                <a:ea typeface="宋体" panose="02010600030101010101" pitchFamily="2" charset="-122"/>
              </a:rPr>
              <a:t>汽轮机本体参数监视与调节</a:t>
            </a:r>
            <a:endParaRPr lang="en-US" altLang="zh-CN" sz="1600" b="1" dirty="0">
              <a:solidFill>
                <a:srgbClr val="0000FF"/>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火力发电厂是由锅炉、汽轮机、发电机及相应的辅助设备组成。汽轮机是用蒸汽作工作介质的回转式原动机，它将蒸汽的热能转变为机械能。汽轮机属于涡轮机械，因为涡轮机的外来语为透平，故汽轮机又称透平。汽轮机在火力发电厂中的位置是：从锅炉来的高温高压热蒸汽，进人汽轮机后膨胀作功，使汽轮机转子获得机械能，然后汽轮机转子再带动与其联接的发电机转动，又把机械能转变为电能。</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汽轮机结构介绍</a:t>
            </a:r>
            <a:endParaRPr lang="zh-CN"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本机组是</a:t>
            </a:r>
            <a:r>
              <a:rPr lang="en-US" altLang="zh-CN" sz="1600" dirty="0">
                <a:latin typeface="宋体" panose="02010600030101010101" pitchFamily="2" charset="-122"/>
                <a:ea typeface="宋体" panose="02010600030101010101" pitchFamily="2" charset="-122"/>
              </a:rPr>
              <a:t>SKODA</a:t>
            </a:r>
            <a:r>
              <a:rPr lang="zh-CN" altLang="zh-CN" sz="1600" dirty="0">
                <a:latin typeface="宋体" panose="02010600030101010101" pitchFamily="2" charset="-122"/>
                <a:ea typeface="宋体" panose="02010600030101010101" pitchFamily="2" charset="-122"/>
              </a:rPr>
              <a:t>非再热、冲动式、冷凝式汽轮机，它与锅炉、发电机及其他辅助设备配套成一个成套供热发电设备。</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本机组采用单汽缸结构和减速箱一起，安装在一个公共底盘上。</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进汽是通过直接固定于汽缸上的主汽阀进入。调节阀室与汽缸上半相连接，调节阀具有五个汽阀，各个阀的阀杆自由的悬挂于横梁上，横梁升降是通过位于前轴承座盖上的油动机控制。蒸汽从调节阀流经喷咀室、喷嘴组进入调节级，后流经各压力级。</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通流部份由</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个调节级和</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个压力级组成。调节级动叶都设计成坚固的结构，采用双层围带叶顶（内围带为整体围带，外层为铆接围带）和叉型叶根。第</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2</a:t>
            </a:r>
            <a:r>
              <a:rPr lang="zh-CN" altLang="zh-CN" sz="1600" dirty="0">
                <a:latin typeface="宋体" panose="02010600030101010101" pitchFamily="2" charset="-122"/>
                <a:ea typeface="宋体" panose="02010600030101010101" pitchFamily="2" charset="-122"/>
              </a:rPr>
              <a:t>压力级采用</a:t>
            </a:r>
          </a:p>
        </p:txBody>
      </p:sp>
    </p:spTree>
    <p:extLst>
      <p:ext uri="{BB962C8B-B14F-4D97-AF65-F5344CB8AC3E}">
        <p14:creationId xmlns:p14="http://schemas.microsoft.com/office/powerpoint/2010/main" val="29746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974439"/>
          </a:xfrm>
          <a:prstGeom prst="rect">
            <a:avLst/>
          </a:prstGeom>
        </p:spPr>
        <p:txBody>
          <a:bodyPr wrap="square">
            <a:spAutoFit/>
          </a:bodyPr>
          <a:lstStyle/>
          <a:p>
            <a:pPr>
              <a:lnSpc>
                <a:spcPts val="2400"/>
              </a:lnSpc>
            </a:pPr>
            <a:r>
              <a:rPr lang="zh-CN" altLang="zh-CN" sz="1600" dirty="0">
                <a:latin typeface="宋体" panose="02010600030101010101" pitchFamily="2" charset="-122"/>
                <a:ea typeface="宋体" panose="02010600030101010101" pitchFamily="2" charset="-122"/>
              </a:rPr>
              <a:t>双层围带</a:t>
            </a:r>
            <a:r>
              <a:rPr lang="en-US" altLang="zh-CN"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第</a:t>
            </a:r>
            <a:r>
              <a:rPr lang="en-US" altLang="zh-CN" sz="1600" dirty="0">
                <a:latin typeface="宋体" panose="02010600030101010101" pitchFamily="2" charset="-122"/>
                <a:ea typeface="宋体" panose="02010600030101010101" pitchFamily="2" charset="-122"/>
              </a:rPr>
              <a:t>3</a:t>
            </a:r>
            <a:r>
              <a:rPr lang="zh-CN" altLang="zh-CN" sz="1600" dirty="0">
                <a:latin typeface="宋体" panose="02010600030101010101" pitchFamily="2" charset="-122"/>
                <a:ea typeface="宋体" panose="02010600030101010101" pitchFamily="2" charset="-122"/>
              </a:rPr>
              <a:t>至</a:t>
            </a:r>
            <a:r>
              <a:rPr lang="en-US" altLang="zh-CN" sz="1600" dirty="0">
                <a:latin typeface="宋体" panose="02010600030101010101" pitchFamily="2" charset="-122"/>
                <a:ea typeface="宋体" panose="02010600030101010101" pitchFamily="2" charset="-122"/>
              </a:rPr>
              <a:t>5</a:t>
            </a:r>
            <a:r>
              <a:rPr lang="zh-CN" altLang="zh-CN" sz="1600" dirty="0">
                <a:latin typeface="宋体" panose="02010600030101010101" pitchFamily="2" charset="-122"/>
                <a:ea typeface="宋体" panose="02010600030101010101" pitchFamily="2" charset="-122"/>
              </a:rPr>
              <a:t>压力级为铆接围带，均加工成自带径向汽封的围带，与镶嵌于隔板上的阻汽片相密封。第</a:t>
            </a:r>
            <a:r>
              <a:rPr lang="en-US" altLang="zh-CN" sz="1600" dirty="0">
                <a:latin typeface="宋体" panose="02010600030101010101" pitchFamily="2" charset="-122"/>
                <a:ea typeface="宋体" panose="02010600030101010101" pitchFamily="2" charset="-122"/>
              </a:rPr>
              <a:t>1</a:t>
            </a:r>
            <a:r>
              <a:rPr lang="zh-CN" altLang="zh-CN" sz="1600" dirty="0">
                <a:latin typeface="宋体" panose="02010600030101010101" pitchFamily="2" charset="-122"/>
                <a:ea typeface="宋体" panose="02010600030101010101" pitchFamily="2" charset="-122"/>
              </a:rPr>
              <a:t>至</a:t>
            </a:r>
            <a:r>
              <a:rPr lang="en-US" altLang="zh-CN" sz="1600" dirty="0">
                <a:latin typeface="宋体" panose="02010600030101010101" pitchFamily="2" charset="-122"/>
                <a:ea typeface="宋体" panose="02010600030101010101" pitchFamily="2" charset="-122"/>
              </a:rPr>
              <a:t>7</a:t>
            </a:r>
            <a:r>
              <a:rPr lang="zh-CN" altLang="zh-CN" sz="1600" dirty="0">
                <a:latin typeface="宋体" panose="02010600030101010101" pitchFamily="2" charset="-122"/>
                <a:ea typeface="宋体" panose="02010600030101010101" pitchFamily="2" charset="-122"/>
              </a:rPr>
              <a:t>级动叶片采用外包“</a:t>
            </a:r>
            <a:r>
              <a:rPr lang="en-US" altLang="zh-CN" sz="1600" dirty="0">
                <a:latin typeface="宋体" panose="02010600030101010101" pitchFamily="2" charset="-122"/>
                <a:ea typeface="宋体" panose="02010600030101010101" pitchFamily="2" charset="-122"/>
              </a:rPr>
              <a:t>T</a:t>
            </a:r>
            <a:r>
              <a:rPr lang="zh-CN" altLang="zh-CN" sz="1600" dirty="0">
                <a:latin typeface="宋体" panose="02010600030101010101" pitchFamily="2" charset="-122"/>
                <a:ea typeface="宋体" panose="02010600030101010101" pitchFamily="2" charset="-122"/>
              </a:rPr>
              <a:t>”型叶根固定，末叶片插入锁口用销钉锁紧，第</a:t>
            </a:r>
            <a:r>
              <a:rPr lang="en-US" altLang="zh-CN" sz="1600" dirty="0">
                <a:latin typeface="宋体" panose="02010600030101010101" pitchFamily="2" charset="-122"/>
                <a:ea typeface="宋体" panose="02010600030101010101" pitchFamily="2" charset="-122"/>
              </a:rPr>
              <a:t>8</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9</a:t>
            </a:r>
            <a:r>
              <a:rPr lang="zh-CN" altLang="zh-CN" sz="1600" dirty="0">
                <a:latin typeface="宋体" panose="02010600030101010101" pitchFamily="2" charset="-122"/>
                <a:ea typeface="宋体" panose="02010600030101010101" pitchFamily="2" charset="-122"/>
              </a:rPr>
              <a:t>级采用叉型叶根，末级采用枞树型叶根。压力级最后五级为扭叶片。</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各级隔板采用坚固的焊接结构。冷轧静叶焊接成栅格后与隔板外环和隔板体焊接成一体。转子上位于前汽封高压弧部位做成台阶结构，构成平衡活塞，以平衡转子的部分轴向力。</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转子为整锻结构，除第</a:t>
            </a:r>
            <a:r>
              <a:rPr lang="en-US" altLang="zh-CN" sz="1600" dirty="0">
                <a:latin typeface="宋体" panose="02010600030101010101" pitchFamily="2" charset="-122"/>
                <a:ea typeface="宋体" panose="02010600030101010101" pitchFamily="2" charset="-122"/>
              </a:rPr>
              <a:t>9</a:t>
            </a:r>
            <a:r>
              <a:rPr lang="zh-CN" altLang="zh-CN" sz="1600" dirty="0">
                <a:latin typeface="宋体" panose="02010600030101010101" pitchFamily="2" charset="-122"/>
                <a:ea typeface="宋体" panose="02010600030101010101" pitchFamily="2" charset="-122"/>
              </a:rPr>
              <a:t>、</a:t>
            </a:r>
            <a:r>
              <a:rPr lang="en-US" altLang="zh-CN" sz="1600" dirty="0">
                <a:latin typeface="宋体" panose="02010600030101010101" pitchFamily="2" charset="-122"/>
                <a:ea typeface="宋体" panose="02010600030101010101" pitchFamily="2" charset="-122"/>
              </a:rPr>
              <a:t>10</a:t>
            </a:r>
            <a:r>
              <a:rPr lang="zh-CN" altLang="zh-CN" sz="1600" dirty="0">
                <a:latin typeface="宋体" panose="02010600030101010101" pitchFamily="2" charset="-122"/>
                <a:ea typeface="宋体" panose="02010600030101010101" pitchFamily="2" charset="-122"/>
              </a:rPr>
              <a:t>级叶轮外，其余叶轮都钻有平衡孔以平衡叶轮两边的压力，并通过高速轴和低速轴的两套叠片挠性联轴器与减速箱和发电机连接。转子通过两个径向轴承支承。前轴承为径向推力联合轴承，安装于前轴承座上，前轴承座内部装有电液调节，保安系统等部套。前轴承座放在公共基础框架上，通过导向键确保与汽轮机中心线对中，并可在底盘支承面上自由膨胀。下半汽缸前部的中分面猫爪放在前轴承座接合面上，猫爪与结合面之间有横向导向键，以确保横向自由膨胀。轴向膨胀则借助前轴承座下方与前汽缸下半的纵向弹性板来实现。后轴承安装于后轴承座上，后轴承座则通过半圆法兰与后汽缸相联接。后汽缸通过两侧的支座支承在底盘上，两支座与底盘间有横向定位键，汽缸后端面与底盘间设有垂直导向键，横向定位键中心线和垂直导向键轴线的交点构成汽轮机的死点。</a:t>
            </a:r>
          </a:p>
        </p:txBody>
      </p:sp>
    </p:spTree>
    <p:extLst>
      <p:ext uri="{BB962C8B-B14F-4D97-AF65-F5344CB8AC3E}">
        <p14:creationId xmlns:p14="http://schemas.microsoft.com/office/powerpoint/2010/main" val="19363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127779"/>
          </a:xfrm>
          <a:prstGeom prst="rect">
            <a:avLst/>
          </a:prstGeom>
        </p:spPr>
        <p:txBody>
          <a:bodyPr wrap="square">
            <a:spAutoFit/>
          </a:bodyPr>
          <a:lstStyle/>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的前汽缸为铸造结构，后汽缸为焊接结构。整个汽缸采用水平中分螺栓连接、前后垂直法兰螺栓连接的整体结构形式；喷嘴室位于汽缸上半的前端，与调节阀，主汽门组成一体。在前汽缸下半从前往后排列有：汽封漏汽法兰口、汽封抽汽法兰口、汽封平衡活塞法兰口、疏水口、工业抽汽口。后汽缸采用向下排汽方式并内装有汽缸喷水降温装置。</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汽轮机转子在后轴承和联轴器之间，套有盘车用齿圈。当汽轮机启动前或停机后，为避免转子变形或轴过热，必须进行盘车，直到汽缸表面温度低于</a:t>
            </a:r>
            <a:r>
              <a:rPr lang="en-US" altLang="zh-CN" sz="1600" dirty="0">
                <a:latin typeface="宋体" panose="02010600030101010101" pitchFamily="2" charset="-122"/>
                <a:ea typeface="宋体" panose="02010600030101010101" pitchFamily="2" charset="-122"/>
              </a:rPr>
              <a:t>100</a:t>
            </a:r>
            <a:r>
              <a:rPr lang="zh-CN" altLang="zh-CN" sz="1600" dirty="0">
                <a:latin typeface="宋体" panose="02010600030101010101" pitchFamily="2" charset="-122"/>
                <a:ea typeface="宋体" panose="02010600030101010101" pitchFamily="2" charset="-122"/>
              </a:rPr>
              <a:t>℃。</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盘车装置布置在后轴承座上盖，采用电动机驱动，通过一对蜗轮副与一对齿轮的减速，该转子的盘车转速为</a:t>
            </a:r>
            <a:r>
              <a:rPr lang="en-US" altLang="zh-CN" sz="1600" dirty="0">
                <a:latin typeface="宋体" panose="02010600030101010101" pitchFamily="2" charset="-122"/>
                <a:ea typeface="宋体" panose="02010600030101010101" pitchFamily="2" charset="-122"/>
              </a:rPr>
              <a:t>9r/min</a:t>
            </a:r>
            <a:r>
              <a:rPr lang="zh-CN" altLang="zh-CN" sz="1600" dirty="0">
                <a:latin typeface="宋体" panose="02010600030101010101" pitchFamily="2" charset="-122"/>
                <a:ea typeface="宋体" panose="02010600030101010101" pitchFamily="2" charset="-122"/>
              </a:rPr>
              <a:t>。当汽轮机启动时，转子的转速一但超过盘车的转速，盘车装置能自动脱开。当汽轮机停机时，转子停止后，可以投入盘车装置。</a:t>
            </a:r>
          </a:p>
        </p:txBody>
      </p:sp>
    </p:spTree>
    <p:extLst>
      <p:ext uri="{BB962C8B-B14F-4D97-AF65-F5344CB8AC3E}">
        <p14:creationId xmlns:p14="http://schemas.microsoft.com/office/powerpoint/2010/main" val="30525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0395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汽轮机技术规范</a:t>
            </a:r>
            <a:endParaRPr lang="zh-CN"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10" name="表格 9">
            <a:extLst>
              <a:ext uri="{FF2B5EF4-FFF2-40B4-BE49-F238E27FC236}">
                <a16:creationId xmlns:a16="http://schemas.microsoft.com/office/drawing/2014/main" xmlns="" id="{84876E39-7593-435B-AD80-55CF408AD0C6}"/>
              </a:ext>
            </a:extLst>
          </p:cNvPr>
          <p:cNvGraphicFramePr>
            <a:graphicFrameLocks noGrp="1"/>
          </p:cNvGraphicFramePr>
          <p:nvPr>
            <p:extLst>
              <p:ext uri="{D42A27DB-BD31-4B8C-83A1-F6EECF244321}">
                <p14:modId xmlns:p14="http://schemas.microsoft.com/office/powerpoint/2010/main" val="2713270764"/>
              </p:ext>
            </p:extLst>
          </p:nvPr>
        </p:nvGraphicFramePr>
        <p:xfrm>
          <a:off x="481781" y="1934433"/>
          <a:ext cx="7772144" cy="4180044"/>
        </p:xfrm>
        <a:graphic>
          <a:graphicData uri="http://schemas.openxmlformats.org/drawingml/2006/table">
            <a:tbl>
              <a:tblPr firstRow="1" firstCol="1" bandRow="1"/>
              <a:tblGrid>
                <a:gridCol w="806970">
                  <a:extLst>
                    <a:ext uri="{9D8B030D-6E8A-4147-A177-3AD203B41FA5}">
                      <a16:colId xmlns:a16="http://schemas.microsoft.com/office/drawing/2014/main" xmlns="" val="2854919080"/>
                    </a:ext>
                  </a:extLst>
                </a:gridCol>
                <a:gridCol w="2994814">
                  <a:extLst>
                    <a:ext uri="{9D8B030D-6E8A-4147-A177-3AD203B41FA5}">
                      <a16:colId xmlns:a16="http://schemas.microsoft.com/office/drawing/2014/main" xmlns="" val="3636479928"/>
                    </a:ext>
                  </a:extLst>
                </a:gridCol>
                <a:gridCol w="1050163">
                  <a:extLst>
                    <a:ext uri="{9D8B030D-6E8A-4147-A177-3AD203B41FA5}">
                      <a16:colId xmlns:a16="http://schemas.microsoft.com/office/drawing/2014/main" xmlns="" val="3334304775"/>
                    </a:ext>
                  </a:extLst>
                </a:gridCol>
                <a:gridCol w="2920197">
                  <a:extLst>
                    <a:ext uri="{9D8B030D-6E8A-4147-A177-3AD203B41FA5}">
                      <a16:colId xmlns:a16="http://schemas.microsoft.com/office/drawing/2014/main" xmlns="" val="763299804"/>
                    </a:ext>
                  </a:extLst>
                </a:gridCol>
              </a:tblGrid>
              <a:tr h="271948">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序号</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项目</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单位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数据</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7802559"/>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型号</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N25</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3.8/395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9017502"/>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型式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中温、中压、单缸、冲动凝汽式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7731968"/>
                  </a:ext>
                </a:extLst>
              </a:tr>
              <a:tr h="91666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旋转方向</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（从机头方向看）</a:t>
                      </a:r>
                    </a:p>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汽轮机为逆时针</a:t>
                      </a:r>
                    </a:p>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发电机为顺针</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1442557"/>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4</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额定功率</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MW</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25</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8176589"/>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最大功率</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MW</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27.5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418628"/>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6</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额定进汽量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121.2</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4178655"/>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7</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最大连续功率进汽量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132.9</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1715997"/>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8</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主汽压力</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3.8</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（最高</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4.0</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；最低</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3.5</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8763787"/>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9</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主汽温度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2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395</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（最高</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405</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；最低</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380</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1537382"/>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一级抽汽压力</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1.379</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1342674"/>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11</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一级抽汽温度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2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278</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1811700"/>
                  </a:ext>
                </a:extLst>
              </a:tr>
              <a:tr h="271948">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12</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一级抽汽量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12.6</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2922201"/>
                  </a:ext>
                </a:extLst>
              </a:tr>
            </a:tbl>
          </a:graphicData>
        </a:graphic>
      </p:graphicFrame>
    </p:spTree>
    <p:extLst>
      <p:ext uri="{BB962C8B-B14F-4D97-AF65-F5344CB8AC3E}">
        <p14:creationId xmlns:p14="http://schemas.microsoft.com/office/powerpoint/2010/main" val="130938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0395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汽轮机技术规范</a:t>
            </a:r>
            <a:endParaRPr lang="zh-CN"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10" name="表格 9">
            <a:extLst>
              <a:ext uri="{FF2B5EF4-FFF2-40B4-BE49-F238E27FC236}">
                <a16:creationId xmlns:a16="http://schemas.microsoft.com/office/drawing/2014/main" xmlns="" id="{84876E39-7593-435B-AD80-55CF408AD0C6}"/>
              </a:ext>
            </a:extLst>
          </p:cNvPr>
          <p:cNvGraphicFramePr>
            <a:graphicFrameLocks noGrp="1"/>
          </p:cNvGraphicFramePr>
          <p:nvPr>
            <p:extLst>
              <p:ext uri="{D42A27DB-BD31-4B8C-83A1-F6EECF244321}">
                <p14:modId xmlns:p14="http://schemas.microsoft.com/office/powerpoint/2010/main" val="4123955230"/>
              </p:ext>
            </p:extLst>
          </p:nvPr>
        </p:nvGraphicFramePr>
        <p:xfrm>
          <a:off x="481781" y="1934433"/>
          <a:ext cx="7772144" cy="4180036"/>
        </p:xfrm>
        <a:graphic>
          <a:graphicData uri="http://schemas.openxmlformats.org/drawingml/2006/table">
            <a:tbl>
              <a:tblPr firstRow="1" firstCol="1" bandRow="1"/>
              <a:tblGrid>
                <a:gridCol w="806970">
                  <a:extLst>
                    <a:ext uri="{9D8B030D-6E8A-4147-A177-3AD203B41FA5}">
                      <a16:colId xmlns:a16="http://schemas.microsoft.com/office/drawing/2014/main" xmlns="" val="2854919080"/>
                    </a:ext>
                  </a:extLst>
                </a:gridCol>
                <a:gridCol w="2994814">
                  <a:extLst>
                    <a:ext uri="{9D8B030D-6E8A-4147-A177-3AD203B41FA5}">
                      <a16:colId xmlns:a16="http://schemas.microsoft.com/office/drawing/2014/main" xmlns="" val="3636479928"/>
                    </a:ext>
                  </a:extLst>
                </a:gridCol>
                <a:gridCol w="1050163">
                  <a:extLst>
                    <a:ext uri="{9D8B030D-6E8A-4147-A177-3AD203B41FA5}">
                      <a16:colId xmlns:a16="http://schemas.microsoft.com/office/drawing/2014/main" xmlns="" val="3334304775"/>
                    </a:ext>
                  </a:extLst>
                </a:gridCol>
                <a:gridCol w="2920197">
                  <a:extLst>
                    <a:ext uri="{9D8B030D-6E8A-4147-A177-3AD203B41FA5}">
                      <a16:colId xmlns:a16="http://schemas.microsoft.com/office/drawing/2014/main" xmlns="" val="763299804"/>
                    </a:ext>
                  </a:extLst>
                </a:gridCol>
              </a:tblGrid>
              <a:tr h="298574">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序号</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项目</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单位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数据</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7802559"/>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13</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二级抽汽压力</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0.433</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874964"/>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14</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二级抽汽温度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dirty="0" err="1">
                          <a:effectLst/>
                          <a:latin typeface="宋体" panose="02010600030101010101" pitchFamily="2" charset="-122"/>
                          <a:ea typeface="宋体" panose="02010600030101010101" pitchFamily="2" charset="-122"/>
                          <a:cs typeface="Times New Roman" panose="02020603050405020304" pitchFamily="18" charset="0"/>
                        </a:rPr>
                        <a:t>o</a:t>
                      </a:r>
                      <a:r>
                        <a:rPr lang="en-US" sz="1200" kern="100" dirty="0" err="1">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162</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4221817"/>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二级抽汽量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5.337</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7604151"/>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16</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三级抽汽压力</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MPa</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0.074</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630266"/>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17</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三级抽汽温度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dirty="0" err="1">
                          <a:effectLst/>
                          <a:latin typeface="宋体" panose="02010600030101010101" pitchFamily="2" charset="-122"/>
                          <a:ea typeface="宋体" panose="02010600030101010101" pitchFamily="2" charset="-122"/>
                          <a:cs typeface="Times New Roman" panose="02020603050405020304" pitchFamily="18" charset="0"/>
                        </a:rPr>
                        <a:t>o</a:t>
                      </a:r>
                      <a:r>
                        <a:rPr lang="en-US" sz="1200" kern="100" dirty="0" err="1">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91.49</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3935453"/>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18</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三级抽汽量</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t/h</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7.01</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287496"/>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19</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排气压力</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KPa</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7.6</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2040437"/>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排汽温度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dirty="0" err="1">
                          <a:effectLst/>
                          <a:latin typeface="宋体" panose="02010600030101010101" pitchFamily="2" charset="-122"/>
                          <a:ea typeface="宋体" panose="02010600030101010101" pitchFamily="2" charset="-122"/>
                          <a:cs typeface="Times New Roman" panose="02020603050405020304" pitchFamily="18" charset="0"/>
                        </a:rPr>
                        <a:t>o</a:t>
                      </a:r>
                      <a:r>
                        <a:rPr lang="en-US" sz="1200" kern="100" dirty="0" err="1">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40.47</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2204989"/>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21</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给水温度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dirty="0" err="1">
                          <a:effectLst/>
                          <a:latin typeface="宋体" panose="02010600030101010101" pitchFamily="2" charset="-122"/>
                          <a:ea typeface="宋体" panose="02010600030101010101" pitchFamily="2" charset="-122"/>
                          <a:cs typeface="Times New Roman" panose="02020603050405020304" pitchFamily="18" charset="0"/>
                        </a:rPr>
                        <a:t>o</a:t>
                      </a:r>
                      <a:r>
                        <a:rPr lang="en-US" sz="1200" kern="100" dirty="0" err="1">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130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1707850"/>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22</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冷却水温度</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baseline="30000" dirty="0" err="1">
                          <a:effectLst/>
                          <a:latin typeface="宋体" panose="02010600030101010101" pitchFamily="2" charset="-122"/>
                          <a:ea typeface="宋体" panose="02010600030101010101" pitchFamily="2" charset="-122"/>
                          <a:cs typeface="Times New Roman" panose="02020603050405020304" pitchFamily="18" charset="0"/>
                        </a:rPr>
                        <a:t>o</a:t>
                      </a:r>
                      <a:r>
                        <a:rPr lang="en-US" sz="1200" kern="100" dirty="0" err="1">
                          <a:effectLst/>
                          <a:latin typeface="宋体" panose="02010600030101010101" pitchFamily="2" charset="-122"/>
                          <a:ea typeface="宋体" panose="02010600030101010101" pitchFamily="2" charset="-122"/>
                          <a:cs typeface="Times New Roman" panose="02020603050405020304" pitchFamily="18" charset="0"/>
                        </a:rPr>
                        <a:t>C</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0633341"/>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23</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汽轮机汽耗（设计值）</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kg/kw</a:t>
                      </a:r>
                      <a:r>
                        <a:rPr lang="zh-CN" sz="1200" kern="100">
                          <a:effectLst/>
                          <a:latin typeface="宋体" panose="02010600030101010101" pitchFamily="2" charset="-122"/>
                          <a:ea typeface="宋体" panose="02010600030101010101" pitchFamily="2" charset="-122"/>
                          <a:cs typeface="Times New Roman" panose="02020603050405020304" pitchFamily="18" charset="0"/>
                        </a:rPr>
                        <a:t>·</a:t>
                      </a:r>
                      <a:r>
                        <a:rPr lang="en-US" sz="1200" kern="100">
                          <a:effectLst/>
                          <a:latin typeface="宋体" panose="02010600030101010101" pitchFamily="2" charset="-122"/>
                          <a:ea typeface="宋体" panose="02010600030101010101" pitchFamily="2" charset="-122"/>
                          <a:cs typeface="Times New Roman" panose="02020603050405020304" pitchFamily="18" charset="0"/>
                        </a:rPr>
                        <a:t>h</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4.6338</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7656251"/>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24</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汽轮机热耗（设计值）</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kJ/kw</a:t>
                      </a:r>
                      <a:r>
                        <a:rPr lang="zh-CN" sz="1200" kern="100">
                          <a:effectLst/>
                          <a:latin typeface="宋体" panose="02010600030101010101" pitchFamily="2" charset="-122"/>
                          <a:ea typeface="宋体" panose="02010600030101010101" pitchFamily="2" charset="-122"/>
                          <a:cs typeface="Times New Roman" panose="02020603050405020304" pitchFamily="18" charset="0"/>
                        </a:rPr>
                        <a:t>·</a:t>
                      </a:r>
                      <a:r>
                        <a:rPr lang="en-US" sz="1200" kern="100">
                          <a:effectLst/>
                          <a:latin typeface="宋体" panose="02010600030101010101" pitchFamily="2" charset="-122"/>
                          <a:ea typeface="宋体" panose="02010600030101010101" pitchFamily="2" charset="-122"/>
                          <a:cs typeface="Times New Roman" panose="02020603050405020304" pitchFamily="18" charset="0"/>
                        </a:rPr>
                        <a:t>h</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11750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7641840"/>
                  </a:ext>
                </a:extLst>
              </a:tr>
              <a:tr h="298574">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额定转速</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r/min</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5500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0856169"/>
                  </a:ext>
                </a:extLst>
              </a:tr>
            </a:tbl>
          </a:graphicData>
        </a:graphic>
      </p:graphicFrame>
    </p:spTree>
    <p:extLst>
      <p:ext uri="{BB962C8B-B14F-4D97-AF65-F5344CB8AC3E}">
        <p14:creationId xmlns:p14="http://schemas.microsoft.com/office/powerpoint/2010/main" val="39657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0395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2.</a:t>
            </a:r>
            <a:r>
              <a:rPr lang="zh-CN" altLang="en-US" sz="1600" b="1" dirty="0">
                <a:solidFill>
                  <a:srgbClr val="FF0000"/>
                </a:solidFill>
                <a:latin typeface="宋体" panose="02010600030101010101" pitchFamily="2" charset="-122"/>
                <a:ea typeface="宋体" panose="02010600030101010101" pitchFamily="2" charset="-122"/>
              </a:rPr>
              <a:t>汽轮机技术规范</a:t>
            </a:r>
            <a:endParaRPr lang="zh-CN"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10" name="表格 9">
            <a:extLst>
              <a:ext uri="{FF2B5EF4-FFF2-40B4-BE49-F238E27FC236}">
                <a16:creationId xmlns:a16="http://schemas.microsoft.com/office/drawing/2014/main" xmlns="" id="{84876E39-7593-435B-AD80-55CF408AD0C6}"/>
              </a:ext>
            </a:extLst>
          </p:cNvPr>
          <p:cNvGraphicFramePr>
            <a:graphicFrameLocks noGrp="1"/>
          </p:cNvGraphicFramePr>
          <p:nvPr>
            <p:extLst>
              <p:ext uri="{D42A27DB-BD31-4B8C-83A1-F6EECF244321}">
                <p14:modId xmlns:p14="http://schemas.microsoft.com/office/powerpoint/2010/main" val="3745968320"/>
              </p:ext>
            </p:extLst>
          </p:nvPr>
        </p:nvGraphicFramePr>
        <p:xfrm>
          <a:off x="481781" y="1934434"/>
          <a:ext cx="7772144" cy="4207749"/>
        </p:xfrm>
        <a:graphic>
          <a:graphicData uri="http://schemas.openxmlformats.org/drawingml/2006/table">
            <a:tbl>
              <a:tblPr firstRow="1" firstCol="1" bandRow="1"/>
              <a:tblGrid>
                <a:gridCol w="806970">
                  <a:extLst>
                    <a:ext uri="{9D8B030D-6E8A-4147-A177-3AD203B41FA5}">
                      <a16:colId xmlns:a16="http://schemas.microsoft.com/office/drawing/2014/main" xmlns="" val="2854919080"/>
                    </a:ext>
                  </a:extLst>
                </a:gridCol>
                <a:gridCol w="2994814">
                  <a:extLst>
                    <a:ext uri="{9D8B030D-6E8A-4147-A177-3AD203B41FA5}">
                      <a16:colId xmlns:a16="http://schemas.microsoft.com/office/drawing/2014/main" xmlns="" val="3636479928"/>
                    </a:ext>
                  </a:extLst>
                </a:gridCol>
                <a:gridCol w="1050163">
                  <a:extLst>
                    <a:ext uri="{9D8B030D-6E8A-4147-A177-3AD203B41FA5}">
                      <a16:colId xmlns:a16="http://schemas.microsoft.com/office/drawing/2014/main" xmlns="" val="3334304775"/>
                    </a:ext>
                  </a:extLst>
                </a:gridCol>
                <a:gridCol w="2920197">
                  <a:extLst>
                    <a:ext uri="{9D8B030D-6E8A-4147-A177-3AD203B41FA5}">
                      <a16:colId xmlns:a16="http://schemas.microsoft.com/office/drawing/2014/main" xmlns="" val="763299804"/>
                    </a:ext>
                  </a:extLst>
                </a:gridCol>
              </a:tblGrid>
              <a:tr h="323673">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序号</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项目</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单位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100" dirty="0">
                          <a:effectLst/>
                          <a:latin typeface="宋体" panose="02010600030101010101" pitchFamily="2" charset="-122"/>
                          <a:ea typeface="宋体" panose="02010600030101010101" pitchFamily="2" charset="-122"/>
                          <a:cs typeface="Times New Roman" panose="02020603050405020304" pitchFamily="18" charset="0"/>
                        </a:rPr>
                        <a:t>数据</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7802559"/>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26</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汽轮机一发电机轴系临界转速</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r/min</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2700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1844569"/>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27</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汽轮机单个转子临界转速（一阶）</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r/min</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2610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3911973"/>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28</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汽轮机单个转子临界转速（二阶）</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r/min</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8640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674436"/>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29</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汽轮机轴承允许最大振动</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mm</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0.03</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9482735"/>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过临界转速时轴承允许最大振动</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mm</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0.10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9479363"/>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31</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汽轮机中心高（距运转平台）</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mm</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1200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0520489"/>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32</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汽轮机本体总重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48</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2728094"/>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33</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汽缸上半总重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宋体" panose="02010600030101010101" pitchFamily="2" charset="-122"/>
                        </a:rPr>
                        <a:t>4</a:t>
                      </a:r>
                      <a:r>
                        <a:rPr lang="zh-CN" sz="1200" kern="100" dirty="0">
                          <a:effectLst/>
                          <a:latin typeface="宋体" panose="02010600030101010101" pitchFamily="2" charset="-122"/>
                          <a:ea typeface="宋体" panose="02010600030101010101" pitchFamily="2" charset="-122"/>
                          <a:cs typeface="宋体" panose="02010600030101010101" pitchFamily="2" charset="-122"/>
                        </a:rPr>
                        <a:t>．</a:t>
                      </a:r>
                      <a:r>
                        <a:rPr lang="en-US" sz="1200" kern="100" dirty="0">
                          <a:effectLst/>
                          <a:latin typeface="宋体" panose="02010600030101010101" pitchFamily="2" charset="-122"/>
                          <a:ea typeface="宋体" panose="02010600030101010101" pitchFamily="2" charset="-122"/>
                          <a:cs typeface="宋体" panose="02010600030101010101" pitchFamily="2" charset="-122"/>
                        </a:rPr>
                        <a:t>445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8605906"/>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34</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汽缸下半总重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宋体" panose="02010600030101010101" pitchFamily="2" charset="-122"/>
                        </a:rPr>
                        <a:t>6.662</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2907691"/>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35</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汽轮机转子总重</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宋体" panose="02010600030101010101" pitchFamily="2" charset="-122"/>
                        </a:rPr>
                        <a:t>4.627</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0074215"/>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36</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汽轮机本体最大尺寸</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mm</a:t>
                      </a:r>
                      <a:endParaRPr lang="zh-CN" sz="1200" kern="10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5350×3480×3650</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7158643"/>
                  </a:ext>
                </a:extLst>
              </a:tr>
              <a:tr h="323673">
                <a:tc>
                  <a:txBody>
                    <a:bodyPr/>
                    <a:lstStyle/>
                    <a:p>
                      <a:pPr marL="0" lvl="0" indent="0" algn="ctr">
                        <a:lnSpc>
                          <a:spcPct val="1500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37</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汽轮机油号</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effectLst/>
                          <a:latin typeface="宋体" panose="02010600030101010101" pitchFamily="2" charset="-122"/>
                          <a:ea typeface="宋体" panose="02010600030101010101" pitchFamily="2" charset="-122"/>
                          <a:cs typeface="Times New Roman" panose="02020603050405020304" pitchFamily="18" charset="0"/>
                        </a:rPr>
                        <a:t>——</a:t>
                      </a: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L</a:t>
                      </a:r>
                      <a:r>
                        <a:rPr lang="zh-CN" sz="1200" kern="100" dirty="0">
                          <a:effectLst/>
                          <a:latin typeface="宋体" panose="02010600030101010101" pitchFamily="2" charset="-122"/>
                          <a:ea typeface="宋体" panose="02010600030101010101" pitchFamily="2" charset="-122"/>
                          <a:cs typeface="Times New Roman" panose="02020603050405020304" pitchFamily="18" charset="0"/>
                        </a:rPr>
                        <a:t>一</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TSA46</a:t>
                      </a:r>
                      <a:endParaRPr lang="zh-CN" sz="12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24403" marR="24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9477350"/>
                  </a:ext>
                </a:extLst>
              </a:tr>
            </a:tbl>
          </a:graphicData>
        </a:graphic>
      </p:graphicFrame>
    </p:spTree>
    <p:extLst>
      <p:ext uri="{BB962C8B-B14F-4D97-AF65-F5344CB8AC3E}">
        <p14:creationId xmlns:p14="http://schemas.microsoft.com/office/powerpoint/2010/main" val="424506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831755"/>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汽轮机本体运行监视调节</a:t>
            </a:r>
            <a:r>
              <a:rPr lang="zh-CN" altLang="zh-CN" sz="1600" b="1" dirty="0">
                <a:solidFill>
                  <a:srgbClr val="FF0000"/>
                </a:solidFill>
                <a:latin typeface="宋体" panose="02010600030101010101" pitchFamily="2" charset="-122"/>
                <a:ea typeface="宋体" panose="02010600030101010101" pitchFamily="2" charset="-122"/>
              </a:rPr>
              <a:t>任务描述</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的带负荷运行，是电力生产过程中最重要和最经常的环节之一。带负荷运行中的日常维护，是汽轮机运行人员的经常性的工作。在运行中正确执行规程，认真操作、检查、监视、调整是保证汽轮机设备安全经济运行的前提。</a:t>
            </a: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运行中通过经常性的检查，监视和调整发现设备的缺陷，及时消除，提高设备的可靠水平，预防事故的发生和扩大，提高设备利用率，保证设备长期安全运行；通过经常性的检查，监视及经济调度，尽可能使设备在最佳工作状况下运行，降低汽耗率、热耗率、厂用电率，提高设备运行的经济性；定期进行各种保护试验及辅助设备的正常试验和切换工作，保证设备的安全可靠性。</a:t>
            </a:r>
            <a:endParaRPr lang="en-US" altLang="zh-CN" sz="1600" dirty="0">
              <a:latin typeface="宋体" panose="02010600030101010101" pitchFamily="2" charset="-122"/>
              <a:ea typeface="宋体" panose="02010600030101010101" pitchFamily="2" charset="-122"/>
            </a:endParaRPr>
          </a:p>
          <a:p>
            <a:pPr>
              <a:lnSpc>
                <a:spcPts val="2400"/>
              </a:lnSpc>
            </a:pPr>
            <a:r>
              <a:rPr lang="en-US" altLang="zh-CN" sz="1600" b="1" dirty="0">
                <a:solidFill>
                  <a:srgbClr val="FF0000"/>
                </a:solidFill>
                <a:latin typeface="宋体" panose="02010600030101010101" pitchFamily="2" charset="-122"/>
                <a:ea typeface="宋体" panose="02010600030101010101" pitchFamily="2" charset="-122"/>
              </a:rPr>
              <a:t>4.</a:t>
            </a:r>
            <a:r>
              <a:rPr lang="zh-CN" altLang="en-US" sz="1600" b="1" dirty="0">
                <a:solidFill>
                  <a:srgbClr val="FF0000"/>
                </a:solidFill>
                <a:latin typeface="宋体" panose="02010600030101010101" pitchFamily="2" charset="-122"/>
                <a:ea typeface="宋体" panose="02010600030101010101" pitchFamily="2" charset="-122"/>
              </a:rPr>
              <a:t>汽轮机本体运行监视调节</a:t>
            </a:r>
            <a:r>
              <a:rPr lang="zh-CN" altLang="zh-CN" sz="1600" b="1" dirty="0">
                <a:solidFill>
                  <a:srgbClr val="FF0000"/>
                </a:solidFill>
                <a:latin typeface="宋体" panose="02010600030101010101" pitchFamily="2" charset="-122"/>
                <a:ea typeface="宋体" panose="02010600030101010101" pitchFamily="2" charset="-122"/>
              </a:rPr>
              <a:t>任务</a:t>
            </a:r>
            <a:r>
              <a:rPr lang="zh-CN" altLang="en-US" sz="1600" b="1" dirty="0">
                <a:solidFill>
                  <a:srgbClr val="FF0000"/>
                </a:solidFill>
                <a:latin typeface="宋体" panose="02010600030101010101" pitchFamily="2" charset="-122"/>
                <a:ea typeface="宋体" panose="02010600030101010101" pitchFamily="2" charset="-122"/>
              </a:rPr>
              <a:t>分析</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这项任务需要在熟练掌握汽轮机工作原理，熟知工艺流程所有设备规范，以最安全、经济、合理的操作方式调节各系统参数。</a:t>
            </a:r>
          </a:p>
        </p:txBody>
      </p:sp>
    </p:spTree>
    <p:extLst>
      <p:ext uri="{BB962C8B-B14F-4D97-AF65-F5344CB8AC3E}">
        <p14:creationId xmlns:p14="http://schemas.microsoft.com/office/powerpoint/2010/main" val="315838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0395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5.</a:t>
            </a:r>
            <a:r>
              <a:rPr lang="zh-CN" altLang="en-US" sz="1600" b="1" dirty="0">
                <a:solidFill>
                  <a:srgbClr val="FF0000"/>
                </a:solidFill>
                <a:latin typeface="宋体" panose="02010600030101010101" pitchFamily="2" charset="-122"/>
                <a:ea typeface="宋体" panose="02010600030101010101" pitchFamily="2" charset="-122"/>
              </a:rPr>
              <a:t>汽轮机运行保护定值</a:t>
            </a:r>
            <a:endParaRPr lang="zh-CN"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B84AADAF-515B-4413-8EB5-F4B021FCEAD9}"/>
              </a:ext>
            </a:extLst>
          </p:cNvPr>
          <p:cNvGraphicFramePr>
            <a:graphicFrameLocks noGrp="1"/>
          </p:cNvGraphicFramePr>
          <p:nvPr>
            <p:extLst>
              <p:ext uri="{D42A27DB-BD31-4B8C-83A1-F6EECF244321}">
                <p14:modId xmlns:p14="http://schemas.microsoft.com/office/powerpoint/2010/main" val="2190148671"/>
              </p:ext>
            </p:extLst>
          </p:nvPr>
        </p:nvGraphicFramePr>
        <p:xfrm>
          <a:off x="559056" y="1934434"/>
          <a:ext cx="7781381" cy="4133790"/>
        </p:xfrm>
        <a:graphic>
          <a:graphicData uri="http://schemas.openxmlformats.org/drawingml/2006/table">
            <a:tbl>
              <a:tblPr firstRow="1" firstCol="1" bandRow="1"/>
              <a:tblGrid>
                <a:gridCol w="1394320">
                  <a:extLst>
                    <a:ext uri="{9D8B030D-6E8A-4147-A177-3AD203B41FA5}">
                      <a16:colId xmlns:a16="http://schemas.microsoft.com/office/drawing/2014/main" xmlns="" val="795224247"/>
                    </a:ext>
                  </a:extLst>
                </a:gridCol>
                <a:gridCol w="562327">
                  <a:extLst>
                    <a:ext uri="{9D8B030D-6E8A-4147-A177-3AD203B41FA5}">
                      <a16:colId xmlns:a16="http://schemas.microsoft.com/office/drawing/2014/main" xmlns="" val="350951190"/>
                    </a:ext>
                  </a:extLst>
                </a:gridCol>
                <a:gridCol w="885132">
                  <a:extLst>
                    <a:ext uri="{9D8B030D-6E8A-4147-A177-3AD203B41FA5}">
                      <a16:colId xmlns:a16="http://schemas.microsoft.com/office/drawing/2014/main" xmlns="" val="3090119697"/>
                    </a:ext>
                  </a:extLst>
                </a:gridCol>
                <a:gridCol w="562327">
                  <a:extLst>
                    <a:ext uri="{9D8B030D-6E8A-4147-A177-3AD203B41FA5}">
                      <a16:colId xmlns:a16="http://schemas.microsoft.com/office/drawing/2014/main" xmlns="" val="891396614"/>
                    </a:ext>
                  </a:extLst>
                </a:gridCol>
                <a:gridCol w="566293">
                  <a:extLst>
                    <a:ext uri="{9D8B030D-6E8A-4147-A177-3AD203B41FA5}">
                      <a16:colId xmlns:a16="http://schemas.microsoft.com/office/drawing/2014/main" xmlns="" val="19927557"/>
                    </a:ext>
                  </a:extLst>
                </a:gridCol>
                <a:gridCol w="557570">
                  <a:extLst>
                    <a:ext uri="{9D8B030D-6E8A-4147-A177-3AD203B41FA5}">
                      <a16:colId xmlns:a16="http://schemas.microsoft.com/office/drawing/2014/main" xmlns="" val="1013334881"/>
                    </a:ext>
                  </a:extLst>
                </a:gridCol>
                <a:gridCol w="694939">
                  <a:extLst>
                    <a:ext uri="{9D8B030D-6E8A-4147-A177-3AD203B41FA5}">
                      <a16:colId xmlns:a16="http://schemas.microsoft.com/office/drawing/2014/main" xmlns="" val="284603997"/>
                    </a:ext>
                  </a:extLst>
                </a:gridCol>
                <a:gridCol w="2558473">
                  <a:extLst>
                    <a:ext uri="{9D8B030D-6E8A-4147-A177-3AD203B41FA5}">
                      <a16:colId xmlns:a16="http://schemas.microsoft.com/office/drawing/2014/main" xmlns="" val="622815863"/>
                    </a:ext>
                  </a:extLst>
                </a:gridCol>
              </a:tblGrid>
              <a:tr h="0">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名称</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单位</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上上限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上限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正常</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下限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下下限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备注</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5153933"/>
                  </a:ext>
                </a:extLst>
              </a:tr>
              <a:tr h="116179">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主蒸汽压力</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063498"/>
                  </a:ext>
                </a:extLst>
              </a:tr>
              <a:tr h="116179">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主蒸汽温度</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405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395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380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3553839"/>
                  </a:ext>
                </a:extLst>
              </a:tr>
              <a:tr h="116179">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真空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KPa</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87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61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下限报警、下下限停机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486126"/>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排汽温度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上限报警、上上限投减温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6288754"/>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轴封压力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KPa</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29.4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2.94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0579245"/>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润滑油温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7241460"/>
                  </a:ext>
                </a:extLst>
              </a:tr>
              <a:tr h="3753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润滑油压力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0.15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0.08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0.06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上限停、</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0.09</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联启交流润滑油泵；</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0.08MPa </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联启直流油泵；下限停机；下下限停盘车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6972972"/>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安全油压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上限报警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4937528"/>
                  </a:ext>
                </a:extLst>
              </a:tr>
              <a:tr h="245297">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主油泵出口油压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0.50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0.09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上下限报警、下下限联启交流电动油泵</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3153357"/>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冷凝器液位</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500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130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4825041"/>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凝结水母管压力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1.25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联动备用泵</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3497547"/>
                  </a:ext>
                </a:extLst>
              </a:tr>
              <a:tr h="116179">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低加液位</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上下限报警、</a:t>
                      </a: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L=425mm</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2672852"/>
                  </a:ext>
                </a:extLst>
              </a:tr>
              <a:tr h="116179">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轴向位移</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0.7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上下报警、上上下下限停机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4944846"/>
                  </a:ext>
                </a:extLst>
              </a:tr>
              <a:tr h="116179">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振动</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0.05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0.04</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&lt;0.03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上限报警、上上限停机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3369799"/>
                  </a:ext>
                </a:extLst>
              </a:tr>
              <a:tr h="116179">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油箱液位</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900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800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700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4611665"/>
                  </a:ext>
                </a:extLst>
              </a:tr>
            </a:tbl>
          </a:graphicData>
        </a:graphic>
      </p:graphicFrame>
    </p:spTree>
    <p:extLst>
      <p:ext uri="{BB962C8B-B14F-4D97-AF65-F5344CB8AC3E}">
        <p14:creationId xmlns:p14="http://schemas.microsoft.com/office/powerpoint/2010/main" val="5711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03957"/>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5.</a:t>
            </a:r>
            <a:r>
              <a:rPr lang="zh-CN" altLang="en-US" sz="1600" b="1" dirty="0">
                <a:solidFill>
                  <a:srgbClr val="FF0000"/>
                </a:solidFill>
                <a:latin typeface="宋体" panose="02010600030101010101" pitchFamily="2" charset="-122"/>
                <a:ea typeface="宋体" panose="02010600030101010101" pitchFamily="2" charset="-122"/>
              </a:rPr>
              <a:t>汽轮机运行保护定值</a:t>
            </a:r>
            <a:endParaRPr lang="zh-CN" altLang="zh-CN" sz="1600" b="1" dirty="0">
              <a:solidFill>
                <a:srgbClr val="FF0000"/>
              </a:solidFill>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B84AADAF-515B-4413-8EB5-F4B021FCEAD9}"/>
              </a:ext>
            </a:extLst>
          </p:cNvPr>
          <p:cNvGraphicFramePr>
            <a:graphicFrameLocks noGrp="1"/>
          </p:cNvGraphicFramePr>
          <p:nvPr>
            <p:extLst>
              <p:ext uri="{D42A27DB-BD31-4B8C-83A1-F6EECF244321}">
                <p14:modId xmlns:p14="http://schemas.microsoft.com/office/powerpoint/2010/main" val="3164866170"/>
              </p:ext>
            </p:extLst>
          </p:nvPr>
        </p:nvGraphicFramePr>
        <p:xfrm>
          <a:off x="559056" y="1934434"/>
          <a:ext cx="7781381" cy="4082876"/>
        </p:xfrm>
        <a:graphic>
          <a:graphicData uri="http://schemas.openxmlformats.org/drawingml/2006/table">
            <a:tbl>
              <a:tblPr firstRow="1" firstCol="1" bandRow="1"/>
              <a:tblGrid>
                <a:gridCol w="1394320">
                  <a:extLst>
                    <a:ext uri="{9D8B030D-6E8A-4147-A177-3AD203B41FA5}">
                      <a16:colId xmlns:a16="http://schemas.microsoft.com/office/drawing/2014/main" xmlns="" val="795224247"/>
                    </a:ext>
                  </a:extLst>
                </a:gridCol>
                <a:gridCol w="562327">
                  <a:extLst>
                    <a:ext uri="{9D8B030D-6E8A-4147-A177-3AD203B41FA5}">
                      <a16:colId xmlns:a16="http://schemas.microsoft.com/office/drawing/2014/main" xmlns="" val="350951190"/>
                    </a:ext>
                  </a:extLst>
                </a:gridCol>
                <a:gridCol w="885132">
                  <a:extLst>
                    <a:ext uri="{9D8B030D-6E8A-4147-A177-3AD203B41FA5}">
                      <a16:colId xmlns:a16="http://schemas.microsoft.com/office/drawing/2014/main" xmlns="" val="3090119697"/>
                    </a:ext>
                  </a:extLst>
                </a:gridCol>
                <a:gridCol w="562327">
                  <a:extLst>
                    <a:ext uri="{9D8B030D-6E8A-4147-A177-3AD203B41FA5}">
                      <a16:colId xmlns:a16="http://schemas.microsoft.com/office/drawing/2014/main" xmlns="" val="891396614"/>
                    </a:ext>
                  </a:extLst>
                </a:gridCol>
                <a:gridCol w="566293">
                  <a:extLst>
                    <a:ext uri="{9D8B030D-6E8A-4147-A177-3AD203B41FA5}">
                      <a16:colId xmlns:a16="http://schemas.microsoft.com/office/drawing/2014/main" xmlns="" val="19927557"/>
                    </a:ext>
                  </a:extLst>
                </a:gridCol>
                <a:gridCol w="557570">
                  <a:extLst>
                    <a:ext uri="{9D8B030D-6E8A-4147-A177-3AD203B41FA5}">
                      <a16:colId xmlns:a16="http://schemas.microsoft.com/office/drawing/2014/main" xmlns="" val="1013334881"/>
                    </a:ext>
                  </a:extLst>
                </a:gridCol>
                <a:gridCol w="885132">
                  <a:extLst>
                    <a:ext uri="{9D8B030D-6E8A-4147-A177-3AD203B41FA5}">
                      <a16:colId xmlns:a16="http://schemas.microsoft.com/office/drawing/2014/main" xmlns="" val="284603997"/>
                    </a:ext>
                  </a:extLst>
                </a:gridCol>
                <a:gridCol w="2368280">
                  <a:extLst>
                    <a:ext uri="{9D8B030D-6E8A-4147-A177-3AD203B41FA5}">
                      <a16:colId xmlns:a16="http://schemas.microsoft.com/office/drawing/2014/main" xmlns="" val="622815863"/>
                    </a:ext>
                  </a:extLst>
                </a:gridCol>
              </a:tblGrid>
              <a:tr h="0">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名称</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a:effectLst/>
                          <a:latin typeface="Times New Roman" panose="02020603050405020304" pitchFamily="18" charset="0"/>
                          <a:ea typeface="宋体" panose="02010600030101010101" pitchFamily="2" charset="-122"/>
                          <a:cs typeface="Times New Roman" panose="02020603050405020304" pitchFamily="18" charset="0"/>
                        </a:rPr>
                        <a:t>单位</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上上限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a:effectLst/>
                          <a:latin typeface="Times New Roman" panose="02020603050405020304" pitchFamily="18" charset="0"/>
                          <a:ea typeface="宋体" panose="02010600030101010101" pitchFamily="2" charset="-122"/>
                          <a:cs typeface="Times New Roman" panose="02020603050405020304" pitchFamily="18" charset="0"/>
                        </a:rPr>
                        <a:t>上限</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a:effectLst/>
                          <a:latin typeface="Times New Roman" panose="02020603050405020304" pitchFamily="18" charset="0"/>
                          <a:ea typeface="宋体" panose="02010600030101010101" pitchFamily="2" charset="-122"/>
                          <a:cs typeface="Times New Roman" panose="02020603050405020304" pitchFamily="18" charset="0"/>
                        </a:rPr>
                        <a:t>正常</a:t>
                      </a:r>
                      <a:endParaRPr lang="zh-CN" sz="12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下限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下下限</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200" b="1" kern="100" dirty="0">
                          <a:effectLst/>
                          <a:latin typeface="Times New Roman" panose="02020603050405020304" pitchFamily="18" charset="0"/>
                          <a:ea typeface="宋体" panose="02010600030101010101" pitchFamily="2" charset="-122"/>
                          <a:cs typeface="Times New Roman" panose="02020603050405020304" pitchFamily="18" charset="0"/>
                        </a:rPr>
                        <a:t>备注</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5153933"/>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推力瓦温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上限报警、上上限停机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2371587"/>
                  </a:ext>
                </a:extLst>
              </a:tr>
              <a:tr h="116179">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2</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径向瓦温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上限报警、上上限停机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0634454"/>
                  </a:ext>
                </a:extLst>
              </a:tr>
              <a:tr h="116179">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径向瓦温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85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80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上限报警、上上限停机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6578921"/>
                  </a:ext>
                </a:extLst>
              </a:tr>
              <a:tr h="116179">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径向油温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75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上限报警、上上限停机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3166975"/>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推力瓦回油温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75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上限报警、上上限停机</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2296454"/>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疏水箱液位</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1600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上限启泵、下限停泵</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96824608"/>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除氧器液位</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1600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1200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110140"/>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除氧器温度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130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8703052"/>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除氧器压力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0.27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上下限报警</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60541"/>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除氧蒸汽压力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0.43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调整调门开度，开启一抽</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1762743"/>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给水母管压力</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下限报警、联动备用泵</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2314170"/>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除盐水母管压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0.79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联动备用泵</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2182435"/>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循环水池液位</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mm</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4200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3800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3500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上限停补水、下限补水</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1226014"/>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循环水母管压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0.25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下限报警、联动备用泵</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9201515"/>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冷却水母管压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MPa</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0.40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下限报警、联动备用泵</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93948"/>
                  </a:ext>
                </a:extLst>
              </a:tr>
              <a:tr h="246261">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发电机进风温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40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25</a:t>
                      </a: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一</a:t>
                      </a: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30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调整冷却水门</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0792"/>
                  </a:ext>
                </a:extLst>
              </a:tr>
              <a:tr h="116179">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发电机出风温</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75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&lt;65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en-US" sz="1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200400" algn="l"/>
                          <a:tab pos="3333750" algn="l"/>
                        </a:tabLst>
                      </a:pPr>
                      <a:r>
                        <a:rPr lang="zh-CN" sz="1100" kern="100" dirty="0">
                          <a:effectLst/>
                          <a:latin typeface="Times New Roman" panose="02020603050405020304" pitchFamily="18" charset="0"/>
                          <a:ea typeface="宋体" panose="02010600030101010101" pitchFamily="2" charset="-122"/>
                          <a:cs typeface="Times New Roman" panose="02020603050405020304" pitchFamily="18" charset="0"/>
                        </a:rPr>
                        <a:t>调整冷却水门</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7166" marR="37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1156304"/>
                  </a:ext>
                </a:extLst>
              </a:tr>
            </a:tbl>
          </a:graphicData>
        </a:graphic>
      </p:graphicFrame>
    </p:spTree>
    <p:extLst>
      <p:ext uri="{BB962C8B-B14F-4D97-AF65-F5344CB8AC3E}">
        <p14:creationId xmlns:p14="http://schemas.microsoft.com/office/powerpoint/2010/main" val="4008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6" name="矩形 5">
            <a:extLst>
              <a:ext uri="{FF2B5EF4-FFF2-40B4-BE49-F238E27FC236}">
                <a16:creationId xmlns:a16="http://schemas.microsoft.com/office/drawing/2014/main" xmlns="" id="{49C5F5EE-92EC-4502-8C14-74381CA11E10}"/>
              </a:ext>
            </a:extLst>
          </p:cNvPr>
          <p:cNvSpPr/>
          <p:nvPr/>
        </p:nvSpPr>
        <p:spPr>
          <a:xfrm>
            <a:off x="673796" y="1288981"/>
            <a:ext cx="6771646" cy="2762744"/>
          </a:xfrm>
          <a:prstGeom prst="rect">
            <a:avLst/>
          </a:prstGeom>
        </p:spPr>
        <p:txBody>
          <a:bodyPr wrap="square">
            <a:spAutoFit/>
          </a:bodyPr>
          <a:lstStyle/>
          <a:p>
            <a:pPr>
              <a:lnSpc>
                <a:spcPct val="200000"/>
              </a:lnSpc>
            </a:pPr>
            <a:r>
              <a:rPr lang="zh-CN" altLang="zh-CN" b="1" dirty="0">
                <a:solidFill>
                  <a:srgbClr val="0000FF"/>
                </a:solidFill>
                <a:latin typeface="宋体" panose="02010600030101010101" pitchFamily="2" charset="-122"/>
                <a:ea typeface="宋体" panose="02010600030101010101" pitchFamily="2" charset="-122"/>
              </a:rPr>
              <a:t>垃圾</a:t>
            </a:r>
            <a:r>
              <a:rPr lang="zh-CN" altLang="en-US" b="1" dirty="0">
                <a:solidFill>
                  <a:srgbClr val="0000FF"/>
                </a:solidFill>
                <a:latin typeface="宋体" panose="02010600030101010101" pitchFamily="2" charset="-122"/>
                <a:ea typeface="宋体" panose="02010600030101010101" pitchFamily="2" charset="-122"/>
              </a:rPr>
              <a:t>焚烧发电机组的运行调节工作领域包含</a:t>
            </a:r>
            <a:r>
              <a:rPr lang="zh-CN" altLang="en-US" b="1" u="sng" dirty="0">
                <a:solidFill>
                  <a:srgbClr val="FF0000"/>
                </a:solidFill>
                <a:latin typeface="宋体" panose="02010600030101010101" pitchFamily="2" charset="-122"/>
                <a:ea typeface="宋体" panose="02010600030101010101" pitchFamily="2" charset="-122"/>
              </a:rPr>
              <a:t> 四个 </a:t>
            </a:r>
            <a:r>
              <a:rPr lang="zh-CN" altLang="en-US" b="1" dirty="0">
                <a:solidFill>
                  <a:srgbClr val="0000FF"/>
                </a:solidFill>
                <a:latin typeface="宋体" panose="02010600030101010101" pitchFamily="2" charset="-122"/>
                <a:ea typeface="宋体" panose="02010600030101010101" pitchFamily="2" charset="-122"/>
              </a:rPr>
              <a:t>分任务清单：</a:t>
            </a:r>
            <a:endParaRPr lang="zh-CN" altLang="en-US" dirty="0">
              <a:solidFill>
                <a:srgbClr val="0000FF"/>
              </a:solidFill>
              <a:latin typeface="宋体" panose="02010600030101010101" pitchFamily="2" charset="-122"/>
              <a:ea typeface="宋体" panose="02010600030101010101" pitchFamily="2" charset="-122"/>
            </a:endParaRPr>
          </a:p>
          <a:p>
            <a:pPr>
              <a:lnSpc>
                <a:spcPct val="200000"/>
              </a:lnSpc>
            </a:pPr>
            <a:r>
              <a:rPr lang="zh-CN" altLang="zh-CN" b="1" dirty="0">
                <a:latin typeface="宋体" panose="02010600030101010101" pitchFamily="2" charset="-122"/>
                <a:ea typeface="宋体" panose="02010600030101010101" pitchFamily="2" charset="-122"/>
              </a:rPr>
              <a:t>工作任务</a:t>
            </a:r>
            <a:r>
              <a:rPr lang="en-US" altLang="zh-CN" b="1" dirty="0">
                <a:latin typeface="宋体" panose="02010600030101010101" pitchFamily="2" charset="-122"/>
                <a:ea typeface="宋体" panose="02010600030101010101" pitchFamily="2" charset="-122"/>
              </a:rPr>
              <a:t>1  </a:t>
            </a:r>
            <a:r>
              <a:rPr lang="zh-CN" altLang="en-US" b="1" dirty="0">
                <a:latin typeface="宋体" panose="02010600030101010101" pitchFamily="2" charset="-122"/>
                <a:ea typeface="宋体" panose="02010600030101010101" pitchFamily="2" charset="-122"/>
              </a:rPr>
              <a:t>调节垃圾焚烧发电机组的蒸汽参数</a:t>
            </a:r>
            <a:endParaRPr lang="en-US" altLang="zh-CN" b="1" dirty="0">
              <a:latin typeface="宋体" panose="02010600030101010101" pitchFamily="2" charset="-122"/>
              <a:ea typeface="宋体" panose="02010600030101010101" pitchFamily="2" charset="-122"/>
            </a:endParaRPr>
          </a:p>
          <a:p>
            <a:pPr>
              <a:lnSpc>
                <a:spcPct val="200000"/>
              </a:lnSpc>
            </a:pPr>
            <a:r>
              <a:rPr lang="zh-CN" altLang="zh-CN" b="1" dirty="0">
                <a:latin typeface="宋体" panose="02010600030101010101" pitchFamily="2" charset="-122"/>
                <a:ea typeface="宋体" panose="02010600030101010101" pitchFamily="2" charset="-122"/>
              </a:rPr>
              <a:t>工作任务</a:t>
            </a:r>
            <a:r>
              <a:rPr lang="en-US" altLang="zh-CN" b="1" dirty="0">
                <a:latin typeface="宋体" panose="02010600030101010101" pitchFamily="2" charset="-122"/>
                <a:ea typeface="宋体" panose="02010600030101010101" pitchFamily="2" charset="-122"/>
              </a:rPr>
              <a:t>2  </a:t>
            </a:r>
            <a:r>
              <a:rPr lang="zh-CN" altLang="en-US" b="1" dirty="0">
                <a:latin typeface="宋体" panose="02010600030101010101" pitchFamily="2" charset="-122"/>
                <a:ea typeface="宋体" panose="02010600030101010101" pitchFamily="2" charset="-122"/>
              </a:rPr>
              <a:t>燃烧控制与调节</a:t>
            </a:r>
            <a:endParaRPr lang="en-US" altLang="zh-CN" b="1" dirty="0">
              <a:latin typeface="宋体" panose="02010600030101010101" pitchFamily="2" charset="-122"/>
              <a:ea typeface="宋体" panose="02010600030101010101" pitchFamily="2" charset="-122"/>
            </a:endParaRPr>
          </a:p>
          <a:p>
            <a:pPr>
              <a:lnSpc>
                <a:spcPct val="200000"/>
              </a:lnSpc>
            </a:pPr>
            <a:r>
              <a:rPr lang="zh-CN" altLang="en-US" b="1" dirty="0">
                <a:latin typeface="宋体" panose="02010600030101010101" pitchFamily="2" charset="-122"/>
                <a:ea typeface="宋体" panose="02010600030101010101" pitchFamily="2" charset="-122"/>
              </a:rPr>
              <a:t>工</a:t>
            </a:r>
            <a:r>
              <a:rPr lang="zh-CN" altLang="zh-CN" b="1" dirty="0">
                <a:latin typeface="宋体" panose="02010600030101010101" pitchFamily="2" charset="-122"/>
                <a:ea typeface="宋体" panose="02010600030101010101" pitchFamily="2" charset="-122"/>
              </a:rPr>
              <a:t>作任务</a:t>
            </a:r>
            <a:r>
              <a:rPr lang="en-US" altLang="zh-CN" b="1" dirty="0">
                <a:latin typeface="宋体" panose="02010600030101010101" pitchFamily="2" charset="-122"/>
                <a:ea typeface="宋体" panose="02010600030101010101" pitchFamily="2" charset="-122"/>
              </a:rPr>
              <a:t>3  </a:t>
            </a:r>
            <a:r>
              <a:rPr lang="zh-CN" altLang="en-US" b="1" dirty="0">
                <a:latin typeface="宋体" panose="02010600030101010101" pitchFamily="2" charset="-122"/>
                <a:ea typeface="宋体" panose="02010600030101010101" pitchFamily="2" charset="-122"/>
              </a:rPr>
              <a:t>汽轮机运行监视调节</a:t>
            </a:r>
            <a:endParaRPr lang="en-US" altLang="zh-CN" b="1" dirty="0">
              <a:latin typeface="宋体" panose="02010600030101010101" pitchFamily="2" charset="-122"/>
              <a:ea typeface="宋体" panose="02010600030101010101" pitchFamily="2" charset="-122"/>
            </a:endParaRPr>
          </a:p>
          <a:p>
            <a:pPr>
              <a:lnSpc>
                <a:spcPct val="200000"/>
              </a:lnSpc>
            </a:pPr>
            <a:r>
              <a:rPr lang="zh-CN" altLang="zh-CN" b="1" dirty="0">
                <a:latin typeface="宋体" panose="02010600030101010101" pitchFamily="2" charset="-122"/>
                <a:ea typeface="宋体" panose="02010600030101010101" pitchFamily="2" charset="-122"/>
              </a:rPr>
              <a:t>工作任务</a:t>
            </a:r>
            <a:r>
              <a:rPr lang="en-US" altLang="zh-CN" b="1" dirty="0">
                <a:latin typeface="宋体" panose="02010600030101010101" pitchFamily="2" charset="-122"/>
                <a:ea typeface="宋体" panose="02010600030101010101" pitchFamily="2" charset="-122"/>
              </a:rPr>
              <a:t>4  </a:t>
            </a:r>
            <a:r>
              <a:rPr lang="zh-CN" altLang="en-US" b="1" dirty="0">
                <a:latin typeface="宋体" panose="02010600030101010101" pitchFamily="2" charset="-122"/>
                <a:ea typeface="宋体" panose="02010600030101010101" pitchFamily="2" charset="-122"/>
              </a:rPr>
              <a:t>电气系统的运行与维护</a:t>
            </a:r>
            <a:endParaRPr lang="en-US" altLang="zh-CN"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1844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851328"/>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6.</a:t>
            </a:r>
            <a:r>
              <a:rPr lang="zh-CN" altLang="en-US" sz="1600" b="1" dirty="0">
                <a:solidFill>
                  <a:srgbClr val="FF0000"/>
                </a:solidFill>
                <a:latin typeface="宋体" panose="02010600030101010101" pitchFamily="2" charset="-122"/>
                <a:ea typeface="宋体" panose="02010600030101010101" pitchFamily="2" charset="-122"/>
              </a:rPr>
              <a:t>汽轮机运行中的监视、调整和故障处理</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6.1 </a:t>
            </a:r>
            <a:r>
              <a:rPr lang="zh-CN" altLang="zh-CN" sz="1600" dirty="0">
                <a:solidFill>
                  <a:srgbClr val="FF0000"/>
                </a:solidFill>
                <a:latin typeface="宋体" panose="02010600030101010101" pitchFamily="2" charset="-122"/>
                <a:ea typeface="宋体" panose="02010600030101010101" pitchFamily="2" charset="-122"/>
              </a:rPr>
              <a:t>汽轮机运行调整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应根据运行工况，监视主蒸汽压力、主蒸汽温度，其变动范围应正常；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油系统油压、油温变化应正常；</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凝汽器水位应正常，凝结水水质应合格；</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回热系统应正常投人，加热器出口水温应符合设计数值；</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汽轮机在适宜的真空下运行，凝结水不应有过冷却现象，排汽温度和凝结水温度相差不应超过1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，凝汽器循环水进出口温度应正常。</a:t>
            </a:r>
            <a:endParaRPr lang="en-US" altLang="zh-CN" sz="1600" dirty="0">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6.2 </a:t>
            </a:r>
            <a:r>
              <a:rPr lang="zh-CN" altLang="zh-CN" sz="1600" dirty="0">
                <a:solidFill>
                  <a:srgbClr val="FF0000"/>
                </a:solidFill>
                <a:latin typeface="宋体" panose="02010600030101010101" pitchFamily="2" charset="-122"/>
                <a:ea typeface="宋体" panose="02010600030101010101" pitchFamily="2" charset="-122"/>
              </a:rPr>
              <a:t>下列情况</a:t>
            </a:r>
            <a:r>
              <a:rPr lang="zh-CN" altLang="en-US" sz="1600" dirty="0">
                <a:solidFill>
                  <a:srgbClr val="FF0000"/>
                </a:solidFill>
                <a:latin typeface="宋体" panose="02010600030101010101" pitchFamily="2" charset="-122"/>
                <a:ea typeface="宋体" panose="02010600030101010101" pitchFamily="2" charset="-122"/>
              </a:rPr>
              <a:t>之一</a:t>
            </a:r>
            <a:r>
              <a:rPr lang="zh-CN" altLang="zh-CN" sz="1600" dirty="0">
                <a:solidFill>
                  <a:srgbClr val="FF0000"/>
                </a:solidFill>
                <a:latin typeface="宋体" panose="02010600030101010101" pitchFamily="2" charset="-122"/>
                <a:ea typeface="宋体" panose="02010600030101010101" pitchFamily="2" charset="-122"/>
              </a:rPr>
              <a:t>，应立即</a:t>
            </a:r>
            <a:r>
              <a:rPr lang="zh-CN" altLang="en-US" sz="1600" dirty="0">
                <a:solidFill>
                  <a:srgbClr val="FF0000"/>
                </a:solidFill>
                <a:latin typeface="宋体" panose="02010600030101010101" pitchFamily="2" charset="-122"/>
                <a:ea typeface="宋体" panose="02010600030101010101" pitchFamily="2" charset="-122"/>
              </a:rPr>
              <a:t>打闸停机</a:t>
            </a:r>
            <a:r>
              <a:rPr lang="zh-CN" altLang="zh-CN" sz="1600" dirty="0">
                <a:solidFill>
                  <a:srgbClr val="FF0000"/>
                </a:solidFill>
                <a:latin typeface="宋体" panose="02010600030101010101" pitchFamily="2" charset="-122"/>
                <a:ea typeface="宋体" panose="02010600030101010101" pitchFamily="2" charset="-122"/>
              </a:rPr>
              <a:t>，同时与电网解列</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汽轮机转速升高到危急保安器应该动作的转速而危急保安器未动作；</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机组突然发生强烈振动；</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清楚地听到汽轮机内有金属响声；</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水冲击；</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轴封内发生火花；</a:t>
            </a:r>
          </a:p>
          <a:p>
            <a:pPr>
              <a:lnSpc>
                <a:spcPts val="2400"/>
              </a:lnSpc>
            </a:pPr>
            <a:r>
              <a:rPr lang="zh-CN" altLang="en-US" sz="1600" dirty="0">
                <a:latin typeface="宋体" panose="02010600030101010101" pitchFamily="2" charset="-122"/>
                <a:ea typeface="宋体" panose="02010600030101010101" pitchFamily="2" charset="-122"/>
              </a:rPr>
              <a:t>   </a:t>
            </a:r>
            <a:endParaRPr lang="zh-CN" altLang="zh-CN" sz="16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304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297056"/>
          </a:xfrm>
          <a:prstGeom prst="rect">
            <a:avLst/>
          </a:prstGeom>
        </p:spPr>
        <p:txBody>
          <a:bodyPr wrap="square">
            <a:spAutoFit/>
          </a:bodyPr>
          <a:lstStyle/>
          <a:p>
            <a:pPr>
              <a:lnSpc>
                <a:spcPct val="1500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汽轮发电机组轴承油压突然下降到停机限定值且无法恢复或轴承出口油温急剧升高到70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以上；</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轴承内冒烟；</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油系统着火且不能很快将火扑灭；</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油箱内油位突然降低到最低油位以下；</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10</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主汽管破裂； </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转子轴向位移突然超过了规定的极限数值；</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发电机内冒烟或冷却水中断；</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凝汽器内真空降到制造厂规定的数值以下。</a:t>
            </a: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1801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497111"/>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6.3 </a:t>
            </a:r>
            <a:r>
              <a:rPr lang="zh-CN" altLang="zh-CN" sz="1600" dirty="0">
                <a:solidFill>
                  <a:srgbClr val="FF0000"/>
                </a:solidFill>
                <a:latin typeface="宋体" panose="02010600030101010101" pitchFamily="2" charset="-122"/>
                <a:ea typeface="宋体" panose="02010600030101010101" pitchFamily="2" charset="-122"/>
              </a:rPr>
              <a:t>主蒸汽温度和压力的监视、调整和故障处理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主蒸汽压力应在制造厂规定范围内变化；</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主蒸汽压力升高超过规定上限，应迅速降低锅炉主蒸汽压力至额定值；</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主蒸汽压力降低超过规定下限，应适当降低负荷，当继续降低到制造厂规定停机数值，应联系故障停机；</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主蒸汽温度应在制造厂规定范围内变化；</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主蒸汽温度升高超过规定温度上限，应根据厂家规定及具体情况降低锅炉主蒸汽温度至额定值或者联系故障停机；</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主蒸汽温度降低超过规定温度下限，应根据厂家规定及具体情况升高锅炉主蒸汽温度至额定值或者降低负荷直至零，并应根据下降程度及时打开主蒸汽管道上的疏水门。</a:t>
            </a:r>
          </a:p>
        </p:txBody>
      </p:sp>
    </p:spTree>
    <p:extLst>
      <p:ext uri="{BB962C8B-B14F-4D97-AF65-F5344CB8AC3E}">
        <p14:creationId xmlns:p14="http://schemas.microsoft.com/office/powerpoint/2010/main" val="11304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4832092"/>
          </a:xfrm>
          <a:prstGeom prst="rect">
            <a:avLst/>
          </a:prstGeom>
        </p:spPr>
        <p:txBody>
          <a:bodyPr wrap="square">
            <a:spAutoFit/>
          </a:bodyPr>
          <a:lstStyle/>
          <a:p>
            <a:pPr>
              <a:lnSpc>
                <a:spcPts val="2400"/>
              </a:lnSpc>
            </a:pPr>
            <a:r>
              <a:rPr lang="en-US" altLang="zh-CN" sz="1600" dirty="0">
                <a:solidFill>
                  <a:srgbClr val="FF0000"/>
                </a:solidFill>
                <a:latin typeface="宋体" panose="02010600030101010101" pitchFamily="2" charset="-122"/>
                <a:ea typeface="宋体" panose="02010600030101010101" pitchFamily="2" charset="-122"/>
              </a:rPr>
              <a:t>6.4 </a:t>
            </a:r>
            <a:r>
              <a:rPr lang="zh-CN" altLang="zh-CN" sz="1600" dirty="0">
                <a:solidFill>
                  <a:srgbClr val="FF0000"/>
                </a:solidFill>
                <a:latin typeface="宋体" panose="02010600030101010101" pitchFamily="2" charset="-122"/>
                <a:ea typeface="宋体" panose="02010600030101010101" pitchFamily="2" charset="-122"/>
              </a:rPr>
              <a:t>凝汽器真空的监视、 调整和故障处理</a:t>
            </a:r>
            <a:endParaRPr lang="en-US" altLang="zh-CN" sz="1600" dirty="0">
              <a:solidFill>
                <a:srgbClr val="FF0000"/>
              </a:solidFill>
              <a:latin typeface="宋体" panose="02010600030101010101" pitchFamily="2" charset="-122"/>
              <a:ea typeface="宋体" panose="02010600030101010101" pitchFamily="2" charset="-122"/>
            </a:endParaRPr>
          </a:p>
          <a:p>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真空允许变化数值，应符合制造厂的规定。</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真空降低，应检查确认循环水量、轴封蒸汽、凝汽器水位、射水箱水位及水温、抽气器、真空系统，查明原因。</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循环水量中断或水量减少使真空降低时，当真空急剧下降，循环水泵跳闸时，应立即关闭其出口，防止其倒转；并应立即启动备用泵，如启动不成功，应迅速降低汽轮机负荷至零，打闸停机。当真空缓慢下降，循环水量不足时，应检查循环水泵出口压力、冷却塔水位、凝汽器循环水进出口温度是否正常，根据检查结果采取相应措施处理。</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当轴封蒸汽压力低而使真空降低时，特别在负荷降低时，应注意调整轴封蒸汽压力和温度。</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凝汽器水位高使真空降低时，凝汽器满水的处理方法应为立即开启备用凝结水泵；如果凝汽器冷凝管破裂或管板泄漏，导致凝汽器内水位升高、凝结水硬度增加时，应停止破裂的半侧凝汽器及时处理；如果凝结水泵故障，应及时启动备用水泵，停止故障水泵。</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射水系统故障使真空降低时，如果射水箱水位过低或水温过高时应开启补水门直至恢复到正常；如果射水泵故障，应迅速启动备用射水泵；如果抽气器工作不正常或效率降低，应及时启动备用抽气器，停止故障抽气器。</a:t>
            </a:r>
          </a:p>
          <a:p>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当真空系统不严密使真空降低时，应及时检查真空下运行管路的水封水源、更换盘根、拧紧螺丝等。</a:t>
            </a:r>
          </a:p>
        </p:txBody>
      </p:sp>
    </p:spTree>
    <p:extLst>
      <p:ext uri="{BB962C8B-B14F-4D97-AF65-F5344CB8AC3E}">
        <p14:creationId xmlns:p14="http://schemas.microsoft.com/office/powerpoint/2010/main" val="118778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497111"/>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6.5 </a:t>
            </a:r>
            <a:r>
              <a:rPr lang="zh-CN" altLang="en-US" sz="1600" dirty="0">
                <a:solidFill>
                  <a:srgbClr val="FF0000"/>
                </a:solidFill>
                <a:latin typeface="宋体" panose="02010600030101010101" pitchFamily="2" charset="-122"/>
                <a:ea typeface="宋体" panose="02010600030101010101" pitchFamily="2" charset="-122"/>
              </a:rPr>
              <a:t>润滑</a:t>
            </a:r>
            <a:r>
              <a:rPr lang="zh-CN" altLang="zh-CN" sz="1600" dirty="0">
                <a:solidFill>
                  <a:srgbClr val="FF0000"/>
                </a:solidFill>
                <a:latin typeface="宋体" panose="02010600030101010101" pitchFamily="2" charset="-122"/>
                <a:ea typeface="宋体" panose="02010600030101010101" pitchFamily="2" charset="-122"/>
              </a:rPr>
              <a:t>油系统监视、调整和故障处理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进人轴承的油温应保持在35C ~45C的范围内，温升不应超过15C。</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根据化学监督要求，应定期对润滑油进行检测，当负荷变化时应注意调整轴封蒸汽压力，防止由于压力过高漏汽到油系统，使油质迅速劣化。</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油系统油压应在正常范围波动，主油泵声音失常时, 应注意油系统中油压变化，及时发现不正常情况。必要时应迅速破坏真空，缩短惰走时间，紧急停机。</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当发现轴承油温普遍升高时，应检查冷油器出口油温及润滑油压，增大冷油器冷却水管上水阀开度，并检查滤水网是否阻塞。</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5</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运行中油系统着火不能立即扑灭时，应迅速破坏真空故障停机，立即通知消防人员到现场同时采取最有效办法灭火。火势仍无法扑灭时应将油放至事故油池内,并切断故障设备电源，减小火灾损失范围，避免影响其他机组运行。</a:t>
            </a:r>
          </a:p>
        </p:txBody>
      </p:sp>
    </p:spTree>
    <p:extLst>
      <p:ext uri="{BB962C8B-B14F-4D97-AF65-F5344CB8AC3E}">
        <p14:creationId xmlns:p14="http://schemas.microsoft.com/office/powerpoint/2010/main" val="267590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2573782"/>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6.6 </a:t>
            </a:r>
            <a:r>
              <a:rPr lang="zh-CN" altLang="zh-CN" sz="1600" dirty="0">
                <a:solidFill>
                  <a:srgbClr val="FF0000"/>
                </a:solidFill>
                <a:latin typeface="宋体" panose="02010600030101010101" pitchFamily="2" charset="-122"/>
                <a:ea typeface="宋体" panose="02010600030101010101" pitchFamily="2" charset="-122"/>
              </a:rPr>
              <a:t>轴向位移的监视、调整和故障处理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轴向位移允许变化数值，应符合制造厂的规定；</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当发现轴向位移逐渐增大时，应特别注意推力轴承温度；</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当轴向位移超过正常值时，应迅速减轻负荷，使轴向位移降到额定值以下，检查推力轴承温度，测量机组振动，并倾听汽轮机内部及轴封处有无异响，检查汽轮发电机组各轴承振动；</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当轴向位移增大，并伴随不正常声响、噪声和振动，或者轴向位移在空负荷运行情况下超过极限值时，应迅速破坏真空，紧急停机。</a:t>
            </a:r>
          </a:p>
        </p:txBody>
      </p:sp>
    </p:spTree>
    <p:extLst>
      <p:ext uri="{BB962C8B-B14F-4D97-AF65-F5344CB8AC3E}">
        <p14:creationId xmlns:p14="http://schemas.microsoft.com/office/powerpoint/2010/main" val="4185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497111"/>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6.7 </a:t>
            </a:r>
            <a:r>
              <a:rPr lang="zh-CN" altLang="zh-CN" sz="1600" dirty="0">
                <a:solidFill>
                  <a:srgbClr val="FF0000"/>
                </a:solidFill>
                <a:latin typeface="宋体" panose="02010600030101010101" pitchFamily="2" charset="-122"/>
                <a:ea typeface="宋体" panose="02010600030101010101" pitchFamily="2" charset="-122"/>
              </a:rPr>
              <a:t>甩负荷的监视、调整和故障处理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当发电机突然甩负荷和电网解列后，功率表为零，转速上升并稳定在一定值， 调速汽门自动关小，调速系统可以控制转速，危急保安器未动作，应控制汽轮机转速到额定值，调整轴封蒸汽，检查轴向位移和推力轴承温度，检查机组振动和机组内部有无异响，调整凝汽器水位，检查主蒸汽参数，一切正常后，可重新并列带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当发电机突然甩负荷后，功率表为零，转速升高后降低，调速汽门和自动主汽门全关，调速系统不能控制转速，危急保安器动作，应确定调速汽门、主汽阀、抽汽逆止门完全关闭，转速不再上升，否则应关闭相应截止门。当油压降低时立即启动油泵，调整轴封蒸汽，检查轴向位移和推力轴承温度，检查机组振动和机组内部有无异响，调整凝汽器水位，检查主蒸汽参数，设定调速器转速到相对低值，缓慢开启主汽阀，平缓提升转速到正常值，调速系统正常后可重新并列带负荷。</a:t>
            </a:r>
          </a:p>
        </p:txBody>
      </p:sp>
    </p:spTree>
    <p:extLst>
      <p:ext uri="{BB962C8B-B14F-4D97-AF65-F5344CB8AC3E}">
        <p14:creationId xmlns:p14="http://schemas.microsoft.com/office/powerpoint/2010/main" val="38047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3497111"/>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6.8 </a:t>
            </a:r>
            <a:r>
              <a:rPr lang="zh-CN" altLang="zh-CN" sz="1600" dirty="0">
                <a:solidFill>
                  <a:srgbClr val="FF0000"/>
                </a:solidFill>
                <a:latin typeface="宋体" panose="02010600030101010101" pitchFamily="2" charset="-122"/>
                <a:ea typeface="宋体" panose="02010600030101010101" pitchFamily="2" charset="-122"/>
              </a:rPr>
              <a:t>负荷骤然升高的监视、调整和故障处理</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应迅速检查功率表和调速汽门位置，如果负荷超过规定值，应降低负荷；</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应检查推力轴承温度、主蒸汽温度、主蒸汽压力、油温、油压、真空是否正常；</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3</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应检查轴向位移、振动； </a:t>
            </a:r>
          </a:p>
          <a:p>
            <a:pPr>
              <a:lnSpc>
                <a:spcPts val="2400"/>
              </a:lnSpc>
            </a:pP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4</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应检查凝汽器水位。</a:t>
            </a:r>
            <a:endParaRPr lang="en-US" altLang="zh-CN" sz="1600" dirty="0">
              <a:latin typeface="宋体" panose="02010600030101010101" pitchFamily="2" charset="-122"/>
              <a:ea typeface="宋体" panose="02010600030101010101" pitchFamily="2" charset="-122"/>
            </a:endParaRPr>
          </a:p>
          <a:p>
            <a:pPr>
              <a:lnSpc>
                <a:spcPts val="2400"/>
              </a:lnSpc>
            </a:pPr>
            <a:r>
              <a:rPr lang="zh-CN" altLang="zh-CN" sz="1600" dirty="0">
                <a:solidFill>
                  <a:srgbClr val="FF0000"/>
                </a:solidFill>
                <a:latin typeface="宋体" panose="02010600030101010101" pitchFamily="2" charset="-122"/>
                <a:ea typeface="宋体" panose="02010600030101010101" pitchFamily="2" charset="-122"/>
              </a:rPr>
              <a:t>6</a:t>
            </a:r>
            <a:r>
              <a:rPr lang="en-US" altLang="zh-CN" sz="1600" dirty="0">
                <a:solidFill>
                  <a:srgbClr val="FF0000"/>
                </a:solidFill>
                <a:latin typeface="宋体" panose="02010600030101010101" pitchFamily="2" charset="-122"/>
                <a:ea typeface="宋体" panose="02010600030101010101" pitchFamily="2" charset="-122"/>
              </a:rPr>
              <a:t>.9 </a:t>
            </a:r>
            <a:r>
              <a:rPr lang="zh-CN" altLang="zh-CN" sz="1600" dirty="0">
                <a:solidFill>
                  <a:srgbClr val="FF0000"/>
                </a:solidFill>
                <a:latin typeface="宋体" panose="02010600030101010101" pitchFamily="2" charset="-122"/>
                <a:ea typeface="宋体" panose="02010600030101010101" pitchFamily="2" charset="-122"/>
              </a:rPr>
              <a:t>汽轮机转速应在制造厂的允许范围内</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当发生严重超速且危急保安器未动作时，应立即手打危急保安器，破坏真空，紧急停机，并检查调速汽门、自动主汽门、抽汽逆止门是否关闭； 当发现主汽阀、抽汽逆止门未关严时，应迅速关严。</a:t>
            </a:r>
          </a:p>
          <a:p>
            <a:pPr>
              <a:lnSpc>
                <a:spcPts val="2400"/>
              </a:lnSpc>
            </a:pPr>
            <a:r>
              <a:rPr lang="en-US" altLang="zh-CN" sz="1600" dirty="0">
                <a:solidFill>
                  <a:srgbClr val="FF0000"/>
                </a:solidFill>
                <a:latin typeface="宋体" panose="02010600030101010101" pitchFamily="2" charset="-122"/>
                <a:ea typeface="宋体" panose="02010600030101010101" pitchFamily="2" charset="-122"/>
              </a:rPr>
              <a:t>6.</a:t>
            </a:r>
            <a:r>
              <a:rPr lang="zh-CN" altLang="zh-CN" sz="1600" dirty="0">
                <a:solidFill>
                  <a:srgbClr val="FF0000"/>
                </a:solidFill>
                <a:latin typeface="宋体" panose="02010600030101010101" pitchFamily="2" charset="-122"/>
                <a:ea typeface="宋体" panose="02010600030101010101" pitchFamily="2" charset="-122"/>
              </a:rPr>
              <a:t>10</a:t>
            </a:r>
            <a:r>
              <a:rPr lang="en-US" altLang="zh-CN" sz="1600" dirty="0">
                <a:solidFill>
                  <a:srgbClr val="FF0000"/>
                </a:solidFill>
                <a:latin typeface="宋体" panose="02010600030101010101" pitchFamily="2" charset="-122"/>
                <a:ea typeface="宋体" panose="02010600030101010101" pitchFamily="2" charset="-122"/>
              </a:rPr>
              <a:t> </a:t>
            </a:r>
            <a:r>
              <a:rPr lang="zh-CN" altLang="zh-CN" sz="1600" dirty="0">
                <a:solidFill>
                  <a:srgbClr val="FF0000"/>
                </a:solidFill>
                <a:latin typeface="宋体" panose="02010600030101010101" pitchFamily="2" charset="-122"/>
                <a:ea typeface="宋体" panose="02010600030101010101" pitchFamily="2" charset="-122"/>
              </a:rPr>
              <a:t>化学监督</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应定期对凝结水、循环冷却水、润滑油、控制油进行检测，确保品质合格。</a:t>
            </a:r>
          </a:p>
        </p:txBody>
      </p:sp>
    </p:spTree>
    <p:extLst>
      <p:ext uri="{BB962C8B-B14F-4D97-AF65-F5344CB8AC3E}">
        <p14:creationId xmlns:p14="http://schemas.microsoft.com/office/powerpoint/2010/main" val="5741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2435282"/>
          </a:xfrm>
          <a:prstGeom prst="rect">
            <a:avLst/>
          </a:prstGeom>
        </p:spPr>
        <p:txBody>
          <a:bodyPr wrap="square">
            <a:spAutoFit/>
          </a:bodyPr>
          <a:lstStyle/>
          <a:p>
            <a:pPr>
              <a:lnSpc>
                <a:spcPct val="150000"/>
              </a:lnSpc>
            </a:pPr>
            <a:r>
              <a:rPr lang="zh-CN" altLang="en-US" sz="1600" b="1" dirty="0">
                <a:solidFill>
                  <a:srgbClr val="0000FF"/>
                </a:solidFill>
                <a:latin typeface="宋体" panose="02010600030101010101" pitchFamily="2" charset="-122"/>
                <a:ea typeface="宋体" panose="02010600030101010101" pitchFamily="2" charset="-122"/>
              </a:rPr>
              <a:t>二</a:t>
            </a:r>
            <a:r>
              <a:rPr lang="en-US" altLang="zh-CN" sz="1600" b="1" dirty="0">
                <a:solidFill>
                  <a:srgbClr val="0000FF"/>
                </a:solidFill>
                <a:latin typeface="宋体" panose="02010600030101010101" pitchFamily="2" charset="-122"/>
                <a:ea typeface="宋体" panose="02010600030101010101" pitchFamily="2" charset="-122"/>
              </a:rPr>
              <a:t>.</a:t>
            </a:r>
            <a:r>
              <a:rPr lang="zh-CN" altLang="en-US" sz="1600" b="1" dirty="0">
                <a:solidFill>
                  <a:srgbClr val="0000FF"/>
                </a:solidFill>
                <a:latin typeface="宋体" panose="02010600030101010101" pitchFamily="2" charset="-122"/>
                <a:ea typeface="宋体" panose="02010600030101010101" pitchFamily="2" charset="-122"/>
              </a:rPr>
              <a:t>汽轮机辅助系统参数监视与调节</a:t>
            </a:r>
            <a:endParaRPr lang="en-US" altLang="zh-CN" sz="1600" b="1" dirty="0">
              <a:solidFill>
                <a:srgbClr val="0000FF"/>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汽轮机的辅助设备及系统有除氧器、给水泵、低压加热器、冷却塔、凝结水泵、漏气冷凝器、水环式真空泵、循环水泵、汽封减温减压器、冷油器、盘车、疏水泵、工业水泵、空气冷却器及连接这些主辅设备系统的管道、阀门，各转动机械等。</a:t>
            </a:r>
          </a:p>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辅助设备技术规范</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1.1 </a:t>
            </a:r>
            <a:r>
              <a:rPr lang="zh-CN" altLang="en-US" sz="1600" dirty="0">
                <a:solidFill>
                  <a:srgbClr val="FF0000"/>
                </a:solidFill>
                <a:latin typeface="宋体" panose="02010600030101010101" pitchFamily="2" charset="-122"/>
                <a:ea typeface="宋体" panose="02010600030101010101" pitchFamily="2" charset="-122"/>
              </a:rPr>
              <a:t>冷凝器技术规范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7" name="表格 6">
            <a:extLst>
              <a:ext uri="{FF2B5EF4-FFF2-40B4-BE49-F238E27FC236}">
                <a16:creationId xmlns:a16="http://schemas.microsoft.com/office/drawing/2014/main" xmlns="" id="{0E3E109B-3ECC-45CB-AD05-37D616CC945C}"/>
              </a:ext>
            </a:extLst>
          </p:cNvPr>
          <p:cNvGraphicFramePr>
            <a:graphicFrameLocks noGrp="1"/>
          </p:cNvGraphicFramePr>
          <p:nvPr>
            <p:extLst>
              <p:ext uri="{D42A27DB-BD31-4B8C-83A1-F6EECF244321}">
                <p14:modId xmlns:p14="http://schemas.microsoft.com/office/powerpoint/2010/main" val="3895207996"/>
              </p:ext>
            </p:extLst>
          </p:nvPr>
        </p:nvGraphicFramePr>
        <p:xfrm>
          <a:off x="2004465" y="3560211"/>
          <a:ext cx="4821034" cy="3016956"/>
        </p:xfrm>
        <a:graphic>
          <a:graphicData uri="http://schemas.openxmlformats.org/drawingml/2006/table">
            <a:tbl>
              <a:tblPr firstRow="1" firstCol="1" bandRow="1"/>
              <a:tblGrid>
                <a:gridCol w="517615">
                  <a:extLst>
                    <a:ext uri="{9D8B030D-6E8A-4147-A177-3AD203B41FA5}">
                      <a16:colId xmlns:a16="http://schemas.microsoft.com/office/drawing/2014/main" xmlns="" val="3962488374"/>
                    </a:ext>
                  </a:extLst>
                </a:gridCol>
                <a:gridCol w="1760248">
                  <a:extLst>
                    <a:ext uri="{9D8B030D-6E8A-4147-A177-3AD203B41FA5}">
                      <a16:colId xmlns:a16="http://schemas.microsoft.com/office/drawing/2014/main" xmlns="" val="37490245"/>
                    </a:ext>
                  </a:extLst>
                </a:gridCol>
                <a:gridCol w="673610">
                  <a:extLst>
                    <a:ext uri="{9D8B030D-6E8A-4147-A177-3AD203B41FA5}">
                      <a16:colId xmlns:a16="http://schemas.microsoft.com/office/drawing/2014/main" xmlns="" val="2429735650"/>
                    </a:ext>
                  </a:extLst>
                </a:gridCol>
                <a:gridCol w="1869561">
                  <a:extLst>
                    <a:ext uri="{9D8B030D-6E8A-4147-A177-3AD203B41FA5}">
                      <a16:colId xmlns:a16="http://schemas.microsoft.com/office/drawing/2014/main" xmlns="" val="3755697263"/>
                    </a:ext>
                  </a:extLst>
                </a:gridCol>
              </a:tblGrid>
              <a:tr h="143254">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序号</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项目</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单位</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数据</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2373205"/>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型号</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N一1950</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310363"/>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型式</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对分制双流程表面回热式</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4288939"/>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冷却面积</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m</a:t>
                      </a:r>
                      <a:r>
                        <a:rPr lang="zh-CN" sz="1000" kern="100" baseline="300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1950</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9090731"/>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设计冷却水温</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baseline="30000" dirty="0">
                          <a:effectLst/>
                          <a:latin typeface="Times New Roman" panose="02020603050405020304" pitchFamily="18" charset="0"/>
                          <a:ea typeface="宋体" panose="02010600030101010101" pitchFamily="2" charset="-122"/>
                          <a:cs typeface="Times New Roman" panose="02020603050405020304" pitchFamily="18" charset="0"/>
                        </a:rPr>
                        <a:t>o</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C</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25</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716691"/>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5</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冷却水压</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MPa</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0.3</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0160243"/>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6</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冷却水量</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t/h</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5000</a:t>
                      </a:r>
                      <a:r>
                        <a:rPr lang="zh-CN" altLang="en-US" sz="1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6000</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9043748"/>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7</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循环水阻</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Pa</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34</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0705839"/>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汽轮机排汽压力</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Pa</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11</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59401"/>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9</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汽轮机排汽量</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t/h</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95</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8971199"/>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冷凝管材质</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304不锈钢螺纹管</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7602939"/>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11</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冷凝管规格</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mm</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φ20×0.7×6130</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7260796"/>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冷凝管数量</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根</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5570</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5169850"/>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13</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水道数</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道</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1738339"/>
                  </a:ext>
                </a:extLst>
              </a:tr>
              <a:tr h="144348">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000" kern="100" dirty="0">
                          <a:effectLst/>
                          <a:latin typeface="Times New Roman" panose="02020603050405020304" pitchFamily="18" charset="0"/>
                          <a:ea typeface="宋体" panose="02010600030101010101" pitchFamily="2" charset="-122"/>
                          <a:cs typeface="Times New Roman" panose="02020603050405020304" pitchFamily="18" charset="0"/>
                        </a:rPr>
                        <a:t>14</a:t>
                      </a:r>
                      <a:endParaRPr lang="zh-CN" sz="1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a:effectLst/>
                          <a:latin typeface="Times New Roman" panose="02020603050405020304" pitchFamily="18" charset="0"/>
                          <a:ea typeface="宋体" panose="02010600030101010101" pitchFamily="2" charset="-122"/>
                          <a:cs typeface="Times New Roman" panose="02020603050405020304" pitchFamily="18" charset="0"/>
                        </a:rPr>
                        <a:t>数量</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台</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00" kern="100" dirty="0">
                          <a:effectLst/>
                          <a:latin typeface="Times New Roman" panose="02020603050405020304" pitchFamily="18" charset="0"/>
                          <a:ea typeface="宋体" panose="02010600030101010101" pitchFamily="2" charset="-122"/>
                          <a:cs typeface="Times New Roman" panose="02020603050405020304" pitchFamily="18" charset="0"/>
                        </a:rPr>
                        <a:t>2</a:t>
                      </a:r>
                    </a:p>
                  </a:txBody>
                  <a:tcPr marL="63808" marR="63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4671004"/>
                  </a:ext>
                </a:extLst>
              </a:tr>
            </a:tbl>
          </a:graphicData>
        </a:graphic>
      </p:graphicFrame>
    </p:spTree>
    <p:extLst>
      <p:ext uri="{BB962C8B-B14F-4D97-AF65-F5344CB8AC3E}">
        <p14:creationId xmlns:p14="http://schemas.microsoft.com/office/powerpoint/2010/main" val="40957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1.2 </a:t>
            </a:r>
            <a:r>
              <a:rPr lang="zh-CN" altLang="en-US" sz="1600" dirty="0">
                <a:solidFill>
                  <a:srgbClr val="FF0000"/>
                </a:solidFill>
                <a:latin typeface="宋体" panose="02010600030101010101" pitchFamily="2" charset="-122"/>
                <a:ea typeface="宋体" panose="02010600030101010101" pitchFamily="2" charset="-122"/>
              </a:rPr>
              <a:t>水</a:t>
            </a:r>
            <a:r>
              <a:rPr lang="en-US" altLang="zh-CN" sz="1600" dirty="0">
                <a:solidFill>
                  <a:srgbClr val="FF0000"/>
                </a:solidFill>
                <a:latin typeface="宋体" panose="02010600030101010101" pitchFamily="2" charset="-122"/>
                <a:ea typeface="宋体" panose="02010600030101010101" pitchFamily="2" charset="-122"/>
              </a:rPr>
              <a:t>-</a:t>
            </a:r>
            <a:r>
              <a:rPr lang="zh-CN" altLang="en-US" sz="1600" dirty="0">
                <a:solidFill>
                  <a:srgbClr val="FF0000"/>
                </a:solidFill>
                <a:latin typeface="宋体" panose="02010600030101010101" pitchFamily="2" charset="-122"/>
                <a:ea typeface="宋体" panose="02010600030101010101" pitchFamily="2" charset="-122"/>
              </a:rPr>
              <a:t>空气冷却器技术规范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8" name="表格 7">
            <a:extLst>
              <a:ext uri="{FF2B5EF4-FFF2-40B4-BE49-F238E27FC236}">
                <a16:creationId xmlns:a16="http://schemas.microsoft.com/office/drawing/2014/main" xmlns="" id="{DDB5DC87-C7C7-4D53-B2A8-BECF4A114E53}"/>
              </a:ext>
            </a:extLst>
          </p:cNvPr>
          <p:cNvGraphicFramePr>
            <a:graphicFrameLocks noGrp="1"/>
          </p:cNvGraphicFramePr>
          <p:nvPr>
            <p:extLst>
              <p:ext uri="{D42A27DB-BD31-4B8C-83A1-F6EECF244321}">
                <p14:modId xmlns:p14="http://schemas.microsoft.com/office/powerpoint/2010/main" val="1996860899"/>
              </p:ext>
            </p:extLst>
          </p:nvPr>
        </p:nvGraphicFramePr>
        <p:xfrm>
          <a:off x="1076903" y="2048812"/>
          <a:ext cx="5124450" cy="1247140"/>
        </p:xfrm>
        <a:graphic>
          <a:graphicData uri="http://schemas.openxmlformats.org/drawingml/2006/table">
            <a:tbl>
              <a:tblPr firstRow="1" firstCol="1" bandRow="1"/>
              <a:tblGrid>
                <a:gridCol w="861487">
                  <a:extLst>
                    <a:ext uri="{9D8B030D-6E8A-4147-A177-3AD203B41FA5}">
                      <a16:colId xmlns:a16="http://schemas.microsoft.com/office/drawing/2014/main" xmlns="" val="441994144"/>
                    </a:ext>
                  </a:extLst>
                </a:gridCol>
                <a:gridCol w="1767446">
                  <a:extLst>
                    <a:ext uri="{9D8B030D-6E8A-4147-A177-3AD203B41FA5}">
                      <a16:colId xmlns:a16="http://schemas.microsoft.com/office/drawing/2014/main" xmlns="" val="808929759"/>
                    </a:ext>
                  </a:extLst>
                </a:gridCol>
                <a:gridCol w="784614">
                  <a:extLst>
                    <a:ext uri="{9D8B030D-6E8A-4147-A177-3AD203B41FA5}">
                      <a16:colId xmlns:a16="http://schemas.microsoft.com/office/drawing/2014/main" xmlns="" val="2624397916"/>
                    </a:ext>
                  </a:extLst>
                </a:gridCol>
                <a:gridCol w="1710903">
                  <a:extLst>
                    <a:ext uri="{9D8B030D-6E8A-4147-A177-3AD203B41FA5}">
                      <a16:colId xmlns:a16="http://schemas.microsoft.com/office/drawing/2014/main" xmlns="" val="183329100"/>
                    </a:ext>
                  </a:extLst>
                </a:gridCol>
              </a:tblGrid>
              <a:tr h="31178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水一空气冷器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换热功率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750</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6790364"/>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空气流量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16.74m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s</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进水温度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33</a:t>
                      </a:r>
                      <a:r>
                        <a:rPr lang="zh-CN" sz="1050" kern="10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9418271"/>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冷却水量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110m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出风温度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81656"/>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工作水压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0.4MPa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数量</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7691214"/>
                  </a:ext>
                </a:extLst>
              </a:tr>
            </a:tbl>
          </a:graphicData>
        </a:graphic>
      </p:graphicFrame>
      <p:sp>
        <p:nvSpPr>
          <p:cNvPr id="9" name="矩形 8">
            <a:extLst>
              <a:ext uri="{FF2B5EF4-FFF2-40B4-BE49-F238E27FC236}">
                <a16:creationId xmlns:a16="http://schemas.microsoft.com/office/drawing/2014/main" xmlns="" id="{22BE0EB5-E308-475A-9583-C703237A4AB3}"/>
              </a:ext>
            </a:extLst>
          </p:cNvPr>
          <p:cNvSpPr/>
          <p:nvPr/>
        </p:nvSpPr>
        <p:spPr>
          <a:xfrm>
            <a:off x="590776" y="3424244"/>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1.3 </a:t>
            </a:r>
            <a:r>
              <a:rPr lang="zh-CN" altLang="en-US" sz="1600" dirty="0">
                <a:solidFill>
                  <a:srgbClr val="FF0000"/>
                </a:solidFill>
                <a:latin typeface="宋体" panose="02010600030101010101" pitchFamily="2" charset="-122"/>
                <a:ea typeface="宋体" panose="02010600030101010101" pitchFamily="2" charset="-122"/>
              </a:rPr>
              <a:t>凝结水泵技术规范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11" name="表格 10">
            <a:extLst>
              <a:ext uri="{FF2B5EF4-FFF2-40B4-BE49-F238E27FC236}">
                <a16:creationId xmlns:a16="http://schemas.microsoft.com/office/drawing/2014/main" xmlns="" id="{264F4FB5-9F0C-491B-83A3-7363847A1BD4}"/>
              </a:ext>
            </a:extLst>
          </p:cNvPr>
          <p:cNvGraphicFramePr>
            <a:graphicFrameLocks noGrp="1"/>
          </p:cNvGraphicFramePr>
          <p:nvPr>
            <p:extLst>
              <p:ext uri="{D42A27DB-BD31-4B8C-83A1-F6EECF244321}">
                <p14:modId xmlns:p14="http://schemas.microsoft.com/office/powerpoint/2010/main" val="1800700804"/>
              </p:ext>
            </p:extLst>
          </p:nvPr>
        </p:nvGraphicFramePr>
        <p:xfrm>
          <a:off x="1076903" y="3921725"/>
          <a:ext cx="5124450" cy="2137332"/>
        </p:xfrm>
        <a:graphic>
          <a:graphicData uri="http://schemas.openxmlformats.org/drawingml/2006/table">
            <a:tbl>
              <a:tblPr firstRow="1" firstCol="1" bandRow="1"/>
              <a:tblGrid>
                <a:gridCol w="861487">
                  <a:extLst>
                    <a:ext uri="{9D8B030D-6E8A-4147-A177-3AD203B41FA5}">
                      <a16:colId xmlns:a16="http://schemas.microsoft.com/office/drawing/2014/main" xmlns="" val="3768247548"/>
                    </a:ext>
                  </a:extLst>
                </a:gridCol>
                <a:gridCol w="1767446">
                  <a:extLst>
                    <a:ext uri="{9D8B030D-6E8A-4147-A177-3AD203B41FA5}">
                      <a16:colId xmlns:a16="http://schemas.microsoft.com/office/drawing/2014/main" xmlns="" val="477029342"/>
                    </a:ext>
                  </a:extLst>
                </a:gridCol>
                <a:gridCol w="784614">
                  <a:extLst>
                    <a:ext uri="{9D8B030D-6E8A-4147-A177-3AD203B41FA5}">
                      <a16:colId xmlns:a16="http://schemas.microsoft.com/office/drawing/2014/main" xmlns="" val="2930355648"/>
                    </a:ext>
                  </a:extLst>
                </a:gridCol>
                <a:gridCol w="1710903">
                  <a:extLst>
                    <a:ext uri="{9D8B030D-6E8A-4147-A177-3AD203B41FA5}">
                      <a16:colId xmlns:a16="http://schemas.microsoft.com/office/drawing/2014/main" xmlns="" val="3700244033"/>
                    </a:ext>
                  </a:extLst>
                </a:gridCol>
              </a:tblGrid>
              <a:tr h="356222">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凝结水泵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所配电机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2090446"/>
                  </a:ext>
                </a:extLst>
              </a:tr>
              <a:tr h="356222">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150N110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YE3一280S一2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2738410"/>
                  </a:ext>
                </a:extLst>
              </a:tr>
              <a:tr h="356222">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流  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130m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电  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AC380V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4057516"/>
                  </a:ext>
                </a:extLst>
              </a:tr>
              <a:tr h="356222">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扬  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100m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电  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133.7A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2996704"/>
                  </a:ext>
                </a:extLst>
              </a:tr>
              <a:tr h="356222">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2900r/min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功  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75kw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6421750"/>
                  </a:ext>
                </a:extLst>
              </a:tr>
              <a:tr h="356222">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2970r/min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3037709"/>
                  </a:ext>
                </a:extLst>
              </a:tr>
            </a:tbl>
          </a:graphicData>
        </a:graphic>
      </p:graphicFrame>
    </p:spTree>
    <p:extLst>
      <p:ext uri="{BB962C8B-B14F-4D97-AF65-F5344CB8AC3E}">
        <p14:creationId xmlns:p14="http://schemas.microsoft.com/office/powerpoint/2010/main" val="30195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4951997"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1  </a:t>
            </a:r>
            <a:r>
              <a:rPr lang="zh-CN" altLang="en-US" b="1" dirty="0">
                <a:solidFill>
                  <a:srgbClr val="0000FF"/>
                </a:solidFill>
                <a:latin typeface="宋体" panose="02010600030101010101" pitchFamily="2" charset="-122"/>
                <a:ea typeface="宋体" panose="02010600030101010101" pitchFamily="2" charset="-122"/>
              </a:rPr>
              <a:t>垃圾焚烧发电机组蒸汽参数的调节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xmlns="" id="{92FD9655-ADDA-4DEF-9008-57271E1E5EF1}"/>
              </a:ext>
            </a:extLst>
          </p:cNvPr>
          <p:cNvSpPr/>
          <p:nvPr/>
        </p:nvSpPr>
        <p:spPr>
          <a:xfrm>
            <a:off x="559056" y="1565028"/>
            <a:ext cx="8103163" cy="3727944"/>
          </a:xfrm>
          <a:prstGeom prst="rect">
            <a:avLst/>
          </a:prstGeom>
        </p:spPr>
        <p:txBody>
          <a:bodyPr wrap="square">
            <a:spAutoFit/>
          </a:bodyPr>
          <a:lstStyle/>
          <a:p>
            <a:pPr>
              <a:lnSpc>
                <a:spcPct val="150000"/>
              </a:lnSpc>
            </a:pPr>
            <a:r>
              <a:rPr lang="en-US" altLang="zh-CN" sz="1600" b="1" dirty="0">
                <a:solidFill>
                  <a:srgbClr val="FF0000"/>
                </a:solidFill>
                <a:latin typeface="宋体" panose="02010600030101010101" pitchFamily="2" charset="-122"/>
                <a:ea typeface="宋体" panose="02010600030101010101" pitchFamily="2" charset="-122"/>
              </a:rPr>
              <a:t>1.</a:t>
            </a:r>
            <a:r>
              <a:rPr lang="zh-CN" altLang="en-US" sz="1600" b="1" dirty="0">
                <a:solidFill>
                  <a:srgbClr val="FF0000"/>
                </a:solidFill>
                <a:latin typeface="宋体" panose="02010600030101010101" pitchFamily="2" charset="-122"/>
                <a:ea typeface="宋体" panose="02010600030101010101" pitchFamily="2" charset="-122"/>
              </a:rPr>
              <a:t>余热锅炉介绍</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炉排上方是由</a:t>
            </a:r>
            <a:r>
              <a:rPr lang="en-US" altLang="zh-CN" sz="1600" dirty="0">
                <a:latin typeface="宋体" panose="02010600030101010101" pitchFamily="2" charset="-122"/>
                <a:ea typeface="宋体" panose="02010600030101010101" pitchFamily="2" charset="-122"/>
              </a:rPr>
              <a:t>φ76×6mm </a:t>
            </a:r>
            <a:r>
              <a:rPr lang="zh-CN" altLang="zh-CN" sz="1600" dirty="0">
                <a:latin typeface="宋体" panose="02010600030101010101" pitchFamily="2" charset="-122"/>
                <a:ea typeface="宋体" panose="02010600030101010101" pitchFamily="2" charset="-122"/>
              </a:rPr>
              <a:t>和</a:t>
            </a:r>
            <a:r>
              <a:rPr lang="en-US" altLang="zh-CN" sz="1600" dirty="0">
                <a:latin typeface="宋体" panose="02010600030101010101" pitchFamily="2" charset="-122"/>
                <a:ea typeface="宋体" panose="02010600030101010101" pitchFamily="2" charset="-122"/>
              </a:rPr>
              <a:t>φ76×4.5mm</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20G</a:t>
            </a:r>
            <a:r>
              <a:rPr lang="zh-CN" altLang="zh-CN" sz="1600" dirty="0">
                <a:latin typeface="宋体" panose="02010600030101010101" pitchFamily="2" charset="-122"/>
                <a:ea typeface="宋体" panose="02010600030101010101" pitchFamily="2" charset="-122"/>
              </a:rPr>
              <a:t>的锅炉管组成的膜式水冷壁，烟气在水冷壁中经过三个垂直辐射通道进入卧式布置的水平对流区域，在水平对流区域烟气依次经过一组蒸发器，四组过热器（三级过热器顺流布置、二级过热器逆流布置、一级过热器逆流布置），一组蒸发器，两组烟气预热器和四组省煤器，最后排入烟气处理设备。烟气预热器管子为</a:t>
            </a:r>
            <a:r>
              <a:rPr lang="en-US" altLang="zh-CN" sz="1600" dirty="0">
                <a:latin typeface="宋体" panose="02010600030101010101" pitchFamily="2" charset="-122"/>
                <a:ea typeface="宋体" panose="02010600030101010101" pitchFamily="2" charset="-122"/>
              </a:rPr>
              <a:t>φ168×7mm, </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20G, </a:t>
            </a:r>
            <a:r>
              <a:rPr lang="zh-CN" altLang="zh-CN" sz="1600" dirty="0">
                <a:latin typeface="宋体" panose="02010600030101010101" pitchFamily="2" charset="-122"/>
                <a:ea typeface="宋体" panose="02010600030101010101" pitchFamily="2" charset="-122"/>
              </a:rPr>
              <a:t>迎风面装设防磨护板；一级过热器管子为</a:t>
            </a:r>
            <a:r>
              <a:rPr lang="en-US" altLang="zh-CN" sz="1600" dirty="0">
                <a:latin typeface="宋体" panose="02010600030101010101" pitchFamily="2" charset="-122"/>
                <a:ea typeface="宋体" panose="02010600030101010101" pitchFamily="2" charset="-122"/>
              </a:rPr>
              <a:t>φ42×5mm</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20G</a:t>
            </a:r>
            <a:r>
              <a:rPr lang="zh-CN" altLang="zh-CN" sz="1600" dirty="0">
                <a:latin typeface="宋体" panose="02010600030101010101" pitchFamily="2" charset="-122"/>
                <a:ea typeface="宋体" panose="02010600030101010101" pitchFamily="2" charset="-122"/>
              </a:rPr>
              <a:t>，二级过热器为</a:t>
            </a:r>
            <a:r>
              <a:rPr lang="en-US" altLang="zh-CN" sz="1600" dirty="0">
                <a:latin typeface="宋体" panose="02010600030101010101" pitchFamily="2" charset="-122"/>
                <a:ea typeface="宋体" panose="02010600030101010101" pitchFamily="2" charset="-122"/>
              </a:rPr>
              <a:t>φ48×5.5mm</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12Cr1MoVG</a:t>
            </a:r>
            <a:r>
              <a:rPr lang="zh-CN" altLang="zh-CN" sz="1600" dirty="0">
                <a:latin typeface="宋体" panose="02010600030101010101" pitchFamily="2" charset="-122"/>
                <a:ea typeface="宋体" panose="02010600030101010101" pitchFamily="2" charset="-122"/>
              </a:rPr>
              <a:t>，三级过热器管子为</a:t>
            </a:r>
            <a:r>
              <a:rPr lang="en-US" altLang="zh-CN" sz="1600" dirty="0">
                <a:latin typeface="宋体" panose="02010600030101010101" pitchFamily="2" charset="-122"/>
                <a:ea typeface="宋体" panose="02010600030101010101" pitchFamily="2" charset="-122"/>
              </a:rPr>
              <a:t>φ48×5.5mm</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12Cr1MoVG</a:t>
            </a:r>
            <a:r>
              <a:rPr lang="zh-CN" altLang="zh-CN" sz="1600" dirty="0">
                <a:latin typeface="宋体" panose="02010600030101010101" pitchFamily="2" charset="-122"/>
                <a:ea typeface="宋体" panose="02010600030101010101" pitchFamily="2" charset="-122"/>
              </a:rPr>
              <a:t>；蒸发器管子为</a:t>
            </a:r>
            <a:r>
              <a:rPr lang="en-US" altLang="zh-CN" sz="1600" dirty="0">
                <a:latin typeface="宋体" panose="02010600030101010101" pitchFamily="2" charset="-122"/>
                <a:ea typeface="宋体" panose="02010600030101010101" pitchFamily="2" charset="-122"/>
              </a:rPr>
              <a:t>φ38×4mm,</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20G</a:t>
            </a:r>
            <a:r>
              <a:rPr lang="zh-CN" altLang="zh-CN" sz="1600" dirty="0">
                <a:latin typeface="宋体" panose="02010600030101010101" pitchFamily="2" charset="-122"/>
                <a:ea typeface="宋体" panose="02010600030101010101" pitchFamily="2" charset="-122"/>
              </a:rPr>
              <a:t>；省煤器管子为</a:t>
            </a:r>
            <a:r>
              <a:rPr lang="en-US" altLang="zh-CN" sz="1600" dirty="0">
                <a:latin typeface="宋体" panose="02010600030101010101" pitchFamily="2" charset="-122"/>
                <a:ea typeface="宋体" panose="02010600030101010101" pitchFamily="2" charset="-122"/>
              </a:rPr>
              <a:t>φ38×4mm</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材料为</a:t>
            </a:r>
            <a:r>
              <a:rPr lang="en-US" altLang="zh-CN" sz="1600" dirty="0">
                <a:latin typeface="宋体" panose="02010600030101010101" pitchFamily="2" charset="-122"/>
                <a:ea typeface="宋体" panose="02010600030101010101" pitchFamily="2" charset="-122"/>
              </a:rPr>
              <a:t>20G</a:t>
            </a:r>
            <a:r>
              <a:rPr lang="zh-CN" altLang="zh-CN" sz="1600" dirty="0">
                <a:latin typeface="宋体" panose="02010600030101010101" pitchFamily="2" charset="-122"/>
                <a:ea typeface="宋体" panose="02010600030101010101" pitchFamily="2" charset="-122"/>
              </a:rPr>
              <a:t>。过热器之间设置两级喷水减温器，用来调节过热器出口汽温，锅筒内部采用旋风分离器和铁丝网分离器，并采用集中下降管布置。</a:t>
            </a:r>
          </a:p>
        </p:txBody>
      </p:sp>
    </p:spTree>
    <p:extLst>
      <p:ext uri="{BB962C8B-B14F-4D97-AF65-F5344CB8AC3E}">
        <p14:creationId xmlns:p14="http://schemas.microsoft.com/office/powerpoint/2010/main" val="176956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1.4 </a:t>
            </a:r>
            <a:r>
              <a:rPr lang="zh-CN" altLang="en-US" sz="1600" dirty="0">
                <a:solidFill>
                  <a:srgbClr val="FF0000"/>
                </a:solidFill>
                <a:latin typeface="宋体" panose="02010600030101010101" pitchFamily="2" charset="-122"/>
                <a:ea typeface="宋体" panose="02010600030101010101" pitchFamily="2" charset="-122"/>
              </a:rPr>
              <a:t>漏汽冷凝器技术规范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20418" y="4164192"/>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1.5 </a:t>
            </a:r>
            <a:r>
              <a:rPr lang="zh-CN" altLang="en-US" sz="1600" dirty="0">
                <a:solidFill>
                  <a:srgbClr val="FF0000"/>
                </a:solidFill>
                <a:latin typeface="宋体" panose="02010600030101010101" pitchFamily="2" charset="-122"/>
                <a:ea typeface="宋体" panose="02010600030101010101" pitchFamily="2" charset="-122"/>
              </a:rPr>
              <a:t>轴封风机技术规范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6" name="表格 5">
            <a:extLst>
              <a:ext uri="{FF2B5EF4-FFF2-40B4-BE49-F238E27FC236}">
                <a16:creationId xmlns:a16="http://schemas.microsoft.com/office/drawing/2014/main" xmlns="" id="{953ED440-7E4E-4281-BB35-1A3E5D8E14D7}"/>
              </a:ext>
            </a:extLst>
          </p:cNvPr>
          <p:cNvGraphicFramePr>
            <a:graphicFrameLocks noGrp="1"/>
          </p:cNvGraphicFramePr>
          <p:nvPr>
            <p:extLst>
              <p:ext uri="{D42A27DB-BD31-4B8C-83A1-F6EECF244321}">
                <p14:modId xmlns:p14="http://schemas.microsoft.com/office/powerpoint/2010/main" val="885206715"/>
              </p:ext>
            </p:extLst>
          </p:nvPr>
        </p:nvGraphicFramePr>
        <p:xfrm>
          <a:off x="1071338" y="2015038"/>
          <a:ext cx="5133975" cy="2182495"/>
        </p:xfrm>
        <a:graphic>
          <a:graphicData uri="http://schemas.openxmlformats.org/drawingml/2006/table">
            <a:tbl>
              <a:tblPr firstRow="1" firstCol="1" bandRow="1"/>
              <a:tblGrid>
                <a:gridCol w="556054">
                  <a:extLst>
                    <a:ext uri="{9D8B030D-6E8A-4147-A177-3AD203B41FA5}">
                      <a16:colId xmlns:a16="http://schemas.microsoft.com/office/drawing/2014/main" xmlns="" val="4011276059"/>
                    </a:ext>
                  </a:extLst>
                </a:gridCol>
                <a:gridCol w="1936032">
                  <a:extLst>
                    <a:ext uri="{9D8B030D-6E8A-4147-A177-3AD203B41FA5}">
                      <a16:colId xmlns:a16="http://schemas.microsoft.com/office/drawing/2014/main" xmlns="" val="2528262341"/>
                    </a:ext>
                  </a:extLst>
                </a:gridCol>
                <a:gridCol w="723631">
                  <a:extLst>
                    <a:ext uri="{9D8B030D-6E8A-4147-A177-3AD203B41FA5}">
                      <a16:colId xmlns:a16="http://schemas.microsoft.com/office/drawing/2014/main" xmlns="" val="2650142490"/>
                    </a:ext>
                  </a:extLst>
                </a:gridCol>
                <a:gridCol w="1918258">
                  <a:extLst>
                    <a:ext uri="{9D8B030D-6E8A-4147-A177-3AD203B41FA5}">
                      <a16:colId xmlns:a16="http://schemas.microsoft.com/office/drawing/2014/main" xmlns="" val="4246033361"/>
                    </a:ext>
                  </a:extLst>
                </a:gridCol>
              </a:tblGrid>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序号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dirty="0">
                          <a:effectLst/>
                          <a:latin typeface="Calibri" panose="020F0502020204030204" pitchFamily="34" charset="0"/>
                          <a:ea typeface="宋体" panose="02010600030101010101" pitchFamily="2" charset="-122"/>
                          <a:cs typeface="Times New Roman" panose="02020603050405020304" pitchFamily="18" charset="0"/>
                        </a:rPr>
                        <a:t>项目</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单位</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9912075"/>
                  </a:ext>
                </a:extLst>
              </a:tr>
              <a:tr h="311785">
                <a:tc>
                  <a:txBody>
                    <a:bodyPr/>
                    <a:lstStyle/>
                    <a:p>
                      <a:pPr marL="0" lvl="0" indent="0" algn="ctr">
                        <a:lnSpc>
                          <a:spcPts val="22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dirty="0">
                          <a:effectLst/>
                          <a:latin typeface="Calibri" panose="020F0502020204030204" pitchFamily="34" charset="0"/>
                          <a:ea typeface="宋体" panose="02010600030101010101" pitchFamily="2" charset="-122"/>
                          <a:cs typeface="Times New Roman" panose="02020603050405020304" pitchFamily="18" charset="0"/>
                        </a:rPr>
                        <a:t>型号</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Kog0000142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5841529"/>
                  </a:ext>
                </a:extLst>
              </a:tr>
              <a:tr h="311785">
                <a:tc>
                  <a:txBody>
                    <a:bodyPr/>
                    <a:lstStyle/>
                    <a:p>
                      <a:pPr marL="0" lvl="0" indent="0" algn="ctr">
                        <a:lnSpc>
                          <a:spcPts val="22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立式表面式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6225063"/>
                  </a:ext>
                </a:extLst>
              </a:tr>
              <a:tr h="311785">
                <a:tc>
                  <a:txBody>
                    <a:bodyPr/>
                    <a:lstStyle/>
                    <a:p>
                      <a:pPr marL="0" lvl="0" indent="0" algn="ctr">
                        <a:lnSpc>
                          <a:spcPts val="22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蒸汽压力</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r>
                        <a:rPr lang="en-US" sz="1200" kern="100">
                          <a:effectLst/>
                          <a:latin typeface="Calibri" panose="020F0502020204030204" pitchFamily="34" charset="0"/>
                          <a:ea typeface="宋体" panose="02010600030101010101" pitchFamily="2" charset="-122"/>
                          <a:cs typeface="Times New Roman" panose="02020603050405020304" pitchFamily="18" charset="0"/>
                        </a:rPr>
                        <a:t>0.1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7423374"/>
                  </a:ext>
                </a:extLst>
              </a:tr>
              <a:tr h="311785">
                <a:tc>
                  <a:txBody>
                    <a:bodyPr/>
                    <a:lstStyle/>
                    <a:p>
                      <a:pPr marL="0" lvl="0" indent="0" algn="ctr">
                        <a:lnSpc>
                          <a:spcPts val="22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4</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加热面积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a:t>
                      </a:r>
                      <a:r>
                        <a:rPr lang="en-US" sz="1200" kern="100" baseline="3000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9350388"/>
                  </a:ext>
                </a:extLst>
              </a:tr>
              <a:tr h="311785">
                <a:tc>
                  <a:txBody>
                    <a:bodyPr/>
                    <a:lstStyle/>
                    <a:p>
                      <a:pPr marL="0" lvl="0" indent="0" algn="ctr">
                        <a:lnSpc>
                          <a:spcPts val="22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5</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冷却水量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110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9724272"/>
                  </a:ext>
                </a:extLst>
              </a:tr>
              <a:tr h="311785">
                <a:tc>
                  <a:txBody>
                    <a:bodyPr/>
                    <a:lstStyle/>
                    <a:p>
                      <a:pPr marL="0" lvl="0" indent="0" algn="ctr">
                        <a:lnSpc>
                          <a:spcPts val="2200"/>
                        </a:lnSpc>
                        <a:spcAft>
                          <a:spcPts val="0"/>
                        </a:spcAft>
                        <a:buFont typeface="+mj-lt"/>
                        <a:buNone/>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7627999"/>
                  </a:ext>
                </a:extLst>
              </a:tr>
            </a:tbl>
          </a:graphicData>
        </a:graphic>
      </p:graphicFrame>
      <p:graphicFrame>
        <p:nvGraphicFramePr>
          <p:cNvPr id="7" name="表格 6">
            <a:extLst>
              <a:ext uri="{FF2B5EF4-FFF2-40B4-BE49-F238E27FC236}">
                <a16:creationId xmlns:a16="http://schemas.microsoft.com/office/drawing/2014/main" xmlns="" id="{41DAFE90-0EB9-424C-B49D-67C997376797}"/>
              </a:ext>
            </a:extLst>
          </p:cNvPr>
          <p:cNvGraphicFramePr>
            <a:graphicFrameLocks noGrp="1"/>
          </p:cNvGraphicFramePr>
          <p:nvPr>
            <p:extLst>
              <p:ext uri="{D42A27DB-BD31-4B8C-83A1-F6EECF244321}">
                <p14:modId xmlns:p14="http://schemas.microsoft.com/office/powerpoint/2010/main" val="619841106"/>
              </p:ext>
            </p:extLst>
          </p:nvPr>
        </p:nvGraphicFramePr>
        <p:xfrm>
          <a:off x="1071338" y="4550836"/>
          <a:ext cx="5153971" cy="2182495"/>
        </p:xfrm>
        <a:graphic>
          <a:graphicData uri="http://schemas.openxmlformats.org/drawingml/2006/table">
            <a:tbl>
              <a:tblPr firstRow="1" firstCol="1" bandRow="1"/>
              <a:tblGrid>
                <a:gridCol w="774649">
                  <a:extLst>
                    <a:ext uri="{9D8B030D-6E8A-4147-A177-3AD203B41FA5}">
                      <a16:colId xmlns:a16="http://schemas.microsoft.com/office/drawing/2014/main" xmlns="" val="31479646"/>
                    </a:ext>
                  </a:extLst>
                </a:gridCol>
                <a:gridCol w="1663831">
                  <a:extLst>
                    <a:ext uri="{9D8B030D-6E8A-4147-A177-3AD203B41FA5}">
                      <a16:colId xmlns:a16="http://schemas.microsoft.com/office/drawing/2014/main" xmlns="" val="1335307306"/>
                    </a:ext>
                  </a:extLst>
                </a:gridCol>
                <a:gridCol w="849746">
                  <a:extLst>
                    <a:ext uri="{9D8B030D-6E8A-4147-A177-3AD203B41FA5}">
                      <a16:colId xmlns:a16="http://schemas.microsoft.com/office/drawing/2014/main" xmlns="" val="923093173"/>
                    </a:ext>
                  </a:extLst>
                </a:gridCol>
                <a:gridCol w="1865745">
                  <a:extLst>
                    <a:ext uri="{9D8B030D-6E8A-4147-A177-3AD203B41FA5}">
                      <a16:colId xmlns:a16="http://schemas.microsoft.com/office/drawing/2014/main" xmlns="" val="2456530484"/>
                    </a:ext>
                  </a:extLst>
                </a:gridCol>
              </a:tblGrid>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名</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轴封风机</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名</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所配电机</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0123655"/>
                  </a:ext>
                </a:extLst>
              </a:tr>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AZY10-600-2.2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YE2-90L</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3691891"/>
                  </a:ext>
                </a:extLst>
              </a:tr>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流</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1500CMH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电</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380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8233385"/>
                  </a:ext>
                </a:extLst>
              </a:tr>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全</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750Pa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电</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4.7A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5238904"/>
                  </a:ext>
                </a:extLst>
              </a:tr>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2900r/min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功</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2.2KW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7485781"/>
                  </a:ext>
                </a:extLst>
              </a:tr>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功</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1.1KW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2900r/min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7107791"/>
                  </a:ext>
                </a:extLst>
              </a:tr>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绝缘等级</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F</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7007874"/>
                  </a:ext>
                </a:extLst>
              </a:tr>
            </a:tbl>
          </a:graphicData>
        </a:graphic>
      </p:graphicFrame>
    </p:spTree>
    <p:extLst>
      <p:ext uri="{BB962C8B-B14F-4D97-AF65-F5344CB8AC3E}">
        <p14:creationId xmlns:p14="http://schemas.microsoft.com/office/powerpoint/2010/main" val="23979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xmlns="" id="{FFAB15BA-C5E7-49C1-AFF1-5C0E7BB3F9F4}"/>
              </a:ext>
            </a:extLst>
          </p:cNvPr>
          <p:cNvSpPr/>
          <p:nvPr/>
        </p:nvSpPr>
        <p:spPr>
          <a:xfrm>
            <a:off x="559056" y="1533875"/>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1.6 </a:t>
            </a:r>
            <a:r>
              <a:rPr lang="zh-CN" altLang="en-US" sz="1600" dirty="0">
                <a:solidFill>
                  <a:srgbClr val="FF0000"/>
                </a:solidFill>
                <a:latin typeface="宋体" panose="02010600030101010101" pitchFamily="2" charset="-122"/>
                <a:ea typeface="宋体" panose="02010600030101010101" pitchFamily="2" charset="-122"/>
              </a:rPr>
              <a:t>过冷器技术规范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8" name="表格 7">
            <a:extLst>
              <a:ext uri="{FF2B5EF4-FFF2-40B4-BE49-F238E27FC236}">
                <a16:creationId xmlns:a16="http://schemas.microsoft.com/office/drawing/2014/main" xmlns="" id="{581AE09A-009B-4AE8-AFD8-4A1CDBF4BE16}"/>
              </a:ext>
            </a:extLst>
          </p:cNvPr>
          <p:cNvGraphicFramePr>
            <a:graphicFrameLocks noGrp="1"/>
          </p:cNvGraphicFramePr>
          <p:nvPr>
            <p:extLst>
              <p:ext uri="{D42A27DB-BD31-4B8C-83A1-F6EECF244321}">
                <p14:modId xmlns:p14="http://schemas.microsoft.com/office/powerpoint/2010/main" val="2081617484"/>
              </p:ext>
            </p:extLst>
          </p:nvPr>
        </p:nvGraphicFramePr>
        <p:xfrm>
          <a:off x="1050637" y="1981697"/>
          <a:ext cx="5029200" cy="2182495"/>
        </p:xfrm>
        <a:graphic>
          <a:graphicData uri="http://schemas.openxmlformats.org/drawingml/2006/table">
            <a:tbl>
              <a:tblPr firstRow="1" firstCol="1" bandRow="1"/>
              <a:tblGrid>
                <a:gridCol w="450158">
                  <a:extLst>
                    <a:ext uri="{9D8B030D-6E8A-4147-A177-3AD203B41FA5}">
                      <a16:colId xmlns:a16="http://schemas.microsoft.com/office/drawing/2014/main" xmlns="" val="327801828"/>
                    </a:ext>
                  </a:extLst>
                </a:gridCol>
                <a:gridCol w="1936505">
                  <a:extLst>
                    <a:ext uri="{9D8B030D-6E8A-4147-A177-3AD203B41FA5}">
                      <a16:colId xmlns:a16="http://schemas.microsoft.com/office/drawing/2014/main" xmlns="" val="713634414"/>
                    </a:ext>
                  </a:extLst>
                </a:gridCol>
                <a:gridCol w="723809">
                  <a:extLst>
                    <a:ext uri="{9D8B030D-6E8A-4147-A177-3AD203B41FA5}">
                      <a16:colId xmlns:a16="http://schemas.microsoft.com/office/drawing/2014/main" xmlns="" val="4231186178"/>
                    </a:ext>
                  </a:extLst>
                </a:gridCol>
                <a:gridCol w="1918728">
                  <a:extLst>
                    <a:ext uri="{9D8B030D-6E8A-4147-A177-3AD203B41FA5}">
                      <a16:colId xmlns:a16="http://schemas.microsoft.com/office/drawing/2014/main" xmlns="" val="1028506266"/>
                    </a:ext>
                  </a:extLst>
                </a:gridCol>
              </a:tblGrid>
              <a:tr h="311785">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序号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项目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单位</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数据</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0335993"/>
                  </a:ext>
                </a:extLst>
              </a:tr>
              <a:tr h="311785">
                <a:tc>
                  <a:txBody>
                    <a:bodyPr/>
                    <a:lstStyle/>
                    <a:p>
                      <a:pPr marL="0" lvl="0" indent="0" algn="ct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Kog000035/I</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50244836"/>
                  </a:ext>
                </a:extLst>
              </a:tr>
              <a:tr h="311785">
                <a:tc>
                  <a:txBody>
                    <a:bodyPr/>
                    <a:lstStyle/>
                    <a:p>
                      <a:pPr marL="0" lvl="0" indent="0" algn="ct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卧式表面式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0507134"/>
                  </a:ext>
                </a:extLst>
              </a:tr>
              <a:tr h="311785">
                <a:tc>
                  <a:txBody>
                    <a:bodyPr/>
                    <a:lstStyle/>
                    <a:p>
                      <a:pPr marL="0" lvl="0" indent="0" algn="ct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壳层压力</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r>
                        <a:rPr lang="en-US" sz="1200" kern="100">
                          <a:effectLst/>
                          <a:latin typeface="Calibri" panose="020F0502020204030204" pitchFamily="34" charset="0"/>
                          <a:ea typeface="宋体" panose="02010600030101010101" pitchFamily="2" charset="-122"/>
                          <a:cs typeface="Times New Roman" panose="02020603050405020304" pitchFamily="18" charset="0"/>
                        </a:rPr>
                        <a:t>0.1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9186192"/>
                  </a:ext>
                </a:extLst>
              </a:tr>
              <a:tr h="311785">
                <a:tc>
                  <a:txBody>
                    <a:bodyPr/>
                    <a:lstStyle/>
                    <a:p>
                      <a:pPr marL="0" lvl="0" indent="0" algn="ct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4</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加热面积</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m</a:t>
                      </a:r>
                      <a:r>
                        <a:rPr lang="en-US" sz="1200" kern="100" baseline="300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baseline="30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584898"/>
                  </a:ext>
                </a:extLst>
              </a:tr>
              <a:tr h="311785">
                <a:tc>
                  <a:txBody>
                    <a:bodyPr/>
                    <a:lstStyle/>
                    <a:p>
                      <a:pPr marL="0" lvl="0" indent="0" algn="ct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5</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冷却水量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110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6235460"/>
                  </a:ext>
                </a:extLst>
              </a:tr>
              <a:tr h="311785">
                <a:tc>
                  <a:txBody>
                    <a:bodyPr/>
                    <a:lstStyle/>
                    <a:p>
                      <a:pPr marL="0" lvl="0" indent="0" algn="ct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8863106"/>
                  </a:ext>
                </a:extLst>
              </a:tr>
            </a:tbl>
          </a:graphicData>
        </a:graphic>
      </p:graphicFrame>
    </p:spTree>
    <p:extLst>
      <p:ext uri="{BB962C8B-B14F-4D97-AF65-F5344CB8AC3E}">
        <p14:creationId xmlns:p14="http://schemas.microsoft.com/office/powerpoint/2010/main" val="42859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1.7 </a:t>
            </a:r>
            <a:r>
              <a:rPr lang="zh-CN" altLang="en-US" sz="1600" dirty="0">
                <a:solidFill>
                  <a:srgbClr val="FF0000"/>
                </a:solidFill>
                <a:latin typeface="宋体" panose="02010600030101010101" pitchFamily="2" charset="-122"/>
                <a:ea typeface="宋体" panose="02010600030101010101" pitchFamily="2" charset="-122"/>
              </a:rPr>
              <a:t>低压加热器技术规范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7" name="表格 6">
            <a:extLst>
              <a:ext uri="{FF2B5EF4-FFF2-40B4-BE49-F238E27FC236}">
                <a16:creationId xmlns:a16="http://schemas.microsoft.com/office/drawing/2014/main" xmlns="" id="{41F08AF3-FB80-400B-9857-24493E679B07}"/>
              </a:ext>
            </a:extLst>
          </p:cNvPr>
          <p:cNvGraphicFramePr>
            <a:graphicFrameLocks noGrp="1"/>
          </p:cNvGraphicFramePr>
          <p:nvPr>
            <p:extLst>
              <p:ext uri="{D42A27DB-BD31-4B8C-83A1-F6EECF244321}">
                <p14:modId xmlns:p14="http://schemas.microsoft.com/office/powerpoint/2010/main" val="2332683199"/>
              </p:ext>
            </p:extLst>
          </p:nvPr>
        </p:nvGraphicFramePr>
        <p:xfrm>
          <a:off x="1039511" y="1991879"/>
          <a:ext cx="5051451" cy="4351340"/>
        </p:xfrm>
        <a:graphic>
          <a:graphicData uri="http://schemas.openxmlformats.org/drawingml/2006/table">
            <a:tbl>
              <a:tblPr firstRow="1" firstCol="1" bandRow="1"/>
              <a:tblGrid>
                <a:gridCol w="448133">
                  <a:extLst>
                    <a:ext uri="{9D8B030D-6E8A-4147-A177-3AD203B41FA5}">
                      <a16:colId xmlns:a16="http://schemas.microsoft.com/office/drawing/2014/main" xmlns="" val="641768872"/>
                    </a:ext>
                  </a:extLst>
                </a:gridCol>
                <a:gridCol w="1882917">
                  <a:extLst>
                    <a:ext uri="{9D8B030D-6E8A-4147-A177-3AD203B41FA5}">
                      <a16:colId xmlns:a16="http://schemas.microsoft.com/office/drawing/2014/main" xmlns="" val="267149952"/>
                    </a:ext>
                  </a:extLst>
                </a:gridCol>
                <a:gridCol w="720552">
                  <a:extLst>
                    <a:ext uri="{9D8B030D-6E8A-4147-A177-3AD203B41FA5}">
                      <a16:colId xmlns:a16="http://schemas.microsoft.com/office/drawing/2014/main" xmlns="" val="1508074571"/>
                    </a:ext>
                  </a:extLst>
                </a:gridCol>
                <a:gridCol w="1999849">
                  <a:extLst>
                    <a:ext uri="{9D8B030D-6E8A-4147-A177-3AD203B41FA5}">
                      <a16:colId xmlns:a16="http://schemas.microsoft.com/office/drawing/2014/main" xmlns="" val="2371107294"/>
                    </a:ext>
                  </a:extLst>
                </a:gridCol>
              </a:tblGrid>
              <a:tr h="310810">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序号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项目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单位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4220338"/>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NK120</a:t>
                      </a:r>
                      <a:r>
                        <a:rPr lang="zh-CN" sz="1200" kern="100" dirty="0">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a:effectLst/>
                          <a:latin typeface="Calibri" panose="020F0502020204030204" pitchFamily="34" charset="0"/>
                          <a:ea typeface="宋体" panose="02010600030101010101" pitchFamily="2" charset="-122"/>
                          <a:cs typeface="Times New Roman" panose="02020603050405020304" pitchFamily="18" charset="0"/>
                        </a:rPr>
                        <a:t>S</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8748667"/>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2</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立式表面式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8293505"/>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3</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壳程设计压力</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r>
                        <a:rPr lang="en-US" sz="1200" kern="100">
                          <a:effectLst/>
                          <a:latin typeface="Calibri" panose="020F0502020204030204" pitchFamily="34" charset="0"/>
                          <a:ea typeface="宋体" panose="02010600030101010101" pitchFamily="2" charset="-122"/>
                          <a:cs typeface="Times New Roman" panose="02020603050405020304" pitchFamily="18" charset="0"/>
                        </a:rPr>
                        <a:t>0.1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3607483"/>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4</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壳程设计温度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r>
                        <a:rPr lang="en-US" sz="1200" kern="100">
                          <a:effectLst/>
                          <a:latin typeface="Calibri" panose="020F0502020204030204" pitchFamily="34" charset="0"/>
                          <a:ea typeface="宋体" panose="02010600030101010101" pitchFamily="2" charset="-122"/>
                          <a:cs typeface="Times New Roman" panose="02020603050405020304" pitchFamily="18" charset="0"/>
                        </a:rPr>
                        <a:t>100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7115579"/>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5</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壳程耐压试验压力</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0.52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8056094"/>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6</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壳程工作介质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水蒸汽</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8920675"/>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7</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管程设计压力</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r>
                        <a:rPr lang="en-US" sz="1200" kern="100">
                          <a:effectLst/>
                          <a:latin typeface="Calibri" panose="020F0502020204030204" pitchFamily="34" charset="0"/>
                          <a:ea typeface="宋体" panose="02010600030101010101" pitchFamily="2" charset="-122"/>
                          <a:cs typeface="Times New Roman" panose="02020603050405020304" pitchFamily="18" charset="0"/>
                        </a:rPr>
                        <a:t>1.6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4732319"/>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8</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管程设计温度</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r>
                        <a:rPr lang="en-US" sz="1200" kern="100">
                          <a:effectLst/>
                          <a:latin typeface="Calibri" panose="020F0502020204030204" pitchFamily="34" charset="0"/>
                          <a:ea typeface="宋体" panose="02010600030101010101" pitchFamily="2" charset="-122"/>
                          <a:cs typeface="Times New Roman" panose="02020603050405020304" pitchFamily="18" charset="0"/>
                        </a:rPr>
                        <a:t>95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4797992"/>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9</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管程耐压试验压力</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2.08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7308125"/>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10</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管程工作介质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水</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5944806"/>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11</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换热面积</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m</a:t>
                      </a:r>
                      <a:r>
                        <a:rPr lang="en-US" sz="1200" kern="100" baseline="300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00" kern="100" baseline="300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4721320"/>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12</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加热器净重</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kg</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3829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4613155"/>
                  </a:ext>
                </a:extLst>
              </a:tr>
              <a:tr h="310810">
                <a:tc>
                  <a:txBody>
                    <a:bodyPr/>
                    <a:lstStyle/>
                    <a:p>
                      <a:pPr marL="0" lvl="0" indent="0" algn="r">
                        <a:lnSpc>
                          <a:spcPts val="2200"/>
                        </a:lnSpc>
                        <a:spcAft>
                          <a:spcPts val="0"/>
                        </a:spcAft>
                        <a:buFont typeface="+mj-lt"/>
                        <a:buNone/>
                      </a:pPr>
                      <a:r>
                        <a:rPr lang="en-US" altLang="zh-CN" sz="1200" kern="100" dirty="0">
                          <a:effectLst/>
                          <a:latin typeface="宋体" panose="02010600030101010101" pitchFamily="2" charset="-122"/>
                          <a:ea typeface="宋体" panose="02010600030101010101" pitchFamily="2" charset="-122"/>
                          <a:cs typeface="Times New Roman" panose="02020603050405020304" pitchFamily="18" charset="0"/>
                        </a:rPr>
                        <a:t>13</a:t>
                      </a: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数量</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台</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10737"/>
                  </a:ext>
                </a:extLst>
              </a:tr>
            </a:tbl>
          </a:graphicData>
        </a:graphic>
      </p:graphicFrame>
    </p:spTree>
    <p:extLst>
      <p:ext uri="{BB962C8B-B14F-4D97-AF65-F5344CB8AC3E}">
        <p14:creationId xmlns:p14="http://schemas.microsoft.com/office/powerpoint/2010/main" val="37608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b="1" dirty="0">
                <a:solidFill>
                  <a:srgbClr val="287ED3"/>
                </a:solidFill>
                <a:latin typeface="宋体" panose="02010600030101010101" pitchFamily="2" charset="-122"/>
                <a:ea typeface="宋体" panose="02010600030101010101" pitchFamily="2" charset="-122"/>
              </a:rPr>
              <a:t>1</a:t>
            </a:r>
            <a:endParaRPr lang="zh-CN" altLang="en-US" sz="4400" b="1" dirty="0">
              <a:solidFill>
                <a:srgbClr val="287ED3"/>
              </a:solidFill>
              <a:latin typeface="宋体" panose="02010600030101010101" pitchFamily="2" charset="-122"/>
              <a:ea typeface="宋体" panose="02010600030101010101" pitchFamily="2" charset="-122"/>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r>
              <a:rPr lang="zh-CN" altLang="zh-CN" sz="2400" b="1" dirty="0">
                <a:latin typeface="宋体" panose="02010600030101010101" pitchFamily="2" charset="-122"/>
                <a:ea typeface="宋体" panose="02010600030101010101" pitchFamily="2" charset="-122"/>
              </a:rPr>
              <a:t>工作领域</a:t>
            </a:r>
            <a:r>
              <a:rPr lang="en-US" altLang="zh-CN" sz="2400" b="1" dirty="0">
                <a:latin typeface="宋体" panose="02010600030101010101" pitchFamily="2" charset="-122"/>
                <a:ea typeface="宋体" panose="02010600030101010101" pitchFamily="2" charset="-122"/>
              </a:rPr>
              <a:t>1  </a:t>
            </a:r>
            <a:r>
              <a:rPr lang="zh-CN" altLang="zh-CN" sz="2400" b="1" dirty="0">
                <a:latin typeface="宋体" panose="02010600030101010101" pitchFamily="2" charset="-122"/>
                <a:ea typeface="宋体" panose="02010600030101010101" pitchFamily="2" charset="-122"/>
              </a:rPr>
              <a:t>垃圾</a:t>
            </a:r>
            <a:r>
              <a:rPr lang="zh-CN" altLang="en-US" sz="2400" b="1" dirty="0">
                <a:latin typeface="宋体" panose="02010600030101010101" pitchFamily="2" charset="-122"/>
                <a:ea typeface="宋体" panose="02010600030101010101" pitchFamily="2" charset="-122"/>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a:lnSpc>
                <a:spcPts val="2800"/>
              </a:lnSpc>
            </a:pPr>
            <a:r>
              <a:rPr lang="zh-CN" altLang="zh-CN" b="1" dirty="0">
                <a:solidFill>
                  <a:srgbClr val="0000FF"/>
                </a:solidFill>
                <a:latin typeface="宋体" panose="02010600030101010101" pitchFamily="2" charset="-122"/>
                <a:ea typeface="宋体" panose="02010600030101010101" pitchFamily="2" charset="-122"/>
              </a:rPr>
              <a:t>工作任务</a:t>
            </a:r>
            <a:r>
              <a:rPr lang="en-US" altLang="zh-CN" b="1" dirty="0">
                <a:solidFill>
                  <a:srgbClr val="0000FF"/>
                </a:solidFill>
                <a:latin typeface="宋体" panose="02010600030101010101" pitchFamily="2" charset="-122"/>
                <a:ea typeface="宋体" panose="02010600030101010101" pitchFamily="2" charset="-122"/>
              </a:rPr>
              <a:t>3  </a:t>
            </a:r>
            <a:r>
              <a:rPr lang="zh-CN" altLang="en-US" b="1" dirty="0">
                <a:solidFill>
                  <a:srgbClr val="0000FF"/>
                </a:solidFill>
                <a:latin typeface="宋体" panose="02010600030101010101" pitchFamily="2" charset="-122"/>
                <a:ea typeface="宋体" panose="02010600030101010101" pitchFamily="2" charset="-122"/>
              </a:rPr>
              <a:t>汽轮机运行监视调节</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a:lnSpc>
                <a:spcPct val="150000"/>
              </a:lnSpc>
            </a:pPr>
            <a:r>
              <a:rPr lang="en-US" altLang="zh-CN" sz="1600" dirty="0">
                <a:solidFill>
                  <a:srgbClr val="FF0000"/>
                </a:solidFill>
                <a:latin typeface="宋体" panose="02010600030101010101" pitchFamily="2" charset="-122"/>
                <a:ea typeface="宋体" panose="02010600030101010101" pitchFamily="2" charset="-122"/>
              </a:rPr>
              <a:t>1.8 </a:t>
            </a:r>
            <a:r>
              <a:rPr lang="zh-CN" altLang="en-US" sz="1600" dirty="0">
                <a:solidFill>
                  <a:srgbClr val="FF0000"/>
                </a:solidFill>
                <a:latin typeface="宋体" panose="02010600030101010101" pitchFamily="2" charset="-122"/>
                <a:ea typeface="宋体" panose="02010600030101010101" pitchFamily="2" charset="-122"/>
              </a:rPr>
              <a:t>除氧器技术规范</a:t>
            </a:r>
            <a:endParaRPr lang="en-US" altLang="zh-CN" sz="1600" dirty="0">
              <a:solidFill>
                <a:srgbClr val="FF0000"/>
              </a:solidFill>
              <a:latin typeface="宋体" panose="02010600030101010101" pitchFamily="2" charset="-122"/>
              <a:ea typeface="宋体" panose="02010600030101010101" pitchFamily="2" charset="-122"/>
            </a:endParaRPr>
          </a:p>
          <a:p>
            <a:pPr>
              <a:lnSpc>
                <a:spcPct val="150000"/>
              </a:lnSpc>
            </a:pPr>
            <a:endParaRPr lang="zh-CN" altLang="zh-CN" sz="1600" dirty="0">
              <a:solidFill>
                <a:srgbClr val="FF0000"/>
              </a:solidFill>
              <a:latin typeface="宋体" panose="02010600030101010101" pitchFamily="2" charset="-122"/>
              <a:ea typeface="宋体" panose="02010600030101010101" pitchFamily="2" charset="-122"/>
            </a:endParaRPr>
          </a:p>
        </p:txBody>
      </p:sp>
      <p:graphicFrame>
        <p:nvGraphicFramePr>
          <p:cNvPr id="5" name="表格 4">
            <a:extLst>
              <a:ext uri="{FF2B5EF4-FFF2-40B4-BE49-F238E27FC236}">
                <a16:creationId xmlns:a16="http://schemas.microsoft.com/office/drawing/2014/main" xmlns="" id="{42FBAFD4-5BA3-4D8A-AFE3-59AA70D738D8}"/>
              </a:ext>
            </a:extLst>
          </p:cNvPr>
          <p:cNvGraphicFramePr>
            <a:graphicFrameLocks noGrp="1"/>
          </p:cNvGraphicFramePr>
          <p:nvPr>
            <p:extLst>
              <p:ext uri="{D42A27DB-BD31-4B8C-83A1-F6EECF244321}">
                <p14:modId xmlns:p14="http://schemas.microsoft.com/office/powerpoint/2010/main" val="3725505104"/>
              </p:ext>
            </p:extLst>
          </p:nvPr>
        </p:nvGraphicFramePr>
        <p:xfrm>
          <a:off x="1018522" y="1924692"/>
          <a:ext cx="5613187" cy="4578866"/>
        </p:xfrm>
        <a:graphic>
          <a:graphicData uri="http://schemas.openxmlformats.org/drawingml/2006/table">
            <a:tbl>
              <a:tblPr firstRow="1" firstCol="1" bandRow="1"/>
              <a:tblGrid>
                <a:gridCol w="497966">
                  <a:extLst>
                    <a:ext uri="{9D8B030D-6E8A-4147-A177-3AD203B41FA5}">
                      <a16:colId xmlns:a16="http://schemas.microsoft.com/office/drawing/2014/main" xmlns="" val="3792255221"/>
                    </a:ext>
                  </a:extLst>
                </a:gridCol>
                <a:gridCol w="2092303">
                  <a:extLst>
                    <a:ext uri="{9D8B030D-6E8A-4147-A177-3AD203B41FA5}">
                      <a16:colId xmlns:a16="http://schemas.microsoft.com/office/drawing/2014/main" xmlns="" val="4251495471"/>
                    </a:ext>
                  </a:extLst>
                </a:gridCol>
                <a:gridCol w="800680">
                  <a:extLst>
                    <a:ext uri="{9D8B030D-6E8A-4147-A177-3AD203B41FA5}">
                      <a16:colId xmlns:a16="http://schemas.microsoft.com/office/drawing/2014/main" xmlns="" val="3474898494"/>
                    </a:ext>
                  </a:extLst>
                </a:gridCol>
                <a:gridCol w="2222238">
                  <a:extLst>
                    <a:ext uri="{9D8B030D-6E8A-4147-A177-3AD203B41FA5}">
                      <a16:colId xmlns:a16="http://schemas.microsoft.com/office/drawing/2014/main" xmlns="" val="2907321817"/>
                    </a:ext>
                  </a:extLst>
                </a:gridCol>
              </a:tblGrid>
              <a:tr h="203607">
                <a:tc>
                  <a:txBody>
                    <a:bodyPr/>
                    <a:lstStyle/>
                    <a:p>
                      <a:pPr algn="ctr">
                        <a:lnSpc>
                          <a:spcPts val="2200"/>
                        </a:lnSpc>
                        <a:spcAft>
                          <a:spcPts val="0"/>
                        </a:spcAft>
                      </a:pPr>
                      <a:r>
                        <a:rPr lang="zh-CN" sz="1000" kern="100" dirty="0">
                          <a:effectLst/>
                          <a:latin typeface="Calibri" panose="020F0502020204030204" pitchFamily="34" charset="0"/>
                          <a:ea typeface="宋体" panose="02010600030101010101" pitchFamily="2" charset="-122"/>
                          <a:cs typeface="Times New Roman" panose="02020603050405020304" pitchFamily="18" charset="0"/>
                        </a:rPr>
                        <a:t>序号</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项目</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单位</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数据</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6422889"/>
                  </a:ext>
                </a:extLst>
              </a:tr>
              <a:tr h="205513">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型号</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XMC</a:t>
                      </a:r>
                      <a:r>
                        <a:rPr lang="zh-CN" sz="1000" kern="100">
                          <a:effectLst/>
                          <a:latin typeface="Calibri" panose="020F0502020204030204" pitchFamily="34" charset="0"/>
                          <a:ea typeface="宋体" panose="02010600030101010101" pitchFamily="2" charset="-122"/>
                          <a:cs typeface="Times New Roman" panose="02020603050405020304" pitchFamily="18" charset="0"/>
                        </a:rPr>
                        <a:t>－</a:t>
                      </a:r>
                      <a:r>
                        <a:rPr lang="en-US" sz="1000" kern="100">
                          <a:effectLst/>
                          <a:latin typeface="Calibri" panose="020F0502020204030204" pitchFamily="34" charset="0"/>
                          <a:ea typeface="宋体" panose="02010600030101010101" pitchFamily="2" charset="-122"/>
                          <a:cs typeface="Times New Roman" panose="02020603050405020304" pitchFamily="18" charset="0"/>
                        </a:rPr>
                        <a:t>75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3700957"/>
                  </a:ext>
                </a:extLst>
              </a:tr>
              <a:tr h="205513">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型式</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卧式有头旋膜除氧器</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168316"/>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3</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设计压力</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0.6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147158"/>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4</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设计温度</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0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除氧头</a:t>
                      </a:r>
                      <a:r>
                        <a:rPr lang="en-US" sz="1000" kern="100">
                          <a:effectLst/>
                          <a:latin typeface="Calibri" panose="020F0502020204030204" pitchFamily="34" charset="0"/>
                          <a:ea typeface="宋体" panose="02010600030101010101" pitchFamily="2" charset="-122"/>
                          <a:cs typeface="Times New Roman" panose="02020603050405020304" pitchFamily="18" charset="0"/>
                        </a:rPr>
                        <a:t>180</a:t>
                      </a:r>
                      <a:r>
                        <a:rPr lang="zh-CN" sz="1000" kern="100">
                          <a:effectLst/>
                          <a:latin typeface="Calibri" panose="020F0502020204030204" pitchFamily="34" charset="0"/>
                          <a:ea typeface="宋体" panose="02010600030101010101" pitchFamily="2" charset="-122"/>
                          <a:cs typeface="Times New Roman" panose="02020603050405020304" pitchFamily="18" charset="0"/>
                        </a:rPr>
                        <a:t>、水箱</a:t>
                      </a:r>
                      <a:r>
                        <a:rPr lang="en-US" sz="1000" kern="100">
                          <a:effectLst/>
                          <a:latin typeface="Calibri" panose="020F0502020204030204" pitchFamily="34" charset="0"/>
                          <a:ea typeface="宋体" panose="02010600030101010101" pitchFamily="2" charset="-122"/>
                          <a:cs typeface="Times New Roman" panose="02020603050405020304" pitchFamily="18" charset="0"/>
                        </a:rPr>
                        <a:t>130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6437209"/>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5</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工作压力</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0.17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1254083"/>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6</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工作温度</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0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130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9459672"/>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7</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加热蒸汽压力</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0.433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4004146"/>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8</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加热蒸汽温度</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0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162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3190712"/>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9</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额定出力</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75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462948"/>
                  </a:ext>
                </a:extLst>
              </a:tr>
              <a:tr h="205513">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10</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出水含氧量</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ug/L</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a:t>
                      </a:r>
                      <a:r>
                        <a:rPr lang="en-US" sz="1000" kern="100">
                          <a:effectLst/>
                          <a:latin typeface="Calibri" panose="020F0502020204030204" pitchFamily="34" charset="0"/>
                          <a:ea typeface="宋体" panose="02010600030101010101" pitchFamily="2" charset="-122"/>
                          <a:cs typeface="Times New Roman" panose="02020603050405020304" pitchFamily="18" charset="0"/>
                        </a:rPr>
                        <a:t>7</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8343964"/>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11</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水箱有效容积</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m</a:t>
                      </a: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30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7847435"/>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12</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凝结水进水压力</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0.9</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0308028"/>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13</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凝结水进水温度</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0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86</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7887391"/>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14</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凝结水流量</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t/h</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220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5515093"/>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15</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补水压力</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MPa</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0.55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7582634"/>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16</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补水温度</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0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a:t>
                      </a:r>
                      <a:r>
                        <a:rPr lang="en-US" sz="1000" kern="100">
                          <a:effectLst/>
                          <a:latin typeface="Calibri" panose="020F0502020204030204" pitchFamily="34" charset="0"/>
                          <a:ea typeface="宋体" panose="02010600030101010101" pitchFamily="2" charset="-122"/>
                          <a:cs typeface="Times New Roman" panose="02020603050405020304" pitchFamily="18" charset="0"/>
                        </a:rPr>
                        <a:t>33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0876877"/>
                  </a:ext>
                </a:extLst>
              </a:tr>
              <a:tr h="203607">
                <a:tc>
                  <a:txBody>
                    <a:bodyPr/>
                    <a:lstStyle/>
                    <a:p>
                      <a:pPr marL="0" lvl="0" indent="0" algn="ctr">
                        <a:lnSpc>
                          <a:spcPts val="2200"/>
                        </a:lnSpc>
                        <a:spcAft>
                          <a:spcPts val="0"/>
                        </a:spcAft>
                        <a:buFont typeface="+mj-lt"/>
                        <a:buNone/>
                      </a:pP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 17</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除氧器出水温度</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baseline="30000">
                          <a:effectLst/>
                          <a:latin typeface="宋体" panose="02010600030101010101" pitchFamily="2" charset="-122"/>
                          <a:ea typeface="宋体" panose="02010600030101010101" pitchFamily="2" charset="-122"/>
                          <a:cs typeface="Times New Roman" panose="02020603050405020304" pitchFamily="18" charset="0"/>
                        </a:rPr>
                        <a:t>o</a:t>
                      </a:r>
                      <a:r>
                        <a:rPr lang="en-US" sz="1000" kern="100">
                          <a:effectLst/>
                          <a:latin typeface="宋体" panose="02010600030101010101" pitchFamily="2" charset="-122"/>
                          <a:ea typeface="宋体" panose="02010600030101010101" pitchFamily="2" charset="-122"/>
                          <a:cs typeface="Times New Roman" panose="02020603050405020304" pitchFamily="18" charset="0"/>
                        </a:rPr>
                        <a:t>C</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a:effectLst/>
                          <a:latin typeface="宋体" panose="02010600030101010101" pitchFamily="2" charset="-122"/>
                          <a:ea typeface="宋体" panose="02010600030101010101" pitchFamily="2" charset="-122"/>
                          <a:cs typeface="Times New Roman" panose="02020603050405020304" pitchFamily="18" charset="0"/>
                        </a:rPr>
                        <a:t>130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4684639"/>
                  </a:ext>
                </a:extLst>
              </a:tr>
              <a:tr h="203607">
                <a:tc>
                  <a:txBody>
                    <a:bodyPr/>
                    <a:lstStyle/>
                    <a:p>
                      <a:pPr marL="0" lvl="0" indent="0" algn="ctr">
                        <a:lnSpc>
                          <a:spcPts val="2200"/>
                        </a:lnSpc>
                        <a:spcAft>
                          <a:spcPts val="0"/>
                        </a:spcAft>
                        <a:buFont typeface="+mj-lt"/>
                        <a:buNone/>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 </a:t>
                      </a:r>
                      <a:r>
                        <a:rPr lang="en-US" altLang="zh-CN" sz="1000" kern="100" dirty="0">
                          <a:effectLst/>
                          <a:latin typeface="宋体" panose="02010600030101010101" pitchFamily="2" charset="-122"/>
                          <a:ea typeface="宋体" panose="02010600030101010101" pitchFamily="2" charset="-122"/>
                          <a:cs typeface="Times New Roman" panose="02020603050405020304" pitchFamily="18" charset="0"/>
                        </a:rPr>
                        <a:t>18</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数量</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000" kern="100">
                          <a:effectLst/>
                          <a:latin typeface="Calibri" panose="020F0502020204030204" pitchFamily="34" charset="0"/>
                          <a:ea typeface="宋体" panose="02010600030101010101" pitchFamily="2" charset="-122"/>
                          <a:cs typeface="Times New Roman" panose="02020603050405020304" pitchFamily="18" charset="0"/>
                        </a:rPr>
                        <a:t>台</a:t>
                      </a: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000" kern="100" dirty="0">
                          <a:effectLst/>
                          <a:latin typeface="宋体" panose="02010600030101010101" pitchFamily="2" charset="-122"/>
                          <a:ea typeface="宋体" panose="02010600030101010101" pitchFamily="2" charset="-122"/>
                          <a:cs typeface="Times New Roman" panose="02020603050405020304" pitchFamily="18" charset="0"/>
                        </a:rPr>
                        <a:t>4</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0933" marR="50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0208823"/>
                  </a:ext>
                </a:extLst>
              </a:tr>
            </a:tbl>
          </a:graphicData>
        </a:graphic>
      </p:graphicFrame>
    </p:spTree>
    <p:extLst>
      <p:ext uri="{BB962C8B-B14F-4D97-AF65-F5344CB8AC3E}">
        <p14:creationId xmlns:p14="http://schemas.microsoft.com/office/powerpoint/2010/main" val="30965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1.9 </a:t>
            </a:r>
            <a:r>
              <a:rPr lang="zh-CN" altLang="en-US" sz="1600" dirty="0">
                <a:solidFill>
                  <a:srgbClr val="FF0000"/>
                </a:solidFill>
                <a:latin typeface="宋体" panose="02010600030101010101" pitchFamily="2" charset="-122"/>
                <a:ea typeface="宋体" panose="02010600030101010101" pitchFamily="2" charset="-122"/>
              </a:rPr>
              <a:t>工频给水泵</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aphicFrame>
        <p:nvGraphicFramePr>
          <p:cNvPr id="6" name="表格 5">
            <a:extLst>
              <a:ext uri="{FF2B5EF4-FFF2-40B4-BE49-F238E27FC236}">
                <a16:creationId xmlns:a16="http://schemas.microsoft.com/office/drawing/2014/main" xmlns="" id="{E5FA1C09-AB9E-4640-818D-ECD6DAF952D0}"/>
              </a:ext>
            </a:extLst>
          </p:cNvPr>
          <p:cNvGraphicFramePr>
            <a:graphicFrameLocks noGrp="1"/>
          </p:cNvGraphicFramePr>
          <p:nvPr>
            <p:extLst>
              <p:ext uri="{D42A27DB-BD31-4B8C-83A1-F6EECF244321}">
                <p14:modId xmlns:p14="http://schemas.microsoft.com/office/powerpoint/2010/main" val="1144751260"/>
              </p:ext>
            </p:extLst>
          </p:nvPr>
        </p:nvGraphicFramePr>
        <p:xfrm>
          <a:off x="1054532" y="2015640"/>
          <a:ext cx="5076826" cy="1909817"/>
        </p:xfrm>
        <a:graphic>
          <a:graphicData uri="http://schemas.openxmlformats.org/drawingml/2006/table">
            <a:tbl>
              <a:tblPr firstRow="1" firstCol="1" bandRow="1"/>
              <a:tblGrid>
                <a:gridCol w="779633">
                  <a:extLst>
                    <a:ext uri="{9D8B030D-6E8A-4147-A177-3AD203B41FA5}">
                      <a16:colId xmlns:a16="http://schemas.microsoft.com/office/drawing/2014/main" xmlns="" val="963138691"/>
                    </a:ext>
                  </a:extLst>
                </a:gridCol>
                <a:gridCol w="1711125">
                  <a:extLst>
                    <a:ext uri="{9D8B030D-6E8A-4147-A177-3AD203B41FA5}">
                      <a16:colId xmlns:a16="http://schemas.microsoft.com/office/drawing/2014/main" xmlns="" val="2211775415"/>
                    </a:ext>
                  </a:extLst>
                </a:gridCol>
                <a:gridCol w="784716">
                  <a:extLst>
                    <a:ext uri="{9D8B030D-6E8A-4147-A177-3AD203B41FA5}">
                      <a16:colId xmlns:a16="http://schemas.microsoft.com/office/drawing/2014/main" xmlns="" val="3776514054"/>
                    </a:ext>
                  </a:extLst>
                </a:gridCol>
                <a:gridCol w="1801352">
                  <a:extLst>
                    <a:ext uri="{9D8B030D-6E8A-4147-A177-3AD203B41FA5}">
                      <a16:colId xmlns:a16="http://schemas.microsoft.com/office/drawing/2014/main" xmlns="" val="4024950206"/>
                    </a:ext>
                  </a:extLst>
                </a:gridCol>
              </a:tblGrid>
              <a:tr h="272831">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给水泵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所配电机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8640073"/>
                  </a:ext>
                </a:extLst>
              </a:tr>
              <a:tr h="272831">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DG85一80X8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YE2一355L1一2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0236244"/>
                  </a:ext>
                </a:extLst>
              </a:tr>
              <a:tr h="272831">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流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72 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电  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380V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341343"/>
                  </a:ext>
                </a:extLst>
              </a:tr>
              <a:tr h="272831">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扬  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685m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电  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492A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4100941"/>
                  </a:ext>
                </a:extLst>
              </a:tr>
              <a:tr h="272831">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2980r/min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功  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280</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3203639"/>
                  </a:ext>
                </a:extLst>
              </a:tr>
              <a:tr h="272831">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效率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dirty="0">
                          <a:effectLst/>
                          <a:latin typeface="Times New Roman" panose="02020603050405020304" pitchFamily="18" charset="0"/>
                          <a:ea typeface="宋体" panose="02010600030101010101" pitchFamily="2" charset="-122"/>
                          <a:cs typeface="Times New Roman" panose="02020603050405020304" pitchFamily="18" charset="0"/>
                        </a:rPr>
                        <a:t>2985r/mi</a:t>
                      </a:r>
                      <a:r>
                        <a:rPr lang="en-US" altLang="zh-CN" sz="1050" kern="0" dirty="0">
                          <a:effectLst/>
                          <a:latin typeface="Times New Roman" panose="02020603050405020304" pitchFamily="18" charset="0"/>
                          <a:ea typeface="宋体" panose="02010600030101010101" pitchFamily="2" charset="-122"/>
                          <a:cs typeface="Times New Roman" panose="02020603050405020304" pitchFamily="18" charset="0"/>
                        </a:rPr>
                        <a:t>n</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4177597"/>
                  </a:ext>
                </a:extLst>
              </a:tr>
              <a:tr h="272831">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3台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绝缘等级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4346386"/>
                  </a:ext>
                </a:extLst>
              </a:tr>
            </a:tbl>
          </a:graphicData>
        </a:graphic>
      </p:graphicFrame>
      <p:sp>
        <p:nvSpPr>
          <p:cNvPr id="8" name="矩形 7">
            <a:extLst>
              <a:ext uri="{FF2B5EF4-FFF2-40B4-BE49-F238E27FC236}">
                <a16:creationId xmlns:a16="http://schemas.microsoft.com/office/drawing/2014/main" xmlns="" id="{C5A6F1BA-83B2-49FC-BE5E-4C917237456C}"/>
              </a:ext>
            </a:extLst>
          </p:cNvPr>
          <p:cNvSpPr/>
          <p:nvPr/>
        </p:nvSpPr>
        <p:spPr>
          <a:xfrm>
            <a:off x="559056" y="3925457"/>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1.10 </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变频</a:t>
            </a:r>
            <a:r>
              <a:rPr lang="zh-CN" altLang="en-US" sz="1600" dirty="0">
                <a:solidFill>
                  <a:srgbClr val="FF0000"/>
                </a:solidFill>
                <a:latin typeface="宋体" panose="02010600030101010101" pitchFamily="2" charset="-122"/>
                <a:ea typeface="宋体" panose="02010600030101010101" pitchFamily="2" charset="-122"/>
              </a:rPr>
              <a:t>给水泵</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aphicFrame>
        <p:nvGraphicFramePr>
          <p:cNvPr id="10" name="表格 9">
            <a:extLst>
              <a:ext uri="{FF2B5EF4-FFF2-40B4-BE49-F238E27FC236}">
                <a16:creationId xmlns:a16="http://schemas.microsoft.com/office/drawing/2014/main" xmlns="" id="{DBA81BA8-8C92-4680-B276-D1FE07A09040}"/>
              </a:ext>
            </a:extLst>
          </p:cNvPr>
          <p:cNvGraphicFramePr>
            <a:graphicFrameLocks noGrp="1"/>
          </p:cNvGraphicFramePr>
          <p:nvPr>
            <p:extLst>
              <p:ext uri="{D42A27DB-BD31-4B8C-83A1-F6EECF244321}">
                <p14:modId xmlns:p14="http://schemas.microsoft.com/office/powerpoint/2010/main" val="1255414763"/>
              </p:ext>
            </p:extLst>
          </p:nvPr>
        </p:nvGraphicFramePr>
        <p:xfrm>
          <a:off x="1054532" y="4312102"/>
          <a:ext cx="5076826" cy="1857793"/>
        </p:xfrm>
        <a:graphic>
          <a:graphicData uri="http://schemas.openxmlformats.org/drawingml/2006/table">
            <a:tbl>
              <a:tblPr firstRow="1" firstCol="1" bandRow="1"/>
              <a:tblGrid>
                <a:gridCol w="779633">
                  <a:extLst>
                    <a:ext uri="{9D8B030D-6E8A-4147-A177-3AD203B41FA5}">
                      <a16:colId xmlns:a16="http://schemas.microsoft.com/office/drawing/2014/main" xmlns="" val="4163626935"/>
                    </a:ext>
                  </a:extLst>
                </a:gridCol>
                <a:gridCol w="1711125">
                  <a:extLst>
                    <a:ext uri="{9D8B030D-6E8A-4147-A177-3AD203B41FA5}">
                      <a16:colId xmlns:a16="http://schemas.microsoft.com/office/drawing/2014/main" xmlns="" val="2805924750"/>
                    </a:ext>
                  </a:extLst>
                </a:gridCol>
                <a:gridCol w="784716">
                  <a:extLst>
                    <a:ext uri="{9D8B030D-6E8A-4147-A177-3AD203B41FA5}">
                      <a16:colId xmlns:a16="http://schemas.microsoft.com/office/drawing/2014/main" xmlns="" val="2875894381"/>
                    </a:ext>
                  </a:extLst>
                </a:gridCol>
                <a:gridCol w="1801352">
                  <a:extLst>
                    <a:ext uri="{9D8B030D-6E8A-4147-A177-3AD203B41FA5}">
                      <a16:colId xmlns:a16="http://schemas.microsoft.com/office/drawing/2014/main" xmlns="" val="2141030740"/>
                    </a:ext>
                  </a:extLst>
                </a:gridCol>
              </a:tblGrid>
              <a:tr h="265399">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给水泵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所配电机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1678847"/>
                  </a:ext>
                </a:extLst>
              </a:tr>
              <a:tr h="265399">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DG85一80X8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YSP355L1一2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3304680"/>
                  </a:ext>
                </a:extLst>
              </a:tr>
              <a:tr h="26539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流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72 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电  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380V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6872917"/>
                  </a:ext>
                </a:extLst>
              </a:tr>
              <a:tr h="26539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扬  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685m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电  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485A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6362457"/>
                  </a:ext>
                </a:extLst>
              </a:tr>
              <a:tr h="26539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2980r/min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功  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280</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4273328"/>
                  </a:ext>
                </a:extLst>
              </a:tr>
              <a:tr h="26539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效率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dirty="0">
                          <a:effectLst/>
                          <a:latin typeface="Times New Roman" panose="02020603050405020304" pitchFamily="18" charset="0"/>
                          <a:ea typeface="宋体" panose="02010600030101010101" pitchFamily="2" charset="-122"/>
                          <a:cs typeface="Times New Roman" panose="02020603050405020304" pitchFamily="18" charset="0"/>
                        </a:rPr>
                        <a:t>2985r/mi</a:t>
                      </a:r>
                      <a:r>
                        <a:rPr lang="en-US" altLang="zh-CN" sz="1050" kern="0" dirty="0">
                          <a:effectLst/>
                          <a:latin typeface="Times New Roman" panose="02020603050405020304" pitchFamily="18" charset="0"/>
                          <a:ea typeface="宋体" panose="02010600030101010101" pitchFamily="2" charset="-122"/>
                          <a:cs typeface="Times New Roman" panose="02020603050405020304" pitchFamily="18" charset="0"/>
                        </a:rPr>
                        <a:t>n</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2700202"/>
                  </a:ext>
                </a:extLst>
              </a:tr>
              <a:tr h="26539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绝缘等级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2007494"/>
                  </a:ext>
                </a:extLst>
              </a:tr>
            </a:tbl>
          </a:graphicData>
        </a:graphic>
      </p:graphicFrame>
    </p:spTree>
    <p:extLst>
      <p:ext uri="{BB962C8B-B14F-4D97-AF65-F5344CB8AC3E}">
        <p14:creationId xmlns:p14="http://schemas.microsoft.com/office/powerpoint/2010/main" val="14840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1.11 </a:t>
            </a:r>
            <a:r>
              <a:rPr lang="zh-CN" altLang="en-US" sz="1600" dirty="0">
                <a:solidFill>
                  <a:srgbClr val="FF0000"/>
                </a:solidFill>
                <a:latin typeface="宋体" panose="02010600030101010101" pitchFamily="2" charset="-122"/>
                <a:ea typeface="宋体" panose="02010600030101010101" pitchFamily="2" charset="-122"/>
              </a:rPr>
              <a:t>水环真空泵组</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8" name="矩形 7">
            <a:extLst>
              <a:ext uri="{FF2B5EF4-FFF2-40B4-BE49-F238E27FC236}">
                <a16:creationId xmlns:a16="http://schemas.microsoft.com/office/drawing/2014/main" xmlns="" id="{C5A6F1BA-83B2-49FC-BE5E-4C917237456C}"/>
              </a:ext>
            </a:extLst>
          </p:cNvPr>
          <p:cNvSpPr/>
          <p:nvPr/>
        </p:nvSpPr>
        <p:spPr>
          <a:xfrm>
            <a:off x="559056" y="3833093"/>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1.12 </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循环</a:t>
            </a:r>
            <a:r>
              <a:rPr lang="zh-CN" altLang="en-US" sz="1600" dirty="0">
                <a:solidFill>
                  <a:srgbClr val="FF0000"/>
                </a:solidFill>
                <a:latin typeface="宋体" panose="02010600030101010101" pitchFamily="2" charset="-122"/>
                <a:ea typeface="宋体" panose="02010600030101010101" pitchFamily="2" charset="-122"/>
              </a:rPr>
              <a:t>水泵</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aphicFrame>
        <p:nvGraphicFramePr>
          <p:cNvPr id="7" name="表格 6">
            <a:extLst>
              <a:ext uri="{FF2B5EF4-FFF2-40B4-BE49-F238E27FC236}">
                <a16:creationId xmlns:a16="http://schemas.microsoft.com/office/drawing/2014/main" xmlns="" id="{3D2F3AF3-383D-43AF-8C03-F783264F456A}"/>
              </a:ext>
            </a:extLst>
          </p:cNvPr>
          <p:cNvGraphicFramePr>
            <a:graphicFrameLocks noGrp="1"/>
          </p:cNvGraphicFramePr>
          <p:nvPr>
            <p:extLst>
              <p:ext uri="{D42A27DB-BD31-4B8C-83A1-F6EECF244321}">
                <p14:modId xmlns:p14="http://schemas.microsoft.com/office/powerpoint/2010/main" val="1597267479"/>
              </p:ext>
            </p:extLst>
          </p:nvPr>
        </p:nvGraphicFramePr>
        <p:xfrm>
          <a:off x="1144570" y="2015639"/>
          <a:ext cx="5136156" cy="1817454"/>
        </p:xfrm>
        <a:graphic>
          <a:graphicData uri="http://schemas.openxmlformats.org/drawingml/2006/table">
            <a:tbl>
              <a:tblPr firstRow="1" firstCol="1" bandRow="1"/>
              <a:tblGrid>
                <a:gridCol w="789680">
                  <a:extLst>
                    <a:ext uri="{9D8B030D-6E8A-4147-A177-3AD203B41FA5}">
                      <a16:colId xmlns:a16="http://schemas.microsoft.com/office/drawing/2014/main" xmlns="" val="1217868190"/>
                    </a:ext>
                  </a:extLst>
                </a:gridCol>
                <a:gridCol w="1754772">
                  <a:extLst>
                    <a:ext uri="{9D8B030D-6E8A-4147-A177-3AD203B41FA5}">
                      <a16:colId xmlns:a16="http://schemas.microsoft.com/office/drawing/2014/main" xmlns="" val="4283259742"/>
                    </a:ext>
                  </a:extLst>
                </a:gridCol>
                <a:gridCol w="799389">
                  <a:extLst>
                    <a:ext uri="{9D8B030D-6E8A-4147-A177-3AD203B41FA5}">
                      <a16:colId xmlns:a16="http://schemas.microsoft.com/office/drawing/2014/main" xmlns="" val="4200623864"/>
                    </a:ext>
                  </a:extLst>
                </a:gridCol>
                <a:gridCol w="1792315">
                  <a:extLst>
                    <a:ext uri="{9D8B030D-6E8A-4147-A177-3AD203B41FA5}">
                      <a16:colId xmlns:a16="http://schemas.microsoft.com/office/drawing/2014/main" xmlns="" val="577011294"/>
                    </a:ext>
                  </a:extLst>
                </a:gridCol>
              </a:tblGrid>
              <a:tr h="302909">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水环式真空泵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所配电机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648978"/>
                  </a:ext>
                </a:extLst>
              </a:tr>
              <a:tr h="30290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2BW</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203一0EK4(Ⅱ)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YE3一250M一6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974254"/>
                  </a:ext>
                </a:extLst>
              </a:tr>
              <a:tr h="30290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流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7.5一18.8m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电  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380V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1553686"/>
                  </a:ext>
                </a:extLst>
              </a:tr>
              <a:tr h="30290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扬  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1013h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电  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71.7A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2638078"/>
                  </a:ext>
                </a:extLst>
              </a:tr>
              <a:tr h="30290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980r/min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功  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37</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2184107"/>
                  </a:ext>
                </a:extLst>
              </a:tr>
              <a:tr h="302909">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980r/min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6542104"/>
                  </a:ext>
                </a:extLst>
              </a:tr>
            </a:tbl>
          </a:graphicData>
        </a:graphic>
      </p:graphicFrame>
      <p:graphicFrame>
        <p:nvGraphicFramePr>
          <p:cNvPr id="11" name="表格 10">
            <a:extLst>
              <a:ext uri="{FF2B5EF4-FFF2-40B4-BE49-F238E27FC236}">
                <a16:creationId xmlns:a16="http://schemas.microsoft.com/office/drawing/2014/main" xmlns="" id="{D7A65B89-D8F5-4140-AAEE-5DB43E13AC2A}"/>
              </a:ext>
            </a:extLst>
          </p:cNvPr>
          <p:cNvGraphicFramePr>
            <a:graphicFrameLocks noGrp="1"/>
          </p:cNvGraphicFramePr>
          <p:nvPr>
            <p:extLst>
              <p:ext uri="{D42A27DB-BD31-4B8C-83A1-F6EECF244321}">
                <p14:modId xmlns:p14="http://schemas.microsoft.com/office/powerpoint/2010/main" val="3807395269"/>
              </p:ext>
            </p:extLst>
          </p:nvPr>
        </p:nvGraphicFramePr>
        <p:xfrm>
          <a:off x="1144569" y="4363720"/>
          <a:ext cx="5136157" cy="1796935"/>
        </p:xfrm>
        <a:graphic>
          <a:graphicData uri="http://schemas.openxmlformats.org/drawingml/2006/table">
            <a:tbl>
              <a:tblPr firstRow="1" firstCol="1" bandRow="1"/>
              <a:tblGrid>
                <a:gridCol w="988226">
                  <a:extLst>
                    <a:ext uri="{9D8B030D-6E8A-4147-A177-3AD203B41FA5}">
                      <a16:colId xmlns:a16="http://schemas.microsoft.com/office/drawing/2014/main" xmlns="" val="2002659602"/>
                    </a:ext>
                  </a:extLst>
                </a:gridCol>
                <a:gridCol w="1534041">
                  <a:extLst>
                    <a:ext uri="{9D8B030D-6E8A-4147-A177-3AD203B41FA5}">
                      <a16:colId xmlns:a16="http://schemas.microsoft.com/office/drawing/2014/main" xmlns="" val="592190075"/>
                    </a:ext>
                  </a:extLst>
                </a:gridCol>
                <a:gridCol w="808251">
                  <a:extLst>
                    <a:ext uri="{9D8B030D-6E8A-4147-A177-3AD203B41FA5}">
                      <a16:colId xmlns:a16="http://schemas.microsoft.com/office/drawing/2014/main" xmlns="" val="1789699427"/>
                    </a:ext>
                  </a:extLst>
                </a:gridCol>
                <a:gridCol w="1805639">
                  <a:extLst>
                    <a:ext uri="{9D8B030D-6E8A-4147-A177-3AD203B41FA5}">
                      <a16:colId xmlns:a16="http://schemas.microsoft.com/office/drawing/2014/main" xmlns="" val="2992425621"/>
                    </a:ext>
                  </a:extLst>
                </a:gridCol>
              </a:tblGrid>
              <a:tr h="25670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循环水泵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所配电机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8062374"/>
                  </a:ext>
                </a:extLst>
              </a:tr>
              <a:tr h="25670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NSC700一600一680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YKK500一8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5148534"/>
                  </a:ext>
                </a:extLst>
              </a:tr>
              <a:tr h="25670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流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5800m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电  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10000V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8389375"/>
                  </a:ext>
                </a:extLst>
              </a:tr>
              <a:tr h="25670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扬  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24m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电  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38.5A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6317286"/>
                  </a:ext>
                </a:extLst>
              </a:tr>
              <a:tr h="25670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740/min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功  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500</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7883963"/>
                  </a:ext>
                </a:extLst>
              </a:tr>
              <a:tr h="25670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效率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742r/min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5737488"/>
                  </a:ext>
                </a:extLst>
              </a:tr>
              <a:tr h="25670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必须汽蚀余量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6.5m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4420913"/>
                  </a:ext>
                </a:extLst>
              </a:tr>
            </a:tbl>
          </a:graphicData>
        </a:graphic>
      </p:graphicFrame>
    </p:spTree>
    <p:extLst>
      <p:ext uri="{BB962C8B-B14F-4D97-AF65-F5344CB8AC3E}">
        <p14:creationId xmlns:p14="http://schemas.microsoft.com/office/powerpoint/2010/main" val="23345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1.13 </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工业水泵技术规范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8" name="矩形 7">
            <a:extLst>
              <a:ext uri="{FF2B5EF4-FFF2-40B4-BE49-F238E27FC236}">
                <a16:creationId xmlns:a16="http://schemas.microsoft.com/office/drawing/2014/main" xmlns="" id="{C5A6F1BA-83B2-49FC-BE5E-4C917237456C}"/>
              </a:ext>
            </a:extLst>
          </p:cNvPr>
          <p:cNvSpPr/>
          <p:nvPr/>
        </p:nvSpPr>
        <p:spPr>
          <a:xfrm>
            <a:off x="559056" y="3911679"/>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1.14 </a:t>
            </a:r>
            <a:r>
              <a:rPr lang="zh-CN" altLang="en-US" sz="1600" dirty="0">
                <a:solidFill>
                  <a:srgbClr val="FF0000"/>
                </a:solidFill>
                <a:latin typeface="宋体" panose="02010600030101010101" pitchFamily="2" charset="-122"/>
                <a:ea typeface="宋体" panose="02010600030101010101" pitchFamily="2" charset="-122"/>
              </a:rPr>
              <a:t>生产给水泵</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aphicFrame>
        <p:nvGraphicFramePr>
          <p:cNvPr id="5" name="表格 4">
            <a:extLst>
              <a:ext uri="{FF2B5EF4-FFF2-40B4-BE49-F238E27FC236}">
                <a16:creationId xmlns:a16="http://schemas.microsoft.com/office/drawing/2014/main" xmlns="" id="{4B55BB15-6E1F-49A2-B44A-F9F555C98A57}"/>
              </a:ext>
            </a:extLst>
          </p:cNvPr>
          <p:cNvGraphicFramePr>
            <a:graphicFrameLocks noGrp="1"/>
          </p:cNvGraphicFramePr>
          <p:nvPr>
            <p:extLst>
              <p:ext uri="{D42A27DB-BD31-4B8C-83A1-F6EECF244321}">
                <p14:modId xmlns:p14="http://schemas.microsoft.com/office/powerpoint/2010/main" val="2286084254"/>
              </p:ext>
            </p:extLst>
          </p:nvPr>
        </p:nvGraphicFramePr>
        <p:xfrm>
          <a:off x="1144569" y="1966785"/>
          <a:ext cx="4972050" cy="2007175"/>
        </p:xfrm>
        <a:graphic>
          <a:graphicData uri="http://schemas.openxmlformats.org/drawingml/2006/table">
            <a:tbl>
              <a:tblPr firstRow="1" firstCol="1" bandRow="1"/>
              <a:tblGrid>
                <a:gridCol w="777439">
                  <a:extLst>
                    <a:ext uri="{9D8B030D-6E8A-4147-A177-3AD203B41FA5}">
                      <a16:colId xmlns:a16="http://schemas.microsoft.com/office/drawing/2014/main" xmlns="" val="4287296196"/>
                    </a:ext>
                  </a:extLst>
                </a:gridCol>
                <a:gridCol w="1682545">
                  <a:extLst>
                    <a:ext uri="{9D8B030D-6E8A-4147-A177-3AD203B41FA5}">
                      <a16:colId xmlns:a16="http://schemas.microsoft.com/office/drawing/2014/main" xmlns="" val="4192873141"/>
                    </a:ext>
                  </a:extLst>
                </a:gridCol>
                <a:gridCol w="784425">
                  <a:extLst>
                    <a:ext uri="{9D8B030D-6E8A-4147-A177-3AD203B41FA5}">
                      <a16:colId xmlns:a16="http://schemas.microsoft.com/office/drawing/2014/main" xmlns="" val="1806140182"/>
                    </a:ext>
                  </a:extLst>
                </a:gridCol>
                <a:gridCol w="1727641">
                  <a:extLst>
                    <a:ext uri="{9D8B030D-6E8A-4147-A177-3AD203B41FA5}">
                      <a16:colId xmlns:a16="http://schemas.microsoft.com/office/drawing/2014/main" xmlns="" val="3716791702"/>
                    </a:ext>
                  </a:extLst>
                </a:gridCol>
              </a:tblGrid>
              <a:tr h="23972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名</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工业水泵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名</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所配电机</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00181207"/>
                  </a:ext>
                </a:extLst>
              </a:tr>
              <a:tr h="511087">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NI S200-150-400/75SWH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0">
                          <a:effectLst/>
                          <a:latin typeface="宋体" panose="02010600030101010101" pitchFamily="2" charset="-122"/>
                          <a:ea typeface="宋体" panose="02010600030101010101" pitchFamily="2" charset="-122"/>
                          <a:cs typeface="Times New Roman" panose="02020603050405020304" pitchFamily="18" charset="0"/>
                        </a:rPr>
                        <a:t>YVP280S-4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2849674"/>
                  </a:ext>
                </a:extLst>
              </a:tr>
              <a:tr h="23972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流</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400m</a:t>
                      </a:r>
                      <a:r>
                        <a:rPr lang="en-US" sz="1200" kern="100" baseline="30000">
                          <a:effectLst/>
                          <a:latin typeface="宋体" panose="02010600030101010101" pitchFamily="2" charset="-122"/>
                          <a:ea typeface="宋体" panose="02010600030101010101" pitchFamily="2" charset="-122"/>
                          <a:cs typeface="Times New Roman" panose="02020603050405020304" pitchFamily="18" charset="0"/>
                        </a:rPr>
                        <a:t>3</a:t>
                      </a:r>
                      <a:r>
                        <a:rPr lang="en-US" sz="1200" kern="100">
                          <a:effectLst/>
                          <a:latin typeface="宋体" panose="02010600030101010101" pitchFamily="2" charset="-122"/>
                          <a:ea typeface="宋体" panose="02010600030101010101" pitchFamily="2" charset="-122"/>
                          <a:cs typeface="Times New Roman" panose="02020603050405020304" pitchFamily="18" charset="0"/>
                        </a:rPr>
                        <a: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电</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380V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9184606"/>
                  </a:ext>
                </a:extLst>
              </a:tr>
              <a:tr h="23972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43m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电</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0">
                          <a:effectLst/>
                          <a:latin typeface="宋体" panose="02010600030101010101" pitchFamily="2" charset="-122"/>
                          <a:ea typeface="宋体" panose="02010600030101010101" pitchFamily="2" charset="-122"/>
                          <a:cs typeface="Times New Roman" panose="02020603050405020304" pitchFamily="18" charset="0"/>
                        </a:rPr>
                        <a:t>140A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5900539"/>
                  </a:ext>
                </a:extLst>
              </a:tr>
              <a:tr h="23972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1480/min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功</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0" dirty="0">
                          <a:effectLst/>
                          <a:latin typeface="宋体" panose="02010600030101010101" pitchFamily="2" charset="-122"/>
                          <a:ea typeface="宋体" panose="02010600030101010101" pitchFamily="2" charset="-122"/>
                          <a:cs typeface="Times New Roman" panose="02020603050405020304" pitchFamily="18" charset="0"/>
                        </a:rPr>
                        <a:t>75kW</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3976529"/>
                  </a:ext>
                </a:extLst>
              </a:tr>
              <a:tr h="23972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配套功率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75KW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0">
                          <a:effectLst/>
                          <a:latin typeface="宋体" panose="02010600030101010101" pitchFamily="2" charset="-122"/>
                          <a:ea typeface="宋体" panose="02010600030101010101" pitchFamily="2" charset="-122"/>
                          <a:cs typeface="Times New Roman" panose="02020603050405020304" pitchFamily="18" charset="0"/>
                        </a:rPr>
                        <a:t>1485</a:t>
                      </a:r>
                      <a:r>
                        <a:rPr lang="en-US" sz="1200" kern="100">
                          <a:effectLst/>
                          <a:latin typeface="宋体" panose="02010600030101010101" pitchFamily="2" charset="-122"/>
                          <a:ea typeface="宋体" panose="02010600030101010101" pitchFamily="2" charset="-122"/>
                          <a:cs typeface="Times New Roman" panose="02020603050405020304" pitchFamily="18" charset="0"/>
                        </a:rPr>
                        <a:t>r/min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4430746"/>
                  </a:ext>
                </a:extLst>
              </a:tr>
              <a:tr h="239724">
                <a:tc>
                  <a:txBody>
                    <a:bodyPr/>
                    <a:lstStyle/>
                    <a:p>
                      <a:pPr algn="ctr">
                        <a:lnSpc>
                          <a:spcPts val="2200"/>
                        </a:lnSpc>
                        <a:spcAft>
                          <a:spcPts val="0"/>
                        </a:spcAft>
                      </a:pPr>
                      <a:r>
                        <a:rPr lang="zh-CN" sz="1200" kern="100" dirty="0">
                          <a:effectLst/>
                          <a:latin typeface="Calibri" panose="020F0502020204030204" pitchFamily="34" charset="0"/>
                          <a:ea typeface="宋体" panose="02010600030101010101" pitchFamily="2" charset="-122"/>
                          <a:cs typeface="Times New Roman" panose="02020603050405020304" pitchFamily="18" charset="0"/>
                        </a:rPr>
                        <a:t>数</a:t>
                      </a:r>
                      <a:r>
                        <a:rPr lang="en-US"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effectLst/>
                          <a:latin typeface="Calibri" panose="020F0502020204030204" pitchFamily="34" charset="0"/>
                          <a:ea typeface="宋体" panose="02010600030101010101" pitchFamily="2" charset="-122"/>
                          <a:cs typeface="Times New Roman" panose="02020603050405020304" pitchFamily="18" charset="0"/>
                        </a:rPr>
                        <a:t>量</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2</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绝缘等级</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F</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5002119"/>
                  </a:ext>
                </a:extLst>
              </a:tr>
            </a:tbl>
          </a:graphicData>
        </a:graphic>
      </p:graphicFrame>
      <p:graphicFrame>
        <p:nvGraphicFramePr>
          <p:cNvPr id="6" name="表格 5">
            <a:extLst>
              <a:ext uri="{FF2B5EF4-FFF2-40B4-BE49-F238E27FC236}">
                <a16:creationId xmlns:a16="http://schemas.microsoft.com/office/drawing/2014/main" xmlns="" id="{328E3018-24A7-4812-8993-C58F80D8CA43}"/>
              </a:ext>
            </a:extLst>
          </p:cNvPr>
          <p:cNvGraphicFramePr>
            <a:graphicFrameLocks noGrp="1"/>
          </p:cNvGraphicFramePr>
          <p:nvPr>
            <p:extLst>
              <p:ext uri="{D42A27DB-BD31-4B8C-83A1-F6EECF244321}">
                <p14:modId xmlns:p14="http://schemas.microsoft.com/office/powerpoint/2010/main" val="3938924276"/>
              </p:ext>
            </p:extLst>
          </p:nvPr>
        </p:nvGraphicFramePr>
        <p:xfrm>
          <a:off x="1144569" y="4298323"/>
          <a:ext cx="4981574" cy="1913478"/>
        </p:xfrm>
        <a:graphic>
          <a:graphicData uri="http://schemas.openxmlformats.org/drawingml/2006/table">
            <a:tbl>
              <a:tblPr firstRow="1" firstCol="1" bandRow="1"/>
              <a:tblGrid>
                <a:gridCol w="753494">
                  <a:extLst>
                    <a:ext uri="{9D8B030D-6E8A-4147-A177-3AD203B41FA5}">
                      <a16:colId xmlns:a16="http://schemas.microsoft.com/office/drawing/2014/main" xmlns="" val="924700111"/>
                    </a:ext>
                  </a:extLst>
                </a:gridCol>
                <a:gridCol w="1695044">
                  <a:extLst>
                    <a:ext uri="{9D8B030D-6E8A-4147-A177-3AD203B41FA5}">
                      <a16:colId xmlns:a16="http://schemas.microsoft.com/office/drawing/2014/main" xmlns="" val="558355325"/>
                    </a:ext>
                  </a:extLst>
                </a:gridCol>
                <a:gridCol w="784625">
                  <a:extLst>
                    <a:ext uri="{9D8B030D-6E8A-4147-A177-3AD203B41FA5}">
                      <a16:colId xmlns:a16="http://schemas.microsoft.com/office/drawing/2014/main" xmlns="" val="1564519461"/>
                    </a:ext>
                  </a:extLst>
                </a:gridCol>
                <a:gridCol w="1748411">
                  <a:extLst>
                    <a:ext uri="{9D8B030D-6E8A-4147-A177-3AD203B41FA5}">
                      <a16:colId xmlns:a16="http://schemas.microsoft.com/office/drawing/2014/main" xmlns="" val="537013016"/>
                    </a:ext>
                  </a:extLst>
                </a:gridCol>
              </a:tblGrid>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名</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生产给水泵</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名</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称</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所配电机</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759969"/>
                  </a:ext>
                </a:extLst>
              </a:tr>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NI S80-50-200/15SWH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型</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号</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YE2-160M2-2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1700016"/>
                  </a:ext>
                </a:extLst>
              </a:tr>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流</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50m</a:t>
                      </a:r>
                      <a:r>
                        <a:rPr lang="en-US" sz="1200" kern="100" baseline="30000">
                          <a:effectLst/>
                          <a:latin typeface="宋体" panose="02010600030101010101" pitchFamily="2" charset="-122"/>
                          <a:ea typeface="宋体" panose="02010600030101010101" pitchFamily="2" charset="-122"/>
                          <a:cs typeface="Times New Roman" panose="02020603050405020304" pitchFamily="18" charset="0"/>
                        </a:rPr>
                        <a:t>3</a:t>
                      </a:r>
                      <a:r>
                        <a:rPr lang="en-US" sz="1200" kern="100">
                          <a:effectLst/>
                          <a:latin typeface="宋体" panose="02010600030101010101" pitchFamily="2" charset="-122"/>
                          <a:ea typeface="宋体" panose="02010600030101010101" pitchFamily="2" charset="-122"/>
                          <a:cs typeface="Times New Roman" panose="02020603050405020304" pitchFamily="18" charset="0"/>
                        </a:rPr>
                        <a:t>/h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电</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380V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6236535"/>
                  </a:ext>
                </a:extLst>
              </a:tr>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程</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57m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电</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28.4A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3264117"/>
                  </a:ext>
                </a:extLst>
              </a:tr>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2950/min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功</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15KW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3437795"/>
                  </a:ext>
                </a:extLst>
              </a:tr>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配套功率</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15KW</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转</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速</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2940r/min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4606977"/>
                  </a:ext>
                </a:extLst>
              </a:tr>
              <a:tr h="273354">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数</a:t>
                      </a:r>
                      <a:r>
                        <a:rPr lang="en-US" sz="1200" kern="100">
                          <a:effectLst/>
                          <a:latin typeface="Calibri" panose="020F0502020204030204" pitchFamily="34" charset="0"/>
                          <a:ea typeface="宋体" panose="02010600030101010101" pitchFamily="2" charset="-122"/>
                          <a:cs typeface="Times New Roman" panose="02020603050405020304" pitchFamily="18" charset="0"/>
                        </a:rPr>
                        <a:t>  </a:t>
                      </a:r>
                      <a:r>
                        <a:rPr lang="zh-CN" sz="1200" kern="100">
                          <a:effectLst/>
                          <a:latin typeface="Calibri" panose="020F0502020204030204" pitchFamily="34" charset="0"/>
                          <a:ea typeface="宋体" panose="02010600030101010101" pitchFamily="2" charset="-122"/>
                          <a:cs typeface="Times New Roman" panose="02020603050405020304" pitchFamily="18" charset="0"/>
                        </a:rPr>
                        <a:t>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a:effectLst/>
                          <a:latin typeface="宋体" panose="02010600030101010101" pitchFamily="2" charset="-122"/>
                          <a:ea typeface="宋体" panose="02010600030101010101" pitchFamily="2" charset="-122"/>
                          <a:cs typeface="Times New Roman" panose="02020603050405020304" pitchFamily="18" charset="0"/>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CN" sz="1200" kern="100">
                          <a:effectLst/>
                          <a:latin typeface="Calibri" panose="020F0502020204030204" pitchFamily="34" charset="0"/>
                          <a:ea typeface="宋体" panose="02010600030101010101" pitchFamily="2" charset="-122"/>
                          <a:cs typeface="Times New Roman" panose="02020603050405020304" pitchFamily="18" charset="0"/>
                        </a:rPr>
                        <a:t>绝缘等级</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kern="100" dirty="0">
                          <a:effectLst/>
                          <a:latin typeface="宋体" panose="02010600030101010101" pitchFamily="2" charset="-122"/>
                          <a:ea typeface="宋体" panose="02010600030101010101" pitchFamily="2" charset="-122"/>
                          <a:cs typeface="Times New Roman" panose="02020603050405020304" pitchFamily="18" charset="0"/>
                        </a:rPr>
                        <a:t>F</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6247759"/>
                  </a:ext>
                </a:extLst>
              </a:tr>
            </a:tbl>
          </a:graphicData>
        </a:graphic>
      </p:graphicFrame>
    </p:spTree>
    <p:extLst>
      <p:ext uri="{BB962C8B-B14F-4D97-AF65-F5344CB8AC3E}">
        <p14:creationId xmlns:p14="http://schemas.microsoft.com/office/powerpoint/2010/main" val="2256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1.15 </a:t>
            </a:r>
            <a:r>
              <a:rPr lang="zh-CN" altLang="en-US" sz="1600" dirty="0">
                <a:solidFill>
                  <a:srgbClr val="FF0000"/>
                </a:solidFill>
                <a:latin typeface="宋体" panose="02010600030101010101" pitchFamily="2" charset="-122"/>
                <a:ea typeface="宋体" panose="02010600030101010101" pitchFamily="2" charset="-122"/>
              </a:rPr>
              <a:t>疏</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水泵技术规范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8" name="矩形 7">
            <a:extLst>
              <a:ext uri="{FF2B5EF4-FFF2-40B4-BE49-F238E27FC236}">
                <a16:creationId xmlns:a16="http://schemas.microsoft.com/office/drawing/2014/main" xmlns="" id="{C5A6F1BA-83B2-49FC-BE5E-4C917237456C}"/>
              </a:ext>
            </a:extLst>
          </p:cNvPr>
          <p:cNvSpPr/>
          <p:nvPr/>
        </p:nvSpPr>
        <p:spPr>
          <a:xfrm>
            <a:off x="535358" y="4546663"/>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1.16 </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汽机本体疏水扩容器技术规范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aphicFrame>
        <p:nvGraphicFramePr>
          <p:cNvPr id="10" name="表格 9">
            <a:extLst>
              <a:ext uri="{FF2B5EF4-FFF2-40B4-BE49-F238E27FC236}">
                <a16:creationId xmlns:a16="http://schemas.microsoft.com/office/drawing/2014/main" xmlns="" id="{83BD0C4A-5691-4F8B-BDB3-5C6C0DBBEAC4}"/>
              </a:ext>
            </a:extLst>
          </p:cNvPr>
          <p:cNvGraphicFramePr>
            <a:graphicFrameLocks noGrp="1"/>
          </p:cNvGraphicFramePr>
          <p:nvPr>
            <p:extLst>
              <p:ext uri="{D42A27DB-BD31-4B8C-83A1-F6EECF244321}">
                <p14:modId xmlns:p14="http://schemas.microsoft.com/office/powerpoint/2010/main" val="168133125"/>
              </p:ext>
            </p:extLst>
          </p:nvPr>
        </p:nvGraphicFramePr>
        <p:xfrm>
          <a:off x="1144570" y="2052384"/>
          <a:ext cx="4991100" cy="2494280"/>
        </p:xfrm>
        <a:graphic>
          <a:graphicData uri="http://schemas.openxmlformats.org/drawingml/2006/table">
            <a:tbl>
              <a:tblPr firstRow="1" firstCol="1" bandRow="1"/>
              <a:tblGrid>
                <a:gridCol w="900482">
                  <a:extLst>
                    <a:ext uri="{9D8B030D-6E8A-4147-A177-3AD203B41FA5}">
                      <a16:colId xmlns:a16="http://schemas.microsoft.com/office/drawing/2014/main" xmlns="" val="141435533"/>
                    </a:ext>
                  </a:extLst>
                </a:gridCol>
                <a:gridCol w="1574097">
                  <a:extLst>
                    <a:ext uri="{9D8B030D-6E8A-4147-A177-3AD203B41FA5}">
                      <a16:colId xmlns:a16="http://schemas.microsoft.com/office/drawing/2014/main" xmlns="" val="170638010"/>
                    </a:ext>
                  </a:extLst>
                </a:gridCol>
                <a:gridCol w="784824">
                  <a:extLst>
                    <a:ext uri="{9D8B030D-6E8A-4147-A177-3AD203B41FA5}">
                      <a16:colId xmlns:a16="http://schemas.microsoft.com/office/drawing/2014/main" xmlns="" val="1987158823"/>
                    </a:ext>
                  </a:extLst>
                </a:gridCol>
                <a:gridCol w="1731697">
                  <a:extLst>
                    <a:ext uri="{9D8B030D-6E8A-4147-A177-3AD203B41FA5}">
                      <a16:colId xmlns:a16="http://schemas.microsoft.com/office/drawing/2014/main" xmlns="" val="334671198"/>
                    </a:ext>
                  </a:extLst>
                </a:gridCol>
              </a:tblGrid>
              <a:tr h="31178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疏水泵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名  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所配电机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6379645"/>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2A50一2250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YE2一180M一2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6448328"/>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流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40m</a:t>
                      </a:r>
                      <a:r>
                        <a:rPr lang="zh-CN" sz="1050" kern="100" baseline="300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电  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380V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2137453"/>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扬  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80m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电  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40.7A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6862447"/>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2980r/min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功  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22KW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9632929"/>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配套功率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22KW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转  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0">
                          <a:effectLst/>
                          <a:latin typeface="Times New Roman" panose="02020603050405020304" pitchFamily="18" charset="0"/>
                          <a:ea typeface="宋体" panose="02010600030101010101" pitchFamily="2" charset="-122"/>
                          <a:cs typeface="Times New Roman" panose="02020603050405020304" pitchFamily="18" charset="0"/>
                        </a:rPr>
                        <a:t>2940r/min</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7589514"/>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汽蚀余量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绝缘等级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3934742"/>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2896467"/>
                  </a:ext>
                </a:extLst>
              </a:tr>
            </a:tbl>
          </a:graphicData>
        </a:graphic>
      </p:graphicFrame>
      <p:graphicFrame>
        <p:nvGraphicFramePr>
          <p:cNvPr id="11" name="表格 10">
            <a:extLst>
              <a:ext uri="{FF2B5EF4-FFF2-40B4-BE49-F238E27FC236}">
                <a16:creationId xmlns:a16="http://schemas.microsoft.com/office/drawing/2014/main" xmlns="" id="{136970A5-0C66-4227-9F75-FF01B799F813}"/>
              </a:ext>
            </a:extLst>
          </p:cNvPr>
          <p:cNvGraphicFramePr>
            <a:graphicFrameLocks noGrp="1"/>
          </p:cNvGraphicFramePr>
          <p:nvPr>
            <p:extLst>
              <p:ext uri="{D42A27DB-BD31-4B8C-83A1-F6EECF244321}">
                <p14:modId xmlns:p14="http://schemas.microsoft.com/office/powerpoint/2010/main" val="791215653"/>
              </p:ext>
            </p:extLst>
          </p:nvPr>
        </p:nvGraphicFramePr>
        <p:xfrm>
          <a:off x="1144570" y="5199531"/>
          <a:ext cx="4991100" cy="311785"/>
        </p:xfrm>
        <a:graphic>
          <a:graphicData uri="http://schemas.openxmlformats.org/drawingml/2006/table">
            <a:tbl>
              <a:tblPr firstRow="1" firstCol="1" bandRow="1"/>
              <a:tblGrid>
                <a:gridCol w="937341">
                  <a:extLst>
                    <a:ext uri="{9D8B030D-6E8A-4147-A177-3AD203B41FA5}">
                      <a16:colId xmlns:a16="http://schemas.microsoft.com/office/drawing/2014/main" xmlns="" val="2552509152"/>
                    </a:ext>
                  </a:extLst>
                </a:gridCol>
                <a:gridCol w="1537238">
                  <a:extLst>
                    <a:ext uri="{9D8B030D-6E8A-4147-A177-3AD203B41FA5}">
                      <a16:colId xmlns:a16="http://schemas.microsoft.com/office/drawing/2014/main" xmlns="" val="3637146068"/>
                    </a:ext>
                  </a:extLst>
                </a:gridCol>
                <a:gridCol w="985002">
                  <a:extLst>
                    <a:ext uri="{9D8B030D-6E8A-4147-A177-3AD203B41FA5}">
                      <a16:colId xmlns:a16="http://schemas.microsoft.com/office/drawing/2014/main" xmlns="" val="781055618"/>
                    </a:ext>
                  </a:extLst>
                </a:gridCol>
                <a:gridCol w="1531519">
                  <a:extLst>
                    <a:ext uri="{9D8B030D-6E8A-4147-A177-3AD203B41FA5}">
                      <a16:colId xmlns:a16="http://schemas.microsoft.com/office/drawing/2014/main" xmlns="" val="619695755"/>
                    </a:ext>
                  </a:extLst>
                </a:gridCol>
              </a:tblGrid>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直    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Arial" panose="020B0604020202020204" pitchFamily="34" charset="0"/>
                        </a:rPr>
                        <a:t>Ø</a:t>
                      </a: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530*10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7827848"/>
                  </a:ext>
                </a:extLst>
              </a:tr>
            </a:tbl>
          </a:graphicData>
        </a:graphic>
      </p:graphicFrame>
    </p:spTree>
    <p:extLst>
      <p:ext uri="{BB962C8B-B14F-4D97-AF65-F5344CB8AC3E}">
        <p14:creationId xmlns:p14="http://schemas.microsoft.com/office/powerpoint/2010/main" val="23630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1.17 </a:t>
            </a:r>
            <a:r>
              <a:rPr lang="zh-CN" altLang="en-US" sz="1600" dirty="0">
                <a:solidFill>
                  <a:srgbClr val="FF0000"/>
                </a:solidFill>
                <a:latin typeface="宋体" panose="02010600030101010101" pitchFamily="2" charset="-122"/>
                <a:ea typeface="宋体" panose="02010600030101010101" pitchFamily="2" charset="-122"/>
              </a:rPr>
              <a:t>启动减温减压器</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8" name="矩形 7">
            <a:extLst>
              <a:ext uri="{FF2B5EF4-FFF2-40B4-BE49-F238E27FC236}">
                <a16:creationId xmlns:a16="http://schemas.microsoft.com/office/drawing/2014/main" xmlns="" id="{C5A6F1BA-83B2-49FC-BE5E-4C917237456C}"/>
              </a:ext>
            </a:extLst>
          </p:cNvPr>
          <p:cNvSpPr/>
          <p:nvPr/>
        </p:nvSpPr>
        <p:spPr>
          <a:xfrm>
            <a:off x="559056" y="3428999"/>
            <a:ext cx="8103163" cy="773289"/>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1.18 </a:t>
            </a:r>
            <a:r>
              <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汽封减温减压器技术规范</a:t>
            </a:r>
            <a:endParaRPr kumimoji="0" lang="en-US"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zh-CN"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aphicFrame>
        <p:nvGraphicFramePr>
          <p:cNvPr id="5" name="表格 4">
            <a:extLst>
              <a:ext uri="{FF2B5EF4-FFF2-40B4-BE49-F238E27FC236}">
                <a16:creationId xmlns:a16="http://schemas.microsoft.com/office/drawing/2014/main" xmlns="" id="{BBD4217B-B934-479B-933A-1C1B363B44A3}"/>
              </a:ext>
            </a:extLst>
          </p:cNvPr>
          <p:cNvGraphicFramePr>
            <a:graphicFrameLocks noGrp="1"/>
          </p:cNvGraphicFramePr>
          <p:nvPr>
            <p:extLst>
              <p:ext uri="{D42A27DB-BD31-4B8C-83A1-F6EECF244321}">
                <p14:modId xmlns:p14="http://schemas.microsoft.com/office/powerpoint/2010/main" val="2287646946"/>
              </p:ext>
            </p:extLst>
          </p:nvPr>
        </p:nvGraphicFramePr>
        <p:xfrm>
          <a:off x="1144570" y="2044000"/>
          <a:ext cx="4991100" cy="1384999"/>
        </p:xfrm>
        <a:graphic>
          <a:graphicData uri="http://schemas.openxmlformats.org/drawingml/2006/table">
            <a:tbl>
              <a:tblPr firstRow="1" firstCol="1" bandRow="1"/>
              <a:tblGrid>
                <a:gridCol w="937341">
                  <a:extLst>
                    <a:ext uri="{9D8B030D-6E8A-4147-A177-3AD203B41FA5}">
                      <a16:colId xmlns:a16="http://schemas.microsoft.com/office/drawing/2014/main" xmlns="" val="131184978"/>
                    </a:ext>
                  </a:extLst>
                </a:gridCol>
                <a:gridCol w="1537238">
                  <a:extLst>
                    <a:ext uri="{9D8B030D-6E8A-4147-A177-3AD203B41FA5}">
                      <a16:colId xmlns:a16="http://schemas.microsoft.com/office/drawing/2014/main" xmlns="" val="2727949414"/>
                    </a:ext>
                  </a:extLst>
                </a:gridCol>
                <a:gridCol w="985002">
                  <a:extLst>
                    <a:ext uri="{9D8B030D-6E8A-4147-A177-3AD203B41FA5}">
                      <a16:colId xmlns:a16="http://schemas.microsoft.com/office/drawing/2014/main" xmlns="" val="3415494350"/>
                    </a:ext>
                  </a:extLst>
                </a:gridCol>
                <a:gridCol w="1531519">
                  <a:extLst>
                    <a:ext uri="{9D8B030D-6E8A-4147-A177-3AD203B41FA5}">
                      <a16:colId xmlns:a16="http://schemas.microsoft.com/office/drawing/2014/main" xmlns="" val="291898687"/>
                    </a:ext>
                  </a:extLst>
                </a:gridCol>
              </a:tblGrid>
              <a:tr h="31178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WY30一4.1/400一1.0/240一6.8/130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1329076"/>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进汽压力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4.1MPa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进汽温度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400</a:t>
                      </a:r>
                      <a:r>
                        <a:rPr lang="zh-CN" sz="1050" kern="10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3919427"/>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减温水压力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6.8MPa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减温水温度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130</a:t>
                      </a:r>
                      <a:r>
                        <a:rPr lang="zh-CN" sz="105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4935451"/>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排汽流量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30</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t</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排汽温度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240</a:t>
                      </a:r>
                      <a:r>
                        <a:rPr lang="zh-CN" sz="105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5435439"/>
                  </a:ext>
                </a:extLst>
              </a:tr>
            </a:tbl>
          </a:graphicData>
        </a:graphic>
      </p:graphicFrame>
      <p:graphicFrame>
        <p:nvGraphicFramePr>
          <p:cNvPr id="6" name="表格 5">
            <a:extLst>
              <a:ext uri="{FF2B5EF4-FFF2-40B4-BE49-F238E27FC236}">
                <a16:creationId xmlns:a16="http://schemas.microsoft.com/office/drawing/2014/main" xmlns="" id="{B9EA1A50-0B34-4D3B-8969-A0C7D4B97A24}"/>
              </a:ext>
            </a:extLst>
          </p:cNvPr>
          <p:cNvGraphicFramePr>
            <a:graphicFrameLocks noGrp="1"/>
          </p:cNvGraphicFramePr>
          <p:nvPr>
            <p:extLst>
              <p:ext uri="{D42A27DB-BD31-4B8C-83A1-F6EECF244321}">
                <p14:modId xmlns:p14="http://schemas.microsoft.com/office/powerpoint/2010/main" val="1186238016"/>
              </p:ext>
            </p:extLst>
          </p:nvPr>
        </p:nvGraphicFramePr>
        <p:xfrm>
          <a:off x="1144570" y="3934951"/>
          <a:ext cx="4991100" cy="1384999"/>
        </p:xfrm>
        <a:graphic>
          <a:graphicData uri="http://schemas.openxmlformats.org/drawingml/2006/table">
            <a:tbl>
              <a:tblPr firstRow="1" firstCol="1" bandRow="1"/>
              <a:tblGrid>
                <a:gridCol w="937341">
                  <a:extLst>
                    <a:ext uri="{9D8B030D-6E8A-4147-A177-3AD203B41FA5}">
                      <a16:colId xmlns:a16="http://schemas.microsoft.com/office/drawing/2014/main" xmlns="" val="542269497"/>
                    </a:ext>
                  </a:extLst>
                </a:gridCol>
                <a:gridCol w="1537238">
                  <a:extLst>
                    <a:ext uri="{9D8B030D-6E8A-4147-A177-3AD203B41FA5}">
                      <a16:colId xmlns:a16="http://schemas.microsoft.com/office/drawing/2014/main" xmlns="" val="531044773"/>
                    </a:ext>
                  </a:extLst>
                </a:gridCol>
                <a:gridCol w="985002">
                  <a:extLst>
                    <a:ext uri="{9D8B030D-6E8A-4147-A177-3AD203B41FA5}">
                      <a16:colId xmlns:a16="http://schemas.microsoft.com/office/drawing/2014/main" xmlns="" val="409792618"/>
                    </a:ext>
                  </a:extLst>
                </a:gridCol>
                <a:gridCol w="1531519">
                  <a:extLst>
                    <a:ext uri="{9D8B030D-6E8A-4147-A177-3AD203B41FA5}">
                      <a16:colId xmlns:a16="http://schemas.microsoft.com/office/drawing/2014/main" xmlns="" val="183314340"/>
                    </a:ext>
                  </a:extLst>
                </a:gridCol>
              </a:tblGrid>
              <a:tr h="31178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型    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WY1.0一3.5～4.0/380～405一1.2/250一6.8/130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数    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5564906"/>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进汽压力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3.5一4.1MPa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进汽温度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380</a:t>
                      </a:r>
                      <a:r>
                        <a:rPr lang="zh-CN" sz="1050" kern="10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366961"/>
                  </a:ext>
                </a:extLst>
              </a:tr>
              <a:tr h="311785">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减温水压力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6.8MPa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减温水温度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130</a:t>
                      </a:r>
                      <a:r>
                        <a:rPr lang="zh-CN" sz="105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8227261"/>
                  </a:ext>
                </a:extLst>
              </a:tr>
              <a:tr h="311785">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排汽流量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t</a:t>
                      </a: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050" kern="100" dirty="0">
                          <a:effectLst/>
                          <a:latin typeface="Times New Roman" panose="02020603050405020304" pitchFamily="18" charset="0"/>
                          <a:ea typeface="宋体" panose="02010600030101010101" pitchFamily="2" charset="-122"/>
                          <a:cs typeface="Times New Roman" panose="02020603050405020304" pitchFamily="18" charset="0"/>
                        </a:rPr>
                        <a:t>h</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a:effectLst/>
                          <a:latin typeface="Times New Roman" panose="02020603050405020304" pitchFamily="18" charset="0"/>
                          <a:ea typeface="宋体" panose="02010600030101010101" pitchFamily="2" charset="-122"/>
                          <a:cs typeface="Times New Roman" panose="02020603050405020304" pitchFamily="18" charset="0"/>
                        </a:rPr>
                        <a:t>排汽温度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050" kern="100" dirty="0">
                          <a:effectLst/>
                          <a:latin typeface="Times New Roman" panose="02020603050405020304" pitchFamily="18" charset="0"/>
                          <a:ea typeface="宋体" panose="02010600030101010101" pitchFamily="2" charset="-122"/>
                          <a:cs typeface="Times New Roman" panose="02020603050405020304" pitchFamily="18" charset="0"/>
                        </a:rPr>
                        <a:t>250</a:t>
                      </a:r>
                      <a:r>
                        <a:rPr lang="zh-CN" sz="1050" kern="100" dirty="0">
                          <a:effectLst/>
                          <a:latin typeface="Times New Roman" panose="02020603050405020304" pitchFamily="18" charset="0"/>
                          <a:ea typeface="宋体" panose="02010600030101010101" pitchFamily="2" charset="-122"/>
                          <a:cs typeface="宋体" panose="02010600030101010101" pitchFamily="2" charset="-122"/>
                        </a:rPr>
                        <a:t>℃</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0401870"/>
                  </a:ext>
                </a:extLst>
              </a:tr>
            </a:tbl>
          </a:graphicData>
        </a:graphic>
      </p:graphicFrame>
    </p:spTree>
    <p:extLst>
      <p:ext uri="{BB962C8B-B14F-4D97-AF65-F5344CB8AC3E}">
        <p14:creationId xmlns:p14="http://schemas.microsoft.com/office/powerpoint/2010/main" val="1935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65374495-C243-4278-BE3B-B48AA1B0F9DB}"/>
              </a:ext>
            </a:extLst>
          </p:cNvPr>
          <p:cNvSpPr/>
          <p:nvPr/>
        </p:nvSpPr>
        <p:spPr>
          <a:xfrm>
            <a:off x="218175" y="162330"/>
            <a:ext cx="681763" cy="705153"/>
          </a:xfrm>
          <a:prstGeom prst="ellipse">
            <a:avLst/>
          </a:prstGeom>
          <a:solidFill>
            <a:srgbClr val="BFBFBF"/>
          </a:solidFill>
          <a:ln w="76200">
            <a:solidFill>
              <a:srgbClr val="287ED3"/>
            </a:solidFill>
          </a:ln>
          <a:effectLst>
            <a:innerShdw blurRad="330200" dist="254000" dir="189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rPr>
              <a:t>1</a:t>
            </a:r>
            <a:endParaRPr kumimoji="0" lang="zh-CN" altLang="en-US" sz="4400" b="1" i="0" u="none" strike="noStrike" kern="1200" cap="none" spc="0" normalizeH="0" baseline="0" noProof="0" dirty="0">
              <a:ln>
                <a:noFill/>
              </a:ln>
              <a:solidFill>
                <a:srgbClr val="287ED3"/>
              </a:solidFill>
              <a:effectLst/>
              <a:uLnTx/>
              <a:uFillTx/>
              <a:latin typeface="宋体" panose="02010600030101010101" pitchFamily="2" charset="-122"/>
              <a:ea typeface="宋体" panose="02010600030101010101" pitchFamily="2" charset="-122"/>
              <a:cs typeface="+mn-cs"/>
            </a:endParaRPr>
          </a:p>
        </p:txBody>
      </p:sp>
      <p:sp>
        <p:nvSpPr>
          <p:cNvPr id="3" name="文本框 60">
            <a:extLst>
              <a:ext uri="{FF2B5EF4-FFF2-40B4-BE49-F238E27FC236}">
                <a16:creationId xmlns:a16="http://schemas.microsoft.com/office/drawing/2014/main" xmlns="" id="{52BD178C-006F-4307-95C4-07C6CCD363F0}"/>
              </a:ext>
            </a:extLst>
          </p:cNvPr>
          <p:cNvSpPr txBox="1">
            <a:spLocks noChangeArrowheads="1"/>
          </p:cNvSpPr>
          <p:nvPr/>
        </p:nvSpPr>
        <p:spPr bwMode="auto">
          <a:xfrm>
            <a:off x="1144570" y="280833"/>
            <a:ext cx="6104974" cy="461665"/>
          </a:xfrm>
          <a:prstGeom prst="rect">
            <a:avLst/>
          </a:prstGeom>
          <a:noFill/>
          <a:ln w="9525">
            <a:noFill/>
            <a:miter lim="800000"/>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工作领域</a:t>
            </a:r>
            <a:r>
              <a:rPr kumimoji="0" lang="en-US"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zh-CN"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垃圾</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焚烧发电机组的运行调节</a:t>
            </a:r>
          </a:p>
        </p:txBody>
      </p:sp>
      <p:sp>
        <p:nvSpPr>
          <p:cNvPr id="4" name="矩形 3">
            <a:extLst>
              <a:ext uri="{FF2B5EF4-FFF2-40B4-BE49-F238E27FC236}">
                <a16:creationId xmlns:a16="http://schemas.microsoft.com/office/drawing/2014/main" xmlns="" id="{CDA6A29A-FB1D-4B05-8384-37FDE214DB09}"/>
              </a:ext>
            </a:extLst>
          </p:cNvPr>
          <p:cNvSpPr/>
          <p:nvPr/>
        </p:nvSpPr>
        <p:spPr>
          <a:xfrm>
            <a:off x="559056" y="1133316"/>
            <a:ext cx="3557384" cy="400559"/>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工作任务</a:t>
            </a:r>
            <a:r>
              <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3  </a:t>
            </a:r>
            <a:r>
              <a:rPr kumimoji="0" lang="zh-CN" altLang="en-US"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rPr>
              <a:t>汽轮机运行监视调节</a:t>
            </a:r>
            <a:endParaRPr kumimoji="0" lang="en-US" altLang="zh-CN" sz="18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p:txBody>
      </p:sp>
      <p:sp>
        <p:nvSpPr>
          <p:cNvPr id="9" name="矩形 8">
            <a:extLst>
              <a:ext uri="{FF2B5EF4-FFF2-40B4-BE49-F238E27FC236}">
                <a16:creationId xmlns:a16="http://schemas.microsoft.com/office/drawing/2014/main" xmlns="" id="{22BE0EB5-E308-475A-9583-C703237A4AB3}"/>
              </a:ext>
            </a:extLst>
          </p:cNvPr>
          <p:cNvSpPr/>
          <p:nvPr/>
        </p:nvSpPr>
        <p:spPr>
          <a:xfrm>
            <a:off x="559056" y="1538048"/>
            <a:ext cx="8103163" cy="4989828"/>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2.</a:t>
            </a:r>
            <a:r>
              <a:rPr lang="zh-CN" altLang="en-US" sz="1600" b="1" dirty="0">
                <a:solidFill>
                  <a:srgbClr val="FF0000"/>
                </a:solidFill>
                <a:latin typeface="宋体" panose="02010600030101010101" pitchFamily="2" charset="-122"/>
                <a:ea typeface="宋体" panose="02010600030101010101" pitchFamily="2" charset="-122"/>
              </a:rPr>
              <a:t>汽轮机辅助系统运行监视调节任务描述</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按照设备规范参数和规程要求，正确调整各参数在正常范围内</a:t>
            </a:r>
            <a:r>
              <a:rPr lang="zh-CN" altLang="zh-CN" sz="1600" dirty="0"/>
              <a:t>。</a:t>
            </a:r>
            <a:endParaRPr lang="en-US" altLang="zh-CN" sz="1600" dirty="0"/>
          </a:p>
          <a:p>
            <a:pPr lvl="0">
              <a:lnSpc>
                <a:spcPct val="150000"/>
              </a:lnSpc>
              <a:defRPr/>
            </a:pPr>
            <a:r>
              <a:rPr lang="en-US" altLang="zh-CN" sz="1600" b="1" dirty="0">
                <a:solidFill>
                  <a:srgbClr val="FF0000"/>
                </a:solidFill>
                <a:latin typeface="宋体" panose="02010600030101010101" pitchFamily="2" charset="-122"/>
                <a:ea typeface="宋体" panose="02010600030101010101" pitchFamily="2" charset="-122"/>
              </a:rPr>
              <a:t>3.</a:t>
            </a:r>
            <a:r>
              <a:rPr lang="zh-CN" altLang="en-US" sz="1600" b="1" dirty="0">
                <a:solidFill>
                  <a:srgbClr val="FF0000"/>
                </a:solidFill>
                <a:latin typeface="宋体" panose="02010600030101010101" pitchFamily="2" charset="-122"/>
                <a:ea typeface="宋体" panose="02010600030101010101" pitchFamily="2" charset="-122"/>
              </a:rPr>
              <a:t>汽轮机辅助系统运行监视调节任务分析</a:t>
            </a:r>
            <a:endParaRPr lang="en-US" altLang="zh-CN" sz="1600" b="1" dirty="0">
              <a:solidFill>
                <a:srgbClr val="FF0000"/>
              </a:solidFill>
              <a:latin typeface="宋体" panose="02010600030101010101" pitchFamily="2" charset="-122"/>
              <a:ea typeface="宋体" panose="02010600030101010101" pitchFamily="2" charset="-122"/>
            </a:endParaRPr>
          </a:p>
          <a:p>
            <a:pPr>
              <a:lnSpc>
                <a:spcPts val="2600"/>
              </a:lnSpc>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这项任务需要在熟练掌握发电厂汽轮机辅助系统工作原理，熟知工艺流程所有设备规范，以最安全、经济、合理的操作方式调节各系统参数。</a:t>
            </a:r>
          </a:p>
          <a:p>
            <a:pPr>
              <a:lnSpc>
                <a:spcPct val="150000"/>
              </a:lnSpc>
              <a:defRPr/>
            </a:pPr>
            <a:r>
              <a:rPr lang="en-US" altLang="zh-CN" sz="1600" b="1" dirty="0">
                <a:solidFill>
                  <a:srgbClr val="FF0000"/>
                </a:solidFill>
                <a:latin typeface="宋体" panose="02010600030101010101" pitchFamily="2" charset="-122"/>
                <a:ea typeface="宋体" panose="02010600030101010101" pitchFamily="2" charset="-122"/>
              </a:rPr>
              <a:t>4.</a:t>
            </a:r>
            <a:r>
              <a:rPr lang="zh-CN" altLang="en-US" sz="1600" b="1" dirty="0">
                <a:solidFill>
                  <a:srgbClr val="FF0000"/>
                </a:solidFill>
                <a:latin typeface="宋体" panose="02010600030101010101" pitchFamily="2" charset="-122"/>
                <a:ea typeface="宋体" panose="02010600030101010101" pitchFamily="2" charset="-122"/>
              </a:rPr>
              <a:t>汽轮机辅助系统运行监视调节</a:t>
            </a:r>
            <a:endParaRPr lang="en-US" altLang="zh-CN" sz="1600" b="1" dirty="0">
              <a:solidFill>
                <a:srgbClr val="FF0000"/>
              </a:solidFill>
              <a:latin typeface="宋体" panose="02010600030101010101" pitchFamily="2" charset="-122"/>
              <a:ea typeface="宋体" panose="02010600030101010101" pitchFamily="2" charset="-122"/>
            </a:endParaRPr>
          </a:p>
          <a:p>
            <a:pPr>
              <a:lnSpc>
                <a:spcPct val="150000"/>
              </a:lnSpc>
              <a:defRPr/>
            </a:pPr>
            <a:r>
              <a:rPr lang="en-US" altLang="zh-CN" sz="1600" dirty="0">
                <a:solidFill>
                  <a:srgbClr val="FF0000"/>
                </a:solidFill>
                <a:latin typeface="宋体" panose="02010600030101010101" pitchFamily="2" charset="-122"/>
                <a:ea typeface="宋体" panose="02010600030101010101" pitchFamily="2" charset="-122"/>
              </a:rPr>
              <a:t>4.1 </a:t>
            </a:r>
            <a:r>
              <a:rPr lang="zh-CN" altLang="en-US" sz="1600" dirty="0">
                <a:solidFill>
                  <a:srgbClr val="FF0000"/>
                </a:solidFill>
                <a:latin typeface="宋体" panose="02010600030101010101" pitchFamily="2" charset="-122"/>
                <a:ea typeface="宋体" panose="02010600030101010101" pitchFamily="2" charset="-122"/>
              </a:rPr>
              <a:t>除氧器运行调整</a:t>
            </a:r>
            <a:endParaRPr lang="en-US" altLang="zh-CN" sz="1600" dirty="0">
              <a:solidFill>
                <a:srgbClr val="FF0000"/>
              </a:solidFill>
              <a:latin typeface="宋体" panose="02010600030101010101" pitchFamily="2" charset="-122"/>
              <a:ea typeface="宋体" panose="02010600030101010101" pitchFamily="2" charset="-122"/>
            </a:endParaRPr>
          </a:p>
          <a:p>
            <a:pPr>
              <a:lnSpc>
                <a:spcPts val="2400"/>
              </a:lnSpc>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1）工作正常后投入温度、压力、水位自动调节，除氧器紧急放水门投自动（水位高于1700mm时自动打开）；</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2）保证压力为0.27MPa，出水温度在130</a:t>
            </a:r>
            <a:r>
              <a:rPr lang="zh-CN" altLang="zh-CN" sz="1600" baseline="30000" dirty="0">
                <a:latin typeface="宋体" panose="02010600030101010101" pitchFamily="2" charset="-122"/>
                <a:ea typeface="宋体" panose="02010600030101010101" pitchFamily="2" charset="-122"/>
              </a:rPr>
              <a:t>℃</a:t>
            </a:r>
            <a:r>
              <a:rPr lang="zh-CN" altLang="zh-CN" sz="1600" dirty="0">
                <a:latin typeface="宋体" panose="02010600030101010101" pitchFamily="2" charset="-122"/>
                <a:ea typeface="宋体" panose="02010600030101010101" pitchFamily="2" charset="-122"/>
              </a:rPr>
              <a:t>以上；</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3）出水含氧量应小于7ug/L ；</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4）水箱水位保持1200～1600mm；</a:t>
            </a:r>
          </a:p>
          <a:p>
            <a:pPr>
              <a:lnSpc>
                <a:spcPts val="2400"/>
              </a:lnSpc>
            </a:pPr>
            <a:r>
              <a:rPr lang="zh-CN" altLang="en-US"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5）送向除氧器的各水源应均匀连续，避免时断时续，达不到除氧要求，在任何情况下，包括汽机骤降负荷或突增补充水时，必须及时增加供汽量，防止除氧器的压力降低，给水泵入口给水发生汽化；</a:t>
            </a:r>
          </a:p>
        </p:txBody>
      </p:sp>
    </p:spTree>
    <p:extLst>
      <p:ext uri="{BB962C8B-B14F-4D97-AF65-F5344CB8AC3E}">
        <p14:creationId xmlns:p14="http://schemas.microsoft.com/office/powerpoint/2010/main" val="38497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8915</TotalTime>
  <Words>57902</Words>
  <Application>Microsoft Office PowerPoint</Application>
  <PresentationFormat>全屏显示(4:3)</PresentationFormat>
  <Paragraphs>5179</Paragraphs>
  <Slides>328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328</vt:i4>
      </vt:variant>
    </vt:vector>
  </HeadingPairs>
  <TitlesOfParts>
    <vt:vector size="342" baseType="lpstr">
      <vt:lpstr>等线</vt:lpstr>
      <vt:lpstr>等线 Light</vt:lpstr>
      <vt:lpstr>华文楷体</vt:lpstr>
      <vt:lpstr>楷体</vt:lpstr>
      <vt:lpstr>宋体</vt:lpstr>
      <vt:lpstr>微软雅黑</vt:lpstr>
      <vt:lpstr>Arial</vt:lpstr>
      <vt:lpstr>Calibri</vt:lpstr>
      <vt:lpstr>Calibri Light</vt:lpstr>
      <vt:lpstr>Cambria Math</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liusq</dc:creator>
  <cp:lastModifiedBy>wey</cp:lastModifiedBy>
  <cp:revision>339</cp:revision>
  <dcterms:created xsi:type="dcterms:W3CDTF">2017-06-16T07:09:00Z</dcterms:created>
  <dcterms:modified xsi:type="dcterms:W3CDTF">2020-10-11T01:35:27Z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