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73" r:id="rId3"/>
    <p:sldId id="312" r:id="rId4"/>
    <p:sldId id="493" r:id="rId5"/>
    <p:sldId id="275" r:id="rId6"/>
    <p:sldId id="443" r:id="rId7"/>
    <p:sldId id="483" r:id="rId8"/>
    <p:sldId id="282" r:id="rId9"/>
    <p:sldId id="444" r:id="rId10"/>
    <p:sldId id="276" r:id="rId11"/>
    <p:sldId id="277" r:id="rId12"/>
    <p:sldId id="278" r:id="rId13"/>
    <p:sldId id="285" r:id="rId14"/>
    <p:sldId id="267" r:id="rId15"/>
    <p:sldId id="445" r:id="rId16"/>
    <p:sldId id="491" r:id="rId18"/>
    <p:sldId id="452" r:id="rId19"/>
    <p:sldId id="570" r:id="rId20"/>
    <p:sldId id="595" r:id="rId21"/>
    <p:sldId id="573" r:id="rId22"/>
    <p:sldId id="280" r:id="rId23"/>
    <p:sldId id="576" r:id="rId24"/>
    <p:sldId id="486" r:id="rId25"/>
    <p:sldId id="488" r:id="rId26"/>
    <p:sldId id="613" r:id="rId27"/>
    <p:sldId id="615" r:id="rId28"/>
    <p:sldId id="489" r:id="rId29"/>
    <p:sldId id="596" r:id="rId30"/>
    <p:sldId id="364" r:id="rId31"/>
    <p:sldId id="263" r:id="rId32"/>
    <p:sldId id="261" r:id="rId33"/>
    <p:sldId id="266" r:id="rId34"/>
    <p:sldId id="291" r:id="rId35"/>
    <p:sldId id="383" r:id="rId36"/>
    <p:sldId id="284"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CD474EF-D1ED-4664-8044-95C3E5383953}">
          <p14:sldIdLst>
            <p14:sldId id="273"/>
            <p14:sldId id="443"/>
            <p14:sldId id="483"/>
            <p14:sldId id="282"/>
            <p14:sldId id="444"/>
            <p14:sldId id="312"/>
            <p14:sldId id="493"/>
            <p14:sldId id="275"/>
          </p14:sldIdLst>
        </p14:section>
        <p14:section name="无标题节" id="{7DBAA6F9-D62A-4F78-8E56-BB71DBA78764}">
          <p14:sldIdLst>
            <p14:sldId id="276"/>
            <p14:sldId id="277"/>
            <p14:sldId id="278"/>
            <p14:sldId id="285"/>
            <p14:sldId id="267"/>
            <p14:sldId id="445"/>
            <p14:sldId id="491"/>
            <p14:sldId id="570"/>
            <p14:sldId id="595"/>
            <p14:sldId id="573"/>
            <p14:sldId id="576"/>
            <p14:sldId id="488"/>
            <p14:sldId id="613"/>
            <p14:sldId id="615"/>
            <p14:sldId id="489"/>
            <p14:sldId id="596"/>
            <p14:sldId id="364"/>
            <p14:sldId id="263"/>
            <p14:sldId id="261"/>
            <p14:sldId id="266"/>
            <p14:sldId id="291"/>
            <p14:sldId id="383"/>
            <p14:sldId id="284"/>
            <p14:sldId id="486"/>
            <p14:sldId id="280"/>
            <p14:sldId id="45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D1F7"/>
    <a:srgbClr val="0F3B9B"/>
    <a:srgbClr val="4ED8F8"/>
    <a:srgbClr val="FF8607"/>
    <a:srgbClr val="0F44A9"/>
    <a:srgbClr val="124EA9"/>
    <a:srgbClr val="0F41A4"/>
    <a:srgbClr val="FDD8A5"/>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20" autoAdjust="0"/>
    <p:restoredTop sz="94660"/>
  </p:normalViewPr>
  <p:slideViewPr>
    <p:cSldViewPr snapToGrid="0">
      <p:cViewPr varScale="1">
        <p:scale>
          <a:sx n="78" d="100"/>
          <a:sy n="78" d="100"/>
        </p:scale>
        <p:origin x="370" y="67"/>
      </p:cViewPr>
      <p:guideLst>
        <p:guide orient="horz" pos="2192"/>
        <p:guide pos="39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8C389-6196-4C38-AF3E-9B180149C6D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1429A-8B3F-4A43-B911-9B4F941AE17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3ED81EE-B656-45DB-ABC5-5287B7347BB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A1039-1F7E-4198-8F34-56F284BBA9D8}" type="slidenum">
              <a:rPr lang="zh-CN" altLang="en-US" smtClean="0"/>
            </a:fld>
            <a:endParaRPr lang="zh-CN" altLang="en-US"/>
          </a:p>
        </p:txBody>
      </p:sp>
    </p:spTree>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3ED81EE-B656-45DB-ABC5-5287B7347BB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A1039-1F7E-4198-8F34-56F284BBA9D8}" type="slidenum">
              <a:rPr lang="zh-CN" altLang="en-US" smtClean="0"/>
            </a:fld>
            <a:endParaRPr lang="zh-CN" altLang="en-US"/>
          </a:p>
        </p:txBody>
      </p:sp>
    </p:spTree>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3ED81EE-B656-45DB-ABC5-5287B7347BB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A1039-1F7E-4198-8F34-56F284BBA9D8}" type="slidenum">
              <a:rPr lang="zh-CN" altLang="en-US" smtClean="0"/>
            </a:fld>
            <a:endParaRPr lang="zh-CN" altLang="en-US"/>
          </a:p>
        </p:txBody>
      </p:sp>
    </p:spTree>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3ED81EE-B656-45DB-ABC5-5287B7347BB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A1039-1F7E-4198-8F34-56F284BBA9D8}" type="slidenum">
              <a:rPr lang="zh-CN" altLang="en-US" smtClean="0"/>
            </a:fld>
            <a:endParaRPr lang="zh-CN" altLang="en-US"/>
          </a:p>
        </p:txBody>
      </p:sp>
    </p:spTree>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3ED81EE-B656-45DB-ABC5-5287B7347BB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A1039-1F7E-4198-8F34-56F284BBA9D8}" type="slidenum">
              <a:rPr lang="zh-CN" altLang="en-US" smtClean="0"/>
            </a:fld>
            <a:endParaRPr lang="zh-CN" altLang="en-US"/>
          </a:p>
        </p:txBody>
      </p:sp>
    </p:spTree>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3ED81EE-B656-45DB-ABC5-5287B7347BB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8A1039-1F7E-4198-8F34-56F284BBA9D8}" type="slidenum">
              <a:rPr lang="zh-CN" altLang="en-US" smtClean="0"/>
            </a:fld>
            <a:endParaRPr lang="zh-CN" altLang="en-US"/>
          </a:p>
        </p:txBody>
      </p:sp>
    </p:spTree>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3ED81EE-B656-45DB-ABC5-5287B7347BB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D8A1039-1F7E-4198-8F34-56F284BBA9D8}" type="slidenum">
              <a:rPr lang="zh-CN" altLang="en-US" smtClean="0"/>
            </a:fld>
            <a:endParaRPr lang="zh-CN" altLang="en-US"/>
          </a:p>
        </p:txBody>
      </p:sp>
    </p:spTree>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3ED81EE-B656-45DB-ABC5-5287B7347BB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D8A1039-1F7E-4198-8F34-56F284BBA9D8}" type="slidenum">
              <a:rPr lang="zh-CN" altLang="en-US" smtClean="0"/>
            </a:fld>
            <a:endParaRPr lang="zh-CN" altLang="en-US"/>
          </a:p>
        </p:txBody>
      </p:sp>
    </p:spTree>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ED81EE-B656-45DB-ABC5-5287B7347BB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D8A1039-1F7E-4198-8F34-56F284BBA9D8}" type="slidenum">
              <a:rPr lang="zh-CN" altLang="en-US" smtClean="0"/>
            </a:fld>
            <a:endParaRPr lang="zh-CN" altLang="en-US"/>
          </a:p>
        </p:txBody>
      </p:sp>
    </p:spTree>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3ED81EE-B656-45DB-ABC5-5287B7347BB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8A1039-1F7E-4198-8F34-56F284BBA9D8}" type="slidenum">
              <a:rPr lang="zh-CN" altLang="en-US" smtClean="0"/>
            </a:fld>
            <a:endParaRPr lang="zh-CN" altLang="en-US"/>
          </a:p>
        </p:txBody>
      </p:sp>
    </p:spTree>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3ED81EE-B656-45DB-ABC5-5287B7347BB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8A1039-1F7E-4198-8F34-56F284BBA9D8}" type="slidenum">
              <a:rPr lang="zh-CN" altLang="en-US" smtClean="0"/>
            </a:fld>
            <a:endParaRPr lang="zh-CN" altLang="en-US"/>
          </a:p>
        </p:txBody>
      </p:sp>
    </p:spTree>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12" cstate="print"/>
          <a:stretch>
            <a:fillRect/>
          </a:stretch>
        </p:blipFill>
        <p:spPr>
          <a:xfrm>
            <a:off x="0" y="0"/>
            <a:ext cx="12192000" cy="6857999"/>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ED81EE-B656-45DB-ABC5-5287B7347BB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A1039-1F7E-4198-8F34-56F284BBA9D8}" type="slidenum">
              <a:rPr lang="zh-CN" altLang="en-US" smtClean="0"/>
            </a:fld>
            <a:endParaRPr lang="zh-CN" altLang="en-US"/>
          </a:p>
        </p:txBody>
      </p:sp>
      <p:grpSp>
        <p:nvGrpSpPr>
          <p:cNvPr id="7" name="组合 6"/>
          <p:cNvGrpSpPr/>
          <p:nvPr userDrawn="1"/>
        </p:nvGrpSpPr>
        <p:grpSpPr>
          <a:xfrm>
            <a:off x="0" y="6713316"/>
            <a:ext cx="12192000" cy="144684"/>
            <a:chOff x="0" y="6713316"/>
            <a:chExt cx="12192000" cy="144684"/>
          </a:xfrm>
        </p:grpSpPr>
        <p:sp>
          <p:nvSpPr>
            <p:cNvPr id="8" name="矩形 7"/>
            <p:cNvSpPr/>
            <p:nvPr/>
          </p:nvSpPr>
          <p:spPr>
            <a:xfrm>
              <a:off x="0" y="6713316"/>
              <a:ext cx="12192000" cy="144684"/>
            </a:xfrm>
            <a:prstGeom prst="rect">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127760" y="6713316"/>
              <a:ext cx="11064240" cy="1446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blinds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8.png"/><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p:cNvSpPr/>
          <p:nvPr/>
        </p:nvSpPr>
        <p:spPr bwMode="auto">
          <a:xfrm>
            <a:off x="-4764" y="3083901"/>
            <a:ext cx="5045076" cy="2738707"/>
          </a:xfrm>
          <a:custGeom>
            <a:avLst/>
            <a:gdLst>
              <a:gd name="connsiteX0" fmla="*/ 0 w 5045076"/>
              <a:gd name="connsiteY0" fmla="*/ 0 h 3082877"/>
              <a:gd name="connsiteX1" fmla="*/ 5045076 w 5045076"/>
              <a:gd name="connsiteY1" fmla="*/ 2514084 h 3082877"/>
              <a:gd name="connsiteX2" fmla="*/ 5025952 w 5045076"/>
              <a:gd name="connsiteY2" fmla="*/ 2526037 h 3082877"/>
              <a:gd name="connsiteX3" fmla="*/ 4987934 w 5045076"/>
              <a:gd name="connsiteY3" fmla="*/ 2548982 h 3082877"/>
              <a:gd name="connsiteX4" fmla="*/ 4829447 w 5045076"/>
              <a:gd name="connsiteY4" fmla="*/ 2616387 h 3082877"/>
              <a:gd name="connsiteX5" fmla="*/ 3151933 w 5045076"/>
              <a:gd name="connsiteY5" fmla="*/ 3082877 h 3082877"/>
              <a:gd name="connsiteX6" fmla="*/ 1276894 w 5045076"/>
              <a:gd name="connsiteY6" fmla="*/ 2793358 h 3082877"/>
              <a:gd name="connsiteX7" fmla="*/ 352100 w 5045076"/>
              <a:gd name="connsiteY7" fmla="*/ 2186413 h 3082877"/>
              <a:gd name="connsiteX8" fmla="*/ 0 w 5045076"/>
              <a:gd name="connsiteY8" fmla="*/ 1886429 h 3082877"/>
              <a:gd name="connsiteX9" fmla="*/ 0 w 5045076"/>
              <a:gd name="connsiteY9" fmla="*/ 1859622 h 3082877"/>
              <a:gd name="connsiteX10" fmla="*/ 0 w 5045076"/>
              <a:gd name="connsiteY10" fmla="*/ 0 h 308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5076" h="3082877">
                <a:moveTo>
                  <a:pt x="0" y="0"/>
                </a:moveTo>
                <a:cubicBezTo>
                  <a:pt x="517661" y="1189047"/>
                  <a:pt x="1883947" y="3225420"/>
                  <a:pt x="5045076" y="2514084"/>
                </a:cubicBezTo>
                <a:cubicBezTo>
                  <a:pt x="5045076" y="2514084"/>
                  <a:pt x="5038545" y="2518266"/>
                  <a:pt x="5025952" y="2526037"/>
                </a:cubicBezTo>
                <a:lnTo>
                  <a:pt x="4987934" y="2548982"/>
                </a:lnTo>
                <a:lnTo>
                  <a:pt x="4829447" y="2616387"/>
                </a:lnTo>
                <a:cubicBezTo>
                  <a:pt x="4270276" y="2845463"/>
                  <a:pt x="3708718" y="3020090"/>
                  <a:pt x="3151933" y="3082877"/>
                </a:cubicBezTo>
                <a:cubicBezTo>
                  <a:pt x="2384101" y="3061948"/>
                  <a:pt x="1768986" y="2953815"/>
                  <a:pt x="1276894" y="2793358"/>
                </a:cubicBezTo>
                <a:cubicBezTo>
                  <a:pt x="967215" y="2650342"/>
                  <a:pt x="657537" y="2451515"/>
                  <a:pt x="352100" y="2186413"/>
                </a:cubicBezTo>
                <a:cubicBezTo>
                  <a:pt x="220593" y="2071303"/>
                  <a:pt x="101812" y="1973634"/>
                  <a:pt x="0" y="1886429"/>
                </a:cubicBezTo>
                <a:lnTo>
                  <a:pt x="0" y="1859622"/>
                </a:lnTo>
                <a:cubicBezTo>
                  <a:pt x="0" y="1687080"/>
                  <a:pt x="0" y="1226967"/>
                  <a:pt x="0" y="0"/>
                </a:cubicBezTo>
                <a:close/>
              </a:path>
            </a:pathLst>
          </a:custGeom>
          <a:solidFill>
            <a:srgbClr val="FF8607"/>
          </a:solidFill>
          <a:ln>
            <a:noFill/>
          </a:ln>
        </p:spPr>
        <p:txBody>
          <a:bodyPr vert="horz" wrap="square" lIns="91440" tIns="45720" rIns="91440" bIns="45720" numCol="1" anchor="t" anchorCtr="0" compatLnSpc="1">
            <a:noAutofit/>
          </a:bodyPr>
          <a:lstStyle/>
          <a:p>
            <a:endParaRPr lang="zh-CN" altLang="en-US"/>
          </a:p>
        </p:txBody>
      </p:sp>
      <p:sp>
        <p:nvSpPr>
          <p:cNvPr id="3" name="Freeform 14"/>
          <p:cNvSpPr/>
          <p:nvPr/>
        </p:nvSpPr>
        <p:spPr bwMode="auto">
          <a:xfrm>
            <a:off x="-15452" y="4073456"/>
            <a:ext cx="12192000" cy="2792095"/>
          </a:xfrm>
          <a:custGeom>
            <a:avLst/>
            <a:gdLst>
              <a:gd name="T0" fmla="*/ 2874 w 2874"/>
              <a:gd name="T1" fmla="*/ 376 h 1399"/>
              <a:gd name="T2" fmla="*/ 2022 w 2874"/>
              <a:gd name="T3" fmla="*/ 176 h 1399"/>
              <a:gd name="T4" fmla="*/ 1301 w 2874"/>
              <a:gd name="T5" fmla="*/ 599 h 1399"/>
              <a:gd name="T6" fmla="*/ 1294 w 2874"/>
              <a:gd name="T7" fmla="*/ 601 h 1399"/>
              <a:gd name="T8" fmla="*/ 1270 w 2874"/>
              <a:gd name="T9" fmla="*/ 617 h 1399"/>
              <a:gd name="T10" fmla="*/ 743 w 2874"/>
              <a:gd name="T11" fmla="*/ 821 h 1399"/>
              <a:gd name="T12" fmla="*/ 301 w 2874"/>
              <a:gd name="T13" fmla="*/ 738 h 1399"/>
              <a:gd name="T14" fmla="*/ 83 w 2874"/>
              <a:gd name="T15" fmla="*/ 564 h 1399"/>
              <a:gd name="T16" fmla="*/ 0 w 2874"/>
              <a:gd name="T17" fmla="*/ 478 h 1399"/>
              <a:gd name="T18" fmla="*/ 0 w 2874"/>
              <a:gd name="T19" fmla="*/ 868 h 1399"/>
              <a:gd name="T20" fmla="*/ 0 w 2874"/>
              <a:gd name="T21" fmla="*/ 944 h 1399"/>
              <a:gd name="T22" fmla="*/ 0 w 2874"/>
              <a:gd name="T23" fmla="*/ 1399 h 1399"/>
              <a:gd name="T24" fmla="*/ 2874 w 2874"/>
              <a:gd name="T25" fmla="*/ 1399 h 1399"/>
              <a:gd name="T26" fmla="*/ 2874 w 2874"/>
              <a:gd name="T27" fmla="*/ 376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74" h="1399">
                <a:moveTo>
                  <a:pt x="2874" y="376"/>
                </a:moveTo>
                <a:cubicBezTo>
                  <a:pt x="2701" y="194"/>
                  <a:pt x="2407" y="0"/>
                  <a:pt x="2022" y="176"/>
                </a:cubicBezTo>
                <a:cubicBezTo>
                  <a:pt x="1785" y="285"/>
                  <a:pt x="1544" y="458"/>
                  <a:pt x="1301" y="599"/>
                </a:cubicBezTo>
                <a:cubicBezTo>
                  <a:pt x="1294" y="601"/>
                  <a:pt x="1294" y="601"/>
                  <a:pt x="1294" y="601"/>
                </a:cubicBezTo>
                <a:cubicBezTo>
                  <a:pt x="1270" y="617"/>
                  <a:pt x="1270" y="617"/>
                  <a:pt x="1270" y="617"/>
                </a:cubicBezTo>
                <a:cubicBezTo>
                  <a:pt x="1095" y="716"/>
                  <a:pt x="918" y="797"/>
                  <a:pt x="743" y="821"/>
                </a:cubicBezTo>
                <a:cubicBezTo>
                  <a:pt x="562" y="815"/>
                  <a:pt x="417" y="784"/>
                  <a:pt x="301" y="738"/>
                </a:cubicBezTo>
                <a:cubicBezTo>
                  <a:pt x="228" y="697"/>
                  <a:pt x="155" y="640"/>
                  <a:pt x="83" y="564"/>
                </a:cubicBezTo>
                <a:cubicBezTo>
                  <a:pt x="52" y="531"/>
                  <a:pt x="24" y="503"/>
                  <a:pt x="0" y="478"/>
                </a:cubicBezTo>
                <a:cubicBezTo>
                  <a:pt x="0" y="868"/>
                  <a:pt x="0" y="868"/>
                  <a:pt x="0" y="868"/>
                </a:cubicBezTo>
                <a:cubicBezTo>
                  <a:pt x="0" y="944"/>
                  <a:pt x="0" y="944"/>
                  <a:pt x="0" y="944"/>
                </a:cubicBezTo>
                <a:cubicBezTo>
                  <a:pt x="0" y="1399"/>
                  <a:pt x="0" y="1399"/>
                  <a:pt x="0" y="1399"/>
                </a:cubicBezTo>
                <a:cubicBezTo>
                  <a:pt x="2874" y="1399"/>
                  <a:pt x="2874" y="1399"/>
                  <a:pt x="2874" y="1399"/>
                </a:cubicBezTo>
                <a:lnTo>
                  <a:pt x="2874" y="376"/>
                </a:lnTo>
                <a:close/>
              </a:path>
            </a:pathLst>
          </a:custGeom>
          <a:blipFill>
            <a:blip r:embed="rId1" cstate="print"/>
            <a:srcRect/>
            <a:stretch>
              <a:fillRect l="-23941" r="-23941"/>
            </a:stretch>
          </a:blipFill>
          <a:ln>
            <a:noFill/>
          </a:ln>
        </p:spPr>
        <p:txBody>
          <a:bodyPr vert="horz" wrap="square" lIns="91440" tIns="45720" rIns="91440" bIns="45720" numCol="1" anchor="t" anchorCtr="0" compatLnSpc="1"/>
          <a:lstStyle/>
          <a:p>
            <a:pPr algn="ctr"/>
            <a:endParaRPr lang="zh-CN"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endParaRPr>
          </a:p>
        </p:txBody>
      </p:sp>
      <p:sp>
        <p:nvSpPr>
          <p:cNvPr id="4" name="Freeform 15"/>
          <p:cNvSpPr/>
          <p:nvPr/>
        </p:nvSpPr>
        <p:spPr bwMode="auto">
          <a:xfrm>
            <a:off x="-4763" y="3951891"/>
            <a:ext cx="3444875" cy="2179638"/>
          </a:xfrm>
          <a:custGeom>
            <a:avLst/>
            <a:gdLst>
              <a:gd name="T0" fmla="*/ 0 w 812"/>
              <a:gd name="T1" fmla="*/ 0 h 625"/>
              <a:gd name="T2" fmla="*/ 0 w 812"/>
              <a:gd name="T3" fmla="*/ 346 h 625"/>
              <a:gd name="T4" fmla="*/ 812 w 812"/>
              <a:gd name="T5" fmla="*/ 497 h 625"/>
              <a:gd name="T6" fmla="*/ 0 w 812"/>
              <a:gd name="T7" fmla="*/ 0 h 625"/>
            </a:gdLst>
            <a:ahLst/>
            <a:cxnLst>
              <a:cxn ang="0">
                <a:pos x="T0" y="T1"/>
              </a:cxn>
              <a:cxn ang="0">
                <a:pos x="T2" y="T3"/>
              </a:cxn>
              <a:cxn ang="0">
                <a:pos x="T4" y="T5"/>
              </a:cxn>
              <a:cxn ang="0">
                <a:pos x="T6" y="T7"/>
              </a:cxn>
            </a:cxnLst>
            <a:rect l="0" t="0" r="r" b="b"/>
            <a:pathLst>
              <a:path w="812" h="625">
                <a:moveTo>
                  <a:pt x="0" y="0"/>
                </a:moveTo>
                <a:cubicBezTo>
                  <a:pt x="0" y="346"/>
                  <a:pt x="0" y="346"/>
                  <a:pt x="0" y="346"/>
                </a:cubicBezTo>
                <a:cubicBezTo>
                  <a:pt x="364" y="625"/>
                  <a:pt x="812" y="497"/>
                  <a:pt x="812" y="497"/>
                </a:cubicBezTo>
                <a:cubicBezTo>
                  <a:pt x="420" y="524"/>
                  <a:pt x="150" y="230"/>
                  <a:pt x="0" y="0"/>
                </a:cubicBezTo>
                <a:close/>
              </a:path>
            </a:pathLst>
          </a:custGeom>
          <a:solidFill>
            <a:srgbClr val="00B0F0"/>
          </a:solidFill>
          <a:ln>
            <a:noFill/>
          </a:ln>
        </p:spPr>
        <p:txBody>
          <a:bodyPr vert="horz" wrap="square" lIns="91440" tIns="45720" rIns="91440" bIns="45720" numCol="1" anchor="t" anchorCtr="0" compatLnSpc="1"/>
          <a:lstStyle/>
          <a:p>
            <a:endParaRPr lang="zh-CN" altLang="en-US"/>
          </a:p>
        </p:txBody>
      </p:sp>
      <p:sp>
        <p:nvSpPr>
          <p:cNvPr id="5" name="文本框 4"/>
          <p:cNvSpPr txBox="1"/>
          <p:nvPr/>
        </p:nvSpPr>
        <p:spPr>
          <a:xfrm>
            <a:off x="1266825" y="1256030"/>
            <a:ext cx="8867775" cy="768350"/>
          </a:xfrm>
          <a:prstGeom prst="rect">
            <a:avLst/>
          </a:prstGeom>
          <a:noFill/>
        </p:spPr>
        <p:txBody>
          <a:bodyPr wrap="squar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dirty="0"/>
              <a:t>供暖系统中的的减阻节电</a:t>
            </a:r>
            <a:endParaRPr lang="zh-CN" altLang="en-US" dirty="0"/>
          </a:p>
        </p:txBody>
      </p:sp>
      <p:sp>
        <p:nvSpPr>
          <p:cNvPr id="6" name="文本框 5"/>
          <p:cNvSpPr txBox="1"/>
          <p:nvPr/>
        </p:nvSpPr>
        <p:spPr>
          <a:xfrm>
            <a:off x="877570" y="2024380"/>
            <a:ext cx="9725025" cy="768350"/>
          </a:xfrm>
          <a:prstGeom prst="rect">
            <a:avLst/>
          </a:prstGeom>
          <a:noFill/>
        </p:spPr>
        <p:txBody>
          <a:bodyPr wrap="squar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dirty="0"/>
              <a:t>供暖系统中的管网水力平衡平衡</a:t>
            </a:r>
            <a:endParaRPr lang="zh-CN" altLang="en-US" dirty="0"/>
          </a:p>
        </p:txBody>
      </p:sp>
      <p:sp>
        <p:nvSpPr>
          <p:cNvPr id="7" name="矩形: 圆角 6"/>
          <p:cNvSpPr/>
          <p:nvPr/>
        </p:nvSpPr>
        <p:spPr>
          <a:xfrm>
            <a:off x="2593444" y="2953684"/>
            <a:ext cx="1768483" cy="348316"/>
          </a:xfrm>
          <a:prstGeom prst="roundRect">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微软雅黑" panose="020B0503020204020204" pitchFamily="34" charset="-122"/>
                <a:ea typeface="微软雅黑" panose="020B0503020204020204" pitchFamily="34" charset="-122"/>
              </a:rPr>
              <a:t>技术创新</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矩形: 圆角 7"/>
          <p:cNvSpPr/>
          <p:nvPr/>
        </p:nvSpPr>
        <p:spPr>
          <a:xfrm>
            <a:off x="4442988" y="2953684"/>
            <a:ext cx="1768483" cy="348316"/>
          </a:xfrm>
          <a:prstGeom prst="roundRect">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节能环保</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矩形: 圆角 8"/>
          <p:cNvSpPr/>
          <p:nvPr/>
        </p:nvSpPr>
        <p:spPr>
          <a:xfrm>
            <a:off x="6292532" y="2953684"/>
            <a:ext cx="1768483" cy="348316"/>
          </a:xfrm>
          <a:prstGeom prst="roundRect">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减阻节电</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矩形: 圆角 9"/>
          <p:cNvSpPr/>
          <p:nvPr/>
        </p:nvSpPr>
        <p:spPr>
          <a:xfrm>
            <a:off x="8142077" y="2953684"/>
            <a:ext cx="1768483" cy="348316"/>
          </a:xfrm>
          <a:prstGeom prst="roundRect">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微软雅黑" panose="020B0503020204020204" pitchFamily="34" charset="-122"/>
                <a:ea typeface="微软雅黑" panose="020B0503020204020204" pitchFamily="34" charset="-122"/>
              </a:rPr>
              <a:t>平衡节热</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任意多边形: 形状 14"/>
          <p:cNvSpPr/>
          <p:nvPr/>
        </p:nvSpPr>
        <p:spPr bwMode="auto">
          <a:xfrm rot="20704559" flipH="1" flipV="1">
            <a:off x="8442150" y="3985968"/>
            <a:ext cx="3946408" cy="1588781"/>
          </a:xfrm>
          <a:custGeom>
            <a:avLst/>
            <a:gdLst>
              <a:gd name="connsiteX0" fmla="*/ 1659943 w 4222861"/>
              <a:gd name="connsiteY0" fmla="*/ 1312541 h 1588781"/>
              <a:gd name="connsiteX1" fmla="*/ 44939 w 4222861"/>
              <a:gd name="connsiteY1" fmla="*/ 714492 h 1588781"/>
              <a:gd name="connsiteX2" fmla="*/ 0 w 4222861"/>
              <a:gd name="connsiteY2" fmla="*/ 688448 h 1588781"/>
              <a:gd name="connsiteX3" fmla="*/ 183491 w 4222861"/>
              <a:gd name="connsiteY3" fmla="*/ 0 h 1588781"/>
              <a:gd name="connsiteX4" fmla="*/ 382825 w 4222861"/>
              <a:gd name="connsiteY4" fmla="*/ 149806 h 1588781"/>
              <a:gd name="connsiteX5" fmla="*/ 4222861 w 4222861"/>
              <a:gd name="connsiteY5" fmla="*/ 1545907 h 1588781"/>
              <a:gd name="connsiteX6" fmla="*/ 1659943 w 4222861"/>
              <a:gd name="connsiteY6" fmla="*/ 1312541 h 158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2861" h="1588781">
                <a:moveTo>
                  <a:pt x="1659943" y="1312541"/>
                </a:moveTo>
                <a:cubicBezTo>
                  <a:pt x="1021019" y="1146458"/>
                  <a:pt x="440155" y="926734"/>
                  <a:pt x="44939" y="714492"/>
                </a:cubicBezTo>
                <a:lnTo>
                  <a:pt x="0" y="688448"/>
                </a:lnTo>
                <a:lnTo>
                  <a:pt x="183491" y="0"/>
                </a:lnTo>
                <a:lnTo>
                  <a:pt x="382825" y="149806"/>
                </a:lnTo>
                <a:cubicBezTo>
                  <a:pt x="1570338" y="980314"/>
                  <a:pt x="3504676" y="1593186"/>
                  <a:pt x="4222861" y="1545907"/>
                </a:cubicBezTo>
                <a:cubicBezTo>
                  <a:pt x="3466957" y="1660068"/>
                  <a:pt x="2511840" y="1533985"/>
                  <a:pt x="1659943" y="1312541"/>
                </a:cubicBezTo>
                <a:close/>
              </a:path>
            </a:pathLst>
          </a:custGeom>
          <a:gradFill>
            <a:gsLst>
              <a:gs pos="91000">
                <a:srgbClr val="00B0F0"/>
              </a:gs>
              <a:gs pos="0">
                <a:srgbClr val="0070C0"/>
              </a:gs>
            </a:gsLst>
            <a:lin ang="5400000" scaled="1"/>
          </a:gradFill>
          <a:ln>
            <a:noFill/>
          </a:ln>
        </p:spPr>
        <p:txBody>
          <a:bodyPr vert="horz" wrap="square" lIns="121920" tIns="60960" rIns="121920" bIns="60960" numCol="1" anchor="t" anchorCtr="0" compatLnSpc="1"/>
          <a:lstStyle/>
          <a:p>
            <a:endParaRPr lang="zh-CN" altLang="en-US" sz="2400"/>
          </a:p>
        </p:txBody>
      </p:sp>
      <p:sp>
        <p:nvSpPr>
          <p:cNvPr id="11" name="矩形 10"/>
          <p:cNvSpPr/>
          <p:nvPr/>
        </p:nvSpPr>
        <p:spPr>
          <a:xfrm>
            <a:off x="3088958" y="6112694"/>
            <a:ext cx="6093460" cy="521970"/>
          </a:xfrm>
          <a:prstGeom prst="rect">
            <a:avLst/>
          </a:prstGeom>
          <a:solidFill>
            <a:srgbClr val="002060">
              <a:alpha val="75000"/>
            </a:srgbClr>
          </a:solidFill>
        </p:spPr>
        <p:txBody>
          <a:bodyPr wrap="square" rtlCol="0" anchor="t">
            <a:spAutoFit/>
          </a:bodyPr>
          <a:lstStyle/>
          <a:p>
            <a:pPr algn="ctr"/>
            <a:endParaRPr lang="zh-CN" altLang="en-US" sz="28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flipH="1">
            <a:off x="6532705" y="3415834"/>
            <a:ext cx="4153849" cy="1328113"/>
            <a:chOff x="1705941" y="2507626"/>
            <a:chExt cx="4153849" cy="1328113"/>
          </a:xfrm>
        </p:grpSpPr>
        <p:sp>
          <p:nvSpPr>
            <p:cNvPr id="64" name="任意多边形: 形状 63"/>
            <p:cNvSpPr/>
            <p:nvPr/>
          </p:nvSpPr>
          <p:spPr>
            <a:xfrm flipV="1">
              <a:off x="3812163" y="3185024"/>
              <a:ext cx="2047627" cy="80374"/>
            </a:xfrm>
            <a:custGeom>
              <a:avLst/>
              <a:gdLst>
                <a:gd name="connsiteX0" fmla="*/ 886691 w 886691"/>
                <a:gd name="connsiteY0" fmla="*/ 0 h 0"/>
                <a:gd name="connsiteX1" fmla="*/ 0 w 886691"/>
                <a:gd name="connsiteY1" fmla="*/ 0 h 0"/>
              </a:gdLst>
              <a:ahLst/>
              <a:cxnLst>
                <a:cxn ang="0">
                  <a:pos x="connsiteX0" y="connsiteY0"/>
                </a:cxn>
                <a:cxn ang="0">
                  <a:pos x="connsiteX1" y="connsiteY1"/>
                </a:cxn>
              </a:cxnLst>
              <a:rect l="l" t="t" r="r" b="b"/>
              <a:pathLst>
                <a:path w="886691">
                  <a:moveTo>
                    <a:pt x="886691" y="0"/>
                  </a:moveTo>
                  <a:lnTo>
                    <a:pt x="0"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p:cNvGrpSpPr/>
            <p:nvPr/>
          </p:nvGrpSpPr>
          <p:grpSpPr>
            <a:xfrm>
              <a:off x="1705941" y="2542996"/>
              <a:ext cx="2106222" cy="1292743"/>
              <a:chOff x="900121" y="2743208"/>
              <a:chExt cx="2106222" cy="1044644"/>
            </a:xfrm>
          </p:grpSpPr>
          <p:grpSp>
            <p:nvGrpSpPr>
              <p:cNvPr id="67" name="组合 66"/>
              <p:cNvGrpSpPr/>
              <p:nvPr/>
            </p:nvGrpSpPr>
            <p:grpSpPr>
              <a:xfrm>
                <a:off x="900121" y="2743208"/>
                <a:ext cx="2106222" cy="1044644"/>
                <a:chOff x="3743425" y="2000540"/>
                <a:chExt cx="1436976" cy="1286018"/>
              </a:xfrm>
            </p:grpSpPr>
            <p:sp>
              <p:nvSpPr>
                <p:cNvPr id="69" name="矩形: 圆角 68"/>
                <p:cNvSpPr/>
                <p:nvPr/>
              </p:nvSpPr>
              <p:spPr>
                <a:xfrm>
                  <a:off x="3743425" y="2000540"/>
                  <a:ext cx="1436976" cy="1241516"/>
                </a:xfrm>
                <a:prstGeom prst="roundRect">
                  <a:avLst>
                    <a:gd name="adj" fmla="val 3410"/>
                  </a:avLst>
                </a:prstGeom>
                <a:solidFill>
                  <a:srgbClr val="002060">
                    <a:alpha val="14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kern="100">
                    <a:solidFill>
                      <a:schemeClr val="bg1"/>
                    </a:solidFill>
                    <a:latin typeface="宋体" panose="02010600030101010101" pitchFamily="2" charset="-122"/>
                    <a:ea typeface="宋体" panose="02010600030101010101" pitchFamily="2" charset="-122"/>
                  </a:endParaRPr>
                </a:p>
              </p:txBody>
            </p:sp>
            <p:sp>
              <p:nvSpPr>
                <p:cNvPr id="70" name="等腰三角形 69"/>
                <p:cNvSpPr/>
                <p:nvPr/>
              </p:nvSpPr>
              <p:spPr>
                <a:xfrm rot="5400000">
                  <a:off x="3667834" y="2114356"/>
                  <a:ext cx="1259032" cy="1085372"/>
                </a:xfrm>
                <a:prstGeom prst="triangle">
                  <a:avLst>
                    <a:gd name="adj" fmla="val 0"/>
                  </a:avLst>
                </a:prstGeom>
                <a:solidFill>
                  <a:schemeClr val="bg1">
                    <a:lumMod val="75000"/>
                    <a:alpha val="1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1" kern="100" dirty="0">
                    <a:solidFill>
                      <a:schemeClr val="bg1"/>
                    </a:solidFill>
                    <a:latin typeface="宋体" panose="02010600030101010101" pitchFamily="2" charset="-122"/>
                    <a:ea typeface="宋体" panose="02010600030101010101" pitchFamily="2" charset="-122"/>
                  </a:endParaRPr>
                </a:p>
              </p:txBody>
            </p:sp>
          </p:grpSp>
          <p:sp>
            <p:nvSpPr>
              <p:cNvPr id="68" name="矩形 67"/>
              <p:cNvSpPr/>
              <p:nvPr/>
            </p:nvSpPr>
            <p:spPr>
              <a:xfrm>
                <a:off x="1818708" y="3743800"/>
                <a:ext cx="262881" cy="36945"/>
              </a:xfrm>
              <a:prstGeom prst="rect">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66" name="矩形: 圆角 65"/>
            <p:cNvSpPr/>
            <p:nvPr/>
          </p:nvSpPr>
          <p:spPr>
            <a:xfrm>
              <a:off x="2096127" y="2507626"/>
              <a:ext cx="1332436" cy="86569"/>
            </a:xfrm>
            <a:prstGeom prst="roundRect">
              <a:avLst>
                <a:gd name="adj" fmla="val 26992"/>
              </a:avLst>
            </a:prstGeom>
            <a:solidFill>
              <a:schemeClr val="bg1"/>
            </a:solidFill>
            <a:ln>
              <a:noFill/>
            </a:ln>
            <a:effectLst>
              <a:glow rad="63500">
                <a:schemeClr val="bg1">
                  <a:alpha val="3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2" name="文本框 1"/>
          <p:cNvSpPr txBox="1"/>
          <p:nvPr/>
        </p:nvSpPr>
        <p:spPr>
          <a:xfrm>
            <a:off x="1245292" y="437757"/>
            <a:ext cx="4333472" cy="58356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r>
              <a:rPr lang="zh-CN" altLang="en-US" dirty="0"/>
              <a:t>减阻节电系统技术优势</a:t>
            </a:r>
            <a:endParaRPr lang="zh-CN" altLang="en-US" dirty="0"/>
          </a:p>
        </p:txBody>
      </p:sp>
      <p:grpSp>
        <p:nvGrpSpPr>
          <p:cNvPr id="3" name="组合 2"/>
          <p:cNvGrpSpPr/>
          <p:nvPr/>
        </p:nvGrpSpPr>
        <p:grpSpPr>
          <a:xfrm>
            <a:off x="490597" y="423580"/>
            <a:ext cx="637163" cy="616511"/>
            <a:chOff x="294639" y="391844"/>
            <a:chExt cx="735024" cy="711200"/>
          </a:xfrm>
        </p:grpSpPr>
        <p:sp>
          <p:nvSpPr>
            <p:cNvPr id="4" name="等腰三角形 3"/>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1462405" y="1501775"/>
            <a:ext cx="3740785" cy="1607820"/>
            <a:chOff x="1705941" y="2507626"/>
            <a:chExt cx="3741065" cy="1283374"/>
          </a:xfrm>
        </p:grpSpPr>
        <p:sp>
          <p:nvSpPr>
            <p:cNvPr id="27" name="任意多边形: 形状 26"/>
            <p:cNvSpPr/>
            <p:nvPr/>
          </p:nvSpPr>
          <p:spPr>
            <a:xfrm flipV="1">
              <a:off x="3812163" y="3208036"/>
              <a:ext cx="1634843" cy="57362"/>
            </a:xfrm>
            <a:custGeom>
              <a:avLst/>
              <a:gdLst>
                <a:gd name="connsiteX0" fmla="*/ 886691 w 886691"/>
                <a:gd name="connsiteY0" fmla="*/ 0 h 0"/>
                <a:gd name="connsiteX1" fmla="*/ 0 w 886691"/>
                <a:gd name="connsiteY1" fmla="*/ 0 h 0"/>
              </a:gdLst>
              <a:ahLst/>
              <a:cxnLst>
                <a:cxn ang="0">
                  <a:pos x="connsiteX0" y="connsiteY0"/>
                </a:cxn>
                <a:cxn ang="0">
                  <a:pos x="connsiteX1" y="connsiteY1"/>
                </a:cxn>
              </a:cxnLst>
              <a:rect l="l" t="t" r="r" b="b"/>
              <a:pathLst>
                <a:path w="886691">
                  <a:moveTo>
                    <a:pt x="886691" y="0"/>
                  </a:moveTo>
                  <a:lnTo>
                    <a:pt x="0"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705941" y="2542996"/>
              <a:ext cx="2106222" cy="1248004"/>
              <a:chOff x="900121" y="2743208"/>
              <a:chExt cx="2106222" cy="1008491"/>
            </a:xfrm>
          </p:grpSpPr>
          <p:grpSp>
            <p:nvGrpSpPr>
              <p:cNvPr id="30" name="组合 29"/>
              <p:cNvGrpSpPr/>
              <p:nvPr/>
            </p:nvGrpSpPr>
            <p:grpSpPr>
              <a:xfrm>
                <a:off x="900121" y="2743208"/>
                <a:ext cx="2106222" cy="986570"/>
                <a:chOff x="3743425" y="2000539"/>
                <a:chExt cx="1436976" cy="1214525"/>
              </a:xfrm>
            </p:grpSpPr>
            <p:sp>
              <p:nvSpPr>
                <p:cNvPr id="32" name="矩形: 圆角 31"/>
                <p:cNvSpPr/>
                <p:nvPr/>
              </p:nvSpPr>
              <p:spPr>
                <a:xfrm>
                  <a:off x="3743425" y="2000539"/>
                  <a:ext cx="1436976" cy="1214524"/>
                </a:xfrm>
                <a:prstGeom prst="roundRect">
                  <a:avLst>
                    <a:gd name="adj" fmla="val 3410"/>
                  </a:avLst>
                </a:prstGeom>
                <a:solidFill>
                  <a:srgbClr val="002060">
                    <a:alpha val="14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kern="100">
                    <a:solidFill>
                      <a:schemeClr val="bg1"/>
                    </a:solidFill>
                    <a:latin typeface="宋体" panose="02010600030101010101" pitchFamily="2" charset="-122"/>
                    <a:ea typeface="宋体" panose="02010600030101010101" pitchFamily="2" charset="-122"/>
                  </a:endParaRPr>
                </a:p>
              </p:txBody>
            </p:sp>
            <p:sp>
              <p:nvSpPr>
                <p:cNvPr id="33" name="等腰三角形 32"/>
                <p:cNvSpPr/>
                <p:nvPr/>
              </p:nvSpPr>
              <p:spPr>
                <a:xfrm rot="5400000">
                  <a:off x="3703581" y="2078609"/>
                  <a:ext cx="1187538" cy="1085372"/>
                </a:xfrm>
                <a:prstGeom prst="triangle">
                  <a:avLst>
                    <a:gd name="adj" fmla="val 0"/>
                  </a:avLst>
                </a:prstGeom>
                <a:solidFill>
                  <a:schemeClr val="bg1">
                    <a:lumMod val="75000"/>
                    <a:alpha val="1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1" kern="100" dirty="0">
                    <a:solidFill>
                      <a:schemeClr val="bg1"/>
                    </a:solidFill>
                    <a:latin typeface="宋体" panose="02010600030101010101" pitchFamily="2" charset="-122"/>
                    <a:ea typeface="宋体" panose="02010600030101010101" pitchFamily="2" charset="-122"/>
                  </a:endParaRPr>
                </a:p>
              </p:txBody>
            </p:sp>
          </p:grpSp>
          <p:sp>
            <p:nvSpPr>
              <p:cNvPr id="31" name="矩形 30"/>
              <p:cNvSpPr/>
              <p:nvPr/>
            </p:nvSpPr>
            <p:spPr>
              <a:xfrm>
                <a:off x="1818708" y="3714754"/>
                <a:ext cx="262881" cy="36945"/>
              </a:xfrm>
              <a:prstGeom prst="rect">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29" name="矩形: 圆角 28"/>
            <p:cNvSpPr/>
            <p:nvPr/>
          </p:nvSpPr>
          <p:spPr>
            <a:xfrm>
              <a:off x="2096127" y="2507626"/>
              <a:ext cx="1332436" cy="86569"/>
            </a:xfrm>
            <a:prstGeom prst="roundRect">
              <a:avLst>
                <a:gd name="adj" fmla="val 26992"/>
              </a:avLst>
            </a:prstGeom>
            <a:solidFill>
              <a:schemeClr val="bg1"/>
            </a:solidFill>
            <a:ln>
              <a:noFill/>
            </a:ln>
            <a:effectLst>
              <a:glow rad="63500">
                <a:schemeClr val="bg1">
                  <a:alpha val="3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950425" y="1811913"/>
            <a:ext cx="2536340" cy="2536340"/>
            <a:chOff x="4788640" y="1480418"/>
            <a:chExt cx="2884679" cy="2884679"/>
          </a:xfrm>
        </p:grpSpPr>
        <p:sp>
          <p:nvSpPr>
            <p:cNvPr id="35" name="椭圆 34"/>
            <p:cNvSpPr/>
            <p:nvPr/>
          </p:nvSpPr>
          <p:spPr>
            <a:xfrm>
              <a:off x="4909564" y="1601342"/>
              <a:ext cx="2642830" cy="2642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4788640" y="1480418"/>
              <a:ext cx="2884679" cy="2884679"/>
              <a:chOff x="-2739516" y="1812946"/>
              <a:chExt cx="4189413" cy="4189413"/>
            </a:xfrm>
          </p:grpSpPr>
          <p:sp>
            <p:nvSpPr>
              <p:cNvPr id="37" name="Freeform 84"/>
              <p:cNvSpPr>
                <a:spLocks noEditPoints="1"/>
              </p:cNvSpPr>
              <p:nvPr/>
            </p:nvSpPr>
            <p:spPr bwMode="auto">
              <a:xfrm>
                <a:off x="-2739516" y="1812946"/>
                <a:ext cx="4189413" cy="4035425"/>
              </a:xfrm>
              <a:custGeom>
                <a:avLst/>
                <a:gdLst>
                  <a:gd name="T0" fmla="*/ 1028 w 1117"/>
                  <a:gd name="T1" fmla="*/ 256 h 1076"/>
                  <a:gd name="T2" fmla="*/ 993 w 1117"/>
                  <a:gd name="T3" fmla="*/ 278 h 1076"/>
                  <a:gd name="T4" fmla="*/ 564 w 1117"/>
                  <a:gd name="T5" fmla="*/ 41 h 1076"/>
                  <a:gd name="T6" fmla="*/ 565 w 1117"/>
                  <a:gd name="T7" fmla="*/ 0 h 1076"/>
                  <a:gd name="T8" fmla="*/ 558 w 1117"/>
                  <a:gd name="T9" fmla="*/ 0 h 1076"/>
                  <a:gd name="T10" fmla="*/ 0 w 1117"/>
                  <a:gd name="T11" fmla="*/ 558 h 1076"/>
                  <a:gd name="T12" fmla="*/ 193 w 1117"/>
                  <a:gd name="T13" fmla="*/ 981 h 1076"/>
                  <a:gd name="T14" fmla="*/ 220 w 1117"/>
                  <a:gd name="T15" fmla="*/ 950 h 1076"/>
                  <a:gd name="T16" fmla="*/ 558 w 1117"/>
                  <a:gd name="T17" fmla="*/ 1076 h 1076"/>
                  <a:gd name="T18" fmla="*/ 1076 w 1117"/>
                  <a:gd name="T19" fmla="*/ 558 h 1076"/>
                  <a:gd name="T20" fmla="*/ 1117 w 1117"/>
                  <a:gd name="T21" fmla="*/ 558 h 1076"/>
                  <a:gd name="T22" fmla="*/ 1028 w 1117"/>
                  <a:gd name="T23" fmla="*/ 256 h 1076"/>
                  <a:gd name="T24" fmla="*/ 558 w 1117"/>
                  <a:gd name="T25" fmla="*/ 1068 h 1076"/>
                  <a:gd name="T26" fmla="*/ 49 w 1117"/>
                  <a:gd name="T27" fmla="*/ 558 h 1076"/>
                  <a:gd name="T28" fmla="*/ 558 w 1117"/>
                  <a:gd name="T29" fmla="*/ 49 h 1076"/>
                  <a:gd name="T30" fmla="*/ 1067 w 1117"/>
                  <a:gd name="T31" fmla="*/ 558 h 1076"/>
                  <a:gd name="T32" fmla="*/ 558 w 1117"/>
                  <a:gd name="T33" fmla="*/ 106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7" h="1076">
                    <a:moveTo>
                      <a:pt x="1028" y="256"/>
                    </a:moveTo>
                    <a:cubicBezTo>
                      <a:pt x="993" y="278"/>
                      <a:pt x="993" y="278"/>
                      <a:pt x="993" y="278"/>
                    </a:cubicBezTo>
                    <a:cubicBezTo>
                      <a:pt x="902" y="137"/>
                      <a:pt x="744" y="43"/>
                      <a:pt x="564" y="41"/>
                    </a:cubicBezTo>
                    <a:cubicBezTo>
                      <a:pt x="565" y="0"/>
                      <a:pt x="565" y="0"/>
                      <a:pt x="565" y="0"/>
                    </a:cubicBezTo>
                    <a:cubicBezTo>
                      <a:pt x="562" y="0"/>
                      <a:pt x="560" y="0"/>
                      <a:pt x="558" y="0"/>
                    </a:cubicBezTo>
                    <a:cubicBezTo>
                      <a:pt x="250" y="0"/>
                      <a:pt x="0" y="250"/>
                      <a:pt x="0" y="558"/>
                    </a:cubicBezTo>
                    <a:cubicBezTo>
                      <a:pt x="0" y="727"/>
                      <a:pt x="75" y="879"/>
                      <a:pt x="193" y="981"/>
                    </a:cubicBezTo>
                    <a:cubicBezTo>
                      <a:pt x="220" y="950"/>
                      <a:pt x="220" y="950"/>
                      <a:pt x="220" y="950"/>
                    </a:cubicBezTo>
                    <a:cubicBezTo>
                      <a:pt x="311" y="1029"/>
                      <a:pt x="429" y="1076"/>
                      <a:pt x="558" y="1076"/>
                    </a:cubicBezTo>
                    <a:cubicBezTo>
                      <a:pt x="844" y="1076"/>
                      <a:pt x="1076" y="844"/>
                      <a:pt x="1076" y="558"/>
                    </a:cubicBezTo>
                    <a:cubicBezTo>
                      <a:pt x="1117" y="558"/>
                      <a:pt x="1117" y="558"/>
                      <a:pt x="1117" y="558"/>
                    </a:cubicBezTo>
                    <a:cubicBezTo>
                      <a:pt x="1117" y="447"/>
                      <a:pt x="1084" y="343"/>
                      <a:pt x="1028" y="256"/>
                    </a:cubicBezTo>
                    <a:close/>
                    <a:moveTo>
                      <a:pt x="558" y="1068"/>
                    </a:moveTo>
                    <a:cubicBezTo>
                      <a:pt x="277" y="1068"/>
                      <a:pt x="49" y="839"/>
                      <a:pt x="49" y="558"/>
                    </a:cubicBezTo>
                    <a:cubicBezTo>
                      <a:pt x="49" y="277"/>
                      <a:pt x="277" y="49"/>
                      <a:pt x="558" y="49"/>
                    </a:cubicBezTo>
                    <a:cubicBezTo>
                      <a:pt x="839" y="49"/>
                      <a:pt x="1067" y="277"/>
                      <a:pt x="1067" y="558"/>
                    </a:cubicBezTo>
                    <a:cubicBezTo>
                      <a:pt x="1067" y="839"/>
                      <a:pt x="839" y="1068"/>
                      <a:pt x="558" y="1068"/>
                    </a:cubicBezTo>
                    <a:close/>
                  </a:path>
                </a:pathLst>
              </a:custGeom>
              <a:solidFill>
                <a:srgbClr val="2DD6F4"/>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Freeform 85"/>
              <p:cNvSpPr/>
              <p:nvPr/>
            </p:nvSpPr>
            <p:spPr bwMode="auto">
              <a:xfrm>
                <a:off x="-645603" y="4937146"/>
                <a:ext cx="1773238" cy="1065213"/>
              </a:xfrm>
              <a:custGeom>
                <a:avLst/>
                <a:gdLst>
                  <a:gd name="T0" fmla="*/ 473 w 473"/>
                  <a:gd name="T1" fmla="*/ 22 h 284"/>
                  <a:gd name="T2" fmla="*/ 0 w 473"/>
                  <a:gd name="T3" fmla="*/ 284 h 284"/>
                  <a:gd name="T4" fmla="*/ 0 w 473"/>
                  <a:gd name="T5" fmla="*/ 242 h 284"/>
                  <a:gd name="T6" fmla="*/ 438 w 473"/>
                  <a:gd name="T7" fmla="*/ 0 h 284"/>
                  <a:gd name="T8" fmla="*/ 473 w 473"/>
                  <a:gd name="T9" fmla="*/ 22 h 284"/>
                </a:gdLst>
                <a:ahLst/>
                <a:cxnLst>
                  <a:cxn ang="0">
                    <a:pos x="T0" y="T1"/>
                  </a:cxn>
                  <a:cxn ang="0">
                    <a:pos x="T2" y="T3"/>
                  </a:cxn>
                  <a:cxn ang="0">
                    <a:pos x="T4" y="T5"/>
                  </a:cxn>
                  <a:cxn ang="0">
                    <a:pos x="T6" y="T7"/>
                  </a:cxn>
                  <a:cxn ang="0">
                    <a:pos x="T8" y="T9"/>
                  </a:cxn>
                </a:cxnLst>
                <a:rect l="0" t="0" r="r" b="b"/>
                <a:pathLst>
                  <a:path w="473" h="284">
                    <a:moveTo>
                      <a:pt x="473" y="22"/>
                    </a:moveTo>
                    <a:cubicBezTo>
                      <a:pt x="375" y="179"/>
                      <a:pt x="200" y="284"/>
                      <a:pt x="0" y="284"/>
                    </a:cubicBezTo>
                    <a:cubicBezTo>
                      <a:pt x="0" y="242"/>
                      <a:pt x="0" y="242"/>
                      <a:pt x="0" y="242"/>
                    </a:cubicBezTo>
                    <a:cubicBezTo>
                      <a:pt x="185" y="242"/>
                      <a:pt x="347" y="145"/>
                      <a:pt x="438" y="0"/>
                    </a:cubicBezTo>
                    <a:lnTo>
                      <a:pt x="473" y="22"/>
                    </a:lnTo>
                    <a:close/>
                  </a:path>
                </a:pathLst>
              </a:custGeom>
              <a:solidFill>
                <a:srgbClr val="00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39" name="椭圆 38"/>
          <p:cNvSpPr/>
          <p:nvPr/>
        </p:nvSpPr>
        <p:spPr>
          <a:xfrm>
            <a:off x="5119274" y="1980762"/>
            <a:ext cx="2198643" cy="219864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240816" y="2102304"/>
            <a:ext cx="1955559" cy="195555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318724" y="2194130"/>
            <a:ext cx="1780660" cy="1780660"/>
          </a:xfrm>
          <a:prstGeom prst="ellipse">
            <a:avLst/>
          </a:prstGeom>
          <a:solidFill>
            <a:srgbClr val="0F3F96"/>
          </a:solidFill>
          <a:ln>
            <a:noFill/>
          </a:ln>
        </p:spPr>
        <p:txBody>
          <a:bodyPr rtlCol="0" anchor="ctr"/>
          <a:lstStyle/>
          <a:p>
            <a:pPr algn="ctr"/>
            <a:endParaRPr lang="zh-CN" altLang="en-US"/>
          </a:p>
        </p:txBody>
      </p:sp>
      <p:sp>
        <p:nvSpPr>
          <p:cNvPr id="45" name="矩形 44"/>
          <p:cNvSpPr/>
          <p:nvPr/>
        </p:nvSpPr>
        <p:spPr>
          <a:xfrm>
            <a:off x="1867266" y="3366365"/>
            <a:ext cx="1425667" cy="338554"/>
          </a:xfrm>
          <a:prstGeom prst="rect">
            <a:avLst/>
          </a:prstGeom>
        </p:spPr>
        <p:txBody>
          <a:bodyPr wrap="square">
            <a:spAutoFit/>
          </a:bodyPr>
          <a:lstStyle/>
          <a:p>
            <a:pPr algn="ctr"/>
            <a:r>
              <a:rPr lang="en-US" altLang="zh-CN" sz="1600" dirty="0">
                <a:solidFill>
                  <a:srgbClr val="0F3F96"/>
                </a:solidFill>
                <a:latin typeface="微软雅黑" panose="020B0503020204020204" pitchFamily="34" charset="-122"/>
                <a:ea typeface="微软雅黑" panose="020B0503020204020204" pitchFamily="34" charset="-122"/>
                <a:cs typeface="方正正黑简体" panose="02000000000000000000" pitchFamily="2" charset="-122"/>
              </a:rPr>
              <a:t>……</a:t>
            </a:r>
            <a:endParaRPr lang="zh-CN" altLang="en-US" sz="1600" dirty="0">
              <a:solidFill>
                <a:srgbClr val="0F3F96"/>
              </a:solidFill>
              <a:latin typeface="微软雅黑" panose="020B0503020204020204" pitchFamily="34" charset="-122"/>
              <a:ea typeface="微软雅黑" panose="020B0503020204020204" pitchFamily="34" charset="-122"/>
            </a:endParaRPr>
          </a:p>
        </p:txBody>
      </p:sp>
      <p:sp>
        <p:nvSpPr>
          <p:cNvPr id="8" name="矩形 7"/>
          <p:cNvSpPr/>
          <p:nvPr/>
        </p:nvSpPr>
        <p:spPr>
          <a:xfrm>
            <a:off x="5225333" y="2617970"/>
            <a:ext cx="1967441" cy="830997"/>
          </a:xfrm>
          <a:prstGeom prst="rect">
            <a:avLst/>
          </a:prstGeom>
        </p:spPr>
        <p:txBody>
          <a:bodyPr wrap="square">
            <a:spAutoFit/>
          </a:bodyPr>
          <a:lstStyle/>
          <a:p>
            <a:pPr algn="ctr"/>
            <a:r>
              <a:rPr lang="zh-CN" altLang="en-US" sz="2400" b="1" dirty="0">
                <a:solidFill>
                  <a:srgbClr val="FF8607"/>
                </a:solidFill>
                <a:latin typeface="微软雅黑" panose="020B0503020204020204" pitchFamily="34" charset="-122"/>
                <a:ea typeface="微软雅黑" panose="020B0503020204020204" pitchFamily="34" charset="-122"/>
              </a:rPr>
              <a:t>本运行</a:t>
            </a:r>
            <a:endParaRPr lang="en-US" altLang="zh-CN" sz="2400" b="1" dirty="0">
              <a:solidFill>
                <a:srgbClr val="FF8607"/>
              </a:solidFill>
              <a:latin typeface="微软雅黑" panose="020B0503020204020204" pitchFamily="34" charset="-122"/>
              <a:ea typeface="微软雅黑" panose="020B0503020204020204" pitchFamily="34" charset="-122"/>
            </a:endParaRPr>
          </a:p>
          <a:p>
            <a:pPr algn="ctr"/>
            <a:r>
              <a:rPr lang="zh-CN" altLang="en-US" sz="2400" b="1" dirty="0">
                <a:solidFill>
                  <a:srgbClr val="FF8607"/>
                </a:solidFill>
                <a:latin typeface="微软雅黑" panose="020B0503020204020204" pitchFamily="34" charset="-122"/>
                <a:ea typeface="微软雅黑" panose="020B0503020204020204" pitchFamily="34" charset="-122"/>
              </a:rPr>
              <a:t>模式优势</a:t>
            </a:r>
            <a:endParaRPr lang="zh-CN" altLang="en-US" sz="2400" b="1" dirty="0">
              <a:solidFill>
                <a:srgbClr val="FF8607"/>
              </a:solidFill>
              <a:latin typeface="微软雅黑" panose="020B0503020204020204" pitchFamily="34" charset="-122"/>
              <a:ea typeface="微软雅黑" panose="020B0503020204020204" pitchFamily="34" charset="-122"/>
            </a:endParaRPr>
          </a:p>
        </p:txBody>
      </p:sp>
      <p:sp>
        <p:nvSpPr>
          <p:cNvPr id="58" name="矩形 57"/>
          <p:cNvSpPr/>
          <p:nvPr/>
        </p:nvSpPr>
        <p:spPr>
          <a:xfrm>
            <a:off x="1705756" y="1811018"/>
            <a:ext cx="1587178" cy="1198880"/>
          </a:xfrm>
          <a:prstGeom prst="rect">
            <a:avLst/>
          </a:prstGeom>
        </p:spPr>
        <p:txBody>
          <a:bodyPr wrap="square">
            <a:sp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供暖系统流量充足，供暖效果好</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1606871" y="3415834"/>
            <a:ext cx="4153849" cy="1283377"/>
            <a:chOff x="1705941" y="2507626"/>
            <a:chExt cx="4153849" cy="1283377"/>
          </a:xfrm>
        </p:grpSpPr>
        <p:sp>
          <p:nvSpPr>
            <p:cNvPr id="44" name="任意多边形: 形状 43"/>
            <p:cNvSpPr/>
            <p:nvPr/>
          </p:nvSpPr>
          <p:spPr>
            <a:xfrm flipV="1">
              <a:off x="3812163" y="3185024"/>
              <a:ext cx="2047627" cy="80374"/>
            </a:xfrm>
            <a:custGeom>
              <a:avLst/>
              <a:gdLst>
                <a:gd name="connsiteX0" fmla="*/ 886691 w 886691"/>
                <a:gd name="connsiteY0" fmla="*/ 0 h 0"/>
                <a:gd name="connsiteX1" fmla="*/ 0 w 886691"/>
                <a:gd name="connsiteY1" fmla="*/ 0 h 0"/>
              </a:gdLst>
              <a:ahLst/>
              <a:cxnLst>
                <a:cxn ang="0">
                  <a:pos x="connsiteX0" y="connsiteY0"/>
                </a:cxn>
                <a:cxn ang="0">
                  <a:pos x="connsiteX1" y="connsiteY1"/>
                </a:cxn>
              </a:cxnLst>
              <a:rect l="l" t="t" r="r" b="b"/>
              <a:pathLst>
                <a:path w="886691">
                  <a:moveTo>
                    <a:pt x="886691" y="0"/>
                  </a:moveTo>
                  <a:lnTo>
                    <a:pt x="0"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1705941" y="2542997"/>
              <a:ext cx="2106222" cy="1248006"/>
              <a:chOff x="900121" y="2743209"/>
              <a:chExt cx="2106222" cy="1008493"/>
            </a:xfrm>
          </p:grpSpPr>
          <p:grpSp>
            <p:nvGrpSpPr>
              <p:cNvPr id="48" name="组合 47"/>
              <p:cNvGrpSpPr/>
              <p:nvPr/>
            </p:nvGrpSpPr>
            <p:grpSpPr>
              <a:xfrm>
                <a:off x="900121" y="2743209"/>
                <a:ext cx="2106222" cy="986570"/>
                <a:chOff x="3743425" y="2000540"/>
                <a:chExt cx="1436976" cy="1214525"/>
              </a:xfrm>
            </p:grpSpPr>
            <p:sp>
              <p:nvSpPr>
                <p:cNvPr id="50" name="矩形: 圆角 49"/>
                <p:cNvSpPr/>
                <p:nvPr/>
              </p:nvSpPr>
              <p:spPr>
                <a:xfrm>
                  <a:off x="3743425" y="2000540"/>
                  <a:ext cx="1436976" cy="1214525"/>
                </a:xfrm>
                <a:prstGeom prst="roundRect">
                  <a:avLst>
                    <a:gd name="adj" fmla="val 3410"/>
                  </a:avLst>
                </a:prstGeom>
                <a:solidFill>
                  <a:srgbClr val="002060">
                    <a:alpha val="14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kern="100">
                    <a:solidFill>
                      <a:schemeClr val="bg1"/>
                    </a:solidFill>
                    <a:latin typeface="宋体" panose="02010600030101010101" pitchFamily="2" charset="-122"/>
                    <a:ea typeface="宋体" panose="02010600030101010101" pitchFamily="2" charset="-122"/>
                  </a:endParaRPr>
                </a:p>
              </p:txBody>
            </p:sp>
            <p:sp>
              <p:nvSpPr>
                <p:cNvPr id="51" name="等腰三角形 50"/>
                <p:cNvSpPr/>
                <p:nvPr/>
              </p:nvSpPr>
              <p:spPr>
                <a:xfrm rot="5400000">
                  <a:off x="3726320" y="2055870"/>
                  <a:ext cx="1142060" cy="1085372"/>
                </a:xfrm>
                <a:prstGeom prst="triangle">
                  <a:avLst>
                    <a:gd name="adj" fmla="val 0"/>
                  </a:avLst>
                </a:prstGeom>
                <a:solidFill>
                  <a:schemeClr val="bg1">
                    <a:lumMod val="75000"/>
                    <a:alpha val="1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1" kern="100" dirty="0">
                    <a:solidFill>
                      <a:schemeClr val="bg1"/>
                    </a:solidFill>
                    <a:latin typeface="宋体" panose="02010600030101010101" pitchFamily="2" charset="-122"/>
                    <a:ea typeface="宋体" panose="02010600030101010101" pitchFamily="2" charset="-122"/>
                  </a:endParaRPr>
                </a:p>
              </p:txBody>
            </p:sp>
          </p:grpSp>
          <p:sp>
            <p:nvSpPr>
              <p:cNvPr id="49" name="矩形 48"/>
              <p:cNvSpPr/>
              <p:nvPr/>
            </p:nvSpPr>
            <p:spPr>
              <a:xfrm>
                <a:off x="1818708" y="3714757"/>
                <a:ext cx="262881" cy="36945"/>
              </a:xfrm>
              <a:prstGeom prst="rect">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47" name="矩形: 圆角 46"/>
            <p:cNvSpPr/>
            <p:nvPr/>
          </p:nvSpPr>
          <p:spPr>
            <a:xfrm>
              <a:off x="2096127" y="2507626"/>
              <a:ext cx="1332436" cy="86569"/>
            </a:xfrm>
            <a:prstGeom prst="roundRect">
              <a:avLst>
                <a:gd name="adj" fmla="val 26992"/>
              </a:avLst>
            </a:prstGeom>
            <a:solidFill>
              <a:schemeClr val="bg1"/>
            </a:solidFill>
            <a:ln>
              <a:noFill/>
            </a:ln>
            <a:effectLst>
              <a:glow rad="63500">
                <a:schemeClr val="bg1">
                  <a:alpha val="3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52" name="矩形 51"/>
          <p:cNvSpPr/>
          <p:nvPr/>
        </p:nvSpPr>
        <p:spPr>
          <a:xfrm>
            <a:off x="1801147" y="3711285"/>
            <a:ext cx="1661807" cy="829945"/>
          </a:xfrm>
          <a:prstGeom prst="rect">
            <a:avLst/>
          </a:prstGeom>
        </p:spPr>
        <p:txBody>
          <a:bodyPr wrap="square">
            <a:sp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节约用电</a:t>
            </a:r>
            <a:r>
              <a:rPr lang="en-US" altLang="zh-CN" sz="2000" b="1" dirty="0">
                <a:solidFill>
                  <a:schemeClr val="bg1"/>
                </a:solidFill>
                <a:latin typeface="微软雅黑" panose="020B0503020204020204" pitchFamily="34" charset="-122"/>
                <a:ea typeface="微软雅黑" panose="020B0503020204020204" pitchFamily="34" charset="-122"/>
              </a:rPr>
              <a:t>20-50</a:t>
            </a:r>
            <a:r>
              <a:rPr lang="en-US" altLang="zh-CN"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flipH="1">
            <a:off x="6945489" y="1388798"/>
            <a:ext cx="3741065" cy="1414593"/>
            <a:chOff x="1705941" y="2507626"/>
            <a:chExt cx="3741065" cy="1414593"/>
          </a:xfrm>
        </p:grpSpPr>
        <p:sp>
          <p:nvSpPr>
            <p:cNvPr id="54" name="任意多边形: 形状 53"/>
            <p:cNvSpPr/>
            <p:nvPr/>
          </p:nvSpPr>
          <p:spPr>
            <a:xfrm flipV="1">
              <a:off x="3812163" y="3208036"/>
              <a:ext cx="1634843" cy="57362"/>
            </a:xfrm>
            <a:custGeom>
              <a:avLst/>
              <a:gdLst>
                <a:gd name="connsiteX0" fmla="*/ 886691 w 886691"/>
                <a:gd name="connsiteY0" fmla="*/ 0 h 0"/>
                <a:gd name="connsiteX1" fmla="*/ 0 w 886691"/>
                <a:gd name="connsiteY1" fmla="*/ 0 h 0"/>
              </a:gdLst>
              <a:ahLst/>
              <a:cxnLst>
                <a:cxn ang="0">
                  <a:pos x="connsiteX0" y="connsiteY0"/>
                </a:cxn>
                <a:cxn ang="0">
                  <a:pos x="connsiteX1" y="connsiteY1"/>
                </a:cxn>
              </a:cxnLst>
              <a:rect l="l" t="t" r="r" b="b"/>
              <a:pathLst>
                <a:path w="886691">
                  <a:moveTo>
                    <a:pt x="886691" y="0"/>
                  </a:moveTo>
                  <a:lnTo>
                    <a:pt x="0"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1705941" y="2542996"/>
              <a:ext cx="2106222" cy="1379223"/>
              <a:chOff x="900121" y="2743208"/>
              <a:chExt cx="2106222" cy="1114527"/>
            </a:xfrm>
          </p:grpSpPr>
          <p:grpSp>
            <p:nvGrpSpPr>
              <p:cNvPr id="57" name="组合 56"/>
              <p:cNvGrpSpPr/>
              <p:nvPr/>
            </p:nvGrpSpPr>
            <p:grpSpPr>
              <a:xfrm>
                <a:off x="900121" y="2743208"/>
                <a:ext cx="2106222" cy="1092606"/>
                <a:chOff x="3743425" y="2000540"/>
                <a:chExt cx="1436976" cy="1345062"/>
              </a:xfrm>
            </p:grpSpPr>
            <p:sp>
              <p:nvSpPr>
                <p:cNvPr id="61" name="矩形: 圆角 60"/>
                <p:cNvSpPr/>
                <p:nvPr/>
              </p:nvSpPr>
              <p:spPr>
                <a:xfrm>
                  <a:off x="3743425" y="2000540"/>
                  <a:ext cx="1436976" cy="1345062"/>
                </a:xfrm>
                <a:prstGeom prst="roundRect">
                  <a:avLst>
                    <a:gd name="adj" fmla="val 3410"/>
                  </a:avLst>
                </a:prstGeom>
                <a:solidFill>
                  <a:srgbClr val="002060">
                    <a:alpha val="14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kern="100">
                    <a:solidFill>
                      <a:schemeClr val="bg1"/>
                    </a:solidFill>
                    <a:latin typeface="宋体" panose="02010600030101010101" pitchFamily="2" charset="-122"/>
                    <a:ea typeface="宋体" panose="02010600030101010101" pitchFamily="2" charset="-122"/>
                  </a:endParaRPr>
                </a:p>
              </p:txBody>
            </p:sp>
            <p:sp>
              <p:nvSpPr>
                <p:cNvPr id="62" name="等腰三角形 61"/>
                <p:cNvSpPr/>
                <p:nvPr/>
              </p:nvSpPr>
              <p:spPr>
                <a:xfrm rot="5400000">
                  <a:off x="3667834" y="2114356"/>
                  <a:ext cx="1259032" cy="1085372"/>
                </a:xfrm>
                <a:prstGeom prst="triangle">
                  <a:avLst>
                    <a:gd name="adj" fmla="val 0"/>
                  </a:avLst>
                </a:prstGeom>
                <a:solidFill>
                  <a:schemeClr val="bg1">
                    <a:lumMod val="75000"/>
                    <a:alpha val="1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1" kern="100" dirty="0">
                    <a:solidFill>
                      <a:schemeClr val="bg1"/>
                    </a:solidFill>
                    <a:latin typeface="宋体" panose="02010600030101010101" pitchFamily="2" charset="-122"/>
                    <a:ea typeface="宋体" panose="02010600030101010101" pitchFamily="2" charset="-122"/>
                  </a:endParaRPr>
                </a:p>
              </p:txBody>
            </p:sp>
          </p:grpSp>
          <p:sp>
            <p:nvSpPr>
              <p:cNvPr id="60" name="矩形 59"/>
              <p:cNvSpPr/>
              <p:nvPr/>
            </p:nvSpPr>
            <p:spPr>
              <a:xfrm>
                <a:off x="1818708" y="3820790"/>
                <a:ext cx="262881" cy="36945"/>
              </a:xfrm>
              <a:prstGeom prst="rect">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56" name="矩形: 圆角 55"/>
            <p:cNvSpPr/>
            <p:nvPr/>
          </p:nvSpPr>
          <p:spPr>
            <a:xfrm>
              <a:off x="2096127" y="2507626"/>
              <a:ext cx="1332436" cy="86569"/>
            </a:xfrm>
            <a:prstGeom prst="roundRect">
              <a:avLst>
                <a:gd name="adj" fmla="val 26992"/>
              </a:avLst>
            </a:prstGeom>
            <a:solidFill>
              <a:schemeClr val="bg1"/>
            </a:solidFill>
            <a:ln>
              <a:noFill/>
            </a:ln>
            <a:effectLst>
              <a:glow rad="63500">
                <a:schemeClr val="bg1">
                  <a:alpha val="3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71" name="矩形 70"/>
          <p:cNvSpPr/>
          <p:nvPr/>
        </p:nvSpPr>
        <p:spPr>
          <a:xfrm>
            <a:off x="8825310" y="1716692"/>
            <a:ext cx="1647081" cy="799706"/>
          </a:xfrm>
          <a:prstGeom prst="rect">
            <a:avLst/>
          </a:prstGeom>
        </p:spPr>
        <p:txBody>
          <a:bodyPr wrap="square">
            <a:sp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便于水泵变频流量调节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2" name="矩形 71"/>
          <p:cNvSpPr/>
          <p:nvPr/>
        </p:nvSpPr>
        <p:spPr>
          <a:xfrm>
            <a:off x="8799245" y="3704300"/>
            <a:ext cx="1661807" cy="799706"/>
          </a:xfrm>
          <a:prstGeom prst="rect">
            <a:avLst/>
          </a:prstGeom>
        </p:spPr>
        <p:txBody>
          <a:bodyPr wrap="square">
            <a:sp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便于温度</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调节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4847145" y="4285673"/>
            <a:ext cx="2701365" cy="2196266"/>
            <a:chOff x="4847145" y="4285673"/>
            <a:chExt cx="2701365" cy="2196266"/>
          </a:xfrm>
        </p:grpSpPr>
        <p:grpSp>
          <p:nvGrpSpPr>
            <p:cNvPr id="80" name="组合 79"/>
            <p:cNvGrpSpPr/>
            <p:nvPr/>
          </p:nvGrpSpPr>
          <p:grpSpPr>
            <a:xfrm flipH="1">
              <a:off x="4847145" y="4920067"/>
              <a:ext cx="2701365" cy="1561872"/>
              <a:chOff x="1705941" y="2507626"/>
              <a:chExt cx="2106222" cy="1561872"/>
            </a:xfrm>
          </p:grpSpPr>
          <p:grpSp>
            <p:nvGrpSpPr>
              <p:cNvPr id="82" name="组合 81"/>
              <p:cNvGrpSpPr/>
              <p:nvPr/>
            </p:nvGrpSpPr>
            <p:grpSpPr>
              <a:xfrm>
                <a:off x="1705941" y="2542994"/>
                <a:ext cx="2106222" cy="1526504"/>
                <a:chOff x="900121" y="2743208"/>
                <a:chExt cx="2106222" cy="1233543"/>
              </a:xfrm>
            </p:grpSpPr>
            <p:grpSp>
              <p:nvGrpSpPr>
                <p:cNvPr id="84" name="组合 83"/>
                <p:cNvGrpSpPr/>
                <p:nvPr/>
              </p:nvGrpSpPr>
              <p:grpSpPr>
                <a:xfrm>
                  <a:off x="900121" y="2743208"/>
                  <a:ext cx="2106222" cy="1215071"/>
                  <a:chOff x="3743425" y="2000539"/>
                  <a:chExt cx="1436976" cy="1495823"/>
                </a:xfrm>
              </p:grpSpPr>
              <p:sp>
                <p:nvSpPr>
                  <p:cNvPr id="86" name="矩形: 圆角 85"/>
                  <p:cNvSpPr/>
                  <p:nvPr/>
                </p:nvSpPr>
                <p:spPr>
                  <a:xfrm>
                    <a:off x="3743425" y="2000539"/>
                    <a:ext cx="1436976" cy="1495823"/>
                  </a:xfrm>
                  <a:prstGeom prst="roundRect">
                    <a:avLst>
                      <a:gd name="adj" fmla="val 3410"/>
                    </a:avLst>
                  </a:prstGeom>
                  <a:solidFill>
                    <a:srgbClr val="002060">
                      <a:alpha val="14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kern="100">
                      <a:solidFill>
                        <a:schemeClr val="bg1"/>
                      </a:solidFill>
                      <a:latin typeface="宋体" panose="02010600030101010101" pitchFamily="2" charset="-122"/>
                      <a:ea typeface="宋体" panose="02010600030101010101" pitchFamily="2" charset="-122"/>
                    </a:endParaRPr>
                  </a:p>
                </p:txBody>
              </p:sp>
              <p:sp>
                <p:nvSpPr>
                  <p:cNvPr id="87" name="等腰三角形 86"/>
                  <p:cNvSpPr/>
                  <p:nvPr/>
                </p:nvSpPr>
                <p:spPr>
                  <a:xfrm rot="5400000">
                    <a:off x="3667834" y="2114356"/>
                    <a:ext cx="1259032" cy="1085372"/>
                  </a:xfrm>
                  <a:prstGeom prst="triangle">
                    <a:avLst>
                      <a:gd name="adj" fmla="val 0"/>
                    </a:avLst>
                  </a:prstGeom>
                  <a:solidFill>
                    <a:schemeClr val="bg1">
                      <a:lumMod val="75000"/>
                      <a:alpha val="1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1" kern="100" dirty="0">
                      <a:solidFill>
                        <a:schemeClr val="bg1"/>
                      </a:solidFill>
                      <a:latin typeface="宋体" panose="02010600030101010101" pitchFamily="2" charset="-122"/>
                      <a:ea typeface="宋体" panose="02010600030101010101" pitchFamily="2" charset="-122"/>
                    </a:endParaRPr>
                  </a:p>
                </p:txBody>
              </p:sp>
            </p:grpSp>
            <p:sp>
              <p:nvSpPr>
                <p:cNvPr id="85" name="矩形 84"/>
                <p:cNvSpPr/>
                <p:nvPr/>
              </p:nvSpPr>
              <p:spPr>
                <a:xfrm>
                  <a:off x="1818708" y="3939806"/>
                  <a:ext cx="262881" cy="36945"/>
                </a:xfrm>
                <a:prstGeom prst="rect">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83" name="矩形: 圆角 82"/>
              <p:cNvSpPr/>
              <p:nvPr/>
            </p:nvSpPr>
            <p:spPr>
              <a:xfrm>
                <a:off x="2096127" y="2507626"/>
                <a:ext cx="1332436" cy="86569"/>
              </a:xfrm>
              <a:prstGeom prst="roundRect">
                <a:avLst>
                  <a:gd name="adj" fmla="val 26992"/>
                </a:avLst>
              </a:prstGeom>
              <a:solidFill>
                <a:schemeClr val="bg1"/>
              </a:solidFill>
              <a:ln>
                <a:noFill/>
              </a:ln>
              <a:effectLst>
                <a:glow rad="63500">
                  <a:schemeClr val="bg1">
                    <a:alpha val="3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6" name="任意多边形: 形状 5"/>
            <p:cNvSpPr/>
            <p:nvPr/>
          </p:nvSpPr>
          <p:spPr>
            <a:xfrm>
              <a:off x="6188364" y="4285673"/>
              <a:ext cx="0" cy="646545"/>
            </a:xfrm>
            <a:custGeom>
              <a:avLst/>
              <a:gdLst>
                <a:gd name="connsiteX0" fmla="*/ 0 w 0"/>
                <a:gd name="connsiteY0" fmla="*/ 646545 h 646545"/>
                <a:gd name="connsiteX1" fmla="*/ 0 w 0"/>
                <a:gd name="connsiteY1" fmla="*/ 0 h 646545"/>
              </a:gdLst>
              <a:ahLst/>
              <a:cxnLst>
                <a:cxn ang="0">
                  <a:pos x="connsiteX0" y="connsiteY0"/>
                </a:cxn>
                <a:cxn ang="0">
                  <a:pos x="connsiteX1" y="connsiteY1"/>
                </a:cxn>
              </a:cxnLst>
              <a:rect l="l" t="t" r="r" b="b"/>
              <a:pathLst>
                <a:path h="646545">
                  <a:moveTo>
                    <a:pt x="0" y="646545"/>
                  </a:moveTo>
                  <a:lnTo>
                    <a:pt x="0"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8" name="矩形 87"/>
          <p:cNvSpPr/>
          <p:nvPr/>
        </p:nvSpPr>
        <p:spPr>
          <a:xfrm>
            <a:off x="4992101" y="5159461"/>
            <a:ext cx="2236397" cy="1169038"/>
          </a:xfrm>
          <a:prstGeom prst="rect">
            <a:avLst/>
          </a:prstGeom>
        </p:spPr>
        <p:txBody>
          <a:bodyPr wrap="square">
            <a:spAutoFit/>
          </a:bodyPr>
          <a:lstStyle/>
          <a:p>
            <a:pP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旁路循环，在线排污，避免换热器杂物堵塞</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16" fill="hold" nodeType="withEffect">
                                  <p:stCondLst>
                                    <p:cond delay="30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500"/>
                                        <p:tgtEl>
                                          <p:spTgt spid="26"/>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par>
                          <p:cTn id="40" fill="hold">
                            <p:stCondLst>
                              <p:cond delay="1500"/>
                            </p:stCondLst>
                            <p:childTnLst>
                              <p:par>
                                <p:cTn id="41" presetID="16" presetClass="entr" presetSubtype="21"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arn(inVertical)">
                                      <p:cBhvr>
                                        <p:cTn id="43" dur="500"/>
                                        <p:tgtEl>
                                          <p:spTgt spid="45"/>
                                        </p:tgtEl>
                                      </p:cBhvr>
                                    </p:animEffect>
                                  </p:childTnLst>
                                </p:cTn>
                              </p:par>
                            </p:childTnLst>
                          </p:cTn>
                        </p:par>
                        <p:par>
                          <p:cTn id="44" fill="hold">
                            <p:stCondLst>
                              <p:cond delay="2000"/>
                            </p:stCondLst>
                            <p:childTnLst>
                              <p:par>
                                <p:cTn id="45" presetID="22" presetClass="entr" presetSubtype="2" fill="hold"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right)">
                                      <p:cBhvr>
                                        <p:cTn id="47" dur="500"/>
                                        <p:tgtEl>
                                          <p:spTgt spid="43"/>
                                        </p:tgtEl>
                                      </p:cBhvr>
                                    </p:animEffect>
                                  </p:childTnLst>
                                </p:cTn>
                              </p:par>
                            </p:childTnLst>
                          </p:cTn>
                        </p:par>
                        <p:par>
                          <p:cTn id="48" fill="hold">
                            <p:stCondLst>
                              <p:cond delay="2500"/>
                            </p:stCondLst>
                            <p:childTnLst>
                              <p:par>
                                <p:cTn id="49" presetID="53" presetClass="entr" presetSubtype="16"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 calcmode="lin" valueType="num">
                                      <p:cBhvr>
                                        <p:cTn id="51" dur="500" fill="hold"/>
                                        <p:tgtEl>
                                          <p:spTgt spid="52"/>
                                        </p:tgtEl>
                                        <p:attrNameLst>
                                          <p:attrName>ppt_w</p:attrName>
                                        </p:attrNameLst>
                                      </p:cBhvr>
                                      <p:tavLst>
                                        <p:tav tm="0">
                                          <p:val>
                                            <p:fltVal val="0"/>
                                          </p:val>
                                        </p:tav>
                                        <p:tav tm="100000">
                                          <p:val>
                                            <p:strVal val="#ppt_w"/>
                                          </p:val>
                                        </p:tav>
                                      </p:tavLst>
                                    </p:anim>
                                    <p:anim calcmode="lin" valueType="num">
                                      <p:cBhvr>
                                        <p:cTn id="52" dur="500" fill="hold"/>
                                        <p:tgtEl>
                                          <p:spTgt spid="52"/>
                                        </p:tgtEl>
                                        <p:attrNameLst>
                                          <p:attrName>ppt_h</p:attrName>
                                        </p:attrNameLst>
                                      </p:cBhvr>
                                      <p:tavLst>
                                        <p:tav tm="0">
                                          <p:val>
                                            <p:fltVal val="0"/>
                                          </p:val>
                                        </p:tav>
                                        <p:tav tm="100000">
                                          <p:val>
                                            <p:strVal val="#ppt_h"/>
                                          </p:val>
                                        </p:tav>
                                      </p:tavLst>
                                    </p:anim>
                                    <p:animEffect transition="in" filter="fade">
                                      <p:cBhvr>
                                        <p:cTn id="53" dur="500"/>
                                        <p:tgtEl>
                                          <p:spTgt spid="52"/>
                                        </p:tgtEl>
                                      </p:cBhvr>
                                    </p:animEffect>
                                  </p:childTnLst>
                                </p:cTn>
                              </p:par>
                            </p:childTnLst>
                          </p:cTn>
                        </p:par>
                        <p:par>
                          <p:cTn id="54" fill="hold">
                            <p:stCondLst>
                              <p:cond delay="3000"/>
                            </p:stCondLst>
                            <p:childTnLst>
                              <p:par>
                                <p:cTn id="55" presetID="22" presetClass="entr" presetSubtype="2" fill="hold"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right)">
                                      <p:cBhvr>
                                        <p:cTn id="57" dur="500"/>
                                        <p:tgtEl>
                                          <p:spTgt spid="53"/>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p:cTn id="61" dur="500" fill="hold"/>
                                        <p:tgtEl>
                                          <p:spTgt spid="71"/>
                                        </p:tgtEl>
                                        <p:attrNameLst>
                                          <p:attrName>ppt_w</p:attrName>
                                        </p:attrNameLst>
                                      </p:cBhvr>
                                      <p:tavLst>
                                        <p:tav tm="0">
                                          <p:val>
                                            <p:fltVal val="0"/>
                                          </p:val>
                                        </p:tav>
                                        <p:tav tm="100000">
                                          <p:val>
                                            <p:strVal val="#ppt_w"/>
                                          </p:val>
                                        </p:tav>
                                      </p:tavLst>
                                    </p:anim>
                                    <p:anim calcmode="lin" valueType="num">
                                      <p:cBhvr>
                                        <p:cTn id="62" dur="500" fill="hold"/>
                                        <p:tgtEl>
                                          <p:spTgt spid="71"/>
                                        </p:tgtEl>
                                        <p:attrNameLst>
                                          <p:attrName>ppt_h</p:attrName>
                                        </p:attrNameLst>
                                      </p:cBhvr>
                                      <p:tavLst>
                                        <p:tav tm="0">
                                          <p:val>
                                            <p:fltVal val="0"/>
                                          </p:val>
                                        </p:tav>
                                        <p:tav tm="100000">
                                          <p:val>
                                            <p:strVal val="#ppt_h"/>
                                          </p:val>
                                        </p:tav>
                                      </p:tavLst>
                                    </p:anim>
                                    <p:animEffect transition="in" filter="fade">
                                      <p:cBhvr>
                                        <p:cTn id="63" dur="500"/>
                                        <p:tgtEl>
                                          <p:spTgt spid="71"/>
                                        </p:tgtEl>
                                      </p:cBhvr>
                                    </p:animEffect>
                                  </p:childTnLst>
                                </p:cTn>
                              </p:par>
                            </p:childTnLst>
                          </p:cTn>
                        </p:par>
                        <p:par>
                          <p:cTn id="64" fill="hold">
                            <p:stCondLst>
                              <p:cond delay="4000"/>
                            </p:stCondLst>
                            <p:childTnLst>
                              <p:par>
                                <p:cTn id="65" presetID="22" presetClass="entr" presetSubtype="2"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right)">
                                      <p:cBhvr>
                                        <p:cTn id="67" dur="500"/>
                                        <p:tgtEl>
                                          <p:spTgt spid="63"/>
                                        </p:tgtEl>
                                      </p:cBhvr>
                                    </p:animEffect>
                                  </p:childTnLst>
                                </p:cTn>
                              </p:par>
                            </p:childTnLst>
                          </p:cTn>
                        </p:par>
                        <p:par>
                          <p:cTn id="68" fill="hold">
                            <p:stCondLst>
                              <p:cond delay="4500"/>
                            </p:stCondLst>
                            <p:childTnLst>
                              <p:par>
                                <p:cTn id="69" presetID="53" presetClass="entr" presetSubtype="16"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p:cTn id="71" dur="500" fill="hold"/>
                                        <p:tgtEl>
                                          <p:spTgt spid="72"/>
                                        </p:tgtEl>
                                        <p:attrNameLst>
                                          <p:attrName>ppt_w</p:attrName>
                                        </p:attrNameLst>
                                      </p:cBhvr>
                                      <p:tavLst>
                                        <p:tav tm="0">
                                          <p:val>
                                            <p:fltVal val="0"/>
                                          </p:val>
                                        </p:tav>
                                        <p:tav tm="100000">
                                          <p:val>
                                            <p:strVal val="#ppt_w"/>
                                          </p:val>
                                        </p:tav>
                                      </p:tavLst>
                                    </p:anim>
                                    <p:anim calcmode="lin" valueType="num">
                                      <p:cBhvr>
                                        <p:cTn id="72" dur="500" fill="hold"/>
                                        <p:tgtEl>
                                          <p:spTgt spid="72"/>
                                        </p:tgtEl>
                                        <p:attrNameLst>
                                          <p:attrName>ppt_h</p:attrName>
                                        </p:attrNameLst>
                                      </p:cBhvr>
                                      <p:tavLst>
                                        <p:tav tm="0">
                                          <p:val>
                                            <p:fltVal val="0"/>
                                          </p:val>
                                        </p:tav>
                                        <p:tav tm="100000">
                                          <p:val>
                                            <p:strVal val="#ppt_h"/>
                                          </p:val>
                                        </p:tav>
                                      </p:tavLst>
                                    </p:anim>
                                    <p:animEffect transition="in" filter="fade">
                                      <p:cBhvr>
                                        <p:cTn id="73" dur="500"/>
                                        <p:tgtEl>
                                          <p:spTgt spid="72"/>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500" fill="hold"/>
                                        <p:tgtEl>
                                          <p:spTgt spid="7"/>
                                        </p:tgtEl>
                                        <p:attrNameLst>
                                          <p:attrName>ppt_w</p:attrName>
                                        </p:attrNameLst>
                                      </p:cBhvr>
                                      <p:tavLst>
                                        <p:tav tm="0">
                                          <p:val>
                                            <p:fltVal val="0"/>
                                          </p:val>
                                        </p:tav>
                                        <p:tav tm="100000">
                                          <p:val>
                                            <p:strVal val="#ppt_w"/>
                                          </p:val>
                                        </p:tav>
                                      </p:tavLst>
                                    </p:anim>
                                    <p:anim calcmode="lin" valueType="num">
                                      <p:cBhvr>
                                        <p:cTn id="78" dur="500" fill="hold"/>
                                        <p:tgtEl>
                                          <p:spTgt spid="7"/>
                                        </p:tgtEl>
                                        <p:attrNameLst>
                                          <p:attrName>ppt_h</p:attrName>
                                        </p:attrNameLst>
                                      </p:cBhvr>
                                      <p:tavLst>
                                        <p:tav tm="0">
                                          <p:val>
                                            <p:fltVal val="0"/>
                                          </p:val>
                                        </p:tav>
                                        <p:tav tm="100000">
                                          <p:val>
                                            <p:strVal val="#ppt_h"/>
                                          </p:val>
                                        </p:tav>
                                      </p:tavLst>
                                    </p:anim>
                                    <p:animEffect transition="in" filter="fade">
                                      <p:cBhvr>
                                        <p:cTn id="79" dur="500"/>
                                        <p:tgtEl>
                                          <p:spTgt spid="7"/>
                                        </p:tgtEl>
                                      </p:cBhvr>
                                    </p:animEffect>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88"/>
                                        </p:tgtEl>
                                        <p:attrNameLst>
                                          <p:attrName>style.visibility</p:attrName>
                                        </p:attrNameLst>
                                      </p:cBhvr>
                                      <p:to>
                                        <p:strVal val="visible"/>
                                      </p:to>
                                    </p:set>
                                    <p:anim calcmode="lin" valueType="num">
                                      <p:cBhvr>
                                        <p:cTn id="83" dur="500" fill="hold"/>
                                        <p:tgtEl>
                                          <p:spTgt spid="88"/>
                                        </p:tgtEl>
                                        <p:attrNameLst>
                                          <p:attrName>ppt_w</p:attrName>
                                        </p:attrNameLst>
                                      </p:cBhvr>
                                      <p:tavLst>
                                        <p:tav tm="0">
                                          <p:val>
                                            <p:fltVal val="0"/>
                                          </p:val>
                                        </p:tav>
                                        <p:tav tm="100000">
                                          <p:val>
                                            <p:strVal val="#ppt_w"/>
                                          </p:val>
                                        </p:tav>
                                      </p:tavLst>
                                    </p:anim>
                                    <p:anim calcmode="lin" valueType="num">
                                      <p:cBhvr>
                                        <p:cTn id="84" dur="500" fill="hold"/>
                                        <p:tgtEl>
                                          <p:spTgt spid="88"/>
                                        </p:tgtEl>
                                        <p:attrNameLst>
                                          <p:attrName>ppt_h</p:attrName>
                                        </p:attrNameLst>
                                      </p:cBhvr>
                                      <p:tavLst>
                                        <p:tav tm="0">
                                          <p:val>
                                            <p:fltVal val="0"/>
                                          </p:val>
                                        </p:tav>
                                        <p:tav tm="100000">
                                          <p:val>
                                            <p:strVal val="#ppt_h"/>
                                          </p:val>
                                        </p:tav>
                                      </p:tavLst>
                                    </p:anim>
                                    <p:animEffect transition="in" filter="fade">
                                      <p:cBhvr>
                                        <p:cTn id="8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5" grpId="0"/>
      <p:bldP spid="8" grpId="0"/>
      <p:bldP spid="58" grpId="0"/>
      <p:bldP spid="52" grpId="0"/>
      <p:bldP spid="71" grpId="0"/>
      <p:bldP spid="72" grpId="0"/>
      <p:bldP spid="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print"/>
          <a:stretch>
            <a:fillRect/>
          </a:stretch>
        </p:blipFill>
        <p:spPr>
          <a:xfrm>
            <a:off x="784225" y="5687391"/>
            <a:ext cx="10522585" cy="812800"/>
          </a:xfrm>
          <a:prstGeom prst="rect">
            <a:avLst/>
          </a:prstGeom>
        </p:spPr>
      </p:pic>
      <p:sp>
        <p:nvSpPr>
          <p:cNvPr id="14" name="矩形: 圆角 13"/>
          <p:cNvSpPr/>
          <p:nvPr/>
        </p:nvSpPr>
        <p:spPr>
          <a:xfrm>
            <a:off x="6343114" y="2534235"/>
            <a:ext cx="3496279" cy="3598341"/>
          </a:xfrm>
          <a:prstGeom prst="roundRect">
            <a:avLst>
              <a:gd name="adj" fmla="val 4195"/>
            </a:avLst>
          </a:prstGeom>
          <a:solidFill>
            <a:srgbClr val="002060">
              <a:alpha val="36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2303258" y="2535505"/>
            <a:ext cx="3496279" cy="3598341"/>
          </a:xfrm>
          <a:prstGeom prst="roundRect">
            <a:avLst>
              <a:gd name="adj" fmla="val 5215"/>
            </a:avLst>
          </a:prstGeom>
          <a:solidFill>
            <a:srgbClr val="002060">
              <a:alpha val="36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3389630" y="2172970"/>
            <a:ext cx="1322070" cy="1229360"/>
            <a:chOff x="3389777" y="2317849"/>
            <a:chExt cx="1321972" cy="1321971"/>
          </a:xfrm>
        </p:grpSpPr>
        <p:sp>
          <p:nvSpPr>
            <p:cNvPr id="4" name="íṩ1iḍe"/>
            <p:cNvSpPr/>
            <p:nvPr/>
          </p:nvSpPr>
          <p:spPr>
            <a:xfrm>
              <a:off x="3389777" y="2317849"/>
              <a:ext cx="1321972" cy="1321971"/>
            </a:xfrm>
            <a:prstGeom prst="ellipse">
              <a:avLst/>
            </a:prstGeom>
            <a:gradFill>
              <a:gsLst>
                <a:gs pos="91000">
                  <a:srgbClr val="00B0F0"/>
                </a:gs>
                <a:gs pos="0">
                  <a:srgbClr val="0070C0"/>
                </a:gs>
              </a:gsLst>
              <a:lin ang="5400000" scaled="1"/>
            </a:gradFill>
            <a:ln w="28575">
              <a:solidFill>
                <a:srgbClr val="124EA9"/>
              </a:solidFill>
            </a:ln>
          </p:spPr>
          <p:txBody>
            <a:bodyPr vert="horz" wrap="square" lIns="121920" tIns="60960" rIns="121920" bIns="60960" numCol="1" anchor="t" anchorCtr="0" compatLnSpc="1"/>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en-US"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3442138" y="2628315"/>
              <a:ext cx="1217251" cy="693762"/>
            </a:xfrm>
            <a:prstGeom prst="rect">
              <a:avLst/>
            </a:prstGeom>
          </p:spPr>
          <p:txBody>
            <a:bodyPr wrap="square">
              <a:spAutoFit/>
            </a:bodyPr>
            <a:lstStyle/>
            <a:p>
              <a:pPr algn="ctr"/>
              <a:r>
                <a:rPr lang="zh-CN" altLang="zh-CN" b="1"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Gulim" panose="020B0600000101010101" pitchFamily="34" charset="-127"/>
                </a:rPr>
                <a:t>传统</a:t>
              </a:r>
              <a:endParaRPr lang="en-US" altLang="zh-CN" b="1"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Gulim" panose="020B0600000101010101" pitchFamily="34" charset="-127"/>
              </a:endParaRPr>
            </a:p>
            <a:p>
              <a:pPr algn="ctr"/>
              <a:r>
                <a:rPr lang="zh-CN" altLang="zh-CN" b="1"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Gulim" panose="020B0600000101010101" pitchFamily="34" charset="-127"/>
                </a:rPr>
                <a:t>供暖系统</a:t>
              </a:r>
              <a:endPar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0" name="矩形 9"/>
          <p:cNvSpPr/>
          <p:nvPr/>
        </p:nvSpPr>
        <p:spPr>
          <a:xfrm>
            <a:off x="2541168" y="3531456"/>
            <a:ext cx="3019190" cy="398780"/>
          </a:xfrm>
          <a:prstGeom prst="rect">
            <a:avLst/>
          </a:prstGeom>
          <a:solidFill>
            <a:srgbClr val="31D1F7">
              <a:alpha val="25000"/>
            </a:srgbClr>
          </a:solidFill>
        </p:spPr>
        <p:txBody>
          <a:bodyPr wrap="square">
            <a:spAutoFit/>
          </a:bodyPr>
          <a:lstStyle/>
          <a:p>
            <a:pPr marL="179705"/>
            <a:r>
              <a:rPr lang="zh-CN" altLang="en-US" sz="2000" dirty="0">
                <a:solidFill>
                  <a:schemeClr val="bg1"/>
                </a:solidFill>
                <a:latin typeface="微软雅黑" panose="020B0503020204020204" pitchFamily="34" charset="-122"/>
                <a:ea typeface="微软雅黑" panose="020B0503020204020204" pitchFamily="34" charset="-122"/>
              </a:rPr>
              <a:t>流量：</a:t>
            </a:r>
            <a:r>
              <a:rPr lang="en-US" altLang="zh-CN" sz="2000" kern="100" dirty="0">
                <a:solidFill>
                  <a:schemeClr val="bg1"/>
                </a:solidFill>
                <a:latin typeface="微软雅黑" panose="020B0503020204020204" pitchFamily="34" charset="-122"/>
                <a:ea typeface="微软雅黑" panose="020B0503020204020204" pitchFamily="34" charset="-122"/>
              </a:rPr>
              <a:t>G=516m</a:t>
            </a:r>
            <a:r>
              <a:rPr lang="zh-CN" altLang="zh-CN" sz="2000" kern="100" dirty="0">
                <a:solidFill>
                  <a:schemeClr val="bg1"/>
                </a:solidFill>
                <a:latin typeface="微软雅黑" panose="020B0503020204020204" pitchFamily="34" charset="-122"/>
                <a:ea typeface="微软雅黑" panose="020B0503020204020204" pitchFamily="34" charset="-122"/>
              </a:rPr>
              <a:t>³</a:t>
            </a:r>
            <a:r>
              <a:rPr lang="en-US" altLang="zh-CN" sz="2000" kern="100" dirty="0">
                <a:solidFill>
                  <a:schemeClr val="bg1"/>
                </a:solidFill>
                <a:latin typeface="微软雅黑" panose="020B0503020204020204" pitchFamily="34" charset="-122"/>
                <a:ea typeface="微软雅黑" panose="020B0503020204020204" pitchFamily="34" charset="-122"/>
              </a:rPr>
              <a:t>/h</a:t>
            </a:r>
            <a:endParaRPr lang="zh-CN" altLang="en-US" sz="2000" kern="1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2541168" y="4032353"/>
            <a:ext cx="3019190" cy="398780"/>
          </a:xfrm>
          <a:prstGeom prst="rect">
            <a:avLst/>
          </a:prstGeom>
          <a:solidFill>
            <a:srgbClr val="31D1F7">
              <a:alpha val="25000"/>
            </a:srgbClr>
          </a:solidFill>
        </p:spPr>
        <p:txBody>
          <a:bodyPr wrap="square">
            <a:spAutoFit/>
          </a:bodyPr>
          <a:lstStyle/>
          <a:p>
            <a:pPr marL="179705"/>
            <a:r>
              <a:rPr lang="zh-CN" altLang="en-US" sz="2000">
                <a:solidFill>
                  <a:schemeClr val="bg1"/>
                </a:solidFill>
                <a:latin typeface="微软雅黑" panose="020B0503020204020204" pitchFamily="34" charset="-122"/>
                <a:ea typeface="微软雅黑" panose="020B0503020204020204" pitchFamily="34" charset="-122"/>
              </a:rPr>
              <a:t>扬程：</a:t>
            </a:r>
            <a:r>
              <a:rPr lang="en-US" altLang="zh-CN" sz="2000" dirty="0">
                <a:solidFill>
                  <a:schemeClr val="bg1"/>
                </a:solidFill>
                <a:latin typeface="微软雅黑" panose="020B0503020204020204" pitchFamily="34" charset="-122"/>
                <a:ea typeface="微软雅黑" panose="020B0503020204020204" pitchFamily="34" charset="-122"/>
              </a:rPr>
              <a:t>30m-36m</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541168" y="4531919"/>
            <a:ext cx="3019190" cy="398780"/>
          </a:xfrm>
          <a:prstGeom prst="rect">
            <a:avLst/>
          </a:prstGeom>
          <a:solidFill>
            <a:srgbClr val="31D1F7">
              <a:alpha val="25000"/>
            </a:srgbClr>
          </a:solidFill>
        </p:spPr>
        <p:txBody>
          <a:bodyPr wrap="square">
            <a:spAutoFit/>
          </a:bodyPr>
          <a:lstStyle/>
          <a:p>
            <a:pPr marL="179705"/>
            <a:r>
              <a:rPr lang="zh-CN" altLang="en-US" sz="2000">
                <a:solidFill>
                  <a:schemeClr val="bg1"/>
                </a:solidFill>
                <a:latin typeface="微软雅黑" panose="020B0503020204020204" pitchFamily="34" charset="-122"/>
                <a:ea typeface="微软雅黑" panose="020B0503020204020204" pitchFamily="34" charset="-122"/>
              </a:rPr>
              <a:t>电功率：</a:t>
            </a:r>
            <a:r>
              <a:rPr lang="en-US" altLang="zh-CN" sz="2000" dirty="0">
                <a:solidFill>
                  <a:schemeClr val="bg1"/>
                </a:solidFill>
                <a:latin typeface="微软雅黑" panose="020B0503020204020204" pitchFamily="34" charset="-122"/>
                <a:ea typeface="微软雅黑" panose="020B0503020204020204" pitchFamily="34" charset="-122"/>
              </a:rPr>
              <a:t>P=75-90kw</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6581023" y="3566282"/>
            <a:ext cx="3019190" cy="398780"/>
          </a:xfrm>
          <a:prstGeom prst="rect">
            <a:avLst/>
          </a:prstGeom>
          <a:solidFill>
            <a:srgbClr val="31D1F7">
              <a:alpha val="25000"/>
            </a:srgbClr>
          </a:solidFill>
        </p:spPr>
        <p:txBody>
          <a:bodyPr wrap="square">
            <a:spAutoFit/>
          </a:bodyPr>
          <a:lstStyle/>
          <a:p>
            <a:pPr marL="179705"/>
            <a:r>
              <a:rPr lang="zh-CN" altLang="en-US" sz="2000" dirty="0">
                <a:solidFill>
                  <a:schemeClr val="bg1"/>
                </a:solidFill>
                <a:latin typeface="微软雅黑" panose="020B0503020204020204" pitchFamily="34" charset="-122"/>
                <a:ea typeface="微软雅黑" panose="020B0503020204020204" pitchFamily="34" charset="-122"/>
              </a:rPr>
              <a:t>流量：</a:t>
            </a:r>
            <a:r>
              <a:rPr lang="en-US" altLang="zh-CN" sz="2000" b="1" dirty="0">
                <a:solidFill>
                  <a:srgbClr val="FFC000"/>
                </a:solidFill>
                <a:latin typeface="微软雅黑" panose="020B0503020204020204" pitchFamily="34" charset="-122"/>
                <a:ea typeface="微软雅黑" panose="020B0503020204020204" pitchFamily="34" charset="-122"/>
              </a:rPr>
              <a:t>G=516m</a:t>
            </a:r>
            <a:r>
              <a:rPr lang="zh-CN" altLang="zh-CN" sz="2000" b="1" dirty="0">
                <a:solidFill>
                  <a:srgbClr val="FFC000"/>
                </a:solidFill>
                <a:latin typeface="微软雅黑" panose="020B0503020204020204" pitchFamily="34" charset="-122"/>
                <a:ea typeface="微软雅黑" panose="020B0503020204020204" pitchFamily="34" charset="-122"/>
              </a:rPr>
              <a:t>³</a:t>
            </a:r>
            <a:r>
              <a:rPr lang="en-US" altLang="zh-CN" sz="2000" b="1" dirty="0">
                <a:solidFill>
                  <a:srgbClr val="FFC000"/>
                </a:solidFill>
                <a:latin typeface="微软雅黑" panose="020B0503020204020204" pitchFamily="34" charset="-122"/>
                <a:ea typeface="微软雅黑" panose="020B0503020204020204" pitchFamily="34" charset="-122"/>
              </a:rPr>
              <a:t>/h</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
        <p:nvSpPr>
          <p:cNvPr id="18" name="矩形 17"/>
          <p:cNvSpPr/>
          <p:nvPr/>
        </p:nvSpPr>
        <p:spPr>
          <a:xfrm>
            <a:off x="6581023" y="4067765"/>
            <a:ext cx="3019190" cy="400110"/>
          </a:xfrm>
          <a:prstGeom prst="rect">
            <a:avLst/>
          </a:prstGeom>
          <a:solidFill>
            <a:srgbClr val="31D1F7">
              <a:alpha val="25000"/>
            </a:srgbClr>
          </a:solidFill>
        </p:spPr>
        <p:txBody>
          <a:bodyPr wrap="square">
            <a:spAutoFit/>
          </a:bodyPr>
          <a:lstStyle/>
          <a:p>
            <a:pPr marL="179705"/>
            <a:r>
              <a:rPr lang="zh-CN" altLang="en-US" sz="2000" dirty="0">
                <a:solidFill>
                  <a:schemeClr val="bg1"/>
                </a:solidFill>
                <a:latin typeface="微软雅黑" panose="020B0503020204020204" pitchFamily="34" charset="-122"/>
                <a:ea typeface="微软雅黑" panose="020B0503020204020204" pitchFamily="34" charset="-122"/>
              </a:rPr>
              <a:t>扬程：</a:t>
            </a:r>
            <a:r>
              <a:rPr lang="en-US" altLang="zh-CN" sz="2000" b="1" dirty="0">
                <a:solidFill>
                  <a:srgbClr val="FFC000"/>
                </a:solidFill>
                <a:latin typeface="微软雅黑" panose="020B0503020204020204" pitchFamily="34" charset="-122"/>
                <a:ea typeface="微软雅黑" panose="020B0503020204020204" pitchFamily="34" charset="-122"/>
              </a:rPr>
              <a:t>15m-18m</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
        <p:nvSpPr>
          <p:cNvPr id="19" name="矩形 18"/>
          <p:cNvSpPr/>
          <p:nvPr/>
        </p:nvSpPr>
        <p:spPr>
          <a:xfrm>
            <a:off x="6581023" y="4569249"/>
            <a:ext cx="3019190" cy="398780"/>
          </a:xfrm>
          <a:prstGeom prst="rect">
            <a:avLst/>
          </a:prstGeom>
          <a:solidFill>
            <a:srgbClr val="31D1F7">
              <a:alpha val="25000"/>
            </a:srgbClr>
          </a:solidFill>
        </p:spPr>
        <p:txBody>
          <a:bodyPr wrap="square">
            <a:spAutoFit/>
          </a:bodyPr>
          <a:lstStyle/>
          <a:p>
            <a:pPr marL="179705"/>
            <a:r>
              <a:rPr lang="zh-CN" altLang="en-US" sz="2000" dirty="0">
                <a:solidFill>
                  <a:schemeClr val="bg1"/>
                </a:solidFill>
                <a:latin typeface="微软雅黑" panose="020B0503020204020204" pitchFamily="34" charset="-122"/>
                <a:ea typeface="微软雅黑" panose="020B0503020204020204" pitchFamily="34" charset="-122"/>
              </a:rPr>
              <a:t>电功率：</a:t>
            </a:r>
            <a:r>
              <a:rPr lang="en-US" altLang="zh-CN" sz="2000" b="1" dirty="0">
                <a:solidFill>
                  <a:srgbClr val="FFC000"/>
                </a:solidFill>
                <a:latin typeface="微软雅黑" panose="020B0503020204020204" pitchFamily="34" charset="-122"/>
                <a:ea typeface="微软雅黑" panose="020B0503020204020204" pitchFamily="34" charset="-122"/>
              </a:rPr>
              <a:t>P=37-45kw</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609725" y="1424495"/>
            <a:ext cx="9001757" cy="2820977"/>
            <a:chOff x="1595120" y="1424495"/>
            <a:chExt cx="9001757" cy="2820977"/>
          </a:xfrm>
        </p:grpSpPr>
        <p:sp>
          <p:nvSpPr>
            <p:cNvPr id="8" name="文本框 7"/>
            <p:cNvSpPr txBox="1"/>
            <p:nvPr/>
          </p:nvSpPr>
          <p:spPr>
            <a:xfrm>
              <a:off x="3623859" y="1424495"/>
              <a:ext cx="4944279" cy="829945"/>
            </a:xfrm>
            <a:prstGeom prst="rect">
              <a:avLst/>
            </a:prstGeom>
            <a:noFill/>
          </p:spPr>
          <p:txBody>
            <a:bodyPr wrap="square" rtlCol="0">
              <a:sp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水泵流量、扬程、电功率对比</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a:t>
              </a:r>
              <a:r>
                <a:rPr lang="zh-CN" altLang="zh-CN" sz="2000" dirty="0">
                  <a:solidFill>
                    <a:schemeClr val="bg1"/>
                  </a:solidFill>
                  <a:latin typeface="微软雅黑" panose="020B0503020204020204" pitchFamily="34" charset="-122"/>
                  <a:ea typeface="微软雅黑" panose="020B0503020204020204" pitchFamily="34" charset="-122"/>
                </a:rPr>
                <a:t>以供暖面积</a:t>
              </a:r>
              <a:r>
                <a:rPr lang="en-US" altLang="zh-CN" sz="2000" dirty="0">
                  <a:solidFill>
                    <a:schemeClr val="bg1"/>
                  </a:solidFill>
                  <a:latin typeface="微软雅黑" panose="020B0503020204020204" pitchFamily="34" charset="-122"/>
                  <a:ea typeface="微软雅黑" panose="020B0503020204020204" pitchFamily="34" charset="-122"/>
                </a:rPr>
                <a:t>30</a:t>
              </a:r>
              <a:r>
                <a:rPr lang="zh-CN" altLang="zh-CN" sz="2000" dirty="0">
                  <a:solidFill>
                    <a:schemeClr val="bg1"/>
                  </a:solidFill>
                  <a:latin typeface="微软雅黑" panose="020B0503020204020204" pitchFamily="34" charset="-122"/>
                  <a:ea typeface="微软雅黑" panose="020B0503020204020204" pitchFamily="34" charset="-122"/>
                </a:rPr>
                <a:t>万</a:t>
              </a:r>
              <a:r>
                <a:rPr lang="en-US" altLang="zh-CN" sz="2000" dirty="0">
                  <a:solidFill>
                    <a:schemeClr val="bg1"/>
                  </a:solidFill>
                  <a:latin typeface="微软雅黑" panose="020B0503020204020204" pitchFamily="34" charset="-122"/>
                  <a:ea typeface="微软雅黑" panose="020B0503020204020204" pitchFamily="34" charset="-122"/>
                </a:rPr>
                <a:t>m²</a:t>
              </a:r>
              <a:r>
                <a:rPr lang="zh-CN" altLang="en-US" sz="2000" dirty="0">
                  <a:solidFill>
                    <a:schemeClr val="bg1"/>
                  </a:solidFill>
                  <a:latin typeface="微软雅黑" panose="020B0503020204020204" pitchFamily="34" charset="-122"/>
                  <a:ea typeface="微软雅黑" panose="020B0503020204020204" pitchFamily="34" charset="-122"/>
                </a:rPr>
                <a:t>）</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595120" y="1818640"/>
              <a:ext cx="9001757" cy="2426832"/>
              <a:chOff x="1595120" y="1717040"/>
              <a:chExt cx="9001757" cy="2133600"/>
            </a:xfrm>
          </p:grpSpPr>
          <p:sp>
            <p:nvSpPr>
              <p:cNvPr id="20" name="任意多边形: 形状 19"/>
              <p:cNvSpPr/>
              <p:nvPr/>
            </p:nvSpPr>
            <p:spPr>
              <a:xfrm>
                <a:off x="1595120" y="1717040"/>
                <a:ext cx="2682240" cy="2133600"/>
              </a:xfrm>
              <a:custGeom>
                <a:avLst/>
                <a:gdLst>
                  <a:gd name="connsiteX0" fmla="*/ 2682240 w 2682240"/>
                  <a:gd name="connsiteY0" fmla="*/ 0 h 2133600"/>
                  <a:gd name="connsiteX1" fmla="*/ 0 w 2682240"/>
                  <a:gd name="connsiteY1" fmla="*/ 0 h 2133600"/>
                  <a:gd name="connsiteX2" fmla="*/ 0 w 2682240"/>
                  <a:gd name="connsiteY2" fmla="*/ 2133600 h 2133600"/>
                  <a:gd name="connsiteX3" fmla="*/ 660400 w 2682240"/>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2682240" h="2133600">
                    <a:moveTo>
                      <a:pt x="2682240" y="0"/>
                    </a:moveTo>
                    <a:lnTo>
                      <a:pt x="0" y="0"/>
                    </a:lnTo>
                    <a:lnTo>
                      <a:pt x="0" y="2133600"/>
                    </a:lnTo>
                    <a:lnTo>
                      <a:pt x="660400" y="2133600"/>
                    </a:lnTo>
                  </a:path>
                </a:pathLst>
              </a:cu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p:nvSpPr>
            <p:spPr>
              <a:xfrm flipH="1">
                <a:off x="7914637" y="1717040"/>
                <a:ext cx="2682240" cy="2133600"/>
              </a:xfrm>
              <a:custGeom>
                <a:avLst/>
                <a:gdLst>
                  <a:gd name="connsiteX0" fmla="*/ 2682240 w 2682240"/>
                  <a:gd name="connsiteY0" fmla="*/ 0 h 2133600"/>
                  <a:gd name="connsiteX1" fmla="*/ 0 w 2682240"/>
                  <a:gd name="connsiteY1" fmla="*/ 0 h 2133600"/>
                  <a:gd name="connsiteX2" fmla="*/ 0 w 2682240"/>
                  <a:gd name="connsiteY2" fmla="*/ 2133600 h 2133600"/>
                  <a:gd name="connsiteX3" fmla="*/ 660400 w 2682240"/>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2682240" h="2133600">
                    <a:moveTo>
                      <a:pt x="2682240" y="0"/>
                    </a:moveTo>
                    <a:lnTo>
                      <a:pt x="0" y="0"/>
                    </a:lnTo>
                    <a:lnTo>
                      <a:pt x="0" y="2133600"/>
                    </a:lnTo>
                    <a:lnTo>
                      <a:pt x="660400" y="2133600"/>
                    </a:lnTo>
                  </a:path>
                </a:pathLst>
              </a:cu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3" name="文本框 22"/>
          <p:cNvSpPr txBox="1"/>
          <p:nvPr/>
        </p:nvSpPr>
        <p:spPr>
          <a:xfrm>
            <a:off x="1245235" y="437515"/>
            <a:ext cx="7889240" cy="58356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r>
              <a:rPr lang="zh-CN" altLang="en-US" dirty="0"/>
              <a:t>减阻节电系统与传统系统用电量对比</a:t>
            </a:r>
            <a:endParaRPr lang="zh-CN" altLang="en-US" dirty="0"/>
          </a:p>
        </p:txBody>
      </p:sp>
      <p:grpSp>
        <p:nvGrpSpPr>
          <p:cNvPr id="24" name="组合 23"/>
          <p:cNvGrpSpPr/>
          <p:nvPr/>
        </p:nvGrpSpPr>
        <p:grpSpPr>
          <a:xfrm>
            <a:off x="490597" y="423580"/>
            <a:ext cx="637163" cy="616511"/>
            <a:chOff x="294639" y="391844"/>
            <a:chExt cx="735024" cy="711200"/>
          </a:xfrm>
        </p:grpSpPr>
        <p:sp>
          <p:nvSpPr>
            <p:cNvPr id="25" name="等腰三角形 24"/>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7429500" y="2172970"/>
            <a:ext cx="1322070" cy="1229360"/>
            <a:chOff x="7907153" y="2216249"/>
            <a:chExt cx="1321972" cy="1321971"/>
          </a:xfrm>
        </p:grpSpPr>
        <p:sp>
          <p:nvSpPr>
            <p:cNvPr id="5" name="i$ḷiḍê"/>
            <p:cNvSpPr/>
            <p:nvPr/>
          </p:nvSpPr>
          <p:spPr>
            <a:xfrm>
              <a:off x="7907153" y="2216249"/>
              <a:ext cx="1321972" cy="1321971"/>
            </a:xfrm>
            <a:prstGeom prst="ellipse">
              <a:avLst/>
            </a:prstGeom>
            <a:solidFill>
              <a:schemeClr val="accent2"/>
            </a:solidFill>
          </p:spPr>
          <p:txBody>
            <a:bodyPr vert="horz" wrap="square" lIns="121920" tIns="60960" rIns="121920" bIns="60960" numCol="1" anchor="t" anchorCtr="0" compatLnSpc="1"/>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en-US"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7907153" y="2526714"/>
              <a:ext cx="1321972" cy="693762"/>
            </a:xfrm>
            <a:prstGeom prst="rect">
              <a:avLst/>
            </a:prstGeom>
          </p:spPr>
          <p:txBody>
            <a:bodyPr wrap="square">
              <a:spAutoFit/>
            </a:bodyPr>
            <a:lstStyle/>
            <a:p>
              <a:pPr algn="ctr"/>
              <a:r>
                <a:rPr lang="zh-CN" b="1"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减阻节电供暖系统</a:t>
              </a:r>
              <a:endParaRPr lang="zh-CN" b="1"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9" name="矩形 28"/>
          <p:cNvSpPr/>
          <p:nvPr/>
        </p:nvSpPr>
        <p:spPr>
          <a:xfrm>
            <a:off x="2541168" y="5008785"/>
            <a:ext cx="3019190" cy="1014730"/>
          </a:xfrm>
          <a:prstGeom prst="rect">
            <a:avLst/>
          </a:prstGeom>
          <a:solidFill>
            <a:srgbClr val="31D1F7">
              <a:alpha val="25000"/>
            </a:srgbClr>
          </a:solidFill>
        </p:spPr>
        <p:txBody>
          <a:bodyPr wrap="square">
            <a:spAutoFit/>
          </a:bodyPr>
          <a:lstStyle/>
          <a:p>
            <a:pPr marL="179705"/>
            <a:r>
              <a:rPr lang="zh-CN" altLang="en-US" sz="2000">
                <a:solidFill>
                  <a:schemeClr val="bg1"/>
                </a:solidFill>
                <a:latin typeface="微软雅黑" panose="020B0503020204020204" pitchFamily="34" charset="-122"/>
                <a:ea typeface="微软雅黑" panose="020B0503020204020204" pitchFamily="34" charset="-122"/>
              </a:rPr>
              <a:t>按</a:t>
            </a:r>
            <a:r>
              <a:rPr lang="en-US" altLang="zh-CN" sz="2000">
                <a:solidFill>
                  <a:schemeClr val="bg1"/>
                </a:solidFill>
                <a:latin typeface="微软雅黑" panose="020B0503020204020204" pitchFamily="34" charset="-122"/>
                <a:ea typeface="微软雅黑" panose="020B0503020204020204" pitchFamily="34" charset="-122"/>
              </a:rPr>
              <a:t>75kw</a:t>
            </a:r>
            <a:r>
              <a:rPr lang="zh-CN" altLang="en-US" sz="2000">
                <a:solidFill>
                  <a:schemeClr val="bg1"/>
                </a:solidFill>
                <a:latin typeface="微软雅黑" panose="020B0503020204020204" pitchFamily="34" charset="-122"/>
                <a:ea typeface="微软雅黑" panose="020B0503020204020204" pitchFamily="34" charset="-122"/>
              </a:rPr>
              <a:t>工频</a:t>
            </a:r>
            <a:r>
              <a:rPr lang="en-US" altLang="zh-CN" sz="2000" dirty="0">
                <a:solidFill>
                  <a:schemeClr val="bg1"/>
                </a:solidFill>
                <a:latin typeface="微软雅黑" panose="020B0503020204020204" pitchFamily="34" charset="-122"/>
                <a:ea typeface="微软雅黑" panose="020B0503020204020204" pitchFamily="34" charset="-122"/>
              </a:rPr>
              <a:t>180</a:t>
            </a:r>
            <a:r>
              <a:rPr lang="zh-CN" altLang="en-US" sz="2000" dirty="0">
                <a:solidFill>
                  <a:schemeClr val="bg1"/>
                </a:solidFill>
                <a:latin typeface="微软雅黑" panose="020B0503020204020204" pitchFamily="34" charset="-122"/>
                <a:ea typeface="微软雅黑" panose="020B0503020204020204" pitchFamily="34" charset="-122"/>
              </a:rPr>
              <a:t>天运转年</a:t>
            </a:r>
            <a:r>
              <a:rPr lang="zh-CN" altLang="en-US" sz="2000">
                <a:solidFill>
                  <a:schemeClr val="bg1"/>
                </a:solidFill>
                <a:latin typeface="微软雅黑" panose="020B0503020204020204" pitchFamily="34" charset="-122"/>
                <a:ea typeface="微软雅黑" panose="020B0503020204020204" pitchFamily="34" charset="-122"/>
              </a:rPr>
              <a:t>耗电量：</a:t>
            </a:r>
            <a:r>
              <a:rPr lang="en-US" altLang="zh-CN" sz="2000" dirty="0">
                <a:solidFill>
                  <a:schemeClr val="bg1"/>
                </a:solidFill>
                <a:latin typeface="微软雅黑" panose="020B0503020204020204" pitchFamily="34" charset="-122"/>
                <a:ea typeface="微软雅黑" panose="020B0503020204020204" pitchFamily="34" charset="-122"/>
              </a:rPr>
              <a:t>324</a:t>
            </a:r>
            <a:r>
              <a:rPr lang="en-US" altLang="zh-CN" sz="2000" dirty="0">
                <a:solidFill>
                  <a:schemeClr val="bg1"/>
                </a:solidFill>
                <a:latin typeface="微软雅黑" panose="020B0503020204020204" pitchFamily="34" charset="-122"/>
                <a:ea typeface="微软雅黑" panose="020B0503020204020204" pitchFamily="34" charset="-122"/>
              </a:rPr>
              <a:t>000KWH</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6580940" y="5043611"/>
            <a:ext cx="3019190" cy="1014730"/>
          </a:xfrm>
          <a:prstGeom prst="rect">
            <a:avLst/>
          </a:prstGeom>
          <a:solidFill>
            <a:srgbClr val="31D1F7">
              <a:alpha val="25000"/>
            </a:srgbClr>
          </a:solidFill>
        </p:spPr>
        <p:txBody>
          <a:bodyPr wrap="square">
            <a:spAutoFit/>
          </a:bodyPr>
          <a:lstStyle/>
          <a:p>
            <a:pPr marL="179705"/>
            <a:r>
              <a:rPr lang="zh-CN" altLang="en-US" sz="2000" dirty="0">
                <a:solidFill>
                  <a:schemeClr val="bg1"/>
                </a:solidFill>
                <a:latin typeface="微软雅黑" panose="020B0503020204020204" pitchFamily="34" charset="-122"/>
                <a:ea typeface="微软雅黑" panose="020B0503020204020204" pitchFamily="34" charset="-122"/>
                <a:sym typeface="+mn-ea"/>
              </a:rPr>
              <a:t>按</a:t>
            </a:r>
            <a:r>
              <a:rPr lang="en-US" altLang="zh-CN" sz="2000" dirty="0">
                <a:solidFill>
                  <a:schemeClr val="bg1"/>
                </a:solidFill>
                <a:latin typeface="微软雅黑" panose="020B0503020204020204" pitchFamily="34" charset="-122"/>
                <a:ea typeface="微软雅黑" panose="020B0503020204020204" pitchFamily="34" charset="-122"/>
                <a:sym typeface="+mn-ea"/>
              </a:rPr>
              <a:t>37kw</a:t>
            </a:r>
            <a:r>
              <a:rPr lang="zh-CN" altLang="en-US" sz="2000" dirty="0">
                <a:solidFill>
                  <a:schemeClr val="bg1"/>
                </a:solidFill>
                <a:latin typeface="微软雅黑" panose="020B0503020204020204" pitchFamily="34" charset="-122"/>
                <a:ea typeface="微软雅黑" panose="020B0503020204020204" pitchFamily="34" charset="-122"/>
                <a:sym typeface="+mn-ea"/>
              </a:rPr>
              <a:t>工频</a:t>
            </a:r>
            <a:r>
              <a:rPr lang="en-US" altLang="zh-CN" sz="2000" dirty="0">
                <a:solidFill>
                  <a:schemeClr val="bg1"/>
                </a:solidFill>
                <a:latin typeface="微软雅黑" panose="020B0503020204020204" pitchFamily="34" charset="-122"/>
                <a:ea typeface="微软雅黑" panose="020B0503020204020204" pitchFamily="34" charset="-122"/>
                <a:sym typeface="+mn-ea"/>
              </a:rPr>
              <a:t>180</a:t>
            </a:r>
            <a:r>
              <a:rPr lang="zh-CN" altLang="en-US" sz="2000" dirty="0">
                <a:solidFill>
                  <a:schemeClr val="bg1"/>
                </a:solidFill>
                <a:latin typeface="微软雅黑" panose="020B0503020204020204" pitchFamily="34" charset="-122"/>
                <a:ea typeface="微软雅黑" panose="020B0503020204020204" pitchFamily="34" charset="-122"/>
                <a:sym typeface="+mn-ea"/>
              </a:rPr>
              <a:t>天运转</a:t>
            </a:r>
            <a:r>
              <a:rPr lang="zh-CN" altLang="en-US" sz="2000" dirty="0">
                <a:solidFill>
                  <a:schemeClr val="bg1"/>
                </a:solidFill>
                <a:latin typeface="微软雅黑" panose="020B0503020204020204" pitchFamily="34" charset="-122"/>
                <a:ea typeface="微软雅黑" panose="020B0503020204020204" pitchFamily="34" charset="-122"/>
              </a:rPr>
              <a:t>年耗电量：</a:t>
            </a:r>
            <a:r>
              <a:rPr lang="en-US" altLang="zh-CN" sz="2000" dirty="0">
                <a:solidFill>
                  <a:schemeClr val="bg1"/>
                </a:solidFill>
                <a:latin typeface="微软雅黑" panose="020B0503020204020204" pitchFamily="34" charset="-122"/>
                <a:ea typeface="微软雅黑" panose="020B0503020204020204" pitchFamily="34" charset="-122"/>
              </a:rPr>
              <a:t>159840</a:t>
            </a:r>
            <a:r>
              <a:rPr lang="en-US" altLang="zh-CN" sz="2000" dirty="0">
                <a:solidFill>
                  <a:schemeClr val="bg1"/>
                </a:solidFill>
                <a:latin typeface="微软雅黑" panose="020B0503020204020204" pitchFamily="34" charset="-122"/>
                <a:ea typeface="微软雅黑" panose="020B0503020204020204" pitchFamily="34" charset="-122"/>
              </a:rPr>
              <a:t>KWH</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heel(1)">
                                      <p:cBhvr>
                                        <p:cTn id="11" dur="600"/>
                                        <p:tgtEl>
                                          <p:spTgt spid="28"/>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childTnLst>
                          </p:cTn>
                        </p:par>
                        <p:par>
                          <p:cTn id="38" fill="hold">
                            <p:stCondLst>
                              <p:cond delay="2000"/>
                            </p:stCondLst>
                            <p:childTnLst>
                              <p:par>
                                <p:cTn id="39" presetID="21" presetClass="entr" presetSubtype="1"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heel(1)">
                                      <p:cBhvr>
                                        <p:cTn id="41" dur="600"/>
                                        <p:tgtEl>
                                          <p:spTgt spid="13"/>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cTn>
                              </p:par>
                            </p:childTnLst>
                          </p:cTn>
                        </p:par>
                        <p:par>
                          <p:cTn id="69" fill="hold">
                            <p:stCondLst>
                              <p:cond delay="4000"/>
                            </p:stCondLst>
                            <p:childTnLst>
                              <p:par>
                                <p:cTn id="70" presetID="22" presetClass="entr" presetSubtype="4" fill="hold" nodeType="after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down)">
                                      <p:cBhvr>
                                        <p:cTn id="7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9" grpId="0" bldLvl="0" animBg="1"/>
      <p:bldP spid="10" grpId="0" bldLvl="0" animBg="1"/>
      <p:bldP spid="11" grpId="0" bldLvl="0" animBg="1"/>
      <p:bldP spid="12" grpId="0" bldLvl="0" animBg="1"/>
      <p:bldP spid="17" grpId="0" bldLvl="0" animBg="1"/>
      <p:bldP spid="18" grpId="0" animBg="1"/>
      <p:bldP spid="19" grpId="0" bldLvl="0" animBg="1"/>
      <p:bldP spid="29" grpId="0" bldLvl="0" animBg="1"/>
      <p:bldP spid="3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0597" y="423580"/>
            <a:ext cx="637163" cy="616511"/>
            <a:chOff x="294639" y="391844"/>
            <a:chExt cx="735024" cy="711200"/>
          </a:xfrm>
        </p:grpSpPr>
        <p:sp>
          <p:nvSpPr>
            <p:cNvPr id="4" name="等腰三角形 3"/>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1245235" y="437515"/>
            <a:ext cx="5919470" cy="58477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r>
              <a:rPr lang="zh-CN" altLang="en-US" dirty="0"/>
              <a:t>节电系统与传统系统水压对比</a:t>
            </a:r>
            <a:endParaRPr lang="zh-CN" altLang="en-US" dirty="0"/>
          </a:p>
        </p:txBody>
      </p:sp>
      <p:pic>
        <p:nvPicPr>
          <p:cNvPr id="2" name="图片 1" descr="微信图片_30万m²供暖系统水压图"/>
          <p:cNvPicPr>
            <a:picLocks noChangeAspect="1"/>
          </p:cNvPicPr>
          <p:nvPr/>
        </p:nvPicPr>
        <p:blipFill rotWithShape="1">
          <a:blip r:embed="rId1"/>
          <a:srcRect t="5833" b="3524"/>
          <a:stretch>
            <a:fillRect/>
          </a:stretch>
        </p:blipFill>
        <p:spPr>
          <a:xfrm>
            <a:off x="1245235" y="1319514"/>
            <a:ext cx="9499600" cy="5243332"/>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09011" y="2101664"/>
            <a:ext cx="7345517" cy="2670215"/>
            <a:chOff x="3709011" y="2101664"/>
            <a:chExt cx="7345517" cy="2670215"/>
          </a:xfrm>
        </p:grpSpPr>
        <p:sp>
          <p:nvSpPr>
            <p:cNvPr id="14" name="矩形: 圆角 13"/>
            <p:cNvSpPr/>
            <p:nvPr/>
          </p:nvSpPr>
          <p:spPr>
            <a:xfrm>
              <a:off x="3709011" y="2101664"/>
              <a:ext cx="7302233" cy="2670215"/>
            </a:xfrm>
            <a:prstGeom prst="roundRect">
              <a:avLst>
                <a:gd name="adj" fmla="val 1103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p:nvSpPr>
          <p:spPr>
            <a:xfrm rot="16200000">
              <a:off x="10689945" y="3341275"/>
              <a:ext cx="642598" cy="86569"/>
            </a:xfrm>
            <a:prstGeom prst="roundRect">
              <a:avLst>
                <a:gd name="adj" fmla="val 26992"/>
              </a:avLst>
            </a:prstGeom>
            <a:solidFill>
              <a:srgbClr val="FF8607"/>
            </a:solidFill>
            <a:ln>
              <a:noFill/>
            </a:ln>
            <a:effectLst>
              <a:glow rad="63500">
                <a:srgbClr val="FFC000">
                  <a:alpha val="34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5172464" y="2487141"/>
            <a:ext cx="5838780" cy="2139432"/>
          </a:xfrm>
          <a:prstGeom prst="rect">
            <a:avLst/>
          </a:prstGeom>
        </p:spPr>
        <p:txBody>
          <a:bodyPr wrap="square">
            <a:spAutoFit/>
          </a:bodyPr>
          <a:lstStyle/>
          <a:p>
            <a:pPr algn="ctr">
              <a:lnSpc>
                <a:spcPct val="110000"/>
              </a:lnSpc>
              <a:spcAft>
                <a:spcPts val="0"/>
              </a:spcAft>
            </a:pPr>
            <a:r>
              <a:rPr lang="en-US" altLang="zh-CN" sz="3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3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第</a:t>
            </a:r>
            <a:r>
              <a:rPr lang="zh-CN" altLang="en-US" sz="3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二</a:t>
            </a:r>
            <a:r>
              <a:rPr lang="zh-CN" altLang="zh-CN" sz="3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部分：</a:t>
            </a:r>
            <a:endParaRPr lang="en-US" altLang="zh-CN" sz="3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10000"/>
              </a:lnSpc>
            </a:pPr>
            <a:r>
              <a:rPr lang="zh-CN" altLang="en-US" sz="4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一对一阻力配对</a:t>
            </a:r>
            <a:endParaRPr lang="en-US" altLang="zh-CN" sz="4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10000"/>
              </a:lnSpc>
            </a:pPr>
            <a:r>
              <a:rPr lang="zh-CN" altLang="en-US" sz="4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平衡供暖系统</a:t>
            </a:r>
            <a:endParaRPr lang="zh-CN" altLang="zh-CN" sz="4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Freeform 5"/>
          <p:cNvSpPr/>
          <p:nvPr/>
        </p:nvSpPr>
        <p:spPr bwMode="auto">
          <a:xfrm>
            <a:off x="1501132" y="940838"/>
            <a:ext cx="2668567" cy="2671864"/>
          </a:xfrm>
          <a:custGeom>
            <a:avLst/>
            <a:gdLst>
              <a:gd name="T0" fmla="*/ 809 w 1619"/>
              <a:gd name="T1" fmla="*/ 1621 h 1621"/>
              <a:gd name="T2" fmla="*/ 0 w 1619"/>
              <a:gd name="T3" fmla="*/ 810 h 1621"/>
              <a:gd name="T4" fmla="*/ 809 w 1619"/>
              <a:gd name="T5" fmla="*/ 0 h 1621"/>
              <a:gd name="T6" fmla="*/ 1619 w 1619"/>
              <a:gd name="T7" fmla="*/ 810 h 1621"/>
              <a:gd name="T8" fmla="*/ 809 w 1619"/>
              <a:gd name="T9" fmla="*/ 1621 h 1621"/>
            </a:gdLst>
            <a:ahLst/>
            <a:cxnLst>
              <a:cxn ang="0">
                <a:pos x="T0" y="T1"/>
              </a:cxn>
              <a:cxn ang="0">
                <a:pos x="T2" y="T3"/>
              </a:cxn>
              <a:cxn ang="0">
                <a:pos x="T4" y="T5"/>
              </a:cxn>
              <a:cxn ang="0">
                <a:pos x="T6" y="T7"/>
              </a:cxn>
              <a:cxn ang="0">
                <a:pos x="T8" y="T9"/>
              </a:cxn>
            </a:cxnLst>
            <a:rect l="0" t="0" r="r" b="b"/>
            <a:pathLst>
              <a:path w="1619" h="1621">
                <a:moveTo>
                  <a:pt x="809" y="1621"/>
                </a:moveTo>
                <a:lnTo>
                  <a:pt x="0" y="810"/>
                </a:lnTo>
                <a:lnTo>
                  <a:pt x="809" y="0"/>
                </a:lnTo>
                <a:lnTo>
                  <a:pt x="1619" y="810"/>
                </a:lnTo>
                <a:lnTo>
                  <a:pt x="809" y="1621"/>
                </a:lnTo>
                <a:close/>
              </a:path>
            </a:pathLst>
          </a:custGeom>
          <a:gradFill>
            <a:gsLst>
              <a:gs pos="0">
                <a:srgbClr val="00B0F0"/>
              </a:gs>
              <a:gs pos="49000">
                <a:srgbClr val="0070C0"/>
              </a:gs>
            </a:gsLst>
            <a:lin ang="5400000" scaled="1"/>
          </a:gradFill>
          <a:ln>
            <a:solidFill>
              <a:schemeClr val="bg1"/>
            </a:solidFill>
          </a:ln>
        </p:spPr>
        <p:txBody>
          <a:bodyPr vert="horz" wrap="square" lIns="121920" tIns="60960" rIns="121920" bIns="60960" numCol="1" anchor="t" anchorCtr="0" compatLnSpc="1"/>
          <a:lstStyle/>
          <a:p>
            <a:endParaRPr lang="zh-CN" altLang="en-US" sz="2400"/>
          </a:p>
        </p:txBody>
      </p:sp>
      <p:sp>
        <p:nvSpPr>
          <p:cNvPr id="13" name="Freeform 6"/>
          <p:cNvSpPr/>
          <p:nvPr/>
        </p:nvSpPr>
        <p:spPr bwMode="auto">
          <a:xfrm>
            <a:off x="1501132" y="3612702"/>
            <a:ext cx="2668567" cy="2670215"/>
          </a:xfrm>
          <a:custGeom>
            <a:avLst/>
            <a:gdLst>
              <a:gd name="T0" fmla="*/ 809 w 1619"/>
              <a:gd name="T1" fmla="*/ 1620 h 1620"/>
              <a:gd name="T2" fmla="*/ 0 w 1619"/>
              <a:gd name="T3" fmla="*/ 810 h 1620"/>
              <a:gd name="T4" fmla="*/ 809 w 1619"/>
              <a:gd name="T5" fmla="*/ 0 h 1620"/>
              <a:gd name="T6" fmla="*/ 1619 w 1619"/>
              <a:gd name="T7" fmla="*/ 810 h 1620"/>
              <a:gd name="T8" fmla="*/ 809 w 1619"/>
              <a:gd name="T9" fmla="*/ 1620 h 1620"/>
            </a:gdLst>
            <a:ahLst/>
            <a:cxnLst>
              <a:cxn ang="0">
                <a:pos x="T0" y="T1"/>
              </a:cxn>
              <a:cxn ang="0">
                <a:pos x="T2" y="T3"/>
              </a:cxn>
              <a:cxn ang="0">
                <a:pos x="T4" y="T5"/>
              </a:cxn>
              <a:cxn ang="0">
                <a:pos x="T6" y="T7"/>
              </a:cxn>
              <a:cxn ang="0">
                <a:pos x="T8" y="T9"/>
              </a:cxn>
            </a:cxnLst>
            <a:rect l="0" t="0" r="r" b="b"/>
            <a:pathLst>
              <a:path w="1619" h="1620">
                <a:moveTo>
                  <a:pt x="809" y="1620"/>
                </a:moveTo>
                <a:lnTo>
                  <a:pt x="0" y="810"/>
                </a:lnTo>
                <a:lnTo>
                  <a:pt x="809" y="0"/>
                </a:lnTo>
                <a:lnTo>
                  <a:pt x="1619" y="810"/>
                </a:lnTo>
                <a:lnTo>
                  <a:pt x="809" y="1620"/>
                </a:lnTo>
                <a:close/>
              </a:path>
            </a:pathLst>
          </a:custGeom>
          <a:gradFill>
            <a:gsLst>
              <a:gs pos="91000">
                <a:srgbClr val="00B0F0"/>
              </a:gs>
              <a:gs pos="0">
                <a:srgbClr val="0070C0"/>
              </a:gs>
            </a:gsLst>
            <a:lin ang="5400000" scaled="1"/>
          </a:gradFill>
          <a:ln>
            <a:solidFill>
              <a:schemeClr val="bg1"/>
            </a:solidFill>
          </a:ln>
        </p:spPr>
        <p:txBody>
          <a:bodyPr vert="horz" wrap="square" lIns="121920" tIns="60960" rIns="121920" bIns="60960" numCol="1" anchor="t" anchorCtr="0" compatLnSpc="1"/>
          <a:lstStyle/>
          <a:p>
            <a:endParaRPr lang="zh-CN" altLang="en-US" sz="2400"/>
          </a:p>
        </p:txBody>
      </p:sp>
      <p:sp>
        <p:nvSpPr>
          <p:cNvPr id="15" name="Freeform 7"/>
          <p:cNvSpPr/>
          <p:nvPr/>
        </p:nvSpPr>
        <p:spPr bwMode="auto">
          <a:xfrm>
            <a:off x="2726055" y="2255520"/>
            <a:ext cx="3283585" cy="2794000"/>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FF8607"/>
          </a:solidFill>
          <a:ln>
            <a:solidFill>
              <a:schemeClr val="bg1"/>
            </a:solidFill>
          </a:ln>
        </p:spPr>
        <p:txBody>
          <a:bodyPr vert="horz" wrap="square" lIns="121920" tIns="60960" rIns="121920" bIns="60960" numCol="1" anchor="t" anchorCtr="0" compatLnSpc="1"/>
          <a:lstStyle/>
          <a:p>
            <a:endParaRPr lang="zh-CN" altLang="en-US" sz="2400"/>
          </a:p>
        </p:txBody>
      </p:sp>
      <p:sp>
        <p:nvSpPr>
          <p:cNvPr id="16" name="Freeform 3297"/>
          <p:cNvSpPr/>
          <p:nvPr/>
        </p:nvSpPr>
        <p:spPr bwMode="auto">
          <a:xfrm>
            <a:off x="725170" y="211455"/>
            <a:ext cx="3874135" cy="3715385"/>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solidFill>
            <a:srgbClr val="FFFFFF"/>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 name="Freeform 3297"/>
          <p:cNvSpPr/>
          <p:nvPr/>
        </p:nvSpPr>
        <p:spPr bwMode="auto">
          <a:xfrm>
            <a:off x="411349" y="3089775"/>
            <a:ext cx="3713168" cy="3715464"/>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solidFill>
            <a:srgbClr val="FFFFFF"/>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p>
        </p:txBody>
      </p:sp>
      <p:pic>
        <p:nvPicPr>
          <p:cNvPr id="8" name="图片 7"/>
          <p:cNvPicPr>
            <a:picLocks noChangeAspect="1"/>
          </p:cNvPicPr>
          <p:nvPr/>
        </p:nvPicPr>
        <p:blipFill>
          <a:blip r:embed="rId1"/>
          <a:stretch>
            <a:fillRect/>
          </a:stretch>
        </p:blipFill>
        <p:spPr>
          <a:xfrm>
            <a:off x="1501140" y="1303655"/>
            <a:ext cx="2141855" cy="1066165"/>
          </a:xfrm>
          <a:prstGeom prst="rect">
            <a:avLst/>
          </a:prstGeom>
        </p:spPr>
      </p:pic>
      <p:pic>
        <p:nvPicPr>
          <p:cNvPr id="7" name="图片 6"/>
          <p:cNvPicPr>
            <a:picLocks noChangeAspect="1"/>
          </p:cNvPicPr>
          <p:nvPr/>
        </p:nvPicPr>
        <p:blipFill>
          <a:blip r:embed="rId2"/>
          <a:stretch>
            <a:fillRect/>
          </a:stretch>
        </p:blipFill>
        <p:spPr>
          <a:xfrm>
            <a:off x="1203960" y="4070985"/>
            <a:ext cx="2128520" cy="1604645"/>
          </a:xfrm>
          <a:prstGeom prst="rect">
            <a:avLst/>
          </a:prstGeom>
        </p:spPr>
      </p:pic>
      <p:pic>
        <p:nvPicPr>
          <p:cNvPr id="3" name="图片 2"/>
          <p:cNvPicPr>
            <a:picLocks noChangeAspect="1"/>
          </p:cNvPicPr>
          <p:nvPr/>
        </p:nvPicPr>
        <p:blipFill>
          <a:blip r:embed="rId3"/>
          <a:stretch>
            <a:fillRect/>
          </a:stretch>
        </p:blipFill>
        <p:spPr>
          <a:xfrm>
            <a:off x="3332480" y="3325495"/>
            <a:ext cx="2178050" cy="654050"/>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3" grpId="0" animBg="1"/>
      <p:bldP spid="15" grpId="0" bldLvl="0" animBg="1"/>
      <p:bldP spid="16" grpId="0" bldLvl="0" animBg="1"/>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55"/>
          <p:cNvSpPr/>
          <p:nvPr/>
        </p:nvSpPr>
        <p:spPr>
          <a:xfrm>
            <a:off x="1979930" y="1970405"/>
            <a:ext cx="9350375" cy="4364990"/>
          </a:xfrm>
          <a:prstGeom prst="roundRect">
            <a:avLst>
              <a:gd name="adj" fmla="val 4331"/>
            </a:avLst>
          </a:prstGeom>
          <a:solidFill>
            <a:srgbClr val="002060">
              <a:alpha val="36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402715" y="0"/>
            <a:ext cx="10257790" cy="218376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r>
              <a:rPr lang="zh-CN" altLang="en-US" dirty="0">
                <a:ln/>
                <a:solidFill>
                  <a:schemeClr val="accent4"/>
                </a:solidFill>
                <a:effectLst>
                  <a:outerShdw blurRad="38100" dist="22860" dir="5400000" algn="tl" rotWithShape="0">
                    <a:srgbClr val="000000">
                      <a:alpha val="30000"/>
                    </a:srgbClr>
                  </a:outerShdw>
                </a:effectLst>
              </a:rPr>
              <a:t>我国管网现状：系统不平衡的原因分析</a:t>
            </a:r>
            <a:endParaRPr lang="zh-CN" altLang="en-US" dirty="0">
              <a:ln/>
              <a:solidFill>
                <a:schemeClr val="accent4"/>
              </a:solidFill>
            </a:endParaRPr>
          </a:p>
          <a:p>
            <a:r>
              <a:rPr lang="zh-CN" altLang="en-US" dirty="0">
                <a:ln/>
                <a:solidFill>
                  <a:schemeClr val="accent4"/>
                </a:solidFill>
              </a:rPr>
              <a:t> </a:t>
            </a:r>
            <a:r>
              <a:rPr lang="zh-CN" altLang="en-US" dirty="0">
                <a:ln/>
                <a:solidFill>
                  <a:schemeClr val="accent4"/>
                </a:solidFill>
                <a:effectLst/>
              </a:rPr>
              <a:t> </a:t>
            </a:r>
            <a:r>
              <a:rPr lang="zh-CN" altLang="en-US" sz="2400" dirty="0">
                <a:ln/>
                <a:solidFill>
                  <a:schemeClr val="accent4"/>
                </a:solidFill>
                <a:effectLst/>
              </a:rPr>
              <a:t>管网水利平衡是永远的主体，它确一直困扰着各个热力公司的供暖系统，其实水利不平衡的真正原因在设计，实际部分设计院水力不平衡率可能超过</a:t>
            </a:r>
            <a:r>
              <a:rPr lang="en-US" altLang="zh-CN" sz="2400" dirty="0">
                <a:ln/>
                <a:solidFill>
                  <a:schemeClr val="accent4"/>
                </a:solidFill>
                <a:effectLst/>
              </a:rPr>
              <a:t>80</a:t>
            </a:r>
            <a:r>
              <a:rPr lang="zh-CN" altLang="en-US" sz="2400" dirty="0">
                <a:ln/>
                <a:solidFill>
                  <a:schemeClr val="accent4"/>
                </a:solidFill>
                <a:effectLst/>
              </a:rPr>
              <a:t>以上</a:t>
            </a:r>
            <a:r>
              <a:rPr lang="en-US" altLang="zh-CN" sz="2400" dirty="0">
                <a:ln/>
                <a:solidFill>
                  <a:schemeClr val="accent4"/>
                </a:solidFill>
                <a:effectLst/>
              </a:rPr>
              <a:t>%</a:t>
            </a:r>
            <a:r>
              <a:rPr lang="zh-CN" altLang="en-US" sz="2400" dirty="0">
                <a:ln/>
                <a:solidFill>
                  <a:schemeClr val="accent4"/>
                </a:solidFill>
                <a:effectLst/>
              </a:rPr>
              <a:t>，只不过设计人员依然说不平衡率控制在了</a:t>
            </a:r>
            <a:r>
              <a:rPr lang="en-US" altLang="zh-CN" sz="2400" dirty="0">
                <a:ln/>
                <a:solidFill>
                  <a:schemeClr val="accent4"/>
                </a:solidFill>
                <a:effectLst/>
              </a:rPr>
              <a:t>15%</a:t>
            </a:r>
            <a:r>
              <a:rPr lang="zh-CN" altLang="en-US" sz="2400" dirty="0">
                <a:ln/>
                <a:solidFill>
                  <a:schemeClr val="accent4"/>
                </a:solidFill>
                <a:effectLst/>
              </a:rPr>
              <a:t>以内；</a:t>
            </a:r>
            <a:r>
              <a:rPr lang="en-US" altLang="zh-CN" sz="2400" dirty="0">
                <a:ln/>
                <a:solidFill>
                  <a:schemeClr val="accent4"/>
                </a:solidFill>
                <a:effectLst/>
              </a:rPr>
              <a:t>(</a:t>
            </a:r>
            <a:r>
              <a:rPr lang="zh-CN" altLang="en-US" sz="2400" dirty="0">
                <a:ln/>
                <a:solidFill>
                  <a:schemeClr val="accent4"/>
                </a:solidFill>
                <a:effectLst/>
              </a:rPr>
              <a:t>口述实例</a:t>
            </a:r>
            <a:r>
              <a:rPr lang="en-US" altLang="zh-CN" sz="2400" dirty="0">
                <a:ln/>
                <a:solidFill>
                  <a:schemeClr val="accent4"/>
                </a:solidFill>
                <a:effectLst/>
              </a:rPr>
              <a:t>1okm</a:t>
            </a:r>
            <a:r>
              <a:rPr lang="zh-CN" altLang="en-US" sz="2400" dirty="0">
                <a:ln/>
                <a:solidFill>
                  <a:schemeClr val="accent4"/>
                </a:solidFill>
                <a:effectLst/>
              </a:rPr>
              <a:t>）</a:t>
            </a:r>
            <a:endParaRPr lang="zh-CN" altLang="en-US" sz="2400" dirty="0">
              <a:ln/>
              <a:solidFill>
                <a:schemeClr val="accent4"/>
              </a:solidFill>
              <a:effectLst/>
            </a:endParaRPr>
          </a:p>
        </p:txBody>
      </p:sp>
      <p:grpSp>
        <p:nvGrpSpPr>
          <p:cNvPr id="5" name="组合 4"/>
          <p:cNvGrpSpPr/>
          <p:nvPr/>
        </p:nvGrpSpPr>
        <p:grpSpPr>
          <a:xfrm>
            <a:off x="490597" y="423580"/>
            <a:ext cx="637163" cy="616511"/>
            <a:chOff x="294639" y="391844"/>
            <a:chExt cx="735024" cy="711200"/>
          </a:xfrm>
        </p:grpSpPr>
        <p:sp>
          <p:nvSpPr>
            <p:cNvPr id="6" name="等腰三角形 5"/>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491945" y="1812545"/>
            <a:ext cx="8622872" cy="4523105"/>
          </a:xfrm>
          <a:prstGeom prst="rect">
            <a:avLst/>
          </a:prstGeom>
        </p:spPr>
        <p:txBody>
          <a:bodyPr wrap="square">
            <a:spAutoFit/>
          </a:bodyPr>
          <a:lstStyle/>
          <a:p>
            <a:pPr fontAlgn="auto">
              <a:lnSpc>
                <a:spcPct val="200000"/>
              </a:lnSpc>
            </a:pPr>
            <a:r>
              <a:rPr lang="zh-CN" altLang="en-US" dirty="0">
                <a:solidFill>
                  <a:schemeClr val="bg1"/>
                </a:solidFill>
                <a:latin typeface="微软雅黑" panose="020B0503020204020204" pitchFamily="34" charset="-122"/>
                <a:ea typeface="微软雅黑" panose="020B0503020204020204" pitchFamily="34" charset="-122"/>
                <a:sym typeface="+mn-ea"/>
              </a:rPr>
              <a:t>规范对设计平衡要求不是很高，不平衡率不超</a:t>
            </a:r>
            <a:r>
              <a:rPr lang="en-US" altLang="zh-CN" dirty="0">
                <a:solidFill>
                  <a:schemeClr val="bg1"/>
                </a:solidFill>
                <a:latin typeface="微软雅黑" panose="020B0503020204020204" pitchFamily="34" charset="-122"/>
                <a:ea typeface="微软雅黑" panose="020B0503020204020204" pitchFamily="34" charset="-122"/>
                <a:sym typeface="+mn-ea"/>
              </a:rPr>
              <a:t>15%</a:t>
            </a:r>
            <a:r>
              <a:rPr lang="zh-CN" altLang="en-US" dirty="0">
                <a:solidFill>
                  <a:schemeClr val="bg1"/>
                </a:solidFill>
                <a:latin typeface="微软雅黑" panose="020B0503020204020204" pitchFamily="34" charset="-122"/>
                <a:ea typeface="微软雅黑" panose="020B0503020204020204" pitchFamily="34" charset="-122"/>
                <a:sym typeface="+mn-ea"/>
              </a:rPr>
              <a:t>即为合格；</a:t>
            </a:r>
            <a:endParaRPr lang="zh-CN" altLang="en-US" dirty="0">
              <a:solidFill>
                <a:schemeClr val="bg1"/>
              </a:solidFill>
              <a:latin typeface="微软雅黑" panose="020B0503020204020204" pitchFamily="34" charset="-122"/>
              <a:ea typeface="微软雅黑" panose="020B0503020204020204" pitchFamily="34" charset="-122"/>
            </a:endParaRPr>
          </a:p>
          <a:p>
            <a:pPr fontAlgn="auto">
              <a:lnSpc>
                <a:spcPct val="200000"/>
              </a:lnSpc>
            </a:pPr>
            <a:r>
              <a:rPr lang="zh-CN" altLang="en-US" dirty="0">
                <a:solidFill>
                  <a:schemeClr val="bg1"/>
                </a:solidFill>
                <a:latin typeface="微软雅黑" panose="020B0503020204020204" pitchFamily="34" charset="-122"/>
                <a:ea typeface="微软雅黑" panose="020B0503020204020204" pitchFamily="34" charset="-122"/>
                <a:sym typeface="+mn-ea"/>
              </a:rPr>
              <a:t>供热系统换热站不居中，管线过长，各楼宇采暖方式不同，通过建筑物的热量与设计热量不一致，使得管道流量分布不平衡；</a:t>
            </a:r>
            <a:endParaRPr lang="zh-CN" altLang="en-US" dirty="0">
              <a:solidFill>
                <a:schemeClr val="bg1"/>
              </a:solidFill>
              <a:latin typeface="微软雅黑" panose="020B0503020204020204" pitchFamily="34" charset="-122"/>
              <a:ea typeface="微软雅黑" panose="020B0503020204020204" pitchFamily="34" charset="-122"/>
            </a:endParaRPr>
          </a:p>
          <a:p>
            <a:pPr fontAlgn="auto">
              <a:lnSpc>
                <a:spcPct val="200000"/>
              </a:lnSpc>
            </a:pPr>
            <a:r>
              <a:rPr lang="zh-CN" altLang="en-US" dirty="0">
                <a:solidFill>
                  <a:schemeClr val="bg1"/>
                </a:solidFill>
                <a:latin typeface="微软雅黑" panose="020B0503020204020204" pitchFamily="34" charset="-122"/>
                <a:ea typeface="微软雅黑" panose="020B0503020204020204" pitchFamily="34" charset="-122"/>
                <a:sym typeface="+mn-ea"/>
              </a:rPr>
              <a:t>许多设计人员在外网设计时，明明知道热力入口多余的资用压差，比如某入口多余</a:t>
            </a:r>
            <a:r>
              <a:rPr lang="en-US" altLang="zh-CN" dirty="0">
                <a:solidFill>
                  <a:schemeClr val="bg1"/>
                </a:solidFill>
                <a:latin typeface="微软雅黑" panose="020B0503020204020204" pitchFamily="34" charset="-122"/>
                <a:ea typeface="微软雅黑" panose="020B0503020204020204" pitchFamily="34" charset="-122"/>
                <a:sym typeface="+mn-ea"/>
              </a:rPr>
              <a:t>40KPa</a:t>
            </a:r>
            <a:r>
              <a:rPr lang="zh-CN" altLang="en-US" dirty="0">
                <a:solidFill>
                  <a:schemeClr val="bg1"/>
                </a:solidFill>
                <a:latin typeface="微软雅黑" panose="020B0503020204020204" pitchFamily="34" charset="-122"/>
                <a:ea typeface="微软雅黑" panose="020B0503020204020204" pitchFamily="34" charset="-122"/>
                <a:sym typeface="+mn-ea"/>
              </a:rPr>
              <a:t>，却没有选择合适的管径进行解决，设计上也没有选择合适的平衡阀来解决这一问题，设计理念上依靠了运行的调节来实现；</a:t>
            </a:r>
            <a:endParaRPr lang="zh-CN" altLang="en-US" dirty="0">
              <a:solidFill>
                <a:schemeClr val="bg1"/>
              </a:solidFill>
              <a:latin typeface="微软雅黑" panose="020B0503020204020204" pitchFamily="34" charset="-122"/>
              <a:ea typeface="微软雅黑" panose="020B0503020204020204" pitchFamily="34" charset="-122"/>
            </a:endParaRPr>
          </a:p>
          <a:p>
            <a:pPr fontAlgn="auto">
              <a:lnSpc>
                <a:spcPct val="200000"/>
              </a:lnSpc>
            </a:pPr>
            <a:r>
              <a:rPr lang="zh-CN" altLang="en-US" dirty="0">
                <a:solidFill>
                  <a:schemeClr val="bg1"/>
                </a:solidFill>
                <a:latin typeface="微软雅黑" panose="020B0503020204020204" pitchFamily="34" charset="-122"/>
                <a:ea typeface="微软雅黑" panose="020B0503020204020204" pitchFamily="34" charset="-122"/>
                <a:sym typeface="+mn-ea"/>
              </a:rPr>
              <a:t>理论设计与实际施工存在误差，很多施工现场因多方面影响，管道长度会增加，弯头数量发生变化，采购管道的壁厚变化均会对实际的水力平衡产生影响；</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55" name="图片 54"/>
          <p:cNvPicPr>
            <a:picLocks noChangeAspect="1"/>
          </p:cNvPicPr>
          <p:nvPr/>
        </p:nvPicPr>
        <p:blipFill>
          <a:blip r:embed="rId1"/>
          <a:stretch>
            <a:fillRect/>
          </a:stretch>
        </p:blipFill>
        <p:spPr>
          <a:xfrm>
            <a:off x="374947" y="3609245"/>
            <a:ext cx="1956885" cy="3025002"/>
          </a:xfrm>
          <a:prstGeom prst="rect">
            <a:avLst/>
          </a:prstGeom>
        </p:spPr>
      </p:pic>
      <p:sp>
        <p:nvSpPr>
          <p:cNvPr id="57" name="椭圆 56"/>
          <p:cNvSpPr/>
          <p:nvPr/>
        </p:nvSpPr>
        <p:spPr>
          <a:xfrm>
            <a:off x="2038462" y="1997756"/>
            <a:ext cx="336094" cy="336094"/>
          </a:xfrm>
          <a:prstGeom prst="ellipse">
            <a:avLst/>
          </a:prstGeom>
          <a:solidFill>
            <a:srgbClr val="31D1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微软雅黑" panose="020B0503020204020204" pitchFamily="34" charset="-122"/>
                <a:ea typeface="微软雅黑" panose="020B0503020204020204" pitchFamily="34" charset="-122"/>
              </a:rPr>
              <a:t>1</a:t>
            </a:r>
            <a:endParaRPr lang="zh-CN" altLang="en-US" sz="1600" dirty="0">
              <a:latin typeface="微软雅黑" panose="020B0503020204020204" pitchFamily="34" charset="-122"/>
              <a:ea typeface="微软雅黑" panose="020B0503020204020204" pitchFamily="34" charset="-122"/>
            </a:endParaRPr>
          </a:p>
        </p:txBody>
      </p:sp>
      <p:sp>
        <p:nvSpPr>
          <p:cNvPr id="58" name="椭圆 57"/>
          <p:cNvSpPr/>
          <p:nvPr/>
        </p:nvSpPr>
        <p:spPr>
          <a:xfrm>
            <a:off x="2090532" y="2486594"/>
            <a:ext cx="336094" cy="336094"/>
          </a:xfrm>
          <a:prstGeom prst="ellipse">
            <a:avLst/>
          </a:prstGeom>
          <a:solidFill>
            <a:srgbClr val="31D1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微软雅黑" panose="020B0503020204020204" pitchFamily="34" charset="-122"/>
                <a:ea typeface="微软雅黑" panose="020B0503020204020204" pitchFamily="34" charset="-122"/>
              </a:rPr>
              <a:t>2</a:t>
            </a:r>
            <a:endParaRPr lang="zh-CN" altLang="en-US" sz="1600" dirty="0">
              <a:latin typeface="微软雅黑" panose="020B0503020204020204" pitchFamily="34" charset="-122"/>
              <a:ea typeface="微软雅黑" panose="020B0503020204020204" pitchFamily="34" charset="-122"/>
            </a:endParaRPr>
          </a:p>
        </p:txBody>
      </p:sp>
      <p:sp>
        <p:nvSpPr>
          <p:cNvPr id="59" name="椭圆 58"/>
          <p:cNvSpPr/>
          <p:nvPr/>
        </p:nvSpPr>
        <p:spPr>
          <a:xfrm>
            <a:off x="2090532" y="3609284"/>
            <a:ext cx="336094" cy="336094"/>
          </a:xfrm>
          <a:prstGeom prst="ellipse">
            <a:avLst/>
          </a:prstGeom>
          <a:solidFill>
            <a:srgbClr val="31D1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微软雅黑" panose="020B0503020204020204" pitchFamily="34" charset="-122"/>
                <a:ea typeface="微软雅黑" panose="020B0503020204020204" pitchFamily="34" charset="-122"/>
              </a:rPr>
              <a:t>3</a:t>
            </a:r>
            <a:endParaRPr lang="zh-CN" altLang="en-US" sz="1600" dirty="0">
              <a:latin typeface="微软雅黑" panose="020B0503020204020204" pitchFamily="34" charset="-122"/>
              <a:ea typeface="微软雅黑" panose="020B0503020204020204" pitchFamily="34" charset="-122"/>
            </a:endParaRPr>
          </a:p>
        </p:txBody>
      </p:sp>
      <p:sp>
        <p:nvSpPr>
          <p:cNvPr id="60" name="椭圆 59"/>
          <p:cNvSpPr/>
          <p:nvPr/>
        </p:nvSpPr>
        <p:spPr>
          <a:xfrm>
            <a:off x="2155825" y="5281295"/>
            <a:ext cx="335915" cy="336550"/>
          </a:xfrm>
          <a:prstGeom prst="ellipse">
            <a:avLst/>
          </a:prstGeom>
          <a:solidFill>
            <a:srgbClr val="31D1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微软雅黑" panose="020B0503020204020204" pitchFamily="34" charset="-122"/>
                <a:ea typeface="微软雅黑" panose="020B0503020204020204" pitchFamily="34" charset="-122"/>
              </a:rPr>
              <a:t>4</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arn(inVertical)">
                                      <p:cBhvr>
                                        <p:cTn id="12" dur="500"/>
                                        <p:tgtEl>
                                          <p:spTgt spid="56"/>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1000"/>
                                        <p:tgtEl>
                                          <p:spTgt spid="57"/>
                                        </p:tgtEl>
                                      </p:cBhvr>
                                    </p:animEffect>
                                    <p:anim calcmode="lin" valueType="num">
                                      <p:cBhvr>
                                        <p:cTn id="22" dur="1000" fill="hold"/>
                                        <p:tgtEl>
                                          <p:spTgt spid="57"/>
                                        </p:tgtEl>
                                        <p:attrNameLst>
                                          <p:attrName>ppt_x</p:attrName>
                                        </p:attrNameLst>
                                      </p:cBhvr>
                                      <p:tavLst>
                                        <p:tav tm="0">
                                          <p:val>
                                            <p:strVal val="#ppt_x"/>
                                          </p:val>
                                        </p:tav>
                                        <p:tav tm="100000">
                                          <p:val>
                                            <p:strVal val="#ppt_x"/>
                                          </p:val>
                                        </p:tav>
                                      </p:tavLst>
                                    </p:anim>
                                    <p:anim calcmode="lin" valueType="num">
                                      <p:cBhvr>
                                        <p:cTn id="23" dur="1000" fill="hold"/>
                                        <p:tgtEl>
                                          <p:spTgt spid="5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1000"/>
                                        <p:tgtEl>
                                          <p:spTgt spid="58"/>
                                        </p:tgtEl>
                                      </p:cBhvr>
                                    </p:animEffect>
                                    <p:anim calcmode="lin" valueType="num">
                                      <p:cBhvr>
                                        <p:cTn id="27" dur="1000" fill="hold"/>
                                        <p:tgtEl>
                                          <p:spTgt spid="58"/>
                                        </p:tgtEl>
                                        <p:attrNameLst>
                                          <p:attrName>ppt_x</p:attrName>
                                        </p:attrNameLst>
                                      </p:cBhvr>
                                      <p:tavLst>
                                        <p:tav tm="0">
                                          <p:val>
                                            <p:strVal val="#ppt_x"/>
                                          </p:val>
                                        </p:tav>
                                        <p:tav tm="100000">
                                          <p:val>
                                            <p:strVal val="#ppt_x"/>
                                          </p:val>
                                        </p:tav>
                                      </p:tavLst>
                                    </p:anim>
                                    <p:anim calcmode="lin" valueType="num">
                                      <p:cBhvr>
                                        <p:cTn id="28" dur="1000" fill="hold"/>
                                        <p:tgtEl>
                                          <p:spTgt spid="5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1000"/>
                                        <p:tgtEl>
                                          <p:spTgt spid="60"/>
                                        </p:tgtEl>
                                      </p:cBhvr>
                                    </p:animEffect>
                                    <p:anim calcmode="lin" valueType="num">
                                      <p:cBhvr>
                                        <p:cTn id="37" dur="1000" fill="hold"/>
                                        <p:tgtEl>
                                          <p:spTgt spid="60"/>
                                        </p:tgtEl>
                                        <p:attrNameLst>
                                          <p:attrName>ppt_x</p:attrName>
                                        </p:attrNameLst>
                                      </p:cBhvr>
                                      <p:tavLst>
                                        <p:tav tm="0">
                                          <p:val>
                                            <p:strVal val="#ppt_x"/>
                                          </p:val>
                                        </p:tav>
                                        <p:tav tm="100000">
                                          <p:val>
                                            <p:strVal val="#ppt_x"/>
                                          </p:val>
                                        </p:tav>
                                      </p:tavLst>
                                    </p:anim>
                                    <p:anim calcmode="lin" valueType="num">
                                      <p:cBhvr>
                                        <p:cTn id="3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10" grpId="0"/>
      <p:bldP spid="57" grpId="0" bldLvl="0" animBg="1"/>
      <p:bldP spid="58" grpId="0" bldLvl="0" animBg="1"/>
      <p:bldP spid="59" grpId="0" bldLvl="0" animBg="1"/>
      <p:bldP spid="6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45235" y="438150"/>
            <a:ext cx="7889240" cy="58356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r>
              <a:rPr lang="zh-CN" altLang="en-US"/>
              <a:t>我国管网现状：系统不平衡的原因分析</a:t>
            </a:r>
            <a:endParaRPr lang="zh-CN" altLang="en-US" dirty="0"/>
          </a:p>
        </p:txBody>
      </p:sp>
      <p:grpSp>
        <p:nvGrpSpPr>
          <p:cNvPr id="5" name="组合 4"/>
          <p:cNvGrpSpPr/>
          <p:nvPr/>
        </p:nvGrpSpPr>
        <p:grpSpPr>
          <a:xfrm>
            <a:off x="490597" y="423580"/>
            <a:ext cx="637163" cy="616511"/>
            <a:chOff x="294639" y="391844"/>
            <a:chExt cx="735024" cy="711200"/>
          </a:xfrm>
        </p:grpSpPr>
        <p:sp>
          <p:nvSpPr>
            <p:cNvPr id="6" name="等腰三角形 5"/>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p:cNvSpPr/>
          <p:nvPr/>
        </p:nvSpPr>
        <p:spPr>
          <a:xfrm>
            <a:off x="2083005" y="1446688"/>
            <a:ext cx="9350471" cy="4776880"/>
          </a:xfrm>
          <a:prstGeom prst="roundRect">
            <a:avLst>
              <a:gd name="adj" fmla="val 4331"/>
            </a:avLst>
          </a:prstGeom>
          <a:solidFill>
            <a:srgbClr val="002060">
              <a:alpha val="36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1"/>
          <a:stretch>
            <a:fillRect/>
          </a:stretch>
        </p:blipFill>
        <p:spPr>
          <a:xfrm>
            <a:off x="374947" y="3609245"/>
            <a:ext cx="1956885" cy="3025002"/>
          </a:xfrm>
          <a:prstGeom prst="rect">
            <a:avLst/>
          </a:prstGeom>
        </p:spPr>
      </p:pic>
      <p:sp>
        <p:nvSpPr>
          <p:cNvPr id="11" name="椭圆 10"/>
          <p:cNvSpPr/>
          <p:nvPr/>
        </p:nvSpPr>
        <p:spPr>
          <a:xfrm>
            <a:off x="2331832" y="1746296"/>
            <a:ext cx="336094" cy="336094"/>
          </a:xfrm>
          <a:prstGeom prst="ellipse">
            <a:avLst/>
          </a:prstGeom>
          <a:solidFill>
            <a:srgbClr val="31D1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微软雅黑" panose="020B0503020204020204" pitchFamily="34" charset="-122"/>
                <a:ea typeface="微软雅黑" panose="020B0503020204020204" pitchFamily="34" charset="-122"/>
              </a:rPr>
              <a:t>5</a:t>
            </a:r>
            <a:endParaRPr lang="zh-CN" altLang="en-US" sz="1600" dirty="0">
              <a:latin typeface="微软雅黑" panose="020B0503020204020204" pitchFamily="34" charset="-122"/>
              <a:ea typeface="微软雅黑" panose="020B0503020204020204" pitchFamily="34" charset="-122"/>
            </a:endParaRPr>
          </a:p>
        </p:txBody>
      </p:sp>
      <p:sp>
        <p:nvSpPr>
          <p:cNvPr id="10" name="矩形 9"/>
          <p:cNvSpPr/>
          <p:nvPr/>
        </p:nvSpPr>
        <p:spPr>
          <a:xfrm>
            <a:off x="2784475" y="1541780"/>
            <a:ext cx="8258175" cy="3080385"/>
          </a:xfrm>
          <a:prstGeom prst="rect">
            <a:avLst/>
          </a:prstGeom>
        </p:spPr>
        <p:txBody>
          <a:bodyPr wrap="square">
            <a:spAutoFit/>
          </a:bodyPr>
          <a:lstStyle/>
          <a:p>
            <a:pPr algn="just">
              <a:lnSpc>
                <a:spcPct val="180000"/>
              </a:lnSpc>
            </a:pPr>
            <a:r>
              <a:rPr lang="zh-CN" altLang="en-US" dirty="0">
                <a:solidFill>
                  <a:schemeClr val="bg1"/>
                </a:solidFill>
                <a:latin typeface="微软雅黑" panose="020B0503020204020204" pitchFamily="34" charset="-122"/>
                <a:ea typeface="微软雅黑" panose="020B0503020204020204" pitchFamily="34" charset="-122"/>
                <a:sym typeface="+mn-ea"/>
              </a:rPr>
              <a:t>供热管网在设计过程中会受到供热管道规格的离散型和最高流速等各个因素的限制，使整个系统不可能达到完全的水力平衡；</a:t>
            </a:r>
            <a:endParaRPr lang="zh-CN" altLang="en-US" dirty="0">
              <a:solidFill>
                <a:schemeClr val="bg1"/>
              </a:solidFill>
              <a:latin typeface="微软雅黑" panose="020B0503020204020204" pitchFamily="34" charset="-122"/>
              <a:ea typeface="微软雅黑" panose="020B0503020204020204" pitchFamily="34" charset="-122"/>
            </a:endParaRPr>
          </a:p>
          <a:p>
            <a:pPr algn="just">
              <a:lnSpc>
                <a:spcPct val="180000"/>
              </a:lnSpc>
            </a:pPr>
            <a:r>
              <a:rPr lang="zh-CN" altLang="en-US" dirty="0">
                <a:solidFill>
                  <a:schemeClr val="bg1"/>
                </a:solidFill>
                <a:latin typeface="微软雅黑" panose="020B0503020204020204" pitchFamily="34" charset="-122"/>
                <a:ea typeface="微软雅黑" panose="020B0503020204020204" pitchFamily="34" charset="-122"/>
                <a:sym typeface="+mn-ea"/>
              </a:rPr>
              <a:t>在供热管网设计时，通常所遵循的原则是：满足最不利点所必需的的资用压头。这样就会使其他管段（用户）的资用压头都会有不同程度的富裕量。在自然状态下来分配各个管段（用户）流量，必然产生水力失调，导致供热不均匀，需要调节；</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椭圆 11"/>
          <p:cNvSpPr/>
          <p:nvPr/>
        </p:nvSpPr>
        <p:spPr>
          <a:xfrm>
            <a:off x="2331832" y="2719094"/>
            <a:ext cx="336094" cy="336094"/>
          </a:xfrm>
          <a:prstGeom prst="ellipse">
            <a:avLst/>
          </a:prstGeom>
          <a:solidFill>
            <a:srgbClr val="31D1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微软雅黑" panose="020B0503020204020204" pitchFamily="34" charset="-122"/>
                <a:ea typeface="微软雅黑" panose="020B0503020204020204" pitchFamily="34" charset="-122"/>
              </a:rPr>
              <a:t>6</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859391" y="1002954"/>
            <a:ext cx="10738638" cy="6053697"/>
            <a:chOff x="472862" y="2072425"/>
            <a:chExt cx="11261938" cy="6422811"/>
          </a:xfrm>
        </p:grpSpPr>
        <p:sp>
          <p:nvSpPr>
            <p:cNvPr id="12" name="任意多边形: 形状 11"/>
            <p:cNvSpPr/>
            <p:nvPr/>
          </p:nvSpPr>
          <p:spPr>
            <a:xfrm>
              <a:off x="472862" y="3439696"/>
              <a:ext cx="11261938" cy="5055540"/>
            </a:xfrm>
            <a:custGeom>
              <a:avLst/>
              <a:gdLst>
                <a:gd name="connsiteX0" fmla="*/ 0 w 5400600"/>
                <a:gd name="connsiteY0" fmla="*/ 0 h 3312368"/>
                <a:gd name="connsiteX1" fmla="*/ 1934814 w 5400600"/>
                <a:gd name="connsiteY1" fmla="*/ 0 h 3312368"/>
                <a:gd name="connsiteX2" fmla="*/ 2091658 w 5400600"/>
                <a:gd name="connsiteY2" fmla="*/ 170288 h 3312368"/>
                <a:gd name="connsiteX3" fmla="*/ 5400600 w 5400600"/>
                <a:gd name="connsiteY3" fmla="*/ 170288 h 3312368"/>
                <a:gd name="connsiteX4" fmla="*/ 5400600 w 5400600"/>
                <a:gd name="connsiteY4" fmla="*/ 3312368 h 3312368"/>
                <a:gd name="connsiteX5" fmla="*/ 0 w 5400600"/>
                <a:gd name="connsiteY5" fmla="*/ 3312368 h 33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600" h="3312368">
                  <a:moveTo>
                    <a:pt x="0" y="0"/>
                  </a:moveTo>
                  <a:lnTo>
                    <a:pt x="1934814" y="0"/>
                  </a:lnTo>
                  <a:lnTo>
                    <a:pt x="2091658" y="170288"/>
                  </a:lnTo>
                  <a:lnTo>
                    <a:pt x="5400600" y="170288"/>
                  </a:lnTo>
                  <a:lnTo>
                    <a:pt x="5400600" y="3312368"/>
                  </a:lnTo>
                  <a:lnTo>
                    <a:pt x="0" y="3312368"/>
                  </a:lnTo>
                  <a:close/>
                </a:path>
              </a:pathLst>
            </a:custGeom>
            <a:solidFill>
              <a:srgbClr val="002060">
                <a:alpha val="3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spc="30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4794072" y="2072425"/>
              <a:ext cx="1258748" cy="187773"/>
              <a:chOff x="4794072" y="2072425"/>
              <a:chExt cx="1258748" cy="187773"/>
            </a:xfrm>
          </p:grpSpPr>
          <p:sp>
            <p:nvSpPr>
              <p:cNvPr id="15" name="平行四边形 14"/>
              <p:cNvSpPr/>
              <p:nvPr/>
            </p:nvSpPr>
            <p:spPr>
              <a:xfrm flipH="1">
                <a:off x="4794072" y="2072425"/>
                <a:ext cx="306345" cy="187773"/>
              </a:xfrm>
              <a:prstGeom prst="parallelogram">
                <a:avLst>
                  <a:gd name="adj" fmla="val 90429"/>
                </a:avLst>
              </a:prstGeom>
              <a:gradFill>
                <a:gsLst>
                  <a:gs pos="0">
                    <a:srgbClr val="53D2FF"/>
                  </a:gs>
                  <a:gs pos="96000">
                    <a:srgbClr val="0070C0"/>
                  </a:gs>
                </a:gsLst>
                <a:lin ang="48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spc="300">
                  <a:solidFill>
                    <a:schemeClr val="bg1"/>
                  </a:solidFill>
                  <a:latin typeface="微软雅黑" panose="020B0503020204020204" pitchFamily="34" charset="-122"/>
                  <a:ea typeface="微软雅黑" panose="020B0503020204020204" pitchFamily="34" charset="-122"/>
                </a:endParaRPr>
              </a:p>
            </p:txBody>
          </p:sp>
          <p:sp>
            <p:nvSpPr>
              <p:cNvPr id="16" name="平行四边形 15"/>
              <p:cNvSpPr/>
              <p:nvPr/>
            </p:nvSpPr>
            <p:spPr>
              <a:xfrm flipH="1">
                <a:off x="4984553" y="2072425"/>
                <a:ext cx="306345" cy="187773"/>
              </a:xfrm>
              <a:prstGeom prst="parallelogram">
                <a:avLst>
                  <a:gd name="adj" fmla="val 90429"/>
                </a:avLst>
              </a:prstGeom>
              <a:gradFill>
                <a:gsLst>
                  <a:gs pos="0">
                    <a:srgbClr val="53D2FF"/>
                  </a:gs>
                  <a:gs pos="96000">
                    <a:srgbClr val="0070C0"/>
                  </a:gs>
                </a:gsLst>
                <a:lin ang="48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spc="300">
                  <a:solidFill>
                    <a:schemeClr val="bg1"/>
                  </a:solidFill>
                  <a:latin typeface="微软雅黑" panose="020B0503020204020204" pitchFamily="34" charset="-122"/>
                  <a:ea typeface="微软雅黑" panose="020B0503020204020204" pitchFamily="34" charset="-122"/>
                </a:endParaRPr>
              </a:p>
            </p:txBody>
          </p:sp>
          <p:sp>
            <p:nvSpPr>
              <p:cNvPr id="17" name="平行四边形 16"/>
              <p:cNvSpPr/>
              <p:nvPr/>
            </p:nvSpPr>
            <p:spPr>
              <a:xfrm flipH="1">
                <a:off x="5175034" y="2072425"/>
                <a:ext cx="306345" cy="187773"/>
              </a:xfrm>
              <a:prstGeom prst="parallelogram">
                <a:avLst>
                  <a:gd name="adj" fmla="val 90429"/>
                </a:avLst>
              </a:prstGeom>
              <a:gradFill>
                <a:gsLst>
                  <a:gs pos="0">
                    <a:srgbClr val="53D2FF"/>
                  </a:gs>
                  <a:gs pos="96000">
                    <a:srgbClr val="0070C0"/>
                  </a:gs>
                </a:gsLst>
                <a:lin ang="48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spc="300">
                  <a:solidFill>
                    <a:schemeClr val="bg1"/>
                  </a:solidFill>
                  <a:latin typeface="微软雅黑" panose="020B0503020204020204" pitchFamily="34" charset="-122"/>
                  <a:ea typeface="微软雅黑" panose="020B0503020204020204" pitchFamily="34" charset="-122"/>
                </a:endParaRPr>
              </a:p>
            </p:txBody>
          </p:sp>
          <p:sp>
            <p:nvSpPr>
              <p:cNvPr id="18" name="平行四边形 17"/>
              <p:cNvSpPr/>
              <p:nvPr/>
            </p:nvSpPr>
            <p:spPr>
              <a:xfrm flipH="1">
                <a:off x="5365515" y="2072425"/>
                <a:ext cx="306345" cy="187773"/>
              </a:xfrm>
              <a:prstGeom prst="parallelogram">
                <a:avLst>
                  <a:gd name="adj" fmla="val 90429"/>
                </a:avLst>
              </a:prstGeom>
              <a:gradFill>
                <a:gsLst>
                  <a:gs pos="0">
                    <a:srgbClr val="53D2FF"/>
                  </a:gs>
                  <a:gs pos="96000">
                    <a:srgbClr val="0070C0"/>
                  </a:gs>
                </a:gsLst>
                <a:lin ang="48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spc="300">
                  <a:solidFill>
                    <a:schemeClr val="bg1"/>
                  </a:solidFill>
                  <a:latin typeface="微软雅黑" panose="020B0503020204020204" pitchFamily="34" charset="-122"/>
                  <a:ea typeface="微软雅黑" panose="020B0503020204020204" pitchFamily="34" charset="-122"/>
                </a:endParaRPr>
              </a:p>
            </p:txBody>
          </p:sp>
          <p:sp>
            <p:nvSpPr>
              <p:cNvPr id="19" name="平行四边形 18"/>
              <p:cNvSpPr/>
              <p:nvPr/>
            </p:nvSpPr>
            <p:spPr>
              <a:xfrm flipH="1">
                <a:off x="5555996" y="2072425"/>
                <a:ext cx="306345" cy="187773"/>
              </a:xfrm>
              <a:prstGeom prst="parallelogram">
                <a:avLst>
                  <a:gd name="adj" fmla="val 90429"/>
                </a:avLst>
              </a:prstGeom>
              <a:gradFill>
                <a:gsLst>
                  <a:gs pos="0">
                    <a:srgbClr val="53D2FF"/>
                  </a:gs>
                  <a:gs pos="96000">
                    <a:srgbClr val="0070C0"/>
                  </a:gs>
                </a:gsLst>
                <a:lin ang="48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spc="300">
                  <a:solidFill>
                    <a:schemeClr val="bg1"/>
                  </a:solidFill>
                  <a:latin typeface="微软雅黑" panose="020B0503020204020204" pitchFamily="34" charset="-122"/>
                  <a:ea typeface="微软雅黑" panose="020B0503020204020204" pitchFamily="34" charset="-122"/>
                </a:endParaRPr>
              </a:p>
            </p:txBody>
          </p:sp>
          <p:sp>
            <p:nvSpPr>
              <p:cNvPr id="20" name="平行四边形 19"/>
              <p:cNvSpPr/>
              <p:nvPr/>
            </p:nvSpPr>
            <p:spPr>
              <a:xfrm flipH="1">
                <a:off x="5746475" y="2072425"/>
                <a:ext cx="306345" cy="187773"/>
              </a:xfrm>
              <a:prstGeom prst="parallelogram">
                <a:avLst>
                  <a:gd name="adj" fmla="val 90429"/>
                </a:avLst>
              </a:prstGeom>
              <a:gradFill>
                <a:gsLst>
                  <a:gs pos="0">
                    <a:srgbClr val="53D2FF"/>
                  </a:gs>
                  <a:gs pos="96000">
                    <a:srgbClr val="0070C0"/>
                  </a:gs>
                </a:gsLst>
                <a:lin ang="48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spc="300">
                  <a:solidFill>
                    <a:schemeClr val="bg1"/>
                  </a:solidFill>
                  <a:latin typeface="微软雅黑" panose="020B0503020204020204" pitchFamily="34" charset="-122"/>
                  <a:ea typeface="微软雅黑" panose="020B0503020204020204" pitchFamily="34" charset="-122"/>
                </a:endParaRPr>
              </a:p>
            </p:txBody>
          </p:sp>
        </p:grpSp>
        <p:sp>
          <p:nvSpPr>
            <p:cNvPr id="14" name="任意多边形: 形状 13"/>
            <p:cNvSpPr/>
            <p:nvPr/>
          </p:nvSpPr>
          <p:spPr>
            <a:xfrm>
              <a:off x="6263808" y="2145125"/>
              <a:ext cx="5468061" cy="0"/>
            </a:xfrm>
            <a:custGeom>
              <a:avLst/>
              <a:gdLst>
                <a:gd name="connsiteX0" fmla="*/ 0 w 2438400"/>
                <a:gd name="connsiteY0" fmla="*/ 0 h 0"/>
                <a:gd name="connsiteX1" fmla="*/ 2438400 w 2438400"/>
                <a:gd name="connsiteY1" fmla="*/ 0 h 0"/>
              </a:gdLst>
              <a:ahLst/>
              <a:cxnLst>
                <a:cxn ang="0">
                  <a:pos x="connsiteX0" y="connsiteY0"/>
                </a:cxn>
                <a:cxn ang="0">
                  <a:pos x="connsiteX1" y="connsiteY1"/>
                </a:cxn>
              </a:cxnLst>
              <a:rect l="l" t="t" r="r" b="b"/>
              <a:pathLst>
                <a:path w="2438400">
                  <a:moveTo>
                    <a:pt x="0" y="0"/>
                  </a:moveTo>
                  <a:lnTo>
                    <a:pt x="2438400" y="0"/>
                  </a:ln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127760" y="1776730"/>
            <a:ext cx="10201910" cy="5077460"/>
          </a:xfrm>
          <a:prstGeom prst="rect">
            <a:avLst/>
          </a:prstGeom>
          <a:noFill/>
        </p:spPr>
        <p:txBody>
          <a:bodyPr wrap="square" rtlCol="0">
            <a:spAutoFit/>
          </a:bodyPr>
          <a:lstStyle/>
          <a:p>
            <a:pPr algn="just" fontAlgn="auto">
              <a:lnSpc>
                <a:spcPct val="150000"/>
              </a:lnSpc>
            </a:pPr>
            <a:r>
              <a:rPr lang="en-US" dirty="0">
                <a:solidFill>
                  <a:schemeClr val="accent4"/>
                </a:solidFill>
                <a:effectLst/>
                <a:latin typeface="微软雅黑" panose="020B0503020204020204" pitchFamily="34" charset="-122"/>
                <a:ea typeface="微软雅黑" panose="020B0503020204020204" pitchFamily="34" charset="-122"/>
              </a:rPr>
              <a:t>   </a:t>
            </a:r>
            <a:endParaRPr lang="en-US" dirty="0">
              <a:solidFill>
                <a:schemeClr val="accent4"/>
              </a:solidFill>
              <a:effectLst/>
              <a:latin typeface="微软雅黑" panose="020B0503020204020204" pitchFamily="34" charset="-122"/>
              <a:ea typeface="微软雅黑" panose="020B0503020204020204" pitchFamily="34" charset="-122"/>
            </a:endParaRPr>
          </a:p>
          <a:p>
            <a:pPr algn="just" fontAlgn="auto">
              <a:lnSpc>
                <a:spcPct val="150000"/>
              </a:lnSpc>
            </a:pPr>
            <a:r>
              <a:rPr dirty="0">
                <a:solidFill>
                  <a:schemeClr val="accent4"/>
                </a:solidFill>
                <a:effectLst/>
                <a:latin typeface="微软雅黑" panose="020B0503020204020204" pitchFamily="34" charset="-122"/>
                <a:ea typeface="微软雅黑" panose="020B0503020204020204" pitchFamily="34" charset="-122"/>
              </a:rPr>
              <a:t> </a:t>
            </a:r>
            <a:r>
              <a:rPr lang="en-US" dirty="0">
                <a:solidFill>
                  <a:schemeClr val="accent4"/>
                </a:solidFill>
                <a:effectLst/>
                <a:latin typeface="微软雅黑" panose="020B0503020204020204" pitchFamily="34" charset="-122"/>
                <a:ea typeface="微软雅黑" panose="020B0503020204020204" pitchFamily="34" charset="-122"/>
              </a:rPr>
              <a:t>1</a:t>
            </a:r>
            <a:r>
              <a:rPr lang="zh-CN" altLang="en-US" dirty="0">
                <a:solidFill>
                  <a:schemeClr val="accent4"/>
                </a:solidFill>
                <a:effectLst/>
                <a:latin typeface="微软雅黑" panose="020B0503020204020204" pitchFamily="34" charset="-122"/>
                <a:ea typeface="微软雅黑" panose="020B0503020204020204" pitchFamily="34" charset="-122"/>
              </a:rPr>
              <a:t>、设计时，必须进行严格的热负荷计算，并计算出需要的流量</a:t>
            </a:r>
            <a:r>
              <a:rPr dirty="0">
                <a:solidFill>
                  <a:schemeClr val="accent4"/>
                </a:solidFill>
                <a:effectLst/>
                <a:latin typeface="微软雅黑" panose="020B0503020204020204" pitchFamily="34" charset="-122"/>
                <a:ea typeface="微软雅黑" panose="020B0503020204020204" pitchFamily="34" charset="-122"/>
              </a:rPr>
              <a:t>。</a:t>
            </a:r>
            <a:r>
              <a:rPr lang="en-US" dirty="0">
                <a:solidFill>
                  <a:schemeClr val="accent4"/>
                </a:solidFill>
                <a:effectLst/>
                <a:latin typeface="微软雅黑" panose="020B0503020204020204" pitchFamily="34" charset="-122"/>
                <a:ea typeface="微软雅黑" panose="020B0503020204020204" pitchFamily="34" charset="-122"/>
              </a:rPr>
              <a:t>(</a:t>
            </a:r>
            <a:r>
              <a:rPr lang="zh-CN" altLang="en-US" dirty="0">
                <a:solidFill>
                  <a:schemeClr val="accent4"/>
                </a:solidFill>
                <a:effectLst/>
                <a:latin typeface="微软雅黑" panose="020B0503020204020204" pitchFamily="34" charset="-122"/>
                <a:ea typeface="微软雅黑" panose="020B0503020204020204" pitchFamily="34" charset="-122"/>
              </a:rPr>
              <a:t>比如某平房小区热负荷大约为楼房</a:t>
            </a:r>
            <a:r>
              <a:rPr lang="en-US" altLang="zh-CN" dirty="0">
                <a:solidFill>
                  <a:schemeClr val="accent4"/>
                </a:solidFill>
                <a:effectLst/>
                <a:latin typeface="微软雅黑" panose="020B0503020204020204" pitchFamily="34" charset="-122"/>
                <a:ea typeface="微软雅黑" panose="020B0503020204020204" pitchFamily="34" charset="-122"/>
              </a:rPr>
              <a:t>3</a:t>
            </a:r>
            <a:r>
              <a:rPr lang="zh-CN" altLang="en-US" dirty="0">
                <a:solidFill>
                  <a:schemeClr val="accent4"/>
                </a:solidFill>
                <a:effectLst/>
                <a:latin typeface="微软雅黑" panose="020B0503020204020204" pitchFamily="34" charset="-122"/>
                <a:ea typeface="微软雅黑" panose="020B0503020204020204" pitchFamily="34" charset="-122"/>
              </a:rPr>
              <a:t>倍，需要流量</a:t>
            </a:r>
            <a:r>
              <a:rPr lang="en-US" altLang="zh-CN" dirty="0">
                <a:solidFill>
                  <a:schemeClr val="accent4"/>
                </a:solidFill>
                <a:effectLst/>
                <a:latin typeface="微软雅黑" panose="020B0503020204020204" pitchFamily="34" charset="-122"/>
                <a:ea typeface="微软雅黑" panose="020B0503020204020204" pitchFamily="34" charset="-122"/>
              </a:rPr>
              <a:t>200t</a:t>
            </a:r>
            <a:r>
              <a:rPr lang="zh-CN" altLang="en-US" dirty="0">
                <a:solidFill>
                  <a:schemeClr val="accent4"/>
                </a:solidFill>
                <a:effectLst/>
                <a:latin typeface="微软雅黑" panose="020B0503020204020204" pitchFamily="34" charset="-122"/>
                <a:ea typeface="微软雅黑" panose="020B0503020204020204" pitchFamily="34" charset="-122"/>
              </a:rPr>
              <a:t>以上，某设计人员按面积估算</a:t>
            </a:r>
            <a:r>
              <a:rPr lang="en-US" altLang="zh-CN" dirty="0">
                <a:solidFill>
                  <a:schemeClr val="accent4"/>
                </a:solidFill>
                <a:effectLst/>
                <a:latin typeface="微软雅黑" panose="020B0503020204020204" pitchFamily="34" charset="-122"/>
                <a:ea typeface="微软雅黑" panose="020B0503020204020204" pitchFamily="34" charset="-122"/>
              </a:rPr>
              <a:t>80</a:t>
            </a:r>
            <a:r>
              <a:rPr lang="zh-CN" altLang="en-US" dirty="0">
                <a:solidFill>
                  <a:schemeClr val="accent4"/>
                </a:solidFill>
                <a:effectLst/>
                <a:latin typeface="微软雅黑" panose="020B0503020204020204" pitchFamily="34" charset="-122"/>
                <a:ea typeface="微软雅黑" panose="020B0503020204020204" pitchFamily="34" charset="-122"/>
              </a:rPr>
              <a:t>多</a:t>
            </a:r>
            <a:r>
              <a:rPr lang="en-US" altLang="zh-CN" dirty="0">
                <a:solidFill>
                  <a:schemeClr val="accent4"/>
                </a:solidFill>
                <a:effectLst/>
                <a:latin typeface="微软雅黑" panose="020B0503020204020204" pitchFamily="34" charset="-122"/>
                <a:ea typeface="微软雅黑" panose="020B0503020204020204" pitchFamily="34" charset="-122"/>
              </a:rPr>
              <a:t>t</a:t>
            </a:r>
            <a:r>
              <a:rPr lang="zh-CN" altLang="en-US" dirty="0">
                <a:solidFill>
                  <a:schemeClr val="accent4"/>
                </a:solidFill>
                <a:effectLst/>
                <a:latin typeface="微软雅黑" panose="020B0503020204020204" pitchFamily="34" charset="-122"/>
                <a:ea typeface="微软雅黑" panose="020B0503020204020204" pitchFamily="34" charset="-122"/>
              </a:rPr>
              <a:t>，必将造成系统无法调节）</a:t>
            </a:r>
            <a:endParaRPr dirty="0">
              <a:solidFill>
                <a:schemeClr val="accent4"/>
              </a:solidFill>
              <a:effectLst/>
              <a:latin typeface="微软雅黑" panose="020B0503020204020204" pitchFamily="34" charset="-122"/>
              <a:ea typeface="微软雅黑" panose="020B0503020204020204" pitchFamily="34" charset="-122"/>
            </a:endParaRPr>
          </a:p>
          <a:p>
            <a:pPr algn="just" fontAlgn="auto">
              <a:lnSpc>
                <a:spcPct val="150000"/>
              </a:lnSpc>
            </a:pPr>
            <a:r>
              <a:rPr dirty="0">
                <a:solidFill>
                  <a:schemeClr val="accent4"/>
                </a:solidFill>
                <a:effectLst/>
                <a:latin typeface="微软雅黑" panose="020B0503020204020204" pitchFamily="34" charset="-122"/>
                <a:ea typeface="微软雅黑" panose="020B0503020204020204" pitchFamily="34" charset="-122"/>
              </a:rPr>
              <a:t> </a:t>
            </a:r>
            <a:r>
              <a:rPr lang="en-US" dirty="0">
                <a:solidFill>
                  <a:schemeClr val="accent4"/>
                </a:solidFill>
                <a:effectLst/>
                <a:latin typeface="微软雅黑" panose="020B0503020204020204" pitchFamily="34" charset="-122"/>
                <a:ea typeface="微软雅黑" panose="020B0503020204020204" pitchFamily="34" charset="-122"/>
              </a:rPr>
              <a:t>2</a:t>
            </a:r>
            <a:r>
              <a:rPr lang="zh-CN" altLang="en-US" dirty="0">
                <a:solidFill>
                  <a:schemeClr val="accent4"/>
                </a:solidFill>
                <a:effectLst/>
                <a:latin typeface="微软雅黑" panose="020B0503020204020204" pitchFamily="34" charset="-122"/>
                <a:ea typeface="微软雅黑" panose="020B0503020204020204" pitchFamily="34" charset="-122"/>
              </a:rPr>
              <a:t>、系统必须进行严格的水利计算</a:t>
            </a:r>
            <a:r>
              <a:rPr dirty="0">
                <a:solidFill>
                  <a:schemeClr val="accent4"/>
                </a:solidFill>
                <a:effectLst/>
                <a:latin typeface="微软雅黑" panose="020B0503020204020204" pitchFamily="34" charset="-122"/>
                <a:ea typeface="微软雅黑" panose="020B0503020204020204" pitchFamily="34" charset="-122"/>
              </a:rPr>
              <a:t>   </a:t>
            </a:r>
            <a:endParaRPr dirty="0">
              <a:solidFill>
                <a:schemeClr val="accent4"/>
              </a:solidFill>
              <a:effectLst/>
              <a:latin typeface="微软雅黑" panose="020B0503020204020204" pitchFamily="34" charset="-122"/>
              <a:ea typeface="微软雅黑" panose="020B0503020204020204" pitchFamily="34" charset="-122"/>
            </a:endParaRPr>
          </a:p>
          <a:p>
            <a:pPr algn="just" fontAlgn="auto">
              <a:lnSpc>
                <a:spcPct val="150000"/>
              </a:lnSpc>
            </a:pPr>
            <a:r>
              <a:rPr lang="en-US" dirty="0">
                <a:solidFill>
                  <a:schemeClr val="accent4"/>
                </a:solidFill>
                <a:effectLst/>
                <a:latin typeface="微软雅黑" panose="020B0503020204020204" pitchFamily="34" charset="-122"/>
                <a:ea typeface="微软雅黑" panose="020B0503020204020204" pitchFamily="34" charset="-122"/>
              </a:rPr>
              <a:t>3</a:t>
            </a:r>
            <a:r>
              <a:rPr lang="zh-CN" altLang="en-US" dirty="0">
                <a:solidFill>
                  <a:schemeClr val="accent4"/>
                </a:solidFill>
                <a:effectLst/>
                <a:latin typeface="微软雅黑" panose="020B0503020204020204" pitchFamily="34" charset="-122"/>
                <a:ea typeface="微软雅黑" panose="020B0503020204020204" pitchFamily="34" charset="-122"/>
              </a:rPr>
              <a:t>、对于每一个热用户，给出其对应流量和对应压差，扣除其本身消耗的压差，得出多余的资用压差；</a:t>
            </a:r>
            <a:endParaRPr lang="zh-CN" altLang="en-US" dirty="0">
              <a:solidFill>
                <a:schemeClr val="accent4"/>
              </a:solidFill>
              <a:effectLst/>
              <a:latin typeface="微软雅黑" panose="020B0503020204020204" pitchFamily="34" charset="-122"/>
              <a:ea typeface="微软雅黑" panose="020B0503020204020204" pitchFamily="34" charset="-122"/>
            </a:endParaRPr>
          </a:p>
          <a:p>
            <a:pPr algn="just" fontAlgn="auto">
              <a:lnSpc>
                <a:spcPct val="150000"/>
              </a:lnSpc>
            </a:pPr>
            <a:r>
              <a:rPr lang="en-US" altLang="zh-CN" dirty="0">
                <a:solidFill>
                  <a:schemeClr val="accent4"/>
                </a:solidFill>
                <a:effectLst/>
                <a:latin typeface="微软雅黑" panose="020B0503020204020204" pitchFamily="34" charset="-122"/>
                <a:ea typeface="微软雅黑" panose="020B0503020204020204" pitchFamily="34" charset="-122"/>
              </a:rPr>
              <a:t>4</a:t>
            </a:r>
            <a:r>
              <a:rPr lang="zh-CN" altLang="en-US" dirty="0">
                <a:solidFill>
                  <a:schemeClr val="accent4"/>
                </a:solidFill>
                <a:effectLst/>
                <a:latin typeface="微软雅黑" panose="020B0503020204020204" pitchFamily="34" charset="-122"/>
                <a:ea typeface="微软雅黑" panose="020B0503020204020204" pitchFamily="34" charset="-122"/>
              </a:rPr>
              <a:t>、多余压差是近端 流量过大的原因，量身定制平衡调节阀，将多余压差正好消耗掉，各用热单位正好获取其合适的流量，这样的管网基本不用调试，就能达到良好的水力平衡。</a:t>
            </a:r>
            <a:endParaRPr lang="zh-CN" altLang="en-US" dirty="0">
              <a:solidFill>
                <a:schemeClr val="accent4"/>
              </a:solidFill>
              <a:effectLst/>
              <a:latin typeface="微软雅黑" panose="020B0503020204020204" pitchFamily="34" charset="-122"/>
              <a:ea typeface="微软雅黑" panose="020B0503020204020204" pitchFamily="34" charset="-122"/>
            </a:endParaRPr>
          </a:p>
          <a:p>
            <a:pPr algn="just" fontAlgn="auto">
              <a:lnSpc>
                <a:spcPct val="150000"/>
              </a:lnSpc>
            </a:pPr>
            <a:r>
              <a:rPr lang="zh-CN" altLang="en-US" dirty="0">
                <a:solidFill>
                  <a:schemeClr val="accent4"/>
                </a:solidFill>
                <a:effectLst/>
                <a:latin typeface="微软雅黑" panose="020B0503020204020204" pitchFamily="34" charset="-122"/>
                <a:ea typeface="微软雅黑" panose="020B0503020204020204" pitchFamily="34" charset="-122"/>
              </a:rPr>
              <a:t> 我的理念是系统不用调节，因为调节</a:t>
            </a:r>
            <a:r>
              <a:rPr lang="zh-CN" altLang="en-US" dirty="0">
                <a:solidFill>
                  <a:schemeClr val="accent4"/>
                </a:solidFill>
                <a:effectLst/>
                <a:latin typeface="微软雅黑" panose="020B0503020204020204" pitchFamily="34" charset="-122"/>
                <a:ea typeface="微软雅黑" panose="020B0503020204020204" pitchFamily="34" charset="-122"/>
                <a:sym typeface="+mn-ea"/>
              </a:rPr>
              <a:t>太麻烦，且效果不好；我从</a:t>
            </a:r>
            <a:r>
              <a:rPr lang="en-US" altLang="zh-CN" dirty="0">
                <a:solidFill>
                  <a:schemeClr val="accent4"/>
                </a:solidFill>
                <a:effectLst/>
                <a:latin typeface="微软雅黑" panose="020B0503020204020204" pitchFamily="34" charset="-122"/>
                <a:ea typeface="微软雅黑" panose="020B0503020204020204" pitchFamily="34" charset="-122"/>
                <a:sym typeface="+mn-ea"/>
              </a:rPr>
              <a:t>1992</a:t>
            </a:r>
            <a:r>
              <a:rPr lang="zh-CN" altLang="en-US" dirty="0">
                <a:solidFill>
                  <a:schemeClr val="accent4"/>
                </a:solidFill>
                <a:effectLst/>
                <a:latin typeface="微软雅黑" panose="020B0503020204020204" pitchFamily="34" charset="-122"/>
                <a:ea typeface="微软雅黑" panose="020B0503020204020204" pitchFamily="34" charset="-122"/>
                <a:sym typeface="+mn-ea"/>
              </a:rPr>
              <a:t>年开始，设计的供暖系统，调试时间均在</a:t>
            </a:r>
            <a:r>
              <a:rPr lang="en-US" altLang="zh-CN" dirty="0">
                <a:solidFill>
                  <a:schemeClr val="accent4"/>
                </a:solidFill>
                <a:effectLst/>
                <a:latin typeface="微软雅黑" panose="020B0503020204020204" pitchFamily="34" charset="-122"/>
                <a:ea typeface="微软雅黑" panose="020B0503020204020204" pitchFamily="34" charset="-122"/>
                <a:sym typeface="+mn-ea"/>
              </a:rPr>
              <a:t>3</a:t>
            </a:r>
            <a:r>
              <a:rPr lang="zh-CN" altLang="en-US" dirty="0">
                <a:solidFill>
                  <a:schemeClr val="accent4"/>
                </a:solidFill>
                <a:effectLst/>
                <a:latin typeface="微软雅黑" panose="020B0503020204020204" pitchFamily="34" charset="-122"/>
                <a:ea typeface="微软雅黑" panose="020B0503020204020204" pitchFamily="34" charset="-122"/>
                <a:sym typeface="+mn-ea"/>
              </a:rPr>
              <a:t>天内解决管网平衡问题。但是有个各热用户会发生变化，因此需要选择出能够微调节的调节阀或阀组。</a:t>
            </a:r>
            <a:endParaRPr lang="zh-CN" altLang="en-US" dirty="0">
              <a:solidFill>
                <a:schemeClr val="accent4"/>
              </a:solidFill>
              <a:effectLst/>
              <a:latin typeface="微软雅黑" panose="020B0503020204020204" pitchFamily="34" charset="-122"/>
              <a:ea typeface="微软雅黑" panose="020B0503020204020204" pitchFamily="34" charset="-122"/>
              <a:sym typeface="+mn-ea"/>
            </a:endParaRPr>
          </a:p>
          <a:p>
            <a:pPr algn="just" fontAlgn="auto">
              <a:lnSpc>
                <a:spcPct val="150000"/>
              </a:lnSpc>
            </a:pPr>
            <a:r>
              <a:rPr lang="zh-CN" altLang="en-US" dirty="0">
                <a:solidFill>
                  <a:schemeClr val="accent4"/>
                </a:solidFill>
                <a:effectLst/>
                <a:latin typeface="微软雅黑" panose="020B0503020204020204" pitchFamily="34" charset="-122"/>
                <a:ea typeface="微软雅黑" panose="020B0503020204020204" pitchFamily="34" charset="-122"/>
                <a:sym typeface="+mn-ea"/>
              </a:rPr>
              <a:t>口述随机实例（曾经有一个调试专家问我调试一个</a:t>
            </a:r>
            <a:r>
              <a:rPr lang="en-US" altLang="zh-CN" dirty="0">
                <a:solidFill>
                  <a:schemeClr val="accent4"/>
                </a:solidFill>
                <a:effectLst/>
                <a:latin typeface="微软雅黑" panose="020B0503020204020204" pitchFamily="34" charset="-122"/>
                <a:ea typeface="微软雅黑" panose="020B0503020204020204" pitchFamily="34" charset="-122"/>
                <a:sym typeface="+mn-ea"/>
              </a:rPr>
              <a:t>40</a:t>
            </a:r>
            <a:r>
              <a:rPr lang="zh-CN" altLang="en-US" dirty="0">
                <a:solidFill>
                  <a:schemeClr val="accent4"/>
                </a:solidFill>
                <a:effectLst/>
                <a:latin typeface="微软雅黑" panose="020B0503020204020204" pitchFamily="34" charset="-122"/>
                <a:ea typeface="微软雅黑" panose="020B0503020204020204" pitchFamily="34" charset="-122"/>
                <a:sym typeface="+mn-ea"/>
              </a:rPr>
              <a:t>栋楼的小区需要多长时间，我反问他用进口平衡阀</a:t>
            </a:r>
            <a:r>
              <a:rPr lang="en-US" altLang="zh-CN" dirty="0">
                <a:solidFill>
                  <a:schemeClr val="accent4"/>
                </a:solidFill>
                <a:effectLst/>
                <a:latin typeface="微软雅黑" panose="020B0503020204020204" pitchFamily="34" charset="-122"/>
                <a:ea typeface="微软雅黑" panose="020B0503020204020204" pitchFamily="34" charset="-122"/>
                <a:sym typeface="+mn-ea"/>
              </a:rPr>
              <a:t>....</a:t>
            </a:r>
            <a:r>
              <a:rPr lang="zh-CN" altLang="en-US" dirty="0">
                <a:solidFill>
                  <a:schemeClr val="accent4"/>
                </a:solidFill>
                <a:effectLst/>
                <a:latin typeface="微软雅黑" panose="020B0503020204020204" pitchFamily="34" charset="-122"/>
                <a:ea typeface="微软雅黑" panose="020B0503020204020204" pitchFamily="34" charset="-122"/>
                <a:sym typeface="+mn-ea"/>
              </a:rPr>
              <a:t>）</a:t>
            </a:r>
            <a:endParaRPr lang="zh-CN" altLang="en-US" dirty="0">
              <a:solidFill>
                <a:schemeClr val="accent4"/>
              </a:solidFill>
              <a:effectLst/>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245235" y="437515"/>
            <a:ext cx="5307965" cy="58477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r>
              <a:rPr lang="zh-CN" altLang="en-US" dirty="0"/>
              <a:t>供热不均匀的解决办法：</a:t>
            </a:r>
            <a:endParaRPr lang="zh-CN" altLang="en-US" dirty="0"/>
          </a:p>
        </p:txBody>
      </p:sp>
      <p:grpSp>
        <p:nvGrpSpPr>
          <p:cNvPr id="6" name="组合 5"/>
          <p:cNvGrpSpPr/>
          <p:nvPr/>
        </p:nvGrpSpPr>
        <p:grpSpPr>
          <a:xfrm>
            <a:off x="490597" y="423580"/>
            <a:ext cx="637163" cy="616511"/>
            <a:chOff x="294639" y="391844"/>
            <a:chExt cx="735024" cy="711200"/>
          </a:xfrm>
        </p:grpSpPr>
        <p:sp>
          <p:nvSpPr>
            <p:cNvPr id="7" name="等腰三角形 6"/>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661920" y="1452245"/>
            <a:ext cx="7378065" cy="398780"/>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一对一阻力配对平衡供暖系统可以彻底解决上述问题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524000" y="276860"/>
            <a:ext cx="9144000" cy="1617345"/>
          </a:xfrm>
        </p:spPr>
        <p:txBody>
          <a:bodyPr>
            <a:normAutofit fontScale="90000"/>
          </a:bodyPr>
          <a:p>
            <a:pPr algn="l">
              <a:buClrTx/>
              <a:buSzTx/>
              <a:buFontTx/>
            </a:pPr>
            <a:br>
              <a:rPr lang="zh-CN" altLang="en-US" sz="2800">
                <a:ln w="22225">
                  <a:solidFill>
                    <a:schemeClr val="accent2"/>
                  </a:solidFill>
                  <a:prstDash val="solid"/>
                </a:ln>
                <a:solidFill>
                  <a:schemeClr val="accent2">
                    <a:lumMod val="40000"/>
                    <a:lumOff val="60000"/>
                  </a:schemeClr>
                </a:solidFill>
                <a:effectLst/>
                <a:sym typeface="+mn-ea"/>
              </a:rPr>
            </a:br>
            <a:br>
              <a:rPr lang="zh-CN" altLang="en-US" sz="2800">
                <a:ln w="22225">
                  <a:solidFill>
                    <a:schemeClr val="accent2"/>
                  </a:solidFill>
                  <a:prstDash val="solid"/>
                </a:ln>
                <a:solidFill>
                  <a:schemeClr val="accent2">
                    <a:lumMod val="40000"/>
                    <a:lumOff val="60000"/>
                  </a:schemeClr>
                </a:solidFill>
                <a:effectLst/>
                <a:sym typeface="+mn-ea"/>
              </a:rPr>
            </a:br>
            <a:br>
              <a:rPr lang="zh-CN" altLang="en-US" sz="2800">
                <a:ln w="22225">
                  <a:solidFill>
                    <a:schemeClr val="accent2"/>
                  </a:solidFill>
                  <a:prstDash val="solid"/>
                </a:ln>
                <a:solidFill>
                  <a:schemeClr val="accent2">
                    <a:lumMod val="40000"/>
                    <a:lumOff val="60000"/>
                  </a:schemeClr>
                </a:solidFill>
                <a:effectLst/>
                <a:sym typeface="+mn-ea"/>
              </a:rPr>
            </a:br>
            <a:r>
              <a:rPr lang="zh-CN" altLang="en-US" sz="2800">
                <a:ln w="22225">
                  <a:solidFill>
                    <a:schemeClr val="accent2"/>
                  </a:solidFill>
                  <a:prstDash val="solid"/>
                </a:ln>
                <a:solidFill>
                  <a:schemeClr val="accent2">
                    <a:lumMod val="40000"/>
                    <a:lumOff val="60000"/>
                  </a:schemeClr>
                </a:solidFill>
                <a:effectLst/>
                <a:sym typeface="+mn-ea"/>
              </a:rPr>
              <a:t>含低阻力过滤器供暖平衡专用阀</a:t>
            </a:r>
            <a:br>
              <a:rPr lang="zh-CN" altLang="en-US" sz="2800">
                <a:ln w="22225">
                  <a:solidFill>
                    <a:schemeClr val="accent2"/>
                  </a:solidFill>
                  <a:prstDash val="solid"/>
                </a:ln>
                <a:solidFill>
                  <a:schemeClr val="accent2">
                    <a:lumMod val="40000"/>
                    <a:lumOff val="60000"/>
                  </a:schemeClr>
                </a:solidFill>
                <a:effectLst/>
                <a:sym typeface="+mn-ea"/>
              </a:rPr>
            </a:br>
            <a:endParaRPr lang="zh-CN" altLang="en-US" sz="2000">
              <a:ln w="22225">
                <a:solidFill>
                  <a:schemeClr val="accent2"/>
                </a:solidFill>
                <a:prstDash val="solid"/>
              </a:ln>
              <a:solidFill>
                <a:schemeClr val="accent2">
                  <a:lumMod val="40000"/>
                  <a:lumOff val="60000"/>
                </a:schemeClr>
              </a:solidFill>
              <a:effectLst/>
              <a:sym typeface="+mn-ea"/>
            </a:endParaRPr>
          </a:p>
        </p:txBody>
      </p:sp>
      <p:sp>
        <p:nvSpPr>
          <p:cNvPr id="3" name="副标题 2"/>
          <p:cNvSpPr>
            <a:spLocks noGrp="1"/>
          </p:cNvSpPr>
          <p:nvPr>
            <p:ph type="subTitle" idx="1"/>
          </p:nvPr>
        </p:nvSpPr>
        <p:spPr>
          <a:xfrm>
            <a:off x="774065" y="4254500"/>
            <a:ext cx="10927080" cy="2350770"/>
          </a:xfrm>
        </p:spPr>
        <p:txBody>
          <a:bodyPr>
            <a:noAutofit/>
          </a:bodyPr>
          <a:p>
            <a:pPr algn="l"/>
            <a:r>
              <a:rPr lang="zh-CN" altLang="en-US" sz="2000">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做到热力入口多余的资用压力与调节阀(或阀组）的阻力一对一配对消除，并且进一步微调到实际上的平衡，真正实现流量按需分配。</a:t>
            </a:r>
            <a:endParaRPr lang="zh-CN" altLang="en-US" sz="2000">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endParaRPr>
          </a:p>
          <a:p>
            <a:pPr algn="l"/>
            <a:r>
              <a:rPr lang="zh-CN" altLang="en-US" sz="2000">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平衡了系统供暖，节约了过热用户多用的热量，做到真正意义上的节能。</a:t>
            </a:r>
            <a:endParaRPr lang="zh-CN" altLang="en-US" sz="2000" kern="100" dirty="0">
              <a:solidFill>
                <a:schemeClr val="bg1"/>
              </a:solidFill>
              <a:latin typeface="微软雅黑" panose="020B0503020204020204" pitchFamily="34" charset="-122"/>
              <a:ea typeface="微软雅黑" panose="020B0503020204020204" pitchFamily="34" charset="-122"/>
            </a:endParaRPr>
          </a:p>
          <a:p>
            <a:pPr algn="l"/>
            <a:r>
              <a:rPr lang="zh-CN" altLang="en-US" sz="2000">
                <a:ln w="10160">
                  <a:solidFill>
                    <a:schemeClr val="accent5"/>
                  </a:solidFill>
                  <a:prstDash val="solid"/>
                </a:ln>
                <a:solidFill>
                  <a:srgbClr val="FFFFFF"/>
                </a:solidFill>
                <a:effectLst>
                  <a:outerShdw blurRad="38100" dist="22860" dir="5400000" algn="tl" rotWithShape="0">
                    <a:srgbClr val="000000">
                      <a:alpha val="30000"/>
                    </a:srgbClr>
                  </a:outerShdw>
                </a:effectLst>
              </a:rPr>
              <a:t>该平衡阀安装距离较短，更适宜于二网平衡。</a:t>
            </a:r>
            <a:endParaRPr lang="zh-CN" altLang="en-US" sz="20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4" name="图片 3"/>
          <p:cNvPicPr>
            <a:picLocks noChangeAspect="1"/>
          </p:cNvPicPr>
          <p:nvPr/>
        </p:nvPicPr>
        <p:blipFill>
          <a:blip r:embed="rId1"/>
          <a:stretch>
            <a:fillRect/>
          </a:stretch>
        </p:blipFill>
        <p:spPr>
          <a:xfrm>
            <a:off x="8923655" y="2791460"/>
            <a:ext cx="3055620" cy="1144905"/>
          </a:xfrm>
          <a:prstGeom prst="rect">
            <a:avLst/>
          </a:prstGeom>
        </p:spPr>
      </p:pic>
      <p:pic>
        <p:nvPicPr>
          <p:cNvPr id="6" name="图片 5"/>
          <p:cNvPicPr>
            <a:picLocks noChangeAspect="1"/>
          </p:cNvPicPr>
          <p:nvPr/>
        </p:nvPicPr>
        <p:blipFill>
          <a:blip r:embed="rId2"/>
          <a:stretch>
            <a:fillRect/>
          </a:stretch>
        </p:blipFill>
        <p:spPr>
          <a:xfrm>
            <a:off x="5528310" y="2459355"/>
            <a:ext cx="2499360" cy="1477010"/>
          </a:xfrm>
          <a:prstGeom prst="rect">
            <a:avLst/>
          </a:prstGeom>
        </p:spPr>
      </p:pic>
      <p:pic>
        <p:nvPicPr>
          <p:cNvPr id="8" name="图片 7"/>
          <p:cNvPicPr>
            <a:picLocks noChangeAspect="1"/>
          </p:cNvPicPr>
          <p:nvPr/>
        </p:nvPicPr>
        <p:blipFill>
          <a:blip r:embed="rId3"/>
          <a:stretch>
            <a:fillRect/>
          </a:stretch>
        </p:blipFill>
        <p:spPr>
          <a:xfrm>
            <a:off x="1862455" y="2644775"/>
            <a:ext cx="2331085" cy="1437640"/>
          </a:xfrm>
          <a:prstGeom prst="rect">
            <a:avLst/>
          </a:prstGeom>
        </p:spPr>
      </p:pic>
      <p:cxnSp>
        <p:nvCxnSpPr>
          <p:cNvPr id="9" name="直接连接符 8"/>
          <p:cNvCxnSpPr/>
          <p:nvPr/>
        </p:nvCxnSpPr>
        <p:spPr>
          <a:xfrm>
            <a:off x="3718560" y="1448435"/>
            <a:ext cx="3810" cy="267335"/>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ransition spd="slow">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566922" y="1696923"/>
            <a:ext cx="8942794" cy="1108710"/>
            <a:chOff x="1859280" y="1403542"/>
            <a:chExt cx="8968214" cy="1342537"/>
          </a:xfrm>
        </p:grpSpPr>
        <p:sp>
          <p:nvSpPr>
            <p:cNvPr id="77" name="MH_Other_1"/>
            <p:cNvSpPr/>
            <p:nvPr>
              <p:custDataLst>
                <p:tags r:id="rId1"/>
              </p:custDataLst>
            </p:nvPr>
          </p:nvSpPr>
          <p:spPr bwMode="auto">
            <a:xfrm>
              <a:off x="1859280" y="1846558"/>
              <a:ext cx="1175305" cy="899521"/>
            </a:xfrm>
            <a:custGeom>
              <a:avLst/>
              <a:gdLst>
                <a:gd name="T0" fmla="*/ 1704 w 1705"/>
                <a:gd name="T1" fmla="*/ 0 h 745"/>
                <a:gd name="T2" fmla="*/ 744 w 1705"/>
                <a:gd name="T3" fmla="*/ 0 h 745"/>
                <a:gd name="T4" fmla="*/ 0 w 1705"/>
                <a:gd name="T5" fmla="*/ 744 h 745"/>
                <a:gd name="connsiteX0" fmla="*/ 9994 w 9994"/>
                <a:gd name="connsiteY0" fmla="*/ 22 h 10009"/>
                <a:gd name="connsiteX1" fmla="*/ 7462 w 9994"/>
                <a:gd name="connsiteY1" fmla="*/ 0 h 10009"/>
                <a:gd name="connsiteX2" fmla="*/ 4364 w 9994"/>
                <a:gd name="connsiteY2" fmla="*/ 22 h 10009"/>
                <a:gd name="connsiteX3" fmla="*/ 0 w 9994"/>
                <a:gd name="connsiteY3" fmla="*/ 10009 h 10009"/>
                <a:gd name="connsiteX0-1" fmla="*/ 7466 w 7466"/>
                <a:gd name="connsiteY0-2" fmla="*/ 0 h 10000"/>
                <a:gd name="connsiteX1-3" fmla="*/ 4367 w 7466"/>
                <a:gd name="connsiteY1-4" fmla="*/ 22 h 10000"/>
                <a:gd name="connsiteX2-5" fmla="*/ 0 w 7466"/>
                <a:gd name="connsiteY2-6" fmla="*/ 10000 h 10000"/>
              </a:gdLst>
              <a:ahLst/>
              <a:cxnLst>
                <a:cxn ang="0">
                  <a:pos x="connsiteX0-1" y="connsiteY0-2"/>
                </a:cxn>
                <a:cxn ang="0">
                  <a:pos x="connsiteX1-3" y="connsiteY1-4"/>
                </a:cxn>
                <a:cxn ang="0">
                  <a:pos x="connsiteX2-5" y="connsiteY2-6"/>
                </a:cxn>
              </a:cxnLst>
              <a:rect l="l" t="t" r="r" b="b"/>
              <a:pathLst>
                <a:path w="7466" h="10000">
                  <a:moveTo>
                    <a:pt x="7466" y="0"/>
                  </a:moveTo>
                  <a:lnTo>
                    <a:pt x="4367" y="22"/>
                  </a:lnTo>
                  <a:lnTo>
                    <a:pt x="0" y="10000"/>
                  </a:lnTo>
                </a:path>
              </a:pathLst>
            </a:custGeom>
            <a:noFill/>
            <a:ln w="19050" cap="rnd" cmpd="sng">
              <a:solidFill>
                <a:srgbClr val="0070C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50" kern="0" dirty="0">
                <a:solidFill>
                  <a:sysClr val="windowText" lastClr="000000"/>
                </a:solidFill>
                <a:latin typeface="+mn-ea"/>
              </a:endParaRPr>
            </a:p>
          </p:txBody>
        </p:sp>
        <p:grpSp>
          <p:nvGrpSpPr>
            <p:cNvPr id="8" name="组合 7"/>
            <p:cNvGrpSpPr/>
            <p:nvPr/>
          </p:nvGrpSpPr>
          <p:grpSpPr>
            <a:xfrm>
              <a:off x="2978046" y="1403542"/>
              <a:ext cx="7849448" cy="854123"/>
              <a:chOff x="2978046" y="1403542"/>
              <a:chExt cx="7849448" cy="854123"/>
            </a:xfrm>
          </p:grpSpPr>
          <p:sp>
            <p:nvSpPr>
              <p:cNvPr id="22" name="矩形: 圆角 21"/>
              <p:cNvSpPr/>
              <p:nvPr/>
            </p:nvSpPr>
            <p:spPr>
              <a:xfrm>
                <a:off x="3021330" y="1403542"/>
                <a:ext cx="7806164" cy="854123"/>
              </a:xfrm>
              <a:prstGeom prst="roundRect">
                <a:avLst>
                  <a:gd name="adj" fmla="val 8413"/>
                </a:avLst>
              </a:prstGeom>
              <a:solidFill>
                <a:srgbClr val="002060">
                  <a:alpha val="25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p:nvSpPr>
            <p:spPr>
              <a:xfrm rot="16200000">
                <a:off x="2824416" y="1776947"/>
                <a:ext cx="393829" cy="86569"/>
              </a:xfrm>
              <a:prstGeom prst="roundRect">
                <a:avLst>
                  <a:gd name="adj" fmla="val 26992"/>
                </a:avLst>
              </a:prstGeom>
              <a:solidFill>
                <a:schemeClr val="bg1"/>
              </a:solidFill>
              <a:ln>
                <a:noFill/>
              </a:ln>
              <a:effectLst>
                <a:glow rad="63500">
                  <a:schemeClr val="bg1">
                    <a:alpha val="3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18" name="组合 17"/>
          <p:cNvGrpSpPr/>
          <p:nvPr/>
        </p:nvGrpSpPr>
        <p:grpSpPr>
          <a:xfrm>
            <a:off x="2566922" y="4044840"/>
            <a:ext cx="8942794" cy="1613418"/>
            <a:chOff x="1859280" y="4668103"/>
            <a:chExt cx="8979510" cy="1082813"/>
          </a:xfrm>
        </p:grpSpPr>
        <p:sp>
          <p:nvSpPr>
            <p:cNvPr id="78" name="MH_Other_2"/>
            <p:cNvSpPr/>
            <p:nvPr>
              <p:custDataLst>
                <p:tags r:id="rId2"/>
              </p:custDataLst>
            </p:nvPr>
          </p:nvSpPr>
          <p:spPr bwMode="auto">
            <a:xfrm>
              <a:off x="1859280" y="4668103"/>
              <a:ext cx="1187742" cy="797357"/>
            </a:xfrm>
            <a:custGeom>
              <a:avLst/>
              <a:gdLst>
                <a:gd name="T0" fmla="*/ 1704 w 1705"/>
                <a:gd name="T1" fmla="*/ 744 h 745"/>
                <a:gd name="T2" fmla="*/ 744 w 1705"/>
                <a:gd name="T3" fmla="*/ 744 h 745"/>
                <a:gd name="T4" fmla="*/ 0 w 1705"/>
                <a:gd name="T5" fmla="*/ 0 h 745"/>
                <a:gd name="connsiteX0" fmla="*/ 9994 w 9994"/>
                <a:gd name="connsiteY0" fmla="*/ 9987 h 9987"/>
                <a:gd name="connsiteX1" fmla="*/ 7540 w 9994"/>
                <a:gd name="connsiteY1" fmla="*/ 9977 h 9987"/>
                <a:gd name="connsiteX2" fmla="*/ 4364 w 9994"/>
                <a:gd name="connsiteY2" fmla="*/ 9987 h 9987"/>
                <a:gd name="connsiteX3" fmla="*/ 0 w 9994"/>
                <a:gd name="connsiteY3" fmla="*/ 0 h 9987"/>
                <a:gd name="connsiteX0-1" fmla="*/ 7545 w 7545"/>
                <a:gd name="connsiteY0-2" fmla="*/ 9990 h 10000"/>
                <a:gd name="connsiteX1-3" fmla="*/ 4367 w 7545"/>
                <a:gd name="connsiteY1-4" fmla="*/ 10000 h 10000"/>
                <a:gd name="connsiteX2-5" fmla="*/ 0 w 7545"/>
                <a:gd name="connsiteY2-6" fmla="*/ 0 h 10000"/>
              </a:gdLst>
              <a:ahLst/>
              <a:cxnLst>
                <a:cxn ang="0">
                  <a:pos x="connsiteX0-1" y="connsiteY0-2"/>
                </a:cxn>
                <a:cxn ang="0">
                  <a:pos x="connsiteX1-3" y="connsiteY1-4"/>
                </a:cxn>
                <a:cxn ang="0">
                  <a:pos x="connsiteX2-5" y="connsiteY2-6"/>
                </a:cxn>
              </a:cxnLst>
              <a:rect l="l" t="t" r="r" b="b"/>
              <a:pathLst>
                <a:path w="7545" h="10000">
                  <a:moveTo>
                    <a:pt x="7545" y="9990"/>
                  </a:moveTo>
                  <a:lnTo>
                    <a:pt x="4367" y="10000"/>
                  </a:lnTo>
                  <a:lnTo>
                    <a:pt x="0" y="0"/>
                  </a:lnTo>
                </a:path>
              </a:pathLst>
            </a:custGeom>
            <a:noFill/>
            <a:ln w="19050" cap="rnd" cmpd="sng">
              <a:solidFill>
                <a:srgbClr val="0070C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50" kern="0" dirty="0">
                <a:solidFill>
                  <a:sysClr val="windowText" lastClr="000000"/>
                </a:solidFill>
                <a:latin typeface="+mn-ea"/>
              </a:endParaRPr>
            </a:p>
          </p:txBody>
        </p:sp>
        <p:grpSp>
          <p:nvGrpSpPr>
            <p:cNvPr id="35" name="组合 34"/>
            <p:cNvGrpSpPr/>
            <p:nvPr/>
          </p:nvGrpSpPr>
          <p:grpSpPr>
            <a:xfrm>
              <a:off x="2978046" y="5177688"/>
              <a:ext cx="7860744" cy="573228"/>
              <a:chOff x="2978046" y="1451245"/>
              <a:chExt cx="7860744" cy="573228"/>
            </a:xfrm>
          </p:grpSpPr>
          <p:sp>
            <p:nvSpPr>
              <p:cNvPr id="36" name="矩形: 圆角 35"/>
              <p:cNvSpPr/>
              <p:nvPr/>
            </p:nvSpPr>
            <p:spPr>
              <a:xfrm>
                <a:off x="3021332" y="1451245"/>
                <a:ext cx="7817458" cy="573228"/>
              </a:xfrm>
              <a:prstGeom prst="roundRect">
                <a:avLst>
                  <a:gd name="adj" fmla="val 8413"/>
                </a:avLst>
              </a:prstGeom>
              <a:solidFill>
                <a:srgbClr val="002060">
                  <a:alpha val="25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圆角 36"/>
              <p:cNvSpPr/>
              <p:nvPr/>
            </p:nvSpPr>
            <p:spPr>
              <a:xfrm rot="16200000">
                <a:off x="2824416" y="1689582"/>
                <a:ext cx="393829" cy="86569"/>
              </a:xfrm>
              <a:prstGeom prst="roundRect">
                <a:avLst>
                  <a:gd name="adj" fmla="val 26992"/>
                </a:avLst>
              </a:prstGeom>
              <a:solidFill>
                <a:schemeClr val="bg1"/>
              </a:solidFill>
              <a:ln>
                <a:noFill/>
              </a:ln>
              <a:effectLst>
                <a:glow rad="63500">
                  <a:schemeClr val="bg1">
                    <a:alpha val="3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4" name="组合 3"/>
          <p:cNvGrpSpPr/>
          <p:nvPr/>
        </p:nvGrpSpPr>
        <p:grpSpPr>
          <a:xfrm>
            <a:off x="2816565" y="3701676"/>
            <a:ext cx="8693151" cy="998111"/>
            <a:chOff x="2139944" y="3419209"/>
            <a:chExt cx="8693151" cy="998111"/>
          </a:xfrm>
        </p:grpSpPr>
        <p:sp>
          <p:nvSpPr>
            <p:cNvPr id="40" name="MH_Other_10"/>
            <p:cNvSpPr/>
            <p:nvPr>
              <p:custDataLst>
                <p:tags r:id="rId3"/>
              </p:custDataLst>
            </p:nvPr>
          </p:nvSpPr>
          <p:spPr>
            <a:xfrm flipV="1">
              <a:off x="2139944" y="3419209"/>
              <a:ext cx="820829" cy="522943"/>
            </a:xfrm>
            <a:custGeom>
              <a:avLst/>
              <a:gdLst>
                <a:gd name="connsiteX0" fmla="*/ 1032933 w 1032933"/>
                <a:gd name="connsiteY0" fmla="*/ 0 h 533400"/>
                <a:gd name="connsiteX1" fmla="*/ 533400 w 1032933"/>
                <a:gd name="connsiteY1" fmla="*/ 0 h 533400"/>
                <a:gd name="connsiteX2" fmla="*/ 0 w 1032933"/>
                <a:gd name="connsiteY2" fmla="*/ 533400 h 533400"/>
              </a:gdLst>
              <a:ahLst/>
              <a:cxnLst>
                <a:cxn ang="0">
                  <a:pos x="connsiteX0" y="connsiteY0"/>
                </a:cxn>
                <a:cxn ang="0">
                  <a:pos x="connsiteX1" y="connsiteY1"/>
                </a:cxn>
                <a:cxn ang="0">
                  <a:pos x="connsiteX2" y="connsiteY2"/>
                </a:cxn>
              </a:cxnLst>
              <a:rect l="l" t="t" r="r" b="b"/>
              <a:pathLst>
                <a:path w="1032933" h="533400">
                  <a:moveTo>
                    <a:pt x="1032933" y="0"/>
                  </a:moveTo>
                  <a:lnTo>
                    <a:pt x="533400" y="0"/>
                  </a:lnTo>
                  <a:lnTo>
                    <a:pt x="0" y="533400"/>
                  </a:lnTo>
                </a:path>
              </a:pathLst>
            </a:custGeom>
            <a:noFill/>
            <a:ln w="19050" cap="rnd" cmpd="sng">
              <a:solidFill>
                <a:srgbClr val="0070C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350" kern="0">
                <a:solidFill>
                  <a:sysClr val="windowText" lastClr="000000"/>
                </a:solidFill>
                <a:latin typeface="+mn-ea"/>
              </a:endParaRPr>
            </a:p>
          </p:txBody>
        </p:sp>
        <p:grpSp>
          <p:nvGrpSpPr>
            <p:cNvPr id="29" name="组合 28"/>
            <p:cNvGrpSpPr/>
            <p:nvPr/>
          </p:nvGrpSpPr>
          <p:grpSpPr>
            <a:xfrm>
              <a:off x="3032656" y="3468093"/>
              <a:ext cx="7800439" cy="949227"/>
              <a:chOff x="2978046" y="1345156"/>
              <a:chExt cx="7800439" cy="949227"/>
            </a:xfrm>
          </p:grpSpPr>
          <p:sp>
            <p:nvSpPr>
              <p:cNvPr id="30" name="矩形: 圆角 29"/>
              <p:cNvSpPr/>
              <p:nvPr/>
            </p:nvSpPr>
            <p:spPr>
              <a:xfrm>
                <a:off x="3021331" y="1345156"/>
                <a:ext cx="7757154" cy="949227"/>
              </a:xfrm>
              <a:prstGeom prst="roundRect">
                <a:avLst>
                  <a:gd name="adj" fmla="val 8413"/>
                </a:avLst>
              </a:prstGeom>
              <a:solidFill>
                <a:srgbClr val="002060">
                  <a:alpha val="25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圆角 30"/>
              <p:cNvSpPr/>
              <p:nvPr/>
            </p:nvSpPr>
            <p:spPr>
              <a:xfrm rot="16200000">
                <a:off x="2824416" y="1776947"/>
                <a:ext cx="393829" cy="86569"/>
              </a:xfrm>
              <a:prstGeom prst="roundRect">
                <a:avLst>
                  <a:gd name="adj" fmla="val 26992"/>
                </a:avLst>
              </a:prstGeom>
              <a:solidFill>
                <a:schemeClr val="bg1"/>
              </a:solidFill>
              <a:ln>
                <a:noFill/>
              </a:ln>
              <a:effectLst>
                <a:glow rad="63500">
                  <a:schemeClr val="bg1">
                    <a:alpha val="3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15" name="组合 14"/>
          <p:cNvGrpSpPr/>
          <p:nvPr/>
        </p:nvGrpSpPr>
        <p:grpSpPr>
          <a:xfrm>
            <a:off x="2816860" y="2607310"/>
            <a:ext cx="8693150" cy="932180"/>
            <a:chOff x="2089553" y="2335153"/>
            <a:chExt cx="8644788" cy="1067153"/>
          </a:xfrm>
        </p:grpSpPr>
        <p:sp>
          <p:nvSpPr>
            <p:cNvPr id="7" name="MH_Other_10"/>
            <p:cNvSpPr/>
            <p:nvPr>
              <p:custDataLst>
                <p:tags r:id="rId4"/>
              </p:custDataLst>
            </p:nvPr>
          </p:nvSpPr>
          <p:spPr>
            <a:xfrm>
              <a:off x="2089553" y="2756104"/>
              <a:ext cx="958343" cy="646202"/>
            </a:xfrm>
            <a:custGeom>
              <a:avLst/>
              <a:gdLst>
                <a:gd name="connsiteX0" fmla="*/ 1032933 w 1032933"/>
                <a:gd name="connsiteY0" fmla="*/ 0 h 533400"/>
                <a:gd name="connsiteX1" fmla="*/ 533400 w 1032933"/>
                <a:gd name="connsiteY1" fmla="*/ 0 h 533400"/>
                <a:gd name="connsiteX2" fmla="*/ 0 w 1032933"/>
                <a:gd name="connsiteY2" fmla="*/ 533400 h 533400"/>
              </a:gdLst>
              <a:ahLst/>
              <a:cxnLst>
                <a:cxn ang="0">
                  <a:pos x="connsiteX0" y="connsiteY0"/>
                </a:cxn>
                <a:cxn ang="0">
                  <a:pos x="connsiteX1" y="connsiteY1"/>
                </a:cxn>
                <a:cxn ang="0">
                  <a:pos x="connsiteX2" y="connsiteY2"/>
                </a:cxn>
              </a:cxnLst>
              <a:rect l="l" t="t" r="r" b="b"/>
              <a:pathLst>
                <a:path w="1032933" h="533400">
                  <a:moveTo>
                    <a:pt x="1032933" y="0"/>
                  </a:moveTo>
                  <a:lnTo>
                    <a:pt x="533400" y="0"/>
                  </a:lnTo>
                  <a:lnTo>
                    <a:pt x="0" y="533400"/>
                  </a:lnTo>
                </a:path>
              </a:pathLst>
            </a:custGeom>
            <a:noFill/>
            <a:ln w="19050" cap="rnd" cmpd="sng">
              <a:solidFill>
                <a:srgbClr val="0070C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350" kern="0">
                <a:solidFill>
                  <a:sysClr val="windowText" lastClr="000000"/>
                </a:solidFill>
                <a:latin typeface="+mn-ea"/>
              </a:endParaRPr>
            </a:p>
          </p:txBody>
        </p:sp>
        <p:grpSp>
          <p:nvGrpSpPr>
            <p:cNvPr id="26" name="组合 25"/>
            <p:cNvGrpSpPr/>
            <p:nvPr/>
          </p:nvGrpSpPr>
          <p:grpSpPr>
            <a:xfrm>
              <a:off x="2978046" y="2335153"/>
              <a:ext cx="7756295" cy="854123"/>
              <a:chOff x="2978046" y="1403542"/>
              <a:chExt cx="7756295" cy="854123"/>
            </a:xfrm>
          </p:grpSpPr>
          <p:sp>
            <p:nvSpPr>
              <p:cNvPr id="27" name="矩形: 圆角 26"/>
              <p:cNvSpPr/>
              <p:nvPr/>
            </p:nvSpPr>
            <p:spPr>
              <a:xfrm>
                <a:off x="3021332" y="1403542"/>
                <a:ext cx="7713009" cy="854123"/>
              </a:xfrm>
              <a:prstGeom prst="roundRect">
                <a:avLst>
                  <a:gd name="adj" fmla="val 8413"/>
                </a:avLst>
              </a:prstGeom>
              <a:solidFill>
                <a:srgbClr val="002060">
                  <a:alpha val="25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p:cNvSpPr/>
              <p:nvPr/>
            </p:nvSpPr>
            <p:spPr>
              <a:xfrm rot="16200000">
                <a:off x="2824416" y="1776947"/>
                <a:ext cx="393829" cy="86569"/>
              </a:xfrm>
              <a:prstGeom prst="roundRect">
                <a:avLst>
                  <a:gd name="adj" fmla="val 26992"/>
                </a:avLst>
              </a:prstGeom>
              <a:solidFill>
                <a:schemeClr val="bg1"/>
              </a:solidFill>
              <a:ln>
                <a:noFill/>
              </a:ln>
              <a:effectLst>
                <a:glow rad="63500">
                  <a:schemeClr val="bg1">
                    <a:alpha val="3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sp>
        <p:nvSpPr>
          <p:cNvPr id="81" name="MH_Title_1"/>
          <p:cNvSpPr>
            <a:spLocks noChangeArrowheads="1"/>
          </p:cNvSpPr>
          <p:nvPr>
            <p:custDataLst>
              <p:tags r:id="rId5"/>
            </p:custDataLst>
          </p:nvPr>
        </p:nvSpPr>
        <p:spPr bwMode="auto">
          <a:xfrm>
            <a:off x="236855" y="1741170"/>
            <a:ext cx="2840990" cy="2901950"/>
          </a:xfrm>
          <a:prstGeom prst="ellipse">
            <a:avLst/>
          </a:prstGeom>
          <a:gradFill>
            <a:gsLst>
              <a:gs pos="100000">
                <a:srgbClr val="47C6F4"/>
              </a:gs>
              <a:gs pos="0">
                <a:schemeClr val="bg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ko-KR" dirty="0"/>
          </a:p>
        </p:txBody>
      </p:sp>
      <p:sp>
        <p:nvSpPr>
          <p:cNvPr id="39" name="矩形 38"/>
          <p:cNvSpPr/>
          <p:nvPr/>
        </p:nvSpPr>
        <p:spPr>
          <a:xfrm>
            <a:off x="713740" y="3568065"/>
            <a:ext cx="1781810" cy="460375"/>
          </a:xfrm>
          <a:prstGeom prst="rect">
            <a:avLst/>
          </a:prstGeom>
        </p:spPr>
        <p:txBody>
          <a:bodyPr wrap="square">
            <a:spAutoFit/>
          </a:bodyPr>
          <a:lstStyle/>
          <a:p>
            <a:pPr algn="ctr"/>
            <a:r>
              <a:rPr lang="zh-CN" altLang="zh-CN" sz="2400" b="1"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Gulim" panose="020B0600000101010101" pitchFamily="34" charset="-127"/>
              </a:rPr>
              <a:t>该平衡阀组</a:t>
            </a:r>
            <a:endParaRPr lang="en-US" altLang="zh-CN" sz="2400" b="1"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Gulim" panose="020B0600000101010101" pitchFamily="34" charset="-127"/>
            </a:endParaRPr>
          </a:p>
        </p:txBody>
      </p:sp>
      <p:sp>
        <p:nvSpPr>
          <p:cNvPr id="44" name="矩形 43"/>
          <p:cNvSpPr/>
          <p:nvPr/>
        </p:nvSpPr>
        <p:spPr>
          <a:xfrm>
            <a:off x="3874135" y="1741170"/>
            <a:ext cx="7635875" cy="371475"/>
          </a:xfrm>
          <a:prstGeom prst="rect">
            <a:avLst/>
          </a:prstGeom>
        </p:spPr>
        <p:txBody>
          <a:bodyPr wrap="square">
            <a:spAutoFit/>
          </a:bodyPr>
          <a:lstStyle/>
          <a:p>
            <a:pPr algn="just">
              <a:lnSpc>
                <a:spcPct val="114000"/>
              </a:lnSpc>
            </a:pPr>
            <a:r>
              <a:rPr lang="zh-CN" altLang="en-US" sz="1600" kern="100" dirty="0">
                <a:solidFill>
                  <a:schemeClr val="bg1"/>
                </a:solidFill>
                <a:latin typeface="微软雅黑" panose="020B0503020204020204" pitchFamily="34" charset="-122"/>
                <a:ea typeface="微软雅黑" panose="020B0503020204020204" pitchFamily="34" charset="-122"/>
                <a:cs typeface="Gulim" panose="020B0600000101010101" pitchFamily="34" charset="-127"/>
              </a:rPr>
              <a:t>是</a:t>
            </a:r>
            <a:r>
              <a:rPr lang="zh-CN" altLang="zh-CN" sz="1600" kern="100" dirty="0">
                <a:solidFill>
                  <a:schemeClr val="bg1"/>
                </a:solidFill>
                <a:latin typeface="微软雅黑" panose="020B0503020204020204" pitchFamily="34" charset="-122"/>
                <a:ea typeface="微软雅黑" panose="020B0503020204020204" pitchFamily="34" charset="-122"/>
                <a:cs typeface="Gulim" panose="020B0600000101010101" pitchFamily="34" charset="-127"/>
              </a:rPr>
              <a:t>高阻力阀门的组合体（内置调压孔板），调节性很强</a:t>
            </a:r>
            <a:r>
              <a:rPr lang="zh-CN" sz="1600" kern="100" dirty="0">
                <a:solidFill>
                  <a:schemeClr val="bg1"/>
                </a:solidFill>
                <a:latin typeface="微软雅黑" panose="020B0503020204020204" pitchFamily="34" charset="-122"/>
                <a:ea typeface="微软雅黑" panose="020B0503020204020204" pitchFamily="34" charset="-122"/>
                <a:cs typeface="Gulim" panose="020B0600000101010101" pitchFamily="34" charset="-127"/>
              </a:rPr>
              <a:t>从而实现流量合理调节</a:t>
            </a:r>
            <a:r>
              <a:rPr lang="zh-CN" altLang="en-US" sz="1600" kern="100" dirty="0">
                <a:solidFill>
                  <a:schemeClr val="bg1"/>
                </a:solidFill>
                <a:latin typeface="微软雅黑" panose="020B0503020204020204" pitchFamily="34" charset="-122"/>
                <a:ea typeface="微软雅黑" panose="020B0503020204020204" pitchFamily="34" charset="-122"/>
                <a:cs typeface="Gulim" panose="020B0600000101010101" pitchFamily="34" charset="-127"/>
              </a:rPr>
              <a:t>。</a:t>
            </a:r>
            <a:endParaRPr lang="zh-CN" sz="1600"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3874135" y="2607945"/>
            <a:ext cx="7636510" cy="651510"/>
          </a:xfrm>
          <a:prstGeom prst="rect">
            <a:avLst/>
          </a:prstGeom>
        </p:spPr>
        <p:txBody>
          <a:bodyPr wrap="square">
            <a:spAutoFit/>
          </a:bodyPr>
          <a:lstStyle/>
          <a:p>
            <a:pPr algn="just">
              <a:lnSpc>
                <a:spcPct val="114000"/>
              </a:lnSpc>
            </a:pPr>
            <a:r>
              <a:rPr lang="zh-CN" altLang="en-US" sz="1600" kern="100" dirty="0">
                <a:solidFill>
                  <a:schemeClr val="bg1"/>
                </a:solidFill>
                <a:latin typeface="微软雅黑" panose="020B0503020204020204" pitchFamily="34" charset="-122"/>
                <a:ea typeface="微软雅黑" panose="020B0503020204020204" pitchFamily="34" charset="-122"/>
              </a:rPr>
              <a:t>其分为一个主流道，和</a:t>
            </a:r>
            <a:r>
              <a:rPr lang="en-US" altLang="zh-CN" sz="1600" kern="100" dirty="0">
                <a:solidFill>
                  <a:schemeClr val="bg1"/>
                </a:solidFill>
                <a:latin typeface="微软雅黑" panose="020B0503020204020204" pitchFamily="34" charset="-122"/>
                <a:ea typeface="微软雅黑" panose="020B0503020204020204" pitchFamily="34" charset="-122"/>
              </a:rPr>
              <a:t>1-3</a:t>
            </a:r>
            <a:r>
              <a:rPr lang="zh-CN" altLang="en-US" sz="1600" kern="100" dirty="0">
                <a:solidFill>
                  <a:schemeClr val="bg1"/>
                </a:solidFill>
                <a:latin typeface="微软雅黑" panose="020B0503020204020204" pitchFamily="34" charset="-122"/>
                <a:ea typeface="微软雅黑" panose="020B0503020204020204" pitchFamily="34" charset="-122"/>
              </a:rPr>
              <a:t>个辅助流道，主流道达到设计流量</a:t>
            </a:r>
            <a:r>
              <a:rPr lang="en-US" altLang="zh-CN" sz="1600" kern="100" dirty="0">
                <a:solidFill>
                  <a:schemeClr val="bg1"/>
                </a:solidFill>
                <a:latin typeface="微软雅黑" panose="020B0503020204020204" pitchFamily="34" charset="-122"/>
                <a:ea typeface="微软雅黑" panose="020B0503020204020204" pitchFamily="34" charset="-122"/>
              </a:rPr>
              <a:t>80-90%</a:t>
            </a:r>
            <a:r>
              <a:rPr lang="zh-CN" altLang="en-US" sz="1600" kern="100" dirty="0">
                <a:solidFill>
                  <a:schemeClr val="bg1"/>
                </a:solidFill>
                <a:latin typeface="微软雅黑" panose="020B0503020204020204" pitchFamily="34" charset="-122"/>
                <a:ea typeface="微软雅黑" panose="020B0503020204020204" pitchFamily="34" charset="-122"/>
              </a:rPr>
              <a:t>左右，每个辅助流道达到设计流量的</a:t>
            </a:r>
            <a:r>
              <a:rPr lang="en-US" altLang="zh-CN" sz="1600" kern="100" dirty="0">
                <a:solidFill>
                  <a:schemeClr val="bg1"/>
                </a:solidFill>
                <a:latin typeface="微软雅黑" panose="020B0503020204020204" pitchFamily="34" charset="-122"/>
                <a:ea typeface="微软雅黑" panose="020B0503020204020204" pitchFamily="34" charset="-122"/>
              </a:rPr>
              <a:t>10%</a:t>
            </a:r>
            <a:r>
              <a:rPr lang="zh-CN" altLang="en-US" sz="1600" kern="100" dirty="0">
                <a:solidFill>
                  <a:schemeClr val="bg1"/>
                </a:solidFill>
                <a:latin typeface="微软雅黑" panose="020B0503020204020204" pitchFamily="34" charset="-122"/>
                <a:ea typeface="微软雅黑" panose="020B0503020204020204" pitchFamily="34" charset="-122"/>
              </a:rPr>
              <a:t>左右</a:t>
            </a:r>
            <a:endParaRPr lang="zh-CN" altLang="en-US" sz="1600" kern="100" dirty="0">
              <a:solidFill>
                <a:schemeClr val="bg1"/>
              </a:solidFill>
              <a:latin typeface="微软雅黑" panose="020B0503020204020204" pitchFamily="34" charset="-122"/>
              <a:ea typeface="微软雅黑" panose="020B0503020204020204" pitchFamily="34" charset="-122"/>
            </a:endParaRPr>
          </a:p>
        </p:txBody>
      </p:sp>
      <p:sp>
        <p:nvSpPr>
          <p:cNvPr id="46" name="矩形 45"/>
          <p:cNvSpPr/>
          <p:nvPr/>
        </p:nvSpPr>
        <p:spPr>
          <a:xfrm>
            <a:off x="3874135" y="3619500"/>
            <a:ext cx="7703185" cy="651510"/>
          </a:xfrm>
          <a:prstGeom prst="rect">
            <a:avLst/>
          </a:prstGeom>
        </p:spPr>
        <p:txBody>
          <a:bodyPr wrap="square">
            <a:spAutoFit/>
          </a:bodyPr>
          <a:lstStyle/>
          <a:p>
            <a:pPr algn="just">
              <a:lnSpc>
                <a:spcPct val="114000"/>
              </a:lnSpc>
            </a:pPr>
            <a:r>
              <a:rPr lang="zh-CN" altLang="en-US" sz="1600" kern="100" dirty="0">
                <a:solidFill>
                  <a:schemeClr val="bg1"/>
                </a:solidFill>
                <a:latin typeface="微软雅黑" panose="020B0503020204020204" pitchFamily="34" charset="-122"/>
                <a:ea typeface="微软雅黑" panose="020B0503020204020204" pitchFamily="34" charset="-122"/>
              </a:rPr>
              <a:t>在系统运行调节时，能够弥补系统施工与设计的偏离，能够根据热力站每年接带面积的变化进行适当微调</a:t>
            </a:r>
            <a:endParaRPr lang="zh-CN" altLang="en-US" sz="1600" kern="100" dirty="0">
              <a:solidFill>
                <a:schemeClr val="bg1"/>
              </a:solidFill>
              <a:latin typeface="微软雅黑" panose="020B0503020204020204" pitchFamily="34" charset="-122"/>
              <a:ea typeface="微软雅黑" panose="020B0503020204020204" pitchFamily="34" charset="-122"/>
            </a:endParaRPr>
          </a:p>
        </p:txBody>
      </p:sp>
      <p:sp>
        <p:nvSpPr>
          <p:cNvPr id="48" name="矩形 47"/>
          <p:cNvSpPr/>
          <p:nvPr/>
        </p:nvSpPr>
        <p:spPr>
          <a:xfrm>
            <a:off x="3986045" y="5045970"/>
            <a:ext cx="7236569" cy="371475"/>
          </a:xfrm>
          <a:prstGeom prst="rect">
            <a:avLst/>
          </a:prstGeom>
        </p:spPr>
        <p:txBody>
          <a:bodyPr wrap="square">
            <a:spAutoFit/>
          </a:bodyPr>
          <a:lstStyle/>
          <a:p>
            <a:pPr algn="just">
              <a:lnSpc>
                <a:spcPct val="114000"/>
              </a:lnSpc>
            </a:pPr>
            <a:r>
              <a:rPr lang="zh-CN" altLang="zh-CN" sz="1600" kern="100" dirty="0">
                <a:solidFill>
                  <a:schemeClr val="bg1"/>
                </a:solidFill>
                <a:latin typeface="微软雅黑" panose="020B0503020204020204" pitchFamily="34" charset="-122"/>
                <a:ea typeface="微软雅黑" panose="020B0503020204020204" pitchFamily="34" charset="-122"/>
              </a:rPr>
              <a:t>平衡了系统供暖，节约了近端热力站多用的热量，做到真正意义上的节能。</a:t>
            </a:r>
            <a:endParaRPr lang="zh-CN" altLang="en-US" sz="1600" kern="100" dirty="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1245235" y="437515"/>
            <a:ext cx="9050020" cy="58356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r>
              <a:rPr lang="zh-CN" altLang="en-US" dirty="0"/>
              <a:t>一次网平衡阀组（内置节流孔板）特点</a:t>
            </a:r>
            <a:endParaRPr lang="zh-CN" altLang="en-US" dirty="0"/>
          </a:p>
        </p:txBody>
      </p:sp>
      <p:grpSp>
        <p:nvGrpSpPr>
          <p:cNvPr id="55" name="组合 54"/>
          <p:cNvGrpSpPr/>
          <p:nvPr/>
        </p:nvGrpSpPr>
        <p:grpSpPr>
          <a:xfrm>
            <a:off x="490597" y="423580"/>
            <a:ext cx="637163" cy="616511"/>
            <a:chOff x="294639" y="391844"/>
            <a:chExt cx="735024" cy="711200"/>
          </a:xfrm>
        </p:grpSpPr>
        <p:sp>
          <p:nvSpPr>
            <p:cNvPr id="56" name="等腰三角形 55"/>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6"/>
          <a:stretch>
            <a:fillRect/>
          </a:stretch>
        </p:blipFill>
        <p:spPr>
          <a:xfrm>
            <a:off x="806450" y="2062480"/>
            <a:ext cx="1701800" cy="1352550"/>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heel(1)">
                                      <p:cBhvr>
                                        <p:cTn id="7" dur="600"/>
                                        <p:tgtEl>
                                          <p:spTgt spid="8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barn(inVertical)">
                                      <p:cBhvr>
                                        <p:cTn id="21" dur="500"/>
                                        <p:tgtEl>
                                          <p:spTgt spid="4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000"/>
                            </p:stCondLst>
                            <p:childTnLst>
                              <p:par>
                                <p:cTn id="27" presetID="16" presetClass="entr" presetSubtype="2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barn(inVertical)">
                                      <p:cBhvr>
                                        <p:cTn id="29" dur="500"/>
                                        <p:tgtEl>
                                          <p:spTgt spid="45"/>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4000"/>
                            </p:stCondLst>
                            <p:childTnLst>
                              <p:par>
                                <p:cTn id="35" presetID="16" presetClass="entr" presetSubtype="2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arn(inVertical)">
                                      <p:cBhvr>
                                        <p:cTn id="37" dur="500"/>
                                        <p:tgtEl>
                                          <p:spTgt spid="46"/>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par>
                          <p:cTn id="42" fill="hold">
                            <p:stCondLst>
                              <p:cond delay="5000"/>
                            </p:stCondLst>
                            <p:childTnLst>
                              <p:par>
                                <p:cTn id="43" presetID="16" presetClass="entr" presetSubtype="2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barn(inVertical)">
                                      <p:cBhvr>
                                        <p:cTn id="4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ldLvl="0" animBg="1"/>
      <p:bldP spid="39" grpId="0"/>
      <p:bldP spid="44" grpId="0"/>
      <p:bldP spid="45" grpId="0"/>
      <p:bldP spid="46"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28240" y="1804311"/>
            <a:ext cx="9205410" cy="3249378"/>
            <a:chOff x="3298093" y="1896059"/>
            <a:chExt cx="7756436" cy="3249378"/>
          </a:xfrm>
        </p:grpSpPr>
        <p:sp>
          <p:nvSpPr>
            <p:cNvPr id="14" name="矩形: 圆角 13"/>
            <p:cNvSpPr/>
            <p:nvPr/>
          </p:nvSpPr>
          <p:spPr>
            <a:xfrm>
              <a:off x="3298093" y="1896059"/>
              <a:ext cx="7713151" cy="3249378"/>
            </a:xfrm>
            <a:prstGeom prst="roundRect">
              <a:avLst>
                <a:gd name="adj" fmla="val 6658"/>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p:nvSpPr>
          <p:spPr>
            <a:xfrm rot="16200000">
              <a:off x="10689946" y="3477462"/>
              <a:ext cx="642598" cy="86569"/>
            </a:xfrm>
            <a:prstGeom prst="roundRect">
              <a:avLst>
                <a:gd name="adj" fmla="val 26992"/>
              </a:avLst>
            </a:prstGeom>
            <a:solidFill>
              <a:srgbClr val="FF8607"/>
            </a:solidFill>
            <a:ln>
              <a:noFill/>
            </a:ln>
            <a:effectLst>
              <a:glow rad="63500">
                <a:srgbClr val="FFC000">
                  <a:alpha val="34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5014452" y="2298700"/>
            <a:ext cx="6452378" cy="2084070"/>
          </a:xfrm>
          <a:prstGeom prst="rect">
            <a:avLst/>
          </a:prstGeom>
        </p:spPr>
        <p:txBody>
          <a:bodyPr wrap="square">
            <a:spAutoFit/>
          </a:bodyPr>
          <a:lstStyle/>
          <a:p>
            <a:pPr algn="ctr">
              <a:lnSpc>
                <a:spcPct val="120000"/>
              </a:lnSpc>
              <a:spcAft>
                <a:spcPts val="0"/>
              </a:spcAft>
            </a:pPr>
            <a:r>
              <a:rPr lang="en-US" altLang="zh-CN" sz="3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32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第</a:t>
            </a:r>
            <a:r>
              <a:rPr lang="zh-CN" altLang="en-US" sz="32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三</a:t>
            </a:r>
            <a:r>
              <a:rPr lang="zh-CN" altLang="zh-CN" sz="32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部分：</a:t>
            </a:r>
            <a:endParaRPr lang="en-US" altLang="zh-CN" sz="32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20000"/>
              </a:lnSpc>
            </a:pPr>
            <a:r>
              <a:rPr lang="zh-CN" altLang="en-US" sz="36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前两部分技术优势汇总，选择设备的重要性</a:t>
            </a:r>
            <a:endParaRPr lang="zh-CN" altLang="en-US" sz="36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Freeform 5"/>
          <p:cNvSpPr/>
          <p:nvPr/>
        </p:nvSpPr>
        <p:spPr bwMode="auto">
          <a:xfrm>
            <a:off x="1175250" y="956119"/>
            <a:ext cx="2333809" cy="2336692"/>
          </a:xfrm>
          <a:custGeom>
            <a:avLst/>
            <a:gdLst>
              <a:gd name="T0" fmla="*/ 809 w 1619"/>
              <a:gd name="T1" fmla="*/ 1621 h 1621"/>
              <a:gd name="T2" fmla="*/ 0 w 1619"/>
              <a:gd name="T3" fmla="*/ 810 h 1621"/>
              <a:gd name="T4" fmla="*/ 809 w 1619"/>
              <a:gd name="T5" fmla="*/ 0 h 1621"/>
              <a:gd name="T6" fmla="*/ 1619 w 1619"/>
              <a:gd name="T7" fmla="*/ 810 h 1621"/>
              <a:gd name="T8" fmla="*/ 809 w 1619"/>
              <a:gd name="T9" fmla="*/ 1621 h 1621"/>
            </a:gdLst>
            <a:ahLst/>
            <a:cxnLst>
              <a:cxn ang="0">
                <a:pos x="T0" y="T1"/>
              </a:cxn>
              <a:cxn ang="0">
                <a:pos x="T2" y="T3"/>
              </a:cxn>
              <a:cxn ang="0">
                <a:pos x="T4" y="T5"/>
              </a:cxn>
              <a:cxn ang="0">
                <a:pos x="T6" y="T7"/>
              </a:cxn>
              <a:cxn ang="0">
                <a:pos x="T8" y="T9"/>
              </a:cxn>
            </a:cxnLst>
            <a:rect l="0" t="0" r="r" b="b"/>
            <a:pathLst>
              <a:path w="1619" h="1621">
                <a:moveTo>
                  <a:pt x="809" y="1621"/>
                </a:moveTo>
                <a:lnTo>
                  <a:pt x="0" y="810"/>
                </a:lnTo>
                <a:lnTo>
                  <a:pt x="809" y="0"/>
                </a:lnTo>
                <a:lnTo>
                  <a:pt x="1619" y="810"/>
                </a:lnTo>
                <a:lnTo>
                  <a:pt x="809" y="1621"/>
                </a:lnTo>
                <a:close/>
              </a:path>
            </a:pathLst>
          </a:custGeom>
          <a:gradFill>
            <a:gsLst>
              <a:gs pos="0">
                <a:srgbClr val="00B0F0"/>
              </a:gs>
              <a:gs pos="49000">
                <a:srgbClr val="0070C0"/>
              </a:gs>
            </a:gsLst>
            <a:lin ang="5400000" scaled="1"/>
          </a:gradFill>
          <a:ln>
            <a:solidFill>
              <a:schemeClr val="bg1"/>
            </a:solidFill>
          </a:ln>
        </p:spPr>
        <p:txBody>
          <a:bodyPr vert="horz" wrap="square" lIns="121920" tIns="60960" rIns="121920" bIns="60960" numCol="1" anchor="t" anchorCtr="0" compatLnSpc="1"/>
          <a:lstStyle/>
          <a:p>
            <a:endParaRPr lang="zh-CN" altLang="en-US" sz="2400"/>
          </a:p>
        </p:txBody>
      </p:sp>
      <p:sp>
        <p:nvSpPr>
          <p:cNvPr id="13" name="Freeform 6"/>
          <p:cNvSpPr/>
          <p:nvPr/>
        </p:nvSpPr>
        <p:spPr bwMode="auto">
          <a:xfrm>
            <a:off x="42545" y="3045460"/>
            <a:ext cx="3242945" cy="2658745"/>
          </a:xfrm>
          <a:custGeom>
            <a:avLst/>
            <a:gdLst>
              <a:gd name="T0" fmla="*/ 809 w 1619"/>
              <a:gd name="T1" fmla="*/ 1620 h 1620"/>
              <a:gd name="T2" fmla="*/ 0 w 1619"/>
              <a:gd name="T3" fmla="*/ 810 h 1620"/>
              <a:gd name="T4" fmla="*/ 809 w 1619"/>
              <a:gd name="T5" fmla="*/ 0 h 1620"/>
              <a:gd name="T6" fmla="*/ 1619 w 1619"/>
              <a:gd name="T7" fmla="*/ 810 h 1620"/>
              <a:gd name="T8" fmla="*/ 809 w 1619"/>
              <a:gd name="T9" fmla="*/ 1620 h 1620"/>
            </a:gdLst>
            <a:ahLst/>
            <a:cxnLst>
              <a:cxn ang="0">
                <a:pos x="T0" y="T1"/>
              </a:cxn>
              <a:cxn ang="0">
                <a:pos x="T2" y="T3"/>
              </a:cxn>
              <a:cxn ang="0">
                <a:pos x="T4" y="T5"/>
              </a:cxn>
              <a:cxn ang="0">
                <a:pos x="T6" y="T7"/>
              </a:cxn>
              <a:cxn ang="0">
                <a:pos x="T8" y="T9"/>
              </a:cxn>
            </a:cxnLst>
            <a:rect l="0" t="0" r="r" b="b"/>
            <a:pathLst>
              <a:path w="1619" h="1620">
                <a:moveTo>
                  <a:pt x="809" y="1620"/>
                </a:moveTo>
                <a:lnTo>
                  <a:pt x="0" y="810"/>
                </a:lnTo>
                <a:lnTo>
                  <a:pt x="809" y="0"/>
                </a:lnTo>
                <a:lnTo>
                  <a:pt x="1619" y="810"/>
                </a:lnTo>
                <a:lnTo>
                  <a:pt x="809" y="1620"/>
                </a:lnTo>
                <a:close/>
              </a:path>
            </a:pathLst>
          </a:custGeom>
          <a:gradFill>
            <a:gsLst>
              <a:gs pos="91000">
                <a:srgbClr val="00B0F0"/>
              </a:gs>
              <a:gs pos="0">
                <a:srgbClr val="0070C0"/>
              </a:gs>
            </a:gsLst>
            <a:lin ang="5400000" scaled="1"/>
          </a:gradFill>
          <a:ln>
            <a:solidFill>
              <a:schemeClr val="bg1"/>
            </a:solidFill>
          </a:ln>
        </p:spPr>
        <p:txBody>
          <a:bodyPr vert="horz" wrap="square" lIns="121920" tIns="60960" rIns="121920" bIns="60960" numCol="1" anchor="t" anchorCtr="0" compatLnSpc="1"/>
          <a:lstStyle/>
          <a:p>
            <a:endParaRPr lang="zh-CN" altLang="en-US" sz="2400"/>
          </a:p>
        </p:txBody>
      </p:sp>
      <p:sp>
        <p:nvSpPr>
          <p:cNvPr id="15" name="Freeform 7"/>
          <p:cNvSpPr/>
          <p:nvPr/>
        </p:nvSpPr>
        <p:spPr bwMode="auto">
          <a:xfrm>
            <a:off x="2235200" y="2094230"/>
            <a:ext cx="2660015" cy="2668905"/>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FF8607"/>
          </a:solidFill>
          <a:ln>
            <a:solidFill>
              <a:schemeClr val="bg1"/>
            </a:solidFill>
          </a:ln>
        </p:spPr>
        <p:txBody>
          <a:bodyPr vert="horz" wrap="square" lIns="121920" tIns="60960" rIns="121920" bIns="60960" numCol="1" anchor="t" anchorCtr="0" compatLnSpc="1"/>
          <a:lstStyle/>
          <a:p>
            <a:endParaRPr lang="zh-CN" altLang="en-US" sz="2400"/>
          </a:p>
        </p:txBody>
      </p:sp>
      <p:sp>
        <p:nvSpPr>
          <p:cNvPr id="3" name="Freeform 3297"/>
          <p:cNvSpPr/>
          <p:nvPr/>
        </p:nvSpPr>
        <p:spPr bwMode="auto">
          <a:xfrm>
            <a:off x="688340" y="732790"/>
            <a:ext cx="2954020" cy="2651125"/>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blipFill dpi="0" rotWithShape="0">
            <a:blip r:embed="rId1" cstate="print"/>
            <a:srcRect/>
            <a:stretch>
              <a:fillRect l="-33000" r="-3000" b="-11000"/>
            </a:stretch>
          </a:blipFill>
          <a:ln>
            <a:noFill/>
          </a:ln>
        </p:spPr>
        <p:txBody>
          <a:bodyPr vert="horz" wrap="square" lIns="121920" tIns="60960" rIns="121920" bIns="60960" numCol="1" anchor="t" anchorCtr="0" compatLnSpc="1"/>
          <a:p>
            <a:endParaRPr lang="zh-CN" altLang="en-US" sz="2400" dirty="0"/>
          </a:p>
        </p:txBody>
      </p:sp>
      <p:pic>
        <p:nvPicPr>
          <p:cNvPr id="4" name="图片 3"/>
          <p:cNvPicPr>
            <a:picLocks noChangeAspect="1"/>
          </p:cNvPicPr>
          <p:nvPr/>
        </p:nvPicPr>
        <p:blipFill>
          <a:blip r:embed="rId2"/>
          <a:stretch>
            <a:fillRect/>
          </a:stretch>
        </p:blipFill>
        <p:spPr>
          <a:xfrm>
            <a:off x="812800" y="3750310"/>
            <a:ext cx="1701800" cy="1352550"/>
          </a:xfrm>
          <a:prstGeom prst="rect">
            <a:avLst/>
          </a:prstGeom>
        </p:spPr>
      </p:pic>
      <p:pic>
        <p:nvPicPr>
          <p:cNvPr id="7" name="图片 6"/>
          <p:cNvPicPr>
            <a:picLocks noChangeAspect="1"/>
          </p:cNvPicPr>
          <p:nvPr/>
        </p:nvPicPr>
        <p:blipFill>
          <a:blip r:embed="rId3"/>
          <a:stretch>
            <a:fillRect/>
          </a:stretch>
        </p:blipFill>
        <p:spPr>
          <a:xfrm>
            <a:off x="2476500" y="3096260"/>
            <a:ext cx="2178050" cy="654050"/>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ldLvl="0" animBg="1"/>
      <p:bldP spid="13" grpId="0" bldLvl="0" animBg="1"/>
      <p:bldP spid="15" grpId="0" bldLvl="0" animBg="1"/>
      <p:bldP spid="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351915" y="4685030"/>
            <a:ext cx="9923780" cy="914400"/>
            <a:chOff x="1769805" y="4513230"/>
            <a:chExt cx="9923887" cy="914230"/>
          </a:xfrm>
        </p:grpSpPr>
        <p:sp>
          <p:nvSpPr>
            <p:cNvPr id="17" name="矩形: 圆角 16"/>
            <p:cNvSpPr/>
            <p:nvPr/>
          </p:nvSpPr>
          <p:spPr>
            <a:xfrm>
              <a:off x="1769805" y="4513230"/>
              <a:ext cx="9923887" cy="914230"/>
            </a:xfrm>
            <a:prstGeom prst="round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973321" y="4555572"/>
              <a:ext cx="9407249" cy="829791"/>
            </a:xfrm>
            <a:prstGeom prst="rect">
              <a:avLst/>
            </a:prstGeom>
            <a:noFill/>
          </p:spPr>
          <p:txBody>
            <a:bodyPr wrap="square" rtlCol="0">
              <a:spAutoFit/>
            </a:bodyPr>
            <a:lstStyle/>
            <a:p>
              <a:pPr algn="just">
                <a:lnSpc>
                  <a:spcPct val="120000"/>
                </a:lnSpc>
              </a:pPr>
              <a:r>
                <a:rPr lang="zh-CN" altLang="en-US" sz="2000" dirty="0">
                  <a:solidFill>
                    <a:schemeClr val="bg1"/>
                  </a:solidFill>
                  <a:latin typeface="微软雅黑" panose="020B0503020204020204" pitchFamily="34" charset="-122"/>
                  <a:ea typeface="微软雅黑" panose="020B0503020204020204" pitchFamily="34" charset="-122"/>
                  <a:sym typeface="+mn-ea"/>
                </a:rPr>
                <a:t>许多小区供暖用户变化大，特别是新建小区，供暖系统使用1-2年后，用户面积趋于稳定。</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255395" y="3500120"/>
            <a:ext cx="9888855" cy="1016000"/>
            <a:chOff x="1769804" y="3376437"/>
            <a:chExt cx="9923897" cy="998476"/>
          </a:xfrm>
        </p:grpSpPr>
        <p:sp>
          <p:nvSpPr>
            <p:cNvPr id="15" name="矩形: 圆角 14"/>
            <p:cNvSpPr/>
            <p:nvPr/>
          </p:nvSpPr>
          <p:spPr>
            <a:xfrm>
              <a:off x="1769804" y="3376437"/>
              <a:ext cx="9923897" cy="998476"/>
            </a:xfrm>
            <a:prstGeom prst="round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156735" y="3420095"/>
              <a:ext cx="9385062" cy="815630"/>
            </a:xfrm>
            <a:prstGeom prst="rect">
              <a:avLst/>
            </a:prstGeom>
            <a:noFill/>
          </p:spPr>
          <p:txBody>
            <a:bodyPr wrap="square" rtlCol="0">
              <a:spAutoFit/>
            </a:bodyPr>
            <a:lstStyle/>
            <a:p>
              <a:pPr algn="just">
                <a:lnSpc>
                  <a:spcPct val="120000"/>
                </a:lnSpc>
              </a:pPr>
              <a:r>
                <a:rPr lang="zh-CN" altLang="en-US" sz="2000" dirty="0">
                  <a:solidFill>
                    <a:schemeClr val="bg1"/>
                  </a:solidFill>
                  <a:latin typeface="微软雅黑" panose="020B0503020204020204" pitchFamily="34" charset="-122"/>
                  <a:ea typeface="微软雅黑" panose="020B0503020204020204" pitchFamily="34" charset="-122"/>
                  <a:sym typeface="+mn-ea"/>
                </a:rPr>
                <a:t>部分小区用户室内虽然均能达到18°C以上，无低温投诉，但是部分用户整个供      暖期室内温度达到24-2</a:t>
              </a:r>
              <a:r>
                <a:rPr lang="en-US" altLang="zh-CN" sz="2000" dirty="0">
                  <a:solidFill>
                    <a:schemeClr val="bg1"/>
                  </a:solidFill>
                  <a:latin typeface="微软雅黑" panose="020B0503020204020204" pitchFamily="34" charset="-122"/>
                  <a:ea typeface="微软雅黑" panose="020B0503020204020204" pitchFamily="34" charset="-122"/>
                  <a:sym typeface="+mn-ea"/>
                </a:rPr>
                <a:t>8</a:t>
              </a:r>
              <a:r>
                <a:rPr lang="zh-CN" altLang="en-US" sz="2000" dirty="0">
                  <a:solidFill>
                    <a:schemeClr val="bg1"/>
                  </a:solidFill>
                  <a:latin typeface="微软雅黑" panose="020B0503020204020204" pitchFamily="34" charset="-122"/>
                  <a:ea typeface="微软雅黑" panose="020B0503020204020204" pitchFamily="34" charset="-122"/>
                  <a:sym typeface="+mn-ea"/>
                </a:rPr>
                <a:t>°C，近端部分用户开窗户供暖，系统热量浪费依然严重。</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grpSp>
      <p:sp>
        <p:nvSpPr>
          <p:cNvPr id="19" name="任意多边形: 形状 18"/>
          <p:cNvSpPr/>
          <p:nvPr/>
        </p:nvSpPr>
        <p:spPr>
          <a:xfrm>
            <a:off x="1255678" y="1421607"/>
            <a:ext cx="0" cy="3942736"/>
          </a:xfrm>
          <a:custGeom>
            <a:avLst/>
            <a:gdLst>
              <a:gd name="connsiteX0" fmla="*/ 0 w 0"/>
              <a:gd name="connsiteY0" fmla="*/ 0 h 3942736"/>
              <a:gd name="connsiteX1" fmla="*/ 0 w 0"/>
              <a:gd name="connsiteY1" fmla="*/ 3942736 h 3942736"/>
            </a:gdLst>
            <a:ahLst/>
            <a:cxnLst>
              <a:cxn ang="0">
                <a:pos x="connsiteX0" y="connsiteY0"/>
              </a:cxn>
              <a:cxn ang="0">
                <a:pos x="connsiteX1" y="connsiteY1"/>
              </a:cxn>
            </a:cxnLst>
            <a:rect l="l" t="t" r="r" b="b"/>
            <a:pathLst>
              <a:path h="3942736">
                <a:moveTo>
                  <a:pt x="0" y="0"/>
                </a:moveTo>
                <a:lnTo>
                  <a:pt x="0" y="3942736"/>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233452" y="1654263"/>
            <a:ext cx="9923897" cy="615040"/>
            <a:chOff x="1769805" y="1545119"/>
            <a:chExt cx="9923897" cy="615040"/>
          </a:xfrm>
        </p:grpSpPr>
        <p:sp>
          <p:nvSpPr>
            <p:cNvPr id="12" name="矩形: 圆角 11"/>
            <p:cNvSpPr/>
            <p:nvPr/>
          </p:nvSpPr>
          <p:spPr>
            <a:xfrm>
              <a:off x="1769805" y="1545119"/>
              <a:ext cx="9923897" cy="615040"/>
            </a:xfrm>
            <a:prstGeom prst="round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177475" y="1643544"/>
              <a:ext cx="9182735" cy="460375"/>
            </a:xfrm>
            <a:prstGeom prst="rect">
              <a:avLst/>
            </a:prstGeom>
            <a:noFill/>
          </p:spPr>
          <p:txBody>
            <a:bodyPr wrap="square" rtlCol="0">
              <a:spAutoFit/>
            </a:bodyPr>
            <a:lstStyle>
              <a:defPPr>
                <a:defRPr lang="zh-CN"/>
              </a:defPPr>
              <a:lvl1pPr>
                <a:lnSpc>
                  <a:spcPct val="120000"/>
                </a:lnSpc>
                <a:defRPr sz="2000">
                  <a:solidFill>
                    <a:schemeClr val="bg1"/>
                  </a:solidFill>
                  <a:latin typeface="微软雅黑" panose="020B0503020204020204" pitchFamily="34" charset="-122"/>
                  <a:ea typeface="微软雅黑" panose="020B0503020204020204" pitchFamily="34" charset="-122"/>
                </a:defRPr>
              </a:lvl1pPr>
            </a:lstStyle>
            <a:p>
              <a:r>
                <a:rPr lang="zh-CN" altLang="en-US" dirty="0">
                  <a:sym typeface="+mn-ea"/>
                </a:rPr>
                <a:t>供暖系统阻力普遍过大，造成水流量普遍偏小，达不到设计流量要求，耗电量大。</a:t>
              </a:r>
              <a:endParaRPr lang="zh-CN" altLang="en-US" dirty="0">
                <a:sym typeface="+mn-ea"/>
              </a:endParaRPr>
            </a:p>
          </p:txBody>
        </p:sp>
      </p:grpSp>
      <p:grpSp>
        <p:nvGrpSpPr>
          <p:cNvPr id="21" name="组合 20"/>
          <p:cNvGrpSpPr/>
          <p:nvPr/>
        </p:nvGrpSpPr>
        <p:grpSpPr>
          <a:xfrm>
            <a:off x="1262662" y="2588184"/>
            <a:ext cx="10331449" cy="615315"/>
            <a:chOff x="1769805" y="2459348"/>
            <a:chExt cx="9862337" cy="615040"/>
          </a:xfrm>
        </p:grpSpPr>
        <p:sp>
          <p:nvSpPr>
            <p:cNvPr id="13" name="矩形: 圆角 12"/>
            <p:cNvSpPr/>
            <p:nvPr/>
          </p:nvSpPr>
          <p:spPr>
            <a:xfrm>
              <a:off x="1769805" y="2459348"/>
              <a:ext cx="9473299" cy="615040"/>
            </a:xfrm>
            <a:prstGeom prst="round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177755" y="2538053"/>
              <a:ext cx="9454387" cy="460169"/>
            </a:xfrm>
            <a:prstGeom prst="rect">
              <a:avLst/>
            </a:prstGeom>
            <a:noFill/>
          </p:spPr>
          <p:txBody>
            <a:bodyPr wrap="square" rtlCol="0">
              <a:spAutoFit/>
            </a:bodyPr>
            <a:lstStyle>
              <a:defPPr>
                <a:defRPr lang="zh-CN"/>
              </a:defPPr>
              <a:lvl1pPr>
                <a:lnSpc>
                  <a:spcPct val="120000"/>
                </a:lnSpc>
                <a:defRPr sz="2000">
                  <a:solidFill>
                    <a:schemeClr val="bg1"/>
                  </a:solidFill>
                  <a:latin typeface="微软雅黑" panose="020B0503020204020204" pitchFamily="34" charset="-122"/>
                  <a:ea typeface="微软雅黑" panose="020B0503020204020204" pitchFamily="34" charset="-122"/>
                </a:defRPr>
              </a:lvl1pPr>
            </a:lstStyle>
            <a:p>
              <a:r>
                <a:rPr lang="zh-CN" altLang="en-US" dirty="0">
                  <a:sym typeface="+mn-ea"/>
                </a:rPr>
                <a:t>系统水力失调普遍，部分严重无法合理调节，系统耗热量过大，末端低温投诉率高；</a:t>
              </a:r>
              <a:endParaRPr lang="zh-CN" altLang="en-US" dirty="0">
                <a:sym typeface="+mn-ea"/>
              </a:endParaRPr>
            </a:p>
          </p:txBody>
        </p:sp>
      </p:grpSp>
      <p:sp>
        <p:nvSpPr>
          <p:cNvPr id="2" name="文本框 1"/>
          <p:cNvSpPr txBox="1"/>
          <p:nvPr/>
        </p:nvSpPr>
        <p:spPr>
          <a:xfrm>
            <a:off x="1486204" y="5796894"/>
            <a:ext cx="9772015" cy="82994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l">
              <a:buClrTx/>
              <a:buSzTx/>
              <a:buFontTx/>
            </a:pPr>
            <a:r>
              <a:rPr lang="zh-CN" altLang="en-US" sz="2400" b="1" dirty="0">
                <a:solidFill>
                  <a:schemeClr val="accent4"/>
                </a:solidFill>
                <a:effectLst/>
                <a:latin typeface="微软雅黑" panose="020B0503020204020204" pitchFamily="34" charset="-122"/>
                <a:ea typeface="微软雅黑" panose="020B0503020204020204" pitchFamily="34" charset="-122"/>
                <a:sym typeface="+mn-ea"/>
              </a:rPr>
              <a:t>本次讲解为目前供暖系统存在的普遍问题，提供方法，以解决上述问题，上述问题的根源在于设计和设备选型引起的，主要是设计缺陷造成的。</a:t>
            </a:r>
            <a:endParaRPr lang="zh-CN" altLang="en-US" sz="2400" b="1" dirty="0">
              <a:solidFill>
                <a:schemeClr val="accent4"/>
              </a:solidFill>
              <a:effectLst/>
              <a:latin typeface="微软雅黑" panose="020B0503020204020204" pitchFamily="34" charset="-122"/>
              <a:ea typeface="微软雅黑" panose="020B0503020204020204" pitchFamily="34" charset="-122"/>
              <a:sym typeface="+mn-ea"/>
            </a:endParaRPr>
          </a:p>
        </p:txBody>
      </p:sp>
      <p:sp>
        <p:nvSpPr>
          <p:cNvPr id="11" name="矩形: 圆角 10"/>
          <p:cNvSpPr/>
          <p:nvPr/>
        </p:nvSpPr>
        <p:spPr>
          <a:xfrm>
            <a:off x="1169035" y="493395"/>
            <a:ext cx="10126345" cy="746760"/>
          </a:xfrm>
          <a:prstGeom prst="roundRect">
            <a:avLst/>
          </a:prstGeom>
          <a:gradFill>
            <a:gsLst>
              <a:gs pos="91000">
                <a:srgbClr val="00B0F0"/>
              </a:gs>
              <a:gs pos="0">
                <a:srgbClr val="0070C0"/>
              </a:gs>
            </a:gsLst>
            <a:lin ang="5400000" scaled="1"/>
          </a:gradFill>
          <a:ln>
            <a:solidFill>
              <a:srgbClr val="0F41A4"/>
            </a:solidFill>
          </a:ln>
        </p:spPr>
        <p:txBody>
          <a:bodyPr vert="horz" wrap="square" lIns="121920" tIns="60960" rIns="121920" bIns="60960" numCol="1" anchor="t" anchorCtr="0" compatLnSpc="1"/>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mn-ea"/>
              </a:rPr>
              <a:t>目前供暖系统普遍存在的问题</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8" name="椭圆 7"/>
          <p:cNvSpPr/>
          <p:nvPr/>
        </p:nvSpPr>
        <p:spPr>
          <a:xfrm>
            <a:off x="917776" y="1668868"/>
            <a:ext cx="627810" cy="627810"/>
          </a:xfrm>
          <a:prstGeom prst="ellipse">
            <a:avLst/>
          </a:prstGeom>
          <a:gradFill>
            <a:gsLst>
              <a:gs pos="91000">
                <a:srgbClr val="00B0F0"/>
              </a:gs>
              <a:gs pos="0">
                <a:srgbClr val="0070C0"/>
              </a:gs>
            </a:gsLst>
            <a:lin ang="5400000" scaled="1"/>
          </a:gradFill>
          <a:ln>
            <a:solidFill>
              <a:srgbClr val="0F41A4"/>
            </a:solidFill>
          </a:ln>
        </p:spPr>
        <p:txBody>
          <a:bodyPr vert="horz" wrap="square" lIns="121920" tIns="60960" rIns="121920" bIns="60960" numCol="1" anchor="t" anchorCtr="0" compatLnSpc="1"/>
          <a:lstStyle/>
          <a:p>
            <a:pPr algn="ctr"/>
            <a:r>
              <a:rPr lang="en-US" altLang="zh-CN" sz="2000" b="1" dirty="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917776" y="2583097"/>
            <a:ext cx="627810" cy="627810"/>
          </a:xfrm>
          <a:prstGeom prst="ellipse">
            <a:avLst/>
          </a:prstGeom>
          <a:gradFill>
            <a:gsLst>
              <a:gs pos="91000">
                <a:srgbClr val="00B0F0"/>
              </a:gs>
              <a:gs pos="0">
                <a:srgbClr val="0070C0"/>
              </a:gs>
            </a:gsLst>
            <a:lin ang="5400000" scaled="1"/>
          </a:gradFill>
          <a:ln>
            <a:solidFill>
              <a:srgbClr val="0F41A4"/>
            </a:solidFill>
          </a:ln>
        </p:spPr>
        <p:txBody>
          <a:bodyPr vert="horz" wrap="square" lIns="121920" tIns="60960" rIns="121920" bIns="60960" numCol="1" anchor="t" anchorCtr="0" compatLnSpc="1"/>
          <a:lstStyle/>
          <a:p>
            <a:pPr algn="ctr"/>
            <a:r>
              <a:rPr lang="en-US" altLang="zh-CN" sz="2000" b="1" dirty="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a:off x="917776" y="3645715"/>
            <a:ext cx="627810" cy="627810"/>
          </a:xfrm>
          <a:prstGeom prst="ellipse">
            <a:avLst/>
          </a:prstGeom>
          <a:gradFill>
            <a:gsLst>
              <a:gs pos="91000">
                <a:srgbClr val="00B0F0"/>
              </a:gs>
              <a:gs pos="0">
                <a:srgbClr val="0070C0"/>
              </a:gs>
            </a:gsLst>
            <a:lin ang="5400000" scaled="1"/>
          </a:gradFill>
          <a:ln>
            <a:solidFill>
              <a:srgbClr val="0F41A4"/>
            </a:solidFill>
          </a:ln>
        </p:spPr>
        <p:txBody>
          <a:bodyPr vert="horz" wrap="square" lIns="121920" tIns="60960" rIns="121920" bIns="60960" numCol="1" anchor="t" anchorCtr="0" compatLnSpc="1"/>
          <a:lstStyle/>
          <a:p>
            <a:pPr algn="ctr"/>
            <a:r>
              <a:rPr lang="en-US" altLang="zh-CN" sz="2000" b="1" dirty="0">
                <a:solidFill>
                  <a:schemeClr val="bg1"/>
                </a:solidFill>
                <a:latin typeface="微软雅黑" panose="020B0503020204020204" pitchFamily="34" charset="-122"/>
                <a:ea typeface="微软雅黑" panose="020B0503020204020204" pitchFamily="34" charset="-122"/>
              </a:rPr>
              <a:t>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8" name="椭圆 17"/>
          <p:cNvSpPr/>
          <p:nvPr/>
        </p:nvSpPr>
        <p:spPr>
          <a:xfrm>
            <a:off x="917776" y="4871276"/>
            <a:ext cx="627810" cy="627810"/>
          </a:xfrm>
          <a:prstGeom prst="ellipse">
            <a:avLst/>
          </a:prstGeom>
          <a:gradFill>
            <a:gsLst>
              <a:gs pos="91000">
                <a:srgbClr val="00B0F0"/>
              </a:gs>
              <a:gs pos="0">
                <a:srgbClr val="0070C0"/>
              </a:gs>
            </a:gsLst>
            <a:lin ang="5400000" scaled="1"/>
          </a:gradFill>
          <a:ln>
            <a:solidFill>
              <a:srgbClr val="0F41A4"/>
            </a:solidFill>
          </a:ln>
        </p:spPr>
        <p:txBody>
          <a:bodyPr vert="horz" wrap="square" lIns="121920" tIns="60960" rIns="121920" bIns="60960" numCol="1" anchor="t" anchorCtr="0" compatLnSpc="1"/>
          <a:lstStyle/>
          <a:p>
            <a:pPr algn="ctr"/>
            <a:r>
              <a:rPr lang="en-US" altLang="zh-CN" sz="2000" b="1" dirty="0">
                <a:solidFill>
                  <a:schemeClr val="bg1"/>
                </a:solidFill>
                <a:latin typeface="微软雅黑" panose="020B0503020204020204" pitchFamily="34" charset="-122"/>
                <a:ea typeface="微软雅黑" panose="020B0503020204020204" pitchFamily="34" charset="-122"/>
              </a:rPr>
              <a:t>4</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500"/>
                                        <p:tgtEl>
                                          <p:spTgt spid="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4000"/>
                            </p:stCondLst>
                            <p:childTnLst>
                              <p:par>
                                <p:cTn id="37" presetID="21"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heel(1)">
                                      <p:cBhvr>
                                        <p:cTn id="39" dur="500"/>
                                        <p:tgtEl>
                                          <p:spTgt spid="18"/>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p:stCondLst>
                              <p:cond delay="5000"/>
                            </p:stCondLst>
                            <p:childTnLst>
                              <p:par>
                                <p:cTn id="45" presetID="47" presetClass="entr" presetSubtype="0" fill="hold" grpId="2"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1"/>
      <p:bldP spid="2" grpId="2"/>
      <p:bldP spid="11" grpId="0" bldLvl="0" animBg="1"/>
      <p:bldP spid="8" grpId="0" animBg="1"/>
      <p:bldP spid="14" grpId="0" animBg="1"/>
      <p:bldP spid="16"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îṧ1îḓè"/>
          <p:cNvSpPr/>
          <p:nvPr/>
        </p:nvSpPr>
        <p:spPr>
          <a:xfrm rot="16200000">
            <a:off x="5801360" y="-1518325"/>
            <a:ext cx="582295" cy="8900795"/>
          </a:xfrm>
          <a:prstGeom prst="rightBracket">
            <a:avLst>
              <a:gd name="adj" fmla="val 125234"/>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wrap="square" lIns="91440" tIns="45720" rIns="91440" bIns="45720" anchor="ctr">
            <a:normAutofit/>
          </a:bodyPr>
          <a:lstStyle/>
          <a:p>
            <a:pPr algn="ctr"/>
            <a:endParaRPr dirty="0"/>
          </a:p>
        </p:txBody>
      </p:sp>
      <p:sp>
        <p:nvSpPr>
          <p:cNvPr id="21" name="îŝľiḍê"/>
          <p:cNvSpPr/>
          <p:nvPr/>
        </p:nvSpPr>
        <p:spPr>
          <a:xfrm rot="16200000">
            <a:off x="5922010" y="201890"/>
            <a:ext cx="467360" cy="5346065"/>
          </a:xfrm>
          <a:prstGeom prst="rightBracket">
            <a:avLst>
              <a:gd name="adj" fmla="val 125234"/>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wrap="square" lIns="91440" tIns="45720" rIns="91440" bIns="45720" anchor="ctr">
            <a:normAutofit/>
          </a:bodyPr>
          <a:lstStyle/>
          <a:p>
            <a:pPr algn="ctr"/>
            <a:endParaRPr dirty="0"/>
          </a:p>
        </p:txBody>
      </p:sp>
      <p:cxnSp>
        <p:nvCxnSpPr>
          <p:cNvPr id="28" name="直接连接符 27"/>
          <p:cNvCxnSpPr/>
          <p:nvPr/>
        </p:nvCxnSpPr>
        <p:spPr>
          <a:xfrm>
            <a:off x="5402580" y="2814280"/>
            <a:ext cx="0" cy="37147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171690" y="2640607"/>
            <a:ext cx="0" cy="66452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9837420" y="3108603"/>
            <a:ext cx="1381125" cy="2624194"/>
            <a:chOff x="9435320" y="2707000"/>
            <a:chExt cx="1788160" cy="3090742"/>
          </a:xfrm>
        </p:grpSpPr>
        <p:grpSp>
          <p:nvGrpSpPr>
            <p:cNvPr id="46" name="组合 45"/>
            <p:cNvGrpSpPr/>
            <p:nvPr/>
          </p:nvGrpSpPr>
          <p:grpSpPr>
            <a:xfrm>
              <a:off x="9435320" y="2707000"/>
              <a:ext cx="1788160" cy="3074611"/>
              <a:chOff x="9455465" y="2399945"/>
              <a:chExt cx="1788160" cy="3074611"/>
            </a:xfrm>
          </p:grpSpPr>
          <p:sp>
            <p:nvSpPr>
              <p:cNvPr id="44" name="矩形: 圆角 43"/>
              <p:cNvSpPr/>
              <p:nvPr/>
            </p:nvSpPr>
            <p:spPr>
              <a:xfrm>
                <a:off x="9455465" y="2763302"/>
                <a:ext cx="1788160" cy="2711254"/>
              </a:xfrm>
              <a:prstGeom prst="roundRect">
                <a:avLst>
                  <a:gd name="adj" fmla="val 9849"/>
                </a:avLst>
              </a:prstGeom>
              <a:solidFill>
                <a:srgbClr val="002060">
                  <a:alpha val="25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椭圆 44"/>
              <p:cNvSpPr/>
              <p:nvPr/>
            </p:nvSpPr>
            <p:spPr>
              <a:xfrm>
                <a:off x="10016230" y="2399945"/>
                <a:ext cx="715401" cy="646874"/>
              </a:xfrm>
              <a:prstGeom prst="ellipse">
                <a:avLst/>
              </a:prstGeom>
              <a:solidFill>
                <a:srgbClr val="00B0F0"/>
              </a:solidFill>
              <a:ln w="57150">
                <a:solidFill>
                  <a:srgbClr val="0F44A9"/>
                </a:solidFill>
              </a:ln>
            </p:spPr>
            <p:txBody>
              <a:bodyPr vert="horz" wrap="square" lIns="121920" tIns="60960" rIns="121920" bIns="60960" numCol="1" anchor="t" anchorCtr="0" compatLnSpc="1"/>
              <a:lstStyle/>
              <a:p>
                <a:endParaRPr lang="zh-CN" altLang="en-US" sz="2400">
                  <a:solidFill>
                    <a:schemeClr val="tx1"/>
                  </a:solidFill>
                </a:endParaRPr>
              </a:p>
            </p:txBody>
          </p:sp>
        </p:grpSp>
        <p:sp>
          <p:nvSpPr>
            <p:cNvPr id="55" name="矩形 54"/>
            <p:cNvSpPr/>
            <p:nvPr/>
          </p:nvSpPr>
          <p:spPr>
            <a:xfrm>
              <a:off x="10110192" y="5744117"/>
              <a:ext cx="476616" cy="53625"/>
            </a:xfrm>
            <a:prstGeom prst="rect">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71" name="earth-grid-on-a-hand_45027"/>
            <p:cNvSpPr>
              <a:spLocks noChangeAspect="1"/>
            </p:cNvSpPr>
            <p:nvPr/>
          </p:nvSpPr>
          <p:spPr bwMode="auto">
            <a:xfrm>
              <a:off x="10230526" y="2891575"/>
              <a:ext cx="298932" cy="325301"/>
            </a:xfrm>
            <a:custGeom>
              <a:avLst/>
              <a:gdLst>
                <a:gd name="connsiteX0" fmla="*/ 492585 w 553466"/>
                <a:gd name="connsiteY0" fmla="*/ 420848 h 602287"/>
                <a:gd name="connsiteX1" fmla="*/ 403108 w 553466"/>
                <a:gd name="connsiteY1" fmla="*/ 549789 h 602287"/>
                <a:gd name="connsiteX2" fmla="*/ 428936 w 553466"/>
                <a:gd name="connsiteY2" fmla="*/ 568210 h 602287"/>
                <a:gd name="connsiteX3" fmla="*/ 519336 w 553466"/>
                <a:gd name="connsiteY3" fmla="*/ 439268 h 602287"/>
                <a:gd name="connsiteX4" fmla="*/ 105243 w 553466"/>
                <a:gd name="connsiteY4" fmla="*/ 308545 h 602287"/>
                <a:gd name="connsiteX5" fmla="*/ 66515 w 553466"/>
                <a:gd name="connsiteY5" fmla="*/ 327886 h 602287"/>
                <a:gd name="connsiteX6" fmla="*/ 150426 w 553466"/>
                <a:gd name="connsiteY6" fmla="*/ 384990 h 602287"/>
                <a:gd name="connsiteX7" fmla="*/ 105243 w 553466"/>
                <a:gd name="connsiteY7" fmla="*/ 308545 h 602287"/>
                <a:gd name="connsiteX8" fmla="*/ 262896 w 553466"/>
                <a:gd name="connsiteY8" fmla="*/ 303880 h 602287"/>
                <a:gd name="connsiteX9" fmla="*/ 293337 w 553466"/>
                <a:gd name="connsiteY9" fmla="*/ 321379 h 602287"/>
                <a:gd name="connsiteX10" fmla="*/ 307174 w 553466"/>
                <a:gd name="connsiteY10" fmla="*/ 330589 h 602287"/>
                <a:gd name="connsiteX11" fmla="*/ 335769 w 553466"/>
                <a:gd name="connsiteY11" fmla="*/ 348088 h 602287"/>
                <a:gd name="connsiteX12" fmla="*/ 351451 w 553466"/>
                <a:gd name="connsiteY12" fmla="*/ 357299 h 602287"/>
                <a:gd name="connsiteX13" fmla="*/ 406797 w 553466"/>
                <a:gd name="connsiteY13" fmla="*/ 390455 h 602287"/>
                <a:gd name="connsiteX14" fmla="*/ 465834 w 553466"/>
                <a:gd name="connsiteY14" fmla="*/ 416243 h 602287"/>
                <a:gd name="connsiteX15" fmla="*/ 487050 w 553466"/>
                <a:gd name="connsiteY15" fmla="*/ 386771 h 602287"/>
                <a:gd name="connsiteX16" fmla="*/ 553466 w 553466"/>
                <a:gd name="connsiteY16" fmla="*/ 432821 h 602287"/>
                <a:gd name="connsiteX17" fmla="*/ 435393 w 553466"/>
                <a:gd name="connsiteY17" fmla="*/ 602287 h 602287"/>
                <a:gd name="connsiteX18" fmla="*/ 368977 w 553466"/>
                <a:gd name="connsiteY18" fmla="*/ 556237 h 602287"/>
                <a:gd name="connsiteX19" fmla="*/ 391116 w 553466"/>
                <a:gd name="connsiteY19" fmla="*/ 524001 h 602287"/>
                <a:gd name="connsiteX20" fmla="*/ 336692 w 553466"/>
                <a:gd name="connsiteY20" fmla="*/ 513870 h 602287"/>
                <a:gd name="connsiteX21" fmla="*/ 150358 w 553466"/>
                <a:gd name="connsiteY21" fmla="*/ 512028 h 602287"/>
                <a:gd name="connsiteX22" fmla="*/ 0 w 553466"/>
                <a:gd name="connsiteY22" fmla="*/ 411638 h 602287"/>
                <a:gd name="connsiteX23" fmla="*/ 61804 w 553466"/>
                <a:gd name="connsiteY23" fmla="*/ 384008 h 602287"/>
                <a:gd name="connsiteX24" fmla="*/ 169730 w 553466"/>
                <a:gd name="connsiteY24" fmla="*/ 442031 h 602287"/>
                <a:gd name="connsiteX25" fmla="*/ 311786 w 553466"/>
                <a:gd name="connsiteY25" fmla="*/ 410717 h 602287"/>
                <a:gd name="connsiteX26" fmla="*/ 290570 w 553466"/>
                <a:gd name="connsiteY26" fmla="*/ 395981 h 602287"/>
                <a:gd name="connsiteX27" fmla="*/ 281345 w 553466"/>
                <a:gd name="connsiteY27" fmla="*/ 388613 h 602287"/>
                <a:gd name="connsiteX28" fmla="*/ 219542 w 553466"/>
                <a:gd name="connsiteY28" fmla="*/ 345325 h 602287"/>
                <a:gd name="connsiteX29" fmla="*/ 212162 w 553466"/>
                <a:gd name="connsiteY29" fmla="*/ 340720 h 602287"/>
                <a:gd name="connsiteX30" fmla="*/ 219542 w 553466"/>
                <a:gd name="connsiteY30" fmla="*/ 335194 h 602287"/>
                <a:gd name="connsiteX31" fmla="*/ 331157 w 553466"/>
                <a:gd name="connsiteY31" fmla="*/ 221047 h 602287"/>
                <a:gd name="connsiteX32" fmla="*/ 321014 w 553466"/>
                <a:gd name="connsiteY32" fmla="*/ 291966 h 602287"/>
                <a:gd name="connsiteX33" fmla="*/ 365275 w 553466"/>
                <a:gd name="connsiteY33" fmla="*/ 314992 h 602287"/>
                <a:gd name="connsiteX34" fmla="*/ 399392 w 553466"/>
                <a:gd name="connsiteY34" fmla="*/ 221047 h 602287"/>
                <a:gd name="connsiteX35" fmla="*/ 106165 w 553466"/>
                <a:gd name="connsiteY35" fmla="*/ 221047 h 602287"/>
                <a:gd name="connsiteX36" fmla="*/ 116308 w 553466"/>
                <a:gd name="connsiteY36" fmla="*/ 287361 h 602287"/>
                <a:gd name="connsiteX37" fmla="*/ 202063 w 553466"/>
                <a:gd name="connsiteY37" fmla="*/ 273546 h 602287"/>
                <a:gd name="connsiteX38" fmla="*/ 202063 w 553466"/>
                <a:gd name="connsiteY38" fmla="*/ 221047 h 602287"/>
                <a:gd name="connsiteX39" fmla="*/ 22254 w 553466"/>
                <a:gd name="connsiteY39" fmla="*/ 221047 h 602287"/>
                <a:gd name="connsiteX40" fmla="*/ 56372 w 553466"/>
                <a:gd name="connsiteY40" fmla="*/ 314992 h 602287"/>
                <a:gd name="connsiteX41" fmla="*/ 100632 w 553466"/>
                <a:gd name="connsiteY41" fmla="*/ 292887 h 602287"/>
                <a:gd name="connsiteX42" fmla="*/ 89567 w 553466"/>
                <a:gd name="connsiteY42" fmla="*/ 221047 h 602287"/>
                <a:gd name="connsiteX43" fmla="*/ 304416 w 553466"/>
                <a:gd name="connsiteY43" fmla="*/ 125260 h 602287"/>
                <a:gd name="connsiteX44" fmla="*/ 219583 w 553466"/>
                <a:gd name="connsiteY44" fmla="*/ 138154 h 602287"/>
                <a:gd name="connsiteX45" fmla="*/ 219583 w 553466"/>
                <a:gd name="connsiteY45" fmla="*/ 204468 h 602287"/>
                <a:gd name="connsiteX46" fmla="*/ 314559 w 553466"/>
                <a:gd name="connsiteY46" fmla="*/ 204468 h 602287"/>
                <a:gd name="connsiteX47" fmla="*/ 304416 w 553466"/>
                <a:gd name="connsiteY47" fmla="*/ 125260 h 602287"/>
                <a:gd name="connsiteX48" fmla="*/ 116308 w 553466"/>
                <a:gd name="connsiteY48" fmla="*/ 125260 h 602287"/>
                <a:gd name="connsiteX49" fmla="*/ 106165 w 553466"/>
                <a:gd name="connsiteY49" fmla="*/ 204468 h 602287"/>
                <a:gd name="connsiteX50" fmla="*/ 202063 w 553466"/>
                <a:gd name="connsiteY50" fmla="*/ 204468 h 602287"/>
                <a:gd name="connsiteX51" fmla="*/ 202063 w 553466"/>
                <a:gd name="connsiteY51" fmla="*/ 138154 h 602287"/>
                <a:gd name="connsiteX52" fmla="*/ 116308 w 553466"/>
                <a:gd name="connsiteY52" fmla="*/ 125260 h 602287"/>
                <a:gd name="connsiteX53" fmla="*/ 365275 w 553466"/>
                <a:gd name="connsiteY53" fmla="*/ 97629 h 602287"/>
                <a:gd name="connsiteX54" fmla="*/ 321014 w 553466"/>
                <a:gd name="connsiteY54" fmla="*/ 119734 h 602287"/>
                <a:gd name="connsiteX55" fmla="*/ 332079 w 553466"/>
                <a:gd name="connsiteY55" fmla="*/ 204468 h 602287"/>
                <a:gd name="connsiteX56" fmla="*/ 400314 w 553466"/>
                <a:gd name="connsiteY56" fmla="*/ 204468 h 602287"/>
                <a:gd name="connsiteX57" fmla="*/ 365275 w 553466"/>
                <a:gd name="connsiteY57" fmla="*/ 97629 h 602287"/>
                <a:gd name="connsiteX58" fmla="*/ 56372 w 553466"/>
                <a:gd name="connsiteY58" fmla="*/ 97629 h 602287"/>
                <a:gd name="connsiteX59" fmla="*/ 21332 w 553466"/>
                <a:gd name="connsiteY59" fmla="*/ 204468 h 602287"/>
                <a:gd name="connsiteX60" fmla="*/ 88645 w 553466"/>
                <a:gd name="connsiteY60" fmla="*/ 204468 h 602287"/>
                <a:gd name="connsiteX61" fmla="*/ 100632 w 553466"/>
                <a:gd name="connsiteY61" fmla="*/ 119734 h 602287"/>
                <a:gd name="connsiteX62" fmla="*/ 56372 w 553466"/>
                <a:gd name="connsiteY62" fmla="*/ 97629 h 602287"/>
                <a:gd name="connsiteX63" fmla="*/ 269376 w 553466"/>
                <a:gd name="connsiteY63" fmla="*/ 26710 h 602287"/>
                <a:gd name="connsiteX64" fmla="*/ 315481 w 553466"/>
                <a:gd name="connsiteY64" fmla="*/ 104076 h 602287"/>
                <a:gd name="connsiteX65" fmla="*/ 356053 w 553466"/>
                <a:gd name="connsiteY65" fmla="*/ 84735 h 602287"/>
                <a:gd name="connsiteX66" fmla="*/ 269376 w 553466"/>
                <a:gd name="connsiteY66" fmla="*/ 26710 h 602287"/>
                <a:gd name="connsiteX67" fmla="*/ 150426 w 553466"/>
                <a:gd name="connsiteY67" fmla="*/ 26710 h 602287"/>
                <a:gd name="connsiteX68" fmla="*/ 66515 w 553466"/>
                <a:gd name="connsiteY68" fmla="*/ 84735 h 602287"/>
                <a:gd name="connsiteX69" fmla="*/ 105243 w 553466"/>
                <a:gd name="connsiteY69" fmla="*/ 104076 h 602287"/>
                <a:gd name="connsiteX70" fmla="*/ 150426 w 553466"/>
                <a:gd name="connsiteY70" fmla="*/ 26710 h 602287"/>
                <a:gd name="connsiteX71" fmla="*/ 219583 w 553466"/>
                <a:gd name="connsiteY71" fmla="*/ 17500 h 602287"/>
                <a:gd name="connsiteX72" fmla="*/ 219583 w 553466"/>
                <a:gd name="connsiteY72" fmla="*/ 121576 h 602287"/>
                <a:gd name="connsiteX73" fmla="*/ 299805 w 553466"/>
                <a:gd name="connsiteY73" fmla="*/ 109602 h 602287"/>
                <a:gd name="connsiteX74" fmla="*/ 219583 w 553466"/>
                <a:gd name="connsiteY74" fmla="*/ 17500 h 602287"/>
                <a:gd name="connsiteX75" fmla="*/ 202063 w 553466"/>
                <a:gd name="connsiteY75" fmla="*/ 17500 h 602287"/>
                <a:gd name="connsiteX76" fmla="*/ 120918 w 553466"/>
                <a:gd name="connsiteY76" fmla="*/ 109602 h 602287"/>
                <a:gd name="connsiteX77" fmla="*/ 202063 w 553466"/>
                <a:gd name="connsiteY77" fmla="*/ 121576 h 602287"/>
                <a:gd name="connsiteX78" fmla="*/ 209440 w 553466"/>
                <a:gd name="connsiteY78" fmla="*/ 0 h 602287"/>
                <a:gd name="connsiteX79" fmla="*/ 210362 w 553466"/>
                <a:gd name="connsiteY79" fmla="*/ 0 h 602287"/>
                <a:gd name="connsiteX80" fmla="*/ 211284 w 553466"/>
                <a:gd name="connsiteY80" fmla="*/ 0 h 602287"/>
                <a:gd name="connsiteX81" fmla="*/ 369885 w 553466"/>
                <a:gd name="connsiteY81" fmla="*/ 74603 h 602287"/>
                <a:gd name="connsiteX82" fmla="*/ 379106 w 553466"/>
                <a:gd name="connsiteY82" fmla="*/ 87498 h 602287"/>
                <a:gd name="connsiteX83" fmla="*/ 416912 w 553466"/>
                <a:gd name="connsiteY83" fmla="*/ 206311 h 602287"/>
                <a:gd name="connsiteX84" fmla="*/ 379106 w 553466"/>
                <a:gd name="connsiteY84" fmla="*/ 325123 h 602287"/>
                <a:gd name="connsiteX85" fmla="*/ 369885 w 553466"/>
                <a:gd name="connsiteY85" fmla="*/ 338018 h 602287"/>
                <a:gd name="connsiteX86" fmla="*/ 368963 w 553466"/>
                <a:gd name="connsiteY86" fmla="*/ 338939 h 602287"/>
                <a:gd name="connsiteX87" fmla="*/ 354209 w 553466"/>
                <a:gd name="connsiteY87" fmla="*/ 329728 h 602287"/>
                <a:gd name="connsiteX88" fmla="*/ 356053 w 553466"/>
                <a:gd name="connsiteY88" fmla="*/ 327886 h 602287"/>
                <a:gd name="connsiteX89" fmla="*/ 322858 w 553466"/>
                <a:gd name="connsiteY89" fmla="*/ 310387 h 602287"/>
                <a:gd name="connsiteX90" fmla="*/ 275831 w 553466"/>
                <a:gd name="connsiteY90" fmla="*/ 282756 h 602287"/>
                <a:gd name="connsiteX91" fmla="*/ 269376 w 553466"/>
                <a:gd name="connsiteY91" fmla="*/ 279072 h 602287"/>
                <a:gd name="connsiteX92" fmla="*/ 305338 w 553466"/>
                <a:gd name="connsiteY92" fmla="*/ 287361 h 602287"/>
                <a:gd name="connsiteX93" fmla="*/ 314559 w 553466"/>
                <a:gd name="connsiteY93" fmla="*/ 221047 h 602287"/>
                <a:gd name="connsiteX94" fmla="*/ 219583 w 553466"/>
                <a:gd name="connsiteY94" fmla="*/ 221047 h 602287"/>
                <a:gd name="connsiteX95" fmla="*/ 219583 w 553466"/>
                <a:gd name="connsiteY95" fmla="*/ 273546 h 602287"/>
                <a:gd name="connsiteX96" fmla="*/ 258311 w 553466"/>
                <a:gd name="connsiteY96" fmla="*/ 277230 h 602287"/>
                <a:gd name="connsiteX97" fmla="*/ 249090 w 553466"/>
                <a:gd name="connsiteY97" fmla="*/ 283677 h 602287"/>
                <a:gd name="connsiteX98" fmla="*/ 238025 w 553466"/>
                <a:gd name="connsiteY98" fmla="*/ 291966 h 602287"/>
                <a:gd name="connsiteX99" fmla="*/ 219583 w 553466"/>
                <a:gd name="connsiteY99" fmla="*/ 291045 h 602287"/>
                <a:gd name="connsiteX100" fmla="*/ 219583 w 553466"/>
                <a:gd name="connsiteY100" fmla="*/ 304861 h 602287"/>
                <a:gd name="connsiteX101" fmla="*/ 202063 w 553466"/>
                <a:gd name="connsiteY101" fmla="*/ 316834 h 602287"/>
                <a:gd name="connsiteX102" fmla="*/ 202063 w 553466"/>
                <a:gd name="connsiteY102" fmla="*/ 291045 h 602287"/>
                <a:gd name="connsiteX103" fmla="*/ 120918 w 553466"/>
                <a:gd name="connsiteY103" fmla="*/ 303019 h 602287"/>
                <a:gd name="connsiteX104" fmla="*/ 202063 w 553466"/>
                <a:gd name="connsiteY104" fmla="*/ 395121 h 602287"/>
                <a:gd name="connsiteX105" fmla="*/ 202063 w 553466"/>
                <a:gd name="connsiteY105" fmla="*/ 363806 h 602287"/>
                <a:gd name="connsiteX106" fmla="*/ 219583 w 553466"/>
                <a:gd name="connsiteY106" fmla="*/ 375780 h 602287"/>
                <a:gd name="connsiteX107" fmla="*/ 219583 w 553466"/>
                <a:gd name="connsiteY107" fmla="*/ 394200 h 602287"/>
                <a:gd name="connsiteX108" fmla="*/ 238025 w 553466"/>
                <a:gd name="connsiteY108" fmla="*/ 388674 h 602287"/>
                <a:gd name="connsiteX109" fmla="*/ 251856 w 553466"/>
                <a:gd name="connsiteY109" fmla="*/ 398806 h 602287"/>
                <a:gd name="connsiteX110" fmla="*/ 217739 w 553466"/>
                <a:gd name="connsiteY110" fmla="*/ 411700 h 602287"/>
                <a:gd name="connsiteX111" fmla="*/ 211284 w 553466"/>
                <a:gd name="connsiteY111" fmla="*/ 412621 h 602287"/>
                <a:gd name="connsiteX112" fmla="*/ 210362 w 553466"/>
                <a:gd name="connsiteY112" fmla="*/ 412621 h 602287"/>
                <a:gd name="connsiteX113" fmla="*/ 209440 w 553466"/>
                <a:gd name="connsiteY113" fmla="*/ 412621 h 602287"/>
                <a:gd name="connsiteX114" fmla="*/ 52683 w 553466"/>
                <a:gd name="connsiteY114" fmla="*/ 338018 h 602287"/>
                <a:gd name="connsiteX115" fmla="*/ 42540 w 553466"/>
                <a:gd name="connsiteY115" fmla="*/ 325123 h 602287"/>
                <a:gd name="connsiteX116" fmla="*/ 4734 w 553466"/>
                <a:gd name="connsiteY116" fmla="*/ 206311 h 602287"/>
                <a:gd name="connsiteX117" fmla="*/ 42540 w 553466"/>
                <a:gd name="connsiteY117" fmla="*/ 87498 h 602287"/>
                <a:gd name="connsiteX118" fmla="*/ 52683 w 553466"/>
                <a:gd name="connsiteY118" fmla="*/ 74603 h 602287"/>
                <a:gd name="connsiteX119" fmla="*/ 209440 w 553466"/>
                <a:gd name="connsiteY119" fmla="*/ 0 h 60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53466" h="602287">
                  <a:moveTo>
                    <a:pt x="492585" y="420848"/>
                  </a:moveTo>
                  <a:lnTo>
                    <a:pt x="403108" y="549789"/>
                  </a:lnTo>
                  <a:lnTo>
                    <a:pt x="428936" y="568210"/>
                  </a:lnTo>
                  <a:lnTo>
                    <a:pt x="519336" y="439268"/>
                  </a:lnTo>
                  <a:close/>
                  <a:moveTo>
                    <a:pt x="105243" y="308545"/>
                  </a:moveTo>
                  <a:cubicBezTo>
                    <a:pt x="90489" y="314071"/>
                    <a:pt x="77580" y="320518"/>
                    <a:pt x="66515" y="327886"/>
                  </a:cubicBezTo>
                  <a:cubicBezTo>
                    <a:pt x="88645" y="353675"/>
                    <a:pt x="117230" y="373938"/>
                    <a:pt x="150426" y="384990"/>
                  </a:cubicBezTo>
                  <a:cubicBezTo>
                    <a:pt x="131984" y="367491"/>
                    <a:pt x="116308" y="340781"/>
                    <a:pt x="105243" y="308545"/>
                  </a:cubicBezTo>
                  <a:close/>
                  <a:moveTo>
                    <a:pt x="262896" y="303880"/>
                  </a:moveTo>
                  <a:lnTo>
                    <a:pt x="293337" y="321379"/>
                  </a:lnTo>
                  <a:lnTo>
                    <a:pt x="307174" y="330589"/>
                  </a:lnTo>
                  <a:lnTo>
                    <a:pt x="335769" y="348088"/>
                  </a:lnTo>
                  <a:lnTo>
                    <a:pt x="351451" y="357299"/>
                  </a:lnTo>
                  <a:lnTo>
                    <a:pt x="406797" y="390455"/>
                  </a:lnTo>
                  <a:lnTo>
                    <a:pt x="465834" y="416243"/>
                  </a:lnTo>
                  <a:lnTo>
                    <a:pt x="487050" y="386771"/>
                  </a:lnTo>
                  <a:lnTo>
                    <a:pt x="553466" y="432821"/>
                  </a:lnTo>
                  <a:lnTo>
                    <a:pt x="435393" y="602287"/>
                  </a:lnTo>
                  <a:lnTo>
                    <a:pt x="368977" y="556237"/>
                  </a:lnTo>
                  <a:lnTo>
                    <a:pt x="391116" y="524001"/>
                  </a:lnTo>
                  <a:lnTo>
                    <a:pt x="336692" y="513870"/>
                  </a:lnTo>
                  <a:lnTo>
                    <a:pt x="150358" y="512028"/>
                  </a:lnTo>
                  <a:lnTo>
                    <a:pt x="0" y="411638"/>
                  </a:lnTo>
                  <a:lnTo>
                    <a:pt x="61804" y="384008"/>
                  </a:lnTo>
                  <a:lnTo>
                    <a:pt x="169730" y="442031"/>
                  </a:lnTo>
                  <a:lnTo>
                    <a:pt x="311786" y="410717"/>
                  </a:lnTo>
                  <a:lnTo>
                    <a:pt x="290570" y="395981"/>
                  </a:lnTo>
                  <a:lnTo>
                    <a:pt x="281345" y="388613"/>
                  </a:lnTo>
                  <a:lnTo>
                    <a:pt x="219542" y="345325"/>
                  </a:lnTo>
                  <a:lnTo>
                    <a:pt x="212162" y="340720"/>
                  </a:lnTo>
                  <a:lnTo>
                    <a:pt x="219542" y="335194"/>
                  </a:lnTo>
                  <a:close/>
                  <a:moveTo>
                    <a:pt x="331157" y="221047"/>
                  </a:moveTo>
                  <a:cubicBezTo>
                    <a:pt x="330235" y="246836"/>
                    <a:pt x="326546" y="270783"/>
                    <a:pt x="321014" y="291966"/>
                  </a:cubicBezTo>
                  <a:cubicBezTo>
                    <a:pt x="337612" y="298413"/>
                    <a:pt x="352365" y="305782"/>
                    <a:pt x="365275" y="314992"/>
                  </a:cubicBezTo>
                  <a:cubicBezTo>
                    <a:pt x="384639" y="288282"/>
                    <a:pt x="396626" y="256046"/>
                    <a:pt x="399392" y="221047"/>
                  </a:cubicBezTo>
                  <a:close/>
                  <a:moveTo>
                    <a:pt x="106165" y="221047"/>
                  </a:moveTo>
                  <a:cubicBezTo>
                    <a:pt x="107087" y="244994"/>
                    <a:pt x="110775" y="267098"/>
                    <a:pt x="116308" y="287361"/>
                  </a:cubicBezTo>
                  <a:cubicBezTo>
                    <a:pt x="142127" y="279072"/>
                    <a:pt x="171634" y="274467"/>
                    <a:pt x="202063" y="273546"/>
                  </a:cubicBezTo>
                  <a:lnTo>
                    <a:pt x="202063" y="221047"/>
                  </a:lnTo>
                  <a:close/>
                  <a:moveTo>
                    <a:pt x="22254" y="221047"/>
                  </a:moveTo>
                  <a:cubicBezTo>
                    <a:pt x="25020" y="256046"/>
                    <a:pt x="37007" y="288282"/>
                    <a:pt x="56372" y="314992"/>
                  </a:cubicBezTo>
                  <a:cubicBezTo>
                    <a:pt x="69281" y="306703"/>
                    <a:pt x="84034" y="298413"/>
                    <a:pt x="100632" y="292887"/>
                  </a:cubicBezTo>
                  <a:cubicBezTo>
                    <a:pt x="94178" y="270783"/>
                    <a:pt x="90489" y="246836"/>
                    <a:pt x="89567" y="221047"/>
                  </a:cubicBezTo>
                  <a:close/>
                  <a:moveTo>
                    <a:pt x="304416" y="125260"/>
                  </a:moveTo>
                  <a:cubicBezTo>
                    <a:pt x="278597" y="133549"/>
                    <a:pt x="250012" y="138154"/>
                    <a:pt x="219583" y="138154"/>
                  </a:cubicBezTo>
                  <a:lnTo>
                    <a:pt x="219583" y="204468"/>
                  </a:lnTo>
                  <a:lnTo>
                    <a:pt x="314559" y="204468"/>
                  </a:lnTo>
                  <a:cubicBezTo>
                    <a:pt x="314559" y="175917"/>
                    <a:pt x="310871" y="149207"/>
                    <a:pt x="304416" y="125260"/>
                  </a:cubicBezTo>
                  <a:close/>
                  <a:moveTo>
                    <a:pt x="116308" y="125260"/>
                  </a:moveTo>
                  <a:cubicBezTo>
                    <a:pt x="109853" y="149207"/>
                    <a:pt x="106165" y="175917"/>
                    <a:pt x="106165" y="204468"/>
                  </a:cubicBezTo>
                  <a:lnTo>
                    <a:pt x="202063" y="204468"/>
                  </a:lnTo>
                  <a:lnTo>
                    <a:pt x="202063" y="138154"/>
                  </a:lnTo>
                  <a:cubicBezTo>
                    <a:pt x="171634" y="138154"/>
                    <a:pt x="142127" y="132628"/>
                    <a:pt x="116308" y="125260"/>
                  </a:cubicBezTo>
                  <a:close/>
                  <a:moveTo>
                    <a:pt x="365275" y="97629"/>
                  </a:moveTo>
                  <a:cubicBezTo>
                    <a:pt x="352365" y="105918"/>
                    <a:pt x="337612" y="114208"/>
                    <a:pt x="321014" y="119734"/>
                  </a:cubicBezTo>
                  <a:cubicBezTo>
                    <a:pt x="327468" y="145523"/>
                    <a:pt x="332079" y="174074"/>
                    <a:pt x="332079" y="204468"/>
                  </a:cubicBezTo>
                  <a:lnTo>
                    <a:pt x="400314" y="204468"/>
                  </a:lnTo>
                  <a:cubicBezTo>
                    <a:pt x="400314" y="164864"/>
                    <a:pt x="387405" y="128023"/>
                    <a:pt x="365275" y="97629"/>
                  </a:cubicBezTo>
                  <a:close/>
                  <a:moveTo>
                    <a:pt x="56372" y="97629"/>
                  </a:moveTo>
                  <a:cubicBezTo>
                    <a:pt x="35163" y="128023"/>
                    <a:pt x="22254" y="164864"/>
                    <a:pt x="21332" y="204468"/>
                  </a:cubicBezTo>
                  <a:lnTo>
                    <a:pt x="88645" y="204468"/>
                  </a:lnTo>
                  <a:cubicBezTo>
                    <a:pt x="88645" y="174074"/>
                    <a:pt x="93255" y="145523"/>
                    <a:pt x="100632" y="119734"/>
                  </a:cubicBezTo>
                  <a:cubicBezTo>
                    <a:pt x="84034" y="113287"/>
                    <a:pt x="69281" y="105918"/>
                    <a:pt x="56372" y="97629"/>
                  </a:cubicBezTo>
                  <a:close/>
                  <a:moveTo>
                    <a:pt x="269376" y="26710"/>
                  </a:moveTo>
                  <a:cubicBezTo>
                    <a:pt x="288740" y="44209"/>
                    <a:pt x="305338" y="71840"/>
                    <a:pt x="315481" y="104076"/>
                  </a:cubicBezTo>
                  <a:cubicBezTo>
                    <a:pt x="331157" y="98550"/>
                    <a:pt x="344066" y="92103"/>
                    <a:pt x="356053" y="84735"/>
                  </a:cubicBezTo>
                  <a:cubicBezTo>
                    <a:pt x="333001" y="58025"/>
                    <a:pt x="303494" y="37762"/>
                    <a:pt x="269376" y="26710"/>
                  </a:cubicBezTo>
                  <a:close/>
                  <a:moveTo>
                    <a:pt x="150426" y="26710"/>
                  </a:moveTo>
                  <a:cubicBezTo>
                    <a:pt x="117230" y="37762"/>
                    <a:pt x="88645" y="58025"/>
                    <a:pt x="66515" y="84735"/>
                  </a:cubicBezTo>
                  <a:cubicBezTo>
                    <a:pt x="77580" y="92103"/>
                    <a:pt x="90489" y="98550"/>
                    <a:pt x="105243" y="104076"/>
                  </a:cubicBezTo>
                  <a:cubicBezTo>
                    <a:pt x="116308" y="71840"/>
                    <a:pt x="131984" y="45130"/>
                    <a:pt x="150426" y="26710"/>
                  </a:cubicBezTo>
                  <a:close/>
                  <a:moveTo>
                    <a:pt x="219583" y="17500"/>
                  </a:moveTo>
                  <a:lnTo>
                    <a:pt x="219583" y="121576"/>
                  </a:lnTo>
                  <a:cubicBezTo>
                    <a:pt x="248168" y="120655"/>
                    <a:pt x="275831" y="116971"/>
                    <a:pt x="299805" y="109602"/>
                  </a:cubicBezTo>
                  <a:cubicBezTo>
                    <a:pt x="283208" y="58946"/>
                    <a:pt x="253701" y="23026"/>
                    <a:pt x="219583" y="17500"/>
                  </a:cubicBezTo>
                  <a:close/>
                  <a:moveTo>
                    <a:pt x="202063" y="17500"/>
                  </a:moveTo>
                  <a:cubicBezTo>
                    <a:pt x="167945" y="22105"/>
                    <a:pt x="137516" y="58025"/>
                    <a:pt x="120918" y="109602"/>
                  </a:cubicBezTo>
                  <a:cubicBezTo>
                    <a:pt x="144893" y="116050"/>
                    <a:pt x="172556" y="120655"/>
                    <a:pt x="202063" y="121576"/>
                  </a:cubicBezTo>
                  <a:close/>
                  <a:moveTo>
                    <a:pt x="209440" y="0"/>
                  </a:moveTo>
                  <a:cubicBezTo>
                    <a:pt x="210362" y="0"/>
                    <a:pt x="210362" y="0"/>
                    <a:pt x="210362" y="0"/>
                  </a:cubicBezTo>
                  <a:lnTo>
                    <a:pt x="211284" y="0"/>
                  </a:lnTo>
                  <a:cubicBezTo>
                    <a:pt x="274909" y="0"/>
                    <a:pt x="331157" y="28552"/>
                    <a:pt x="369885" y="74603"/>
                  </a:cubicBezTo>
                  <a:cubicBezTo>
                    <a:pt x="372651" y="78287"/>
                    <a:pt x="376340" y="82893"/>
                    <a:pt x="379106" y="87498"/>
                  </a:cubicBezTo>
                  <a:cubicBezTo>
                    <a:pt x="403081" y="120655"/>
                    <a:pt x="416912" y="162101"/>
                    <a:pt x="416912" y="206311"/>
                  </a:cubicBezTo>
                  <a:cubicBezTo>
                    <a:pt x="416912" y="250520"/>
                    <a:pt x="403081" y="291045"/>
                    <a:pt x="379106" y="325123"/>
                  </a:cubicBezTo>
                  <a:cubicBezTo>
                    <a:pt x="376340" y="329728"/>
                    <a:pt x="372651" y="333413"/>
                    <a:pt x="369885" y="338018"/>
                  </a:cubicBezTo>
                  <a:cubicBezTo>
                    <a:pt x="368963" y="338018"/>
                    <a:pt x="368963" y="338018"/>
                    <a:pt x="368963" y="338939"/>
                  </a:cubicBezTo>
                  <a:lnTo>
                    <a:pt x="354209" y="329728"/>
                  </a:lnTo>
                  <a:cubicBezTo>
                    <a:pt x="354209" y="328807"/>
                    <a:pt x="355131" y="328807"/>
                    <a:pt x="356053" y="327886"/>
                  </a:cubicBezTo>
                  <a:cubicBezTo>
                    <a:pt x="345910" y="321439"/>
                    <a:pt x="334845" y="315913"/>
                    <a:pt x="322858" y="310387"/>
                  </a:cubicBezTo>
                  <a:lnTo>
                    <a:pt x="275831" y="282756"/>
                  </a:lnTo>
                  <a:lnTo>
                    <a:pt x="269376" y="279072"/>
                  </a:lnTo>
                  <a:cubicBezTo>
                    <a:pt x="281364" y="280914"/>
                    <a:pt x="293351" y="283677"/>
                    <a:pt x="305338" y="287361"/>
                  </a:cubicBezTo>
                  <a:cubicBezTo>
                    <a:pt x="309949" y="267098"/>
                    <a:pt x="313637" y="244994"/>
                    <a:pt x="314559" y="221047"/>
                  </a:cubicBezTo>
                  <a:lnTo>
                    <a:pt x="219583" y="221047"/>
                  </a:lnTo>
                  <a:lnTo>
                    <a:pt x="219583" y="273546"/>
                  </a:lnTo>
                  <a:cubicBezTo>
                    <a:pt x="232492" y="273546"/>
                    <a:pt x="246324" y="275388"/>
                    <a:pt x="258311" y="277230"/>
                  </a:cubicBezTo>
                  <a:lnTo>
                    <a:pt x="249090" y="283677"/>
                  </a:lnTo>
                  <a:lnTo>
                    <a:pt x="238025" y="291966"/>
                  </a:lnTo>
                  <a:cubicBezTo>
                    <a:pt x="231570" y="291045"/>
                    <a:pt x="226038" y="291045"/>
                    <a:pt x="219583" y="291045"/>
                  </a:cubicBezTo>
                  <a:lnTo>
                    <a:pt x="219583" y="304861"/>
                  </a:lnTo>
                  <a:lnTo>
                    <a:pt x="202063" y="316834"/>
                  </a:lnTo>
                  <a:lnTo>
                    <a:pt x="202063" y="291045"/>
                  </a:lnTo>
                  <a:cubicBezTo>
                    <a:pt x="172556" y="291045"/>
                    <a:pt x="144893" y="295650"/>
                    <a:pt x="120918" y="303019"/>
                  </a:cubicBezTo>
                  <a:cubicBezTo>
                    <a:pt x="137516" y="354596"/>
                    <a:pt x="167945" y="389595"/>
                    <a:pt x="202063" y="395121"/>
                  </a:cubicBezTo>
                  <a:lnTo>
                    <a:pt x="202063" y="363806"/>
                  </a:lnTo>
                  <a:lnTo>
                    <a:pt x="219583" y="375780"/>
                  </a:lnTo>
                  <a:lnTo>
                    <a:pt x="219583" y="394200"/>
                  </a:lnTo>
                  <a:cubicBezTo>
                    <a:pt x="226038" y="393279"/>
                    <a:pt x="231570" y="391437"/>
                    <a:pt x="238025" y="388674"/>
                  </a:cubicBezTo>
                  <a:lnTo>
                    <a:pt x="251856" y="398806"/>
                  </a:lnTo>
                  <a:lnTo>
                    <a:pt x="217739" y="411700"/>
                  </a:lnTo>
                  <a:cubicBezTo>
                    <a:pt x="215895" y="411700"/>
                    <a:pt x="213128" y="412621"/>
                    <a:pt x="211284" y="412621"/>
                  </a:cubicBezTo>
                  <a:lnTo>
                    <a:pt x="210362" y="412621"/>
                  </a:lnTo>
                  <a:cubicBezTo>
                    <a:pt x="210362" y="412621"/>
                    <a:pt x="210362" y="412621"/>
                    <a:pt x="209440" y="412621"/>
                  </a:cubicBezTo>
                  <a:cubicBezTo>
                    <a:pt x="146737" y="411700"/>
                    <a:pt x="90489" y="383148"/>
                    <a:pt x="52683" y="338018"/>
                  </a:cubicBezTo>
                  <a:cubicBezTo>
                    <a:pt x="48995" y="333413"/>
                    <a:pt x="45306" y="329728"/>
                    <a:pt x="42540" y="325123"/>
                  </a:cubicBezTo>
                  <a:cubicBezTo>
                    <a:pt x="18565" y="291045"/>
                    <a:pt x="4734" y="250520"/>
                    <a:pt x="4734" y="206311"/>
                  </a:cubicBezTo>
                  <a:cubicBezTo>
                    <a:pt x="4734" y="162101"/>
                    <a:pt x="18565" y="120655"/>
                    <a:pt x="42540" y="87498"/>
                  </a:cubicBezTo>
                  <a:cubicBezTo>
                    <a:pt x="45306" y="82893"/>
                    <a:pt x="48995" y="78287"/>
                    <a:pt x="52683" y="74603"/>
                  </a:cubicBezTo>
                  <a:cubicBezTo>
                    <a:pt x="89567" y="29473"/>
                    <a:pt x="146737" y="0"/>
                    <a:pt x="209440" y="0"/>
                  </a:cubicBezTo>
                  <a:close/>
                </a:path>
              </a:pathLst>
            </a:custGeom>
            <a:solidFill>
              <a:schemeClr val="bg1"/>
            </a:solidFill>
            <a:ln>
              <a:noFill/>
            </a:ln>
          </p:spPr>
        </p:sp>
      </p:grpSp>
      <p:grpSp>
        <p:nvGrpSpPr>
          <p:cNvPr id="76" name="组合 75"/>
          <p:cNvGrpSpPr/>
          <p:nvPr/>
        </p:nvGrpSpPr>
        <p:grpSpPr>
          <a:xfrm>
            <a:off x="8152765" y="3108610"/>
            <a:ext cx="1452880" cy="2633321"/>
            <a:chOff x="7341236" y="2699797"/>
            <a:chExt cx="1788160" cy="3092304"/>
          </a:xfrm>
        </p:grpSpPr>
        <p:grpSp>
          <p:nvGrpSpPr>
            <p:cNvPr id="47" name="组合 46"/>
            <p:cNvGrpSpPr/>
            <p:nvPr/>
          </p:nvGrpSpPr>
          <p:grpSpPr>
            <a:xfrm>
              <a:off x="7341236" y="2699797"/>
              <a:ext cx="1788160" cy="3065492"/>
              <a:chOff x="7404565" y="2392742"/>
              <a:chExt cx="1788160" cy="3065492"/>
            </a:xfrm>
          </p:grpSpPr>
          <p:sp>
            <p:nvSpPr>
              <p:cNvPr id="42" name="矩形: 圆角 41"/>
              <p:cNvSpPr/>
              <p:nvPr/>
            </p:nvSpPr>
            <p:spPr>
              <a:xfrm>
                <a:off x="7404565" y="2685645"/>
                <a:ext cx="1788160" cy="2772589"/>
              </a:xfrm>
              <a:prstGeom prst="roundRect">
                <a:avLst>
                  <a:gd name="adj" fmla="val 9849"/>
                </a:avLst>
              </a:prstGeom>
              <a:solidFill>
                <a:srgbClr val="002060">
                  <a:alpha val="25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椭圆 42"/>
              <p:cNvSpPr/>
              <p:nvPr/>
            </p:nvSpPr>
            <p:spPr>
              <a:xfrm>
                <a:off x="7961360" y="2392742"/>
                <a:ext cx="680068" cy="640080"/>
              </a:xfrm>
              <a:prstGeom prst="ellipse">
                <a:avLst/>
              </a:prstGeom>
              <a:solidFill>
                <a:srgbClr val="00B0F0"/>
              </a:solidFill>
              <a:ln w="57150">
                <a:solidFill>
                  <a:srgbClr val="0F44A9"/>
                </a:solidFill>
              </a:ln>
            </p:spPr>
            <p:txBody>
              <a:bodyPr vert="horz" wrap="square" lIns="121920" tIns="60960" rIns="121920" bIns="60960" numCol="1" anchor="t" anchorCtr="0" compatLnSpc="1"/>
              <a:lstStyle/>
              <a:p>
                <a:endParaRPr lang="zh-CN" altLang="en-US" sz="2400">
                  <a:solidFill>
                    <a:schemeClr val="tx1"/>
                  </a:solidFill>
                </a:endParaRPr>
              </a:p>
            </p:txBody>
          </p:sp>
        </p:grpSp>
        <p:sp>
          <p:nvSpPr>
            <p:cNvPr id="54" name="矩形 53"/>
            <p:cNvSpPr/>
            <p:nvPr/>
          </p:nvSpPr>
          <p:spPr>
            <a:xfrm>
              <a:off x="7997008" y="5738476"/>
              <a:ext cx="476617" cy="53625"/>
            </a:xfrm>
            <a:prstGeom prst="rect">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70" name="save-energy_360341"/>
            <p:cNvSpPr>
              <a:spLocks noChangeAspect="1"/>
            </p:cNvSpPr>
            <p:nvPr/>
          </p:nvSpPr>
          <p:spPr bwMode="auto">
            <a:xfrm>
              <a:off x="8139240" y="2888799"/>
              <a:ext cx="192153" cy="267465"/>
            </a:xfrm>
            <a:custGeom>
              <a:avLst/>
              <a:gdLst>
                <a:gd name="T0" fmla="*/ 4674 w 4897"/>
                <a:gd name="T1" fmla="*/ 6381 h 6827"/>
                <a:gd name="T2" fmla="*/ 4452 w 4897"/>
                <a:gd name="T3" fmla="*/ 6381 h 6827"/>
                <a:gd name="T4" fmla="*/ 4452 w 4897"/>
                <a:gd name="T5" fmla="*/ 5714 h 6827"/>
                <a:gd name="T6" fmla="*/ 2829 w 4897"/>
                <a:gd name="T7" fmla="*/ 3488 h 6827"/>
                <a:gd name="T8" fmla="*/ 4452 w 4897"/>
                <a:gd name="T9" fmla="*/ 1261 h 6827"/>
                <a:gd name="T10" fmla="*/ 4452 w 4897"/>
                <a:gd name="T11" fmla="*/ 445 h 6827"/>
                <a:gd name="T12" fmla="*/ 4674 w 4897"/>
                <a:gd name="T13" fmla="*/ 445 h 6827"/>
                <a:gd name="T14" fmla="*/ 4897 w 4897"/>
                <a:gd name="T15" fmla="*/ 223 h 6827"/>
                <a:gd name="T16" fmla="*/ 4674 w 4897"/>
                <a:gd name="T17" fmla="*/ 0 h 6827"/>
                <a:gd name="T18" fmla="*/ 222 w 4897"/>
                <a:gd name="T19" fmla="*/ 0 h 6827"/>
                <a:gd name="T20" fmla="*/ 0 w 4897"/>
                <a:gd name="T21" fmla="*/ 223 h 6827"/>
                <a:gd name="T22" fmla="*/ 222 w 4897"/>
                <a:gd name="T23" fmla="*/ 445 h 6827"/>
                <a:gd name="T24" fmla="*/ 445 w 4897"/>
                <a:gd name="T25" fmla="*/ 445 h 6827"/>
                <a:gd name="T26" fmla="*/ 445 w 4897"/>
                <a:gd name="T27" fmla="*/ 1261 h 6827"/>
                <a:gd name="T28" fmla="*/ 2068 w 4897"/>
                <a:gd name="T29" fmla="*/ 3488 h 6827"/>
                <a:gd name="T30" fmla="*/ 445 w 4897"/>
                <a:gd name="T31" fmla="*/ 5714 h 6827"/>
                <a:gd name="T32" fmla="*/ 445 w 4897"/>
                <a:gd name="T33" fmla="*/ 6381 h 6827"/>
                <a:gd name="T34" fmla="*/ 222 w 4897"/>
                <a:gd name="T35" fmla="*/ 6381 h 6827"/>
                <a:gd name="T36" fmla="*/ 0 w 4897"/>
                <a:gd name="T37" fmla="*/ 6604 h 6827"/>
                <a:gd name="T38" fmla="*/ 222 w 4897"/>
                <a:gd name="T39" fmla="*/ 6827 h 6827"/>
                <a:gd name="T40" fmla="*/ 4674 w 4897"/>
                <a:gd name="T41" fmla="*/ 6827 h 6827"/>
                <a:gd name="T42" fmla="*/ 4897 w 4897"/>
                <a:gd name="T43" fmla="*/ 6604 h 6827"/>
                <a:gd name="T44" fmla="*/ 4674 w 4897"/>
                <a:gd name="T45" fmla="*/ 6381 h 6827"/>
                <a:gd name="T46" fmla="*/ 2003 w 4897"/>
                <a:gd name="T47" fmla="*/ 1855 h 6827"/>
                <a:gd name="T48" fmla="*/ 1802 w 4897"/>
                <a:gd name="T49" fmla="*/ 1728 h 6827"/>
                <a:gd name="T50" fmla="*/ 1831 w 4897"/>
                <a:gd name="T51" fmla="*/ 1492 h 6827"/>
                <a:gd name="T52" fmla="*/ 2499 w 4897"/>
                <a:gd name="T53" fmla="*/ 675 h 6827"/>
                <a:gd name="T54" fmla="*/ 2812 w 4897"/>
                <a:gd name="T55" fmla="*/ 644 h 6827"/>
                <a:gd name="T56" fmla="*/ 2843 w 4897"/>
                <a:gd name="T57" fmla="*/ 957 h 6827"/>
                <a:gd name="T58" fmla="*/ 2473 w 4897"/>
                <a:gd name="T59" fmla="*/ 1410 h 6827"/>
                <a:gd name="T60" fmla="*/ 3042 w 4897"/>
                <a:gd name="T61" fmla="*/ 1410 h 6827"/>
                <a:gd name="T62" fmla="*/ 3243 w 4897"/>
                <a:gd name="T63" fmla="*/ 1537 h 6827"/>
                <a:gd name="T64" fmla="*/ 3214 w 4897"/>
                <a:gd name="T65" fmla="*/ 1773 h 6827"/>
                <a:gd name="T66" fmla="*/ 2546 w 4897"/>
                <a:gd name="T67" fmla="*/ 2590 h 6827"/>
                <a:gd name="T68" fmla="*/ 2374 w 4897"/>
                <a:gd name="T69" fmla="*/ 2671 h 6827"/>
                <a:gd name="T70" fmla="*/ 2233 w 4897"/>
                <a:gd name="T71" fmla="*/ 2621 h 6827"/>
                <a:gd name="T72" fmla="*/ 2202 w 4897"/>
                <a:gd name="T73" fmla="*/ 2308 h 6827"/>
                <a:gd name="T74" fmla="*/ 2572 w 4897"/>
                <a:gd name="T75" fmla="*/ 1855 h 6827"/>
                <a:gd name="T76" fmla="*/ 2003 w 4897"/>
                <a:gd name="T77" fmla="*/ 1855 h 6827"/>
                <a:gd name="T78" fmla="*/ 3561 w 4897"/>
                <a:gd name="T79" fmla="*/ 6381 h 6827"/>
                <a:gd name="T80" fmla="*/ 1335 w 4897"/>
                <a:gd name="T81" fmla="*/ 6381 h 6827"/>
                <a:gd name="T82" fmla="*/ 1335 w 4897"/>
                <a:gd name="T83" fmla="*/ 6233 h 6827"/>
                <a:gd name="T84" fmla="*/ 2313 w 4897"/>
                <a:gd name="T85" fmla="*/ 4933 h 6827"/>
                <a:gd name="T86" fmla="*/ 2584 w 4897"/>
                <a:gd name="T87" fmla="*/ 4933 h 6827"/>
                <a:gd name="T88" fmla="*/ 3561 w 4897"/>
                <a:gd name="T89" fmla="*/ 6233 h 6827"/>
                <a:gd name="T90" fmla="*/ 3561 w 4897"/>
                <a:gd name="T91" fmla="*/ 6381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97" h="6827">
                  <a:moveTo>
                    <a:pt x="4674" y="6381"/>
                  </a:moveTo>
                  <a:lnTo>
                    <a:pt x="4452" y="6381"/>
                  </a:lnTo>
                  <a:lnTo>
                    <a:pt x="4452" y="5714"/>
                  </a:lnTo>
                  <a:cubicBezTo>
                    <a:pt x="4452" y="4746"/>
                    <a:pt x="3665" y="4094"/>
                    <a:pt x="2829" y="3488"/>
                  </a:cubicBezTo>
                  <a:cubicBezTo>
                    <a:pt x="3664" y="2881"/>
                    <a:pt x="4452" y="2229"/>
                    <a:pt x="4452" y="1261"/>
                  </a:cubicBezTo>
                  <a:lnTo>
                    <a:pt x="4452" y="445"/>
                  </a:lnTo>
                  <a:lnTo>
                    <a:pt x="4674" y="445"/>
                  </a:lnTo>
                  <a:cubicBezTo>
                    <a:pt x="4797" y="445"/>
                    <a:pt x="4897" y="346"/>
                    <a:pt x="4897" y="223"/>
                  </a:cubicBezTo>
                  <a:cubicBezTo>
                    <a:pt x="4897" y="100"/>
                    <a:pt x="4797" y="0"/>
                    <a:pt x="4674" y="0"/>
                  </a:cubicBezTo>
                  <a:lnTo>
                    <a:pt x="222" y="0"/>
                  </a:lnTo>
                  <a:cubicBezTo>
                    <a:pt x="99" y="0"/>
                    <a:pt x="0" y="100"/>
                    <a:pt x="0" y="223"/>
                  </a:cubicBezTo>
                  <a:cubicBezTo>
                    <a:pt x="0" y="346"/>
                    <a:pt x="99" y="445"/>
                    <a:pt x="222" y="445"/>
                  </a:cubicBezTo>
                  <a:lnTo>
                    <a:pt x="445" y="445"/>
                  </a:lnTo>
                  <a:lnTo>
                    <a:pt x="445" y="1261"/>
                  </a:lnTo>
                  <a:cubicBezTo>
                    <a:pt x="445" y="2229"/>
                    <a:pt x="1232" y="2881"/>
                    <a:pt x="2068" y="3488"/>
                  </a:cubicBezTo>
                  <a:cubicBezTo>
                    <a:pt x="1232" y="4094"/>
                    <a:pt x="445" y="4746"/>
                    <a:pt x="445" y="5714"/>
                  </a:cubicBezTo>
                  <a:lnTo>
                    <a:pt x="445" y="6381"/>
                  </a:lnTo>
                  <a:lnTo>
                    <a:pt x="222" y="6381"/>
                  </a:lnTo>
                  <a:cubicBezTo>
                    <a:pt x="99" y="6381"/>
                    <a:pt x="0" y="6481"/>
                    <a:pt x="0" y="6604"/>
                  </a:cubicBezTo>
                  <a:cubicBezTo>
                    <a:pt x="0" y="6727"/>
                    <a:pt x="99" y="6827"/>
                    <a:pt x="222" y="6827"/>
                  </a:cubicBezTo>
                  <a:lnTo>
                    <a:pt x="4674" y="6827"/>
                  </a:lnTo>
                  <a:cubicBezTo>
                    <a:pt x="4797" y="6827"/>
                    <a:pt x="4897" y="6727"/>
                    <a:pt x="4897" y="6604"/>
                  </a:cubicBezTo>
                  <a:cubicBezTo>
                    <a:pt x="4897" y="6481"/>
                    <a:pt x="4797" y="6381"/>
                    <a:pt x="4674" y="6381"/>
                  </a:cubicBezTo>
                  <a:close/>
                  <a:moveTo>
                    <a:pt x="2003" y="1855"/>
                  </a:moveTo>
                  <a:cubicBezTo>
                    <a:pt x="1917" y="1855"/>
                    <a:pt x="1839" y="1806"/>
                    <a:pt x="1802" y="1728"/>
                  </a:cubicBezTo>
                  <a:cubicBezTo>
                    <a:pt x="1765" y="1650"/>
                    <a:pt x="1776" y="1558"/>
                    <a:pt x="1831" y="1492"/>
                  </a:cubicBezTo>
                  <a:lnTo>
                    <a:pt x="2499" y="675"/>
                  </a:lnTo>
                  <a:cubicBezTo>
                    <a:pt x="2577" y="580"/>
                    <a:pt x="2717" y="566"/>
                    <a:pt x="2812" y="644"/>
                  </a:cubicBezTo>
                  <a:cubicBezTo>
                    <a:pt x="2907" y="722"/>
                    <a:pt x="2921" y="862"/>
                    <a:pt x="2843" y="957"/>
                  </a:cubicBezTo>
                  <a:lnTo>
                    <a:pt x="2473" y="1410"/>
                  </a:lnTo>
                  <a:lnTo>
                    <a:pt x="3042" y="1410"/>
                  </a:lnTo>
                  <a:cubicBezTo>
                    <a:pt x="3128" y="1410"/>
                    <a:pt x="3206" y="1459"/>
                    <a:pt x="3243" y="1537"/>
                  </a:cubicBezTo>
                  <a:cubicBezTo>
                    <a:pt x="3280" y="1615"/>
                    <a:pt x="3269" y="1707"/>
                    <a:pt x="3214" y="1773"/>
                  </a:cubicBezTo>
                  <a:lnTo>
                    <a:pt x="2546" y="2590"/>
                  </a:lnTo>
                  <a:cubicBezTo>
                    <a:pt x="2502" y="2643"/>
                    <a:pt x="2438" y="2671"/>
                    <a:pt x="2374" y="2671"/>
                  </a:cubicBezTo>
                  <a:cubicBezTo>
                    <a:pt x="2324" y="2671"/>
                    <a:pt x="2275" y="2655"/>
                    <a:pt x="2233" y="2621"/>
                  </a:cubicBezTo>
                  <a:cubicBezTo>
                    <a:pt x="2138" y="2543"/>
                    <a:pt x="2124" y="2403"/>
                    <a:pt x="2202" y="2308"/>
                  </a:cubicBezTo>
                  <a:lnTo>
                    <a:pt x="2572" y="1855"/>
                  </a:lnTo>
                  <a:lnTo>
                    <a:pt x="2003" y="1855"/>
                  </a:lnTo>
                  <a:close/>
                  <a:moveTo>
                    <a:pt x="3561" y="6381"/>
                  </a:moveTo>
                  <a:lnTo>
                    <a:pt x="1335" y="6381"/>
                  </a:lnTo>
                  <a:lnTo>
                    <a:pt x="1335" y="6233"/>
                  </a:lnTo>
                  <a:cubicBezTo>
                    <a:pt x="1335" y="5748"/>
                    <a:pt x="1805" y="5322"/>
                    <a:pt x="2313" y="4933"/>
                  </a:cubicBezTo>
                  <a:cubicBezTo>
                    <a:pt x="2393" y="4872"/>
                    <a:pt x="2504" y="4872"/>
                    <a:pt x="2584" y="4933"/>
                  </a:cubicBezTo>
                  <a:cubicBezTo>
                    <a:pt x="3091" y="5322"/>
                    <a:pt x="3561" y="5748"/>
                    <a:pt x="3561" y="6233"/>
                  </a:cubicBezTo>
                  <a:lnTo>
                    <a:pt x="3561" y="6381"/>
                  </a:lnTo>
                  <a:close/>
                </a:path>
              </a:pathLst>
            </a:custGeom>
            <a:solidFill>
              <a:schemeClr val="bg1"/>
            </a:solidFill>
            <a:ln>
              <a:noFill/>
            </a:ln>
          </p:spPr>
        </p:sp>
      </p:grpSp>
      <p:grpSp>
        <p:nvGrpSpPr>
          <p:cNvPr id="75" name="组合 74"/>
          <p:cNvGrpSpPr/>
          <p:nvPr/>
        </p:nvGrpSpPr>
        <p:grpSpPr>
          <a:xfrm>
            <a:off x="4477377" y="3119604"/>
            <a:ext cx="1784508" cy="2623977"/>
            <a:chOff x="5122795" y="2789643"/>
            <a:chExt cx="1978415" cy="3089263"/>
          </a:xfrm>
        </p:grpSpPr>
        <p:grpSp>
          <p:nvGrpSpPr>
            <p:cNvPr id="48" name="组合 47"/>
            <p:cNvGrpSpPr/>
            <p:nvPr/>
          </p:nvGrpSpPr>
          <p:grpSpPr>
            <a:xfrm>
              <a:off x="5122795" y="2789643"/>
              <a:ext cx="1978415" cy="3060444"/>
              <a:chOff x="5075209" y="2482588"/>
              <a:chExt cx="1978415" cy="3060444"/>
            </a:xfrm>
          </p:grpSpPr>
          <p:sp>
            <p:nvSpPr>
              <p:cNvPr id="40" name="矩形: 圆角 39"/>
              <p:cNvSpPr/>
              <p:nvPr/>
            </p:nvSpPr>
            <p:spPr>
              <a:xfrm>
                <a:off x="5075209" y="2763302"/>
                <a:ext cx="1978415" cy="2779730"/>
              </a:xfrm>
              <a:prstGeom prst="roundRect">
                <a:avLst>
                  <a:gd name="adj" fmla="val 6447"/>
                </a:avLst>
              </a:prstGeom>
              <a:solidFill>
                <a:srgbClr val="002060">
                  <a:alpha val="25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5773605" y="2482588"/>
                <a:ext cx="640080" cy="640080"/>
              </a:xfrm>
              <a:prstGeom prst="ellipse">
                <a:avLst/>
              </a:prstGeom>
              <a:solidFill>
                <a:srgbClr val="00B0F0"/>
              </a:solidFill>
              <a:ln w="57150">
                <a:solidFill>
                  <a:srgbClr val="0F44A9"/>
                </a:solidFill>
              </a:ln>
            </p:spPr>
            <p:txBody>
              <a:bodyPr vert="horz" wrap="square" lIns="121920" tIns="60960" rIns="121920" bIns="60960" numCol="1" anchor="t" anchorCtr="0" compatLnSpc="1"/>
              <a:lstStyle/>
              <a:p>
                <a:endParaRPr lang="zh-CN" altLang="en-US" sz="2400">
                  <a:solidFill>
                    <a:schemeClr val="tx1"/>
                  </a:solidFill>
                </a:endParaRPr>
              </a:p>
            </p:txBody>
          </p:sp>
        </p:grpSp>
        <p:sp>
          <p:nvSpPr>
            <p:cNvPr id="53" name="矩形 52"/>
            <p:cNvSpPr/>
            <p:nvPr/>
          </p:nvSpPr>
          <p:spPr>
            <a:xfrm>
              <a:off x="5902923" y="5825281"/>
              <a:ext cx="476616" cy="53625"/>
            </a:xfrm>
            <a:prstGeom prst="rect">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69" name="weight-scale_73991"/>
            <p:cNvSpPr>
              <a:spLocks noChangeAspect="1"/>
            </p:cNvSpPr>
            <p:nvPr/>
          </p:nvSpPr>
          <p:spPr bwMode="auto">
            <a:xfrm>
              <a:off x="5968220" y="2966188"/>
              <a:ext cx="344812" cy="295070"/>
            </a:xfrm>
            <a:custGeom>
              <a:avLst/>
              <a:gdLst>
                <a:gd name="T0" fmla="*/ 2847 w 2855"/>
                <a:gd name="T1" fmla="*/ 1445 h 2447"/>
                <a:gd name="T2" fmla="*/ 2435 w 2855"/>
                <a:gd name="T3" fmla="*/ 620 h 2447"/>
                <a:gd name="T4" fmla="*/ 2450 w 2855"/>
                <a:gd name="T5" fmla="*/ 578 h 2447"/>
                <a:gd name="T6" fmla="*/ 2380 w 2855"/>
                <a:gd name="T7" fmla="*/ 509 h 2447"/>
                <a:gd name="T8" fmla="*/ 1603 w 2855"/>
                <a:gd name="T9" fmla="*/ 509 h 2447"/>
                <a:gd name="T10" fmla="*/ 1660 w 2855"/>
                <a:gd name="T11" fmla="*/ 430 h 2447"/>
                <a:gd name="T12" fmla="*/ 1660 w 2855"/>
                <a:gd name="T13" fmla="*/ 430 h 2447"/>
                <a:gd name="T14" fmla="*/ 1577 w 2855"/>
                <a:gd name="T15" fmla="*/ 347 h 2447"/>
                <a:gd name="T16" fmla="*/ 1546 w 2855"/>
                <a:gd name="T17" fmla="*/ 347 h 2447"/>
                <a:gd name="T18" fmla="*/ 1621 w 2855"/>
                <a:gd name="T19" fmla="*/ 194 h 2447"/>
                <a:gd name="T20" fmla="*/ 1427 w 2855"/>
                <a:gd name="T21" fmla="*/ 0 h 2447"/>
                <a:gd name="T22" fmla="*/ 1233 w 2855"/>
                <a:gd name="T23" fmla="*/ 194 h 2447"/>
                <a:gd name="T24" fmla="*/ 1308 w 2855"/>
                <a:gd name="T25" fmla="*/ 347 h 2447"/>
                <a:gd name="T26" fmla="*/ 1277 w 2855"/>
                <a:gd name="T27" fmla="*/ 347 h 2447"/>
                <a:gd name="T28" fmla="*/ 1194 w 2855"/>
                <a:gd name="T29" fmla="*/ 430 h 2447"/>
                <a:gd name="T30" fmla="*/ 1194 w 2855"/>
                <a:gd name="T31" fmla="*/ 430 h 2447"/>
                <a:gd name="T32" fmla="*/ 1252 w 2855"/>
                <a:gd name="T33" fmla="*/ 509 h 2447"/>
                <a:gd name="T34" fmla="*/ 482 w 2855"/>
                <a:gd name="T35" fmla="*/ 509 h 2447"/>
                <a:gd name="T36" fmla="*/ 482 w 2855"/>
                <a:gd name="T37" fmla="*/ 509 h 2447"/>
                <a:gd name="T38" fmla="*/ 482 w 2855"/>
                <a:gd name="T39" fmla="*/ 509 h 2447"/>
                <a:gd name="T40" fmla="*/ 474 w 2855"/>
                <a:gd name="T41" fmla="*/ 509 h 2447"/>
                <a:gd name="T42" fmla="*/ 405 w 2855"/>
                <a:gd name="T43" fmla="*/ 578 h 2447"/>
                <a:gd name="T44" fmla="*/ 424 w 2855"/>
                <a:gd name="T45" fmla="*/ 625 h 2447"/>
                <a:gd name="T46" fmla="*/ 8 w 2855"/>
                <a:gd name="T47" fmla="*/ 1458 h 2447"/>
                <a:gd name="T48" fmla="*/ 2 w 2855"/>
                <a:gd name="T49" fmla="*/ 1499 h 2447"/>
                <a:gd name="T50" fmla="*/ 2 w 2855"/>
                <a:gd name="T51" fmla="*/ 1507 h 2447"/>
                <a:gd name="T52" fmla="*/ 482 w 2855"/>
                <a:gd name="T53" fmla="*/ 1942 h 2447"/>
                <a:gd name="T54" fmla="*/ 962 w 2855"/>
                <a:gd name="T55" fmla="*/ 1507 h 2447"/>
                <a:gd name="T56" fmla="*/ 962 w 2855"/>
                <a:gd name="T57" fmla="*/ 1499 h 2447"/>
                <a:gd name="T58" fmla="*/ 956 w 2855"/>
                <a:gd name="T59" fmla="*/ 1458 h 2447"/>
                <a:gd name="T60" fmla="*/ 551 w 2855"/>
                <a:gd name="T61" fmla="*/ 647 h 2447"/>
                <a:gd name="T62" fmla="*/ 1334 w 2855"/>
                <a:gd name="T63" fmla="*/ 647 h 2447"/>
                <a:gd name="T64" fmla="*/ 1334 w 2855"/>
                <a:gd name="T65" fmla="*/ 2240 h 2447"/>
                <a:gd name="T66" fmla="*/ 692 w 2855"/>
                <a:gd name="T67" fmla="*/ 2240 h 2447"/>
                <a:gd name="T68" fmla="*/ 552 w 2855"/>
                <a:gd name="T69" fmla="*/ 2380 h 2447"/>
                <a:gd name="T70" fmla="*/ 618 w 2855"/>
                <a:gd name="T71" fmla="*/ 2447 h 2447"/>
                <a:gd name="T72" fmla="*/ 2236 w 2855"/>
                <a:gd name="T73" fmla="*/ 2447 h 2447"/>
                <a:gd name="T74" fmla="*/ 2303 w 2855"/>
                <a:gd name="T75" fmla="*/ 2380 h 2447"/>
                <a:gd name="T76" fmla="*/ 2163 w 2855"/>
                <a:gd name="T77" fmla="*/ 2240 h 2447"/>
                <a:gd name="T78" fmla="*/ 1520 w 2855"/>
                <a:gd name="T79" fmla="*/ 2240 h 2447"/>
                <a:gd name="T80" fmla="*/ 1520 w 2855"/>
                <a:gd name="T81" fmla="*/ 647 h 2447"/>
                <a:gd name="T82" fmla="*/ 2297 w 2855"/>
                <a:gd name="T83" fmla="*/ 647 h 2447"/>
                <a:gd name="T84" fmla="*/ 1899 w 2855"/>
                <a:gd name="T85" fmla="*/ 1445 h 2447"/>
                <a:gd name="T86" fmla="*/ 1893 w 2855"/>
                <a:gd name="T87" fmla="*/ 1486 h 2447"/>
                <a:gd name="T88" fmla="*/ 1893 w 2855"/>
                <a:gd name="T89" fmla="*/ 1493 h 2447"/>
                <a:gd name="T90" fmla="*/ 2373 w 2855"/>
                <a:gd name="T91" fmla="*/ 1929 h 2447"/>
                <a:gd name="T92" fmla="*/ 2853 w 2855"/>
                <a:gd name="T93" fmla="*/ 1493 h 2447"/>
                <a:gd name="T94" fmla="*/ 2853 w 2855"/>
                <a:gd name="T95" fmla="*/ 1486 h 2447"/>
                <a:gd name="T96" fmla="*/ 2847 w 2855"/>
                <a:gd name="T97" fmla="*/ 1445 h 2447"/>
                <a:gd name="T98" fmla="*/ 156 w 2855"/>
                <a:gd name="T99" fmla="*/ 1460 h 2447"/>
                <a:gd name="T100" fmla="*/ 482 w 2855"/>
                <a:gd name="T101" fmla="*/ 808 h 2447"/>
                <a:gd name="T102" fmla="*/ 807 w 2855"/>
                <a:gd name="T103" fmla="*/ 1460 h 2447"/>
                <a:gd name="T104" fmla="*/ 156 w 2855"/>
                <a:gd name="T105" fmla="*/ 1460 h 2447"/>
                <a:gd name="T106" fmla="*/ 2047 w 2855"/>
                <a:gd name="T107" fmla="*/ 1447 h 2447"/>
                <a:gd name="T108" fmla="*/ 2373 w 2855"/>
                <a:gd name="T109" fmla="*/ 794 h 2447"/>
                <a:gd name="T110" fmla="*/ 2698 w 2855"/>
                <a:gd name="T111" fmla="*/ 1447 h 2447"/>
                <a:gd name="T112" fmla="*/ 2047 w 2855"/>
                <a:gd name="T113" fmla="*/ 1447 h 2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55" h="2447">
                  <a:moveTo>
                    <a:pt x="2847" y="1445"/>
                  </a:moveTo>
                  <a:lnTo>
                    <a:pt x="2435" y="620"/>
                  </a:lnTo>
                  <a:cubicBezTo>
                    <a:pt x="2444" y="609"/>
                    <a:pt x="2450" y="594"/>
                    <a:pt x="2450" y="578"/>
                  </a:cubicBezTo>
                  <a:cubicBezTo>
                    <a:pt x="2450" y="540"/>
                    <a:pt x="2419" y="509"/>
                    <a:pt x="2380" y="509"/>
                  </a:cubicBezTo>
                  <a:lnTo>
                    <a:pt x="1603" y="509"/>
                  </a:lnTo>
                  <a:cubicBezTo>
                    <a:pt x="1636" y="498"/>
                    <a:pt x="1660" y="467"/>
                    <a:pt x="1660" y="430"/>
                  </a:cubicBezTo>
                  <a:lnTo>
                    <a:pt x="1660" y="430"/>
                  </a:lnTo>
                  <a:cubicBezTo>
                    <a:pt x="1660" y="384"/>
                    <a:pt x="1623" y="347"/>
                    <a:pt x="1577" y="347"/>
                  </a:cubicBezTo>
                  <a:lnTo>
                    <a:pt x="1546" y="347"/>
                  </a:lnTo>
                  <a:cubicBezTo>
                    <a:pt x="1592" y="311"/>
                    <a:pt x="1621" y="256"/>
                    <a:pt x="1621" y="194"/>
                  </a:cubicBezTo>
                  <a:cubicBezTo>
                    <a:pt x="1621" y="87"/>
                    <a:pt x="1534" y="0"/>
                    <a:pt x="1427" y="0"/>
                  </a:cubicBezTo>
                  <a:cubicBezTo>
                    <a:pt x="1320" y="0"/>
                    <a:pt x="1233" y="87"/>
                    <a:pt x="1233" y="194"/>
                  </a:cubicBezTo>
                  <a:cubicBezTo>
                    <a:pt x="1233" y="256"/>
                    <a:pt x="1263" y="311"/>
                    <a:pt x="1308" y="347"/>
                  </a:cubicBezTo>
                  <a:lnTo>
                    <a:pt x="1277" y="347"/>
                  </a:lnTo>
                  <a:cubicBezTo>
                    <a:pt x="1231" y="347"/>
                    <a:pt x="1194" y="384"/>
                    <a:pt x="1194" y="430"/>
                  </a:cubicBezTo>
                  <a:lnTo>
                    <a:pt x="1194" y="430"/>
                  </a:lnTo>
                  <a:cubicBezTo>
                    <a:pt x="1194" y="467"/>
                    <a:pt x="1218" y="498"/>
                    <a:pt x="1252" y="509"/>
                  </a:cubicBezTo>
                  <a:lnTo>
                    <a:pt x="482" y="509"/>
                  </a:lnTo>
                  <a:lnTo>
                    <a:pt x="482" y="509"/>
                  </a:lnTo>
                  <a:lnTo>
                    <a:pt x="482" y="509"/>
                  </a:lnTo>
                  <a:lnTo>
                    <a:pt x="474" y="509"/>
                  </a:lnTo>
                  <a:cubicBezTo>
                    <a:pt x="436" y="509"/>
                    <a:pt x="405" y="540"/>
                    <a:pt x="405" y="578"/>
                  </a:cubicBezTo>
                  <a:cubicBezTo>
                    <a:pt x="405" y="597"/>
                    <a:pt x="412" y="613"/>
                    <a:pt x="424" y="625"/>
                  </a:cubicBezTo>
                  <a:lnTo>
                    <a:pt x="8" y="1458"/>
                  </a:lnTo>
                  <a:cubicBezTo>
                    <a:pt x="1" y="1471"/>
                    <a:pt x="0" y="1486"/>
                    <a:pt x="2" y="1499"/>
                  </a:cubicBezTo>
                  <a:cubicBezTo>
                    <a:pt x="2" y="1501"/>
                    <a:pt x="2" y="1504"/>
                    <a:pt x="2" y="1507"/>
                  </a:cubicBezTo>
                  <a:cubicBezTo>
                    <a:pt x="25" y="1751"/>
                    <a:pt x="231" y="1942"/>
                    <a:pt x="482" y="1942"/>
                  </a:cubicBezTo>
                  <a:cubicBezTo>
                    <a:pt x="732" y="1942"/>
                    <a:pt x="938" y="1751"/>
                    <a:pt x="962" y="1507"/>
                  </a:cubicBezTo>
                  <a:cubicBezTo>
                    <a:pt x="962" y="1504"/>
                    <a:pt x="962" y="1501"/>
                    <a:pt x="962" y="1499"/>
                  </a:cubicBezTo>
                  <a:cubicBezTo>
                    <a:pt x="964" y="1486"/>
                    <a:pt x="962" y="1471"/>
                    <a:pt x="956" y="1458"/>
                  </a:cubicBezTo>
                  <a:lnTo>
                    <a:pt x="551" y="647"/>
                  </a:lnTo>
                  <a:lnTo>
                    <a:pt x="1334" y="647"/>
                  </a:lnTo>
                  <a:lnTo>
                    <a:pt x="1334" y="2240"/>
                  </a:lnTo>
                  <a:lnTo>
                    <a:pt x="692" y="2240"/>
                  </a:lnTo>
                  <a:cubicBezTo>
                    <a:pt x="614" y="2240"/>
                    <a:pt x="552" y="2303"/>
                    <a:pt x="552" y="2380"/>
                  </a:cubicBezTo>
                  <a:cubicBezTo>
                    <a:pt x="552" y="2417"/>
                    <a:pt x="582" y="2447"/>
                    <a:pt x="618" y="2447"/>
                  </a:cubicBezTo>
                  <a:lnTo>
                    <a:pt x="2236" y="2447"/>
                  </a:lnTo>
                  <a:cubicBezTo>
                    <a:pt x="2273" y="2447"/>
                    <a:pt x="2303" y="2417"/>
                    <a:pt x="2303" y="2380"/>
                  </a:cubicBezTo>
                  <a:cubicBezTo>
                    <a:pt x="2303" y="2303"/>
                    <a:pt x="2240" y="2240"/>
                    <a:pt x="2163" y="2240"/>
                  </a:cubicBezTo>
                  <a:lnTo>
                    <a:pt x="1520" y="2240"/>
                  </a:lnTo>
                  <a:lnTo>
                    <a:pt x="1520" y="647"/>
                  </a:lnTo>
                  <a:lnTo>
                    <a:pt x="2297" y="647"/>
                  </a:lnTo>
                  <a:lnTo>
                    <a:pt x="1899" y="1445"/>
                  </a:lnTo>
                  <a:cubicBezTo>
                    <a:pt x="1892" y="1458"/>
                    <a:pt x="1891" y="1472"/>
                    <a:pt x="1893" y="1486"/>
                  </a:cubicBezTo>
                  <a:cubicBezTo>
                    <a:pt x="1893" y="1488"/>
                    <a:pt x="1893" y="1491"/>
                    <a:pt x="1893" y="1493"/>
                  </a:cubicBezTo>
                  <a:cubicBezTo>
                    <a:pt x="1916" y="1738"/>
                    <a:pt x="2122" y="1929"/>
                    <a:pt x="2373" y="1929"/>
                  </a:cubicBezTo>
                  <a:cubicBezTo>
                    <a:pt x="2623" y="1929"/>
                    <a:pt x="2829" y="1738"/>
                    <a:pt x="2853" y="1493"/>
                  </a:cubicBezTo>
                  <a:cubicBezTo>
                    <a:pt x="2853" y="1491"/>
                    <a:pt x="2853" y="1488"/>
                    <a:pt x="2853" y="1486"/>
                  </a:cubicBezTo>
                  <a:cubicBezTo>
                    <a:pt x="2855" y="1472"/>
                    <a:pt x="2853" y="1458"/>
                    <a:pt x="2847" y="1445"/>
                  </a:cubicBezTo>
                  <a:close/>
                  <a:moveTo>
                    <a:pt x="156" y="1460"/>
                  </a:moveTo>
                  <a:lnTo>
                    <a:pt x="482" y="808"/>
                  </a:lnTo>
                  <a:lnTo>
                    <a:pt x="807" y="1460"/>
                  </a:lnTo>
                  <a:lnTo>
                    <a:pt x="156" y="1460"/>
                  </a:lnTo>
                  <a:close/>
                  <a:moveTo>
                    <a:pt x="2047" y="1447"/>
                  </a:moveTo>
                  <a:lnTo>
                    <a:pt x="2373" y="794"/>
                  </a:lnTo>
                  <a:lnTo>
                    <a:pt x="2698" y="1447"/>
                  </a:lnTo>
                  <a:lnTo>
                    <a:pt x="2047" y="1447"/>
                  </a:lnTo>
                  <a:close/>
                </a:path>
              </a:pathLst>
            </a:custGeom>
            <a:solidFill>
              <a:schemeClr val="bg1"/>
            </a:solidFill>
            <a:ln>
              <a:noFill/>
            </a:ln>
          </p:spPr>
        </p:sp>
      </p:grpSp>
      <p:grpSp>
        <p:nvGrpSpPr>
          <p:cNvPr id="74" name="组合 73"/>
          <p:cNvGrpSpPr/>
          <p:nvPr/>
        </p:nvGrpSpPr>
        <p:grpSpPr>
          <a:xfrm>
            <a:off x="2704416" y="3119605"/>
            <a:ext cx="1521239" cy="2601526"/>
            <a:chOff x="3092226" y="2810153"/>
            <a:chExt cx="1915836" cy="3019776"/>
          </a:xfrm>
        </p:grpSpPr>
        <p:grpSp>
          <p:nvGrpSpPr>
            <p:cNvPr id="49" name="组合 48"/>
            <p:cNvGrpSpPr/>
            <p:nvPr/>
          </p:nvGrpSpPr>
          <p:grpSpPr>
            <a:xfrm>
              <a:off x="3092226" y="2810153"/>
              <a:ext cx="1915836" cy="2992964"/>
              <a:chOff x="2944473" y="2503098"/>
              <a:chExt cx="1915836" cy="2992964"/>
            </a:xfrm>
          </p:grpSpPr>
          <p:sp>
            <p:nvSpPr>
              <p:cNvPr id="38" name="矩形: 圆角 37"/>
              <p:cNvSpPr/>
              <p:nvPr/>
            </p:nvSpPr>
            <p:spPr>
              <a:xfrm>
                <a:off x="2944473" y="2763302"/>
                <a:ext cx="1915836" cy="2732760"/>
              </a:xfrm>
              <a:prstGeom prst="roundRect">
                <a:avLst>
                  <a:gd name="adj" fmla="val 9849"/>
                </a:avLst>
              </a:prstGeom>
              <a:solidFill>
                <a:srgbClr val="002060">
                  <a:alpha val="25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9" name="椭圆 38"/>
              <p:cNvSpPr/>
              <p:nvPr/>
            </p:nvSpPr>
            <p:spPr>
              <a:xfrm>
                <a:off x="3579353" y="2503098"/>
                <a:ext cx="640080" cy="606698"/>
              </a:xfrm>
              <a:prstGeom prst="ellipse">
                <a:avLst/>
              </a:prstGeom>
              <a:solidFill>
                <a:srgbClr val="00B0F0"/>
              </a:solidFill>
              <a:ln w="57150">
                <a:solidFill>
                  <a:srgbClr val="0F44A9"/>
                </a:solidFill>
              </a:ln>
            </p:spPr>
            <p:txBody>
              <a:bodyPr vert="horz" wrap="square" lIns="121920" tIns="60960" rIns="121920" bIns="60960" numCol="1" anchor="t" anchorCtr="0" compatLnSpc="1"/>
              <a:lstStyle/>
              <a:p>
                <a:endParaRPr lang="zh-CN" altLang="en-US" sz="2400">
                  <a:solidFill>
                    <a:schemeClr val="tx1"/>
                  </a:solidFill>
                </a:endParaRPr>
              </a:p>
            </p:txBody>
          </p:sp>
        </p:grpSp>
        <p:sp>
          <p:nvSpPr>
            <p:cNvPr id="52" name="矩形 51"/>
            <p:cNvSpPr/>
            <p:nvPr/>
          </p:nvSpPr>
          <p:spPr>
            <a:xfrm>
              <a:off x="3771646" y="5776304"/>
              <a:ext cx="476616" cy="53625"/>
            </a:xfrm>
            <a:prstGeom prst="rect">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68" name="hose_114494"/>
            <p:cNvSpPr>
              <a:spLocks noChangeAspect="1"/>
            </p:cNvSpPr>
            <p:nvPr/>
          </p:nvSpPr>
          <p:spPr bwMode="auto">
            <a:xfrm>
              <a:off x="3846188" y="2985309"/>
              <a:ext cx="439266" cy="219659"/>
            </a:xfrm>
            <a:custGeom>
              <a:avLst/>
              <a:gdLst>
                <a:gd name="connsiteX0" fmla="*/ 33800 w 605663"/>
                <a:gd name="connsiteY0" fmla="*/ 235406 h 302867"/>
                <a:gd name="connsiteX1" fmla="*/ 400530 w 605663"/>
                <a:gd name="connsiteY1" fmla="*/ 235406 h 302867"/>
                <a:gd name="connsiteX2" fmla="*/ 434330 w 605663"/>
                <a:gd name="connsiteY2" fmla="*/ 269136 h 302867"/>
                <a:gd name="connsiteX3" fmla="*/ 400530 w 605663"/>
                <a:gd name="connsiteY3" fmla="*/ 302867 h 302867"/>
                <a:gd name="connsiteX4" fmla="*/ 33800 w 605663"/>
                <a:gd name="connsiteY4" fmla="*/ 302867 h 302867"/>
                <a:gd name="connsiteX5" fmla="*/ 0 w 605663"/>
                <a:gd name="connsiteY5" fmla="*/ 269136 h 302867"/>
                <a:gd name="connsiteX6" fmla="*/ 33800 w 605663"/>
                <a:gd name="connsiteY6" fmla="*/ 235406 h 302867"/>
                <a:gd name="connsiteX7" fmla="*/ 130123 w 605663"/>
                <a:gd name="connsiteY7" fmla="*/ 135062 h 302867"/>
                <a:gd name="connsiteX8" fmla="*/ 400529 w 605663"/>
                <a:gd name="connsiteY8" fmla="*/ 135062 h 302867"/>
                <a:gd name="connsiteX9" fmla="*/ 434330 w 605663"/>
                <a:gd name="connsiteY9" fmla="*/ 168792 h 302867"/>
                <a:gd name="connsiteX10" fmla="*/ 400529 w 605663"/>
                <a:gd name="connsiteY10" fmla="*/ 202523 h 302867"/>
                <a:gd name="connsiteX11" fmla="*/ 130123 w 605663"/>
                <a:gd name="connsiteY11" fmla="*/ 202523 h 302867"/>
                <a:gd name="connsiteX12" fmla="*/ 96322 w 605663"/>
                <a:gd name="connsiteY12" fmla="*/ 168792 h 302867"/>
                <a:gd name="connsiteX13" fmla="*/ 130123 w 605663"/>
                <a:gd name="connsiteY13" fmla="*/ 135062 h 302867"/>
                <a:gd name="connsiteX14" fmla="*/ 488123 w 605663"/>
                <a:gd name="connsiteY14" fmla="*/ 0 h 302867"/>
                <a:gd name="connsiteX15" fmla="*/ 489045 w 605663"/>
                <a:gd name="connsiteY15" fmla="*/ 0 h 302867"/>
                <a:gd name="connsiteX16" fmla="*/ 505331 w 605663"/>
                <a:gd name="connsiteY16" fmla="*/ 16883 h 302867"/>
                <a:gd name="connsiteX17" fmla="*/ 505331 w 605663"/>
                <a:gd name="connsiteY17" fmla="*/ 33612 h 302867"/>
                <a:gd name="connsiteX18" fmla="*/ 589530 w 605663"/>
                <a:gd name="connsiteY18" fmla="*/ 46658 h 302867"/>
                <a:gd name="connsiteX19" fmla="*/ 605663 w 605663"/>
                <a:gd name="connsiteY19" fmla="*/ 65536 h 302867"/>
                <a:gd name="connsiteX20" fmla="*/ 605663 w 605663"/>
                <a:gd name="connsiteY20" fmla="*/ 67531 h 302867"/>
                <a:gd name="connsiteX21" fmla="*/ 589530 w 605663"/>
                <a:gd name="connsiteY21" fmla="*/ 86409 h 302867"/>
                <a:gd name="connsiteX22" fmla="*/ 505331 w 605663"/>
                <a:gd name="connsiteY22" fmla="*/ 99608 h 302867"/>
                <a:gd name="connsiteX23" fmla="*/ 505331 w 605663"/>
                <a:gd name="connsiteY23" fmla="*/ 118179 h 302867"/>
                <a:gd name="connsiteX24" fmla="*/ 489045 w 605663"/>
                <a:gd name="connsiteY24" fmla="*/ 135062 h 302867"/>
                <a:gd name="connsiteX25" fmla="*/ 488123 w 605663"/>
                <a:gd name="connsiteY25" fmla="*/ 135062 h 302867"/>
                <a:gd name="connsiteX26" fmla="*/ 470453 w 605663"/>
                <a:gd name="connsiteY26" fmla="*/ 118179 h 302867"/>
                <a:gd name="connsiteX27" fmla="*/ 470453 w 605663"/>
                <a:gd name="connsiteY27" fmla="*/ 100376 h 302867"/>
                <a:gd name="connsiteX28" fmla="*/ 130124 w 605663"/>
                <a:gd name="connsiteY28" fmla="*/ 100376 h 302867"/>
                <a:gd name="connsiteX29" fmla="*/ 96322 w 605663"/>
                <a:gd name="connsiteY29" fmla="*/ 66610 h 302867"/>
                <a:gd name="connsiteX30" fmla="*/ 130124 w 605663"/>
                <a:gd name="connsiteY30" fmla="*/ 32845 h 302867"/>
                <a:gd name="connsiteX31" fmla="*/ 470453 w 605663"/>
                <a:gd name="connsiteY31" fmla="*/ 32845 h 302867"/>
                <a:gd name="connsiteX32" fmla="*/ 470453 w 605663"/>
                <a:gd name="connsiteY32" fmla="*/ 16883 h 302867"/>
                <a:gd name="connsiteX33" fmla="*/ 488123 w 605663"/>
                <a:gd name="connsiteY33" fmla="*/ 0 h 30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5663" h="302867">
                  <a:moveTo>
                    <a:pt x="33800" y="235406"/>
                  </a:moveTo>
                  <a:lnTo>
                    <a:pt x="400530" y="235406"/>
                  </a:lnTo>
                  <a:cubicBezTo>
                    <a:pt x="419120" y="235406"/>
                    <a:pt x="434330" y="250431"/>
                    <a:pt x="434330" y="269136"/>
                  </a:cubicBezTo>
                  <a:cubicBezTo>
                    <a:pt x="434330" y="287688"/>
                    <a:pt x="419120" y="302867"/>
                    <a:pt x="400530" y="302867"/>
                  </a:cubicBezTo>
                  <a:lnTo>
                    <a:pt x="33800" y="302867"/>
                  </a:lnTo>
                  <a:cubicBezTo>
                    <a:pt x="15210" y="302867"/>
                    <a:pt x="0" y="287688"/>
                    <a:pt x="0" y="269136"/>
                  </a:cubicBezTo>
                  <a:cubicBezTo>
                    <a:pt x="0" y="250431"/>
                    <a:pt x="15210" y="235406"/>
                    <a:pt x="33800" y="235406"/>
                  </a:cubicBezTo>
                  <a:close/>
                  <a:moveTo>
                    <a:pt x="130123" y="135062"/>
                  </a:moveTo>
                  <a:lnTo>
                    <a:pt x="400529" y="135062"/>
                  </a:lnTo>
                  <a:cubicBezTo>
                    <a:pt x="419120" y="135062"/>
                    <a:pt x="434330" y="150241"/>
                    <a:pt x="434330" y="168792"/>
                  </a:cubicBezTo>
                  <a:cubicBezTo>
                    <a:pt x="434330" y="187498"/>
                    <a:pt x="419120" y="202523"/>
                    <a:pt x="400529" y="202523"/>
                  </a:cubicBezTo>
                  <a:lnTo>
                    <a:pt x="130123" y="202523"/>
                  </a:lnTo>
                  <a:cubicBezTo>
                    <a:pt x="111379" y="202523"/>
                    <a:pt x="96322" y="187498"/>
                    <a:pt x="96322" y="168792"/>
                  </a:cubicBezTo>
                  <a:cubicBezTo>
                    <a:pt x="96322" y="150241"/>
                    <a:pt x="111379" y="135062"/>
                    <a:pt x="130123" y="135062"/>
                  </a:cubicBezTo>
                  <a:close/>
                  <a:moveTo>
                    <a:pt x="488123" y="0"/>
                  </a:moveTo>
                  <a:lnTo>
                    <a:pt x="489045" y="0"/>
                  </a:lnTo>
                  <a:cubicBezTo>
                    <a:pt x="498417" y="0"/>
                    <a:pt x="505331" y="7674"/>
                    <a:pt x="505331" y="16883"/>
                  </a:cubicBezTo>
                  <a:lnTo>
                    <a:pt x="505331" y="33612"/>
                  </a:lnTo>
                  <a:lnTo>
                    <a:pt x="589530" y="46658"/>
                  </a:lnTo>
                  <a:cubicBezTo>
                    <a:pt x="598442" y="48039"/>
                    <a:pt x="605663" y="56480"/>
                    <a:pt x="605663" y="65536"/>
                  </a:cubicBezTo>
                  <a:lnTo>
                    <a:pt x="605663" y="67531"/>
                  </a:lnTo>
                  <a:cubicBezTo>
                    <a:pt x="605663" y="76586"/>
                    <a:pt x="598442" y="85028"/>
                    <a:pt x="589530" y="86409"/>
                  </a:cubicBezTo>
                  <a:lnTo>
                    <a:pt x="505331" y="99608"/>
                  </a:lnTo>
                  <a:lnTo>
                    <a:pt x="505331" y="118179"/>
                  </a:lnTo>
                  <a:cubicBezTo>
                    <a:pt x="505331" y="127542"/>
                    <a:pt x="498417" y="135062"/>
                    <a:pt x="489045" y="135062"/>
                  </a:cubicBezTo>
                  <a:lnTo>
                    <a:pt x="488123" y="135062"/>
                  </a:lnTo>
                  <a:cubicBezTo>
                    <a:pt x="478750" y="135062"/>
                    <a:pt x="470453" y="127542"/>
                    <a:pt x="470453" y="118179"/>
                  </a:cubicBezTo>
                  <a:lnTo>
                    <a:pt x="470453" y="100376"/>
                  </a:lnTo>
                  <a:lnTo>
                    <a:pt x="130124" y="100376"/>
                  </a:lnTo>
                  <a:cubicBezTo>
                    <a:pt x="111379" y="100376"/>
                    <a:pt x="96322" y="85181"/>
                    <a:pt x="96322" y="66610"/>
                  </a:cubicBezTo>
                  <a:cubicBezTo>
                    <a:pt x="96322" y="47886"/>
                    <a:pt x="111379" y="32845"/>
                    <a:pt x="130124" y="32845"/>
                  </a:cubicBezTo>
                  <a:lnTo>
                    <a:pt x="470453" y="32845"/>
                  </a:lnTo>
                  <a:lnTo>
                    <a:pt x="470453" y="16883"/>
                  </a:lnTo>
                  <a:cubicBezTo>
                    <a:pt x="470453" y="7674"/>
                    <a:pt x="478750" y="0"/>
                    <a:pt x="488123" y="0"/>
                  </a:cubicBezTo>
                  <a:close/>
                </a:path>
              </a:pathLst>
            </a:custGeom>
            <a:solidFill>
              <a:schemeClr val="bg1"/>
            </a:solidFill>
            <a:ln>
              <a:noFill/>
            </a:ln>
          </p:spPr>
        </p:sp>
      </p:grpSp>
      <p:grpSp>
        <p:nvGrpSpPr>
          <p:cNvPr id="73" name="组合 72"/>
          <p:cNvGrpSpPr/>
          <p:nvPr/>
        </p:nvGrpSpPr>
        <p:grpSpPr>
          <a:xfrm>
            <a:off x="810229" y="3091141"/>
            <a:ext cx="1578642" cy="2645258"/>
            <a:chOff x="1058981" y="2789643"/>
            <a:chExt cx="1788160" cy="3032062"/>
          </a:xfrm>
        </p:grpSpPr>
        <p:grpSp>
          <p:nvGrpSpPr>
            <p:cNvPr id="50" name="组合 49"/>
            <p:cNvGrpSpPr/>
            <p:nvPr/>
          </p:nvGrpSpPr>
          <p:grpSpPr>
            <a:xfrm>
              <a:off x="1058981" y="2789643"/>
              <a:ext cx="1788160" cy="3012236"/>
              <a:chOff x="1079126" y="2482588"/>
              <a:chExt cx="1788160" cy="3012236"/>
            </a:xfrm>
          </p:grpSpPr>
          <p:sp>
            <p:nvSpPr>
              <p:cNvPr id="35" name="矩形: 圆角 34"/>
              <p:cNvSpPr/>
              <p:nvPr/>
            </p:nvSpPr>
            <p:spPr>
              <a:xfrm>
                <a:off x="1079126" y="2763302"/>
                <a:ext cx="1788160" cy="2731522"/>
              </a:xfrm>
              <a:prstGeom prst="roundRect">
                <a:avLst>
                  <a:gd name="adj" fmla="val 9849"/>
                </a:avLst>
              </a:prstGeom>
              <a:solidFill>
                <a:srgbClr val="002060">
                  <a:alpha val="25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椭圆 33"/>
              <p:cNvSpPr/>
              <p:nvPr/>
            </p:nvSpPr>
            <p:spPr>
              <a:xfrm>
                <a:off x="1653166" y="2482588"/>
                <a:ext cx="640080" cy="640080"/>
              </a:xfrm>
              <a:prstGeom prst="ellipse">
                <a:avLst/>
              </a:prstGeom>
              <a:solidFill>
                <a:srgbClr val="00B0F0"/>
              </a:solidFill>
              <a:ln w="57150">
                <a:solidFill>
                  <a:srgbClr val="0F44A9"/>
                </a:solidFill>
              </a:ln>
            </p:spPr>
            <p:txBody>
              <a:bodyPr vert="horz" wrap="square" lIns="121920" tIns="60960" rIns="121920" bIns="60960" numCol="1" anchor="t" anchorCtr="0" compatLnSpc="1"/>
              <a:lstStyle/>
              <a:p>
                <a:endParaRPr lang="zh-CN" altLang="en-US" sz="2400">
                  <a:solidFill>
                    <a:schemeClr val="tx1"/>
                  </a:solidFill>
                </a:endParaRPr>
              </a:p>
            </p:txBody>
          </p:sp>
        </p:grpSp>
        <p:sp>
          <p:nvSpPr>
            <p:cNvPr id="51" name="矩形 50"/>
            <p:cNvSpPr/>
            <p:nvPr/>
          </p:nvSpPr>
          <p:spPr>
            <a:xfrm>
              <a:off x="1714752" y="5768080"/>
              <a:ext cx="476616" cy="53625"/>
            </a:xfrm>
            <a:prstGeom prst="rect">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66" name="drops_95868"/>
            <p:cNvSpPr>
              <a:spLocks noChangeAspect="1"/>
            </p:cNvSpPr>
            <p:nvPr/>
          </p:nvSpPr>
          <p:spPr bwMode="auto">
            <a:xfrm>
              <a:off x="1797238" y="2966188"/>
              <a:ext cx="288590" cy="288893"/>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6439" h="607074">
                  <a:moveTo>
                    <a:pt x="458611" y="83902"/>
                  </a:moveTo>
                  <a:cubicBezTo>
                    <a:pt x="495491" y="130388"/>
                    <a:pt x="606439" y="279666"/>
                    <a:pt x="606439" y="387213"/>
                  </a:cubicBezTo>
                  <a:cubicBezTo>
                    <a:pt x="606439" y="468679"/>
                    <a:pt x="540055" y="534956"/>
                    <a:pt x="458611" y="534956"/>
                  </a:cubicBezTo>
                  <a:cubicBezTo>
                    <a:pt x="377013" y="534956"/>
                    <a:pt x="310629" y="468679"/>
                    <a:pt x="310629" y="387213"/>
                  </a:cubicBezTo>
                  <a:cubicBezTo>
                    <a:pt x="310629" y="279819"/>
                    <a:pt x="421731" y="130542"/>
                    <a:pt x="458611" y="83902"/>
                  </a:cubicBezTo>
                  <a:close/>
                  <a:moveTo>
                    <a:pt x="205861" y="0"/>
                  </a:moveTo>
                  <a:lnTo>
                    <a:pt x="225372" y="23013"/>
                  </a:lnTo>
                  <a:cubicBezTo>
                    <a:pt x="229827" y="28229"/>
                    <a:pt x="293121" y="103404"/>
                    <a:pt x="344740" y="196375"/>
                  </a:cubicBezTo>
                  <a:cubicBezTo>
                    <a:pt x="333679" y="215399"/>
                    <a:pt x="324154" y="233809"/>
                    <a:pt x="316012" y="251452"/>
                  </a:cubicBezTo>
                  <a:cubicBezTo>
                    <a:pt x="292046" y="303153"/>
                    <a:pt x="279909" y="348565"/>
                    <a:pt x="279909" y="387226"/>
                  </a:cubicBezTo>
                  <a:cubicBezTo>
                    <a:pt x="279909" y="431257"/>
                    <a:pt x="295887" y="471606"/>
                    <a:pt x="322464" y="502750"/>
                  </a:cubicBezTo>
                  <a:cubicBezTo>
                    <a:pt x="333525" y="515790"/>
                    <a:pt x="346584" y="527143"/>
                    <a:pt x="360871" y="536502"/>
                  </a:cubicBezTo>
                  <a:cubicBezTo>
                    <a:pt x="323079" y="579766"/>
                    <a:pt x="267619" y="607074"/>
                    <a:pt x="205861" y="607074"/>
                  </a:cubicBezTo>
                  <a:cubicBezTo>
                    <a:pt x="92330" y="607074"/>
                    <a:pt x="0" y="514870"/>
                    <a:pt x="0" y="401494"/>
                  </a:cubicBezTo>
                  <a:cubicBezTo>
                    <a:pt x="0" y="244394"/>
                    <a:pt x="178669" y="32064"/>
                    <a:pt x="186350" y="23013"/>
                  </a:cubicBezTo>
                  <a:close/>
                </a:path>
              </a:pathLst>
            </a:custGeom>
            <a:solidFill>
              <a:schemeClr val="bg1"/>
            </a:solidFill>
            <a:ln>
              <a:noFill/>
            </a:ln>
          </p:spPr>
        </p:sp>
      </p:grpSp>
      <p:sp>
        <p:nvSpPr>
          <p:cNvPr id="37" name="矩形 36"/>
          <p:cNvSpPr/>
          <p:nvPr/>
        </p:nvSpPr>
        <p:spPr>
          <a:xfrm>
            <a:off x="4559273" y="3646670"/>
            <a:ext cx="1692037" cy="1981696"/>
          </a:xfrm>
          <a:prstGeom prst="rect">
            <a:avLst/>
          </a:prstGeom>
        </p:spPr>
        <p:txBody>
          <a:bodyPr wrap="square">
            <a:spAutoFit/>
          </a:bodyPr>
          <a:lstStyle/>
          <a:p>
            <a:pPr>
              <a:lnSpc>
                <a:spcPct val="130000"/>
              </a:lnSpc>
            </a:pPr>
            <a:r>
              <a:rPr lang="zh-CN" altLang="en-US" sz="1600" kern="100" dirty="0">
                <a:solidFill>
                  <a:schemeClr val="bg1"/>
                </a:solidFill>
                <a:latin typeface="微软雅黑" panose="020B0503020204020204" pitchFamily="34" charset="-122"/>
                <a:ea typeface="微软雅黑" panose="020B0503020204020204" pitchFamily="34" charset="-122"/>
                <a:sym typeface="+mn-ea"/>
              </a:rPr>
              <a:t>突破了传统水力平衡调节技术的瓶颈，彻底解决供暖水力平衡问题，是一次技术革命</a:t>
            </a:r>
            <a:endParaRPr lang="en-US" altLang="zh-CN" sz="1600" kern="100" dirty="0">
              <a:solidFill>
                <a:schemeClr val="bg1"/>
              </a:solidFill>
              <a:latin typeface="微软雅黑" panose="020B0503020204020204" pitchFamily="34" charset="-122"/>
              <a:ea typeface="微软雅黑" panose="020B0503020204020204" pitchFamily="34" charset="-122"/>
              <a:sym typeface="Lato Light" charset="0"/>
            </a:endParaRPr>
          </a:p>
        </p:txBody>
      </p:sp>
      <p:sp>
        <p:nvSpPr>
          <p:cNvPr id="56" name="Rectangle 43"/>
          <p:cNvSpPr/>
          <p:nvPr/>
        </p:nvSpPr>
        <p:spPr bwMode="auto">
          <a:xfrm>
            <a:off x="992048" y="3974860"/>
            <a:ext cx="1236438" cy="730885"/>
          </a:xfrm>
          <a:prstGeom prst="rect">
            <a:avLst/>
          </a:prstGeom>
        </p:spPr>
        <p:txBody>
          <a:bodyPr wrap="square">
            <a:spAutoFit/>
          </a:bodyPr>
          <a:lstStyle/>
          <a:p>
            <a:pPr>
              <a:lnSpc>
                <a:spcPct val="130000"/>
              </a:lnSpc>
            </a:pPr>
            <a:r>
              <a:rPr lang="zh-CN" altLang="en-US" sz="1600" kern="100" dirty="0">
                <a:solidFill>
                  <a:schemeClr val="bg1"/>
                </a:solidFill>
                <a:latin typeface="微软雅黑" panose="020B0503020204020204" pitchFamily="34" charset="-122"/>
                <a:ea typeface="微软雅黑" panose="020B0503020204020204" pitchFamily="34" charset="-122"/>
                <a:sym typeface="+mn-ea"/>
              </a:rPr>
              <a:t>解决水泵耗电高的问题</a:t>
            </a:r>
            <a:endParaRPr lang="zh-CN" altLang="en-US" sz="1600" kern="100" dirty="0">
              <a:solidFill>
                <a:schemeClr val="bg1"/>
              </a:solidFill>
              <a:latin typeface="微软雅黑" panose="020B0503020204020204" pitchFamily="34" charset="-122"/>
              <a:ea typeface="微软雅黑" panose="020B0503020204020204" pitchFamily="34" charset="-122"/>
              <a:sym typeface="Lato Light" charset="0"/>
            </a:endParaRPr>
          </a:p>
        </p:txBody>
      </p:sp>
      <p:sp>
        <p:nvSpPr>
          <p:cNvPr id="57" name="Rectangle 43"/>
          <p:cNvSpPr/>
          <p:nvPr/>
        </p:nvSpPr>
        <p:spPr bwMode="auto">
          <a:xfrm>
            <a:off x="2872203" y="3942197"/>
            <a:ext cx="1217295" cy="1370965"/>
          </a:xfrm>
          <a:prstGeom prst="rect">
            <a:avLst/>
          </a:prstGeom>
        </p:spPr>
        <p:txBody>
          <a:bodyPr wrap="square">
            <a:spAutoFit/>
          </a:bodyPr>
          <a:lstStyle/>
          <a:p>
            <a:pPr>
              <a:lnSpc>
                <a:spcPct val="130000"/>
              </a:lnSpc>
            </a:pPr>
            <a:r>
              <a:rPr lang="zh-CN" altLang="en-US" sz="1600" kern="100" dirty="0">
                <a:solidFill>
                  <a:schemeClr val="bg1"/>
                </a:solidFill>
                <a:latin typeface="微软雅黑" panose="020B0503020204020204" pitchFamily="34" charset="-122"/>
                <a:ea typeface="微软雅黑" panose="020B0503020204020204" pitchFamily="34" charset="-122"/>
                <a:sym typeface="+mn-ea"/>
              </a:rPr>
              <a:t>解决了供暖系统阻力大，流量不达标问题</a:t>
            </a:r>
            <a:endParaRPr lang="zh-CN" altLang="en-US" sz="1600" kern="100" dirty="0">
              <a:solidFill>
                <a:schemeClr val="bg1"/>
              </a:solidFill>
              <a:latin typeface="微软雅黑" panose="020B0503020204020204" pitchFamily="34" charset="-122"/>
              <a:ea typeface="微软雅黑" panose="020B0503020204020204" pitchFamily="34" charset="-122"/>
              <a:sym typeface="Lato Light" charset="0"/>
            </a:endParaRPr>
          </a:p>
        </p:txBody>
      </p:sp>
      <p:sp>
        <p:nvSpPr>
          <p:cNvPr id="58" name="Rectangle 43"/>
          <p:cNvSpPr/>
          <p:nvPr/>
        </p:nvSpPr>
        <p:spPr bwMode="auto">
          <a:xfrm>
            <a:off x="8180343" y="3806714"/>
            <a:ext cx="1436716" cy="1661609"/>
          </a:xfrm>
          <a:prstGeom prst="rect">
            <a:avLst/>
          </a:prstGeom>
        </p:spPr>
        <p:txBody>
          <a:bodyPr wrap="square">
            <a:spAutoFit/>
          </a:bodyPr>
          <a:lstStyle/>
          <a:p>
            <a:pPr>
              <a:lnSpc>
                <a:spcPct val="130000"/>
              </a:lnSpc>
            </a:pPr>
            <a:r>
              <a:rPr lang="zh-CN" altLang="en-US" sz="1600" kern="100" dirty="0">
                <a:solidFill>
                  <a:schemeClr val="bg1"/>
                </a:solidFill>
                <a:latin typeface="微软雅黑" panose="020B0503020204020204" pitchFamily="34" charset="-122"/>
                <a:ea typeface="微软雅黑" panose="020B0503020204020204" pitchFamily="34" charset="-122"/>
                <a:sym typeface="+mn-ea"/>
              </a:rPr>
              <a:t>是真正做到变频、气候补偿等节能降耗措施实现的基础和前提</a:t>
            </a:r>
            <a:endParaRPr lang="zh-CN" altLang="en-US" sz="1600" kern="100" dirty="0">
              <a:solidFill>
                <a:schemeClr val="bg1"/>
              </a:solidFill>
              <a:latin typeface="微软雅黑" panose="020B0503020204020204" pitchFamily="34" charset="-122"/>
              <a:ea typeface="微软雅黑" panose="020B0503020204020204" pitchFamily="34" charset="-122"/>
              <a:sym typeface="Lato Light" charset="0"/>
            </a:endParaRPr>
          </a:p>
        </p:txBody>
      </p:sp>
      <p:sp>
        <p:nvSpPr>
          <p:cNvPr id="59" name="Rectangle 43"/>
          <p:cNvSpPr/>
          <p:nvPr/>
        </p:nvSpPr>
        <p:spPr bwMode="auto">
          <a:xfrm>
            <a:off x="9909794" y="3847579"/>
            <a:ext cx="1388141" cy="1021433"/>
          </a:xfrm>
          <a:prstGeom prst="rect">
            <a:avLst/>
          </a:prstGeom>
        </p:spPr>
        <p:txBody>
          <a:bodyPr wrap="square">
            <a:spAutoFit/>
          </a:bodyPr>
          <a:lstStyle/>
          <a:p>
            <a:pPr>
              <a:lnSpc>
                <a:spcPct val="130000"/>
              </a:lnSpc>
            </a:pPr>
            <a:r>
              <a:rPr lang="zh-CN" altLang="en-US" sz="1600" kern="100" dirty="0">
                <a:solidFill>
                  <a:schemeClr val="bg1"/>
                </a:solidFill>
                <a:latin typeface="微软雅黑" panose="020B0503020204020204" pitchFamily="34" charset="-122"/>
                <a:ea typeface="微软雅黑" panose="020B0503020204020204" pitchFamily="34" charset="-122"/>
                <a:sym typeface="+mn-ea"/>
              </a:rPr>
              <a:t>是国家供暖节能减排重要的技术</a:t>
            </a:r>
            <a:endParaRPr lang="zh-CN" altLang="en-US" sz="1600" kern="100" dirty="0">
              <a:solidFill>
                <a:schemeClr val="bg1"/>
              </a:solidFill>
              <a:latin typeface="微软雅黑" panose="020B0503020204020204" pitchFamily="34" charset="-122"/>
              <a:ea typeface="微软雅黑" panose="020B0503020204020204" pitchFamily="34" charset="-122"/>
              <a:sym typeface="Lato Light" charset="0"/>
            </a:endParaRPr>
          </a:p>
        </p:txBody>
      </p:sp>
      <p:sp>
        <p:nvSpPr>
          <p:cNvPr id="60" name="文本框 59"/>
          <p:cNvSpPr txBox="1"/>
          <p:nvPr/>
        </p:nvSpPr>
        <p:spPr>
          <a:xfrm>
            <a:off x="1214110" y="436094"/>
            <a:ext cx="4816475" cy="58356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r>
              <a:rPr lang="zh-CN" altLang="en-US" dirty="0"/>
              <a:t>两项技术优势汇总</a:t>
            </a:r>
            <a:endParaRPr lang="zh-CN" altLang="en-US" dirty="0"/>
          </a:p>
        </p:txBody>
      </p:sp>
      <p:sp>
        <p:nvSpPr>
          <p:cNvPr id="22" name="işľiďe"/>
          <p:cNvSpPr/>
          <p:nvPr/>
        </p:nvSpPr>
        <p:spPr>
          <a:xfrm>
            <a:off x="2958465" y="2251445"/>
            <a:ext cx="6268085" cy="598744"/>
          </a:xfrm>
          <a:prstGeom prst="roundRect">
            <a:avLst>
              <a:gd name="adj" fmla="val 24861"/>
            </a:avLst>
          </a:prstGeom>
          <a:gradFill>
            <a:gsLst>
              <a:gs pos="87000">
                <a:srgbClr val="FF8607"/>
              </a:gs>
              <a:gs pos="0">
                <a:srgbClr val="FFC000"/>
              </a:gs>
            </a:gsLst>
            <a:lin ang="5400000" scaled="1"/>
          </a:gradFill>
          <a:ln w="57150">
            <a:solidFill>
              <a:srgbClr val="0F44A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减阻节电供暖系统、一对一阻力配对平衡供暖系统</a:t>
            </a:r>
            <a:endParaRPr lang="en-US" altLang="zh-CN" sz="2000" b="1" dirty="0">
              <a:solidFill>
                <a:schemeClr val="l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6428819" y="3093045"/>
            <a:ext cx="1492163" cy="2642583"/>
            <a:chOff x="914700" y="2797366"/>
            <a:chExt cx="2068898" cy="3079711"/>
          </a:xfrm>
        </p:grpSpPr>
        <p:grpSp>
          <p:nvGrpSpPr>
            <p:cNvPr id="4" name="组合 3"/>
            <p:cNvGrpSpPr/>
            <p:nvPr/>
          </p:nvGrpSpPr>
          <p:grpSpPr>
            <a:xfrm>
              <a:off x="914700" y="2797366"/>
              <a:ext cx="2068898" cy="3060451"/>
              <a:chOff x="934845" y="2490311"/>
              <a:chExt cx="2068898" cy="3060451"/>
            </a:xfrm>
          </p:grpSpPr>
          <p:sp>
            <p:nvSpPr>
              <p:cNvPr id="5" name="矩形: 圆角 34"/>
              <p:cNvSpPr/>
              <p:nvPr/>
            </p:nvSpPr>
            <p:spPr>
              <a:xfrm>
                <a:off x="934845" y="2763302"/>
                <a:ext cx="2068898" cy="2787460"/>
              </a:xfrm>
              <a:prstGeom prst="roundRect">
                <a:avLst>
                  <a:gd name="adj" fmla="val 9849"/>
                </a:avLst>
              </a:prstGeom>
              <a:solidFill>
                <a:srgbClr val="002060">
                  <a:alpha val="25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1576356" y="2490311"/>
                <a:ext cx="766124" cy="640080"/>
              </a:xfrm>
              <a:prstGeom prst="ellipse">
                <a:avLst/>
              </a:prstGeom>
              <a:solidFill>
                <a:srgbClr val="00B0F0"/>
              </a:solidFill>
              <a:ln w="57150">
                <a:solidFill>
                  <a:srgbClr val="0F44A9"/>
                </a:solidFill>
              </a:ln>
            </p:spPr>
            <p:txBody>
              <a:bodyPr vert="horz" wrap="square" lIns="121920" tIns="60960" rIns="121920" bIns="60960" numCol="1" anchor="t" anchorCtr="0" compatLnSpc="1"/>
              <a:lstStyle/>
              <a:p>
                <a:endParaRPr lang="zh-CN" altLang="en-US" sz="2400">
                  <a:solidFill>
                    <a:schemeClr val="tx1"/>
                  </a:solidFill>
                </a:endParaRPr>
              </a:p>
            </p:txBody>
          </p:sp>
        </p:grpSp>
        <p:sp>
          <p:nvSpPr>
            <p:cNvPr id="7" name="矩形 6"/>
            <p:cNvSpPr/>
            <p:nvPr/>
          </p:nvSpPr>
          <p:spPr>
            <a:xfrm>
              <a:off x="1714753" y="5823452"/>
              <a:ext cx="476617" cy="53625"/>
            </a:xfrm>
            <a:prstGeom prst="rect">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8" name="drops_95868"/>
            <p:cNvSpPr>
              <a:spLocks noChangeAspect="1"/>
            </p:cNvSpPr>
            <p:nvPr/>
          </p:nvSpPr>
          <p:spPr bwMode="auto">
            <a:xfrm>
              <a:off x="1802290" y="2944428"/>
              <a:ext cx="288589" cy="288893"/>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6439" h="607074">
                  <a:moveTo>
                    <a:pt x="458611" y="83902"/>
                  </a:moveTo>
                  <a:cubicBezTo>
                    <a:pt x="495491" y="130388"/>
                    <a:pt x="606439" y="279666"/>
                    <a:pt x="606439" y="387213"/>
                  </a:cubicBezTo>
                  <a:cubicBezTo>
                    <a:pt x="606439" y="468679"/>
                    <a:pt x="540055" y="534956"/>
                    <a:pt x="458611" y="534956"/>
                  </a:cubicBezTo>
                  <a:cubicBezTo>
                    <a:pt x="377013" y="534956"/>
                    <a:pt x="310629" y="468679"/>
                    <a:pt x="310629" y="387213"/>
                  </a:cubicBezTo>
                  <a:cubicBezTo>
                    <a:pt x="310629" y="279819"/>
                    <a:pt x="421731" y="130542"/>
                    <a:pt x="458611" y="83902"/>
                  </a:cubicBezTo>
                  <a:close/>
                  <a:moveTo>
                    <a:pt x="205861" y="0"/>
                  </a:moveTo>
                  <a:lnTo>
                    <a:pt x="225372" y="23013"/>
                  </a:lnTo>
                  <a:cubicBezTo>
                    <a:pt x="229827" y="28229"/>
                    <a:pt x="293121" y="103404"/>
                    <a:pt x="344740" y="196375"/>
                  </a:cubicBezTo>
                  <a:cubicBezTo>
                    <a:pt x="333679" y="215399"/>
                    <a:pt x="324154" y="233809"/>
                    <a:pt x="316012" y="251452"/>
                  </a:cubicBezTo>
                  <a:cubicBezTo>
                    <a:pt x="292046" y="303153"/>
                    <a:pt x="279909" y="348565"/>
                    <a:pt x="279909" y="387226"/>
                  </a:cubicBezTo>
                  <a:cubicBezTo>
                    <a:pt x="279909" y="431257"/>
                    <a:pt x="295887" y="471606"/>
                    <a:pt x="322464" y="502750"/>
                  </a:cubicBezTo>
                  <a:cubicBezTo>
                    <a:pt x="333525" y="515790"/>
                    <a:pt x="346584" y="527143"/>
                    <a:pt x="360871" y="536502"/>
                  </a:cubicBezTo>
                  <a:cubicBezTo>
                    <a:pt x="323079" y="579766"/>
                    <a:pt x="267619" y="607074"/>
                    <a:pt x="205861" y="607074"/>
                  </a:cubicBezTo>
                  <a:cubicBezTo>
                    <a:pt x="92330" y="607074"/>
                    <a:pt x="0" y="514870"/>
                    <a:pt x="0" y="401494"/>
                  </a:cubicBezTo>
                  <a:cubicBezTo>
                    <a:pt x="0" y="244394"/>
                    <a:pt x="178669" y="32064"/>
                    <a:pt x="186350" y="23013"/>
                  </a:cubicBezTo>
                  <a:close/>
                </a:path>
              </a:pathLst>
            </a:custGeom>
            <a:solidFill>
              <a:schemeClr val="bg1"/>
            </a:solidFill>
            <a:ln>
              <a:noFill/>
            </a:ln>
          </p:spPr>
        </p:sp>
      </p:grpSp>
      <p:sp>
        <p:nvSpPr>
          <p:cNvPr id="9" name="Rectangle 43"/>
          <p:cNvSpPr/>
          <p:nvPr/>
        </p:nvSpPr>
        <p:spPr bwMode="auto">
          <a:xfrm>
            <a:off x="6527976" y="3818087"/>
            <a:ext cx="1331156" cy="1050925"/>
          </a:xfrm>
          <a:prstGeom prst="rect">
            <a:avLst/>
          </a:prstGeom>
        </p:spPr>
        <p:txBody>
          <a:bodyPr wrap="square">
            <a:spAutoFit/>
          </a:bodyPr>
          <a:lstStyle/>
          <a:p>
            <a:pPr>
              <a:lnSpc>
                <a:spcPct val="130000"/>
              </a:lnSpc>
            </a:pPr>
            <a:r>
              <a:rPr lang="zh-CN" altLang="en-US" sz="1600" kern="100" dirty="0">
                <a:solidFill>
                  <a:schemeClr val="bg1"/>
                </a:solidFill>
                <a:latin typeface="微软雅黑" panose="020B0503020204020204" pitchFamily="34" charset="-122"/>
                <a:ea typeface="微软雅黑" panose="020B0503020204020204" pitchFamily="34" charset="-122"/>
                <a:sym typeface="+mn-ea"/>
              </a:rPr>
              <a:t>可以保存原系统，无后顾之忧</a:t>
            </a:r>
            <a:endParaRPr lang="zh-CN" altLang="en-US" sz="1600" kern="100" dirty="0">
              <a:solidFill>
                <a:schemeClr val="bg1"/>
              </a:solidFill>
              <a:latin typeface="微软雅黑" panose="020B0503020204020204" pitchFamily="34" charset="-122"/>
              <a:ea typeface="微软雅黑" panose="020B0503020204020204" pitchFamily="34" charset="-122"/>
              <a:sym typeface="Lato Light" charset="0"/>
            </a:endParaRPr>
          </a:p>
        </p:txBody>
      </p:sp>
      <p:sp>
        <p:nvSpPr>
          <p:cNvPr id="2" name="文本框 1"/>
          <p:cNvSpPr txBox="1"/>
          <p:nvPr/>
        </p:nvSpPr>
        <p:spPr>
          <a:xfrm>
            <a:off x="1178526" y="1565961"/>
            <a:ext cx="10088880" cy="46037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pPr algn="ctr"/>
            <a:r>
              <a:rPr lang="zh-CN" altLang="en-US" sz="2400" dirty="0"/>
              <a:t>两项技术互补性强，从而使整个供暖系统达到一个理想的状态</a:t>
            </a:r>
            <a:endParaRPr lang="zh-CN" altLang="en-US" sz="2400" dirty="0"/>
          </a:p>
        </p:txBody>
      </p:sp>
      <p:grpSp>
        <p:nvGrpSpPr>
          <p:cNvPr id="64" name="组合 63"/>
          <p:cNvGrpSpPr/>
          <p:nvPr/>
        </p:nvGrpSpPr>
        <p:grpSpPr>
          <a:xfrm>
            <a:off x="490597" y="423580"/>
            <a:ext cx="637163" cy="616511"/>
            <a:chOff x="294639" y="391844"/>
            <a:chExt cx="735024" cy="711200"/>
          </a:xfrm>
        </p:grpSpPr>
        <p:sp>
          <p:nvSpPr>
            <p:cNvPr id="65" name="等腰三角形 64"/>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500" fill="hold"/>
                                        <p:tgtEl>
                                          <p:spTgt spid="77"/>
                                        </p:tgtEl>
                                        <p:attrNameLst>
                                          <p:attrName>ppt_w</p:attrName>
                                        </p:attrNameLst>
                                      </p:cBhvr>
                                      <p:tavLst>
                                        <p:tav tm="0">
                                          <p:val>
                                            <p:fltVal val="0"/>
                                          </p:val>
                                        </p:tav>
                                        <p:tav tm="100000">
                                          <p:val>
                                            <p:strVal val="#ppt_w"/>
                                          </p:val>
                                        </p:tav>
                                      </p:tavLst>
                                    </p:anim>
                                    <p:anim calcmode="lin" valueType="num">
                                      <p:cBhvr>
                                        <p:cTn id="18" dur="500" fill="hold"/>
                                        <p:tgtEl>
                                          <p:spTgt spid="77"/>
                                        </p:tgtEl>
                                        <p:attrNameLst>
                                          <p:attrName>ppt_h</p:attrName>
                                        </p:attrNameLst>
                                      </p:cBhvr>
                                      <p:tavLst>
                                        <p:tav tm="0">
                                          <p:val>
                                            <p:fltVal val="0"/>
                                          </p:val>
                                        </p:tav>
                                        <p:tav tm="100000">
                                          <p:val>
                                            <p:strVal val="#ppt_h"/>
                                          </p:val>
                                        </p:tav>
                                      </p:tavLst>
                                    </p:anim>
                                    <p:animEffect transition="in" filter="fade">
                                      <p:cBhvr>
                                        <p:cTn id="19" dur="500"/>
                                        <p:tgtEl>
                                          <p:spTgt spid="77"/>
                                        </p:tgtEl>
                                      </p:cBhvr>
                                    </p:animEffect>
                                  </p:childTnLst>
                                </p:cTn>
                              </p:par>
                              <p:par>
                                <p:cTn id="20" presetID="53" presetClass="entr" presetSubtype="16"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p:cTn id="27" dur="500" fill="hold"/>
                                        <p:tgtEl>
                                          <p:spTgt spid="75"/>
                                        </p:tgtEl>
                                        <p:attrNameLst>
                                          <p:attrName>ppt_w</p:attrName>
                                        </p:attrNameLst>
                                      </p:cBhvr>
                                      <p:tavLst>
                                        <p:tav tm="0">
                                          <p:val>
                                            <p:fltVal val="0"/>
                                          </p:val>
                                        </p:tav>
                                        <p:tav tm="100000">
                                          <p:val>
                                            <p:strVal val="#ppt_w"/>
                                          </p:val>
                                        </p:tav>
                                      </p:tavLst>
                                    </p:anim>
                                    <p:anim calcmode="lin" valueType="num">
                                      <p:cBhvr>
                                        <p:cTn id="28" dur="500" fill="hold"/>
                                        <p:tgtEl>
                                          <p:spTgt spid="75"/>
                                        </p:tgtEl>
                                        <p:attrNameLst>
                                          <p:attrName>ppt_h</p:attrName>
                                        </p:attrNameLst>
                                      </p:cBhvr>
                                      <p:tavLst>
                                        <p:tav tm="0">
                                          <p:val>
                                            <p:fltVal val="0"/>
                                          </p:val>
                                        </p:tav>
                                        <p:tav tm="100000">
                                          <p:val>
                                            <p:strVal val="#ppt_h"/>
                                          </p:val>
                                        </p:tav>
                                      </p:tavLst>
                                    </p:anim>
                                    <p:animEffect transition="in" filter="fade">
                                      <p:cBhvr>
                                        <p:cTn id="29" dur="500"/>
                                        <p:tgtEl>
                                          <p:spTgt spid="75"/>
                                        </p:tgtEl>
                                      </p:cBhvr>
                                    </p:animEffect>
                                  </p:childTnLst>
                                </p:cTn>
                              </p:par>
                              <p:par>
                                <p:cTn id="30" presetID="53" presetClass="entr" presetSubtype="16" fill="hold" nodeType="with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nodeType="with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Effect transition="in" filter="fade">
                                      <p:cBhvr>
                                        <p:cTn id="39" dur="500"/>
                                        <p:tgtEl>
                                          <p:spTgt spid="7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nodeType="with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p:cTn id="57" dur="500" fill="hold"/>
                                        <p:tgtEl>
                                          <p:spTgt spid="3"/>
                                        </p:tgtEl>
                                        <p:attrNameLst>
                                          <p:attrName>ppt_w</p:attrName>
                                        </p:attrNameLst>
                                      </p:cBhvr>
                                      <p:tavLst>
                                        <p:tav tm="0">
                                          <p:val>
                                            <p:fltVal val="0"/>
                                          </p:val>
                                        </p:tav>
                                        <p:tav tm="100000">
                                          <p:val>
                                            <p:strVal val="#ppt_w"/>
                                          </p:val>
                                        </p:tav>
                                      </p:tavLst>
                                    </p:anim>
                                    <p:anim calcmode="lin" valueType="num">
                                      <p:cBhvr>
                                        <p:cTn id="58" dur="500" fill="hold"/>
                                        <p:tgtEl>
                                          <p:spTgt spid="3"/>
                                        </p:tgtEl>
                                        <p:attrNameLst>
                                          <p:attrName>ppt_h</p:attrName>
                                        </p:attrNameLst>
                                      </p:cBhvr>
                                      <p:tavLst>
                                        <p:tav tm="0">
                                          <p:val>
                                            <p:fltVal val="0"/>
                                          </p:val>
                                        </p:tav>
                                        <p:tav tm="100000">
                                          <p:val>
                                            <p:strVal val="#ppt_h"/>
                                          </p:val>
                                        </p:tav>
                                      </p:tavLst>
                                    </p:anim>
                                    <p:animEffect transition="in" filter="fade">
                                      <p:cBhvr>
                                        <p:cTn id="59" dur="500"/>
                                        <p:tgtEl>
                                          <p:spTgt spid="3"/>
                                        </p:tgtEl>
                                      </p:cBhvr>
                                    </p:animEffect>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childTnLst>
                                </p:cTn>
                              </p:par>
                            </p:childTnLst>
                          </p:cTn>
                        </p:par>
                        <p:par>
                          <p:cTn id="65" fill="hold">
                            <p:stCondLst>
                              <p:cond delay="2000"/>
                            </p:stCondLst>
                            <p:childTnLst>
                              <p:par>
                                <p:cTn id="66" presetID="47" presetClass="entr" presetSubtype="0"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1000"/>
                                        <p:tgtEl>
                                          <p:spTgt spid="56"/>
                                        </p:tgtEl>
                                      </p:cBhvr>
                                    </p:animEffect>
                                    <p:anim calcmode="lin" valueType="num">
                                      <p:cBhvr>
                                        <p:cTn id="69" dur="1000" fill="hold"/>
                                        <p:tgtEl>
                                          <p:spTgt spid="56"/>
                                        </p:tgtEl>
                                        <p:attrNameLst>
                                          <p:attrName>ppt_x</p:attrName>
                                        </p:attrNameLst>
                                      </p:cBhvr>
                                      <p:tavLst>
                                        <p:tav tm="0">
                                          <p:val>
                                            <p:strVal val="#ppt_x"/>
                                          </p:val>
                                        </p:tav>
                                        <p:tav tm="100000">
                                          <p:val>
                                            <p:strVal val="#ppt_x"/>
                                          </p:val>
                                        </p:tav>
                                      </p:tavLst>
                                    </p:anim>
                                    <p:anim calcmode="lin" valueType="num">
                                      <p:cBhvr>
                                        <p:cTn id="70" dur="1000" fill="hold"/>
                                        <p:tgtEl>
                                          <p:spTgt spid="56"/>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1000" fill="hold"/>
                                        <p:tgtEl>
                                          <p:spTgt spid="58"/>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fade">
                                      <p:cBhvr>
                                        <p:cTn id="88" dur="1000"/>
                                        <p:tgtEl>
                                          <p:spTgt spid="59"/>
                                        </p:tgtEl>
                                      </p:cBhvr>
                                    </p:animEffect>
                                    <p:anim calcmode="lin" valueType="num">
                                      <p:cBhvr>
                                        <p:cTn id="89" dur="1000" fill="hold"/>
                                        <p:tgtEl>
                                          <p:spTgt spid="59"/>
                                        </p:tgtEl>
                                        <p:attrNameLst>
                                          <p:attrName>ppt_x</p:attrName>
                                        </p:attrNameLst>
                                      </p:cBhvr>
                                      <p:tavLst>
                                        <p:tav tm="0">
                                          <p:val>
                                            <p:strVal val="#ppt_x"/>
                                          </p:val>
                                        </p:tav>
                                        <p:tav tm="100000">
                                          <p:val>
                                            <p:strVal val="#ppt_x"/>
                                          </p:val>
                                        </p:tav>
                                      </p:tavLst>
                                    </p:anim>
                                    <p:anim calcmode="lin" valueType="num">
                                      <p:cBhvr>
                                        <p:cTn id="90" dur="1000" fill="hold"/>
                                        <p:tgtEl>
                                          <p:spTgt spid="59"/>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1000"/>
                                        <p:tgtEl>
                                          <p:spTgt spid="9"/>
                                        </p:tgtEl>
                                      </p:cBhvr>
                                    </p:animEffect>
                                    <p:anim calcmode="lin" valueType="num">
                                      <p:cBhvr>
                                        <p:cTn id="94" dur="1000" fill="hold"/>
                                        <p:tgtEl>
                                          <p:spTgt spid="9"/>
                                        </p:tgtEl>
                                        <p:attrNameLst>
                                          <p:attrName>ppt_x</p:attrName>
                                        </p:attrNameLst>
                                      </p:cBhvr>
                                      <p:tavLst>
                                        <p:tav tm="0">
                                          <p:val>
                                            <p:strVal val="#ppt_x"/>
                                          </p:val>
                                        </p:tav>
                                        <p:tav tm="100000">
                                          <p:val>
                                            <p:strVal val="#ppt_x"/>
                                          </p:val>
                                        </p:tav>
                                      </p:tavLst>
                                    </p:anim>
                                    <p:anim calcmode="lin" valueType="num">
                                      <p:cBhvr>
                                        <p:cTn id="9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37" grpId="0"/>
      <p:bldP spid="56" grpId="0"/>
      <p:bldP spid="57" grpId="0"/>
      <p:bldP spid="58" grpId="0"/>
      <p:bldP spid="59" grpId="0"/>
      <p:bldP spid="22" grpId="0" animBg="1"/>
      <p:bldP spid="9"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8078739" y="3145441"/>
            <a:ext cx="2111376" cy="2857831"/>
            <a:chOff x="1774753" y="3135609"/>
            <a:chExt cx="2111376" cy="2857831"/>
          </a:xfrm>
        </p:grpSpPr>
        <p:sp>
          <p:nvSpPr>
            <p:cNvPr id="36" name="任意多边形: 形状 35"/>
            <p:cNvSpPr/>
            <p:nvPr/>
          </p:nvSpPr>
          <p:spPr>
            <a:xfrm>
              <a:off x="2830441" y="3135609"/>
              <a:ext cx="0" cy="798653"/>
            </a:xfrm>
            <a:custGeom>
              <a:avLst/>
              <a:gdLst>
                <a:gd name="connsiteX0" fmla="*/ 0 w 0"/>
                <a:gd name="connsiteY0" fmla="*/ 0 h 798653"/>
                <a:gd name="connsiteX1" fmla="*/ 0 w 0"/>
                <a:gd name="connsiteY1" fmla="*/ 798653 h 798653"/>
              </a:gdLst>
              <a:ahLst/>
              <a:cxnLst>
                <a:cxn ang="0">
                  <a:pos x="connsiteX0" y="connsiteY0"/>
                </a:cxn>
                <a:cxn ang="0">
                  <a:pos x="connsiteX1" y="connsiteY1"/>
                </a:cxn>
              </a:cxnLst>
              <a:rect l="l" t="t" r="r" b="b"/>
              <a:pathLst>
                <a:path h="798653">
                  <a:moveTo>
                    <a:pt x="0" y="0"/>
                  </a:moveTo>
                  <a:lnTo>
                    <a:pt x="0" y="798653"/>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圆角 36"/>
            <p:cNvSpPr/>
            <p:nvPr/>
          </p:nvSpPr>
          <p:spPr>
            <a:xfrm>
              <a:off x="1774753" y="3964966"/>
              <a:ext cx="2111376" cy="2028474"/>
            </a:xfrm>
            <a:prstGeom prst="roundRect">
              <a:avLst>
                <a:gd name="adj" fmla="val 8413"/>
              </a:avLst>
            </a:prstGeom>
            <a:solidFill>
              <a:srgbClr val="002060">
                <a:alpha val="25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1528006" y="3145441"/>
            <a:ext cx="2111376" cy="2819075"/>
            <a:chOff x="1774753" y="3135609"/>
            <a:chExt cx="2111376" cy="2819075"/>
          </a:xfrm>
        </p:grpSpPr>
        <p:sp>
          <p:nvSpPr>
            <p:cNvPr id="10" name="任意多边形: 形状 9"/>
            <p:cNvSpPr/>
            <p:nvPr/>
          </p:nvSpPr>
          <p:spPr>
            <a:xfrm>
              <a:off x="2830441" y="3135609"/>
              <a:ext cx="0" cy="798653"/>
            </a:xfrm>
            <a:custGeom>
              <a:avLst/>
              <a:gdLst>
                <a:gd name="connsiteX0" fmla="*/ 0 w 0"/>
                <a:gd name="connsiteY0" fmla="*/ 0 h 798653"/>
                <a:gd name="connsiteX1" fmla="*/ 0 w 0"/>
                <a:gd name="connsiteY1" fmla="*/ 798653 h 798653"/>
              </a:gdLst>
              <a:ahLst/>
              <a:cxnLst>
                <a:cxn ang="0">
                  <a:pos x="connsiteX0" y="connsiteY0"/>
                </a:cxn>
                <a:cxn ang="0">
                  <a:pos x="connsiteX1" y="connsiteY1"/>
                </a:cxn>
              </a:cxnLst>
              <a:rect l="l" t="t" r="r" b="b"/>
              <a:pathLst>
                <a:path h="798653">
                  <a:moveTo>
                    <a:pt x="0" y="0"/>
                  </a:moveTo>
                  <a:lnTo>
                    <a:pt x="0" y="798653"/>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p:cNvSpPr/>
            <p:nvPr/>
          </p:nvSpPr>
          <p:spPr>
            <a:xfrm>
              <a:off x="1774753" y="3964966"/>
              <a:ext cx="2111376" cy="1989718"/>
            </a:xfrm>
            <a:prstGeom prst="roundRect">
              <a:avLst>
                <a:gd name="adj" fmla="val 8413"/>
              </a:avLst>
            </a:prstGeom>
            <a:solidFill>
              <a:srgbClr val="002060">
                <a:alpha val="25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箭头: 右 7"/>
          <p:cNvSpPr/>
          <p:nvPr/>
        </p:nvSpPr>
        <p:spPr>
          <a:xfrm>
            <a:off x="2240818" y="2486814"/>
            <a:ext cx="8962120" cy="521670"/>
          </a:xfrm>
          <a:prstGeom prst="rightArrow">
            <a:avLst>
              <a:gd name="adj1" fmla="val 50000"/>
              <a:gd name="adj2" fmla="val 10103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4"/>
          <p:cNvSpPr>
            <a:spLocks noGrp="1"/>
          </p:cNvSpPr>
          <p:nvPr>
            <p:ph type="sldNum" sz="quarter" idx="12"/>
          </p:nvPr>
        </p:nvSpPr>
        <p:spPr/>
        <p:txBody>
          <a:bodyPr/>
          <a:lstStyle/>
          <a:p>
            <a:pPr>
              <a:defRPr/>
            </a:pPr>
            <a:fld id="{16EF1B28-F5AF-4846-8505-1343EF6E0B80}" type="slidenum">
              <a:rPr lang="zh-CN" altLang="zh-CN">
                <a:solidFill>
                  <a:prstClr val="black">
                    <a:tint val="75000"/>
                  </a:prstClr>
                </a:solidFill>
              </a:rPr>
            </a:fld>
            <a:endParaRPr lang="zh-CN" altLang="zh-CN">
              <a:solidFill>
                <a:prstClr val="black">
                  <a:tint val="75000"/>
                </a:prstClr>
              </a:solidFill>
            </a:endParaRPr>
          </a:p>
        </p:txBody>
      </p:sp>
      <p:sp>
        <p:nvSpPr>
          <p:cNvPr id="9" name="矩形: 圆角 8"/>
          <p:cNvSpPr/>
          <p:nvPr/>
        </p:nvSpPr>
        <p:spPr>
          <a:xfrm>
            <a:off x="1528006" y="2350491"/>
            <a:ext cx="2111375" cy="795585"/>
          </a:xfrm>
          <a:prstGeom prst="roundRect">
            <a:avLst/>
          </a:prstGeom>
          <a:gradFill>
            <a:gsLst>
              <a:gs pos="87000">
                <a:srgbClr val="FF8607"/>
              </a:gs>
              <a:gs pos="0">
                <a:srgbClr val="FFC000"/>
              </a:gs>
            </a:gsLst>
            <a:lin ang="5400000" scaled="1"/>
          </a:gradFill>
          <a:ln w="57150">
            <a:solidFill>
              <a:srgbClr val="0F44A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对热用户来说</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25" name="矩形: 圆角 24"/>
          <p:cNvSpPr/>
          <p:nvPr/>
        </p:nvSpPr>
        <p:spPr>
          <a:xfrm>
            <a:off x="4770112" y="2349856"/>
            <a:ext cx="2111375" cy="795585"/>
          </a:xfrm>
          <a:prstGeom prst="roundRect">
            <a:avLst/>
          </a:prstGeom>
          <a:gradFill>
            <a:gsLst>
              <a:gs pos="87000">
                <a:srgbClr val="FF8607"/>
              </a:gs>
              <a:gs pos="0">
                <a:srgbClr val="FFC000"/>
              </a:gs>
            </a:gsLst>
            <a:lin ang="5400000" scaled="1"/>
          </a:gradFill>
          <a:ln w="57150">
            <a:solidFill>
              <a:srgbClr val="0F44A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对国内企业来说</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26" name="矩形: 圆角 25"/>
          <p:cNvSpPr/>
          <p:nvPr/>
        </p:nvSpPr>
        <p:spPr>
          <a:xfrm>
            <a:off x="8012219" y="2349856"/>
            <a:ext cx="2111375" cy="795585"/>
          </a:xfrm>
          <a:prstGeom prst="roundRect">
            <a:avLst/>
          </a:prstGeom>
          <a:gradFill>
            <a:gsLst>
              <a:gs pos="87000">
                <a:srgbClr val="FF8607"/>
              </a:gs>
              <a:gs pos="0">
                <a:srgbClr val="FFC000"/>
              </a:gs>
            </a:gsLst>
            <a:lin ang="5400000" scaled="1"/>
          </a:gradFill>
          <a:ln w="57150">
            <a:solidFill>
              <a:srgbClr val="0F44A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对国家政府来说</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1849352" y="4355085"/>
            <a:ext cx="1468682" cy="961289"/>
          </a:xfrm>
          <a:prstGeom prst="rect">
            <a:avLst/>
          </a:prstGeom>
        </p:spPr>
        <p:txBody>
          <a:bodyPr wrap="square">
            <a:spAutoFit/>
          </a:bodyPr>
          <a:lstStyle/>
          <a:p>
            <a:pPr indent="0" algn="ctr">
              <a:lnSpc>
                <a:spcPct val="150000"/>
              </a:lnSpc>
              <a:buNone/>
              <a:defRPr/>
            </a:pPr>
            <a:r>
              <a:rPr lang="zh-CN" altLang="en-US" sz="2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室温达标</a:t>
            </a:r>
            <a:endParaRPr lang="en-US" altLang="zh-CN" sz="2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indent="0" algn="ctr">
              <a:lnSpc>
                <a:spcPct val="150000"/>
              </a:lnSpc>
              <a:buNone/>
              <a:defRPr/>
            </a:pPr>
            <a:r>
              <a:rPr lang="zh-CN" altLang="en-US" sz="2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舒适度高</a:t>
            </a:r>
            <a:endParaRPr lang="zh-CN" altLang="en-US" sz="2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grpSp>
        <p:nvGrpSpPr>
          <p:cNvPr id="31" name="组合 30"/>
          <p:cNvGrpSpPr/>
          <p:nvPr/>
        </p:nvGrpSpPr>
        <p:grpSpPr>
          <a:xfrm>
            <a:off x="4409073" y="3145462"/>
            <a:ext cx="2915412" cy="2857810"/>
            <a:chOff x="1390264" y="3135609"/>
            <a:chExt cx="2915403" cy="2536444"/>
          </a:xfrm>
        </p:grpSpPr>
        <p:sp>
          <p:nvSpPr>
            <p:cNvPr id="32" name="任意多边形: 形状 31"/>
            <p:cNvSpPr/>
            <p:nvPr/>
          </p:nvSpPr>
          <p:spPr>
            <a:xfrm flipH="1">
              <a:off x="2784722" y="3135609"/>
              <a:ext cx="45719" cy="707801"/>
            </a:xfrm>
            <a:custGeom>
              <a:avLst/>
              <a:gdLst>
                <a:gd name="connsiteX0" fmla="*/ 0 w 0"/>
                <a:gd name="connsiteY0" fmla="*/ 0 h 798653"/>
                <a:gd name="connsiteX1" fmla="*/ 0 w 0"/>
                <a:gd name="connsiteY1" fmla="*/ 798653 h 798653"/>
              </a:gdLst>
              <a:ahLst/>
              <a:cxnLst>
                <a:cxn ang="0">
                  <a:pos x="connsiteX0" y="connsiteY0"/>
                </a:cxn>
                <a:cxn ang="0">
                  <a:pos x="connsiteX1" y="connsiteY1"/>
                </a:cxn>
              </a:cxnLst>
              <a:rect l="l" t="t" r="r" b="b"/>
              <a:pathLst>
                <a:path h="798653">
                  <a:moveTo>
                    <a:pt x="0" y="0"/>
                  </a:moveTo>
                  <a:lnTo>
                    <a:pt x="0" y="798653"/>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圆角 32"/>
            <p:cNvSpPr/>
            <p:nvPr/>
          </p:nvSpPr>
          <p:spPr>
            <a:xfrm>
              <a:off x="1390264" y="3871685"/>
              <a:ext cx="2915403" cy="1800368"/>
            </a:xfrm>
            <a:prstGeom prst="roundRect">
              <a:avLst>
                <a:gd name="adj" fmla="val 8413"/>
              </a:avLst>
            </a:prstGeom>
            <a:solidFill>
              <a:srgbClr val="002060">
                <a:alpha val="25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4509562" y="4027348"/>
            <a:ext cx="3038157" cy="1884618"/>
          </a:xfrm>
          <a:prstGeom prst="rect">
            <a:avLst/>
          </a:prstGeom>
        </p:spPr>
        <p:txBody>
          <a:bodyPr wrap="square">
            <a:sp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sym typeface="+mn-ea"/>
              </a:rPr>
              <a:t>供热均匀</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a:p>
            <a:pP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sym typeface="+mn-ea"/>
              </a:rPr>
              <a:t>1</a:t>
            </a:r>
            <a:r>
              <a:rPr lang="zh-CN" altLang="en-US" sz="2000" b="1" dirty="0">
                <a:solidFill>
                  <a:schemeClr val="bg1"/>
                </a:solidFill>
                <a:latin typeface="微软雅黑" panose="020B0503020204020204" pitchFamily="34" charset="-122"/>
                <a:ea typeface="微软雅黑" panose="020B0503020204020204" pitchFamily="34" charset="-122"/>
                <a:sym typeface="+mn-ea"/>
              </a:rPr>
              <a:t>、无投诉，收费率高</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a:p>
            <a:pP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sym typeface="+mn-ea"/>
              </a:rPr>
              <a:t>2</a:t>
            </a:r>
            <a:r>
              <a:rPr lang="zh-CN" altLang="en-US" sz="2000" b="1" dirty="0">
                <a:solidFill>
                  <a:schemeClr val="bg1"/>
                </a:solidFill>
                <a:latin typeface="微软雅黑" panose="020B0503020204020204" pitchFamily="34" charset="-122"/>
                <a:ea typeface="微软雅黑" panose="020B0503020204020204" pitchFamily="34" charset="-122"/>
                <a:sym typeface="+mn-ea"/>
              </a:rPr>
              <a:t>、耗电量低</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a:p>
            <a:pP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sym typeface="+mn-ea"/>
              </a:rPr>
              <a:t>3</a:t>
            </a:r>
            <a:r>
              <a:rPr lang="zh-CN" altLang="en-US" sz="2000" b="1" dirty="0">
                <a:solidFill>
                  <a:schemeClr val="bg1"/>
                </a:solidFill>
                <a:latin typeface="微软雅黑" panose="020B0503020204020204" pitchFamily="34" charset="-122"/>
                <a:ea typeface="微软雅黑" panose="020B0503020204020204" pitchFamily="34" charset="-122"/>
                <a:sym typeface="+mn-ea"/>
              </a:rPr>
              <a:t>、耗热量低</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8376732" y="4535110"/>
            <a:ext cx="1515389" cy="505523"/>
          </a:xfrm>
          <a:prstGeom prst="rect">
            <a:avLst/>
          </a:prstGeom>
        </p:spPr>
        <p:txBody>
          <a:bodyPr wrap="square">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sym typeface="+mn-ea"/>
              </a:rPr>
              <a:t>节能减排</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13817" y="1434230"/>
            <a:ext cx="10772140" cy="521970"/>
          </a:xfrm>
          <a:prstGeom prst="rect">
            <a:avLst/>
          </a:prstGeom>
          <a:noFill/>
        </p:spPr>
        <p:txBody>
          <a:bodyPr wrap="square" rtlCol="0" anchor="t">
            <a:spAutoFit/>
            <a:scene3d>
              <a:camera prst="orthographicFront"/>
              <a:lightRig rig="threePt" dir="t"/>
            </a:scene3d>
          </a:bodyPr>
          <a:lstStyle/>
          <a:p>
            <a:pPr algn="ctr">
              <a:buClrTx/>
              <a:buSzTx/>
              <a:buFontTx/>
            </a:pPr>
            <a:r>
              <a:rPr lang="zh-CN" altLang="en-US" sz="2800" b="1" dirty="0">
                <a:solidFill>
                  <a:schemeClr val="bg1"/>
                </a:solidFill>
                <a:latin typeface="微软雅黑" panose="020B0503020204020204" pitchFamily="34" charset="-122"/>
                <a:ea typeface="微软雅黑" panose="020B0503020204020204" pitchFamily="34" charset="-122"/>
                <a:sym typeface="+mn-ea"/>
              </a:rPr>
              <a:t>技术优势（一对一阻力配对平衡供暖系统）</a:t>
            </a:r>
            <a:endParaRPr lang="zh-CN" altLang="en-US" sz="2800" b="1" dirty="0">
              <a:solidFill>
                <a:schemeClr val="bg1"/>
              </a:solidFill>
              <a:latin typeface="微软雅黑" panose="020B0503020204020204" pitchFamily="34" charset="-122"/>
              <a:ea typeface="微软雅黑" panose="020B0503020204020204" pitchFamily="34" charset="-122"/>
              <a:sym typeface="+mn-ea"/>
            </a:endParaRPr>
          </a:p>
        </p:txBody>
      </p:sp>
      <p:sp>
        <p:nvSpPr>
          <p:cNvPr id="23" name="文本框 22"/>
          <p:cNvSpPr txBox="1"/>
          <p:nvPr/>
        </p:nvSpPr>
        <p:spPr>
          <a:xfrm>
            <a:off x="1245292" y="437757"/>
            <a:ext cx="2384385" cy="58477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r>
              <a:rPr lang="zh-CN" altLang="en-US">
                <a:sym typeface="+mn-ea"/>
              </a:rPr>
              <a:t>技术优势</a:t>
            </a:r>
            <a:endParaRPr lang="zh-CN" altLang="en-US" dirty="0"/>
          </a:p>
        </p:txBody>
      </p:sp>
      <p:grpSp>
        <p:nvGrpSpPr>
          <p:cNvPr id="24" name="组合 23"/>
          <p:cNvGrpSpPr/>
          <p:nvPr/>
        </p:nvGrpSpPr>
        <p:grpSpPr>
          <a:xfrm>
            <a:off x="490597" y="423580"/>
            <a:ext cx="637163" cy="616511"/>
            <a:chOff x="294639" y="391844"/>
            <a:chExt cx="735024" cy="711200"/>
          </a:xfrm>
        </p:grpSpPr>
        <p:sp>
          <p:nvSpPr>
            <p:cNvPr id="27" name="等腰三角形 26"/>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par>
                          <p:cTn id="39" fill="hold">
                            <p:stCondLst>
                              <p:cond delay="150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25" grpId="0" bldLvl="0" animBg="1"/>
      <p:bldP spid="26" grpId="0" bldLvl="0" animBg="1"/>
      <p:bldP spid="11" grpId="0"/>
      <p:bldP spid="13" grpId="0"/>
      <p:bldP spid="1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06500" y="456565"/>
            <a:ext cx="9980930" cy="58356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r>
              <a:rPr lang="zh-CN" altLang="en-US">
                <a:sym typeface="+mn-ea"/>
              </a:rPr>
              <a:t>两项技术与以往设计理念的优势，产品选择的重要性</a:t>
            </a:r>
            <a:endParaRPr lang="zh-CN" altLang="en-US" dirty="0"/>
          </a:p>
        </p:txBody>
      </p:sp>
      <p:grpSp>
        <p:nvGrpSpPr>
          <p:cNvPr id="4" name="组合 3"/>
          <p:cNvGrpSpPr/>
          <p:nvPr/>
        </p:nvGrpSpPr>
        <p:grpSpPr>
          <a:xfrm>
            <a:off x="490597" y="423580"/>
            <a:ext cx="637163" cy="616511"/>
            <a:chOff x="294639" y="391844"/>
            <a:chExt cx="735024" cy="711200"/>
          </a:xfrm>
        </p:grpSpPr>
        <p:sp>
          <p:nvSpPr>
            <p:cNvPr id="5" name="等腰三角形 4"/>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1070923" y="1595337"/>
            <a:ext cx="10408930" cy="4011419"/>
          </a:xfrm>
          <a:prstGeom prst="rect">
            <a:avLst/>
          </a:prstGeom>
        </p:spPr>
        <p:txBody>
          <a:bodyPr wrap="square">
            <a:spAutoFit/>
          </a:bodyPr>
          <a:lstStyle>
            <a:defPPr>
              <a:defRPr lang="zh-CN"/>
            </a:defPPr>
            <a:lvl1pPr algn="just">
              <a:lnSpc>
                <a:spcPct val="180000"/>
              </a:lnSpc>
              <a:defRPr>
                <a:solidFill>
                  <a:schemeClr val="bg1"/>
                </a:solidFill>
                <a:latin typeface="微软雅黑" panose="020B0503020204020204" pitchFamily="34" charset="-122"/>
                <a:ea typeface="微软雅黑" panose="020B0503020204020204" pitchFamily="34" charset="-122"/>
              </a:defRPr>
            </a:lvl1pPr>
          </a:lstStyle>
          <a:p>
            <a:r>
              <a:rPr lang="en-US" dirty="0"/>
              <a:t>       </a:t>
            </a:r>
            <a:r>
              <a:rPr dirty="0"/>
              <a:t>目前国内对环状管网的水力计算、可靠性分析及经济分析的研究比较多，但对运行调节、水力稳定性及热源、管段的的变化对管网水力及调节方面的影响等方面的研究偏少。10年前建设的大部分热力站、热网没有安装调节阀和水力平衡调节装置，造成水力工况失调，冷热不均，热损失较大。大部分系统由于调节不善，采取大流量小温差的运行方式，导致耗电量居高不下。因水力平衡问题导致的供暖不均匀，是全国供暖系统普遍存在的问题。因此其高度引起各热力公司、节能企业的广泛关注和探讨。作为造成导致系统流量增大和用户冷热不均的主要原因，大流量、小温差的运行方式会直接导致热网输送能力的降低和热交换设备需求的增加。要改变这一现状，就必须首先在供热系统增加控制设备，解决水力工况失调的问题。所以各种平衡系统应运而生，常见的较好的平衡方式如下：</a:t>
            </a:r>
            <a:endParaRPr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7482" y="1198880"/>
            <a:ext cx="9656088" cy="460375"/>
          </a:xfrm>
          <a:prstGeom prst="rect">
            <a:avLst/>
          </a:prstGeom>
        </p:spPr>
        <p:txBody>
          <a:bodyPr wrap="square">
            <a:spAutoFit/>
          </a:bodyPr>
          <a:lstStyle>
            <a:defPPr>
              <a:defRPr lang="zh-CN"/>
            </a:defPPr>
            <a:lvl1pPr algn="just">
              <a:lnSpc>
                <a:spcPct val="180000"/>
              </a:lnSpc>
              <a:defRPr>
                <a:solidFill>
                  <a:schemeClr val="bg1"/>
                </a:solidFill>
                <a:latin typeface="微软雅黑" panose="020B0503020204020204" pitchFamily="34" charset="-122"/>
                <a:ea typeface="微软雅黑" panose="020B0503020204020204" pitchFamily="34" charset="-122"/>
              </a:defRPr>
            </a:lvl1pPr>
          </a:lstStyle>
          <a:p>
            <a:pPr>
              <a:lnSpc>
                <a:spcPct val="100000"/>
              </a:lnSpc>
            </a:pPr>
            <a:r>
              <a:rPr lang="zh-CN" altLang="en-US" sz="2400" b="1" dirty="0">
                <a:solidFill>
                  <a:srgbClr val="FFC000"/>
                </a:solidFill>
              </a:rPr>
              <a:t>比如：过滤设备、平衡阀组；</a:t>
            </a:r>
            <a:endParaRPr lang="zh-CN" altLang="en-US" sz="2400" b="1" dirty="0">
              <a:solidFill>
                <a:srgbClr val="FFC000"/>
              </a:solidFill>
            </a:endParaRPr>
          </a:p>
        </p:txBody>
      </p:sp>
      <p:sp>
        <p:nvSpPr>
          <p:cNvPr id="5" name="文本框 4"/>
          <p:cNvSpPr txBox="1"/>
          <p:nvPr/>
        </p:nvSpPr>
        <p:spPr>
          <a:xfrm>
            <a:off x="1214120" y="398780"/>
            <a:ext cx="9829165" cy="58356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r>
              <a:rPr lang="zh-CN" altLang="en-US" dirty="0"/>
              <a:t>目前市场上缺少合适的产品供设计院和甲方选择</a:t>
            </a:r>
            <a:endParaRPr lang="zh-CN" altLang="en-US" dirty="0"/>
          </a:p>
        </p:txBody>
      </p:sp>
      <p:grpSp>
        <p:nvGrpSpPr>
          <p:cNvPr id="6" name="组合 5"/>
          <p:cNvGrpSpPr/>
          <p:nvPr/>
        </p:nvGrpSpPr>
        <p:grpSpPr>
          <a:xfrm>
            <a:off x="490597" y="423580"/>
            <a:ext cx="637163" cy="616511"/>
            <a:chOff x="294639" y="391844"/>
            <a:chExt cx="735024" cy="711200"/>
          </a:xfrm>
        </p:grpSpPr>
        <p:sp>
          <p:nvSpPr>
            <p:cNvPr id="7" name="等腰三角形 6"/>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1214110" y="2266950"/>
            <a:ext cx="3741348" cy="1014730"/>
          </a:xfrm>
          <a:prstGeom prst="rect">
            <a:avLst/>
          </a:prstGeom>
        </p:spPr>
        <p:txBody>
          <a:bodyPr wrap="square">
            <a:spAutoFit/>
          </a:bodyPr>
          <a:lstStyle/>
          <a:p>
            <a:pPr>
              <a:lnSpc>
                <a:spcPct val="150000"/>
              </a:lnSpc>
              <a:buNone/>
            </a:pPr>
            <a:r>
              <a:rPr lang="zh-CN" altLang="en-US" sz="2000" dirty="0">
                <a:solidFill>
                  <a:srgbClr val="0F3B9B"/>
                </a:solidFill>
                <a:latin typeface="微软雅黑" panose="020B0503020204020204" pitchFamily="34" charset="-122"/>
                <a:ea typeface="微软雅黑" panose="020B0503020204020204" pitchFamily="34" charset="-122"/>
              </a:rPr>
              <a:t>优点：</a:t>
            </a:r>
            <a:endParaRPr lang="zh-CN" altLang="en-US" sz="2000" dirty="0">
              <a:solidFill>
                <a:srgbClr val="0F3B9B"/>
              </a:solidFill>
              <a:latin typeface="微软雅黑" panose="020B0503020204020204" pitchFamily="34" charset="-122"/>
              <a:ea typeface="微软雅黑" panose="020B0503020204020204" pitchFamily="34" charset="-122"/>
            </a:endParaRPr>
          </a:p>
          <a:p>
            <a:pPr>
              <a:lnSpc>
                <a:spcPct val="150000"/>
              </a:lnSpc>
              <a:buNone/>
            </a:pPr>
            <a:r>
              <a:rPr lang="zh-CN" altLang="en-US" sz="2000" dirty="0">
                <a:solidFill>
                  <a:srgbClr val="0F3B9B"/>
                </a:solidFill>
                <a:latin typeface="微软雅黑" panose="020B0503020204020204" pitchFamily="34" charset="-122"/>
                <a:ea typeface="微软雅黑" panose="020B0503020204020204" pitchFamily="34" charset="-122"/>
              </a:rPr>
              <a:t>能够较好</a:t>
            </a:r>
            <a:endParaRPr lang="zh-CN" altLang="en-US" sz="2000" dirty="0">
              <a:solidFill>
                <a:srgbClr val="0F3B9B"/>
              </a:solidFill>
              <a:latin typeface="微软雅黑" panose="020B0503020204020204" pitchFamily="34" charset="-122"/>
              <a:ea typeface="微软雅黑" panose="020B0503020204020204" pitchFamily="34" charset="-122"/>
            </a:endParaRPr>
          </a:p>
        </p:txBody>
      </p:sp>
      <p:sp>
        <p:nvSpPr>
          <p:cNvPr id="11" name="矩形: 圆角 10"/>
          <p:cNvSpPr/>
          <p:nvPr/>
        </p:nvSpPr>
        <p:spPr>
          <a:xfrm>
            <a:off x="1214120" y="1895475"/>
            <a:ext cx="10149840" cy="4531360"/>
          </a:xfrm>
          <a:prstGeom prst="roundRect">
            <a:avLst>
              <a:gd name="adj" fmla="val 3277"/>
            </a:avLst>
          </a:prstGeom>
          <a:gradFill>
            <a:gsLst>
              <a:gs pos="100000">
                <a:srgbClr val="47C6F4"/>
              </a:gs>
              <a:gs pos="0">
                <a:schemeClr val="bg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矩形 11"/>
          <p:cNvSpPr/>
          <p:nvPr/>
        </p:nvSpPr>
        <p:spPr>
          <a:xfrm>
            <a:off x="1629410" y="2266950"/>
            <a:ext cx="9232265" cy="1476375"/>
          </a:xfrm>
          <a:prstGeom prst="rect">
            <a:avLst/>
          </a:prstGeom>
        </p:spPr>
        <p:txBody>
          <a:bodyPr wrap="square">
            <a:spAutoFit/>
          </a:bodyPr>
          <a:lstStyle/>
          <a:p>
            <a:pPr>
              <a:lnSpc>
                <a:spcPct val="150000"/>
              </a:lnSpc>
            </a:pPr>
            <a:r>
              <a:rPr lang="zh-CN" altLang="en-US" sz="2000" dirty="0">
                <a:solidFill>
                  <a:srgbClr val="0F3B9B"/>
                </a:solidFill>
                <a:latin typeface="微软雅黑" panose="020B0503020204020204" pitchFamily="34" charset="-122"/>
                <a:ea typeface="微软雅黑" panose="020B0503020204020204" pitchFamily="34" charset="-122"/>
              </a:rPr>
              <a:t>传统除污器及</a:t>
            </a:r>
            <a:r>
              <a:rPr lang="en-US" altLang="zh-CN" sz="2000" dirty="0">
                <a:solidFill>
                  <a:srgbClr val="0F3B9B"/>
                </a:solidFill>
                <a:latin typeface="微软雅黑" panose="020B0503020204020204" pitchFamily="34" charset="-122"/>
                <a:ea typeface="微软雅黑" panose="020B0503020204020204" pitchFamily="34" charset="-122"/>
              </a:rPr>
              <a:t>Y</a:t>
            </a:r>
            <a:r>
              <a:rPr lang="zh-CN" altLang="en-US" sz="2000" dirty="0">
                <a:solidFill>
                  <a:srgbClr val="0F3B9B"/>
                </a:solidFill>
                <a:latin typeface="微软雅黑" panose="020B0503020204020204" pitchFamily="34" charset="-122"/>
                <a:ea typeface="微软雅黑" panose="020B0503020204020204" pitchFamily="34" charset="-122"/>
              </a:rPr>
              <a:t>型过滤器，阻力都很大，有的制造不合理，还起不到过滤效果：</a:t>
            </a:r>
            <a:endParaRPr lang="zh-CN" altLang="en-US" sz="2000" dirty="0">
              <a:solidFill>
                <a:srgbClr val="0F3B9B"/>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0F3B9B"/>
                </a:solidFill>
                <a:latin typeface="微软雅黑" panose="020B0503020204020204" pitchFamily="34" charset="-122"/>
                <a:ea typeface="微软雅黑" panose="020B0503020204020204" pitchFamily="34" charset="-122"/>
              </a:rPr>
              <a:t>严重制约了供暖流量，从而影响了供暖效果，一定要选择过滤能力强，阻力小的除污器，这是效果不好的罪魁祸首之一</a:t>
            </a:r>
            <a:endParaRPr lang="zh-CN" altLang="en-US" sz="2000" dirty="0">
              <a:solidFill>
                <a:srgbClr val="0F3B9B"/>
              </a:solidFill>
              <a:latin typeface="微软雅黑" panose="020B0503020204020204" pitchFamily="34" charset="-122"/>
              <a:ea typeface="微软雅黑" panose="020B0503020204020204" pitchFamily="34" charset="-122"/>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bldLvl="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某单位除污器过滤器：</a:t>
            </a:r>
            <a:endParaRPr lang="zh-CN" altLang="en-US"/>
          </a:p>
        </p:txBody>
      </p:sp>
      <p:pic>
        <p:nvPicPr>
          <p:cNvPr id="3" name="图片 2"/>
          <p:cNvPicPr>
            <a:picLocks noChangeAspect="1"/>
          </p:cNvPicPr>
          <p:nvPr/>
        </p:nvPicPr>
        <p:blipFill>
          <a:blip r:embed="rId1"/>
          <a:stretch>
            <a:fillRect/>
          </a:stretch>
        </p:blipFill>
        <p:spPr>
          <a:xfrm>
            <a:off x="613410" y="1388110"/>
            <a:ext cx="3993515" cy="5335905"/>
          </a:xfrm>
          <a:prstGeom prst="rect">
            <a:avLst/>
          </a:prstGeom>
        </p:spPr>
      </p:pic>
      <p:pic>
        <p:nvPicPr>
          <p:cNvPr id="5" name="图片 4"/>
          <p:cNvPicPr>
            <a:picLocks noChangeAspect="1"/>
          </p:cNvPicPr>
          <p:nvPr/>
        </p:nvPicPr>
        <p:blipFill>
          <a:blip r:embed="rId2"/>
          <a:stretch>
            <a:fillRect/>
          </a:stretch>
        </p:blipFill>
        <p:spPr>
          <a:xfrm>
            <a:off x="6933565" y="1170940"/>
            <a:ext cx="4156075" cy="5553075"/>
          </a:xfrm>
          <a:prstGeom prst="rect">
            <a:avLst/>
          </a:prstGeom>
        </p:spPr>
      </p:pic>
    </p:spTree>
  </p:cSld>
  <p:clrMapOvr>
    <a:masterClrMapping/>
  </p:clrMapOvr>
  <p:transition spd="slow">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36105" y="387350"/>
            <a:ext cx="4622165" cy="6176010"/>
          </a:xfrm>
          <a:prstGeom prst="rect">
            <a:avLst/>
          </a:prstGeom>
        </p:spPr>
      </p:pic>
      <p:pic>
        <p:nvPicPr>
          <p:cNvPr id="3" name="图片 2"/>
          <p:cNvPicPr>
            <a:picLocks noChangeAspect="1"/>
          </p:cNvPicPr>
          <p:nvPr/>
        </p:nvPicPr>
        <p:blipFill>
          <a:blip r:embed="rId2"/>
          <a:stretch>
            <a:fillRect/>
          </a:stretch>
        </p:blipFill>
        <p:spPr>
          <a:xfrm>
            <a:off x="325120" y="387985"/>
            <a:ext cx="5650865" cy="5698490"/>
          </a:xfrm>
          <a:prstGeom prst="rect">
            <a:avLst/>
          </a:prstGeom>
        </p:spPr>
      </p:pic>
    </p:spTree>
  </p:cSld>
  <p:clrMapOvr>
    <a:masterClrMapping/>
  </p:clrMapOvr>
  <p:transition spd="slow">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14120" y="423545"/>
            <a:ext cx="9841865" cy="58356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r>
              <a:rPr lang="zh-CN" altLang="en-US" dirty="0"/>
              <a:t>市场上缺少合适的平衡阀设计院及甲方选择</a:t>
            </a:r>
            <a:endParaRPr lang="zh-CN" altLang="en-US" dirty="0"/>
          </a:p>
        </p:txBody>
      </p:sp>
      <p:grpSp>
        <p:nvGrpSpPr>
          <p:cNvPr id="7" name="组合 6"/>
          <p:cNvGrpSpPr/>
          <p:nvPr/>
        </p:nvGrpSpPr>
        <p:grpSpPr>
          <a:xfrm>
            <a:off x="490597" y="423580"/>
            <a:ext cx="637163" cy="616511"/>
            <a:chOff x="294639" y="391844"/>
            <a:chExt cx="735024" cy="711200"/>
          </a:xfrm>
        </p:grpSpPr>
        <p:sp>
          <p:nvSpPr>
            <p:cNvPr id="8" name="等腰三角形 7"/>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圆角 9"/>
          <p:cNvSpPr/>
          <p:nvPr/>
        </p:nvSpPr>
        <p:spPr>
          <a:xfrm>
            <a:off x="907415" y="1139190"/>
            <a:ext cx="9574530" cy="933450"/>
          </a:xfrm>
          <a:prstGeom prst="roundRect">
            <a:avLst>
              <a:gd name="adj" fmla="val 3277"/>
            </a:avLst>
          </a:prstGeom>
          <a:gradFill>
            <a:gsLst>
              <a:gs pos="100000">
                <a:srgbClr val="47C6F4"/>
              </a:gs>
              <a:gs pos="0">
                <a:schemeClr val="bg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10"/>
          <p:cNvSpPr/>
          <p:nvPr/>
        </p:nvSpPr>
        <p:spPr>
          <a:xfrm>
            <a:off x="956945" y="1139190"/>
            <a:ext cx="9320530" cy="553085"/>
          </a:xfrm>
          <a:prstGeom prst="rect">
            <a:avLst/>
          </a:prstGeom>
        </p:spPr>
        <p:txBody>
          <a:bodyPr wrap="square">
            <a:spAutoFit/>
          </a:bodyPr>
          <a:lstStyle/>
          <a:p>
            <a:pPr>
              <a:lnSpc>
                <a:spcPct val="150000"/>
              </a:lnSpc>
              <a:buNone/>
            </a:pPr>
            <a:r>
              <a:rPr lang="zh-CN" altLang="en-US" sz="2000" dirty="0">
                <a:solidFill>
                  <a:srgbClr val="0F3B9B"/>
                </a:solidFill>
                <a:latin typeface="微软雅黑" panose="020B0503020204020204" pitchFamily="34" charset="-122"/>
                <a:ea typeface="微软雅黑" panose="020B0503020204020204" pitchFamily="34" charset="-122"/>
              </a:rPr>
              <a:t>市场的平衡阀不能满足设计工况要求，水力平衡依靠经验调节，有失科学依据</a:t>
            </a:r>
            <a:endParaRPr lang="zh-CN" altLang="en-US" sz="2000" dirty="0">
              <a:solidFill>
                <a:srgbClr val="0F3B9B"/>
              </a:solidFill>
              <a:latin typeface="微软雅黑" panose="020B0503020204020204" pitchFamily="34" charset="-122"/>
              <a:ea typeface="微软雅黑" panose="020B0503020204020204" pitchFamily="34" charset="-122"/>
            </a:endParaRPr>
          </a:p>
        </p:txBody>
      </p:sp>
      <p:sp>
        <p:nvSpPr>
          <p:cNvPr id="14" name="矩形: 圆角 13"/>
          <p:cNvSpPr/>
          <p:nvPr/>
        </p:nvSpPr>
        <p:spPr>
          <a:xfrm>
            <a:off x="1214120" y="2670810"/>
            <a:ext cx="10186035" cy="2854960"/>
          </a:xfrm>
          <a:prstGeom prst="roundRect">
            <a:avLst>
              <a:gd name="adj" fmla="val 3277"/>
            </a:avLst>
          </a:prstGeom>
          <a:gradFill>
            <a:gsLst>
              <a:gs pos="100000">
                <a:srgbClr val="47C6F4"/>
              </a:gs>
              <a:gs pos="0">
                <a:schemeClr val="bg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矩形 14"/>
          <p:cNvSpPr/>
          <p:nvPr/>
        </p:nvSpPr>
        <p:spPr>
          <a:xfrm>
            <a:off x="1583055" y="2509520"/>
            <a:ext cx="9473565" cy="1476375"/>
          </a:xfrm>
          <a:prstGeom prst="rect">
            <a:avLst/>
          </a:prstGeom>
        </p:spPr>
        <p:txBody>
          <a:bodyPr wrap="square">
            <a:spAutoFit/>
          </a:bodyPr>
          <a:lstStyle/>
          <a:p>
            <a:pPr>
              <a:lnSpc>
                <a:spcPct val="150000"/>
              </a:lnSpc>
              <a:buNone/>
            </a:pPr>
            <a:r>
              <a:rPr lang="zh-CN" altLang="en-US" sz="2000" dirty="0">
                <a:solidFill>
                  <a:srgbClr val="0F3B9B"/>
                </a:solidFill>
                <a:latin typeface="微软雅黑" panose="020B0503020204020204" pitchFamily="34" charset="-122"/>
                <a:ea typeface="微软雅黑" panose="020B0503020204020204" pitchFamily="34" charset="-122"/>
              </a:rPr>
              <a:t>设计时，甲方能够通过水力计算中各热用户多余的只有压力和热负荷，我们就可以设计出符合要求的平衡阀组或平衡阀，满足水力工况的需要，之所以提出一对一平衡阀组选择概念，就是每个热用户对应不同工况的产品。</a:t>
            </a:r>
            <a:endParaRPr lang="zh-CN" altLang="en-US" sz="2000" dirty="0">
              <a:solidFill>
                <a:srgbClr val="0F3B9B"/>
              </a:solidFill>
              <a:latin typeface="微软雅黑" panose="020B0503020204020204" pitchFamily="34" charset="-122"/>
              <a:ea typeface="微软雅黑" panose="020B0503020204020204" pitchFamily="34" charset="-122"/>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p:bldP spid="14" grpId="0" bldLvl="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2329254" y="1797347"/>
            <a:ext cx="8539998" cy="3952212"/>
          </a:xfrm>
          <a:prstGeom prst="roundRect">
            <a:avLst>
              <a:gd name="adj" fmla="val 4929"/>
            </a:avLst>
          </a:prstGeom>
          <a:solidFill>
            <a:srgbClr val="002060">
              <a:alpha val="41000"/>
            </a:srgbClr>
          </a:solidFill>
          <a:ln>
            <a:solidFill>
              <a:srgbClr val="31D1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214110" y="436094"/>
            <a:ext cx="7553970" cy="58356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r>
              <a:rPr lang="zh-CN" altLang="en-US">
                <a:sym typeface="+mn-ea"/>
              </a:rPr>
              <a:t>一对一平衡阀组的优势</a:t>
            </a:r>
            <a:endParaRPr lang="zh-CN" altLang="en-US" dirty="0"/>
          </a:p>
        </p:txBody>
      </p:sp>
      <p:grpSp>
        <p:nvGrpSpPr>
          <p:cNvPr id="9" name="组合 8"/>
          <p:cNvGrpSpPr/>
          <p:nvPr/>
        </p:nvGrpSpPr>
        <p:grpSpPr>
          <a:xfrm>
            <a:off x="490597" y="423580"/>
            <a:ext cx="637163" cy="616511"/>
            <a:chOff x="294639" y="391844"/>
            <a:chExt cx="735024" cy="711200"/>
          </a:xfrm>
        </p:grpSpPr>
        <p:sp>
          <p:nvSpPr>
            <p:cNvPr id="10" name="等腰三角形 9"/>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3836976" y="2138646"/>
            <a:ext cx="6748336" cy="3322955"/>
          </a:xfrm>
          <a:prstGeom prst="rect">
            <a:avLst/>
          </a:prstGeom>
        </p:spPr>
        <p:txBody>
          <a:bodyPr wrap="square">
            <a:spAutoFit/>
          </a:bodyPr>
          <a:lstStyle/>
          <a:p>
            <a:pPr indent="539750" algn="just">
              <a:lnSpc>
                <a:spcPct val="150000"/>
              </a:lnSpc>
            </a:pPr>
            <a:r>
              <a:rPr lang="zh-CN" altLang="en-US" sz="2000" dirty="0">
                <a:solidFill>
                  <a:srgbClr val="FFC000"/>
                </a:solidFill>
                <a:latin typeface="微软雅黑" panose="020B0503020204020204" pitchFamily="34" charset="-122"/>
                <a:ea typeface="微软雅黑" panose="020B0503020204020204" pitchFamily="34" charset="-122"/>
              </a:rPr>
              <a:t>一对一平衡阀，克服了其他公司产品的缺点，结合了其他类型产品的优点，不仅追求阀门开启即平衡的最高境界，而且他的调节性很强，当施工出现较大偏离，或用户发生变化时，轻松微调，就能到达运行平衡。该平衡方式，是目前的最佳方式。</a:t>
            </a:r>
            <a:endParaRPr lang="zh-CN" altLang="en-US" sz="2000" dirty="0">
              <a:solidFill>
                <a:srgbClr val="FFC000"/>
              </a:solidFill>
              <a:latin typeface="微软雅黑" panose="020B0503020204020204" pitchFamily="34" charset="-122"/>
              <a:ea typeface="微软雅黑" panose="020B0503020204020204" pitchFamily="34" charset="-122"/>
            </a:endParaRPr>
          </a:p>
          <a:p>
            <a:pPr indent="539750" algn="just">
              <a:lnSpc>
                <a:spcPct val="150000"/>
              </a:lnSpc>
            </a:pPr>
            <a:r>
              <a:rPr lang="zh-CN" altLang="en-US" sz="2000" dirty="0">
                <a:solidFill>
                  <a:srgbClr val="FFC000"/>
                </a:solidFill>
                <a:latin typeface="微软雅黑" panose="020B0503020204020204" pitchFamily="34" charset="-122"/>
                <a:ea typeface="微软雅黑" panose="020B0503020204020204" pitchFamily="34" charset="-122"/>
              </a:rPr>
              <a:t>减阻节电增流供暖系统使系统供暖效果进一步达到保障，这两项技术的完美结合，是供暖系统的一次技术革命。</a:t>
            </a:r>
            <a:endParaRPr lang="zh-CN" altLang="en-US" sz="2000" dirty="0">
              <a:solidFill>
                <a:srgbClr val="FFC000"/>
              </a:solidFill>
              <a:latin typeface="微软雅黑" panose="020B0503020204020204" pitchFamily="34" charset="-122"/>
              <a:ea typeface="微软雅黑" panose="020B0503020204020204" pitchFamily="34" charset="-122"/>
            </a:endParaRPr>
          </a:p>
        </p:txBody>
      </p:sp>
      <p:sp>
        <p:nvSpPr>
          <p:cNvPr id="7" name="MH_Title_1"/>
          <p:cNvSpPr>
            <a:spLocks noChangeArrowheads="1"/>
          </p:cNvSpPr>
          <p:nvPr>
            <p:custDataLst>
              <p:tags r:id="rId1"/>
            </p:custDataLst>
          </p:nvPr>
        </p:nvSpPr>
        <p:spPr bwMode="auto">
          <a:xfrm>
            <a:off x="907415" y="1452245"/>
            <a:ext cx="2614295" cy="2580640"/>
          </a:xfrm>
          <a:prstGeom prst="ellipse">
            <a:avLst/>
          </a:prstGeom>
          <a:gradFill>
            <a:gsLst>
              <a:gs pos="100000">
                <a:srgbClr val="47C6F4"/>
              </a:gs>
              <a:gs pos="0">
                <a:schemeClr val="bg1"/>
              </a:gs>
            </a:gsLst>
            <a:lin ang="5400000" scaled="1"/>
          </a:gradFill>
          <a:ln w="76200">
            <a:solidFill>
              <a:srgbClr val="0F3B9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ko-KR" dirty="0"/>
          </a:p>
        </p:txBody>
      </p:sp>
      <p:pic>
        <p:nvPicPr>
          <p:cNvPr id="3" name="图片 2"/>
          <p:cNvPicPr>
            <a:picLocks noChangeAspect="1"/>
          </p:cNvPicPr>
          <p:nvPr/>
        </p:nvPicPr>
        <p:blipFill>
          <a:blip r:embed="rId2"/>
          <a:stretch>
            <a:fillRect/>
          </a:stretch>
        </p:blipFill>
        <p:spPr>
          <a:xfrm>
            <a:off x="619760" y="4364355"/>
            <a:ext cx="2751455" cy="885825"/>
          </a:xfrm>
          <a:prstGeom prst="rect">
            <a:avLst/>
          </a:prstGeom>
        </p:spPr>
      </p:pic>
      <p:pic>
        <p:nvPicPr>
          <p:cNvPr id="12" name="图片 11"/>
          <p:cNvPicPr>
            <a:picLocks noChangeAspect="1"/>
          </p:cNvPicPr>
          <p:nvPr/>
        </p:nvPicPr>
        <p:blipFill>
          <a:blip r:embed="rId3"/>
          <a:stretch>
            <a:fillRect/>
          </a:stretch>
        </p:blipFill>
        <p:spPr>
          <a:xfrm>
            <a:off x="1214120" y="2138045"/>
            <a:ext cx="1889760" cy="1006475"/>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6624955" y="2230755"/>
            <a:ext cx="4098290" cy="3639103"/>
          </a:xfrm>
          <a:prstGeom prst="roundRect">
            <a:avLst>
              <a:gd name="adj" fmla="val 5108"/>
            </a:avLst>
          </a:prstGeom>
          <a:gradFill>
            <a:gsLst>
              <a:gs pos="100000">
                <a:srgbClr val="47C6F4"/>
              </a:gs>
              <a:gs pos="0">
                <a:schemeClr val="bg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圆角矩形 14"/>
          <p:cNvSpPr/>
          <p:nvPr/>
        </p:nvSpPr>
        <p:spPr>
          <a:xfrm>
            <a:off x="1468755" y="2230755"/>
            <a:ext cx="4098290" cy="3682756"/>
          </a:xfrm>
          <a:prstGeom prst="roundRect">
            <a:avLst>
              <a:gd name="adj" fmla="val 5851"/>
            </a:avLst>
          </a:prstGeom>
          <a:gradFill>
            <a:gsLst>
              <a:gs pos="100000">
                <a:srgbClr val="47C6F4"/>
              </a:gs>
              <a:gs pos="0">
                <a:schemeClr val="bg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TextBox 20"/>
          <p:cNvSpPr txBox="1"/>
          <p:nvPr/>
        </p:nvSpPr>
        <p:spPr>
          <a:xfrm>
            <a:off x="1831606" y="2824936"/>
            <a:ext cx="3830689" cy="2631440"/>
          </a:xfrm>
          <a:prstGeom prst="rect">
            <a:avLst/>
          </a:prstGeom>
          <a:noFill/>
        </p:spPr>
        <p:txBody>
          <a:bodyPr wrap="square" lIns="0" tIns="0" rIns="0" bIns="0" rtlCol="0">
            <a:spAutoFit/>
          </a:bodyPr>
          <a:lstStyle/>
          <a:p>
            <a:pPr indent="0" algn="just" eaLnBrk="1" fontAlgn="auto" hangingPunct="1">
              <a:lnSpc>
                <a:spcPct val="150000"/>
              </a:lnSpc>
              <a:buFont typeface="Wingdings" panose="05000000000000000000" pitchFamily="2" charset="2"/>
              <a:buNone/>
              <a:defRPr/>
            </a:pPr>
            <a:r>
              <a:rPr lang="zh-CN" altLang="en-US" sz="2400" b="1" dirty="0">
                <a:solidFill>
                  <a:srgbClr val="0F3B9B"/>
                </a:solidFill>
                <a:latin typeface="微软雅黑" panose="020B0503020204020204" pitchFamily="34" charset="-122"/>
                <a:ea typeface="微软雅黑" panose="020B0503020204020204" pitchFamily="34" charset="-122"/>
                <a:sym typeface="+mn-ea"/>
              </a:rPr>
              <a:t>节能减排，利于国家政策 </a:t>
            </a:r>
            <a:r>
              <a:rPr lang="zh-CN" altLang="en-US" sz="1800" b="1" dirty="0">
                <a:solidFill>
                  <a:srgbClr val="0F3B9B"/>
                </a:solidFill>
                <a:latin typeface="微软雅黑" panose="020B0503020204020204" pitchFamily="34" charset="-122"/>
                <a:ea typeface="微软雅黑" panose="020B0503020204020204" pitchFamily="34" charset="-122"/>
                <a:sym typeface="+mn-ea"/>
              </a:rPr>
              <a:t> </a:t>
            </a:r>
            <a:endParaRPr lang="en-US" altLang="zh-CN" sz="1800" b="1" noProof="1">
              <a:solidFill>
                <a:srgbClr val="0F3B9B"/>
              </a:solidFill>
              <a:latin typeface="微软雅黑" panose="020B0503020204020204" pitchFamily="34" charset="-122"/>
              <a:ea typeface="微软雅黑" panose="020B0503020204020204" pitchFamily="34" charset="-122"/>
            </a:endParaRPr>
          </a:p>
          <a:p>
            <a:pPr indent="0" algn="just" eaLnBrk="1" fontAlgn="auto" hangingPunct="1">
              <a:lnSpc>
                <a:spcPct val="150000"/>
              </a:lnSpc>
              <a:buFont typeface="Wingdings" panose="05000000000000000000" pitchFamily="2" charset="2"/>
              <a:buNone/>
              <a:defRPr/>
            </a:pPr>
            <a:r>
              <a:rPr lang="zh-CN" altLang="en-US" b="1" dirty="0">
                <a:solidFill>
                  <a:srgbClr val="0F3B9B"/>
                </a:solidFill>
                <a:latin typeface="微软雅黑" panose="020B0503020204020204" pitchFamily="34" charset="-122"/>
                <a:ea typeface="微软雅黑" panose="020B0503020204020204" pitchFamily="34" charset="-122"/>
                <a:cs typeface="宋体" panose="02010600030101010101" pitchFamily="2" charset="-122"/>
                <a:sym typeface="+mn-ea"/>
              </a:rPr>
              <a:t>以郑州集中供热30万平方米为例</a:t>
            </a:r>
            <a:endParaRPr lang="zh-CN" altLang="en-US" b="1" dirty="0">
              <a:solidFill>
                <a:srgbClr val="0F3B9B"/>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indent="0" algn="just" eaLnBrk="1" fontAlgn="auto" hangingPunct="1">
              <a:lnSpc>
                <a:spcPct val="150000"/>
              </a:lnSpc>
              <a:buFont typeface="Wingdings" panose="05000000000000000000" pitchFamily="2" charset="2"/>
              <a:buNone/>
              <a:defRPr/>
            </a:pPr>
            <a:r>
              <a:rPr lang="zh-CN" altLang="en-US" b="1" noProof="1">
                <a:solidFill>
                  <a:srgbClr val="0F3B9B"/>
                </a:solidFill>
                <a:latin typeface="微软雅黑" panose="020B0503020204020204" pitchFamily="34" charset="-122"/>
                <a:ea typeface="微软雅黑" panose="020B0503020204020204" pitchFamily="34" charset="-122"/>
                <a:cs typeface="宋体" panose="02010600030101010101" pitchFamily="2" charset="-122"/>
              </a:rPr>
              <a:t>每年节约标准煤</a:t>
            </a:r>
            <a:r>
              <a:rPr lang="en-US" altLang="zh-CN" b="1" noProof="1">
                <a:solidFill>
                  <a:srgbClr val="0F3B9B"/>
                </a:solidFill>
                <a:latin typeface="微软雅黑" panose="020B0503020204020204" pitchFamily="34" charset="-122"/>
                <a:ea typeface="微软雅黑" panose="020B0503020204020204" pitchFamily="34" charset="-122"/>
                <a:cs typeface="宋体" panose="02010600030101010101" pitchFamily="2" charset="-122"/>
              </a:rPr>
              <a:t>88.36</a:t>
            </a:r>
            <a:r>
              <a:rPr lang="zh-CN" altLang="en-US" b="1" noProof="1">
                <a:solidFill>
                  <a:srgbClr val="0F3B9B"/>
                </a:solidFill>
                <a:latin typeface="微软雅黑" panose="020B0503020204020204" pitchFamily="34" charset="-122"/>
                <a:ea typeface="微软雅黑" panose="020B0503020204020204" pitchFamily="34" charset="-122"/>
                <a:cs typeface="宋体" panose="02010600030101010101" pitchFamily="2" charset="-122"/>
              </a:rPr>
              <a:t>吨</a:t>
            </a:r>
            <a:endParaRPr lang="zh-CN" altLang="en-US" b="1" noProof="1">
              <a:solidFill>
                <a:srgbClr val="0F3B9B"/>
              </a:solidFill>
              <a:latin typeface="微软雅黑" panose="020B0503020204020204" pitchFamily="34" charset="-122"/>
              <a:ea typeface="微软雅黑" panose="020B0503020204020204" pitchFamily="34" charset="-122"/>
              <a:cs typeface="宋体" panose="02010600030101010101" pitchFamily="2" charset="-122"/>
            </a:endParaRPr>
          </a:p>
          <a:p>
            <a:pPr algn="just" eaLnBrk="1" fontAlgn="auto" hangingPunct="1">
              <a:lnSpc>
                <a:spcPct val="150000"/>
              </a:lnSpc>
              <a:buClrTx/>
              <a:buSzTx/>
              <a:buFont typeface="Wingdings" panose="05000000000000000000" pitchFamily="2" charset="2"/>
              <a:buNone/>
              <a:defRPr/>
            </a:pPr>
            <a:r>
              <a:rPr lang="zh-CN" altLang="en-US" b="1" dirty="0">
                <a:solidFill>
                  <a:srgbClr val="0F3B9B"/>
                </a:solidFill>
                <a:latin typeface="微软雅黑" panose="020B0503020204020204" pitchFamily="34" charset="-122"/>
                <a:ea typeface="微软雅黑" panose="020B0503020204020204" pitchFamily="34" charset="-122"/>
                <a:cs typeface="宋体" panose="02010600030101010101" pitchFamily="2" charset="-122"/>
                <a:sym typeface="+mn-ea"/>
              </a:rPr>
              <a:t>二氧化碳  年减排：</a:t>
            </a:r>
            <a:r>
              <a:rPr lang="en-US" altLang="zh-CN" b="1" dirty="0">
                <a:solidFill>
                  <a:srgbClr val="0F3B9B"/>
                </a:solidFill>
                <a:latin typeface="微软雅黑" panose="020B0503020204020204" pitchFamily="34" charset="-122"/>
                <a:ea typeface="微软雅黑" panose="020B0503020204020204" pitchFamily="34" charset="-122"/>
                <a:cs typeface="宋体" panose="02010600030101010101" pitchFamily="2" charset="-122"/>
                <a:sym typeface="+mn-ea"/>
              </a:rPr>
              <a:t>2315.03</a:t>
            </a:r>
            <a:r>
              <a:rPr lang="zh-CN" altLang="en-US" b="1" dirty="0">
                <a:solidFill>
                  <a:srgbClr val="0F3B9B"/>
                </a:solidFill>
                <a:latin typeface="微软雅黑" panose="020B0503020204020204" pitchFamily="34" charset="-122"/>
                <a:ea typeface="微软雅黑" panose="020B0503020204020204" pitchFamily="34" charset="-122"/>
                <a:cs typeface="宋体" panose="02010600030101010101" pitchFamily="2" charset="-122"/>
                <a:sym typeface="+mn-ea"/>
              </a:rPr>
              <a:t>公斤</a:t>
            </a:r>
            <a:endParaRPr lang="zh-CN" altLang="en-US" b="1" noProof="1">
              <a:solidFill>
                <a:srgbClr val="0F3B9B"/>
              </a:solidFill>
              <a:latin typeface="微软雅黑" panose="020B0503020204020204" pitchFamily="34" charset="-122"/>
              <a:ea typeface="微软雅黑" panose="020B0503020204020204" pitchFamily="34" charset="-122"/>
              <a:cs typeface="宋体" panose="02010600030101010101" pitchFamily="2" charset="-122"/>
            </a:endParaRPr>
          </a:p>
          <a:p>
            <a:pPr algn="just" eaLnBrk="1" fontAlgn="auto" hangingPunct="1">
              <a:lnSpc>
                <a:spcPct val="150000"/>
              </a:lnSpc>
              <a:buClrTx/>
              <a:buSzTx/>
              <a:buFont typeface="Wingdings" panose="05000000000000000000" pitchFamily="2" charset="2"/>
              <a:buNone/>
              <a:defRPr/>
            </a:pPr>
            <a:r>
              <a:rPr lang="zh-CN" altLang="en-US" b="1" dirty="0">
                <a:solidFill>
                  <a:srgbClr val="0F3B9B"/>
                </a:solidFill>
                <a:latin typeface="微软雅黑" panose="020B0503020204020204" pitchFamily="34" charset="-122"/>
                <a:ea typeface="微软雅黑" panose="020B0503020204020204" pitchFamily="34" charset="-122"/>
                <a:cs typeface="宋体" panose="02010600030101010101" pitchFamily="2" charset="-122"/>
                <a:sym typeface="+mn-ea"/>
              </a:rPr>
              <a:t>二氧化硫  年减排：</a:t>
            </a:r>
            <a:r>
              <a:rPr lang="en-US" altLang="zh-CN" b="1" dirty="0">
                <a:solidFill>
                  <a:srgbClr val="0F3B9B"/>
                </a:solidFill>
                <a:latin typeface="微软雅黑" panose="020B0503020204020204" pitchFamily="34" charset="-122"/>
                <a:ea typeface="微软雅黑" panose="020B0503020204020204" pitchFamily="34" charset="-122"/>
                <a:cs typeface="宋体" panose="02010600030101010101" pitchFamily="2" charset="-122"/>
                <a:sym typeface="+mn-ea"/>
              </a:rPr>
              <a:t>7.5</a:t>
            </a:r>
            <a:r>
              <a:rPr lang="zh-CN" altLang="en-US" b="1" dirty="0">
                <a:solidFill>
                  <a:srgbClr val="0F3B9B"/>
                </a:solidFill>
                <a:latin typeface="微软雅黑" panose="020B0503020204020204" pitchFamily="34" charset="-122"/>
                <a:ea typeface="微软雅黑" panose="020B0503020204020204" pitchFamily="34" charset="-122"/>
                <a:cs typeface="宋体" panose="02010600030101010101" pitchFamily="2" charset="-122"/>
                <a:sym typeface="+mn-ea"/>
              </a:rPr>
              <a:t>万公斤</a:t>
            </a:r>
            <a:endParaRPr lang="zh-CN" altLang="en-US" b="1" noProof="1">
              <a:solidFill>
                <a:srgbClr val="0F3B9B"/>
              </a:solidFill>
              <a:latin typeface="微软雅黑" panose="020B0503020204020204" pitchFamily="34" charset="-122"/>
              <a:ea typeface="微软雅黑" panose="020B0503020204020204" pitchFamily="34" charset="-122"/>
              <a:cs typeface="宋体" panose="02010600030101010101" pitchFamily="2" charset="-122"/>
            </a:endParaRPr>
          </a:p>
          <a:p>
            <a:pPr algn="just" eaLnBrk="1" fontAlgn="auto" hangingPunct="1">
              <a:lnSpc>
                <a:spcPct val="150000"/>
              </a:lnSpc>
              <a:buClrTx/>
              <a:buSzTx/>
              <a:buFont typeface="Wingdings" panose="05000000000000000000" pitchFamily="2" charset="2"/>
              <a:buNone/>
              <a:defRPr/>
            </a:pPr>
            <a:r>
              <a:rPr lang="zh-CN" altLang="en-US" b="1" dirty="0">
                <a:solidFill>
                  <a:srgbClr val="0F3B9B"/>
                </a:solidFill>
                <a:latin typeface="微软雅黑" panose="020B0503020204020204" pitchFamily="34" charset="-122"/>
                <a:ea typeface="微软雅黑" panose="020B0503020204020204" pitchFamily="34" charset="-122"/>
                <a:cs typeface="宋体" panose="02010600030101010101" pitchFamily="2" charset="-122"/>
                <a:sym typeface="+mn-ea"/>
              </a:rPr>
              <a:t>减少大量烟尘</a:t>
            </a:r>
            <a:endParaRPr lang="zh-CN" altLang="en-US" b="1" dirty="0">
              <a:solidFill>
                <a:srgbClr val="0F3B9B"/>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5" name="TextBox 20"/>
          <p:cNvSpPr txBox="1"/>
          <p:nvPr/>
        </p:nvSpPr>
        <p:spPr>
          <a:xfrm>
            <a:off x="6929098" y="2829788"/>
            <a:ext cx="3603647" cy="2031365"/>
          </a:xfrm>
          <a:prstGeom prst="rect">
            <a:avLst/>
          </a:prstGeom>
          <a:noFill/>
        </p:spPr>
        <p:txBody>
          <a:bodyPr wrap="square" lIns="0" tIns="0" rIns="0" bIns="0" rtlCol="0">
            <a:spAutoFit/>
          </a:bodyPr>
          <a:lstStyle/>
          <a:p>
            <a:pPr algn="just">
              <a:lnSpc>
                <a:spcPct val="150000"/>
              </a:lnSpc>
              <a:buClrTx/>
              <a:buSzTx/>
              <a:defRPr/>
            </a:pPr>
            <a:r>
              <a:rPr lang="zh-CN" altLang="en-US" sz="2400" b="1" dirty="0">
                <a:solidFill>
                  <a:srgbClr val="0F3B9B"/>
                </a:solidFill>
                <a:latin typeface="微软雅黑" panose="020B0503020204020204" pitchFamily="34" charset="-122"/>
                <a:ea typeface="微软雅黑" panose="020B0503020204020204" pitchFamily="34" charset="-122"/>
                <a:sym typeface="+mn-ea"/>
              </a:rPr>
              <a:t>提高热用户舒适度，避免投诉上诉，</a:t>
            </a:r>
            <a:r>
              <a:rPr lang="zh-CN" altLang="en-US" sz="2400" b="1" dirty="0">
                <a:solidFill>
                  <a:srgbClr val="0F3B9B"/>
                </a:solidFill>
                <a:latin typeface="微软雅黑" panose="020B0503020204020204" pitchFamily="34" charset="-122"/>
                <a:ea typeface="微软雅黑" panose="020B0503020204020204" pitchFamily="34" charset="-122"/>
                <a:sym typeface="宋体" panose="02010600030101010101" pitchFamily="2" charset="-122"/>
              </a:rPr>
              <a:t>降低运行成本  </a:t>
            </a:r>
            <a:endParaRPr lang="zh-CN" altLang="en-US" sz="2400" b="1" dirty="0">
              <a:solidFill>
                <a:srgbClr val="0F3B9B"/>
              </a:solidFill>
              <a:latin typeface="微软雅黑" panose="020B0503020204020204" pitchFamily="34" charset="-122"/>
              <a:ea typeface="微软雅黑" panose="020B0503020204020204" pitchFamily="34" charset="-122"/>
              <a:sym typeface="+mn-ea"/>
            </a:endParaRPr>
          </a:p>
          <a:p>
            <a:pPr algn="l" eaLnBrk="1" hangingPunct="1">
              <a:lnSpc>
                <a:spcPct val="150000"/>
              </a:lnSpc>
              <a:buClrTx/>
              <a:buSzTx/>
              <a:buFont typeface="Wingdings" panose="05000000000000000000" pitchFamily="2" charset="2"/>
              <a:buNone/>
            </a:pPr>
            <a:r>
              <a:rPr lang="zh-CN" altLang="en-US" sz="2000" b="1" dirty="0">
                <a:solidFill>
                  <a:srgbClr val="0F3B9B"/>
                </a:solidFill>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平衡节热：1</a:t>
            </a:r>
            <a:r>
              <a:rPr lang="en-US" altLang="zh-CN" sz="2000" b="1" dirty="0">
                <a:solidFill>
                  <a:srgbClr val="0F3B9B"/>
                </a:solidFill>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0</a:t>
            </a:r>
            <a:r>
              <a:rPr lang="zh-CN" altLang="en-US" sz="2000" b="1" dirty="0">
                <a:solidFill>
                  <a:srgbClr val="0F3B9B"/>
                </a:solidFill>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%以上                      </a:t>
            </a:r>
            <a:endParaRPr lang="zh-CN" altLang="en-US" sz="2000" b="1" dirty="0">
              <a:solidFill>
                <a:srgbClr val="0F3B9B"/>
              </a:solidFill>
              <a:latin typeface="微软雅黑" panose="020B0503020204020204" pitchFamily="34" charset="-122"/>
              <a:ea typeface="微软雅黑" panose="020B0503020204020204" pitchFamily="34" charset="-122"/>
              <a:cs typeface="宋体" panose="02010600030101010101" pitchFamily="2" charset="-122"/>
            </a:endParaRPr>
          </a:p>
          <a:p>
            <a:pPr algn="l" eaLnBrk="1" hangingPunct="1">
              <a:lnSpc>
                <a:spcPct val="150000"/>
              </a:lnSpc>
              <a:buClrTx/>
              <a:buSzTx/>
              <a:buFont typeface="Wingdings" panose="05000000000000000000" pitchFamily="2" charset="2"/>
              <a:buNone/>
            </a:pPr>
            <a:r>
              <a:rPr lang="zh-CN" altLang="en-US" sz="2000" b="1" dirty="0">
                <a:solidFill>
                  <a:srgbClr val="0F3B9B"/>
                </a:solidFill>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减阻节电：</a:t>
            </a:r>
            <a:r>
              <a:rPr lang="en-US" altLang="zh-CN" sz="2000" b="1" dirty="0">
                <a:solidFill>
                  <a:srgbClr val="0F3B9B"/>
                </a:solidFill>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25-50%</a:t>
            </a:r>
            <a:endParaRPr lang="zh-CN" altLang="en-US" sz="2000" b="1" dirty="0">
              <a:solidFill>
                <a:srgbClr val="0F3B9B"/>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65" name="组合 64"/>
          <p:cNvGrpSpPr/>
          <p:nvPr/>
        </p:nvGrpSpPr>
        <p:grpSpPr>
          <a:xfrm>
            <a:off x="2149475" y="1868460"/>
            <a:ext cx="2736850" cy="703922"/>
            <a:chOff x="4818345" y="1640378"/>
            <a:chExt cx="2555309" cy="406417"/>
          </a:xfrm>
        </p:grpSpPr>
        <p:sp>
          <p:nvSpPr>
            <p:cNvPr id="22" name="işľiďe"/>
            <p:cNvSpPr/>
            <p:nvPr/>
          </p:nvSpPr>
          <p:spPr>
            <a:xfrm>
              <a:off x="4818345" y="1640378"/>
              <a:ext cx="2555309" cy="406417"/>
            </a:xfrm>
            <a:prstGeom prst="roundRect">
              <a:avLst>
                <a:gd name="adj" fmla="val 24861"/>
              </a:avLst>
            </a:prstGeom>
            <a:gradFill>
              <a:gsLst>
                <a:gs pos="87000">
                  <a:srgbClr val="FF8607"/>
                </a:gs>
                <a:gs pos="0">
                  <a:srgbClr val="FFC000"/>
                </a:gs>
              </a:gsLst>
              <a:lin ang="5400000" scaled="1"/>
            </a:gradFill>
            <a:ln w="57150">
              <a:solidFill>
                <a:srgbClr val="0F44A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2000" b="1" dirty="0">
                <a:solidFill>
                  <a:schemeClr val="l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4" name="文本框 63"/>
            <p:cNvSpPr txBox="1"/>
            <p:nvPr/>
          </p:nvSpPr>
          <p:spPr>
            <a:xfrm>
              <a:off x="4937254" y="1684871"/>
              <a:ext cx="2317491" cy="30136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pPr algn="ctr"/>
              <a:r>
                <a:rPr lang="zh-CN" altLang="en-US" sz="2800" dirty="0">
                  <a:effectLst>
                    <a:outerShdw blurRad="38100" dist="38100" dir="2700000" algn="tl">
                      <a:srgbClr val="000000">
                        <a:alpha val="43137"/>
                      </a:srgbClr>
                    </a:outerShdw>
                  </a:effectLst>
                </a:rPr>
                <a:t>社会效益</a:t>
              </a:r>
              <a:endParaRPr lang="zh-CN" altLang="en-US" sz="2800" dirty="0">
                <a:effectLst>
                  <a:outerShdw blurRad="38100" dist="38100" dir="2700000" algn="tl">
                    <a:srgbClr val="000000">
                      <a:alpha val="43137"/>
                    </a:srgbClr>
                  </a:outerShdw>
                </a:effectLst>
              </a:endParaRPr>
            </a:p>
          </p:txBody>
        </p:sp>
      </p:grpSp>
      <p:grpSp>
        <p:nvGrpSpPr>
          <p:cNvPr id="2" name="组合 1"/>
          <p:cNvGrpSpPr/>
          <p:nvPr/>
        </p:nvGrpSpPr>
        <p:grpSpPr>
          <a:xfrm>
            <a:off x="7305675" y="1890722"/>
            <a:ext cx="2736850" cy="680065"/>
            <a:chOff x="4818345" y="1640378"/>
            <a:chExt cx="2555309" cy="434544"/>
          </a:xfrm>
        </p:grpSpPr>
        <p:sp>
          <p:nvSpPr>
            <p:cNvPr id="3" name="işľiďe"/>
            <p:cNvSpPr/>
            <p:nvPr/>
          </p:nvSpPr>
          <p:spPr>
            <a:xfrm>
              <a:off x="4818345" y="1640378"/>
              <a:ext cx="2555309" cy="434544"/>
            </a:xfrm>
            <a:prstGeom prst="roundRect">
              <a:avLst>
                <a:gd name="adj" fmla="val 24861"/>
              </a:avLst>
            </a:prstGeom>
            <a:gradFill>
              <a:gsLst>
                <a:gs pos="87000">
                  <a:srgbClr val="FF8607"/>
                </a:gs>
                <a:gs pos="0">
                  <a:srgbClr val="FFC000"/>
                </a:gs>
              </a:gsLst>
              <a:lin ang="5400000" scaled="1"/>
            </a:gradFill>
            <a:ln w="57150">
              <a:solidFill>
                <a:srgbClr val="0F44A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2000" b="1" dirty="0">
                <a:solidFill>
                  <a:schemeClr val="l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4944072" y="1690887"/>
              <a:ext cx="2317491" cy="33352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pPr algn="ctr"/>
              <a:r>
                <a:rPr lang="zh-CN" altLang="en-US" sz="2800" dirty="0">
                  <a:effectLst>
                    <a:outerShdw blurRad="38100" dist="38100" dir="2700000" algn="tl">
                      <a:srgbClr val="000000">
                        <a:alpha val="43137"/>
                      </a:srgbClr>
                    </a:outerShdw>
                  </a:effectLst>
                </a:rPr>
                <a:t>经济效益</a:t>
              </a:r>
              <a:endParaRPr lang="zh-CN" altLang="en-US" sz="2800" dirty="0">
                <a:effectLst>
                  <a:outerShdw blurRad="38100" dist="38100" dir="2700000" algn="tl">
                    <a:srgbClr val="000000">
                      <a:alpha val="43137"/>
                    </a:srgbClr>
                  </a:outerShdw>
                </a:effectLst>
              </a:endParaRPr>
            </a:p>
          </p:txBody>
        </p:sp>
      </p:grpSp>
      <p:sp>
        <p:nvSpPr>
          <p:cNvPr id="13" name="文本框 12"/>
          <p:cNvSpPr txBox="1"/>
          <p:nvPr/>
        </p:nvSpPr>
        <p:spPr>
          <a:xfrm>
            <a:off x="1264977" y="439662"/>
            <a:ext cx="2907664" cy="58356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r>
              <a:rPr lang="zh-CN" altLang="en-US" dirty="0"/>
              <a:t>社会经济效益</a:t>
            </a:r>
            <a:endParaRPr lang="zh-CN" altLang="en-US" dirty="0"/>
          </a:p>
        </p:txBody>
      </p:sp>
      <p:grpSp>
        <p:nvGrpSpPr>
          <p:cNvPr id="14" name="组合 13"/>
          <p:cNvGrpSpPr/>
          <p:nvPr/>
        </p:nvGrpSpPr>
        <p:grpSpPr>
          <a:xfrm>
            <a:off x="490597" y="423580"/>
            <a:ext cx="637163" cy="616511"/>
            <a:chOff x="294639" y="391844"/>
            <a:chExt cx="735024" cy="711200"/>
          </a:xfrm>
        </p:grpSpPr>
        <p:sp>
          <p:nvSpPr>
            <p:cNvPr id="16" name="等腰三角形 15"/>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5" grpId="0" animBg="1"/>
      <p:bldP spid="27" grpId="0"/>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stretch>
            <a:fillRect/>
          </a:stretch>
        </p:blipFill>
        <p:spPr>
          <a:xfrm>
            <a:off x="1583275" y="1432090"/>
            <a:ext cx="4676037" cy="5425910"/>
          </a:xfrm>
          <a:prstGeom prst="rect">
            <a:avLst/>
          </a:prstGeom>
        </p:spPr>
      </p:pic>
      <p:sp>
        <p:nvSpPr>
          <p:cNvPr id="2" name="文本框 1"/>
          <p:cNvSpPr txBox="1"/>
          <p:nvPr/>
        </p:nvSpPr>
        <p:spPr>
          <a:xfrm>
            <a:off x="1245292" y="437757"/>
            <a:ext cx="3363653" cy="58477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r>
              <a:rPr lang="zh-CN" altLang="en-US" dirty="0"/>
              <a:t>整体运行模式</a:t>
            </a:r>
            <a:endParaRPr lang="zh-CN" altLang="en-US" dirty="0"/>
          </a:p>
        </p:txBody>
      </p:sp>
      <p:grpSp>
        <p:nvGrpSpPr>
          <p:cNvPr id="18" name="组合 17"/>
          <p:cNvGrpSpPr/>
          <p:nvPr/>
        </p:nvGrpSpPr>
        <p:grpSpPr>
          <a:xfrm>
            <a:off x="490597" y="423580"/>
            <a:ext cx="637163" cy="616511"/>
            <a:chOff x="294639" y="391844"/>
            <a:chExt cx="735024" cy="711200"/>
          </a:xfrm>
        </p:grpSpPr>
        <p:sp>
          <p:nvSpPr>
            <p:cNvPr id="19" name="等腰三角形 18"/>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a:off x="3323286" y="2052391"/>
            <a:ext cx="1196012" cy="584775"/>
          </a:xfrm>
          <a:prstGeom prst="rect">
            <a:avLst/>
          </a:prstGeom>
        </p:spPr>
        <p:txBody>
          <a:bodyPr wrap="square">
            <a:spAutoFit/>
          </a:bodyPr>
          <a:lstStyle/>
          <a:p>
            <a:pPr algn="ctr"/>
            <a:r>
              <a:rPr lang="zh-CN" altLang="en-US" sz="1600" b="1" dirty="0">
                <a:solidFill>
                  <a:srgbClr val="FFFF00"/>
                </a:solidFill>
                <a:latin typeface="微软雅黑" panose="020B0503020204020204" pitchFamily="34" charset="-122"/>
                <a:ea typeface="微软雅黑" panose="020B0503020204020204" pitchFamily="34" charset="-122"/>
              </a:rPr>
              <a:t>轻松实现楼宇调节</a:t>
            </a:r>
            <a:endParaRPr lang="zh-CN" altLang="en-US" sz="1600" b="1" dirty="0">
              <a:solidFill>
                <a:srgbClr val="FFFF00"/>
              </a:solidFill>
              <a:latin typeface="微软雅黑" panose="020B0503020204020204" pitchFamily="34" charset="-122"/>
              <a:ea typeface="微软雅黑" panose="020B0503020204020204" pitchFamily="34" charset="-122"/>
            </a:endParaRPr>
          </a:p>
        </p:txBody>
      </p:sp>
      <p:sp>
        <p:nvSpPr>
          <p:cNvPr id="67" name="矩形 66"/>
          <p:cNvSpPr/>
          <p:nvPr/>
        </p:nvSpPr>
        <p:spPr>
          <a:xfrm>
            <a:off x="2976387" y="3342246"/>
            <a:ext cx="1889810" cy="369332"/>
          </a:xfrm>
          <a:prstGeom prst="rect">
            <a:avLst/>
          </a:prstGeom>
        </p:spPr>
        <p:txBody>
          <a:bodyPr wrap="square">
            <a:spAutoFit/>
          </a:bodyPr>
          <a:lstStyle/>
          <a:p>
            <a:pPr algn="ctr"/>
            <a:r>
              <a:rPr lang="zh-CN" altLang="en-US" b="1" dirty="0">
                <a:solidFill>
                  <a:srgbClr val="FFFF00"/>
                </a:solidFill>
                <a:latin typeface="微软雅黑" panose="020B0503020204020204" pitchFamily="34" charset="-122"/>
                <a:ea typeface="微软雅黑" panose="020B0503020204020204" pitchFamily="34" charset="-122"/>
              </a:rPr>
              <a:t>保证管网平衡</a:t>
            </a:r>
            <a:endParaRPr lang="zh-CN" altLang="en-US" b="1" dirty="0">
              <a:solidFill>
                <a:srgbClr val="FFFF00"/>
              </a:solidFill>
              <a:latin typeface="微软雅黑" panose="020B0503020204020204" pitchFamily="34" charset="-122"/>
              <a:ea typeface="微软雅黑" panose="020B0503020204020204" pitchFamily="34" charset="-122"/>
            </a:endParaRPr>
          </a:p>
        </p:txBody>
      </p:sp>
      <p:sp>
        <p:nvSpPr>
          <p:cNvPr id="68" name="矩形 67"/>
          <p:cNvSpPr/>
          <p:nvPr/>
        </p:nvSpPr>
        <p:spPr>
          <a:xfrm>
            <a:off x="3118459" y="5100837"/>
            <a:ext cx="1605667" cy="369332"/>
          </a:xfrm>
          <a:prstGeom prst="rect">
            <a:avLst/>
          </a:prstGeom>
        </p:spPr>
        <p:txBody>
          <a:bodyPr wrap="square">
            <a:spAutoFit/>
          </a:bodyPr>
          <a:lstStyle/>
          <a:p>
            <a:pPr algn="ctr"/>
            <a:r>
              <a:rPr lang="zh-CN" altLang="en-US" b="1" dirty="0">
                <a:solidFill>
                  <a:srgbClr val="FFFF00"/>
                </a:solidFill>
                <a:latin typeface="微软雅黑" panose="020B0503020204020204" pitchFamily="34" charset="-122"/>
                <a:ea typeface="微软雅黑" panose="020B0503020204020204" pitchFamily="34" charset="-122"/>
              </a:rPr>
              <a:t>保证流量</a:t>
            </a:r>
            <a:endParaRPr lang="zh-CN" altLang="en-US" b="1" dirty="0">
              <a:solidFill>
                <a:srgbClr val="FFFF00"/>
              </a:solidFill>
              <a:latin typeface="微软雅黑" panose="020B0503020204020204" pitchFamily="34" charset="-122"/>
              <a:ea typeface="微软雅黑" panose="020B0503020204020204" pitchFamily="34" charset="-122"/>
            </a:endParaRPr>
          </a:p>
        </p:txBody>
      </p:sp>
      <p:sp>
        <p:nvSpPr>
          <p:cNvPr id="5" name="弧形 4"/>
          <p:cNvSpPr/>
          <p:nvPr/>
        </p:nvSpPr>
        <p:spPr>
          <a:xfrm>
            <a:off x="4477521" y="3702259"/>
            <a:ext cx="1618479" cy="1528434"/>
          </a:xfrm>
          <a:prstGeom prst="arc">
            <a:avLst>
              <a:gd name="adj1" fmla="val 16154401"/>
              <a:gd name="adj2" fmla="val 1905095"/>
            </a:avLst>
          </a:prstGeom>
          <a:ln w="38100">
            <a:solidFill>
              <a:srgbClr val="00B0F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9" name="弧形 68"/>
          <p:cNvSpPr/>
          <p:nvPr/>
        </p:nvSpPr>
        <p:spPr>
          <a:xfrm>
            <a:off x="3658602" y="2192414"/>
            <a:ext cx="1618479" cy="1528434"/>
          </a:xfrm>
          <a:prstGeom prst="arc">
            <a:avLst>
              <a:gd name="adj1" fmla="val 16154401"/>
              <a:gd name="adj2" fmla="val 1905095"/>
            </a:avLst>
          </a:prstGeom>
          <a:ln w="38100">
            <a:solidFill>
              <a:srgbClr val="00B0F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9" name="组合 8"/>
          <p:cNvGrpSpPr/>
          <p:nvPr/>
        </p:nvGrpSpPr>
        <p:grpSpPr>
          <a:xfrm>
            <a:off x="6096000" y="4042499"/>
            <a:ext cx="4449872" cy="1140546"/>
            <a:chOff x="5913328" y="4117474"/>
            <a:chExt cx="4449872" cy="1140546"/>
          </a:xfrm>
        </p:grpSpPr>
        <p:grpSp>
          <p:nvGrpSpPr>
            <p:cNvPr id="72" name="组合 71"/>
            <p:cNvGrpSpPr/>
            <p:nvPr/>
          </p:nvGrpSpPr>
          <p:grpSpPr>
            <a:xfrm>
              <a:off x="7044337" y="4117474"/>
              <a:ext cx="3318863" cy="1140546"/>
              <a:chOff x="900121" y="2743208"/>
              <a:chExt cx="2106222" cy="1421659"/>
            </a:xfrm>
          </p:grpSpPr>
          <p:grpSp>
            <p:nvGrpSpPr>
              <p:cNvPr id="74" name="组合 73"/>
              <p:cNvGrpSpPr/>
              <p:nvPr/>
            </p:nvGrpSpPr>
            <p:grpSpPr>
              <a:xfrm>
                <a:off x="900121" y="2743208"/>
                <a:ext cx="2106222" cy="1393167"/>
                <a:chOff x="3743425" y="2000539"/>
                <a:chExt cx="1436976" cy="1715070"/>
              </a:xfrm>
            </p:grpSpPr>
            <p:sp>
              <p:nvSpPr>
                <p:cNvPr id="76" name="矩形: 圆角 75"/>
                <p:cNvSpPr/>
                <p:nvPr/>
              </p:nvSpPr>
              <p:spPr>
                <a:xfrm>
                  <a:off x="3743425" y="2000539"/>
                  <a:ext cx="1436976" cy="1715070"/>
                </a:xfrm>
                <a:prstGeom prst="roundRect">
                  <a:avLst>
                    <a:gd name="adj" fmla="val 3410"/>
                  </a:avLst>
                </a:prstGeom>
                <a:solidFill>
                  <a:srgbClr val="002060">
                    <a:alpha val="14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kern="100">
                    <a:solidFill>
                      <a:schemeClr val="bg1"/>
                    </a:solidFill>
                    <a:latin typeface="宋体" panose="02010600030101010101" pitchFamily="2" charset="-122"/>
                    <a:ea typeface="宋体" panose="02010600030101010101" pitchFamily="2" charset="-122"/>
                  </a:endParaRPr>
                </a:p>
              </p:txBody>
            </p:sp>
            <p:sp>
              <p:nvSpPr>
                <p:cNvPr id="77" name="等腰三角形 76"/>
                <p:cNvSpPr/>
                <p:nvPr/>
              </p:nvSpPr>
              <p:spPr>
                <a:xfrm rot="5400000">
                  <a:off x="3667834" y="2114356"/>
                  <a:ext cx="1259032" cy="1085372"/>
                </a:xfrm>
                <a:prstGeom prst="triangle">
                  <a:avLst>
                    <a:gd name="adj" fmla="val 0"/>
                  </a:avLst>
                </a:prstGeom>
                <a:solidFill>
                  <a:schemeClr val="bg1">
                    <a:lumMod val="75000"/>
                    <a:alpha val="1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grpSp>
          <p:sp>
            <p:nvSpPr>
              <p:cNvPr id="75" name="矩形 74"/>
              <p:cNvSpPr/>
              <p:nvPr/>
            </p:nvSpPr>
            <p:spPr>
              <a:xfrm>
                <a:off x="1669135" y="4107880"/>
                <a:ext cx="579525" cy="56987"/>
              </a:xfrm>
              <a:prstGeom prst="rect">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5" name="文本框 14"/>
            <p:cNvSpPr txBox="1"/>
            <p:nvPr/>
          </p:nvSpPr>
          <p:spPr>
            <a:xfrm>
              <a:off x="7132349" y="4270062"/>
              <a:ext cx="3036887" cy="728982"/>
            </a:xfrm>
            <a:prstGeom prst="rect">
              <a:avLst/>
            </a:prstGeom>
            <a:noFill/>
          </p:spPr>
          <p:txBody>
            <a:bodyPr wrap="square" rtlCol="0">
              <a:spAutoFit/>
            </a:bodyPr>
            <a:lstStyle/>
            <a:p>
              <a:pPr algn="ctr">
                <a:lnSpc>
                  <a:spcPct val="120000"/>
                </a:lnSpc>
              </a:pPr>
              <a:r>
                <a:rPr lang="zh-CN" altLang="en-US" dirty="0">
                  <a:solidFill>
                    <a:schemeClr val="bg1"/>
                  </a:solidFill>
                  <a:latin typeface="微软雅黑" panose="020B0503020204020204" pitchFamily="34" charset="-122"/>
                  <a:ea typeface="微软雅黑" panose="020B0503020204020204" pitchFamily="34" charset="-122"/>
                </a:rPr>
                <a:t>流量达到设计要求</a:t>
              </a:r>
              <a:endParaRPr lang="en-US" altLang="zh-CN"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dirty="0">
                  <a:solidFill>
                    <a:schemeClr val="bg1"/>
                  </a:solidFill>
                  <a:latin typeface="微软雅黑" panose="020B0503020204020204" pitchFamily="34" charset="-122"/>
                  <a:ea typeface="微软雅黑" panose="020B0503020204020204" pitchFamily="34" charset="-122"/>
                </a:rPr>
                <a:t>没有流量谈不上管网平衡</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1" name="任意多边形: 形状 70"/>
            <p:cNvSpPr/>
            <p:nvPr/>
          </p:nvSpPr>
          <p:spPr>
            <a:xfrm flipV="1">
              <a:off x="5913328" y="4642028"/>
              <a:ext cx="1131009" cy="45719"/>
            </a:xfrm>
            <a:custGeom>
              <a:avLst/>
              <a:gdLst>
                <a:gd name="connsiteX0" fmla="*/ 886691 w 886691"/>
                <a:gd name="connsiteY0" fmla="*/ 0 h 0"/>
                <a:gd name="connsiteX1" fmla="*/ 0 w 886691"/>
                <a:gd name="connsiteY1" fmla="*/ 0 h 0"/>
              </a:gdLst>
              <a:ahLst/>
              <a:cxnLst>
                <a:cxn ang="0">
                  <a:pos x="connsiteX0" y="connsiteY0"/>
                </a:cxn>
                <a:cxn ang="0">
                  <a:pos x="connsiteX1" y="connsiteY1"/>
                </a:cxn>
              </a:cxnLst>
              <a:rect l="l" t="t" r="r" b="b"/>
              <a:pathLst>
                <a:path w="886691">
                  <a:moveTo>
                    <a:pt x="886691" y="0"/>
                  </a:moveTo>
                  <a:lnTo>
                    <a:pt x="0"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309618" y="1942075"/>
            <a:ext cx="5324266" cy="1535778"/>
            <a:chOff x="5309618" y="1942075"/>
            <a:chExt cx="5324266" cy="1535778"/>
          </a:xfrm>
        </p:grpSpPr>
        <p:sp>
          <p:nvSpPr>
            <p:cNvPr id="85" name="任意多边形: 形状 84"/>
            <p:cNvSpPr/>
            <p:nvPr/>
          </p:nvSpPr>
          <p:spPr>
            <a:xfrm flipV="1">
              <a:off x="5309618" y="3131983"/>
              <a:ext cx="1917391" cy="45719"/>
            </a:xfrm>
            <a:custGeom>
              <a:avLst/>
              <a:gdLst>
                <a:gd name="connsiteX0" fmla="*/ 886691 w 886691"/>
                <a:gd name="connsiteY0" fmla="*/ 0 h 0"/>
                <a:gd name="connsiteX1" fmla="*/ 0 w 886691"/>
                <a:gd name="connsiteY1" fmla="*/ 0 h 0"/>
              </a:gdLst>
              <a:ahLst/>
              <a:cxnLst>
                <a:cxn ang="0">
                  <a:pos x="connsiteX0" y="connsiteY0"/>
                </a:cxn>
                <a:cxn ang="0">
                  <a:pos x="connsiteX1" y="connsiteY1"/>
                </a:cxn>
              </a:cxnLst>
              <a:rect l="l" t="t" r="r" b="b"/>
              <a:pathLst>
                <a:path w="886691">
                  <a:moveTo>
                    <a:pt x="886691" y="0"/>
                  </a:moveTo>
                  <a:lnTo>
                    <a:pt x="0"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7227009" y="1942075"/>
              <a:ext cx="3406875" cy="1535778"/>
              <a:chOff x="7227009" y="1942075"/>
              <a:chExt cx="3406875" cy="1535778"/>
            </a:xfrm>
          </p:grpSpPr>
          <p:grpSp>
            <p:nvGrpSpPr>
              <p:cNvPr id="81" name="组合 80"/>
              <p:cNvGrpSpPr/>
              <p:nvPr/>
            </p:nvGrpSpPr>
            <p:grpSpPr>
              <a:xfrm>
                <a:off x="7227009" y="1942075"/>
                <a:ext cx="3318863" cy="1509626"/>
                <a:chOff x="3743425" y="1757061"/>
                <a:chExt cx="1436976" cy="1958548"/>
              </a:xfrm>
            </p:grpSpPr>
            <p:sp>
              <p:nvSpPr>
                <p:cNvPr id="83" name="矩形: 圆角 82"/>
                <p:cNvSpPr/>
                <p:nvPr/>
              </p:nvSpPr>
              <p:spPr>
                <a:xfrm>
                  <a:off x="3743425" y="1757061"/>
                  <a:ext cx="1436976" cy="1958548"/>
                </a:xfrm>
                <a:prstGeom prst="roundRect">
                  <a:avLst>
                    <a:gd name="adj" fmla="val 3410"/>
                  </a:avLst>
                </a:prstGeom>
                <a:solidFill>
                  <a:srgbClr val="002060">
                    <a:alpha val="14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kern="100">
                    <a:solidFill>
                      <a:schemeClr val="bg1"/>
                    </a:solidFill>
                    <a:latin typeface="宋体" panose="02010600030101010101" pitchFamily="2" charset="-122"/>
                    <a:ea typeface="宋体" panose="02010600030101010101" pitchFamily="2" charset="-122"/>
                  </a:endParaRPr>
                </a:p>
              </p:txBody>
            </p:sp>
            <p:sp>
              <p:nvSpPr>
                <p:cNvPr id="84" name="等腰三角形 83"/>
                <p:cNvSpPr/>
                <p:nvPr/>
              </p:nvSpPr>
              <p:spPr>
                <a:xfrm rot="5400000">
                  <a:off x="3667834" y="1877097"/>
                  <a:ext cx="1259032" cy="1085372"/>
                </a:xfrm>
                <a:prstGeom prst="triangle">
                  <a:avLst>
                    <a:gd name="adj" fmla="val 0"/>
                  </a:avLst>
                </a:prstGeom>
                <a:solidFill>
                  <a:schemeClr val="bg1">
                    <a:lumMod val="75000"/>
                    <a:alpha val="1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7315021" y="2002736"/>
                <a:ext cx="3318863" cy="1419860"/>
              </a:xfrm>
              <a:prstGeom prst="rect">
                <a:avLst/>
              </a:prstGeom>
              <a:noFill/>
            </p:spPr>
            <p:txBody>
              <a:bodyPr wrap="square" rtlCol="0">
                <a:spAutoFit/>
              </a:bodyPr>
              <a:lstStyle>
                <a:defPPr>
                  <a:defRPr lang="zh-CN"/>
                </a:defPPr>
                <a:lvl1pPr>
                  <a:lnSpc>
                    <a:spcPct val="120000"/>
                  </a:lnSpc>
                  <a:defRPr>
                    <a:solidFill>
                      <a:schemeClr val="bg1"/>
                    </a:solidFill>
                    <a:latin typeface="微软雅黑" panose="020B0503020204020204" pitchFamily="34" charset="-122"/>
                    <a:ea typeface="微软雅黑" panose="020B0503020204020204" pitchFamily="34" charset="-122"/>
                  </a:defRPr>
                </a:lvl1pPr>
              </a:lstStyle>
              <a:p>
                <a:r>
                  <a:rPr lang="zh-CN" altLang="en-US" dirty="0"/>
                  <a:t>管网平衡是楼宇内平衡的基础</a:t>
                </a:r>
                <a:endParaRPr lang="en-US" altLang="zh-CN" dirty="0"/>
              </a:p>
              <a:p>
                <a:r>
                  <a:rPr lang="zh-CN" altLang="en-US" dirty="0"/>
                  <a:t>如果各楼宇之间的平衡未做好</a:t>
                </a:r>
                <a:endParaRPr lang="en-US" altLang="zh-CN" dirty="0"/>
              </a:p>
              <a:p>
                <a:r>
                  <a:rPr lang="zh-CN" altLang="en-US" dirty="0"/>
                  <a:t>效果不好的楼宇内部管网将无法调节</a:t>
                </a:r>
                <a:endParaRPr lang="zh-CN" altLang="en-US" dirty="0"/>
              </a:p>
            </p:txBody>
          </p:sp>
          <p:sp>
            <p:nvSpPr>
              <p:cNvPr id="86" name="矩形 85"/>
              <p:cNvSpPr/>
              <p:nvPr/>
            </p:nvSpPr>
            <p:spPr>
              <a:xfrm>
                <a:off x="8429849" y="3432134"/>
                <a:ext cx="913182" cy="45719"/>
              </a:xfrm>
              <a:prstGeom prst="rect">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500" fill="hold"/>
                                        <p:tgtEl>
                                          <p:spTgt spid="66"/>
                                        </p:tgtEl>
                                        <p:attrNameLst>
                                          <p:attrName>ppt_w</p:attrName>
                                        </p:attrNameLst>
                                      </p:cBhvr>
                                      <p:tavLst>
                                        <p:tav tm="0">
                                          <p:val>
                                            <p:fltVal val="0"/>
                                          </p:val>
                                        </p:tav>
                                        <p:tav tm="100000">
                                          <p:val>
                                            <p:strVal val="#ppt_w"/>
                                          </p:val>
                                        </p:tav>
                                      </p:tavLst>
                                    </p:anim>
                                    <p:anim calcmode="lin" valueType="num">
                                      <p:cBhvr>
                                        <p:cTn id="26" dur="500" fill="hold"/>
                                        <p:tgtEl>
                                          <p:spTgt spid="66"/>
                                        </p:tgtEl>
                                        <p:attrNameLst>
                                          <p:attrName>ppt_h</p:attrName>
                                        </p:attrNameLst>
                                      </p:cBhvr>
                                      <p:tavLst>
                                        <p:tav tm="0">
                                          <p:val>
                                            <p:fltVal val="0"/>
                                          </p:val>
                                        </p:tav>
                                        <p:tav tm="100000">
                                          <p:val>
                                            <p:strVal val="#ppt_h"/>
                                          </p:val>
                                        </p:tav>
                                      </p:tavLst>
                                    </p:anim>
                                    <p:animEffect transition="in" filter="fade">
                                      <p:cBhvr>
                                        <p:cTn id="27" dur="500"/>
                                        <p:tgtEl>
                                          <p:spTgt spid="66"/>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12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12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5" grpId="0" animBg="1"/>
      <p:bldP spid="6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180"/>
          <p:cNvSpPr txBox="1">
            <a:spLocks noChangeArrowheads="1"/>
          </p:cNvSpPr>
          <p:nvPr>
            <p:custDataLst>
              <p:tags r:id="rId1"/>
            </p:custDataLst>
          </p:nvPr>
        </p:nvSpPr>
        <p:spPr bwMode="auto">
          <a:xfrm>
            <a:off x="1757554" y="1791399"/>
            <a:ext cx="719137"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5400" b="1" dirty="0">
                <a:solidFill>
                  <a:srgbClr val="00B0F0"/>
                </a:solidFill>
                <a:latin typeface="华文中宋" panose="02010600040101010101" pitchFamily="2" charset="-122"/>
                <a:ea typeface="华文中宋" panose="02010600040101010101" pitchFamily="2" charset="-122"/>
              </a:rPr>
              <a:t>目录</a:t>
            </a:r>
            <a:endParaRPr lang="zh-CN" altLang="en-US" sz="5400" b="1" dirty="0">
              <a:solidFill>
                <a:srgbClr val="00B0F0"/>
              </a:solidFill>
              <a:latin typeface="华文中宋" panose="02010600040101010101" pitchFamily="2" charset="-122"/>
              <a:ea typeface="华文中宋" panose="02010600040101010101" pitchFamily="2" charset="-122"/>
            </a:endParaRPr>
          </a:p>
        </p:txBody>
      </p:sp>
      <p:sp>
        <p:nvSpPr>
          <p:cNvPr id="4" name="文本框 177"/>
          <p:cNvSpPr txBox="1">
            <a:spLocks noChangeArrowheads="1"/>
          </p:cNvSpPr>
          <p:nvPr>
            <p:custDataLst>
              <p:tags r:id="rId2"/>
            </p:custDataLst>
          </p:nvPr>
        </p:nvSpPr>
        <p:spPr bwMode="auto">
          <a:xfrm>
            <a:off x="2487559" y="1746016"/>
            <a:ext cx="720725" cy="310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rgbClr val="BCBCBC"/>
                </a:solidFill>
                <a:latin typeface="华文中宋" panose="02010600040101010101" pitchFamily="2" charset="-122"/>
                <a:ea typeface="华文中宋" panose="02010600040101010101" pitchFamily="2" charset="-122"/>
              </a:rPr>
              <a:t>CONTENTS</a:t>
            </a:r>
            <a:endParaRPr lang="zh-CN" altLang="en-US" sz="3200" dirty="0">
              <a:solidFill>
                <a:srgbClr val="BCBCBC"/>
              </a:solidFill>
              <a:latin typeface="华文中宋" panose="02010600040101010101" pitchFamily="2" charset="-122"/>
              <a:ea typeface="华文中宋" panose="02010600040101010101" pitchFamily="2" charset="-122"/>
            </a:endParaRPr>
          </a:p>
        </p:txBody>
      </p:sp>
      <p:grpSp>
        <p:nvGrpSpPr>
          <p:cNvPr id="10" name="组合 9"/>
          <p:cNvGrpSpPr/>
          <p:nvPr/>
        </p:nvGrpSpPr>
        <p:grpSpPr>
          <a:xfrm>
            <a:off x="3766926" y="2477180"/>
            <a:ext cx="6479434" cy="938545"/>
            <a:chOff x="3766926" y="2477180"/>
            <a:chExt cx="6479434" cy="938545"/>
          </a:xfrm>
        </p:grpSpPr>
        <p:grpSp>
          <p:nvGrpSpPr>
            <p:cNvPr id="18" name="组合 17"/>
            <p:cNvGrpSpPr/>
            <p:nvPr/>
          </p:nvGrpSpPr>
          <p:grpSpPr>
            <a:xfrm>
              <a:off x="3766926" y="2846512"/>
              <a:ext cx="6479434" cy="569213"/>
              <a:chOff x="3766926" y="2720206"/>
              <a:chExt cx="6479434" cy="569213"/>
            </a:xfrm>
          </p:grpSpPr>
          <p:sp>
            <p:nvSpPr>
              <p:cNvPr id="12" name="矩形: 剪去单角 11"/>
              <p:cNvSpPr/>
              <p:nvPr/>
            </p:nvSpPr>
            <p:spPr>
              <a:xfrm>
                <a:off x="3785419" y="2720206"/>
                <a:ext cx="6460941" cy="569213"/>
              </a:xfrm>
              <a:prstGeom prst="snip1Rect">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rot="16200000" flipH="1">
                <a:off x="3621121" y="2981952"/>
                <a:ext cx="337329" cy="45719"/>
              </a:xfrm>
              <a:prstGeom prst="roundRect">
                <a:avLst>
                  <a:gd name="adj" fmla="val 26992"/>
                </a:avLst>
              </a:prstGeom>
              <a:solidFill>
                <a:schemeClr val="bg1"/>
              </a:solidFill>
              <a:ln>
                <a:noFill/>
              </a:ln>
              <a:effectLst>
                <a:glow rad="63500">
                  <a:schemeClr val="bg1">
                    <a:alpha val="3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4002722" y="2870417"/>
              <a:ext cx="5644768" cy="523220"/>
            </a:xfrm>
            <a:prstGeom prst="rect">
              <a:avLst/>
            </a:prstGeom>
          </p:spPr>
          <p:txBody>
            <a:bodyPr wrap="square">
              <a:spAutoFit/>
            </a:bodyPr>
            <a:lstStyle/>
            <a:p>
              <a:r>
                <a:rPr lang="zh-CN" altLang="en-US" sz="2800" b="1" dirty="0">
                  <a:solidFill>
                    <a:srgbClr val="FFC000"/>
                  </a:solidFill>
                  <a:latin typeface="微软雅黑" panose="020B0503020204020204" pitchFamily="34" charset="-122"/>
                  <a:ea typeface="微软雅黑" panose="020B0503020204020204" pitchFamily="34" charset="-122"/>
                </a:rPr>
                <a:t>一对一阻力配对平衡供暖系统</a:t>
              </a:r>
              <a:endParaRPr lang="zh-CN" altLang="zh-CN" sz="2800" b="1" dirty="0">
                <a:solidFill>
                  <a:srgbClr val="FFC000"/>
                </a:solidFill>
                <a:latin typeface="微软雅黑" panose="020B0503020204020204" pitchFamily="34" charset="-122"/>
                <a:ea typeface="微软雅黑" panose="020B0503020204020204" pitchFamily="34" charset="-122"/>
              </a:endParaRPr>
            </a:p>
          </p:txBody>
        </p:sp>
        <p:sp>
          <p:nvSpPr>
            <p:cNvPr id="8" name="矩形 7"/>
            <p:cNvSpPr/>
            <p:nvPr/>
          </p:nvSpPr>
          <p:spPr>
            <a:xfrm>
              <a:off x="3807154" y="2477180"/>
              <a:ext cx="1338828" cy="369332"/>
            </a:xfrm>
            <a:prstGeom prst="rect">
              <a:avLst/>
            </a:prstGeom>
          </p:spPr>
          <p:txBody>
            <a:bodyPr wrap="none">
              <a:spAutoFit/>
            </a:bodyPr>
            <a:lstStyle/>
            <a:p>
              <a:r>
                <a:rPr lang="zh-CN" altLang="zh-CN" dirty="0">
                  <a:solidFill>
                    <a:schemeClr val="bg1"/>
                  </a:solidFill>
                  <a:latin typeface="微软雅黑" panose="020B0503020204020204" pitchFamily="34" charset="-122"/>
                  <a:ea typeface="微软雅黑" panose="020B0503020204020204" pitchFamily="34" charset="-122"/>
                </a:rPr>
                <a:t>第</a:t>
              </a:r>
              <a:r>
                <a:rPr lang="zh-CN" altLang="en-US" dirty="0">
                  <a:solidFill>
                    <a:schemeClr val="bg1"/>
                  </a:solidFill>
                  <a:latin typeface="微软雅黑" panose="020B0503020204020204" pitchFamily="34" charset="-122"/>
                  <a:ea typeface="微软雅黑" panose="020B0503020204020204" pitchFamily="34" charset="-122"/>
                </a:rPr>
                <a:t>二</a:t>
              </a:r>
              <a:r>
                <a:rPr lang="zh-CN" altLang="zh-CN" dirty="0">
                  <a:solidFill>
                    <a:schemeClr val="bg1"/>
                  </a:solidFill>
                  <a:latin typeface="微软雅黑" panose="020B0503020204020204" pitchFamily="34" charset="-122"/>
                  <a:ea typeface="微软雅黑" panose="020B0503020204020204" pitchFamily="34" charset="-122"/>
                </a:rPr>
                <a:t>部分：</a:t>
              </a:r>
              <a:endParaRPr lang="zh-CN" altLang="en-US" dirty="0">
                <a:solidFill>
                  <a:schemeClr val="bg1"/>
                </a:solidFill>
              </a:endParaRPr>
            </a:p>
          </p:txBody>
        </p:sp>
      </p:grpSp>
      <p:grpSp>
        <p:nvGrpSpPr>
          <p:cNvPr id="20" name="组合 19"/>
          <p:cNvGrpSpPr/>
          <p:nvPr/>
        </p:nvGrpSpPr>
        <p:grpSpPr>
          <a:xfrm>
            <a:off x="3766926" y="1176024"/>
            <a:ext cx="6479434" cy="938545"/>
            <a:chOff x="3766926" y="1176024"/>
            <a:chExt cx="6479434" cy="938545"/>
          </a:xfrm>
        </p:grpSpPr>
        <p:sp>
          <p:nvSpPr>
            <p:cNvPr id="7" name="矩形 6"/>
            <p:cNvSpPr/>
            <p:nvPr/>
          </p:nvSpPr>
          <p:spPr>
            <a:xfrm>
              <a:off x="3807154" y="1176024"/>
              <a:ext cx="1407758" cy="369332"/>
            </a:xfrm>
            <a:prstGeom prst="rect">
              <a:avLst/>
            </a:prstGeom>
          </p:spPr>
          <p:txBody>
            <a:bodyPr wrap="none">
              <a:spAutoFit/>
            </a:bodyPr>
            <a:lstStyle/>
            <a:p>
              <a:r>
                <a:rPr lang="zh-CN" altLang="zh-CN" dirty="0">
                  <a:solidFill>
                    <a:schemeClr val="bg1"/>
                  </a:solidFill>
                  <a:latin typeface="微软雅黑" panose="020B0503020204020204" pitchFamily="34" charset="-122"/>
                  <a:ea typeface="微软雅黑" panose="020B0503020204020204" pitchFamily="34" charset="-122"/>
                </a:rPr>
                <a:t>第一部分：</a:t>
              </a:r>
              <a:r>
                <a:rPr lang="en-US" altLang="zh-CN" dirty="0">
                  <a:solidFill>
                    <a:schemeClr val="bg1"/>
                  </a:solidFill>
                  <a:latin typeface="微软雅黑" panose="020B0503020204020204" pitchFamily="34" charset="-122"/>
                  <a:ea typeface="微软雅黑" panose="020B0503020204020204" pitchFamily="34" charset="-122"/>
                </a:rPr>
                <a:t> </a:t>
              </a:r>
              <a:endParaRPr lang="zh-CN" altLang="en-US" dirty="0">
                <a:solidFill>
                  <a:schemeClr val="bg1"/>
                </a:solidFill>
              </a:endParaRPr>
            </a:p>
          </p:txBody>
        </p:sp>
        <p:grpSp>
          <p:nvGrpSpPr>
            <p:cNvPr id="19" name="组合 18"/>
            <p:cNvGrpSpPr/>
            <p:nvPr/>
          </p:nvGrpSpPr>
          <p:grpSpPr>
            <a:xfrm>
              <a:off x="3766926" y="1545356"/>
              <a:ext cx="6479434" cy="569213"/>
              <a:chOff x="3766926" y="1514876"/>
              <a:chExt cx="6479434" cy="569213"/>
            </a:xfrm>
          </p:grpSpPr>
          <p:sp>
            <p:nvSpPr>
              <p:cNvPr id="11" name="矩形: 剪去单角 10"/>
              <p:cNvSpPr/>
              <p:nvPr/>
            </p:nvSpPr>
            <p:spPr>
              <a:xfrm>
                <a:off x="3785419" y="1514876"/>
                <a:ext cx="6460941" cy="569213"/>
              </a:xfrm>
              <a:prstGeom prst="snip1Rect">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002511" y="1537736"/>
                <a:ext cx="5112385" cy="521970"/>
              </a:xfrm>
              <a:prstGeom prst="rect">
                <a:avLst/>
              </a:prstGeom>
            </p:spPr>
            <p:txBody>
              <a:bodyPr wrap="square">
                <a:spAutoFit/>
              </a:bodyPr>
              <a:lstStyle/>
              <a:p>
                <a:r>
                  <a:rPr lang="zh-CN" altLang="en-US" sz="2800" b="1" dirty="0">
                    <a:solidFill>
                      <a:srgbClr val="FFC000"/>
                    </a:solidFill>
                    <a:latin typeface="微软雅黑" panose="020B0503020204020204" pitchFamily="34" charset="-122"/>
                    <a:ea typeface="微软雅黑" panose="020B0503020204020204" pitchFamily="34" charset="-122"/>
                  </a:rPr>
                  <a:t>减阻节电供暖系统</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15" name="矩形: 圆角 14"/>
              <p:cNvSpPr/>
              <p:nvPr/>
            </p:nvSpPr>
            <p:spPr>
              <a:xfrm rot="16200000" flipH="1">
                <a:off x="3621121" y="1776622"/>
                <a:ext cx="337329" cy="45719"/>
              </a:xfrm>
              <a:prstGeom prst="roundRect">
                <a:avLst>
                  <a:gd name="adj" fmla="val 26992"/>
                </a:avLst>
              </a:prstGeom>
              <a:solidFill>
                <a:schemeClr val="bg1"/>
              </a:solidFill>
              <a:ln>
                <a:noFill/>
              </a:ln>
              <a:effectLst>
                <a:glow rad="63500">
                  <a:schemeClr val="bg1">
                    <a:alpha val="3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23" name="组合 22"/>
          <p:cNvGrpSpPr/>
          <p:nvPr/>
        </p:nvGrpSpPr>
        <p:grpSpPr>
          <a:xfrm>
            <a:off x="3766926" y="3807247"/>
            <a:ext cx="6479540" cy="1120775"/>
            <a:chOff x="3766926" y="3807247"/>
            <a:chExt cx="6479540" cy="1120775"/>
          </a:xfrm>
        </p:grpSpPr>
        <p:sp>
          <p:nvSpPr>
            <p:cNvPr id="13" name="矩形: 剪去单角 12"/>
            <p:cNvSpPr/>
            <p:nvPr/>
          </p:nvSpPr>
          <p:spPr>
            <a:xfrm>
              <a:off x="3785341" y="4199042"/>
              <a:ext cx="6461125" cy="728980"/>
            </a:xfrm>
            <a:prstGeom prst="snip1Rect">
              <a:avLst>
                <a:gd name="adj" fmla="val 11401"/>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002722" y="4187899"/>
              <a:ext cx="6065507" cy="629920"/>
            </a:xfrm>
            <a:prstGeom prst="rect">
              <a:avLst/>
            </a:prstGeom>
          </p:spPr>
          <p:txBody>
            <a:bodyPr wrap="square">
              <a:spAutoFit/>
            </a:bodyPr>
            <a:lstStyle/>
            <a:p>
              <a:pPr>
                <a:lnSpc>
                  <a:spcPct val="125000"/>
                </a:lnSpc>
              </a:pPr>
              <a:r>
                <a:rPr lang="zh-CN" altLang="en-US" sz="2800" b="1" dirty="0">
                  <a:solidFill>
                    <a:srgbClr val="FFC000"/>
                  </a:solidFill>
                  <a:latin typeface="微软雅黑" panose="020B0503020204020204" pitchFamily="34" charset="-122"/>
                  <a:ea typeface="微软雅黑" panose="020B0503020204020204" pitchFamily="34" charset="-122"/>
                </a:rPr>
                <a:t>两部分技术优势汇总</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16" name="矩形: 圆角 15"/>
            <p:cNvSpPr/>
            <p:nvPr/>
          </p:nvSpPr>
          <p:spPr>
            <a:xfrm rot="16200000" flipH="1">
              <a:off x="3621121" y="4735967"/>
              <a:ext cx="337329" cy="45719"/>
            </a:xfrm>
            <a:prstGeom prst="roundRect">
              <a:avLst>
                <a:gd name="adj" fmla="val 26992"/>
              </a:avLst>
            </a:prstGeom>
            <a:solidFill>
              <a:schemeClr val="bg1"/>
            </a:solidFill>
            <a:ln>
              <a:noFill/>
            </a:ln>
            <a:effectLst>
              <a:glow rad="63500">
                <a:schemeClr val="bg1">
                  <a:alpha val="3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807154" y="3807247"/>
              <a:ext cx="1338828" cy="369332"/>
            </a:xfrm>
            <a:prstGeom prst="rect">
              <a:avLst/>
            </a:prstGeom>
          </p:spPr>
          <p:txBody>
            <a:bodyPr wrap="none">
              <a:spAutoFit/>
            </a:bodyPr>
            <a:lstStyle/>
            <a:p>
              <a:r>
                <a:rPr lang="zh-CN" altLang="zh-CN" dirty="0">
                  <a:solidFill>
                    <a:schemeClr val="bg1"/>
                  </a:solidFill>
                  <a:latin typeface="微软雅黑" panose="020B0503020204020204" pitchFamily="34" charset="-122"/>
                  <a:ea typeface="微软雅黑" panose="020B0503020204020204" pitchFamily="34" charset="-122"/>
                </a:rPr>
                <a:t>第</a:t>
              </a:r>
              <a:r>
                <a:rPr lang="zh-CN" altLang="en-US" dirty="0">
                  <a:solidFill>
                    <a:schemeClr val="bg1"/>
                  </a:solidFill>
                  <a:latin typeface="微软雅黑" panose="020B0503020204020204" pitchFamily="34" charset="-122"/>
                  <a:ea typeface="微软雅黑" panose="020B0503020204020204" pitchFamily="34" charset="-122"/>
                </a:rPr>
                <a:t>三</a:t>
              </a:r>
              <a:r>
                <a:rPr lang="zh-CN" altLang="zh-CN" dirty="0">
                  <a:solidFill>
                    <a:schemeClr val="bg1"/>
                  </a:solidFill>
                  <a:latin typeface="微软雅黑" panose="020B0503020204020204" pitchFamily="34" charset="-122"/>
                  <a:ea typeface="微软雅黑" panose="020B0503020204020204" pitchFamily="34" charset="-122"/>
                </a:rPr>
                <a:t>部分：</a:t>
              </a:r>
              <a:endParaRPr lang="zh-CN" altLang="en-US" dirty="0">
                <a:solidFill>
                  <a:schemeClr val="bg1"/>
                </a:solidFill>
              </a:endParaRPr>
            </a:p>
          </p:txBody>
        </p:sp>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p:cNvSpPr/>
          <p:nvPr/>
        </p:nvSpPr>
        <p:spPr>
          <a:xfrm>
            <a:off x="6274313" y="2307975"/>
            <a:ext cx="5068870" cy="3048656"/>
          </a:xfrm>
          <a:prstGeom prst="roundRect">
            <a:avLst>
              <a:gd name="adj" fmla="val 4451"/>
            </a:avLst>
          </a:prstGeom>
          <a:solidFill>
            <a:srgbClr val="0F41A4">
              <a:alpha val="33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1212233" y="2307975"/>
            <a:ext cx="4687853" cy="3048656"/>
          </a:xfrm>
          <a:prstGeom prst="roundRect">
            <a:avLst>
              <a:gd name="adj" fmla="val 4451"/>
            </a:avLst>
          </a:prstGeom>
          <a:solidFill>
            <a:srgbClr val="0F41A4">
              <a:alpha val="33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167828" y="1218820"/>
            <a:ext cx="7897759" cy="728982"/>
          </a:xfrm>
          <a:prstGeom prst="rect">
            <a:avLst/>
          </a:prstGeom>
          <a:noFill/>
        </p:spPr>
        <p:txBody>
          <a:bodyPr wrap="square" rtlCol="0">
            <a:spAutoFit/>
          </a:bodyPr>
          <a:lstStyle/>
          <a:p>
            <a:pPr algn="ctr">
              <a:lnSpc>
                <a:spcPct val="120000"/>
              </a:lnSpc>
            </a:pPr>
            <a:r>
              <a:rPr lang="zh-CN" altLang="en-US" dirty="0">
                <a:solidFill>
                  <a:schemeClr val="bg1"/>
                </a:solidFill>
                <a:latin typeface="微软雅黑" panose="020B0503020204020204" pitchFamily="34" charset="-122"/>
                <a:ea typeface="微软雅黑" panose="020B0503020204020204" pitchFamily="34" charset="-122"/>
              </a:rPr>
              <a:t>案例</a:t>
            </a: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a:t>
            </a:r>
            <a:r>
              <a:rPr lang="zh-CN" altLang="zh-CN" dirty="0">
                <a:solidFill>
                  <a:schemeClr val="bg1"/>
                </a:solidFill>
                <a:latin typeface="微软雅黑" panose="020B0503020204020204" pitchFamily="34" charset="-122"/>
                <a:ea typeface="微软雅黑" panose="020B0503020204020204" pitchFamily="34" charset="-122"/>
              </a:rPr>
              <a:t>郑州大学盛和苑南苑</a:t>
            </a:r>
            <a:r>
              <a:rPr lang="zh-CN" altLang="en-US" dirty="0">
                <a:solidFill>
                  <a:schemeClr val="bg1"/>
                </a:solidFill>
                <a:latin typeface="微软雅黑" panose="020B0503020204020204" pitchFamily="34" charset="-122"/>
                <a:ea typeface="微软雅黑" panose="020B0503020204020204" pitchFamily="34" charset="-122"/>
              </a:rPr>
              <a:t>（供暖面积</a:t>
            </a:r>
            <a:r>
              <a:rPr lang="en-US" altLang="zh-CN" dirty="0">
                <a:solidFill>
                  <a:schemeClr val="bg1"/>
                </a:solidFill>
                <a:latin typeface="微软雅黑" panose="020B0503020204020204" pitchFamily="34" charset="-122"/>
                <a:ea typeface="微软雅黑" panose="020B0503020204020204" pitchFamily="34" charset="-122"/>
              </a:rPr>
              <a:t>45</a:t>
            </a:r>
            <a:r>
              <a:rPr lang="zh-CN" altLang="zh-CN" dirty="0">
                <a:solidFill>
                  <a:schemeClr val="bg1"/>
                </a:solidFill>
                <a:latin typeface="微软雅黑" panose="020B0503020204020204" pitchFamily="34" charset="-122"/>
                <a:ea typeface="微软雅黑" panose="020B0503020204020204" pitchFamily="34" charset="-122"/>
              </a:rPr>
              <a:t>万</a:t>
            </a:r>
            <a:r>
              <a:rPr lang="en-US" altLang="zh-CN" dirty="0">
                <a:solidFill>
                  <a:schemeClr val="bg1"/>
                </a:solidFill>
                <a:latin typeface="微软雅黑" panose="020B0503020204020204" pitchFamily="34" charset="-122"/>
                <a:ea typeface="微软雅黑" panose="020B0503020204020204" pitchFamily="34" charset="-122"/>
              </a:rPr>
              <a:t>m</a:t>
            </a:r>
            <a:r>
              <a:rPr lang="zh-CN" altLang="zh-CN" dirty="0">
                <a:solidFill>
                  <a:schemeClr val="bg1"/>
                </a:solidFill>
                <a:latin typeface="微软雅黑" panose="020B0503020204020204" pitchFamily="34" charset="-122"/>
                <a:ea typeface="微软雅黑" panose="020B0503020204020204" pitchFamily="34" charset="-122"/>
              </a:rPr>
              <a:t>²</a:t>
            </a:r>
            <a:r>
              <a:rPr lang="zh-CN" altLang="en-US" dirty="0">
                <a:solidFill>
                  <a:schemeClr val="bg1"/>
                </a:solidFill>
                <a:latin typeface="微软雅黑" panose="020B0503020204020204" pitchFamily="34" charset="-122"/>
                <a:ea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zh-CN" b="1" dirty="0">
                <a:solidFill>
                  <a:schemeClr val="bg1"/>
                </a:solidFill>
                <a:latin typeface="微软雅黑" panose="020B0503020204020204" pitchFamily="34" charset="-122"/>
                <a:ea typeface="微软雅黑" panose="020B0503020204020204" pitchFamily="34" charset="-122"/>
              </a:rPr>
              <a:t>仅做了减阻节电，结果供暖流量远大于改造前</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245292" y="437757"/>
            <a:ext cx="2384385" cy="584775"/>
          </a:xfrm>
          <a:prstGeom prst="rect">
            <a:avLst/>
          </a:prstGeom>
          <a:noFill/>
        </p:spPr>
        <p:txBody>
          <a:bodyPr wrap="square" rtlCol="0">
            <a:spAutoFit/>
          </a:bodyPr>
          <a:lstStyle>
            <a:defPPr>
              <a:defRPr lang="zh-CN"/>
            </a:defPPr>
            <a:lvl1pPr>
              <a:defRPr sz="3200" b="1">
                <a:latin typeface="微软雅黑" panose="020B0503020204020204" pitchFamily="34" charset="-122"/>
                <a:ea typeface="微软雅黑" panose="020B0503020204020204" pitchFamily="34" charset="-122"/>
              </a:defRPr>
            </a:lvl1pPr>
          </a:lstStyle>
          <a:p>
            <a:r>
              <a:rPr lang="zh-CN" altLang="zh-CN">
                <a:solidFill>
                  <a:schemeClr val="bg1"/>
                </a:solidFill>
              </a:rPr>
              <a:t>典型案例</a:t>
            </a:r>
            <a:endParaRPr lang="zh-CN" altLang="en-US" dirty="0">
              <a:solidFill>
                <a:schemeClr val="bg1"/>
              </a:solidFill>
            </a:endParaRPr>
          </a:p>
        </p:txBody>
      </p:sp>
      <p:sp>
        <p:nvSpPr>
          <p:cNvPr id="8" name="矩形: 圆角 7"/>
          <p:cNvSpPr/>
          <p:nvPr/>
        </p:nvSpPr>
        <p:spPr>
          <a:xfrm>
            <a:off x="1127760" y="2107919"/>
            <a:ext cx="4853837" cy="400110"/>
          </a:xfrm>
          <a:prstGeom prst="roundRect">
            <a:avLst/>
          </a:prstGeom>
          <a:gradFill>
            <a:gsLst>
              <a:gs pos="91000">
                <a:srgbClr val="00B0F0"/>
              </a:gs>
              <a:gs pos="0">
                <a:srgbClr val="0070C0"/>
              </a:gs>
            </a:gsLst>
            <a:lin ang="5400000" scaled="1"/>
          </a:gradFill>
          <a:ln>
            <a:solidFill>
              <a:srgbClr val="0F41A4"/>
            </a:solidFill>
          </a:ln>
        </p:spPr>
        <p:txBody>
          <a:bodyPr vert="horz" wrap="square" lIns="121920" tIns="60960" rIns="121920" bIns="60960" numCol="1" anchor="t" anchorCtr="0" compatLnSpc="1"/>
          <a:lstStyle/>
          <a:p>
            <a:pPr algn="ctr"/>
            <a:r>
              <a:rPr lang="zh-CN" altLang="en-US" b="1">
                <a:solidFill>
                  <a:schemeClr val="bg1"/>
                </a:solidFill>
                <a:latin typeface="微软雅黑" panose="020B0503020204020204" pitchFamily="34" charset="-122"/>
                <a:ea typeface="微软雅黑" panose="020B0503020204020204" pitchFamily="34" charset="-122"/>
              </a:rPr>
              <a:t>技术改造前</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9" name="矩形: 圆角 8"/>
          <p:cNvSpPr/>
          <p:nvPr/>
        </p:nvSpPr>
        <p:spPr>
          <a:xfrm>
            <a:off x="6191979" y="2107919"/>
            <a:ext cx="5233538" cy="400110"/>
          </a:xfrm>
          <a:prstGeom prst="roundRect">
            <a:avLst/>
          </a:prstGeom>
          <a:gradFill>
            <a:gsLst>
              <a:gs pos="87000">
                <a:srgbClr val="FF8607"/>
              </a:gs>
              <a:gs pos="0">
                <a:srgbClr val="FFC000"/>
              </a:gs>
            </a:gsLst>
            <a:lin ang="5400000" scaled="1"/>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技术改造后</a:t>
            </a:r>
            <a:endPar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1302083" y="2708084"/>
            <a:ext cx="4450221" cy="338554"/>
          </a:xfrm>
          <a:prstGeom prst="rect">
            <a:avLst/>
          </a:prstGeom>
          <a:solidFill>
            <a:srgbClr val="00B0F0">
              <a:alpha val="25000"/>
            </a:srgbClr>
          </a:solidFill>
        </p:spPr>
        <p:txBody>
          <a:bodyPr wrap="square">
            <a:spAutoFit/>
          </a:bodyPr>
          <a:lstStyle/>
          <a:p>
            <a:pPr marL="144145"/>
            <a:r>
              <a:rPr lang="zh-CN" altLang="zh-CN" sz="1600" dirty="0">
                <a:solidFill>
                  <a:schemeClr val="bg1"/>
                </a:solidFill>
                <a:latin typeface="微软雅黑" panose="020B0503020204020204" pitchFamily="34" charset="-122"/>
                <a:ea typeface="微软雅黑" panose="020B0503020204020204" pitchFamily="34" charset="-122"/>
              </a:rPr>
              <a:t>近一半用户达不到</a:t>
            </a:r>
            <a:r>
              <a:rPr lang="en-US" altLang="zh-CN" sz="1600" dirty="0">
                <a:solidFill>
                  <a:schemeClr val="bg1"/>
                </a:solidFill>
                <a:latin typeface="微软雅黑" panose="020B0503020204020204" pitchFamily="34" charset="-122"/>
                <a:ea typeface="微软雅黑" panose="020B0503020204020204" pitchFamily="34" charset="-122"/>
              </a:rPr>
              <a:t>18</a:t>
            </a:r>
            <a:r>
              <a:rPr lang="zh-CN" altLang="zh-CN" sz="1600" dirty="0">
                <a:solidFill>
                  <a:schemeClr val="bg1"/>
                </a:solidFill>
                <a:latin typeface="微软雅黑" panose="020B0503020204020204" pitchFamily="34" charset="-122"/>
                <a:ea typeface="微软雅黑" panose="020B0503020204020204" pitchFamily="34" charset="-122"/>
              </a:rPr>
              <a:t>℃</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1302083" y="3224123"/>
            <a:ext cx="4450221" cy="338554"/>
          </a:xfrm>
          <a:prstGeom prst="rect">
            <a:avLst/>
          </a:prstGeom>
          <a:solidFill>
            <a:srgbClr val="00B0F0">
              <a:alpha val="25000"/>
            </a:srgbClr>
          </a:solidFill>
        </p:spPr>
        <p:txBody>
          <a:bodyPr wrap="square">
            <a:spAutoFit/>
          </a:bodyPr>
          <a:lstStyle/>
          <a:p>
            <a:pPr marL="144145"/>
            <a:r>
              <a:rPr lang="en-US" altLang="zh-CN" sz="1600" dirty="0">
                <a:solidFill>
                  <a:schemeClr val="bg1"/>
                </a:solidFill>
                <a:latin typeface="微软雅黑" panose="020B0503020204020204" pitchFamily="34" charset="-122"/>
                <a:ea typeface="微软雅黑" panose="020B0503020204020204" pitchFamily="34" charset="-122"/>
              </a:rPr>
              <a:t>3</a:t>
            </a:r>
            <a:r>
              <a:rPr lang="zh-CN" altLang="zh-CN" sz="1600" dirty="0">
                <a:solidFill>
                  <a:schemeClr val="bg1"/>
                </a:solidFill>
                <a:latin typeface="微软雅黑" panose="020B0503020204020204" pitchFamily="34" charset="-122"/>
                <a:ea typeface="微软雅黑" panose="020B0503020204020204" pitchFamily="34" charset="-122"/>
              </a:rPr>
              <a:t>台</a:t>
            </a:r>
            <a:r>
              <a:rPr lang="en-US" altLang="zh-CN" sz="1600" dirty="0">
                <a:solidFill>
                  <a:schemeClr val="bg1"/>
                </a:solidFill>
                <a:latin typeface="微软雅黑" panose="020B0503020204020204" pitchFamily="34" charset="-122"/>
                <a:ea typeface="微软雅黑" panose="020B0503020204020204" pitchFamily="34" charset="-122"/>
              </a:rPr>
              <a:t>90kw</a:t>
            </a:r>
            <a:r>
              <a:rPr lang="zh-CN" altLang="zh-CN" sz="1600" dirty="0">
                <a:solidFill>
                  <a:schemeClr val="bg1"/>
                </a:solidFill>
                <a:latin typeface="微软雅黑" panose="020B0503020204020204" pitchFamily="34" charset="-122"/>
                <a:ea typeface="微软雅黑" panose="020B0503020204020204" pitchFamily="34" charset="-122"/>
              </a:rPr>
              <a:t>水泵同时工频运转流量</a:t>
            </a:r>
            <a:r>
              <a:rPr lang="en-US" altLang="zh-CN" sz="1600" dirty="0">
                <a:solidFill>
                  <a:schemeClr val="bg1"/>
                </a:solidFill>
                <a:latin typeface="微软雅黑" panose="020B0503020204020204" pitchFamily="34" charset="-122"/>
                <a:ea typeface="微软雅黑" panose="020B0503020204020204" pitchFamily="34" charset="-122"/>
              </a:rPr>
              <a:t>700m</a:t>
            </a:r>
            <a:r>
              <a:rPr lang="zh-CN" altLang="zh-CN" sz="1600" dirty="0">
                <a:solidFill>
                  <a:schemeClr val="bg1"/>
                </a:solidFill>
                <a:latin typeface="微软雅黑" panose="020B0503020204020204" pitchFamily="34" charset="-122"/>
                <a:ea typeface="微软雅黑" panose="020B0503020204020204" pitchFamily="34" charset="-122"/>
              </a:rPr>
              <a:t>³</a:t>
            </a:r>
            <a:r>
              <a:rPr lang="en-US" altLang="zh-CN" sz="1600" dirty="0">
                <a:solidFill>
                  <a:schemeClr val="bg1"/>
                </a:solidFill>
                <a:latin typeface="微软雅黑" panose="020B0503020204020204" pitchFamily="34" charset="-122"/>
                <a:ea typeface="微软雅黑" panose="020B0503020204020204" pitchFamily="34" charset="-122"/>
              </a:rPr>
              <a:t>/h</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1302083" y="3740162"/>
            <a:ext cx="4450221" cy="338554"/>
          </a:xfrm>
          <a:prstGeom prst="rect">
            <a:avLst/>
          </a:prstGeom>
          <a:solidFill>
            <a:srgbClr val="00B0F0">
              <a:alpha val="25000"/>
            </a:srgbClr>
          </a:solidFill>
        </p:spPr>
        <p:txBody>
          <a:bodyPr wrap="square">
            <a:spAutoFit/>
          </a:bodyPr>
          <a:lstStyle/>
          <a:p>
            <a:pPr marL="144145"/>
            <a:r>
              <a:rPr lang="en-US" altLang="zh-CN" sz="1600" dirty="0">
                <a:solidFill>
                  <a:schemeClr val="bg1"/>
                </a:solidFill>
                <a:latin typeface="微软雅黑" panose="020B0503020204020204" pitchFamily="34" charset="-122"/>
                <a:ea typeface="微软雅黑" panose="020B0503020204020204" pitchFamily="34" charset="-122"/>
              </a:rPr>
              <a:t>2</a:t>
            </a:r>
            <a:r>
              <a:rPr lang="zh-CN" altLang="zh-CN" sz="1600" dirty="0">
                <a:solidFill>
                  <a:schemeClr val="bg1"/>
                </a:solidFill>
                <a:latin typeface="微软雅黑" panose="020B0503020204020204" pitchFamily="34" charset="-122"/>
                <a:ea typeface="微软雅黑" panose="020B0503020204020204" pitchFamily="34" charset="-122"/>
              </a:rPr>
              <a:t>台</a:t>
            </a:r>
            <a:r>
              <a:rPr lang="en-US" altLang="zh-CN" sz="1600" dirty="0">
                <a:solidFill>
                  <a:schemeClr val="bg1"/>
                </a:solidFill>
                <a:latin typeface="微软雅黑" panose="020B0503020204020204" pitchFamily="34" charset="-122"/>
                <a:ea typeface="微软雅黑" panose="020B0503020204020204" pitchFamily="34" charset="-122"/>
              </a:rPr>
              <a:t>90kw</a:t>
            </a:r>
            <a:r>
              <a:rPr lang="zh-CN" altLang="zh-CN" sz="1600" dirty="0">
                <a:solidFill>
                  <a:schemeClr val="bg1"/>
                </a:solidFill>
                <a:latin typeface="微软雅黑" panose="020B0503020204020204" pitchFamily="34" charset="-122"/>
                <a:ea typeface="微软雅黑" panose="020B0503020204020204" pitchFamily="34" charset="-122"/>
              </a:rPr>
              <a:t>水泵同时工频运转流量</a:t>
            </a:r>
            <a:r>
              <a:rPr lang="en-US" altLang="zh-CN" sz="1600" dirty="0">
                <a:solidFill>
                  <a:schemeClr val="bg1"/>
                </a:solidFill>
                <a:latin typeface="微软雅黑" panose="020B0503020204020204" pitchFamily="34" charset="-122"/>
                <a:ea typeface="微软雅黑" panose="020B0503020204020204" pitchFamily="34" charset="-122"/>
              </a:rPr>
              <a:t>640m</a:t>
            </a:r>
            <a:r>
              <a:rPr lang="zh-CN" altLang="zh-CN" sz="1600" dirty="0">
                <a:solidFill>
                  <a:schemeClr val="bg1"/>
                </a:solidFill>
                <a:latin typeface="微软雅黑" panose="020B0503020204020204" pitchFamily="34" charset="-122"/>
                <a:ea typeface="微软雅黑" panose="020B0503020204020204" pitchFamily="34" charset="-122"/>
              </a:rPr>
              <a:t>³</a:t>
            </a:r>
            <a:r>
              <a:rPr lang="en-US" altLang="zh-CN" sz="1600" dirty="0">
                <a:solidFill>
                  <a:schemeClr val="bg1"/>
                </a:solidFill>
                <a:latin typeface="微软雅黑" panose="020B0503020204020204" pitchFamily="34" charset="-122"/>
                <a:ea typeface="微软雅黑" panose="020B0503020204020204" pitchFamily="34" charset="-122"/>
              </a:rPr>
              <a:t>/h</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302083" y="4256201"/>
            <a:ext cx="4450221" cy="338554"/>
          </a:xfrm>
          <a:prstGeom prst="rect">
            <a:avLst/>
          </a:prstGeom>
          <a:solidFill>
            <a:srgbClr val="00B0F0">
              <a:alpha val="25000"/>
            </a:srgbClr>
          </a:solidFill>
        </p:spPr>
        <p:txBody>
          <a:bodyPr wrap="square">
            <a:spAutoFit/>
          </a:bodyPr>
          <a:lstStyle/>
          <a:p>
            <a:pPr marL="144145"/>
            <a:r>
              <a:rPr lang="en-US" altLang="zh-CN" sz="1600" dirty="0">
                <a:solidFill>
                  <a:schemeClr val="bg1"/>
                </a:solidFill>
                <a:latin typeface="微软雅黑" panose="020B0503020204020204" pitchFamily="34" charset="-122"/>
                <a:ea typeface="微软雅黑" panose="020B0503020204020204" pitchFamily="34" charset="-122"/>
              </a:rPr>
              <a:t>3</a:t>
            </a:r>
            <a:r>
              <a:rPr lang="zh-CN" altLang="zh-CN" sz="1600" dirty="0">
                <a:solidFill>
                  <a:schemeClr val="bg1"/>
                </a:solidFill>
                <a:latin typeface="微软雅黑" panose="020B0503020204020204" pitchFamily="34" charset="-122"/>
                <a:ea typeface="微软雅黑" panose="020B0503020204020204" pitchFamily="34" charset="-122"/>
              </a:rPr>
              <a:t>台水泵运行功率</a:t>
            </a:r>
            <a:r>
              <a:rPr lang="en-US" altLang="zh-CN" sz="1600" dirty="0">
                <a:solidFill>
                  <a:schemeClr val="bg1"/>
                </a:solidFill>
                <a:latin typeface="微软雅黑" panose="020B0503020204020204" pitchFamily="34" charset="-122"/>
                <a:ea typeface="微软雅黑" panose="020B0503020204020204" pitchFamily="34" charset="-122"/>
              </a:rPr>
              <a:t>270kw</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302083" y="4772240"/>
            <a:ext cx="4450221" cy="338554"/>
          </a:xfrm>
          <a:prstGeom prst="rect">
            <a:avLst/>
          </a:prstGeom>
          <a:solidFill>
            <a:srgbClr val="00B0F0">
              <a:alpha val="25000"/>
            </a:srgbClr>
          </a:solidFill>
        </p:spPr>
        <p:txBody>
          <a:bodyPr wrap="square">
            <a:spAutoFit/>
          </a:bodyPr>
          <a:lstStyle/>
          <a:p>
            <a:pPr marL="144145"/>
            <a:r>
              <a:rPr lang="zh-CN" altLang="zh-CN" sz="1600" dirty="0">
                <a:solidFill>
                  <a:schemeClr val="bg1"/>
                </a:solidFill>
                <a:latin typeface="微软雅黑" panose="020B0503020204020204" pitchFamily="34" charset="-122"/>
                <a:ea typeface="微软雅黑" panose="020B0503020204020204" pitchFamily="34" charset="-122"/>
              </a:rPr>
              <a:t>室温低原因造成用户投诉率接近</a:t>
            </a:r>
            <a:r>
              <a:rPr lang="en-US" altLang="zh-CN" sz="1600" dirty="0">
                <a:solidFill>
                  <a:schemeClr val="bg1"/>
                </a:solidFill>
                <a:latin typeface="微软雅黑" panose="020B0503020204020204" pitchFamily="34" charset="-122"/>
                <a:ea typeface="微软雅黑" panose="020B0503020204020204" pitchFamily="34" charset="-122"/>
              </a:rPr>
              <a:t>45%</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6404080" y="2708084"/>
            <a:ext cx="4822052" cy="338554"/>
          </a:xfrm>
          <a:prstGeom prst="rect">
            <a:avLst/>
          </a:prstGeom>
          <a:solidFill>
            <a:srgbClr val="FF8607">
              <a:alpha val="80000"/>
            </a:srgbClr>
          </a:solidFill>
        </p:spPr>
        <p:txBody>
          <a:bodyPr wrap="square">
            <a:spAutoFit/>
          </a:bodyPr>
          <a:lstStyle/>
          <a:p>
            <a:pPr marL="71755"/>
            <a:r>
              <a:rPr lang="zh-CN" altLang="zh-CN" sz="1600" dirty="0">
                <a:solidFill>
                  <a:schemeClr val="bg1"/>
                </a:solidFill>
                <a:latin typeface="微软雅黑" panose="020B0503020204020204" pitchFamily="34" charset="-122"/>
                <a:ea typeface="微软雅黑" panose="020B0503020204020204" pitchFamily="34" charset="-122"/>
              </a:rPr>
              <a:t>室温全部达标，保持在</a:t>
            </a:r>
            <a:r>
              <a:rPr lang="en-US" altLang="zh-CN" sz="1600" dirty="0">
                <a:solidFill>
                  <a:schemeClr val="bg1"/>
                </a:solidFill>
                <a:latin typeface="微软雅黑" panose="020B0503020204020204" pitchFamily="34" charset="-122"/>
                <a:ea typeface="微软雅黑" panose="020B0503020204020204" pitchFamily="34" charset="-122"/>
              </a:rPr>
              <a:t>18.5-24</a:t>
            </a:r>
            <a:r>
              <a:rPr lang="zh-CN" altLang="zh-CN" sz="1600" dirty="0">
                <a:solidFill>
                  <a:schemeClr val="bg1"/>
                </a:solidFill>
                <a:latin typeface="微软雅黑" panose="020B0503020204020204" pitchFamily="34" charset="-122"/>
                <a:ea typeface="微软雅黑" panose="020B0503020204020204" pitchFamily="34" charset="-122"/>
              </a:rPr>
              <a:t>℃</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6404080" y="3244276"/>
            <a:ext cx="4822052" cy="338554"/>
          </a:xfrm>
          <a:prstGeom prst="rect">
            <a:avLst/>
          </a:prstGeom>
          <a:solidFill>
            <a:srgbClr val="FF8607">
              <a:alpha val="80000"/>
            </a:srgbClr>
          </a:solidFill>
        </p:spPr>
        <p:txBody>
          <a:bodyPr wrap="square">
            <a:spAutoFit/>
          </a:bodyPr>
          <a:lstStyle/>
          <a:p>
            <a:pPr marL="71755"/>
            <a:r>
              <a:rPr lang="en-US" altLang="zh-CN" sz="1600">
                <a:solidFill>
                  <a:schemeClr val="bg1"/>
                </a:solidFill>
                <a:latin typeface="微软雅黑" panose="020B0503020204020204" pitchFamily="34" charset="-122"/>
                <a:ea typeface="微软雅黑" panose="020B0503020204020204" pitchFamily="34" charset="-122"/>
              </a:rPr>
              <a:t>2</a:t>
            </a:r>
            <a:r>
              <a:rPr lang="zh-CN" altLang="zh-CN" sz="1600">
                <a:solidFill>
                  <a:schemeClr val="bg1"/>
                </a:solidFill>
                <a:latin typeface="微软雅黑" panose="020B0503020204020204" pitchFamily="34" charset="-122"/>
                <a:ea typeface="微软雅黑" panose="020B0503020204020204" pitchFamily="34" charset="-122"/>
              </a:rPr>
              <a:t>台</a:t>
            </a:r>
            <a:r>
              <a:rPr lang="en-US" altLang="zh-CN" sz="1600" dirty="0">
                <a:solidFill>
                  <a:schemeClr val="bg1"/>
                </a:solidFill>
                <a:latin typeface="微软雅黑" panose="020B0503020204020204" pitchFamily="34" charset="-122"/>
                <a:ea typeface="微软雅黑" panose="020B0503020204020204" pitchFamily="34" charset="-122"/>
              </a:rPr>
              <a:t>90kw</a:t>
            </a:r>
            <a:r>
              <a:rPr lang="zh-CN" altLang="zh-CN" sz="1600" dirty="0">
                <a:solidFill>
                  <a:schemeClr val="bg1"/>
                </a:solidFill>
                <a:latin typeface="微软雅黑" panose="020B0503020204020204" pitchFamily="34" charset="-122"/>
                <a:ea typeface="微软雅黑" panose="020B0503020204020204" pitchFamily="34" charset="-122"/>
              </a:rPr>
              <a:t>水泵</a:t>
            </a:r>
            <a:r>
              <a:rPr lang="zh-CN" altLang="zh-CN" sz="1600">
                <a:solidFill>
                  <a:schemeClr val="bg1"/>
                </a:solidFill>
                <a:latin typeface="微软雅黑" panose="020B0503020204020204" pitchFamily="34" charset="-122"/>
                <a:ea typeface="微软雅黑" panose="020B0503020204020204" pitchFamily="34" charset="-122"/>
              </a:rPr>
              <a:t>同时变频</a:t>
            </a:r>
            <a:r>
              <a:rPr lang="en-US" altLang="zh-CN" sz="1600" dirty="0">
                <a:solidFill>
                  <a:schemeClr val="bg1"/>
                </a:solidFill>
                <a:latin typeface="微软雅黑" panose="020B0503020204020204" pitchFamily="34" charset="-122"/>
                <a:ea typeface="微软雅黑" panose="020B0503020204020204" pitchFamily="34" charset="-122"/>
              </a:rPr>
              <a:t>40</a:t>
            </a:r>
            <a:r>
              <a:rPr lang="zh-CN" altLang="zh-CN" sz="1600" dirty="0">
                <a:solidFill>
                  <a:schemeClr val="bg1"/>
                </a:solidFill>
                <a:latin typeface="微软雅黑" panose="020B0503020204020204" pitchFamily="34" charset="-122"/>
                <a:ea typeface="微软雅黑" panose="020B0503020204020204" pitchFamily="34" charset="-122"/>
              </a:rPr>
              <a:t>赫兹</a:t>
            </a:r>
            <a:r>
              <a:rPr lang="zh-CN" altLang="zh-CN" sz="1600">
                <a:solidFill>
                  <a:schemeClr val="bg1"/>
                </a:solidFill>
                <a:latin typeface="微软雅黑" panose="020B0503020204020204" pitchFamily="34" charset="-122"/>
                <a:ea typeface="微软雅黑" panose="020B0503020204020204" pitchFamily="34" charset="-122"/>
              </a:rPr>
              <a:t>运转流量</a:t>
            </a:r>
            <a:r>
              <a:rPr lang="en-US" altLang="zh-CN" sz="1600">
                <a:solidFill>
                  <a:schemeClr val="bg1"/>
                </a:solidFill>
                <a:latin typeface="微软雅黑" panose="020B0503020204020204" pitchFamily="34" charset="-122"/>
                <a:ea typeface="微软雅黑" panose="020B0503020204020204" pitchFamily="34" charset="-122"/>
              </a:rPr>
              <a:t>1050m</a:t>
            </a:r>
            <a:r>
              <a:rPr lang="zh-CN" altLang="zh-CN" sz="1600">
                <a:solidFill>
                  <a:schemeClr val="bg1"/>
                </a:solidFill>
                <a:latin typeface="微软雅黑" panose="020B0503020204020204" pitchFamily="34" charset="-122"/>
                <a:ea typeface="微软雅黑" panose="020B0503020204020204" pitchFamily="34" charset="-122"/>
              </a:rPr>
              <a:t>³</a:t>
            </a:r>
            <a:r>
              <a:rPr lang="en-US" altLang="zh-CN" sz="1600" dirty="0">
                <a:solidFill>
                  <a:schemeClr val="bg1"/>
                </a:solidFill>
                <a:latin typeface="微软雅黑" panose="020B0503020204020204" pitchFamily="34" charset="-122"/>
                <a:ea typeface="微软雅黑" panose="020B0503020204020204" pitchFamily="34" charset="-122"/>
              </a:rPr>
              <a:t>/h</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6404080" y="3780468"/>
            <a:ext cx="4822052" cy="338554"/>
          </a:xfrm>
          <a:prstGeom prst="rect">
            <a:avLst/>
          </a:prstGeom>
          <a:solidFill>
            <a:srgbClr val="FF8607">
              <a:alpha val="80000"/>
            </a:srgbClr>
          </a:solidFill>
        </p:spPr>
        <p:txBody>
          <a:bodyPr wrap="square">
            <a:spAutoFit/>
          </a:bodyPr>
          <a:lstStyle/>
          <a:p>
            <a:pPr marL="71755"/>
            <a:r>
              <a:rPr lang="en-US" altLang="zh-CN" sz="1600">
                <a:solidFill>
                  <a:schemeClr val="bg1"/>
                </a:solidFill>
                <a:latin typeface="微软雅黑" panose="020B0503020204020204" pitchFamily="34" charset="-122"/>
                <a:ea typeface="微软雅黑" panose="020B0503020204020204" pitchFamily="34" charset="-122"/>
              </a:rPr>
              <a:t>1</a:t>
            </a:r>
            <a:r>
              <a:rPr lang="zh-CN" altLang="zh-CN" sz="1600">
                <a:solidFill>
                  <a:schemeClr val="bg1"/>
                </a:solidFill>
                <a:latin typeface="微软雅黑" panose="020B0503020204020204" pitchFamily="34" charset="-122"/>
                <a:ea typeface="微软雅黑" panose="020B0503020204020204" pitchFamily="34" charset="-122"/>
              </a:rPr>
              <a:t>台</a:t>
            </a:r>
            <a:r>
              <a:rPr lang="en-US" altLang="zh-CN" sz="1600" dirty="0">
                <a:solidFill>
                  <a:schemeClr val="bg1"/>
                </a:solidFill>
                <a:latin typeface="微软雅黑" panose="020B0503020204020204" pitchFamily="34" charset="-122"/>
                <a:ea typeface="微软雅黑" panose="020B0503020204020204" pitchFamily="34" charset="-122"/>
              </a:rPr>
              <a:t>90kw</a:t>
            </a:r>
            <a:r>
              <a:rPr lang="zh-CN" altLang="zh-CN" sz="1600" dirty="0">
                <a:solidFill>
                  <a:schemeClr val="bg1"/>
                </a:solidFill>
                <a:latin typeface="微软雅黑" panose="020B0503020204020204" pitchFamily="34" charset="-122"/>
                <a:ea typeface="微软雅黑" panose="020B0503020204020204" pitchFamily="34" charset="-122"/>
              </a:rPr>
              <a:t>水泵</a:t>
            </a:r>
            <a:r>
              <a:rPr lang="zh-CN" altLang="zh-CN" sz="1600">
                <a:solidFill>
                  <a:schemeClr val="bg1"/>
                </a:solidFill>
                <a:latin typeface="微软雅黑" panose="020B0503020204020204" pitchFamily="34" charset="-122"/>
                <a:ea typeface="微软雅黑" panose="020B0503020204020204" pitchFamily="34" charset="-122"/>
              </a:rPr>
              <a:t>同时变频</a:t>
            </a:r>
            <a:r>
              <a:rPr lang="en-US" altLang="zh-CN" sz="1600" dirty="0">
                <a:solidFill>
                  <a:schemeClr val="bg1"/>
                </a:solidFill>
                <a:latin typeface="微软雅黑" panose="020B0503020204020204" pitchFamily="34" charset="-122"/>
                <a:ea typeface="微软雅黑" panose="020B0503020204020204" pitchFamily="34" charset="-122"/>
              </a:rPr>
              <a:t>40</a:t>
            </a:r>
            <a:r>
              <a:rPr lang="zh-CN" altLang="zh-CN" sz="1600" dirty="0">
                <a:solidFill>
                  <a:schemeClr val="bg1"/>
                </a:solidFill>
                <a:latin typeface="微软雅黑" panose="020B0503020204020204" pitchFamily="34" charset="-122"/>
                <a:ea typeface="微软雅黑" panose="020B0503020204020204" pitchFamily="34" charset="-122"/>
              </a:rPr>
              <a:t>赫兹</a:t>
            </a:r>
            <a:r>
              <a:rPr lang="zh-CN" altLang="zh-CN" sz="1600">
                <a:solidFill>
                  <a:schemeClr val="bg1"/>
                </a:solidFill>
                <a:latin typeface="微软雅黑" panose="020B0503020204020204" pitchFamily="34" charset="-122"/>
                <a:ea typeface="微软雅黑" panose="020B0503020204020204" pitchFamily="34" charset="-122"/>
              </a:rPr>
              <a:t>运转流量</a:t>
            </a:r>
            <a:r>
              <a:rPr lang="en-US" altLang="zh-CN" sz="1600">
                <a:solidFill>
                  <a:schemeClr val="bg1"/>
                </a:solidFill>
                <a:latin typeface="微软雅黑" panose="020B0503020204020204" pitchFamily="34" charset="-122"/>
                <a:ea typeface="微软雅黑" panose="020B0503020204020204" pitchFamily="34" charset="-122"/>
              </a:rPr>
              <a:t>670m</a:t>
            </a:r>
            <a:r>
              <a:rPr lang="zh-CN" altLang="zh-CN" sz="1600">
                <a:solidFill>
                  <a:schemeClr val="bg1"/>
                </a:solidFill>
                <a:latin typeface="微软雅黑" panose="020B0503020204020204" pitchFamily="34" charset="-122"/>
                <a:ea typeface="微软雅黑" panose="020B0503020204020204" pitchFamily="34" charset="-122"/>
              </a:rPr>
              <a:t>³</a:t>
            </a:r>
            <a:r>
              <a:rPr lang="en-US" altLang="zh-CN" sz="1600" dirty="0">
                <a:solidFill>
                  <a:schemeClr val="bg1"/>
                </a:solidFill>
                <a:latin typeface="微软雅黑" panose="020B0503020204020204" pitchFamily="34" charset="-122"/>
                <a:ea typeface="微软雅黑" panose="020B0503020204020204" pitchFamily="34" charset="-122"/>
              </a:rPr>
              <a:t>/h</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6404080" y="4316660"/>
            <a:ext cx="4822052" cy="338554"/>
          </a:xfrm>
          <a:prstGeom prst="rect">
            <a:avLst/>
          </a:prstGeom>
          <a:solidFill>
            <a:srgbClr val="FF8607">
              <a:alpha val="80000"/>
            </a:srgbClr>
          </a:solidFill>
        </p:spPr>
        <p:txBody>
          <a:bodyPr wrap="square">
            <a:spAutoFit/>
          </a:bodyPr>
          <a:lstStyle/>
          <a:p>
            <a:pPr marL="71755"/>
            <a:r>
              <a:rPr lang="en-US" altLang="zh-CN" sz="1600" dirty="0">
                <a:solidFill>
                  <a:schemeClr val="bg1"/>
                </a:solidFill>
                <a:latin typeface="微软雅黑" panose="020B0503020204020204" pitchFamily="34" charset="-122"/>
                <a:ea typeface="微软雅黑" panose="020B0503020204020204" pitchFamily="34" charset="-122"/>
              </a:rPr>
              <a:t>2</a:t>
            </a:r>
            <a:r>
              <a:rPr lang="zh-CN" altLang="zh-CN" sz="1600" dirty="0">
                <a:solidFill>
                  <a:schemeClr val="bg1"/>
                </a:solidFill>
                <a:latin typeface="微软雅黑" panose="020B0503020204020204" pitchFamily="34" charset="-122"/>
                <a:ea typeface="微软雅黑" panose="020B0503020204020204" pitchFamily="34" charset="-122"/>
              </a:rPr>
              <a:t>台水泵</a:t>
            </a:r>
            <a:r>
              <a:rPr lang="zh-CN" altLang="zh-CN" sz="1600">
                <a:solidFill>
                  <a:schemeClr val="bg1"/>
                </a:solidFill>
                <a:latin typeface="微软雅黑" panose="020B0503020204020204" pitchFamily="34" charset="-122"/>
                <a:ea typeface="微软雅黑" panose="020B0503020204020204" pitchFamily="34" charset="-122"/>
              </a:rPr>
              <a:t>运行功率</a:t>
            </a:r>
            <a:r>
              <a:rPr lang="en-US" altLang="zh-CN" sz="1600" dirty="0">
                <a:solidFill>
                  <a:schemeClr val="bg1"/>
                </a:solidFill>
                <a:latin typeface="微软雅黑" panose="020B0503020204020204" pitchFamily="34" charset="-122"/>
                <a:ea typeface="微软雅黑" panose="020B0503020204020204" pitchFamily="34" charset="-122"/>
              </a:rPr>
              <a:t>160kW</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6404080" y="4852854"/>
            <a:ext cx="4822052" cy="338554"/>
          </a:xfrm>
          <a:prstGeom prst="rect">
            <a:avLst/>
          </a:prstGeom>
          <a:solidFill>
            <a:srgbClr val="FF8607">
              <a:alpha val="80000"/>
            </a:srgbClr>
          </a:solidFill>
        </p:spPr>
        <p:txBody>
          <a:bodyPr wrap="square">
            <a:spAutoFit/>
          </a:bodyPr>
          <a:lstStyle/>
          <a:p>
            <a:pPr marL="71755"/>
            <a:r>
              <a:rPr lang="zh-CN" altLang="zh-CN" sz="1600">
                <a:solidFill>
                  <a:schemeClr val="bg1"/>
                </a:solidFill>
                <a:latin typeface="微软雅黑" panose="020B0503020204020204" pitchFamily="34" charset="-122"/>
                <a:ea typeface="微软雅黑" panose="020B0503020204020204" pitchFamily="34" charset="-122"/>
              </a:rPr>
              <a:t>无低温投诉</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1127760" y="5496913"/>
            <a:ext cx="9385832" cy="1061381"/>
          </a:xfrm>
          <a:prstGeom prst="rect">
            <a:avLst/>
          </a:prstGeom>
        </p:spPr>
        <p:txBody>
          <a:bodyPr wrap="square">
            <a:spAutoFit/>
          </a:bodyPr>
          <a:lstStyle/>
          <a:p>
            <a:pPr algn="l">
              <a:lnSpc>
                <a:spcPct val="120000"/>
              </a:lnSpc>
            </a:pPr>
            <a:r>
              <a:rPr lang="zh-CN" altLang="zh-CN" kern="100" dirty="0">
                <a:solidFill>
                  <a:schemeClr val="bg1"/>
                </a:solidFill>
                <a:latin typeface="微软雅黑" panose="020B0503020204020204" pitchFamily="34" charset="-122"/>
                <a:ea typeface="微软雅黑" panose="020B0503020204020204" pitchFamily="34" charset="-122"/>
              </a:rPr>
              <a:t>节电概算：节约</a:t>
            </a:r>
            <a:r>
              <a:rPr lang="en-US" altLang="zh-CN" kern="100" dirty="0">
                <a:solidFill>
                  <a:schemeClr val="bg1"/>
                </a:solidFill>
                <a:latin typeface="微软雅黑" panose="020B0503020204020204" pitchFamily="34" charset="-122"/>
                <a:ea typeface="微软雅黑" panose="020B0503020204020204" pitchFamily="34" charset="-122"/>
              </a:rPr>
              <a:t>1</a:t>
            </a:r>
            <a:r>
              <a:rPr lang="zh-CN" altLang="zh-CN" kern="100" dirty="0">
                <a:solidFill>
                  <a:schemeClr val="bg1"/>
                </a:solidFill>
                <a:latin typeface="微软雅黑" panose="020B0503020204020204" pitchFamily="34" charset="-122"/>
                <a:ea typeface="微软雅黑" panose="020B0503020204020204" pitchFamily="34" charset="-122"/>
              </a:rPr>
              <a:t>台</a:t>
            </a:r>
            <a:r>
              <a:rPr lang="en-US" altLang="zh-CN" kern="100" dirty="0">
                <a:solidFill>
                  <a:schemeClr val="bg1"/>
                </a:solidFill>
                <a:latin typeface="微软雅黑" panose="020B0503020204020204" pitchFamily="34" charset="-122"/>
                <a:ea typeface="微软雅黑" panose="020B0503020204020204" pitchFamily="34" charset="-122"/>
              </a:rPr>
              <a:t>90kw</a:t>
            </a:r>
            <a:r>
              <a:rPr lang="zh-CN" altLang="zh-CN" kern="100" dirty="0">
                <a:solidFill>
                  <a:schemeClr val="bg1"/>
                </a:solidFill>
                <a:latin typeface="微软雅黑" panose="020B0503020204020204" pitchFamily="34" charset="-122"/>
                <a:ea typeface="微软雅黑" panose="020B0503020204020204" pitchFamily="34" charset="-122"/>
              </a:rPr>
              <a:t>水泵，并且变频</a:t>
            </a:r>
            <a:r>
              <a:rPr lang="en-US" altLang="zh-CN" kern="100" dirty="0">
                <a:solidFill>
                  <a:schemeClr val="bg1"/>
                </a:solidFill>
                <a:latin typeface="微软雅黑" panose="020B0503020204020204" pitchFamily="34" charset="-122"/>
                <a:ea typeface="微软雅黑" panose="020B0503020204020204" pitchFamily="34" charset="-122"/>
              </a:rPr>
              <a:t>40</a:t>
            </a:r>
            <a:r>
              <a:rPr lang="zh-CN" altLang="zh-CN" kern="100" dirty="0">
                <a:solidFill>
                  <a:schemeClr val="bg1"/>
                </a:solidFill>
                <a:latin typeface="微软雅黑" panose="020B0503020204020204" pitchFamily="34" charset="-122"/>
                <a:ea typeface="微软雅黑" panose="020B0503020204020204" pitchFamily="34" charset="-122"/>
              </a:rPr>
              <a:t>赫兹运行，实际节约</a:t>
            </a:r>
            <a:r>
              <a:rPr lang="zh-CN" altLang="en-US" kern="100" dirty="0">
                <a:solidFill>
                  <a:schemeClr val="bg1"/>
                </a:solidFill>
                <a:latin typeface="微软雅黑" panose="020B0503020204020204" pitchFamily="34" charset="-122"/>
                <a:ea typeface="微软雅黑" panose="020B0503020204020204" pitchFamily="34" charset="-122"/>
              </a:rPr>
              <a:t>电</a:t>
            </a:r>
            <a:r>
              <a:rPr lang="zh-CN" altLang="zh-CN" kern="100" dirty="0">
                <a:solidFill>
                  <a:schemeClr val="bg1"/>
                </a:solidFill>
                <a:latin typeface="微软雅黑" panose="020B0503020204020204" pitchFamily="34" charset="-122"/>
                <a:ea typeface="微软雅黑" panose="020B0503020204020204" pitchFamily="34" charset="-122"/>
              </a:rPr>
              <a:t>功率约</a:t>
            </a:r>
            <a:r>
              <a:rPr lang="en-US" altLang="zh-CN" kern="100" dirty="0">
                <a:solidFill>
                  <a:schemeClr val="bg1"/>
                </a:solidFill>
                <a:latin typeface="微软雅黑" panose="020B0503020204020204" pitchFamily="34" charset="-122"/>
                <a:ea typeface="微软雅黑" panose="020B0503020204020204" pitchFamily="34" charset="-122"/>
              </a:rPr>
              <a:t>100kw</a:t>
            </a:r>
            <a:endParaRPr lang="en-US" altLang="zh-CN" kern="100" dirty="0">
              <a:solidFill>
                <a:schemeClr val="bg1"/>
              </a:solidFill>
              <a:latin typeface="微软雅黑" panose="020B0503020204020204" pitchFamily="34" charset="-122"/>
              <a:ea typeface="微软雅黑" panose="020B0503020204020204" pitchFamily="34" charset="-122"/>
            </a:endParaRPr>
          </a:p>
          <a:p>
            <a:pPr algn="l">
              <a:lnSpc>
                <a:spcPct val="120000"/>
              </a:lnSpc>
            </a:pPr>
            <a:r>
              <a:rPr lang="zh-CN" altLang="zh-CN" kern="100" dirty="0">
                <a:solidFill>
                  <a:schemeClr val="bg1"/>
                </a:solidFill>
                <a:latin typeface="微软雅黑" panose="020B0503020204020204" pitchFamily="34" charset="-122"/>
                <a:ea typeface="微软雅黑" panose="020B0503020204020204" pitchFamily="34" charset="-122"/>
              </a:rPr>
              <a:t>每年节约电量</a:t>
            </a:r>
            <a:r>
              <a:rPr lang="en-US" altLang="zh-CN" kern="100" dirty="0">
                <a:solidFill>
                  <a:schemeClr val="bg1"/>
                </a:solidFill>
                <a:latin typeface="微软雅黑" panose="020B0503020204020204" pitchFamily="34" charset="-122"/>
                <a:ea typeface="微软雅黑" panose="020B0503020204020204" pitchFamily="34" charset="-122"/>
              </a:rPr>
              <a:t>100*24*120=288000</a:t>
            </a:r>
            <a:r>
              <a:rPr lang="zh-CN" altLang="zh-CN" kern="100" dirty="0">
                <a:solidFill>
                  <a:schemeClr val="bg1"/>
                </a:solidFill>
                <a:latin typeface="微软雅黑" panose="020B0503020204020204" pitchFamily="34" charset="-122"/>
                <a:ea typeface="微软雅黑" panose="020B0503020204020204" pitchFamily="34" charset="-122"/>
              </a:rPr>
              <a:t>度，商业用电按</a:t>
            </a:r>
            <a:r>
              <a:rPr lang="en-US" altLang="zh-CN" kern="100" dirty="0">
                <a:solidFill>
                  <a:schemeClr val="bg1"/>
                </a:solidFill>
                <a:latin typeface="微软雅黑" panose="020B0503020204020204" pitchFamily="34" charset="-122"/>
                <a:ea typeface="微软雅黑" panose="020B0503020204020204" pitchFamily="34" charset="-122"/>
              </a:rPr>
              <a:t>1</a:t>
            </a:r>
            <a:r>
              <a:rPr lang="zh-CN" altLang="zh-CN" kern="100" dirty="0">
                <a:solidFill>
                  <a:schemeClr val="bg1"/>
                </a:solidFill>
                <a:latin typeface="微软雅黑" panose="020B0503020204020204" pitchFamily="34" charset="-122"/>
                <a:ea typeface="微软雅黑" panose="020B0503020204020204" pitchFamily="34" charset="-122"/>
              </a:rPr>
              <a:t>元</a:t>
            </a:r>
            <a:r>
              <a:rPr lang="en-US" altLang="zh-CN" kern="100" dirty="0">
                <a:solidFill>
                  <a:schemeClr val="bg1"/>
                </a:solidFill>
                <a:latin typeface="微软雅黑" panose="020B0503020204020204" pitchFamily="34" charset="-122"/>
                <a:ea typeface="微软雅黑" panose="020B0503020204020204" pitchFamily="34" charset="-122"/>
              </a:rPr>
              <a:t>/</a:t>
            </a:r>
            <a:r>
              <a:rPr lang="zh-CN" altLang="zh-CN" kern="100" dirty="0">
                <a:solidFill>
                  <a:schemeClr val="bg1"/>
                </a:solidFill>
                <a:latin typeface="微软雅黑" panose="020B0503020204020204" pitchFamily="34" charset="-122"/>
                <a:ea typeface="微软雅黑" panose="020B0503020204020204" pitchFamily="34" charset="-122"/>
              </a:rPr>
              <a:t>度，合计节约</a:t>
            </a:r>
            <a:r>
              <a:rPr lang="en-US" altLang="zh-CN" kern="100" dirty="0">
                <a:solidFill>
                  <a:schemeClr val="bg1"/>
                </a:solidFill>
                <a:latin typeface="微软雅黑" panose="020B0503020204020204" pitchFamily="34" charset="-122"/>
                <a:ea typeface="微软雅黑" panose="020B0503020204020204" pitchFamily="34" charset="-122"/>
              </a:rPr>
              <a:t>28.8</a:t>
            </a:r>
            <a:r>
              <a:rPr lang="zh-CN" altLang="zh-CN" kern="100" dirty="0">
                <a:solidFill>
                  <a:schemeClr val="bg1"/>
                </a:solidFill>
                <a:latin typeface="微软雅黑" panose="020B0503020204020204" pitchFamily="34" charset="-122"/>
                <a:ea typeface="微软雅黑" panose="020B0503020204020204" pitchFamily="34" charset="-122"/>
              </a:rPr>
              <a:t>万元，</a:t>
            </a:r>
            <a:endParaRPr lang="zh-CN" altLang="zh-CN" kern="100" dirty="0">
              <a:solidFill>
                <a:schemeClr val="bg1"/>
              </a:solidFill>
              <a:latin typeface="微软雅黑" panose="020B0503020204020204" pitchFamily="34" charset="-122"/>
              <a:ea typeface="微软雅黑" panose="020B0503020204020204" pitchFamily="34" charset="-122"/>
            </a:endParaRPr>
          </a:p>
          <a:p>
            <a:pPr algn="l">
              <a:lnSpc>
                <a:spcPct val="120000"/>
              </a:lnSpc>
            </a:pPr>
            <a:r>
              <a:rPr lang="zh-CN" altLang="zh-CN" kern="100" dirty="0">
                <a:solidFill>
                  <a:schemeClr val="bg1"/>
                </a:solidFill>
                <a:latin typeface="微软雅黑" panose="020B0503020204020204" pitchFamily="34" charset="-122"/>
                <a:ea typeface="微软雅黑" panose="020B0503020204020204" pitchFamily="34" charset="-122"/>
              </a:rPr>
              <a:t>本项目通过第三方检测公司改造前后运行对比，实测年节电</a:t>
            </a:r>
            <a:r>
              <a:rPr lang="en-US" altLang="zh-CN" kern="100" dirty="0">
                <a:solidFill>
                  <a:schemeClr val="bg1"/>
                </a:solidFill>
                <a:latin typeface="微软雅黑" panose="020B0503020204020204" pitchFamily="34" charset="-122"/>
                <a:ea typeface="微软雅黑" panose="020B0503020204020204" pitchFamily="34" charset="-122"/>
              </a:rPr>
              <a:t>30.27</a:t>
            </a:r>
            <a:r>
              <a:rPr lang="zh-CN" altLang="en-US" kern="100" dirty="0">
                <a:solidFill>
                  <a:schemeClr val="bg1"/>
                </a:solidFill>
                <a:latin typeface="微软雅黑" panose="020B0503020204020204" pitchFamily="34" charset="-122"/>
                <a:ea typeface="微软雅黑" panose="020B0503020204020204" pitchFamily="34" charset="-122"/>
              </a:rPr>
              <a:t>万</a:t>
            </a:r>
            <a:r>
              <a:rPr lang="en-US" altLang="zh-CN" kern="100" dirty="0">
                <a:solidFill>
                  <a:schemeClr val="bg1"/>
                </a:solidFill>
                <a:latin typeface="微软雅黑" panose="020B0503020204020204" pitchFamily="34" charset="-122"/>
                <a:ea typeface="微软雅黑" panose="020B0503020204020204" pitchFamily="34" charset="-122"/>
              </a:rPr>
              <a:t>kw.h</a:t>
            </a:r>
            <a:r>
              <a:rPr lang="zh-CN" altLang="en-US" kern="100" dirty="0">
                <a:solidFill>
                  <a:schemeClr val="bg1"/>
                </a:solidFill>
                <a:latin typeface="微软雅黑" panose="020B0503020204020204" pitchFamily="34" charset="-122"/>
                <a:ea typeface="微软雅黑" panose="020B0503020204020204" pitchFamily="34" charset="-122"/>
              </a:rPr>
              <a:t>，节电率</a:t>
            </a:r>
            <a:r>
              <a:rPr lang="en-US" altLang="zh-CN" kern="100" dirty="0">
                <a:solidFill>
                  <a:schemeClr val="bg1"/>
                </a:solidFill>
                <a:latin typeface="微软雅黑" panose="020B0503020204020204" pitchFamily="34" charset="-122"/>
                <a:ea typeface="微软雅黑" panose="020B0503020204020204" pitchFamily="34" charset="-122"/>
              </a:rPr>
              <a:t>46.8%</a:t>
            </a:r>
            <a:endParaRPr lang="zh-CN" altLang="en-US" kern="100" dirty="0">
              <a:solidFill>
                <a:schemeClr val="bg1"/>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490597" y="423580"/>
            <a:ext cx="637163" cy="616511"/>
            <a:chOff x="294639" y="391844"/>
            <a:chExt cx="735024" cy="711200"/>
          </a:xfrm>
        </p:grpSpPr>
        <p:sp>
          <p:nvSpPr>
            <p:cNvPr id="25" name="等腰三角形 24"/>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2000"/>
                            </p:stCondLst>
                            <p:childTnLst>
                              <p:par>
                                <p:cTn id="46" presetID="16" presetClass="entr" presetSubtype="2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par>
                          <p:cTn id="49" fill="hold">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childTnLst>
                          </p:cTn>
                        </p:par>
                        <p:par>
                          <p:cTn id="80" fill="hold">
                            <p:stCondLst>
                              <p:cond delay="3000"/>
                            </p:stCondLst>
                            <p:childTnLst>
                              <p:par>
                                <p:cTn id="81" presetID="42" presetClass="entr" presetSubtype="0"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anim calcmode="lin" valueType="num">
                                      <p:cBhvr>
                                        <p:cTn id="84" dur="1000" fill="hold"/>
                                        <p:tgtEl>
                                          <p:spTgt spid="28"/>
                                        </p:tgtEl>
                                        <p:attrNameLst>
                                          <p:attrName>ppt_x</p:attrName>
                                        </p:attrNameLst>
                                      </p:cBhvr>
                                      <p:tavLst>
                                        <p:tav tm="0">
                                          <p:val>
                                            <p:strVal val="#ppt_x"/>
                                          </p:val>
                                        </p:tav>
                                        <p:tav tm="100000">
                                          <p:val>
                                            <p:strVal val="#ppt_x"/>
                                          </p:val>
                                        </p:tav>
                                      </p:tavLst>
                                    </p:anim>
                                    <p:anim calcmode="lin" valueType="num">
                                      <p:cBhvr>
                                        <p:cTn id="8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2" grpId="0"/>
      <p:bldP spid="8" grpId="0" animBg="1"/>
      <p:bldP spid="9" grpId="0" animBg="1"/>
      <p:bldP spid="11" grpId="0" animBg="1"/>
      <p:bldP spid="12" grpId="0" animBg="1"/>
      <p:bldP spid="14" grpId="0" animBg="1"/>
      <p:bldP spid="15" grpId="0" animBg="1"/>
      <p:bldP spid="16" grpId="0" animBg="1"/>
      <p:bldP spid="18" grpId="0" animBg="1"/>
      <p:bldP spid="19" grpId="0" animBg="1"/>
      <p:bldP spid="20" grpId="0" animBg="1"/>
      <p:bldP spid="22" grpId="0" animBg="1"/>
      <p:bldP spid="23"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45292" y="437757"/>
            <a:ext cx="2384385" cy="58477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r>
              <a:rPr lang="zh-CN" altLang="zh-CN" dirty="0"/>
              <a:t>典型案例</a:t>
            </a:r>
            <a:endParaRPr lang="zh-CN" altLang="en-US" dirty="0"/>
          </a:p>
        </p:txBody>
      </p:sp>
      <p:sp>
        <p:nvSpPr>
          <p:cNvPr id="6" name="矩形 5"/>
          <p:cNvSpPr/>
          <p:nvPr/>
        </p:nvSpPr>
        <p:spPr>
          <a:xfrm>
            <a:off x="2046822" y="1394103"/>
            <a:ext cx="7897759" cy="755650"/>
          </a:xfrm>
          <a:prstGeom prst="rect">
            <a:avLst/>
          </a:prstGeom>
          <a:noFill/>
        </p:spPr>
        <p:txBody>
          <a:bodyPr wrap="square" rtlCol="0">
            <a:spAutoFit/>
          </a:bodyPr>
          <a:lstStyle/>
          <a:p>
            <a:pPr algn="ctr">
              <a:lnSpc>
                <a:spcPct val="120000"/>
              </a:lnSpc>
            </a:pPr>
            <a:r>
              <a:rPr lang="zh-CN" altLang="en-US" dirty="0">
                <a:solidFill>
                  <a:schemeClr val="bg1"/>
                </a:solidFill>
                <a:latin typeface="微软雅黑" panose="020B0503020204020204" pitchFamily="34" charset="-122"/>
                <a:ea typeface="微软雅黑" panose="020B0503020204020204" pitchFamily="34" charset="-122"/>
              </a:rPr>
              <a:t>案例</a:t>
            </a: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a:t>
            </a:r>
            <a:r>
              <a:rPr lang="zh-CN" altLang="zh-CN" dirty="0">
                <a:solidFill>
                  <a:schemeClr val="bg1"/>
                </a:solidFill>
                <a:latin typeface="微软雅黑" panose="020B0503020204020204" pitchFamily="34" charset="-122"/>
                <a:ea typeface="微软雅黑" panose="020B0503020204020204" pitchFamily="34" charset="-122"/>
              </a:rPr>
              <a:t>郑煤机集团二号院住宅小区</a:t>
            </a:r>
            <a:r>
              <a:rPr lang="zh-CN" altLang="en-US"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供暖面积</a:t>
            </a:r>
            <a:r>
              <a:rPr lang="en-US" altLang="zh-CN" sz="1600" dirty="0">
                <a:solidFill>
                  <a:schemeClr val="bg1"/>
                </a:solidFill>
                <a:latin typeface="微软雅黑" panose="020B0503020204020204" pitchFamily="34" charset="-122"/>
                <a:ea typeface="微软雅黑" panose="020B0503020204020204" pitchFamily="34" charset="-122"/>
              </a:rPr>
              <a:t>12</a:t>
            </a:r>
            <a:r>
              <a:rPr lang="zh-CN" altLang="zh-CN" sz="1600" dirty="0">
                <a:solidFill>
                  <a:schemeClr val="bg1"/>
                </a:solidFill>
                <a:latin typeface="微软雅黑" panose="020B0503020204020204" pitchFamily="34" charset="-122"/>
                <a:ea typeface="微软雅黑" panose="020B0503020204020204" pitchFamily="34" charset="-122"/>
              </a:rPr>
              <a:t>万</a:t>
            </a:r>
            <a:r>
              <a:rPr lang="en-US" altLang="zh-CN" sz="1600" dirty="0">
                <a:solidFill>
                  <a:schemeClr val="bg1"/>
                </a:solidFill>
                <a:latin typeface="微软雅黑" panose="020B0503020204020204" pitchFamily="34" charset="-122"/>
                <a:ea typeface="微软雅黑" panose="020B0503020204020204" pitchFamily="34" charset="-122"/>
              </a:rPr>
              <a:t>m</a:t>
            </a:r>
            <a:r>
              <a:rPr lang="zh-CN" altLang="zh-CN" sz="1600" dirty="0">
                <a:solidFill>
                  <a:schemeClr val="bg1"/>
                </a:solidFill>
                <a:latin typeface="微软雅黑" panose="020B0503020204020204" pitchFamily="34" charset="-122"/>
                <a:ea typeface="微软雅黑" panose="020B0503020204020204" pitchFamily="34" charset="-122"/>
              </a:rPr>
              <a:t>²</a:t>
            </a:r>
            <a:r>
              <a:rPr lang="zh-CN" altLang="en-US" sz="1600" dirty="0">
                <a:solidFill>
                  <a:schemeClr val="bg1"/>
                </a:solidFill>
                <a:latin typeface="微软雅黑" panose="020B0503020204020204" pitchFamily="34" charset="-122"/>
                <a:ea typeface="微软雅黑" panose="020B0503020204020204" pitchFamily="34" charset="-122"/>
              </a:rPr>
              <a:t>）</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zh-CN" b="1" dirty="0">
                <a:solidFill>
                  <a:schemeClr val="bg1"/>
                </a:solidFill>
                <a:latin typeface="微软雅黑" panose="020B0503020204020204" pitchFamily="34" charset="-122"/>
                <a:ea typeface="微软雅黑" panose="020B0503020204020204" pitchFamily="34" charset="-122"/>
              </a:rPr>
              <a:t>换热站及小区减阻节电</a:t>
            </a:r>
            <a:r>
              <a:rPr lang="en-US" altLang="zh-CN" b="1" dirty="0">
                <a:solidFill>
                  <a:schemeClr val="bg1"/>
                </a:solidFill>
                <a:latin typeface="微软雅黑" panose="020B0503020204020204" pitchFamily="34" charset="-122"/>
                <a:ea typeface="微软雅黑" panose="020B0503020204020204" pitchFamily="34" charset="-122"/>
              </a:rPr>
              <a:t>+</a:t>
            </a:r>
            <a:r>
              <a:rPr lang="zh-CN" altLang="zh-CN" b="1" dirty="0">
                <a:solidFill>
                  <a:schemeClr val="bg1"/>
                </a:solidFill>
                <a:latin typeface="微软雅黑" panose="020B0503020204020204" pitchFamily="34" charset="-122"/>
                <a:ea typeface="微软雅黑" panose="020B0503020204020204" pitchFamily="34" charset="-122"/>
              </a:rPr>
              <a:t>管网平衡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 name="矩形: 圆角 6"/>
          <p:cNvSpPr/>
          <p:nvPr/>
        </p:nvSpPr>
        <p:spPr>
          <a:xfrm>
            <a:off x="6352251" y="2502438"/>
            <a:ext cx="5248946" cy="3000955"/>
          </a:xfrm>
          <a:prstGeom prst="roundRect">
            <a:avLst>
              <a:gd name="adj" fmla="val 4451"/>
            </a:avLst>
          </a:prstGeom>
          <a:solidFill>
            <a:srgbClr val="0F41A4">
              <a:alpha val="33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405784" y="2502438"/>
            <a:ext cx="5834467" cy="3000955"/>
          </a:xfrm>
          <a:prstGeom prst="roundRect">
            <a:avLst>
              <a:gd name="adj" fmla="val 4451"/>
            </a:avLst>
          </a:prstGeom>
          <a:solidFill>
            <a:srgbClr val="0F41A4">
              <a:alpha val="33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366907" y="2302383"/>
            <a:ext cx="5912220" cy="400110"/>
          </a:xfrm>
          <a:prstGeom prst="roundRect">
            <a:avLst/>
          </a:prstGeom>
          <a:gradFill>
            <a:gsLst>
              <a:gs pos="91000">
                <a:srgbClr val="00B0F0"/>
              </a:gs>
              <a:gs pos="0">
                <a:srgbClr val="0070C0"/>
              </a:gs>
            </a:gsLst>
            <a:lin ang="5400000" scaled="1"/>
          </a:gradFill>
          <a:ln>
            <a:solidFill>
              <a:srgbClr val="0F41A4"/>
            </a:solidFill>
          </a:ln>
        </p:spPr>
        <p:txBody>
          <a:bodyPr vert="horz" wrap="square" lIns="121920" tIns="60960" rIns="121920" bIns="60960" numCol="1" anchor="t" anchorCtr="0" compatLnSpc="1"/>
          <a:lstStyle/>
          <a:p>
            <a:pPr algn="ctr"/>
            <a:r>
              <a:rPr lang="zh-CN" altLang="en-US" b="1">
                <a:solidFill>
                  <a:schemeClr val="bg1"/>
                </a:solidFill>
                <a:latin typeface="微软雅黑" panose="020B0503020204020204" pitchFamily="34" charset="-122"/>
                <a:ea typeface="微软雅黑" panose="020B0503020204020204" pitchFamily="34" charset="-122"/>
              </a:rPr>
              <a:t>技术改造前</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矩形: 圆角 9"/>
          <p:cNvSpPr/>
          <p:nvPr/>
        </p:nvSpPr>
        <p:spPr>
          <a:xfrm>
            <a:off x="6307594" y="2302383"/>
            <a:ext cx="5338261" cy="400110"/>
          </a:xfrm>
          <a:prstGeom prst="roundRect">
            <a:avLst/>
          </a:prstGeom>
          <a:gradFill>
            <a:gsLst>
              <a:gs pos="87000">
                <a:srgbClr val="FF8607"/>
              </a:gs>
              <a:gs pos="0">
                <a:srgbClr val="FFC000"/>
              </a:gs>
            </a:gsLst>
            <a:lin ang="5400000" scaled="1"/>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技术改造后</a:t>
            </a:r>
            <a:endPar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523085" y="2830469"/>
            <a:ext cx="5599865" cy="338554"/>
          </a:xfrm>
          <a:prstGeom prst="rect">
            <a:avLst/>
          </a:prstGeom>
          <a:solidFill>
            <a:srgbClr val="00B0F0">
              <a:alpha val="25000"/>
            </a:srgbClr>
          </a:solidFill>
        </p:spPr>
        <p:txBody>
          <a:bodyPr wrap="square">
            <a:spAutoFit/>
          </a:bodyPr>
          <a:lstStyle/>
          <a:p>
            <a:r>
              <a:rPr lang="zh-CN" altLang="zh-CN" sz="1600">
                <a:solidFill>
                  <a:schemeClr val="bg1"/>
                </a:solidFill>
                <a:latin typeface="微软雅黑" panose="020B0503020204020204" pitchFamily="34" charset="-122"/>
                <a:ea typeface="微软雅黑" panose="020B0503020204020204" pitchFamily="34" charset="-122"/>
              </a:rPr>
              <a:t>近</a:t>
            </a:r>
            <a:r>
              <a:rPr lang="en-US" altLang="zh-CN" sz="1600" dirty="0">
                <a:solidFill>
                  <a:schemeClr val="bg1"/>
                </a:solidFill>
                <a:latin typeface="微软雅黑" panose="020B0503020204020204" pitchFamily="34" charset="-122"/>
                <a:ea typeface="微软雅黑" panose="020B0503020204020204" pitchFamily="34" charset="-122"/>
              </a:rPr>
              <a:t>3</a:t>
            </a:r>
            <a:r>
              <a:rPr lang="zh-CN" altLang="zh-CN" sz="1600" dirty="0">
                <a:solidFill>
                  <a:schemeClr val="bg1"/>
                </a:solidFill>
                <a:latin typeface="微软雅黑" panose="020B0503020204020204" pitchFamily="34" charset="-122"/>
                <a:ea typeface="微软雅黑" panose="020B0503020204020204" pitchFamily="34" charset="-122"/>
              </a:rPr>
              <a:t>万平方用户不热</a:t>
            </a:r>
            <a:r>
              <a:rPr lang="zh-CN" altLang="zh-CN" sz="1600">
                <a:solidFill>
                  <a:schemeClr val="bg1"/>
                </a:solidFill>
                <a:latin typeface="微软雅黑" panose="020B0503020204020204" pitchFamily="34" charset="-122"/>
                <a:ea typeface="微软雅黑" panose="020B0503020204020204" pitchFamily="34" charset="-122"/>
              </a:rPr>
              <a:t>，达不到</a:t>
            </a:r>
            <a:r>
              <a:rPr lang="en-US" altLang="zh-CN" sz="1600" dirty="0">
                <a:solidFill>
                  <a:schemeClr val="bg1"/>
                </a:solidFill>
                <a:latin typeface="微软雅黑" panose="020B0503020204020204" pitchFamily="34" charset="-122"/>
                <a:ea typeface="微软雅黑" panose="020B0503020204020204" pitchFamily="34" charset="-122"/>
              </a:rPr>
              <a:t>18</a:t>
            </a:r>
            <a:r>
              <a:rPr lang="zh-CN"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a:t>
            </a:r>
            <a:r>
              <a:rPr lang="zh-CN" altLang="zh-CN" sz="1600" dirty="0">
                <a:solidFill>
                  <a:schemeClr val="bg1"/>
                </a:solidFill>
                <a:latin typeface="微软雅黑" panose="020B0503020204020204" pitchFamily="34" charset="-122"/>
                <a:ea typeface="微软雅黑" panose="020B0503020204020204" pitchFamily="34" charset="-122"/>
              </a:rPr>
              <a:t>近端部分</a:t>
            </a:r>
            <a:r>
              <a:rPr lang="zh-CN" altLang="zh-CN" sz="1600">
                <a:solidFill>
                  <a:schemeClr val="bg1"/>
                </a:solidFill>
                <a:latin typeface="微软雅黑" panose="020B0503020204020204" pitchFamily="34" charset="-122"/>
                <a:ea typeface="微软雅黑" panose="020B0503020204020204" pitchFamily="34" charset="-122"/>
              </a:rPr>
              <a:t>用户达到</a:t>
            </a:r>
            <a:r>
              <a:rPr lang="en-US" altLang="zh-CN" sz="1600" dirty="0">
                <a:solidFill>
                  <a:schemeClr val="bg1"/>
                </a:solidFill>
                <a:latin typeface="微软雅黑" panose="020B0503020204020204" pitchFamily="34" charset="-122"/>
                <a:ea typeface="微软雅黑" panose="020B0503020204020204" pitchFamily="34" charset="-122"/>
              </a:rPr>
              <a:t>27</a:t>
            </a:r>
            <a:r>
              <a:rPr lang="zh-CN" altLang="zh-CN" sz="1600" dirty="0">
                <a:solidFill>
                  <a:schemeClr val="bg1"/>
                </a:solidFill>
                <a:latin typeface="微软雅黑" panose="020B0503020204020204" pitchFamily="34" charset="-122"/>
                <a:ea typeface="微软雅黑" panose="020B0503020204020204" pitchFamily="34" charset="-122"/>
              </a:rPr>
              <a:t>℃</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523085" y="3359083"/>
            <a:ext cx="5599865" cy="338554"/>
          </a:xfrm>
          <a:prstGeom prst="rect">
            <a:avLst/>
          </a:prstGeom>
          <a:solidFill>
            <a:srgbClr val="00B0F0">
              <a:alpha val="25000"/>
            </a:srgbClr>
          </a:solidFill>
        </p:spPr>
        <p:txBody>
          <a:bodyPr wrap="square">
            <a:spAutoFit/>
          </a:bodyPr>
          <a:lstStyle/>
          <a:p>
            <a:r>
              <a:rPr lang="en-US" altLang="zh-CN" sz="1600">
                <a:solidFill>
                  <a:schemeClr val="bg1"/>
                </a:solidFill>
                <a:latin typeface="微软雅黑" panose="020B0503020204020204" pitchFamily="34" charset="-122"/>
                <a:ea typeface="微软雅黑" panose="020B0503020204020204" pitchFamily="34" charset="-122"/>
              </a:rPr>
              <a:t>1</a:t>
            </a:r>
            <a:r>
              <a:rPr lang="zh-CN" altLang="zh-CN" sz="1600">
                <a:solidFill>
                  <a:schemeClr val="bg1"/>
                </a:solidFill>
                <a:latin typeface="微软雅黑" panose="020B0503020204020204" pitchFamily="34" charset="-122"/>
                <a:ea typeface="微软雅黑" panose="020B0503020204020204" pitchFamily="34" charset="-122"/>
              </a:rPr>
              <a:t>台</a:t>
            </a:r>
            <a:r>
              <a:rPr lang="en-US" altLang="zh-CN" sz="1600" dirty="0">
                <a:solidFill>
                  <a:schemeClr val="bg1"/>
                </a:solidFill>
                <a:latin typeface="微软雅黑" panose="020B0503020204020204" pitchFamily="34" charset="-122"/>
                <a:ea typeface="微软雅黑" panose="020B0503020204020204" pitchFamily="34" charset="-122"/>
              </a:rPr>
              <a:t>37kw</a:t>
            </a:r>
            <a:r>
              <a:rPr lang="zh-CN" altLang="zh-CN" sz="1600" dirty="0">
                <a:solidFill>
                  <a:schemeClr val="bg1"/>
                </a:solidFill>
                <a:latin typeface="微软雅黑" panose="020B0503020204020204" pitchFamily="34" charset="-122"/>
                <a:ea typeface="微软雅黑" panose="020B0503020204020204" pitchFamily="34" charset="-122"/>
              </a:rPr>
              <a:t>水泵同时工频运转</a:t>
            </a:r>
            <a:r>
              <a:rPr lang="zh-CN" altLang="zh-CN" sz="1600">
                <a:solidFill>
                  <a:schemeClr val="bg1"/>
                </a:solidFill>
                <a:latin typeface="微软雅黑" panose="020B0503020204020204" pitchFamily="34" charset="-122"/>
                <a:ea typeface="微软雅黑" panose="020B0503020204020204" pitchFamily="34" charset="-122"/>
              </a:rPr>
              <a:t>实际流量</a:t>
            </a:r>
            <a:r>
              <a:rPr lang="en-US" altLang="zh-CN" sz="1600">
                <a:solidFill>
                  <a:schemeClr val="bg1"/>
                </a:solidFill>
                <a:latin typeface="微软雅黑" panose="020B0503020204020204" pitchFamily="34" charset="-122"/>
                <a:ea typeface="微软雅黑" panose="020B0503020204020204" pitchFamily="34" charset="-122"/>
              </a:rPr>
              <a:t>170m</a:t>
            </a:r>
            <a:r>
              <a:rPr lang="zh-CN" altLang="zh-CN" sz="1600">
                <a:solidFill>
                  <a:schemeClr val="bg1"/>
                </a:solidFill>
                <a:latin typeface="微软雅黑" panose="020B0503020204020204" pitchFamily="34" charset="-122"/>
                <a:ea typeface="微软雅黑" panose="020B0503020204020204" pitchFamily="34" charset="-122"/>
              </a:rPr>
              <a:t>³</a:t>
            </a:r>
            <a:r>
              <a:rPr lang="en-US" altLang="zh-CN" sz="1600" dirty="0">
                <a:solidFill>
                  <a:schemeClr val="bg1"/>
                </a:solidFill>
                <a:latin typeface="微软雅黑" panose="020B0503020204020204" pitchFamily="34" charset="-122"/>
                <a:ea typeface="微软雅黑" panose="020B0503020204020204" pitchFamily="34" charset="-122"/>
              </a:rPr>
              <a:t>/h</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523085" y="3887697"/>
            <a:ext cx="5599865" cy="338554"/>
          </a:xfrm>
          <a:prstGeom prst="rect">
            <a:avLst/>
          </a:prstGeom>
          <a:solidFill>
            <a:srgbClr val="00B0F0">
              <a:alpha val="25000"/>
            </a:srgbClr>
          </a:solidFill>
        </p:spPr>
        <p:txBody>
          <a:bodyPr wrap="square">
            <a:spAutoFit/>
          </a:bodyPr>
          <a:lstStyle/>
          <a:p>
            <a:r>
              <a:rPr lang="en-US" altLang="zh-CN" sz="1600">
                <a:solidFill>
                  <a:schemeClr val="bg1"/>
                </a:solidFill>
                <a:latin typeface="微软雅黑" panose="020B0503020204020204" pitchFamily="34" charset="-122"/>
                <a:ea typeface="微软雅黑" panose="020B0503020204020204" pitchFamily="34" charset="-122"/>
              </a:rPr>
              <a:t>1</a:t>
            </a:r>
            <a:r>
              <a:rPr lang="zh-CN" altLang="zh-CN" sz="1600">
                <a:solidFill>
                  <a:schemeClr val="bg1"/>
                </a:solidFill>
                <a:latin typeface="微软雅黑" panose="020B0503020204020204" pitchFamily="34" charset="-122"/>
                <a:ea typeface="微软雅黑" panose="020B0503020204020204" pitchFamily="34" charset="-122"/>
              </a:rPr>
              <a:t>台水泵运行功率</a:t>
            </a:r>
            <a:r>
              <a:rPr lang="en-US" altLang="zh-CN" sz="1600">
                <a:solidFill>
                  <a:schemeClr val="bg1"/>
                </a:solidFill>
                <a:latin typeface="微软雅黑" panose="020B0503020204020204" pitchFamily="34" charset="-122"/>
                <a:ea typeface="微软雅黑" panose="020B0503020204020204" pitchFamily="34" charset="-122"/>
              </a:rPr>
              <a:t>37kw</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523085" y="4944925"/>
            <a:ext cx="5599865" cy="338554"/>
          </a:xfrm>
          <a:prstGeom prst="rect">
            <a:avLst/>
          </a:prstGeom>
          <a:solidFill>
            <a:srgbClr val="00B0F0">
              <a:alpha val="25000"/>
            </a:srgbClr>
          </a:solidFill>
        </p:spPr>
        <p:txBody>
          <a:bodyPr wrap="square">
            <a:spAutoFit/>
          </a:bodyPr>
          <a:lstStyle/>
          <a:p>
            <a:r>
              <a:rPr lang="zh-CN" altLang="zh-CN" sz="1600">
                <a:solidFill>
                  <a:schemeClr val="bg1"/>
                </a:solidFill>
                <a:latin typeface="微软雅黑" panose="020B0503020204020204" pitchFamily="34" charset="-122"/>
                <a:ea typeface="微软雅黑" panose="020B0503020204020204" pitchFamily="34" charset="-122"/>
              </a:rPr>
              <a:t>能耗</a:t>
            </a:r>
            <a:r>
              <a:rPr lang="en-US" altLang="zh-CN" sz="1600">
                <a:solidFill>
                  <a:schemeClr val="bg1"/>
                </a:solidFill>
                <a:latin typeface="微软雅黑" panose="020B0503020204020204" pitchFamily="34" charset="-122"/>
                <a:ea typeface="微软雅黑" panose="020B0503020204020204" pitchFamily="34" charset="-122"/>
              </a:rPr>
              <a:t> 0.42GJ/m</a:t>
            </a:r>
            <a:r>
              <a:rPr lang="en-US" altLang="zh-CN" sz="1600" dirty="0">
                <a:solidFill>
                  <a:schemeClr val="bg1"/>
                </a:solidFill>
                <a:latin typeface="微软雅黑" panose="020B0503020204020204" pitchFamily="34" charset="-122"/>
                <a:ea typeface="微软雅黑" panose="020B0503020204020204" pitchFamily="34" charset="-122"/>
              </a:rPr>
              <a:t>2</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6479800" y="2830469"/>
            <a:ext cx="4993848" cy="338554"/>
          </a:xfrm>
          <a:prstGeom prst="rect">
            <a:avLst/>
          </a:prstGeom>
          <a:solidFill>
            <a:srgbClr val="FF8607">
              <a:alpha val="80000"/>
            </a:srgbClr>
          </a:solidFill>
        </p:spPr>
        <p:txBody>
          <a:bodyPr wrap="square">
            <a:spAutoFit/>
          </a:bodyPr>
          <a:lstStyle/>
          <a:p>
            <a:pPr marL="71755"/>
            <a:r>
              <a:rPr lang="zh-CN" altLang="zh-CN" sz="1600" dirty="0">
                <a:solidFill>
                  <a:schemeClr val="bg1"/>
                </a:solidFill>
                <a:latin typeface="微软雅黑" panose="020B0503020204020204" pitchFamily="34" charset="-122"/>
                <a:ea typeface="微软雅黑" panose="020B0503020204020204" pitchFamily="34" charset="-122"/>
              </a:rPr>
              <a:t>室温全部达标，</a:t>
            </a:r>
            <a:r>
              <a:rPr lang="zh-CN" altLang="zh-CN" sz="1600">
                <a:solidFill>
                  <a:schemeClr val="bg1"/>
                </a:solidFill>
                <a:latin typeface="微软雅黑" panose="020B0503020204020204" pitchFamily="34" charset="-122"/>
                <a:ea typeface="微软雅黑" panose="020B0503020204020204" pitchFamily="34" charset="-122"/>
              </a:rPr>
              <a:t>保持在</a:t>
            </a:r>
            <a:r>
              <a:rPr lang="en-US" altLang="zh-CN" sz="1600">
                <a:solidFill>
                  <a:schemeClr val="bg1"/>
                </a:solidFill>
                <a:latin typeface="微软雅黑" panose="020B0503020204020204" pitchFamily="34" charset="-122"/>
                <a:ea typeface="微软雅黑" panose="020B0503020204020204" pitchFamily="34" charset="-122"/>
              </a:rPr>
              <a:t>19-22</a:t>
            </a:r>
            <a:r>
              <a:rPr lang="zh-CN" altLang="zh-CN" sz="160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 </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6479800" y="3369237"/>
            <a:ext cx="4993848" cy="338554"/>
          </a:xfrm>
          <a:prstGeom prst="rect">
            <a:avLst/>
          </a:prstGeom>
          <a:solidFill>
            <a:srgbClr val="FF8607">
              <a:alpha val="80000"/>
            </a:srgbClr>
          </a:solidFill>
        </p:spPr>
        <p:txBody>
          <a:bodyPr wrap="square">
            <a:spAutoFit/>
          </a:bodyPr>
          <a:lstStyle/>
          <a:p>
            <a:pPr marL="71755"/>
            <a:r>
              <a:rPr lang="en-US" altLang="zh-CN" sz="1600">
                <a:solidFill>
                  <a:schemeClr val="bg1"/>
                </a:solidFill>
                <a:latin typeface="微软雅黑" panose="020B0503020204020204" pitchFamily="34" charset="-122"/>
                <a:ea typeface="微软雅黑" panose="020B0503020204020204" pitchFamily="34" charset="-122"/>
              </a:rPr>
              <a:t>1</a:t>
            </a:r>
            <a:r>
              <a:rPr lang="zh-CN" altLang="zh-CN" sz="1600">
                <a:solidFill>
                  <a:schemeClr val="bg1"/>
                </a:solidFill>
                <a:latin typeface="微软雅黑" panose="020B0503020204020204" pitchFamily="34" charset="-122"/>
                <a:ea typeface="微软雅黑" panose="020B0503020204020204" pitchFamily="34" charset="-122"/>
              </a:rPr>
              <a:t>台</a:t>
            </a:r>
            <a:r>
              <a:rPr lang="en-US" altLang="zh-CN" sz="1600">
                <a:solidFill>
                  <a:schemeClr val="bg1"/>
                </a:solidFill>
                <a:latin typeface="微软雅黑" panose="020B0503020204020204" pitchFamily="34" charset="-122"/>
                <a:ea typeface="微软雅黑" panose="020B0503020204020204" pitchFamily="34" charset="-122"/>
              </a:rPr>
              <a:t>15kw</a:t>
            </a:r>
            <a:r>
              <a:rPr lang="zh-CN" altLang="zh-CN" sz="1600">
                <a:solidFill>
                  <a:schemeClr val="bg1"/>
                </a:solidFill>
                <a:latin typeface="微软雅黑" panose="020B0503020204020204" pitchFamily="34" charset="-122"/>
                <a:ea typeface="微软雅黑" panose="020B0503020204020204" pitchFamily="34" charset="-122"/>
              </a:rPr>
              <a:t>水泵同时变频工频运转流量</a:t>
            </a:r>
            <a:r>
              <a:rPr lang="en-US" altLang="zh-CN" sz="1600">
                <a:solidFill>
                  <a:schemeClr val="bg1"/>
                </a:solidFill>
                <a:latin typeface="微软雅黑" panose="020B0503020204020204" pitchFamily="34" charset="-122"/>
                <a:ea typeface="微软雅黑" panose="020B0503020204020204" pitchFamily="34" charset="-122"/>
              </a:rPr>
              <a:t>230m</a:t>
            </a:r>
            <a:r>
              <a:rPr lang="zh-CN" altLang="zh-CN" sz="1600">
                <a:solidFill>
                  <a:schemeClr val="bg1"/>
                </a:solidFill>
                <a:latin typeface="微软雅黑" panose="020B0503020204020204" pitchFamily="34" charset="-122"/>
                <a:ea typeface="微软雅黑" panose="020B0503020204020204" pitchFamily="34" charset="-122"/>
              </a:rPr>
              <a:t>³</a:t>
            </a:r>
            <a:r>
              <a:rPr lang="en-US" altLang="zh-CN" sz="1600">
                <a:solidFill>
                  <a:schemeClr val="bg1"/>
                </a:solidFill>
                <a:latin typeface="微软雅黑" panose="020B0503020204020204" pitchFamily="34" charset="-122"/>
                <a:ea typeface="微软雅黑" panose="020B0503020204020204" pitchFamily="34" charset="-122"/>
              </a:rPr>
              <a:t>/h</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6479800" y="3908005"/>
            <a:ext cx="4993848" cy="338554"/>
          </a:xfrm>
          <a:prstGeom prst="rect">
            <a:avLst/>
          </a:prstGeom>
          <a:solidFill>
            <a:srgbClr val="FF8607">
              <a:alpha val="80000"/>
            </a:srgbClr>
          </a:solidFill>
        </p:spPr>
        <p:txBody>
          <a:bodyPr wrap="square">
            <a:spAutoFit/>
          </a:bodyPr>
          <a:lstStyle/>
          <a:p>
            <a:pPr marL="71755"/>
            <a:r>
              <a:rPr lang="en-US" altLang="zh-CN" sz="1600" dirty="0">
                <a:solidFill>
                  <a:schemeClr val="bg1"/>
                </a:solidFill>
                <a:latin typeface="微软雅黑" panose="020B0503020204020204" pitchFamily="34" charset="-122"/>
                <a:ea typeface="微软雅黑" panose="020B0503020204020204" pitchFamily="34" charset="-122"/>
              </a:rPr>
              <a:t>1</a:t>
            </a:r>
            <a:r>
              <a:rPr lang="zh-CN" altLang="zh-CN" sz="1600" dirty="0">
                <a:solidFill>
                  <a:schemeClr val="bg1"/>
                </a:solidFill>
                <a:latin typeface="微软雅黑" panose="020B0503020204020204" pitchFamily="34" charset="-122"/>
                <a:ea typeface="微软雅黑" panose="020B0503020204020204" pitchFamily="34" charset="-122"/>
              </a:rPr>
              <a:t>台水泵</a:t>
            </a:r>
            <a:r>
              <a:rPr lang="zh-CN" altLang="zh-CN" sz="1600">
                <a:solidFill>
                  <a:schemeClr val="bg1"/>
                </a:solidFill>
                <a:latin typeface="微软雅黑" panose="020B0503020204020204" pitchFamily="34" charset="-122"/>
                <a:ea typeface="微软雅黑" panose="020B0503020204020204" pitchFamily="34" charset="-122"/>
              </a:rPr>
              <a:t>运行功率</a:t>
            </a:r>
            <a:r>
              <a:rPr lang="en-US" altLang="zh-CN" sz="1600" dirty="0">
                <a:solidFill>
                  <a:schemeClr val="bg1"/>
                </a:solidFill>
                <a:latin typeface="微软雅黑" panose="020B0503020204020204" pitchFamily="34" charset="-122"/>
                <a:ea typeface="微软雅黑" panose="020B0503020204020204" pitchFamily="34" charset="-122"/>
              </a:rPr>
              <a:t>15kW</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6479800" y="4446773"/>
            <a:ext cx="4993848" cy="338554"/>
          </a:xfrm>
          <a:prstGeom prst="rect">
            <a:avLst/>
          </a:prstGeom>
          <a:solidFill>
            <a:srgbClr val="FF8607">
              <a:alpha val="80000"/>
            </a:srgbClr>
          </a:solidFill>
        </p:spPr>
        <p:txBody>
          <a:bodyPr wrap="square">
            <a:spAutoFit/>
          </a:bodyPr>
          <a:lstStyle/>
          <a:p>
            <a:pPr marL="71755"/>
            <a:r>
              <a:rPr lang="zh-CN" altLang="zh-CN" sz="1600" dirty="0">
                <a:solidFill>
                  <a:schemeClr val="bg1"/>
                </a:solidFill>
                <a:latin typeface="微软雅黑" panose="020B0503020204020204" pitchFamily="34" charset="-122"/>
                <a:ea typeface="微软雅黑" panose="020B0503020204020204" pitchFamily="34" charset="-122"/>
              </a:rPr>
              <a:t>无低温投诉</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6479800" y="4985541"/>
            <a:ext cx="4993848" cy="338554"/>
          </a:xfrm>
          <a:prstGeom prst="rect">
            <a:avLst/>
          </a:prstGeom>
          <a:solidFill>
            <a:srgbClr val="FF8607">
              <a:alpha val="80000"/>
            </a:srgbClr>
          </a:solidFill>
        </p:spPr>
        <p:txBody>
          <a:bodyPr wrap="square">
            <a:spAutoFit/>
          </a:bodyPr>
          <a:lstStyle/>
          <a:p>
            <a:pPr marL="71755"/>
            <a:r>
              <a:rPr lang="zh-CN" altLang="zh-CN" sz="1600">
                <a:solidFill>
                  <a:schemeClr val="bg1"/>
                </a:solidFill>
                <a:latin typeface="微软雅黑" panose="020B0503020204020204" pitchFamily="34" charset="-122"/>
                <a:ea typeface="微软雅黑" panose="020B0503020204020204" pitchFamily="34" charset="-122"/>
              </a:rPr>
              <a:t>能耗</a:t>
            </a:r>
            <a:r>
              <a:rPr lang="en-US" altLang="zh-CN" sz="1600">
                <a:solidFill>
                  <a:schemeClr val="bg1"/>
                </a:solidFill>
                <a:latin typeface="微软雅黑" panose="020B0503020204020204" pitchFamily="34" charset="-122"/>
                <a:ea typeface="微软雅黑" panose="020B0503020204020204" pitchFamily="34" charset="-122"/>
              </a:rPr>
              <a:t> 0.34GJ/m</a:t>
            </a:r>
            <a:r>
              <a:rPr lang="en-US" altLang="zh-CN" sz="1600" dirty="0">
                <a:solidFill>
                  <a:schemeClr val="bg1"/>
                </a:solidFill>
                <a:latin typeface="微软雅黑" panose="020B0503020204020204" pitchFamily="34" charset="-122"/>
                <a:ea typeface="微软雅黑" panose="020B0503020204020204" pitchFamily="34" charset="-122"/>
              </a:rPr>
              <a:t>2</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523085" y="4416311"/>
            <a:ext cx="5599865" cy="338554"/>
          </a:xfrm>
          <a:prstGeom prst="rect">
            <a:avLst/>
          </a:prstGeom>
          <a:solidFill>
            <a:srgbClr val="00B0F0">
              <a:alpha val="25000"/>
            </a:srgbClr>
          </a:solidFill>
        </p:spPr>
        <p:txBody>
          <a:bodyPr wrap="square">
            <a:spAutoFit/>
          </a:bodyPr>
          <a:lstStyle/>
          <a:p>
            <a:r>
              <a:rPr lang="zh-CN" altLang="zh-CN" sz="1600">
                <a:solidFill>
                  <a:schemeClr val="bg1"/>
                </a:solidFill>
                <a:latin typeface="微软雅黑" panose="020B0503020204020204" pitchFamily="34" charset="-122"/>
                <a:ea typeface="微软雅黑" panose="020B0503020204020204" pitchFamily="34" charset="-122"/>
              </a:rPr>
              <a:t>室温低原因造成用户投诉率接近</a:t>
            </a:r>
            <a:r>
              <a:rPr lang="en-US" altLang="zh-CN" sz="1600">
                <a:solidFill>
                  <a:schemeClr val="bg1"/>
                </a:solidFill>
                <a:latin typeface="微软雅黑" panose="020B0503020204020204" pitchFamily="34" charset="-122"/>
                <a:ea typeface="微软雅黑" panose="020B0503020204020204" pitchFamily="34" charset="-122"/>
              </a:rPr>
              <a:t>20%</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1899374" y="5693453"/>
            <a:ext cx="8192654" cy="368300"/>
          </a:xfrm>
          <a:prstGeom prst="rect">
            <a:avLst/>
          </a:prstGeom>
        </p:spPr>
        <p:txBody>
          <a:bodyPr wrap="square">
            <a:spAutoFit/>
          </a:bodyPr>
          <a:lstStyle/>
          <a:p>
            <a:pPr algn="ctr"/>
            <a:r>
              <a:rPr lang="zh-CN" altLang="zh-CN" kern="100">
                <a:solidFill>
                  <a:schemeClr val="bg1"/>
                </a:solidFill>
                <a:latin typeface="微软雅黑" panose="020B0503020204020204" pitchFamily="34" charset="-122"/>
                <a:ea typeface="微软雅黑" panose="020B0503020204020204" pitchFamily="34" charset="-122"/>
              </a:rPr>
              <a:t>节约电功</a:t>
            </a:r>
            <a:r>
              <a:rPr lang="en-US" altLang="zh-CN" kern="100" dirty="0">
                <a:solidFill>
                  <a:schemeClr val="bg1"/>
                </a:solidFill>
                <a:latin typeface="微软雅黑" panose="020B0503020204020204" pitchFamily="34" charset="-122"/>
                <a:ea typeface="微软雅黑" panose="020B0503020204020204" pitchFamily="34" charset="-122"/>
              </a:rPr>
              <a:t>22kw</a:t>
            </a:r>
            <a:r>
              <a:rPr lang="zh-CN" altLang="zh-CN" kern="100" dirty="0">
                <a:solidFill>
                  <a:schemeClr val="bg1"/>
                </a:solidFill>
                <a:latin typeface="微软雅黑" panose="020B0503020204020204" pitchFamily="34" charset="-122"/>
                <a:ea typeface="微软雅黑" panose="020B0503020204020204" pitchFamily="34" charset="-122"/>
              </a:rPr>
              <a:t>，每年</a:t>
            </a:r>
            <a:r>
              <a:rPr lang="zh-CN" altLang="zh-CN" kern="100">
                <a:solidFill>
                  <a:schemeClr val="bg1"/>
                </a:solidFill>
                <a:latin typeface="微软雅黑" panose="020B0503020204020204" pitchFamily="34" charset="-122"/>
                <a:ea typeface="微软雅黑" panose="020B0503020204020204" pitchFamily="34" charset="-122"/>
              </a:rPr>
              <a:t>节约电费</a:t>
            </a:r>
            <a:r>
              <a:rPr lang="en-US" altLang="zh-CN" kern="100" dirty="0">
                <a:solidFill>
                  <a:schemeClr val="bg1"/>
                </a:solidFill>
                <a:latin typeface="微软雅黑" panose="020B0503020204020204" pitchFamily="34" charset="-122"/>
                <a:ea typeface="微软雅黑" panose="020B0503020204020204" pitchFamily="34" charset="-122"/>
              </a:rPr>
              <a:t>6.336</a:t>
            </a:r>
            <a:r>
              <a:rPr lang="zh-CN" altLang="zh-CN" kern="100" dirty="0">
                <a:solidFill>
                  <a:schemeClr val="bg1"/>
                </a:solidFill>
                <a:latin typeface="微软雅黑" panose="020B0503020204020204" pitchFamily="34" charset="-122"/>
                <a:ea typeface="微软雅黑" panose="020B0503020204020204" pitchFamily="34" charset="-122"/>
              </a:rPr>
              <a:t>万元，概算节电</a:t>
            </a:r>
            <a:r>
              <a:rPr lang="en-US" altLang="zh-CN" kern="100" dirty="0">
                <a:solidFill>
                  <a:schemeClr val="bg1"/>
                </a:solidFill>
                <a:latin typeface="微软雅黑" panose="020B0503020204020204" pitchFamily="34" charset="-122"/>
                <a:ea typeface="微软雅黑" panose="020B0503020204020204" pitchFamily="34" charset="-122"/>
              </a:rPr>
              <a:t>50%</a:t>
            </a:r>
            <a:r>
              <a:rPr lang="zh-CN" altLang="zh-CN" kern="100" dirty="0">
                <a:solidFill>
                  <a:schemeClr val="bg1"/>
                </a:solidFill>
                <a:latin typeface="微软雅黑" panose="020B0503020204020204" pitchFamily="34" charset="-122"/>
                <a:ea typeface="微软雅黑" panose="020B0503020204020204" pitchFamily="34" charset="-122"/>
              </a:rPr>
              <a:t>，实际</a:t>
            </a:r>
            <a:r>
              <a:rPr lang="zh-CN" altLang="zh-CN" kern="100">
                <a:solidFill>
                  <a:schemeClr val="bg1"/>
                </a:solidFill>
                <a:latin typeface="微软雅黑" panose="020B0503020204020204" pitchFamily="34" charset="-122"/>
                <a:ea typeface="微软雅黑" panose="020B0503020204020204" pitchFamily="34" charset="-122"/>
              </a:rPr>
              <a:t>能耗节约</a:t>
            </a:r>
            <a:r>
              <a:rPr lang="en-US" altLang="zh-CN" kern="100" dirty="0">
                <a:solidFill>
                  <a:schemeClr val="bg1"/>
                </a:solidFill>
                <a:latin typeface="微软雅黑" panose="020B0503020204020204" pitchFamily="34" charset="-122"/>
                <a:ea typeface="微软雅黑" panose="020B0503020204020204" pitchFamily="34" charset="-122"/>
              </a:rPr>
              <a:t>24%</a:t>
            </a:r>
            <a:endParaRPr lang="zh-CN" altLang="zh-CN" kern="100" dirty="0">
              <a:solidFill>
                <a:schemeClr val="bg1"/>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490597" y="423580"/>
            <a:ext cx="637163" cy="616511"/>
            <a:chOff x="294639" y="391844"/>
            <a:chExt cx="735024" cy="711200"/>
          </a:xfrm>
        </p:grpSpPr>
        <p:sp>
          <p:nvSpPr>
            <p:cNvPr id="24" name="等腰三角形 23"/>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par>
                          <p:cTn id="45" fill="hold">
                            <p:stCondLst>
                              <p:cond delay="2000"/>
                            </p:stCondLst>
                            <p:childTnLst>
                              <p:par>
                                <p:cTn id="46" presetID="16" presetClass="entr" presetSubtype="21"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childTnLst>
                          </p:cTn>
                        </p:par>
                        <p:par>
                          <p:cTn id="49" fill="hold">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500" fill="hold"/>
                                        <p:tgtEl>
                                          <p:spTgt spid="7"/>
                                        </p:tgtEl>
                                        <p:attrNameLst>
                                          <p:attrName>ppt_w</p:attrName>
                                        </p:attrNameLst>
                                      </p:cBhvr>
                                      <p:tavLst>
                                        <p:tav tm="0">
                                          <p:val>
                                            <p:fltVal val="0"/>
                                          </p:val>
                                        </p:tav>
                                        <p:tav tm="100000">
                                          <p:val>
                                            <p:strVal val="#ppt_w"/>
                                          </p:val>
                                        </p:tav>
                                      </p:tavLst>
                                    </p:anim>
                                    <p:anim calcmode="lin" valueType="num">
                                      <p:cBhvr>
                                        <p:cTn id="78" dur="500" fill="hold"/>
                                        <p:tgtEl>
                                          <p:spTgt spid="7"/>
                                        </p:tgtEl>
                                        <p:attrNameLst>
                                          <p:attrName>ppt_h</p:attrName>
                                        </p:attrNameLst>
                                      </p:cBhvr>
                                      <p:tavLst>
                                        <p:tav tm="0">
                                          <p:val>
                                            <p:fltVal val="0"/>
                                          </p:val>
                                        </p:tav>
                                        <p:tav tm="100000">
                                          <p:val>
                                            <p:strVal val="#ppt_h"/>
                                          </p:val>
                                        </p:tav>
                                      </p:tavLst>
                                    </p:anim>
                                    <p:animEffect transition="in" filter="fade">
                                      <p:cBhvr>
                                        <p:cTn id="79" dur="500"/>
                                        <p:tgtEl>
                                          <p:spTgt spid="7"/>
                                        </p:tgtEl>
                                      </p:cBhvr>
                                    </p:animEffect>
                                  </p:childTnLst>
                                </p:cTn>
                              </p:par>
                            </p:childTnLst>
                          </p:cTn>
                        </p:par>
                        <p:par>
                          <p:cTn id="80" fill="hold">
                            <p:stCondLst>
                              <p:cond delay="3000"/>
                            </p:stCondLst>
                            <p:childTnLst>
                              <p:par>
                                <p:cTn id="81" presetID="42"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35069" y="5425095"/>
            <a:ext cx="6256020" cy="995390"/>
            <a:chOff x="4798046" y="5394267"/>
            <a:chExt cx="5398242" cy="995390"/>
          </a:xfrm>
        </p:grpSpPr>
        <p:sp>
          <p:nvSpPr>
            <p:cNvPr id="34" name="矩形: 圆角 33"/>
            <p:cNvSpPr/>
            <p:nvPr/>
          </p:nvSpPr>
          <p:spPr>
            <a:xfrm>
              <a:off x="4798046" y="5394267"/>
              <a:ext cx="5398242" cy="995390"/>
            </a:xfrm>
            <a:prstGeom prst="roundRect">
              <a:avLst/>
            </a:prstGeom>
            <a:solidFill>
              <a:srgbClr val="00206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5554742" y="5636202"/>
              <a:ext cx="4641544" cy="523220"/>
            </a:xfrm>
            <a:prstGeom prst="rect">
              <a:avLst/>
            </a:prstGeom>
            <a:noFill/>
          </p:spPr>
          <p:txBody>
            <a:bodyPr wrap="square" rtlCol="0">
              <a:spAutoFit/>
            </a:bodyPr>
            <a:lstStyle/>
            <a:p>
              <a:r>
                <a:rPr lang="zh-CN" altLang="en-US" sz="2800" b="1" dirty="0">
                  <a:solidFill>
                    <a:srgbClr val="FFC000"/>
                  </a:solidFill>
                  <a:latin typeface="微软雅黑" panose="020B0503020204020204" pitchFamily="34" charset="-122"/>
                  <a:ea typeface="微软雅黑" panose="020B0503020204020204" pitchFamily="34" charset="-122"/>
                </a:rPr>
                <a:t>解决供暖企业与用户的供需矛盾</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5436159" y="3327195"/>
            <a:ext cx="5154929" cy="995390"/>
            <a:chOff x="5899150" y="3296425"/>
            <a:chExt cx="5154929" cy="995390"/>
          </a:xfrm>
        </p:grpSpPr>
        <p:sp>
          <p:nvSpPr>
            <p:cNvPr id="32" name="矩形: 圆角 31"/>
            <p:cNvSpPr/>
            <p:nvPr/>
          </p:nvSpPr>
          <p:spPr>
            <a:xfrm>
              <a:off x="5899150" y="3296425"/>
              <a:ext cx="5154929" cy="995390"/>
            </a:xfrm>
            <a:prstGeom prst="roundRect">
              <a:avLst/>
            </a:prstGeom>
            <a:solidFill>
              <a:srgbClr val="00206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986220" y="3518232"/>
              <a:ext cx="3581465" cy="523220"/>
            </a:xfrm>
            <a:prstGeom prst="rect">
              <a:avLst/>
            </a:prstGeom>
            <a:noFill/>
          </p:spPr>
          <p:txBody>
            <a:bodyPr wrap="square" rtlCol="0">
              <a:spAutoFit/>
            </a:bodyPr>
            <a:lstStyle/>
            <a:p>
              <a:r>
                <a:rPr lang="zh-CN" altLang="en-US" sz="2800" b="1" dirty="0">
                  <a:solidFill>
                    <a:srgbClr val="FFC000"/>
                  </a:solidFill>
                  <a:latin typeface="微软雅黑" panose="020B0503020204020204" pitchFamily="34" charset="-122"/>
                  <a:ea typeface="微软雅黑" panose="020B0503020204020204" pitchFamily="34" charset="-122"/>
                </a:rPr>
                <a:t>供暖效果均衡稳定</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4335054" y="1250674"/>
            <a:ext cx="6256033" cy="995390"/>
            <a:chOff x="4798045" y="1219904"/>
            <a:chExt cx="6256033" cy="995390"/>
          </a:xfrm>
        </p:grpSpPr>
        <p:sp>
          <p:nvSpPr>
            <p:cNvPr id="30" name="矩形: 圆角 29"/>
            <p:cNvSpPr/>
            <p:nvPr/>
          </p:nvSpPr>
          <p:spPr>
            <a:xfrm>
              <a:off x="4798045" y="1219904"/>
              <a:ext cx="6256033" cy="995390"/>
            </a:xfrm>
            <a:prstGeom prst="roundRect">
              <a:avLst/>
            </a:prstGeom>
            <a:solidFill>
              <a:srgbClr val="00206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5737225" y="1466642"/>
              <a:ext cx="2638425" cy="523220"/>
            </a:xfrm>
            <a:prstGeom prst="rect">
              <a:avLst/>
            </a:prstGeom>
            <a:noFill/>
          </p:spPr>
          <p:txBody>
            <a:bodyPr wrap="square" rtlCol="0">
              <a:spAutoFit/>
            </a:bodyPr>
            <a:lstStyle/>
            <a:p>
              <a:r>
                <a:rPr lang="zh-CN" altLang="en-US" sz="2800" b="1" dirty="0">
                  <a:solidFill>
                    <a:srgbClr val="FFC000"/>
                  </a:solidFill>
                  <a:latin typeface="微软雅黑" panose="020B0503020204020204" pitchFamily="34" charset="-122"/>
                  <a:ea typeface="微软雅黑" panose="020B0503020204020204" pitchFamily="34" charset="-122"/>
                </a:rPr>
                <a:t>节能减排</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245235" y="1205012"/>
            <a:ext cx="5135379" cy="5246001"/>
            <a:chOff x="2399740" y="1370091"/>
            <a:chExt cx="4465463" cy="4561654"/>
          </a:xfrm>
        </p:grpSpPr>
        <p:sp>
          <p:nvSpPr>
            <p:cNvPr id="3" name="ïṩľîḋé"/>
            <p:cNvSpPr/>
            <p:nvPr/>
          </p:nvSpPr>
          <p:spPr bwMode="auto">
            <a:xfrm>
              <a:off x="2399740" y="2573766"/>
              <a:ext cx="2148874" cy="2148874"/>
            </a:xfrm>
            <a:prstGeom prst="ellipse">
              <a:avLst/>
            </a:prstGeom>
            <a:solidFill>
              <a:srgbClr val="0070C0"/>
            </a:solidFill>
            <a:ln>
              <a:noFill/>
            </a:ln>
          </p:spPr>
          <p:txBody>
            <a:bodyPr wrap="square" lIns="91440" tIns="45720" rIns="91440" bIns="45720" rtlCol="0" anchor="ctr">
              <a:normAutofit/>
            </a:bodyPr>
            <a:lstStyle/>
            <a:p>
              <a:pPr algn="ctr"/>
              <a:endParaRPr lang="es-SV" sz="900"/>
            </a:p>
          </p:txBody>
        </p:sp>
        <p:sp>
          <p:nvSpPr>
            <p:cNvPr id="4" name="îšḻîḓe"/>
            <p:cNvSpPr/>
            <p:nvPr/>
          </p:nvSpPr>
          <p:spPr bwMode="auto">
            <a:xfrm rot="19117306">
              <a:off x="3788933" y="2130597"/>
              <a:ext cx="1545941" cy="1031697"/>
            </a:xfrm>
            <a:custGeom>
              <a:avLst/>
              <a:gdLst/>
              <a:ahLst/>
              <a:cxnLst/>
              <a:rect l="l" t="t" r="r" b="b"/>
              <a:pathLst>
                <a:path w="2654953" h="1771806">
                  <a:moveTo>
                    <a:pt x="2465639" y="152053"/>
                  </a:moveTo>
                  <a:cubicBezTo>
                    <a:pt x="2586318" y="345279"/>
                    <a:pt x="2654953" y="572321"/>
                    <a:pt x="2654953" y="814975"/>
                  </a:cubicBezTo>
                  <a:cubicBezTo>
                    <a:pt x="2654953" y="979585"/>
                    <a:pt x="2623368" y="1137010"/>
                    <a:pt x="2564509" y="1281310"/>
                  </a:cubicBezTo>
                  <a:cubicBezTo>
                    <a:pt x="2241311" y="1004802"/>
                    <a:pt x="1863076" y="867825"/>
                    <a:pt x="1482146" y="923932"/>
                  </a:cubicBezTo>
                  <a:cubicBezTo>
                    <a:pt x="1035699" y="989689"/>
                    <a:pt x="669264" y="1308328"/>
                    <a:pt x="436942" y="1771806"/>
                  </a:cubicBezTo>
                  <a:cubicBezTo>
                    <a:pt x="168171" y="1536385"/>
                    <a:pt x="0" y="1194808"/>
                    <a:pt x="0" y="814975"/>
                  </a:cubicBezTo>
                  <a:cubicBezTo>
                    <a:pt x="0" y="505906"/>
                    <a:pt x="111347" y="222166"/>
                    <a:pt x="297422" y="0"/>
                  </a:cubicBezTo>
                  <a:cubicBezTo>
                    <a:pt x="669680" y="459417"/>
                    <a:pt x="1159943" y="712323"/>
                    <a:pt x="1654754" y="639443"/>
                  </a:cubicBezTo>
                  <a:cubicBezTo>
                    <a:pt x="1972630" y="592624"/>
                    <a:pt x="2249944" y="417602"/>
                    <a:pt x="2465639" y="152053"/>
                  </a:cubicBezTo>
                  <a:close/>
                </a:path>
              </a:pathLst>
            </a:custGeom>
            <a:solidFill>
              <a:srgbClr val="0070C0"/>
            </a:solidFill>
            <a:ln>
              <a:noFill/>
            </a:ln>
          </p:spPr>
          <p:txBody>
            <a:bodyPr wrap="square" lIns="91440" tIns="45720" rIns="91440" bIns="45720" rtlCol="0" anchor="ctr">
              <a:normAutofit/>
            </a:bodyPr>
            <a:lstStyle/>
            <a:p>
              <a:pPr algn="ctr"/>
              <a:endParaRPr lang="es-SV" sz="900"/>
            </a:p>
          </p:txBody>
        </p:sp>
        <p:sp>
          <p:nvSpPr>
            <p:cNvPr id="5" name="îṡḷiďê"/>
            <p:cNvSpPr/>
            <p:nvPr/>
          </p:nvSpPr>
          <p:spPr bwMode="auto">
            <a:xfrm>
              <a:off x="4777805" y="1370091"/>
              <a:ext cx="971924" cy="971923"/>
            </a:xfrm>
            <a:prstGeom prst="ellipse">
              <a:avLst/>
            </a:prstGeom>
            <a:solidFill>
              <a:srgbClr val="0070C0"/>
            </a:solidFill>
            <a:ln>
              <a:noFill/>
            </a:ln>
          </p:spPr>
          <p:txBody>
            <a:bodyPr wrap="square" lIns="91440" tIns="45720" rIns="91440" bIns="45720" rtlCol="0" anchor="ctr">
              <a:normAutofit/>
            </a:bodyPr>
            <a:lstStyle/>
            <a:p>
              <a:pPr algn="ctr"/>
              <a:endParaRPr lang="es-SV" sz="900"/>
            </a:p>
          </p:txBody>
        </p:sp>
        <p:sp>
          <p:nvSpPr>
            <p:cNvPr id="6" name="îṡľîde"/>
            <p:cNvSpPr/>
            <p:nvPr/>
          </p:nvSpPr>
          <p:spPr bwMode="auto">
            <a:xfrm rot="2482694" flipV="1">
              <a:off x="3815553" y="4140239"/>
              <a:ext cx="1545940" cy="1031697"/>
            </a:xfrm>
            <a:custGeom>
              <a:avLst/>
              <a:gdLst/>
              <a:ahLst/>
              <a:cxnLst/>
              <a:rect l="l" t="t" r="r" b="b"/>
              <a:pathLst>
                <a:path w="2654953" h="1771806">
                  <a:moveTo>
                    <a:pt x="2465639" y="152053"/>
                  </a:moveTo>
                  <a:cubicBezTo>
                    <a:pt x="2586318" y="345279"/>
                    <a:pt x="2654953" y="572321"/>
                    <a:pt x="2654953" y="814975"/>
                  </a:cubicBezTo>
                  <a:cubicBezTo>
                    <a:pt x="2654953" y="979585"/>
                    <a:pt x="2623368" y="1137010"/>
                    <a:pt x="2564509" y="1281310"/>
                  </a:cubicBezTo>
                  <a:cubicBezTo>
                    <a:pt x="2241311" y="1004802"/>
                    <a:pt x="1863076" y="867825"/>
                    <a:pt x="1482146" y="923932"/>
                  </a:cubicBezTo>
                  <a:cubicBezTo>
                    <a:pt x="1035699" y="989689"/>
                    <a:pt x="669264" y="1308328"/>
                    <a:pt x="436942" y="1771806"/>
                  </a:cubicBezTo>
                  <a:cubicBezTo>
                    <a:pt x="168171" y="1536385"/>
                    <a:pt x="0" y="1194808"/>
                    <a:pt x="0" y="814975"/>
                  </a:cubicBezTo>
                  <a:cubicBezTo>
                    <a:pt x="0" y="505906"/>
                    <a:pt x="111347" y="222166"/>
                    <a:pt x="297422" y="0"/>
                  </a:cubicBezTo>
                  <a:cubicBezTo>
                    <a:pt x="669680" y="459417"/>
                    <a:pt x="1159943" y="712323"/>
                    <a:pt x="1654754" y="639443"/>
                  </a:cubicBezTo>
                  <a:cubicBezTo>
                    <a:pt x="1972630" y="592624"/>
                    <a:pt x="2249944" y="417602"/>
                    <a:pt x="2465639" y="152053"/>
                  </a:cubicBezTo>
                  <a:close/>
                </a:path>
              </a:pathLst>
            </a:custGeom>
            <a:solidFill>
              <a:srgbClr val="0070C0"/>
            </a:solidFill>
            <a:ln>
              <a:noFill/>
            </a:ln>
          </p:spPr>
          <p:txBody>
            <a:bodyPr wrap="square" lIns="91440" tIns="45720" rIns="91440" bIns="45720" rtlCol="0" anchor="ctr">
              <a:normAutofit/>
            </a:bodyPr>
            <a:lstStyle/>
            <a:p>
              <a:pPr algn="ctr"/>
              <a:endParaRPr lang="es-SV" sz="900"/>
            </a:p>
          </p:txBody>
        </p:sp>
        <p:sp>
          <p:nvSpPr>
            <p:cNvPr id="7" name="ïsľídé"/>
            <p:cNvSpPr/>
            <p:nvPr/>
          </p:nvSpPr>
          <p:spPr bwMode="auto">
            <a:xfrm>
              <a:off x="4804609" y="4959822"/>
              <a:ext cx="971923" cy="971923"/>
            </a:xfrm>
            <a:prstGeom prst="ellipse">
              <a:avLst/>
            </a:prstGeom>
            <a:solidFill>
              <a:srgbClr val="0070C0"/>
            </a:solidFill>
            <a:ln>
              <a:noFill/>
            </a:ln>
          </p:spPr>
          <p:txBody>
            <a:bodyPr wrap="square" lIns="91440" tIns="45720" rIns="91440" bIns="45720" rtlCol="0" anchor="ctr">
              <a:normAutofit/>
            </a:bodyPr>
            <a:lstStyle/>
            <a:p>
              <a:pPr algn="ctr"/>
              <a:endParaRPr lang="es-SV" sz="900"/>
            </a:p>
          </p:txBody>
        </p:sp>
        <p:sp>
          <p:nvSpPr>
            <p:cNvPr id="8" name="î$1îḋé"/>
            <p:cNvSpPr/>
            <p:nvPr/>
          </p:nvSpPr>
          <p:spPr bwMode="auto">
            <a:xfrm>
              <a:off x="5633532" y="3040133"/>
              <a:ext cx="1231671" cy="1231671"/>
            </a:xfrm>
            <a:prstGeom prst="ellipse">
              <a:avLst/>
            </a:prstGeom>
            <a:solidFill>
              <a:srgbClr val="0070C0"/>
            </a:solidFill>
            <a:ln>
              <a:noFill/>
            </a:ln>
          </p:spPr>
          <p:txBody>
            <a:bodyPr wrap="square" lIns="91440" tIns="45720" rIns="91440" bIns="45720" rtlCol="0" anchor="ctr">
              <a:normAutofit/>
            </a:bodyPr>
            <a:lstStyle/>
            <a:p>
              <a:pPr algn="ctr"/>
              <a:endParaRPr lang="es-SV" sz="900"/>
            </a:p>
          </p:txBody>
        </p:sp>
        <p:sp>
          <p:nvSpPr>
            <p:cNvPr id="9" name="îşḷíḓê"/>
            <p:cNvSpPr/>
            <p:nvPr/>
          </p:nvSpPr>
          <p:spPr bwMode="auto">
            <a:xfrm rot="19117306">
              <a:off x="4230239" y="2907606"/>
              <a:ext cx="1664852" cy="1553375"/>
            </a:xfrm>
            <a:custGeom>
              <a:avLst/>
              <a:gdLst/>
              <a:ahLst/>
              <a:cxnLst/>
              <a:rect l="l" t="t" r="r" b="b"/>
              <a:pathLst>
                <a:path w="2859168" h="2667719">
                  <a:moveTo>
                    <a:pt x="1218271" y="0"/>
                  </a:moveTo>
                  <a:cubicBezTo>
                    <a:pt x="1145799" y="534561"/>
                    <a:pt x="1277116" y="1021711"/>
                    <a:pt x="1626480" y="1329481"/>
                  </a:cubicBezTo>
                  <a:cubicBezTo>
                    <a:pt x="1944994" y="1610074"/>
                    <a:pt x="2388568" y="1692074"/>
                    <a:pt x="2859168" y="1597548"/>
                  </a:cubicBezTo>
                  <a:cubicBezTo>
                    <a:pt x="2773976" y="2093041"/>
                    <a:pt x="2413854" y="2499303"/>
                    <a:pt x="1933955" y="2667719"/>
                  </a:cubicBezTo>
                  <a:cubicBezTo>
                    <a:pt x="1981261" y="2168982"/>
                    <a:pt x="1845726" y="1719061"/>
                    <a:pt x="1516179" y="1428750"/>
                  </a:cubicBezTo>
                  <a:cubicBezTo>
                    <a:pt x="1134382" y="1092408"/>
                    <a:pt x="572895" y="1041411"/>
                    <a:pt x="0" y="1234524"/>
                  </a:cubicBezTo>
                  <a:cubicBezTo>
                    <a:pt x="62630" y="601629"/>
                    <a:pt x="569426" y="93042"/>
                    <a:pt x="1218271" y="0"/>
                  </a:cubicBezTo>
                  <a:close/>
                </a:path>
              </a:pathLst>
            </a:custGeom>
            <a:solidFill>
              <a:srgbClr val="0070C0"/>
            </a:solidFill>
            <a:ln>
              <a:noFill/>
            </a:ln>
          </p:spPr>
          <p:txBody>
            <a:bodyPr wrap="square" lIns="91440" tIns="45720" rIns="91440" bIns="45720" rtlCol="0" anchor="ctr">
              <a:normAutofit/>
            </a:bodyPr>
            <a:lstStyle/>
            <a:p>
              <a:pPr algn="ctr"/>
              <a:endParaRPr lang="es-SV" sz="900"/>
            </a:p>
          </p:txBody>
        </p:sp>
        <p:sp>
          <p:nvSpPr>
            <p:cNvPr id="10" name="işľíḍé"/>
            <p:cNvSpPr/>
            <p:nvPr/>
          </p:nvSpPr>
          <p:spPr bwMode="auto">
            <a:xfrm>
              <a:off x="2608638" y="2782666"/>
              <a:ext cx="1731081" cy="1731081"/>
            </a:xfrm>
            <a:prstGeom prst="ellipse">
              <a:avLst/>
            </a:prstGeom>
            <a:solidFill>
              <a:schemeClr val="bg1"/>
            </a:solidFill>
            <a:ln>
              <a:noFill/>
            </a:ln>
          </p:spPr>
          <p:txBody>
            <a:bodyPr wrap="square" lIns="91440" tIns="45720" rIns="91440" bIns="45720" rtlCol="0" anchor="ctr">
              <a:normAutofit/>
            </a:bodyPr>
            <a:lstStyle/>
            <a:p>
              <a:pPr algn="ctr"/>
              <a:endParaRPr lang="es-ES" b="1" i="1" dirty="0"/>
            </a:p>
          </p:txBody>
        </p:sp>
        <p:sp>
          <p:nvSpPr>
            <p:cNvPr id="11" name="ïṧ1iďe"/>
            <p:cNvSpPr/>
            <p:nvPr/>
          </p:nvSpPr>
          <p:spPr bwMode="auto">
            <a:xfrm>
              <a:off x="4833266" y="1423980"/>
              <a:ext cx="865540" cy="865540"/>
            </a:xfrm>
            <a:prstGeom prst="ellipse">
              <a:avLst/>
            </a:prstGeom>
            <a:solidFill>
              <a:schemeClr val="bg1"/>
            </a:solidFill>
            <a:ln>
              <a:noFill/>
            </a:ln>
          </p:spPr>
          <p:txBody>
            <a:bodyPr wrap="square" lIns="91440" tIns="45720" rIns="91440" bIns="45720" rtlCol="0" anchor="ctr">
              <a:normAutofit/>
            </a:bodyPr>
            <a:lstStyle/>
            <a:p>
              <a:pPr algn="ctr"/>
              <a:endParaRPr lang="es-SV" b="1" dirty="0"/>
            </a:p>
          </p:txBody>
        </p:sp>
        <p:sp>
          <p:nvSpPr>
            <p:cNvPr id="12" name="ï$liḓe"/>
            <p:cNvSpPr/>
            <p:nvPr/>
          </p:nvSpPr>
          <p:spPr bwMode="auto">
            <a:xfrm>
              <a:off x="5720216" y="3125002"/>
              <a:ext cx="1061931" cy="1061932"/>
            </a:xfrm>
            <a:prstGeom prst="ellipse">
              <a:avLst/>
            </a:prstGeom>
            <a:solidFill>
              <a:schemeClr val="bg1"/>
            </a:solidFill>
            <a:ln>
              <a:noFill/>
            </a:ln>
          </p:spPr>
          <p:txBody>
            <a:bodyPr wrap="square" lIns="91440" tIns="45720" rIns="91440" bIns="45720" rtlCol="0" anchor="ctr">
              <a:normAutofit/>
            </a:bodyPr>
            <a:lstStyle/>
            <a:p>
              <a:pPr algn="ctr"/>
              <a:endParaRPr lang="es-SV" b="1" dirty="0"/>
            </a:p>
          </p:txBody>
        </p:sp>
        <p:sp>
          <p:nvSpPr>
            <p:cNvPr id="13" name="iśḷíďé"/>
            <p:cNvSpPr/>
            <p:nvPr/>
          </p:nvSpPr>
          <p:spPr bwMode="auto">
            <a:xfrm>
              <a:off x="4853844" y="5013013"/>
              <a:ext cx="865540" cy="865540"/>
            </a:xfrm>
            <a:prstGeom prst="ellipse">
              <a:avLst/>
            </a:prstGeom>
            <a:solidFill>
              <a:schemeClr val="bg1"/>
            </a:solidFill>
            <a:ln>
              <a:noFill/>
            </a:ln>
          </p:spPr>
          <p:txBody>
            <a:bodyPr wrap="square" lIns="91440" tIns="45720" rIns="91440" bIns="45720" rtlCol="0" anchor="ctr">
              <a:normAutofit/>
            </a:bodyPr>
            <a:lstStyle/>
            <a:p>
              <a:pPr algn="ctr"/>
              <a:endParaRPr lang="es-SV" b="1" dirty="0"/>
            </a:p>
          </p:txBody>
        </p:sp>
      </p:grpSp>
      <p:sp>
        <p:nvSpPr>
          <p:cNvPr id="20" name="矩形 19"/>
          <p:cNvSpPr>
            <a:spLocks noChangeAspect="1"/>
          </p:cNvSpPr>
          <p:nvPr/>
        </p:nvSpPr>
        <p:spPr>
          <a:xfrm>
            <a:off x="1270243" y="2563360"/>
            <a:ext cx="2420310" cy="2556061"/>
          </a:xfrm>
          <a:prstGeom prst="rect">
            <a:avLst/>
          </a:prstGeom>
          <a:blipFill dpi="0" rotWithShape="1">
            <a:blip r:embed="rId1" cstate="print"/>
            <a:srcRect/>
            <a:stretch>
              <a:fillRect l="-43600" r="-44149"/>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2" name="文本框 21"/>
          <p:cNvSpPr txBox="1"/>
          <p:nvPr/>
        </p:nvSpPr>
        <p:spPr>
          <a:xfrm>
            <a:off x="1245235" y="437515"/>
            <a:ext cx="6906260" cy="583565"/>
          </a:xfrm>
          <a:prstGeom prst="rect">
            <a:avLst/>
          </a:prstGeom>
          <a:noFill/>
        </p:spPr>
        <p:txBody>
          <a:bodyPr wrap="square" rtlCol="0">
            <a:spAutoFit/>
          </a:bodyPr>
          <a:lstStyle>
            <a:defPPr>
              <a:defRPr lang="zh-CN"/>
            </a:defPPr>
            <a:lvl1pPr>
              <a:defRPr sz="3200" b="1">
                <a:latin typeface="微软雅黑" panose="020B0503020204020204" pitchFamily="34" charset="-122"/>
                <a:ea typeface="微软雅黑" panose="020B0503020204020204" pitchFamily="34" charset="-122"/>
              </a:defRPr>
            </a:lvl1pPr>
          </a:lstStyle>
          <a:p>
            <a:r>
              <a:rPr lang="zh-CN" altLang="en-US" dirty="0">
                <a:solidFill>
                  <a:schemeClr val="bg1"/>
                </a:solidFill>
              </a:rPr>
              <a:t>符合国家节能环保政策解决供需矛盾</a:t>
            </a:r>
            <a:endParaRPr lang="zh-CN" altLang="en-US" dirty="0">
              <a:solidFill>
                <a:schemeClr val="bg1"/>
              </a:solidFill>
            </a:endParaRPr>
          </a:p>
        </p:txBody>
      </p:sp>
      <p:grpSp>
        <p:nvGrpSpPr>
          <p:cNvPr id="23" name="组合 22"/>
          <p:cNvGrpSpPr/>
          <p:nvPr/>
        </p:nvGrpSpPr>
        <p:grpSpPr>
          <a:xfrm>
            <a:off x="490597" y="423580"/>
            <a:ext cx="637163" cy="616511"/>
            <a:chOff x="294639" y="391844"/>
            <a:chExt cx="735024" cy="711200"/>
          </a:xfrm>
        </p:grpSpPr>
        <p:sp>
          <p:nvSpPr>
            <p:cNvPr id="24" name="等腰三角形 23"/>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save-energy_360341"/>
          <p:cNvSpPr>
            <a:spLocks noChangeAspect="1"/>
          </p:cNvSpPr>
          <p:nvPr/>
        </p:nvSpPr>
        <p:spPr bwMode="auto">
          <a:xfrm>
            <a:off x="4335055" y="1458717"/>
            <a:ext cx="369762" cy="514687"/>
          </a:xfrm>
          <a:custGeom>
            <a:avLst/>
            <a:gdLst>
              <a:gd name="T0" fmla="*/ 4674 w 4897"/>
              <a:gd name="T1" fmla="*/ 6381 h 6827"/>
              <a:gd name="T2" fmla="*/ 4452 w 4897"/>
              <a:gd name="T3" fmla="*/ 6381 h 6827"/>
              <a:gd name="T4" fmla="*/ 4452 w 4897"/>
              <a:gd name="T5" fmla="*/ 5714 h 6827"/>
              <a:gd name="T6" fmla="*/ 2829 w 4897"/>
              <a:gd name="T7" fmla="*/ 3488 h 6827"/>
              <a:gd name="T8" fmla="*/ 4452 w 4897"/>
              <a:gd name="T9" fmla="*/ 1261 h 6827"/>
              <a:gd name="T10" fmla="*/ 4452 w 4897"/>
              <a:gd name="T11" fmla="*/ 445 h 6827"/>
              <a:gd name="T12" fmla="*/ 4674 w 4897"/>
              <a:gd name="T13" fmla="*/ 445 h 6827"/>
              <a:gd name="T14" fmla="*/ 4897 w 4897"/>
              <a:gd name="T15" fmla="*/ 223 h 6827"/>
              <a:gd name="T16" fmla="*/ 4674 w 4897"/>
              <a:gd name="T17" fmla="*/ 0 h 6827"/>
              <a:gd name="T18" fmla="*/ 222 w 4897"/>
              <a:gd name="T19" fmla="*/ 0 h 6827"/>
              <a:gd name="T20" fmla="*/ 0 w 4897"/>
              <a:gd name="T21" fmla="*/ 223 h 6827"/>
              <a:gd name="T22" fmla="*/ 222 w 4897"/>
              <a:gd name="T23" fmla="*/ 445 h 6827"/>
              <a:gd name="T24" fmla="*/ 445 w 4897"/>
              <a:gd name="T25" fmla="*/ 445 h 6827"/>
              <a:gd name="T26" fmla="*/ 445 w 4897"/>
              <a:gd name="T27" fmla="*/ 1261 h 6827"/>
              <a:gd name="T28" fmla="*/ 2068 w 4897"/>
              <a:gd name="T29" fmla="*/ 3488 h 6827"/>
              <a:gd name="T30" fmla="*/ 445 w 4897"/>
              <a:gd name="T31" fmla="*/ 5714 h 6827"/>
              <a:gd name="T32" fmla="*/ 445 w 4897"/>
              <a:gd name="T33" fmla="*/ 6381 h 6827"/>
              <a:gd name="T34" fmla="*/ 222 w 4897"/>
              <a:gd name="T35" fmla="*/ 6381 h 6827"/>
              <a:gd name="T36" fmla="*/ 0 w 4897"/>
              <a:gd name="T37" fmla="*/ 6604 h 6827"/>
              <a:gd name="T38" fmla="*/ 222 w 4897"/>
              <a:gd name="T39" fmla="*/ 6827 h 6827"/>
              <a:gd name="T40" fmla="*/ 4674 w 4897"/>
              <a:gd name="T41" fmla="*/ 6827 h 6827"/>
              <a:gd name="T42" fmla="*/ 4897 w 4897"/>
              <a:gd name="T43" fmla="*/ 6604 h 6827"/>
              <a:gd name="T44" fmla="*/ 4674 w 4897"/>
              <a:gd name="T45" fmla="*/ 6381 h 6827"/>
              <a:gd name="T46" fmla="*/ 2003 w 4897"/>
              <a:gd name="T47" fmla="*/ 1855 h 6827"/>
              <a:gd name="T48" fmla="*/ 1802 w 4897"/>
              <a:gd name="T49" fmla="*/ 1728 h 6827"/>
              <a:gd name="T50" fmla="*/ 1831 w 4897"/>
              <a:gd name="T51" fmla="*/ 1492 h 6827"/>
              <a:gd name="T52" fmla="*/ 2499 w 4897"/>
              <a:gd name="T53" fmla="*/ 675 h 6827"/>
              <a:gd name="T54" fmla="*/ 2812 w 4897"/>
              <a:gd name="T55" fmla="*/ 644 h 6827"/>
              <a:gd name="T56" fmla="*/ 2843 w 4897"/>
              <a:gd name="T57" fmla="*/ 957 h 6827"/>
              <a:gd name="T58" fmla="*/ 2473 w 4897"/>
              <a:gd name="T59" fmla="*/ 1410 h 6827"/>
              <a:gd name="T60" fmla="*/ 3042 w 4897"/>
              <a:gd name="T61" fmla="*/ 1410 h 6827"/>
              <a:gd name="T62" fmla="*/ 3243 w 4897"/>
              <a:gd name="T63" fmla="*/ 1537 h 6827"/>
              <a:gd name="T64" fmla="*/ 3214 w 4897"/>
              <a:gd name="T65" fmla="*/ 1773 h 6827"/>
              <a:gd name="T66" fmla="*/ 2546 w 4897"/>
              <a:gd name="T67" fmla="*/ 2590 h 6827"/>
              <a:gd name="T68" fmla="*/ 2374 w 4897"/>
              <a:gd name="T69" fmla="*/ 2671 h 6827"/>
              <a:gd name="T70" fmla="*/ 2233 w 4897"/>
              <a:gd name="T71" fmla="*/ 2621 h 6827"/>
              <a:gd name="T72" fmla="*/ 2202 w 4897"/>
              <a:gd name="T73" fmla="*/ 2308 h 6827"/>
              <a:gd name="T74" fmla="*/ 2572 w 4897"/>
              <a:gd name="T75" fmla="*/ 1855 h 6827"/>
              <a:gd name="T76" fmla="*/ 2003 w 4897"/>
              <a:gd name="T77" fmla="*/ 1855 h 6827"/>
              <a:gd name="T78" fmla="*/ 3561 w 4897"/>
              <a:gd name="T79" fmla="*/ 6381 h 6827"/>
              <a:gd name="T80" fmla="*/ 1335 w 4897"/>
              <a:gd name="T81" fmla="*/ 6381 h 6827"/>
              <a:gd name="T82" fmla="*/ 1335 w 4897"/>
              <a:gd name="T83" fmla="*/ 6233 h 6827"/>
              <a:gd name="T84" fmla="*/ 2313 w 4897"/>
              <a:gd name="T85" fmla="*/ 4933 h 6827"/>
              <a:gd name="T86" fmla="*/ 2584 w 4897"/>
              <a:gd name="T87" fmla="*/ 4933 h 6827"/>
              <a:gd name="T88" fmla="*/ 3561 w 4897"/>
              <a:gd name="T89" fmla="*/ 6233 h 6827"/>
              <a:gd name="T90" fmla="*/ 3561 w 4897"/>
              <a:gd name="T91" fmla="*/ 6381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97" h="6827">
                <a:moveTo>
                  <a:pt x="4674" y="6381"/>
                </a:moveTo>
                <a:lnTo>
                  <a:pt x="4452" y="6381"/>
                </a:lnTo>
                <a:lnTo>
                  <a:pt x="4452" y="5714"/>
                </a:lnTo>
                <a:cubicBezTo>
                  <a:pt x="4452" y="4746"/>
                  <a:pt x="3665" y="4094"/>
                  <a:pt x="2829" y="3488"/>
                </a:cubicBezTo>
                <a:cubicBezTo>
                  <a:pt x="3664" y="2881"/>
                  <a:pt x="4452" y="2229"/>
                  <a:pt x="4452" y="1261"/>
                </a:cubicBezTo>
                <a:lnTo>
                  <a:pt x="4452" y="445"/>
                </a:lnTo>
                <a:lnTo>
                  <a:pt x="4674" y="445"/>
                </a:lnTo>
                <a:cubicBezTo>
                  <a:pt x="4797" y="445"/>
                  <a:pt x="4897" y="346"/>
                  <a:pt x="4897" y="223"/>
                </a:cubicBezTo>
                <a:cubicBezTo>
                  <a:pt x="4897" y="100"/>
                  <a:pt x="4797" y="0"/>
                  <a:pt x="4674" y="0"/>
                </a:cubicBezTo>
                <a:lnTo>
                  <a:pt x="222" y="0"/>
                </a:lnTo>
                <a:cubicBezTo>
                  <a:pt x="99" y="0"/>
                  <a:pt x="0" y="100"/>
                  <a:pt x="0" y="223"/>
                </a:cubicBezTo>
                <a:cubicBezTo>
                  <a:pt x="0" y="346"/>
                  <a:pt x="99" y="445"/>
                  <a:pt x="222" y="445"/>
                </a:cubicBezTo>
                <a:lnTo>
                  <a:pt x="445" y="445"/>
                </a:lnTo>
                <a:lnTo>
                  <a:pt x="445" y="1261"/>
                </a:lnTo>
                <a:cubicBezTo>
                  <a:pt x="445" y="2229"/>
                  <a:pt x="1232" y="2881"/>
                  <a:pt x="2068" y="3488"/>
                </a:cubicBezTo>
                <a:cubicBezTo>
                  <a:pt x="1232" y="4094"/>
                  <a:pt x="445" y="4746"/>
                  <a:pt x="445" y="5714"/>
                </a:cubicBezTo>
                <a:lnTo>
                  <a:pt x="445" y="6381"/>
                </a:lnTo>
                <a:lnTo>
                  <a:pt x="222" y="6381"/>
                </a:lnTo>
                <a:cubicBezTo>
                  <a:pt x="99" y="6381"/>
                  <a:pt x="0" y="6481"/>
                  <a:pt x="0" y="6604"/>
                </a:cubicBezTo>
                <a:cubicBezTo>
                  <a:pt x="0" y="6727"/>
                  <a:pt x="99" y="6827"/>
                  <a:pt x="222" y="6827"/>
                </a:cubicBezTo>
                <a:lnTo>
                  <a:pt x="4674" y="6827"/>
                </a:lnTo>
                <a:cubicBezTo>
                  <a:pt x="4797" y="6827"/>
                  <a:pt x="4897" y="6727"/>
                  <a:pt x="4897" y="6604"/>
                </a:cubicBezTo>
                <a:cubicBezTo>
                  <a:pt x="4897" y="6481"/>
                  <a:pt x="4797" y="6381"/>
                  <a:pt x="4674" y="6381"/>
                </a:cubicBezTo>
                <a:close/>
                <a:moveTo>
                  <a:pt x="2003" y="1855"/>
                </a:moveTo>
                <a:cubicBezTo>
                  <a:pt x="1917" y="1855"/>
                  <a:pt x="1839" y="1806"/>
                  <a:pt x="1802" y="1728"/>
                </a:cubicBezTo>
                <a:cubicBezTo>
                  <a:pt x="1765" y="1650"/>
                  <a:pt x="1776" y="1558"/>
                  <a:pt x="1831" y="1492"/>
                </a:cubicBezTo>
                <a:lnTo>
                  <a:pt x="2499" y="675"/>
                </a:lnTo>
                <a:cubicBezTo>
                  <a:pt x="2577" y="580"/>
                  <a:pt x="2717" y="566"/>
                  <a:pt x="2812" y="644"/>
                </a:cubicBezTo>
                <a:cubicBezTo>
                  <a:pt x="2907" y="722"/>
                  <a:pt x="2921" y="862"/>
                  <a:pt x="2843" y="957"/>
                </a:cubicBezTo>
                <a:lnTo>
                  <a:pt x="2473" y="1410"/>
                </a:lnTo>
                <a:lnTo>
                  <a:pt x="3042" y="1410"/>
                </a:lnTo>
                <a:cubicBezTo>
                  <a:pt x="3128" y="1410"/>
                  <a:pt x="3206" y="1459"/>
                  <a:pt x="3243" y="1537"/>
                </a:cubicBezTo>
                <a:cubicBezTo>
                  <a:pt x="3280" y="1615"/>
                  <a:pt x="3269" y="1707"/>
                  <a:pt x="3214" y="1773"/>
                </a:cubicBezTo>
                <a:lnTo>
                  <a:pt x="2546" y="2590"/>
                </a:lnTo>
                <a:cubicBezTo>
                  <a:pt x="2502" y="2643"/>
                  <a:pt x="2438" y="2671"/>
                  <a:pt x="2374" y="2671"/>
                </a:cubicBezTo>
                <a:cubicBezTo>
                  <a:pt x="2324" y="2671"/>
                  <a:pt x="2275" y="2655"/>
                  <a:pt x="2233" y="2621"/>
                </a:cubicBezTo>
                <a:cubicBezTo>
                  <a:pt x="2138" y="2543"/>
                  <a:pt x="2124" y="2403"/>
                  <a:pt x="2202" y="2308"/>
                </a:cubicBezTo>
                <a:lnTo>
                  <a:pt x="2572" y="1855"/>
                </a:lnTo>
                <a:lnTo>
                  <a:pt x="2003" y="1855"/>
                </a:lnTo>
                <a:close/>
                <a:moveTo>
                  <a:pt x="3561" y="6381"/>
                </a:moveTo>
                <a:lnTo>
                  <a:pt x="1335" y="6381"/>
                </a:lnTo>
                <a:lnTo>
                  <a:pt x="1335" y="6233"/>
                </a:lnTo>
                <a:cubicBezTo>
                  <a:pt x="1335" y="5748"/>
                  <a:pt x="1805" y="5322"/>
                  <a:pt x="2313" y="4933"/>
                </a:cubicBezTo>
                <a:cubicBezTo>
                  <a:pt x="2393" y="4872"/>
                  <a:pt x="2504" y="4872"/>
                  <a:pt x="2584" y="4933"/>
                </a:cubicBezTo>
                <a:cubicBezTo>
                  <a:pt x="3091" y="5322"/>
                  <a:pt x="3561" y="5748"/>
                  <a:pt x="3561" y="6233"/>
                </a:cubicBezTo>
                <a:lnTo>
                  <a:pt x="3561" y="6381"/>
                </a:lnTo>
                <a:close/>
              </a:path>
            </a:pathLst>
          </a:custGeom>
          <a:solidFill>
            <a:srgbClr val="0070C0"/>
          </a:solidFill>
          <a:ln>
            <a:noFill/>
          </a:ln>
        </p:spPr>
      </p:sp>
      <p:sp>
        <p:nvSpPr>
          <p:cNvPr id="27" name="like_309524"/>
          <p:cNvSpPr>
            <a:spLocks noChangeAspect="1"/>
          </p:cNvSpPr>
          <p:nvPr/>
        </p:nvSpPr>
        <p:spPr bwMode="auto">
          <a:xfrm>
            <a:off x="5436160" y="3541714"/>
            <a:ext cx="475936" cy="455884"/>
          </a:xfrm>
          <a:custGeom>
            <a:avLst/>
            <a:gdLst>
              <a:gd name="connsiteX0" fmla="*/ 19844 w 607585"/>
              <a:gd name="connsiteY0" fmla="*/ 185833 h 581987"/>
              <a:gd name="connsiteX1" fmla="*/ 99129 w 607585"/>
              <a:gd name="connsiteY1" fmla="*/ 185833 h 581987"/>
              <a:gd name="connsiteX2" fmla="*/ 118973 w 607585"/>
              <a:gd name="connsiteY2" fmla="*/ 205650 h 581987"/>
              <a:gd name="connsiteX3" fmla="*/ 118973 w 607585"/>
              <a:gd name="connsiteY3" fmla="*/ 562171 h 581987"/>
              <a:gd name="connsiteX4" fmla="*/ 99129 w 607585"/>
              <a:gd name="connsiteY4" fmla="*/ 581987 h 581987"/>
              <a:gd name="connsiteX5" fmla="*/ 19844 w 607585"/>
              <a:gd name="connsiteY5" fmla="*/ 581987 h 581987"/>
              <a:gd name="connsiteX6" fmla="*/ 0 w 607585"/>
              <a:gd name="connsiteY6" fmla="*/ 562171 h 581987"/>
              <a:gd name="connsiteX7" fmla="*/ 0 w 607585"/>
              <a:gd name="connsiteY7" fmla="*/ 205650 h 581987"/>
              <a:gd name="connsiteX8" fmla="*/ 19844 w 607585"/>
              <a:gd name="connsiteY8" fmla="*/ 185833 h 581987"/>
              <a:gd name="connsiteX9" fmla="*/ 368938 w 607585"/>
              <a:gd name="connsiteY9" fmla="*/ 886 h 581987"/>
              <a:gd name="connsiteX10" fmla="*/ 391266 w 607585"/>
              <a:gd name="connsiteY10" fmla="*/ 8262 h 581987"/>
              <a:gd name="connsiteX11" fmla="*/ 426156 w 607585"/>
              <a:gd name="connsiteY11" fmla="*/ 128938 h 581987"/>
              <a:gd name="connsiteX12" fmla="*/ 405329 w 607585"/>
              <a:gd name="connsiteY12" fmla="*/ 185811 h 581987"/>
              <a:gd name="connsiteX13" fmla="*/ 558058 w 607585"/>
              <a:gd name="connsiteY13" fmla="*/ 185811 h 581987"/>
              <a:gd name="connsiteX14" fmla="*/ 580843 w 607585"/>
              <a:gd name="connsiteY14" fmla="*/ 295290 h 581987"/>
              <a:gd name="connsiteX15" fmla="*/ 560995 w 607585"/>
              <a:gd name="connsiteY15" fmla="*/ 374556 h 581987"/>
              <a:gd name="connsiteX16" fmla="*/ 541147 w 607585"/>
              <a:gd name="connsiteY16" fmla="*/ 453733 h 581987"/>
              <a:gd name="connsiteX17" fmla="*/ 489348 w 607585"/>
              <a:gd name="connsiteY17" fmla="*/ 542329 h 581987"/>
              <a:gd name="connsiteX18" fmla="*/ 158702 w 607585"/>
              <a:gd name="connsiteY18" fmla="*/ 542329 h 581987"/>
              <a:gd name="connsiteX19" fmla="*/ 158702 w 607585"/>
              <a:gd name="connsiteY19" fmla="*/ 225443 h 581987"/>
              <a:gd name="connsiteX20" fmla="*/ 285175 w 607585"/>
              <a:gd name="connsiteY20" fmla="*/ 108944 h 581987"/>
              <a:gd name="connsiteX21" fmla="*/ 318818 w 607585"/>
              <a:gd name="connsiteY21" fmla="*/ 44696 h 581987"/>
              <a:gd name="connsiteX22" fmla="*/ 325137 w 607585"/>
              <a:gd name="connsiteY22" fmla="*/ 16615 h 581987"/>
              <a:gd name="connsiteX23" fmla="*/ 345341 w 607585"/>
              <a:gd name="connsiteY23" fmla="*/ 1508 h 581987"/>
              <a:gd name="connsiteX24" fmla="*/ 368938 w 607585"/>
              <a:gd name="connsiteY24" fmla="*/ 886 h 5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7585" h="581987">
                <a:moveTo>
                  <a:pt x="19844" y="185833"/>
                </a:moveTo>
                <a:lnTo>
                  <a:pt x="99129" y="185833"/>
                </a:lnTo>
                <a:cubicBezTo>
                  <a:pt x="110074" y="185833"/>
                  <a:pt x="118973" y="194720"/>
                  <a:pt x="118973" y="205650"/>
                </a:cubicBezTo>
                <a:lnTo>
                  <a:pt x="118973" y="562171"/>
                </a:lnTo>
                <a:cubicBezTo>
                  <a:pt x="118973" y="573101"/>
                  <a:pt x="110074" y="581987"/>
                  <a:pt x="99129" y="581987"/>
                </a:cubicBezTo>
                <a:lnTo>
                  <a:pt x="19844" y="581987"/>
                </a:lnTo>
                <a:cubicBezTo>
                  <a:pt x="8899" y="581987"/>
                  <a:pt x="0" y="573101"/>
                  <a:pt x="0" y="562171"/>
                </a:cubicBezTo>
                <a:lnTo>
                  <a:pt x="0" y="205650"/>
                </a:lnTo>
                <a:cubicBezTo>
                  <a:pt x="0" y="194720"/>
                  <a:pt x="8899" y="185833"/>
                  <a:pt x="19844" y="185833"/>
                </a:cubicBezTo>
                <a:close/>
                <a:moveTo>
                  <a:pt x="368938" y="886"/>
                </a:moveTo>
                <a:cubicBezTo>
                  <a:pt x="376959" y="2175"/>
                  <a:pt x="384769" y="4797"/>
                  <a:pt x="391266" y="8262"/>
                </a:cubicBezTo>
                <a:cubicBezTo>
                  <a:pt x="431318" y="29589"/>
                  <a:pt x="440574" y="89572"/>
                  <a:pt x="426156" y="128938"/>
                </a:cubicBezTo>
                <a:lnTo>
                  <a:pt x="405329" y="185811"/>
                </a:lnTo>
                <a:cubicBezTo>
                  <a:pt x="405329" y="185811"/>
                  <a:pt x="554854" y="185277"/>
                  <a:pt x="558058" y="185811"/>
                </a:cubicBezTo>
                <a:cubicBezTo>
                  <a:pt x="610926" y="194786"/>
                  <a:pt x="626056" y="266409"/>
                  <a:pt x="580843" y="295290"/>
                </a:cubicBezTo>
                <a:cubicBezTo>
                  <a:pt x="596151" y="322393"/>
                  <a:pt x="587251" y="357761"/>
                  <a:pt x="560995" y="374556"/>
                </a:cubicBezTo>
                <a:cubicBezTo>
                  <a:pt x="576392" y="401659"/>
                  <a:pt x="567403" y="436938"/>
                  <a:pt x="541147" y="453733"/>
                </a:cubicBezTo>
                <a:cubicBezTo>
                  <a:pt x="563131" y="492566"/>
                  <a:pt x="533938" y="542329"/>
                  <a:pt x="489348" y="542329"/>
                </a:cubicBezTo>
                <a:lnTo>
                  <a:pt x="158702" y="542329"/>
                </a:lnTo>
                <a:lnTo>
                  <a:pt x="158702" y="225443"/>
                </a:lnTo>
                <a:cubicBezTo>
                  <a:pt x="158702" y="225443"/>
                  <a:pt x="254380" y="138891"/>
                  <a:pt x="285175" y="108944"/>
                </a:cubicBezTo>
                <a:cubicBezTo>
                  <a:pt x="302798" y="91705"/>
                  <a:pt x="314279" y="68778"/>
                  <a:pt x="318818" y="44696"/>
                </a:cubicBezTo>
                <a:cubicBezTo>
                  <a:pt x="320598" y="35188"/>
                  <a:pt x="320064" y="25235"/>
                  <a:pt x="325137" y="16615"/>
                </a:cubicBezTo>
                <a:cubicBezTo>
                  <a:pt x="329587" y="9151"/>
                  <a:pt x="336975" y="3641"/>
                  <a:pt x="345341" y="1508"/>
                </a:cubicBezTo>
                <a:cubicBezTo>
                  <a:pt x="352684" y="-358"/>
                  <a:pt x="360916" y="-402"/>
                  <a:pt x="368938" y="886"/>
                </a:cubicBezTo>
                <a:close/>
              </a:path>
            </a:pathLst>
          </a:custGeom>
          <a:solidFill>
            <a:srgbClr val="0070C0"/>
          </a:solidFill>
          <a:ln>
            <a:noFill/>
          </a:ln>
        </p:spPr>
      </p:sp>
      <p:sp>
        <p:nvSpPr>
          <p:cNvPr id="28" name="birds-home-shape-with-a-heart-entrance_39489"/>
          <p:cNvSpPr>
            <a:spLocks noChangeAspect="1"/>
          </p:cNvSpPr>
          <p:nvPr/>
        </p:nvSpPr>
        <p:spPr bwMode="auto">
          <a:xfrm>
            <a:off x="4335055" y="5623919"/>
            <a:ext cx="508715" cy="453982"/>
          </a:xfrm>
          <a:custGeom>
            <a:avLst/>
            <a:gdLst>
              <a:gd name="connsiteX0" fmla="*/ 237873 w 609636"/>
              <a:gd name="connsiteY0" fmla="*/ 264543 h 544046"/>
              <a:gd name="connsiteX1" fmla="*/ 198834 w 609636"/>
              <a:gd name="connsiteY1" fmla="*/ 281812 h 544046"/>
              <a:gd name="connsiteX2" fmla="*/ 309534 w 609636"/>
              <a:gd name="connsiteY2" fmla="*/ 485307 h 544046"/>
              <a:gd name="connsiteX3" fmla="*/ 311377 w 609636"/>
              <a:gd name="connsiteY3" fmla="*/ 484219 h 544046"/>
              <a:gd name="connsiteX4" fmla="*/ 420653 w 609636"/>
              <a:gd name="connsiteY4" fmla="*/ 281812 h 544046"/>
              <a:gd name="connsiteX5" fmla="*/ 309953 w 609636"/>
              <a:gd name="connsiteY5" fmla="*/ 298714 h 544046"/>
              <a:gd name="connsiteX6" fmla="*/ 309534 w 609636"/>
              <a:gd name="connsiteY6" fmla="*/ 298714 h 544046"/>
              <a:gd name="connsiteX7" fmla="*/ 237873 w 609636"/>
              <a:gd name="connsiteY7" fmla="*/ 264543 h 544046"/>
              <a:gd name="connsiteX8" fmla="*/ 302002 w 609636"/>
              <a:gd name="connsiteY8" fmla="*/ 99329 h 544046"/>
              <a:gd name="connsiteX9" fmla="*/ 322858 w 609636"/>
              <a:gd name="connsiteY9" fmla="*/ 105175 h 544046"/>
              <a:gd name="connsiteX10" fmla="*/ 539816 w 609636"/>
              <a:gd name="connsiteY10" fmla="*/ 254450 h 544046"/>
              <a:gd name="connsiteX11" fmla="*/ 559258 w 609636"/>
              <a:gd name="connsiteY11" fmla="*/ 293861 h 544046"/>
              <a:gd name="connsiteX12" fmla="*/ 559258 w 609636"/>
              <a:gd name="connsiteY12" fmla="*/ 516350 h 544046"/>
              <a:gd name="connsiteX13" fmla="*/ 536800 w 609636"/>
              <a:gd name="connsiteY13" fmla="*/ 544046 h 544046"/>
              <a:gd name="connsiteX14" fmla="*/ 82771 w 609636"/>
              <a:gd name="connsiteY14" fmla="*/ 544046 h 544046"/>
              <a:gd name="connsiteX15" fmla="*/ 57044 w 609636"/>
              <a:gd name="connsiteY15" fmla="*/ 516350 h 544046"/>
              <a:gd name="connsiteX16" fmla="*/ 57044 w 609636"/>
              <a:gd name="connsiteY16" fmla="*/ 285493 h 544046"/>
              <a:gd name="connsiteX17" fmla="*/ 77994 w 609636"/>
              <a:gd name="connsiteY17" fmla="*/ 245915 h 544046"/>
              <a:gd name="connsiteX18" fmla="*/ 281209 w 609636"/>
              <a:gd name="connsiteY18" fmla="*/ 105343 h 544046"/>
              <a:gd name="connsiteX19" fmla="*/ 302002 w 609636"/>
              <a:gd name="connsiteY19" fmla="*/ 99329 h 544046"/>
              <a:gd name="connsiteX20" fmla="*/ 302006 w 609636"/>
              <a:gd name="connsiteY20" fmla="*/ 6475 h 544046"/>
              <a:gd name="connsiteX21" fmla="*/ 322809 w 609636"/>
              <a:gd name="connsiteY21" fmla="*/ 12310 h 544046"/>
              <a:gd name="connsiteX22" fmla="*/ 598601 w 609636"/>
              <a:gd name="connsiteY22" fmla="*/ 200389 h 544046"/>
              <a:gd name="connsiteX23" fmla="*/ 605305 w 609636"/>
              <a:gd name="connsiteY23" fmla="*/ 235444 h 544046"/>
              <a:gd name="connsiteX24" fmla="*/ 604635 w 609636"/>
              <a:gd name="connsiteY24" fmla="*/ 236448 h 544046"/>
              <a:gd name="connsiteX25" fmla="*/ 569606 w 609636"/>
              <a:gd name="connsiteY25" fmla="*/ 243141 h 544046"/>
              <a:gd name="connsiteX26" fmla="*/ 321971 w 609636"/>
              <a:gd name="connsiteY26" fmla="*/ 75896 h 544046"/>
              <a:gd name="connsiteX27" fmla="*/ 280490 w 609636"/>
              <a:gd name="connsiteY27" fmla="*/ 76314 h 544046"/>
              <a:gd name="connsiteX28" fmla="*/ 40481 w 609636"/>
              <a:gd name="connsiteY28" fmla="*/ 245651 h 544046"/>
              <a:gd name="connsiteX29" fmla="*/ 5284 w 609636"/>
              <a:gd name="connsiteY29" fmla="*/ 239627 h 544046"/>
              <a:gd name="connsiteX30" fmla="*/ 4614 w 609636"/>
              <a:gd name="connsiteY30" fmla="*/ 238707 h 544046"/>
              <a:gd name="connsiteX31" fmla="*/ 10648 w 609636"/>
              <a:gd name="connsiteY31" fmla="*/ 203568 h 544046"/>
              <a:gd name="connsiteX32" fmla="*/ 281328 w 609636"/>
              <a:gd name="connsiteY32" fmla="*/ 12561 h 544046"/>
              <a:gd name="connsiteX33" fmla="*/ 302006 w 609636"/>
              <a:gd name="connsiteY33" fmla="*/ 6475 h 544046"/>
              <a:gd name="connsiteX34" fmla="*/ 427477 w 609636"/>
              <a:gd name="connsiteY34" fmla="*/ 0 h 544046"/>
              <a:gd name="connsiteX35" fmla="*/ 469467 w 609636"/>
              <a:gd name="connsiteY35" fmla="*/ 0 h 544046"/>
              <a:gd name="connsiteX36" fmla="*/ 495114 w 609636"/>
              <a:gd name="connsiteY36" fmla="*/ 20992 h 544046"/>
              <a:gd name="connsiteX37" fmla="*/ 495114 w 609636"/>
              <a:gd name="connsiteY37" fmla="*/ 83886 h 544046"/>
              <a:gd name="connsiteX38" fmla="*/ 474496 w 609636"/>
              <a:gd name="connsiteY38" fmla="*/ 94842 h 544046"/>
              <a:gd name="connsiteX39" fmla="*/ 422616 w 609636"/>
              <a:gd name="connsiteY39" fmla="*/ 57792 h 544046"/>
              <a:gd name="connsiteX40" fmla="*/ 402250 w 609636"/>
              <a:gd name="connsiteY40" fmla="*/ 20992 h 544046"/>
              <a:gd name="connsiteX41" fmla="*/ 427477 w 609636"/>
              <a:gd name="connsiteY41" fmla="*/ 0 h 54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9636" h="544046">
                <a:moveTo>
                  <a:pt x="237873" y="264543"/>
                </a:moveTo>
                <a:cubicBezTo>
                  <a:pt x="225079" y="265171"/>
                  <a:pt x="211718" y="270014"/>
                  <a:pt x="198834" y="281812"/>
                </a:cubicBezTo>
                <a:cubicBezTo>
                  <a:pt x="147213" y="329004"/>
                  <a:pt x="192381" y="438115"/>
                  <a:pt x="309534" y="485307"/>
                </a:cubicBezTo>
                <a:lnTo>
                  <a:pt x="311377" y="484219"/>
                </a:lnTo>
                <a:cubicBezTo>
                  <a:pt x="428530" y="437027"/>
                  <a:pt x="472190" y="329004"/>
                  <a:pt x="420653" y="281812"/>
                </a:cubicBezTo>
                <a:cubicBezTo>
                  <a:pt x="369032" y="234619"/>
                  <a:pt x="309953" y="298714"/>
                  <a:pt x="309953" y="298714"/>
                </a:cubicBezTo>
                <a:lnTo>
                  <a:pt x="309534" y="298714"/>
                </a:lnTo>
                <a:cubicBezTo>
                  <a:pt x="309534" y="298714"/>
                  <a:pt x="276255" y="262661"/>
                  <a:pt x="237873" y="264543"/>
                </a:cubicBezTo>
                <a:close/>
                <a:moveTo>
                  <a:pt x="302002" y="99329"/>
                </a:moveTo>
                <a:cubicBezTo>
                  <a:pt x="309534" y="99297"/>
                  <a:pt x="317076" y="101243"/>
                  <a:pt x="322858" y="105175"/>
                </a:cubicBezTo>
                <a:lnTo>
                  <a:pt x="539816" y="254450"/>
                </a:lnTo>
                <a:cubicBezTo>
                  <a:pt x="551297" y="262315"/>
                  <a:pt x="559258" y="279971"/>
                  <a:pt x="559258" y="293861"/>
                </a:cubicBezTo>
                <a:lnTo>
                  <a:pt x="559258" y="516350"/>
                </a:lnTo>
                <a:cubicBezTo>
                  <a:pt x="559258" y="530240"/>
                  <a:pt x="550710" y="544130"/>
                  <a:pt x="536800" y="544046"/>
                </a:cubicBezTo>
                <a:lnTo>
                  <a:pt x="82771" y="544046"/>
                </a:lnTo>
                <a:cubicBezTo>
                  <a:pt x="68776" y="544046"/>
                  <a:pt x="57044" y="530240"/>
                  <a:pt x="57044" y="516350"/>
                </a:cubicBezTo>
                <a:lnTo>
                  <a:pt x="57044" y="285493"/>
                </a:lnTo>
                <a:cubicBezTo>
                  <a:pt x="57044" y="271520"/>
                  <a:pt x="66597" y="253864"/>
                  <a:pt x="77994" y="245915"/>
                </a:cubicBezTo>
                <a:lnTo>
                  <a:pt x="281209" y="105343"/>
                </a:lnTo>
                <a:cubicBezTo>
                  <a:pt x="286950" y="101369"/>
                  <a:pt x="294471" y="99360"/>
                  <a:pt x="302002" y="99329"/>
                </a:cubicBezTo>
                <a:close/>
                <a:moveTo>
                  <a:pt x="302006" y="6475"/>
                </a:moveTo>
                <a:cubicBezTo>
                  <a:pt x="309506" y="6433"/>
                  <a:pt x="317027" y="8378"/>
                  <a:pt x="322809" y="12310"/>
                </a:cubicBezTo>
                <a:lnTo>
                  <a:pt x="598601" y="200389"/>
                </a:lnTo>
                <a:cubicBezTo>
                  <a:pt x="610082" y="208253"/>
                  <a:pt x="613099" y="223982"/>
                  <a:pt x="605305" y="235444"/>
                </a:cubicBezTo>
                <a:lnTo>
                  <a:pt x="604635" y="236448"/>
                </a:lnTo>
                <a:cubicBezTo>
                  <a:pt x="596841" y="247910"/>
                  <a:pt x="581171" y="250922"/>
                  <a:pt x="569606" y="243141"/>
                </a:cubicBezTo>
                <a:lnTo>
                  <a:pt x="321971" y="75896"/>
                </a:lnTo>
                <a:cubicBezTo>
                  <a:pt x="310407" y="68115"/>
                  <a:pt x="291803" y="68282"/>
                  <a:pt x="280490" y="76314"/>
                </a:cubicBezTo>
                <a:lnTo>
                  <a:pt x="40481" y="245651"/>
                </a:lnTo>
                <a:cubicBezTo>
                  <a:pt x="29084" y="253683"/>
                  <a:pt x="13329" y="251006"/>
                  <a:pt x="5284" y="239627"/>
                </a:cubicBezTo>
                <a:lnTo>
                  <a:pt x="4614" y="238707"/>
                </a:lnTo>
                <a:cubicBezTo>
                  <a:pt x="-3431" y="227329"/>
                  <a:pt x="-666" y="211600"/>
                  <a:pt x="10648" y="203568"/>
                </a:cubicBezTo>
                <a:lnTo>
                  <a:pt x="281328" y="12561"/>
                </a:lnTo>
                <a:cubicBezTo>
                  <a:pt x="287027" y="8546"/>
                  <a:pt x="294506" y="6517"/>
                  <a:pt x="302006" y="6475"/>
                </a:cubicBezTo>
                <a:close/>
                <a:moveTo>
                  <a:pt x="427477" y="0"/>
                </a:moveTo>
                <a:lnTo>
                  <a:pt x="469467" y="0"/>
                </a:lnTo>
                <a:cubicBezTo>
                  <a:pt x="483464" y="0"/>
                  <a:pt x="495114" y="7109"/>
                  <a:pt x="495114" y="20992"/>
                </a:cubicBezTo>
                <a:lnTo>
                  <a:pt x="495114" y="83886"/>
                </a:lnTo>
                <a:cubicBezTo>
                  <a:pt x="495114" y="97853"/>
                  <a:pt x="485727" y="102955"/>
                  <a:pt x="474496" y="94842"/>
                </a:cubicBezTo>
                <a:lnTo>
                  <a:pt x="422616" y="57792"/>
                </a:lnTo>
                <a:cubicBezTo>
                  <a:pt x="411386" y="49679"/>
                  <a:pt x="402250" y="33705"/>
                  <a:pt x="402250" y="20992"/>
                </a:cubicBezTo>
                <a:cubicBezTo>
                  <a:pt x="402250" y="8196"/>
                  <a:pt x="413481" y="0"/>
                  <a:pt x="427477" y="0"/>
                </a:cubicBezTo>
                <a:close/>
              </a:path>
            </a:pathLst>
          </a:custGeom>
          <a:solidFill>
            <a:srgbClr val="0070C0"/>
          </a:solidFill>
          <a:ln>
            <a:noFill/>
          </a:ln>
        </p:spPr>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53" presetClass="entr" presetSubtype="16"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Effect transition="in" filter="fade">
                                      <p:cBhvr>
                                        <p:cTn id="35" dur="500"/>
                                        <p:tgtEl>
                                          <p:spTgt spid="31"/>
                                        </p:tgtEl>
                                      </p:cBhvr>
                                    </p:animEffect>
                                  </p:childTnLst>
                                </p:cTn>
                              </p:par>
                              <p:par>
                                <p:cTn id="36" presetID="53" presetClass="entr" presetSubtype="16"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par>
                                <p:cTn id="41" presetID="53" presetClass="entr" presetSubtype="16"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45235" y="437515"/>
            <a:ext cx="2940050" cy="583565"/>
          </a:xfrm>
          <a:prstGeom prst="rect">
            <a:avLst/>
          </a:prstGeom>
          <a:noFill/>
        </p:spPr>
        <p:txBody>
          <a:bodyPr wrap="square" rtlCol="0">
            <a:spAutoFit/>
          </a:bodyPr>
          <a:lstStyle>
            <a:defPPr>
              <a:defRPr lang="zh-CN"/>
            </a:defPPr>
            <a:lvl1pPr>
              <a:defRPr sz="3200" b="1">
                <a:latin typeface="微软雅黑" panose="020B0503020204020204" pitchFamily="34" charset="-122"/>
                <a:ea typeface="微软雅黑" panose="020B0503020204020204" pitchFamily="34" charset="-122"/>
              </a:defRPr>
            </a:lvl1pPr>
          </a:lstStyle>
          <a:p>
            <a:r>
              <a:rPr lang="zh-CN" altLang="en-US" dirty="0">
                <a:solidFill>
                  <a:schemeClr val="bg1"/>
                </a:solidFill>
              </a:rPr>
              <a:t>经济效益分析</a:t>
            </a:r>
            <a:endParaRPr lang="zh-CN" altLang="en-US" dirty="0">
              <a:solidFill>
                <a:schemeClr val="bg1"/>
              </a:solidFill>
            </a:endParaRPr>
          </a:p>
        </p:txBody>
      </p:sp>
      <p:grpSp>
        <p:nvGrpSpPr>
          <p:cNvPr id="3" name="组合 2"/>
          <p:cNvGrpSpPr/>
          <p:nvPr/>
        </p:nvGrpSpPr>
        <p:grpSpPr>
          <a:xfrm>
            <a:off x="490597" y="423580"/>
            <a:ext cx="637163" cy="616511"/>
            <a:chOff x="294639" y="391844"/>
            <a:chExt cx="735024" cy="711200"/>
          </a:xfrm>
        </p:grpSpPr>
        <p:sp>
          <p:nvSpPr>
            <p:cNvPr id="4" name="等腰三角形 3"/>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933466" y="2043020"/>
            <a:ext cx="2753360" cy="3532505"/>
            <a:chOff x="1671484" y="2359556"/>
            <a:chExt cx="3500810" cy="2778567"/>
          </a:xfrm>
        </p:grpSpPr>
        <p:sp>
          <p:nvSpPr>
            <p:cNvPr id="8" name="矩形: 圆角 7"/>
            <p:cNvSpPr/>
            <p:nvPr/>
          </p:nvSpPr>
          <p:spPr>
            <a:xfrm>
              <a:off x="1671484" y="2359556"/>
              <a:ext cx="3500810" cy="2778567"/>
            </a:xfrm>
            <a:prstGeom prst="roundRect">
              <a:avLst>
                <a:gd name="adj" fmla="val 3726"/>
              </a:avLst>
            </a:prstGeom>
            <a:gradFill>
              <a:gsLst>
                <a:gs pos="100000">
                  <a:srgbClr val="47C6F4"/>
                </a:gs>
                <a:gs pos="0">
                  <a:schemeClr val="bg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a:off x="1783710" y="2637093"/>
              <a:ext cx="3070475" cy="2105278"/>
            </a:xfrm>
            <a:prstGeom prst="rect">
              <a:avLst/>
            </a:prstGeom>
            <a:noFill/>
          </p:spPr>
          <p:txBody>
            <a:bodyPr wrap="square" rtlCol="0">
              <a:spAutoFit/>
            </a:bodyPr>
            <a:lstStyle/>
            <a:p>
              <a:pPr algn="ctr">
                <a:lnSpc>
                  <a:spcPct val="120000"/>
                </a:lnSpc>
              </a:pPr>
              <a:r>
                <a:rPr lang="zh-CN" altLang="zh-CN" sz="2000" b="1" dirty="0">
                  <a:solidFill>
                    <a:srgbClr val="0F3B9B"/>
                  </a:solidFill>
                  <a:latin typeface="微软雅黑" panose="020B0503020204020204" pitchFamily="34" charset="-122"/>
                  <a:ea typeface="微软雅黑" panose="020B0503020204020204" pitchFamily="34" charset="-122"/>
                </a:rPr>
                <a:t>功率由</a:t>
              </a:r>
              <a:r>
                <a:rPr lang="en-US" altLang="zh-CN" sz="2000" b="1" dirty="0">
                  <a:solidFill>
                    <a:srgbClr val="0F3B9B"/>
                  </a:solidFill>
                  <a:latin typeface="微软雅黑" panose="020B0503020204020204" pitchFamily="34" charset="-122"/>
                  <a:ea typeface="微软雅黑" panose="020B0503020204020204" pitchFamily="34" charset="-122"/>
                </a:rPr>
                <a:t>75kw</a:t>
              </a:r>
              <a:r>
                <a:rPr lang="zh-CN" altLang="en-US" sz="2000" b="1" dirty="0">
                  <a:solidFill>
                    <a:srgbClr val="0F3B9B"/>
                  </a:solidFill>
                  <a:latin typeface="微软雅黑" panose="020B0503020204020204" pitchFamily="34" charset="-122"/>
                  <a:ea typeface="微软雅黑" panose="020B0503020204020204" pitchFamily="34" charset="-122"/>
                </a:rPr>
                <a:t>降为</a:t>
              </a:r>
              <a:r>
                <a:rPr lang="en-US" altLang="zh-CN" sz="2000" b="1" dirty="0">
                  <a:solidFill>
                    <a:srgbClr val="0F3B9B"/>
                  </a:solidFill>
                  <a:latin typeface="微软雅黑" panose="020B0503020204020204" pitchFamily="34" charset="-122"/>
                  <a:ea typeface="微软雅黑" panose="020B0503020204020204" pitchFamily="34" charset="-122"/>
                </a:rPr>
                <a:t>37kw</a:t>
              </a:r>
              <a:endParaRPr lang="en-US" altLang="zh-CN" sz="2000" b="1" dirty="0">
                <a:solidFill>
                  <a:srgbClr val="0F3B9B"/>
                </a:solidFill>
                <a:latin typeface="微软雅黑" panose="020B0503020204020204" pitchFamily="34" charset="-122"/>
                <a:ea typeface="微软雅黑" panose="020B0503020204020204" pitchFamily="34" charset="-122"/>
              </a:endParaRPr>
            </a:p>
            <a:p>
              <a:pPr algn="ctr">
                <a:lnSpc>
                  <a:spcPct val="120000"/>
                </a:lnSpc>
              </a:pPr>
              <a:r>
                <a:rPr lang="zh-CN" altLang="en-US" sz="2000" b="1" dirty="0">
                  <a:solidFill>
                    <a:srgbClr val="0F3B9B"/>
                  </a:solidFill>
                  <a:latin typeface="微软雅黑" panose="020B0503020204020204" pitchFamily="34" charset="-122"/>
                  <a:ea typeface="微软雅黑" panose="020B0503020204020204" pitchFamily="34" charset="-122"/>
                </a:rPr>
                <a:t>按</a:t>
              </a:r>
              <a:r>
                <a:rPr lang="en-US" altLang="zh-CN" sz="2000" b="1" dirty="0">
                  <a:solidFill>
                    <a:srgbClr val="0F3B9B"/>
                  </a:solidFill>
                  <a:latin typeface="微软雅黑" panose="020B0503020204020204" pitchFamily="34" charset="-122"/>
                  <a:ea typeface="微软雅黑" panose="020B0503020204020204" pitchFamily="34" charset="-122"/>
                </a:rPr>
                <a:t>40HZ</a:t>
              </a:r>
              <a:r>
                <a:rPr lang="zh-CN" altLang="en-US" sz="2000" b="1" dirty="0">
                  <a:solidFill>
                    <a:srgbClr val="0F3B9B"/>
                  </a:solidFill>
                  <a:latin typeface="微软雅黑" panose="020B0503020204020204" pitchFamily="34" charset="-122"/>
                  <a:ea typeface="微软雅黑" panose="020B0503020204020204" pitchFamily="34" charset="-122"/>
                </a:rPr>
                <a:t>、电功率</a:t>
              </a:r>
              <a:r>
                <a:rPr lang="en-US" altLang="zh-CN" sz="2000" b="1" dirty="0">
                  <a:solidFill>
                    <a:srgbClr val="0F3B9B"/>
                  </a:solidFill>
                  <a:latin typeface="微软雅黑" panose="020B0503020204020204" pitchFamily="34" charset="-122"/>
                  <a:ea typeface="微软雅黑" panose="020B0503020204020204" pitchFamily="34" charset="-122"/>
                </a:rPr>
                <a:t>80%</a:t>
              </a:r>
              <a:endParaRPr lang="en-US" altLang="zh-CN" sz="2000" b="1" dirty="0">
                <a:solidFill>
                  <a:srgbClr val="0F3B9B"/>
                </a:solidFill>
                <a:latin typeface="微软雅黑" panose="020B0503020204020204" pitchFamily="34" charset="-122"/>
                <a:ea typeface="微软雅黑" panose="020B0503020204020204" pitchFamily="34" charset="-122"/>
              </a:endParaRPr>
            </a:p>
            <a:p>
              <a:pPr algn="ctr">
                <a:lnSpc>
                  <a:spcPct val="120000"/>
                </a:lnSpc>
              </a:pPr>
              <a:r>
                <a:rPr lang="zh-CN" altLang="en-US" sz="2000" b="1" dirty="0">
                  <a:solidFill>
                    <a:srgbClr val="0F3B9B"/>
                  </a:solidFill>
                  <a:latin typeface="微软雅黑" panose="020B0503020204020204" pitchFamily="34" charset="-122"/>
                  <a:ea typeface="微软雅黑" panose="020B0503020204020204" pitchFamily="34" charset="-122"/>
                </a:rPr>
                <a:t>供暖</a:t>
              </a:r>
              <a:r>
                <a:rPr lang="en-US" altLang="zh-CN" sz="2000" b="1" dirty="0">
                  <a:solidFill>
                    <a:srgbClr val="0F3B9B"/>
                  </a:solidFill>
                  <a:latin typeface="微软雅黑" panose="020B0503020204020204" pitchFamily="34" charset="-122"/>
                  <a:ea typeface="微软雅黑" panose="020B0503020204020204" pitchFamily="34" charset="-122"/>
                </a:rPr>
                <a:t>120 </a:t>
              </a:r>
              <a:r>
                <a:rPr lang="zh-CN" altLang="en-US" sz="2000" b="1" dirty="0">
                  <a:solidFill>
                    <a:srgbClr val="0F3B9B"/>
                  </a:solidFill>
                  <a:latin typeface="微软雅黑" panose="020B0503020204020204" pitchFamily="34" charset="-122"/>
                  <a:ea typeface="微软雅黑" panose="020B0503020204020204" pitchFamily="34" charset="-122"/>
                </a:rPr>
                <a:t>节电</a:t>
              </a:r>
              <a:r>
                <a:rPr lang="en-US" altLang="zh-CN" sz="2000" b="1" dirty="0">
                  <a:solidFill>
                    <a:srgbClr val="0F3B9B"/>
                  </a:solidFill>
                  <a:latin typeface="微软雅黑" panose="020B0503020204020204" pitchFamily="34" charset="-122"/>
                  <a:ea typeface="微软雅黑" panose="020B0503020204020204" pitchFamily="34" charset="-122"/>
                </a:rPr>
                <a:t>87552kw</a:t>
              </a:r>
              <a:endParaRPr lang="en-US" altLang="zh-CN" sz="2000" b="1" dirty="0">
                <a:solidFill>
                  <a:srgbClr val="0F3B9B"/>
                </a:solidFill>
                <a:latin typeface="微软雅黑" panose="020B0503020204020204" pitchFamily="34" charset="-122"/>
                <a:ea typeface="微软雅黑" panose="020B0503020204020204" pitchFamily="34" charset="-122"/>
              </a:endParaRPr>
            </a:p>
            <a:p>
              <a:pPr algn="ctr">
                <a:lnSpc>
                  <a:spcPct val="120000"/>
                </a:lnSpc>
              </a:pPr>
              <a:r>
                <a:rPr lang="zh-CN" altLang="zh-CN" sz="2000" b="1" dirty="0">
                  <a:solidFill>
                    <a:srgbClr val="0F3B9B"/>
                  </a:solidFill>
                  <a:latin typeface="微软雅黑" panose="020B0503020204020204" pitchFamily="34" charset="-122"/>
                  <a:ea typeface="微软雅黑" panose="020B0503020204020204" pitchFamily="34" charset="-122"/>
                </a:rPr>
                <a:t>年节约用电</a:t>
              </a:r>
              <a:r>
                <a:rPr lang="en-US" altLang="zh-CN" sz="2000" b="1" dirty="0">
                  <a:solidFill>
                    <a:srgbClr val="0F3B9B"/>
                  </a:solidFill>
                  <a:latin typeface="微软雅黑" panose="020B0503020204020204" pitchFamily="34" charset="-122"/>
                  <a:ea typeface="微软雅黑" panose="020B0503020204020204" pitchFamily="34" charset="-122"/>
                </a:rPr>
                <a:t>6.1</a:t>
              </a:r>
              <a:r>
                <a:rPr lang="zh-CN" altLang="zh-CN" sz="2000" b="1" dirty="0">
                  <a:solidFill>
                    <a:srgbClr val="0F3B9B"/>
                  </a:solidFill>
                  <a:latin typeface="微软雅黑" panose="020B0503020204020204" pitchFamily="34" charset="-122"/>
                  <a:ea typeface="微软雅黑" panose="020B0503020204020204" pitchFamily="34" charset="-122"/>
                </a:rPr>
                <a:t>万元</a:t>
              </a:r>
              <a:endParaRPr lang="zh-CN" altLang="zh-CN" sz="2000" b="1" dirty="0">
                <a:solidFill>
                  <a:srgbClr val="0F3B9B"/>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775090" y="2043656"/>
            <a:ext cx="7443421" cy="3531870"/>
            <a:chOff x="6557403" y="2305713"/>
            <a:chExt cx="4956925" cy="2290643"/>
          </a:xfrm>
        </p:grpSpPr>
        <p:sp>
          <p:nvSpPr>
            <p:cNvPr id="10" name="矩形: 圆角 9"/>
            <p:cNvSpPr/>
            <p:nvPr/>
          </p:nvSpPr>
          <p:spPr>
            <a:xfrm>
              <a:off x="6557403" y="2305713"/>
              <a:ext cx="4956925" cy="2290643"/>
            </a:xfrm>
            <a:prstGeom prst="roundRect">
              <a:avLst>
                <a:gd name="adj" fmla="val 3726"/>
              </a:avLst>
            </a:prstGeom>
            <a:gradFill>
              <a:gsLst>
                <a:gs pos="100000">
                  <a:srgbClr val="47C6F4"/>
                </a:gs>
                <a:gs pos="0">
                  <a:schemeClr val="bg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10"/>
            <p:cNvSpPr/>
            <p:nvPr/>
          </p:nvSpPr>
          <p:spPr>
            <a:xfrm>
              <a:off x="6665008" y="2343395"/>
              <a:ext cx="4817193" cy="2195407"/>
            </a:xfrm>
            <a:prstGeom prst="rect">
              <a:avLst/>
            </a:prstGeom>
            <a:noFill/>
          </p:spPr>
          <p:txBody>
            <a:bodyPr wrap="square" rtlCol="0">
              <a:spAutoFit/>
            </a:bodyPr>
            <a:lstStyle/>
            <a:p>
              <a:pPr algn="just">
                <a:lnSpc>
                  <a:spcPct val="120000"/>
                </a:lnSpc>
              </a:pPr>
              <a:r>
                <a:rPr lang="zh-CN" altLang="zh-CN" sz="2000" b="1" dirty="0">
                  <a:solidFill>
                    <a:srgbClr val="0F3B9B"/>
                  </a:solidFill>
                  <a:latin typeface="微软雅黑" panose="020B0503020204020204" pitchFamily="34" charset="-122"/>
                  <a:ea typeface="微软雅黑" panose="020B0503020204020204" pitchFamily="34" charset="-122"/>
                </a:rPr>
                <a:t>原系统无低温投诉，供暖最低用户达到18 °C，大部分用户在23-24°C，个别用户达到26°C以上。本计算按平均23°C来计算过热量。  郑州室外设计温度</a:t>
              </a:r>
              <a:r>
                <a:rPr lang="en-US" altLang="zh-CN" sz="2000" b="1" dirty="0">
                  <a:solidFill>
                    <a:srgbClr val="0F3B9B"/>
                  </a:solidFill>
                  <a:latin typeface="微软雅黑" panose="020B0503020204020204" pitchFamily="34" charset="-122"/>
                  <a:ea typeface="微软雅黑" panose="020B0503020204020204" pitchFamily="34" charset="-122"/>
                </a:rPr>
                <a:t>-3.8</a:t>
              </a:r>
              <a:r>
                <a:rPr lang="zh-CN" altLang="en-US" sz="2000" b="1" dirty="0">
                  <a:solidFill>
                    <a:srgbClr val="0F3B9B"/>
                  </a:solidFill>
                  <a:latin typeface="微软雅黑" panose="020B0503020204020204" pitchFamily="34" charset="-122"/>
                  <a:ea typeface="微软雅黑" panose="020B0503020204020204" pitchFamily="34" charset="-122"/>
                </a:rPr>
                <a:t>°</a:t>
              </a:r>
              <a:r>
                <a:rPr lang="en-US" altLang="zh-CN" sz="2000" b="1" dirty="0">
                  <a:solidFill>
                    <a:srgbClr val="0F3B9B"/>
                  </a:solidFill>
                  <a:latin typeface="微软雅黑" panose="020B0503020204020204" pitchFamily="34" charset="-122"/>
                  <a:ea typeface="微软雅黑" panose="020B0503020204020204" pitchFamily="34" charset="-122"/>
                </a:rPr>
                <a:t>C</a:t>
              </a:r>
              <a:r>
                <a:rPr lang="zh-CN" altLang="en-US" sz="2000" b="1" dirty="0">
                  <a:solidFill>
                    <a:srgbClr val="0F3B9B"/>
                  </a:solidFill>
                  <a:latin typeface="微软雅黑" panose="020B0503020204020204" pitchFamily="34" charset="-122"/>
                  <a:ea typeface="微软雅黑" panose="020B0503020204020204" pitchFamily="34" charset="-122"/>
                </a:rPr>
                <a:t>，标准供热温差</a:t>
              </a:r>
              <a:r>
                <a:rPr lang="zh-CN" altLang="zh-CN" sz="2000" b="1" dirty="0">
                  <a:solidFill>
                    <a:srgbClr val="0F3B9B"/>
                  </a:solidFill>
                  <a:latin typeface="微软雅黑" panose="020B0503020204020204" pitchFamily="34" charset="-122"/>
                  <a:ea typeface="微软雅黑" panose="020B0503020204020204" pitchFamily="34" charset="-122"/>
                  <a:sym typeface="+mn-ea"/>
                </a:rPr>
                <a:t>2</a:t>
              </a:r>
              <a:r>
                <a:rPr lang="en-US" altLang="zh-CN" sz="2000" b="1" dirty="0">
                  <a:solidFill>
                    <a:srgbClr val="0F3B9B"/>
                  </a:solidFill>
                  <a:latin typeface="微软雅黑" panose="020B0503020204020204" pitchFamily="34" charset="-122"/>
                  <a:ea typeface="微软雅黑" panose="020B0503020204020204" pitchFamily="34" charset="-122"/>
                  <a:sym typeface="+mn-ea"/>
                </a:rPr>
                <a:t>1.8</a:t>
              </a:r>
              <a:r>
                <a:rPr lang="zh-CN" altLang="en-US" sz="2000" b="1" dirty="0">
                  <a:solidFill>
                    <a:srgbClr val="0F3B9B"/>
                  </a:solidFill>
                  <a:latin typeface="微软雅黑" panose="020B0503020204020204" pitchFamily="34" charset="-122"/>
                  <a:ea typeface="微软雅黑" panose="020B0503020204020204" pitchFamily="34" charset="-122"/>
                  <a:sym typeface="+mn-ea"/>
                </a:rPr>
                <a:t>°</a:t>
              </a:r>
              <a:r>
                <a:rPr lang="en-US" altLang="zh-CN" sz="2000" b="1" dirty="0">
                  <a:solidFill>
                    <a:srgbClr val="0F3B9B"/>
                  </a:solidFill>
                  <a:latin typeface="微软雅黑" panose="020B0503020204020204" pitchFamily="34" charset="-122"/>
                  <a:ea typeface="微软雅黑" panose="020B0503020204020204" pitchFamily="34" charset="-122"/>
                  <a:sym typeface="+mn-ea"/>
                </a:rPr>
                <a:t>C</a:t>
              </a:r>
              <a:endParaRPr lang="zh-CN" altLang="zh-CN" sz="2000" b="1" dirty="0">
                <a:solidFill>
                  <a:srgbClr val="0F3B9B"/>
                </a:solidFill>
                <a:latin typeface="微软雅黑" panose="020B0503020204020204" pitchFamily="34" charset="-122"/>
                <a:ea typeface="微软雅黑" panose="020B0503020204020204" pitchFamily="34" charset="-122"/>
              </a:endParaRPr>
            </a:p>
            <a:p>
              <a:pPr algn="just">
                <a:lnSpc>
                  <a:spcPct val="120000"/>
                </a:lnSpc>
              </a:pPr>
              <a:r>
                <a:rPr lang="zh-CN" altLang="zh-CN" sz="2000" b="1" dirty="0">
                  <a:solidFill>
                    <a:srgbClr val="0F3B9B"/>
                  </a:solidFill>
                  <a:latin typeface="微软雅黑" panose="020B0503020204020204" pitchFamily="34" charset="-122"/>
                  <a:ea typeface="微软雅黑" panose="020B0503020204020204" pitchFamily="34" charset="-122"/>
                </a:rPr>
                <a:t>依传统能耗为基础，折合节约空间</a:t>
              </a:r>
              <a:endParaRPr lang="zh-CN" altLang="zh-CN" sz="2000" b="1" dirty="0">
                <a:solidFill>
                  <a:srgbClr val="0F3B9B"/>
                </a:solidFill>
                <a:latin typeface="微软雅黑" panose="020B0503020204020204" pitchFamily="34" charset="-122"/>
                <a:ea typeface="微软雅黑" panose="020B0503020204020204" pitchFamily="34" charset="-122"/>
              </a:endParaRPr>
            </a:p>
            <a:p>
              <a:pPr algn="just">
                <a:lnSpc>
                  <a:spcPct val="120000"/>
                </a:lnSpc>
              </a:pPr>
              <a:r>
                <a:rPr lang="zh-CN" altLang="zh-CN" sz="2000" b="1" dirty="0">
                  <a:solidFill>
                    <a:srgbClr val="0F3B9B"/>
                  </a:solidFill>
                  <a:latin typeface="微软雅黑" panose="020B0503020204020204" pitchFamily="34" charset="-122"/>
                  <a:ea typeface="微软雅黑" panose="020B0503020204020204" pitchFamily="34" charset="-122"/>
                </a:rPr>
                <a:t>（2</a:t>
              </a:r>
              <a:r>
                <a:rPr lang="en-US" altLang="zh-CN" sz="2000" b="1" dirty="0">
                  <a:solidFill>
                    <a:srgbClr val="0F3B9B"/>
                  </a:solidFill>
                  <a:latin typeface="微软雅黑" panose="020B0503020204020204" pitchFamily="34" charset="-122"/>
                  <a:ea typeface="微软雅黑" panose="020B0503020204020204" pitchFamily="34" charset="-122"/>
                </a:rPr>
                <a:t>6.8</a:t>
              </a:r>
              <a:r>
                <a:rPr lang="zh-CN" altLang="zh-CN" sz="2000" b="1" dirty="0">
                  <a:solidFill>
                    <a:srgbClr val="0F3B9B"/>
                  </a:solidFill>
                  <a:latin typeface="微软雅黑" panose="020B0503020204020204" pitchFamily="34" charset="-122"/>
                  <a:ea typeface="微软雅黑" panose="020B0503020204020204" pitchFamily="34" charset="-122"/>
                </a:rPr>
                <a:t>-2</a:t>
              </a:r>
              <a:r>
                <a:rPr lang="en-US" altLang="zh-CN" sz="2000" b="1" dirty="0">
                  <a:solidFill>
                    <a:srgbClr val="0F3B9B"/>
                  </a:solidFill>
                  <a:latin typeface="微软雅黑" panose="020B0503020204020204" pitchFamily="34" charset="-122"/>
                  <a:ea typeface="微软雅黑" panose="020B0503020204020204" pitchFamily="34" charset="-122"/>
                </a:rPr>
                <a:t>1.8</a:t>
              </a:r>
              <a:r>
                <a:rPr lang="zh-CN" altLang="zh-CN" sz="2000" b="1" dirty="0">
                  <a:solidFill>
                    <a:srgbClr val="0F3B9B"/>
                  </a:solidFill>
                  <a:latin typeface="微软雅黑" panose="020B0503020204020204" pitchFamily="34" charset="-122"/>
                  <a:ea typeface="微软雅黑" panose="020B0503020204020204" pitchFamily="34" charset="-122"/>
                </a:rPr>
                <a:t>）</a:t>
              </a:r>
              <a:r>
                <a:rPr lang="en-US" altLang="zh-CN" sz="2000" b="1" dirty="0">
                  <a:solidFill>
                    <a:srgbClr val="0F3B9B"/>
                  </a:solidFill>
                  <a:latin typeface="微软雅黑" panose="020B0503020204020204" pitchFamily="34" charset="-122"/>
                  <a:ea typeface="微软雅黑" panose="020B0503020204020204" pitchFamily="34" charset="-122"/>
                </a:rPr>
                <a:t>/26.</a:t>
              </a:r>
              <a:r>
                <a:rPr lang="zh-CN" altLang="zh-CN" sz="2000" b="1" dirty="0">
                  <a:solidFill>
                    <a:srgbClr val="0F3B9B"/>
                  </a:solidFill>
                  <a:latin typeface="微软雅黑" panose="020B0503020204020204" pitchFamily="34" charset="-122"/>
                  <a:ea typeface="微软雅黑" panose="020B0503020204020204" pitchFamily="34" charset="-122"/>
                </a:rPr>
                <a:t>8=18.66%</a:t>
              </a:r>
              <a:endParaRPr lang="zh-CN" altLang="zh-CN" sz="2000" b="1" dirty="0">
                <a:solidFill>
                  <a:srgbClr val="0F3B9B"/>
                </a:solidFill>
                <a:latin typeface="微软雅黑" panose="020B0503020204020204" pitchFamily="34" charset="-122"/>
                <a:ea typeface="微软雅黑" panose="020B0503020204020204" pitchFamily="34" charset="-122"/>
              </a:endParaRPr>
            </a:p>
            <a:p>
              <a:pPr algn="just">
                <a:lnSpc>
                  <a:spcPct val="120000"/>
                </a:lnSpc>
              </a:pPr>
              <a:r>
                <a:rPr lang="zh-CN" altLang="zh-CN" sz="2000" b="1" dirty="0">
                  <a:solidFill>
                    <a:srgbClr val="0F3B9B"/>
                  </a:solidFill>
                  <a:latin typeface="微软雅黑" panose="020B0503020204020204" pitchFamily="34" charset="-122"/>
                  <a:ea typeface="微软雅黑" panose="020B0503020204020204" pitchFamily="34" charset="-122"/>
                </a:rPr>
                <a:t>每年热量按年浪费</a:t>
              </a:r>
              <a:endParaRPr lang="zh-CN" altLang="zh-CN" sz="2000" b="1" dirty="0">
                <a:solidFill>
                  <a:srgbClr val="0F3B9B"/>
                </a:solidFill>
                <a:latin typeface="微软雅黑" panose="020B0503020204020204" pitchFamily="34" charset="-122"/>
                <a:ea typeface="微软雅黑" panose="020B0503020204020204" pitchFamily="34" charset="-122"/>
              </a:endParaRPr>
            </a:p>
            <a:p>
              <a:pPr algn="just">
                <a:lnSpc>
                  <a:spcPct val="120000"/>
                </a:lnSpc>
              </a:pPr>
              <a:r>
                <a:rPr lang="en-US" altLang="zh-CN" sz="2000" b="1" dirty="0">
                  <a:solidFill>
                    <a:srgbClr val="0F3B9B"/>
                  </a:solidFill>
                  <a:latin typeface="微软雅黑" panose="020B0503020204020204" pitchFamily="34" charset="-122"/>
                  <a:ea typeface="微软雅黑" panose="020B0503020204020204" pitchFamily="34" charset="-122"/>
                </a:rPr>
                <a:t>0.37GJ*300000*18.66%=20712</a:t>
              </a:r>
              <a:endParaRPr lang="en-US" altLang="zh-CN" sz="2000" b="1" dirty="0">
                <a:solidFill>
                  <a:srgbClr val="0F3B9B"/>
                </a:solidFill>
                <a:latin typeface="微软雅黑" panose="020B0503020204020204" pitchFamily="34" charset="-122"/>
                <a:ea typeface="微软雅黑" panose="020B0503020204020204" pitchFamily="34" charset="-122"/>
              </a:endParaRPr>
            </a:p>
            <a:p>
              <a:pPr algn="just">
                <a:lnSpc>
                  <a:spcPct val="120000"/>
                </a:lnSpc>
              </a:pPr>
              <a:r>
                <a:rPr lang="en-US" altLang="zh-CN" sz="2000" b="1" dirty="0">
                  <a:solidFill>
                    <a:srgbClr val="0F3B9B"/>
                  </a:solidFill>
                  <a:latin typeface="微软雅黑" panose="020B0503020204020204" pitchFamily="34" charset="-122"/>
                  <a:ea typeface="微软雅黑" panose="020B0503020204020204" pitchFamily="34" charset="-122"/>
                </a:rPr>
                <a:t>60GJ</a:t>
              </a:r>
              <a:r>
                <a:rPr lang="zh-CN" altLang="en-US" sz="2000" b="1" dirty="0">
                  <a:solidFill>
                    <a:srgbClr val="0F3B9B"/>
                  </a:solidFill>
                  <a:latin typeface="微软雅黑" panose="020B0503020204020204" pitchFamily="34" charset="-122"/>
                  <a:ea typeface="微软雅黑" panose="020B0503020204020204" pitchFamily="34" charset="-122"/>
                </a:rPr>
                <a:t>热价</a:t>
              </a:r>
              <a:r>
                <a:rPr lang="en-US" altLang="zh-CN" sz="2000" b="1" dirty="0">
                  <a:solidFill>
                    <a:srgbClr val="0F3B9B"/>
                  </a:solidFill>
                  <a:latin typeface="微软雅黑" panose="020B0503020204020204" pitchFamily="34" charset="-122"/>
                  <a:ea typeface="微软雅黑" panose="020B0503020204020204" pitchFamily="34" charset="-122"/>
                </a:rPr>
                <a:t>42</a:t>
              </a:r>
              <a:r>
                <a:rPr lang="zh-CN" altLang="en-US" sz="2000" b="1" dirty="0">
                  <a:solidFill>
                    <a:srgbClr val="0F3B9B"/>
                  </a:solidFill>
                  <a:latin typeface="微软雅黑" panose="020B0503020204020204" pitchFamily="34" charset="-122"/>
                  <a:ea typeface="微软雅黑" panose="020B0503020204020204" pitchFamily="34" charset="-122"/>
                </a:rPr>
                <a:t>元</a:t>
              </a:r>
              <a:r>
                <a:rPr lang="en-US" altLang="zh-CN" sz="2000" b="1" dirty="0">
                  <a:solidFill>
                    <a:srgbClr val="0F3B9B"/>
                  </a:solidFill>
                  <a:latin typeface="微软雅黑" panose="020B0503020204020204" pitchFamily="34" charset="-122"/>
                  <a:ea typeface="微软雅黑" panose="020B0503020204020204" pitchFamily="34" charset="-122"/>
                </a:rPr>
                <a:t>/GJ</a:t>
              </a:r>
              <a:r>
                <a:rPr lang="zh-CN" altLang="en-US" sz="2000" b="1" dirty="0">
                  <a:solidFill>
                    <a:srgbClr val="0F3B9B"/>
                  </a:solidFill>
                  <a:latin typeface="微软雅黑" panose="020B0503020204020204" pitchFamily="34" charset="-122"/>
                  <a:ea typeface="微软雅黑" panose="020B0503020204020204" pitchFamily="34" charset="-122"/>
                </a:rPr>
                <a:t>，年浪费</a:t>
              </a:r>
              <a:r>
                <a:rPr lang="en-US" altLang="zh-CN" sz="2000" b="1" dirty="0">
                  <a:solidFill>
                    <a:srgbClr val="0F3B9B"/>
                  </a:solidFill>
                  <a:latin typeface="微软雅黑" panose="020B0503020204020204" pitchFamily="34" charset="-122"/>
                  <a:ea typeface="微软雅黑" panose="020B0503020204020204" pitchFamily="34" charset="-122"/>
                </a:rPr>
                <a:t>86.99</a:t>
              </a:r>
              <a:r>
                <a:rPr lang="zh-CN" altLang="en-US" sz="2000" b="1" dirty="0">
                  <a:solidFill>
                    <a:srgbClr val="0F3B9B"/>
                  </a:solidFill>
                  <a:latin typeface="微软雅黑" panose="020B0503020204020204" pitchFamily="34" charset="-122"/>
                  <a:ea typeface="微软雅黑" panose="020B0503020204020204" pitchFamily="34" charset="-122"/>
                </a:rPr>
                <a:t>万元</a:t>
              </a:r>
              <a:endParaRPr lang="en-US" altLang="zh-CN" sz="2000" b="1" dirty="0">
                <a:solidFill>
                  <a:srgbClr val="0F3B9B"/>
                </a:solidFill>
                <a:latin typeface="微软雅黑" panose="020B0503020204020204" pitchFamily="34" charset="-122"/>
                <a:ea typeface="微软雅黑" panose="020B0503020204020204" pitchFamily="34" charset="-122"/>
              </a:endParaRPr>
            </a:p>
            <a:p>
              <a:pPr algn="just">
                <a:lnSpc>
                  <a:spcPct val="120000"/>
                </a:lnSpc>
              </a:pPr>
              <a:r>
                <a:rPr lang="zh-CN" altLang="en-US" sz="2000" b="1" dirty="0">
                  <a:solidFill>
                    <a:srgbClr val="0F3B9B"/>
                  </a:solidFill>
                  <a:latin typeface="微软雅黑" panose="020B0503020204020204" pitchFamily="34" charset="-122"/>
                  <a:ea typeface="微软雅黑" panose="020B0503020204020204" pitchFamily="34" charset="-122"/>
                </a:rPr>
                <a:t>每年节约按浪费量的</a:t>
              </a:r>
              <a:r>
                <a:rPr lang="en-US" altLang="zh-CN" sz="2000" b="1" dirty="0">
                  <a:solidFill>
                    <a:srgbClr val="0F3B9B"/>
                  </a:solidFill>
                  <a:latin typeface="微软雅黑" panose="020B0503020204020204" pitchFamily="34" charset="-122"/>
                  <a:ea typeface="微软雅黑" panose="020B0503020204020204" pitchFamily="34" charset="-122"/>
                </a:rPr>
                <a:t>90%</a:t>
              </a:r>
              <a:r>
                <a:rPr lang="zh-CN" altLang="en-US" sz="2000" b="1" dirty="0">
                  <a:solidFill>
                    <a:srgbClr val="0F3B9B"/>
                  </a:solidFill>
                  <a:latin typeface="微软雅黑" panose="020B0503020204020204" pitchFamily="34" charset="-122"/>
                  <a:ea typeface="微软雅黑" panose="020B0503020204020204" pitchFamily="34" charset="-122"/>
                </a:rPr>
                <a:t>则年节约</a:t>
              </a:r>
              <a:r>
                <a:rPr lang="en-US" altLang="zh-CN" sz="2000" b="1" dirty="0">
                  <a:solidFill>
                    <a:srgbClr val="0F3B9B"/>
                  </a:solidFill>
                  <a:latin typeface="微软雅黑" panose="020B0503020204020204" pitchFamily="34" charset="-122"/>
                  <a:ea typeface="微软雅黑" panose="020B0503020204020204" pitchFamily="34" charset="-122"/>
                </a:rPr>
                <a:t>78.294</a:t>
              </a:r>
              <a:r>
                <a:rPr lang="zh-CN" altLang="zh-CN" sz="2000" b="1" dirty="0">
                  <a:solidFill>
                    <a:srgbClr val="0F3B9B"/>
                  </a:solidFill>
                  <a:latin typeface="微软雅黑" panose="020B0503020204020204" pitchFamily="34" charset="-122"/>
                  <a:ea typeface="微软雅黑" panose="020B0503020204020204" pitchFamily="34" charset="-122"/>
                </a:rPr>
                <a:t>万元</a:t>
              </a:r>
              <a:endParaRPr lang="zh-CN" altLang="zh-CN" sz="2000" b="1" dirty="0">
                <a:solidFill>
                  <a:srgbClr val="0F3B9B"/>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2836471" y="5693210"/>
            <a:ext cx="6519058" cy="565604"/>
          </a:xfrm>
          <a:prstGeom prst="rect">
            <a:avLst/>
          </a:prstGeom>
          <a:noFill/>
        </p:spPr>
        <p:txBody>
          <a:bodyPr wrap="square" rtlCol="0">
            <a:spAutoFit/>
          </a:bodyPr>
          <a:lstStyle/>
          <a:p>
            <a:pPr algn="ctr">
              <a:lnSpc>
                <a:spcPct val="120000"/>
              </a:lnSpc>
            </a:pPr>
            <a:r>
              <a:rPr lang="zh-CN" altLang="zh-CN" sz="2800" b="1" dirty="0">
                <a:solidFill>
                  <a:srgbClr val="FFC000"/>
                </a:solidFill>
                <a:latin typeface="微软雅黑" panose="020B0503020204020204" pitchFamily="34" charset="-122"/>
                <a:ea typeface="微软雅黑" panose="020B0503020204020204" pitchFamily="34" charset="-122"/>
              </a:rPr>
              <a:t>年节约热电费用</a:t>
            </a:r>
            <a:r>
              <a:rPr lang="en-US" altLang="zh-CN" sz="2800" b="1" dirty="0">
                <a:solidFill>
                  <a:srgbClr val="FFC000"/>
                </a:solidFill>
                <a:latin typeface="微软雅黑" panose="020B0503020204020204" pitchFamily="34" charset="-122"/>
                <a:ea typeface="微软雅黑" panose="020B0503020204020204" pitchFamily="34" charset="-122"/>
              </a:rPr>
              <a:t>84.394</a:t>
            </a:r>
            <a:r>
              <a:rPr lang="zh-CN" altLang="zh-CN" sz="2800" b="1" dirty="0">
                <a:solidFill>
                  <a:srgbClr val="FFC000"/>
                </a:solidFill>
                <a:latin typeface="微软雅黑" panose="020B0503020204020204" pitchFamily="34" charset="-122"/>
                <a:ea typeface="微软雅黑" panose="020B0503020204020204" pitchFamily="34" charset="-122"/>
              </a:rPr>
              <a:t>万元</a:t>
            </a:r>
            <a:endParaRPr lang="zh-CN" altLang="zh-CN" sz="2800" b="1" dirty="0">
              <a:solidFill>
                <a:srgbClr val="FFC000"/>
              </a:solidFill>
              <a:latin typeface="微软雅黑" panose="020B0503020204020204" pitchFamily="34" charset="-122"/>
              <a:ea typeface="微软雅黑" panose="020B0503020204020204" pitchFamily="34" charset="-122"/>
            </a:endParaRPr>
          </a:p>
        </p:txBody>
      </p:sp>
      <p:sp>
        <p:nvSpPr>
          <p:cNvPr id="6" name="矩形 5"/>
          <p:cNvSpPr/>
          <p:nvPr/>
        </p:nvSpPr>
        <p:spPr>
          <a:xfrm>
            <a:off x="2953638" y="1525225"/>
            <a:ext cx="6284724" cy="400110"/>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郑州</a:t>
            </a:r>
            <a:r>
              <a:rPr lang="en-US" altLang="zh-CN" sz="2000" b="1" dirty="0">
                <a:solidFill>
                  <a:schemeClr val="bg1"/>
                </a:solidFill>
                <a:latin typeface="微软雅黑" panose="020B0503020204020204" pitchFamily="34" charset="-122"/>
                <a:ea typeface="微软雅黑" panose="020B0503020204020204" pitchFamily="34" charset="-122"/>
                <a:sym typeface="+mn-ea"/>
              </a:rPr>
              <a:t>30</a:t>
            </a:r>
            <a:r>
              <a:rPr lang="zh-CN" altLang="zh-CN" sz="2000" b="1" dirty="0">
                <a:solidFill>
                  <a:schemeClr val="bg1"/>
                </a:solidFill>
                <a:latin typeface="微软雅黑" panose="020B0503020204020204" pitchFamily="34" charset="-122"/>
                <a:ea typeface="微软雅黑" panose="020B0503020204020204" pitchFamily="34" charset="-122"/>
                <a:sym typeface="+mn-ea"/>
              </a:rPr>
              <a:t>万平方米供暖系统</a:t>
            </a:r>
            <a:r>
              <a:rPr lang="zh-CN" altLang="zh-CN" sz="2000" b="1" dirty="0">
                <a:solidFill>
                  <a:schemeClr val="bg1"/>
                </a:solidFill>
                <a:latin typeface="微软雅黑" panose="020B0503020204020204" pitchFamily="34" charset="-122"/>
                <a:ea typeface="微软雅黑" panose="020B0503020204020204" pitchFamily="34" charset="-122"/>
              </a:rPr>
              <a:t>改造后年节约费用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p:cNvSpPr/>
          <p:nvPr/>
        </p:nvSpPr>
        <p:spPr bwMode="auto">
          <a:xfrm>
            <a:off x="-18726" y="2539085"/>
            <a:ext cx="5045076" cy="2738707"/>
          </a:xfrm>
          <a:custGeom>
            <a:avLst/>
            <a:gdLst>
              <a:gd name="connsiteX0" fmla="*/ 0 w 5045076"/>
              <a:gd name="connsiteY0" fmla="*/ 0 h 3082877"/>
              <a:gd name="connsiteX1" fmla="*/ 5045076 w 5045076"/>
              <a:gd name="connsiteY1" fmla="*/ 2514084 h 3082877"/>
              <a:gd name="connsiteX2" fmla="*/ 5025952 w 5045076"/>
              <a:gd name="connsiteY2" fmla="*/ 2526037 h 3082877"/>
              <a:gd name="connsiteX3" fmla="*/ 4987934 w 5045076"/>
              <a:gd name="connsiteY3" fmla="*/ 2548982 h 3082877"/>
              <a:gd name="connsiteX4" fmla="*/ 4829447 w 5045076"/>
              <a:gd name="connsiteY4" fmla="*/ 2616387 h 3082877"/>
              <a:gd name="connsiteX5" fmla="*/ 3151933 w 5045076"/>
              <a:gd name="connsiteY5" fmla="*/ 3082877 h 3082877"/>
              <a:gd name="connsiteX6" fmla="*/ 1276894 w 5045076"/>
              <a:gd name="connsiteY6" fmla="*/ 2793358 h 3082877"/>
              <a:gd name="connsiteX7" fmla="*/ 352100 w 5045076"/>
              <a:gd name="connsiteY7" fmla="*/ 2186413 h 3082877"/>
              <a:gd name="connsiteX8" fmla="*/ 0 w 5045076"/>
              <a:gd name="connsiteY8" fmla="*/ 1886429 h 3082877"/>
              <a:gd name="connsiteX9" fmla="*/ 0 w 5045076"/>
              <a:gd name="connsiteY9" fmla="*/ 1859622 h 3082877"/>
              <a:gd name="connsiteX10" fmla="*/ 0 w 5045076"/>
              <a:gd name="connsiteY10" fmla="*/ 0 h 308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5076" h="3082877">
                <a:moveTo>
                  <a:pt x="0" y="0"/>
                </a:moveTo>
                <a:cubicBezTo>
                  <a:pt x="517661" y="1189047"/>
                  <a:pt x="1883947" y="3225420"/>
                  <a:pt x="5045076" y="2514084"/>
                </a:cubicBezTo>
                <a:cubicBezTo>
                  <a:pt x="5045076" y="2514084"/>
                  <a:pt x="5038545" y="2518266"/>
                  <a:pt x="5025952" y="2526037"/>
                </a:cubicBezTo>
                <a:lnTo>
                  <a:pt x="4987934" y="2548982"/>
                </a:lnTo>
                <a:lnTo>
                  <a:pt x="4829447" y="2616387"/>
                </a:lnTo>
                <a:cubicBezTo>
                  <a:pt x="4270276" y="2845463"/>
                  <a:pt x="3708718" y="3020090"/>
                  <a:pt x="3151933" y="3082877"/>
                </a:cubicBezTo>
                <a:cubicBezTo>
                  <a:pt x="2384101" y="3061948"/>
                  <a:pt x="1768986" y="2953815"/>
                  <a:pt x="1276894" y="2793358"/>
                </a:cubicBezTo>
                <a:cubicBezTo>
                  <a:pt x="967215" y="2650342"/>
                  <a:pt x="657537" y="2451515"/>
                  <a:pt x="352100" y="2186413"/>
                </a:cubicBezTo>
                <a:cubicBezTo>
                  <a:pt x="220593" y="2071303"/>
                  <a:pt x="101812" y="1973634"/>
                  <a:pt x="0" y="1886429"/>
                </a:cubicBezTo>
                <a:lnTo>
                  <a:pt x="0" y="1859622"/>
                </a:lnTo>
                <a:cubicBezTo>
                  <a:pt x="0" y="1687080"/>
                  <a:pt x="0" y="1226967"/>
                  <a:pt x="0" y="0"/>
                </a:cubicBezTo>
                <a:close/>
              </a:path>
            </a:pathLst>
          </a:custGeom>
          <a:solidFill>
            <a:srgbClr val="FF8607"/>
          </a:solidFill>
          <a:ln>
            <a:noFill/>
          </a:ln>
        </p:spPr>
        <p:txBody>
          <a:bodyPr vert="horz" wrap="square" lIns="91440" tIns="45720" rIns="91440" bIns="45720" numCol="1" anchor="t" anchorCtr="0" compatLnSpc="1">
            <a:noAutofit/>
          </a:bodyPr>
          <a:lstStyle/>
          <a:p>
            <a:endParaRPr lang="zh-CN" altLang="en-US"/>
          </a:p>
        </p:txBody>
      </p:sp>
      <p:sp>
        <p:nvSpPr>
          <p:cNvPr id="3" name="Freeform 14"/>
          <p:cNvSpPr/>
          <p:nvPr/>
        </p:nvSpPr>
        <p:spPr bwMode="auto">
          <a:xfrm>
            <a:off x="-29521" y="2828290"/>
            <a:ext cx="12251366" cy="4022090"/>
          </a:xfrm>
          <a:custGeom>
            <a:avLst/>
            <a:gdLst>
              <a:gd name="T0" fmla="*/ 2874 w 2874"/>
              <a:gd name="T1" fmla="*/ 376 h 1399"/>
              <a:gd name="T2" fmla="*/ 2022 w 2874"/>
              <a:gd name="T3" fmla="*/ 176 h 1399"/>
              <a:gd name="T4" fmla="*/ 1301 w 2874"/>
              <a:gd name="T5" fmla="*/ 599 h 1399"/>
              <a:gd name="T6" fmla="*/ 1294 w 2874"/>
              <a:gd name="T7" fmla="*/ 601 h 1399"/>
              <a:gd name="T8" fmla="*/ 1270 w 2874"/>
              <a:gd name="T9" fmla="*/ 617 h 1399"/>
              <a:gd name="T10" fmla="*/ 743 w 2874"/>
              <a:gd name="T11" fmla="*/ 821 h 1399"/>
              <a:gd name="T12" fmla="*/ 301 w 2874"/>
              <a:gd name="T13" fmla="*/ 738 h 1399"/>
              <a:gd name="T14" fmla="*/ 83 w 2874"/>
              <a:gd name="T15" fmla="*/ 564 h 1399"/>
              <a:gd name="T16" fmla="*/ 0 w 2874"/>
              <a:gd name="T17" fmla="*/ 478 h 1399"/>
              <a:gd name="T18" fmla="*/ 0 w 2874"/>
              <a:gd name="T19" fmla="*/ 868 h 1399"/>
              <a:gd name="T20" fmla="*/ 0 w 2874"/>
              <a:gd name="T21" fmla="*/ 944 h 1399"/>
              <a:gd name="T22" fmla="*/ 0 w 2874"/>
              <a:gd name="T23" fmla="*/ 1399 h 1399"/>
              <a:gd name="T24" fmla="*/ 2874 w 2874"/>
              <a:gd name="T25" fmla="*/ 1399 h 1399"/>
              <a:gd name="T26" fmla="*/ 2874 w 2874"/>
              <a:gd name="T27" fmla="*/ 376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74" h="1399">
                <a:moveTo>
                  <a:pt x="2874" y="376"/>
                </a:moveTo>
                <a:cubicBezTo>
                  <a:pt x="2701" y="194"/>
                  <a:pt x="2407" y="0"/>
                  <a:pt x="2022" y="176"/>
                </a:cubicBezTo>
                <a:cubicBezTo>
                  <a:pt x="1785" y="285"/>
                  <a:pt x="1544" y="458"/>
                  <a:pt x="1301" y="599"/>
                </a:cubicBezTo>
                <a:cubicBezTo>
                  <a:pt x="1294" y="601"/>
                  <a:pt x="1294" y="601"/>
                  <a:pt x="1294" y="601"/>
                </a:cubicBezTo>
                <a:cubicBezTo>
                  <a:pt x="1270" y="617"/>
                  <a:pt x="1270" y="617"/>
                  <a:pt x="1270" y="617"/>
                </a:cubicBezTo>
                <a:cubicBezTo>
                  <a:pt x="1095" y="716"/>
                  <a:pt x="918" y="797"/>
                  <a:pt x="743" y="821"/>
                </a:cubicBezTo>
                <a:cubicBezTo>
                  <a:pt x="562" y="815"/>
                  <a:pt x="417" y="784"/>
                  <a:pt x="301" y="738"/>
                </a:cubicBezTo>
                <a:cubicBezTo>
                  <a:pt x="228" y="697"/>
                  <a:pt x="155" y="640"/>
                  <a:pt x="83" y="564"/>
                </a:cubicBezTo>
                <a:cubicBezTo>
                  <a:pt x="52" y="531"/>
                  <a:pt x="24" y="503"/>
                  <a:pt x="0" y="478"/>
                </a:cubicBezTo>
                <a:cubicBezTo>
                  <a:pt x="0" y="868"/>
                  <a:pt x="0" y="868"/>
                  <a:pt x="0" y="868"/>
                </a:cubicBezTo>
                <a:cubicBezTo>
                  <a:pt x="0" y="944"/>
                  <a:pt x="0" y="944"/>
                  <a:pt x="0" y="944"/>
                </a:cubicBezTo>
                <a:cubicBezTo>
                  <a:pt x="0" y="1399"/>
                  <a:pt x="0" y="1399"/>
                  <a:pt x="0" y="1399"/>
                </a:cubicBezTo>
                <a:cubicBezTo>
                  <a:pt x="2874" y="1399"/>
                  <a:pt x="2874" y="1399"/>
                  <a:pt x="2874" y="1399"/>
                </a:cubicBezTo>
                <a:lnTo>
                  <a:pt x="2874" y="376"/>
                </a:lnTo>
                <a:close/>
              </a:path>
            </a:pathLst>
          </a:custGeom>
          <a:blipFill>
            <a:blip r:embed="rId1" cstate="print"/>
            <a:srcRect/>
            <a:stretch>
              <a:fillRect l="-23941" r="-23941"/>
            </a:stretch>
          </a:blipFill>
          <a:ln>
            <a:noFill/>
          </a:ln>
        </p:spPr>
        <p:txBody>
          <a:bodyPr vert="horz" wrap="square" lIns="91440" tIns="45720" rIns="91440" bIns="45720" numCol="1" anchor="t" anchorCtr="0" compatLnSpc="1"/>
          <a:lstStyle/>
          <a:p>
            <a:endParaRPr lang="zh-CN" altLang="en-US"/>
          </a:p>
        </p:txBody>
      </p:sp>
      <p:sp>
        <p:nvSpPr>
          <p:cNvPr id="4" name="Freeform 15"/>
          <p:cNvSpPr/>
          <p:nvPr/>
        </p:nvSpPr>
        <p:spPr bwMode="auto">
          <a:xfrm>
            <a:off x="-18726" y="3760624"/>
            <a:ext cx="3444875" cy="1775460"/>
          </a:xfrm>
          <a:custGeom>
            <a:avLst/>
            <a:gdLst>
              <a:gd name="T0" fmla="*/ 0 w 812"/>
              <a:gd name="T1" fmla="*/ 0 h 625"/>
              <a:gd name="T2" fmla="*/ 0 w 812"/>
              <a:gd name="T3" fmla="*/ 346 h 625"/>
              <a:gd name="T4" fmla="*/ 812 w 812"/>
              <a:gd name="T5" fmla="*/ 497 h 625"/>
              <a:gd name="T6" fmla="*/ 0 w 812"/>
              <a:gd name="T7" fmla="*/ 0 h 625"/>
            </a:gdLst>
            <a:ahLst/>
            <a:cxnLst>
              <a:cxn ang="0">
                <a:pos x="T0" y="T1"/>
              </a:cxn>
              <a:cxn ang="0">
                <a:pos x="T2" y="T3"/>
              </a:cxn>
              <a:cxn ang="0">
                <a:pos x="T4" y="T5"/>
              </a:cxn>
              <a:cxn ang="0">
                <a:pos x="T6" y="T7"/>
              </a:cxn>
            </a:cxnLst>
            <a:rect l="0" t="0" r="r" b="b"/>
            <a:pathLst>
              <a:path w="812" h="625">
                <a:moveTo>
                  <a:pt x="0" y="0"/>
                </a:moveTo>
                <a:cubicBezTo>
                  <a:pt x="0" y="346"/>
                  <a:pt x="0" y="346"/>
                  <a:pt x="0" y="346"/>
                </a:cubicBezTo>
                <a:cubicBezTo>
                  <a:pt x="364" y="625"/>
                  <a:pt x="812" y="497"/>
                  <a:pt x="812" y="497"/>
                </a:cubicBezTo>
                <a:cubicBezTo>
                  <a:pt x="420" y="524"/>
                  <a:pt x="150" y="230"/>
                  <a:pt x="0" y="0"/>
                </a:cubicBezTo>
                <a:close/>
              </a:path>
            </a:pathLst>
          </a:custGeom>
          <a:solidFill>
            <a:srgbClr val="00B0F0"/>
          </a:solidFill>
          <a:ln>
            <a:noFill/>
          </a:ln>
        </p:spPr>
        <p:txBody>
          <a:bodyPr vert="horz" wrap="square" lIns="91440" tIns="45720" rIns="91440" bIns="45720" numCol="1" anchor="t" anchorCtr="0" compatLnSpc="1"/>
          <a:lstStyle/>
          <a:p>
            <a:endParaRPr lang="zh-CN" altLang="en-US"/>
          </a:p>
        </p:txBody>
      </p:sp>
      <p:sp>
        <p:nvSpPr>
          <p:cNvPr id="6" name="文本框 5"/>
          <p:cNvSpPr txBox="1"/>
          <p:nvPr/>
        </p:nvSpPr>
        <p:spPr>
          <a:xfrm>
            <a:off x="3678780" y="1758008"/>
            <a:ext cx="4834439" cy="1015663"/>
          </a:xfrm>
          <a:prstGeom prst="rect">
            <a:avLst/>
          </a:prstGeom>
          <a:noFill/>
        </p:spPr>
        <p:txBody>
          <a:bodyPr wrap="squar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6000" spc="600" dirty="0"/>
              <a:t>谢谢大家</a:t>
            </a:r>
            <a:endParaRPr lang="zh-CN" altLang="en-US" sz="6000" spc="600" dirty="0"/>
          </a:p>
        </p:txBody>
      </p:sp>
      <p:sp>
        <p:nvSpPr>
          <p:cNvPr id="15" name="任意多边形: 形状 14"/>
          <p:cNvSpPr/>
          <p:nvPr/>
        </p:nvSpPr>
        <p:spPr bwMode="auto">
          <a:xfrm rot="20844542" flipH="1" flipV="1">
            <a:off x="9520861" y="2959249"/>
            <a:ext cx="2805430" cy="2208530"/>
          </a:xfrm>
          <a:custGeom>
            <a:avLst/>
            <a:gdLst>
              <a:gd name="connsiteX0" fmla="*/ 1659943 w 4222861"/>
              <a:gd name="connsiteY0" fmla="*/ 1312541 h 1588781"/>
              <a:gd name="connsiteX1" fmla="*/ 44939 w 4222861"/>
              <a:gd name="connsiteY1" fmla="*/ 714492 h 1588781"/>
              <a:gd name="connsiteX2" fmla="*/ 0 w 4222861"/>
              <a:gd name="connsiteY2" fmla="*/ 688448 h 1588781"/>
              <a:gd name="connsiteX3" fmla="*/ 183491 w 4222861"/>
              <a:gd name="connsiteY3" fmla="*/ 0 h 1588781"/>
              <a:gd name="connsiteX4" fmla="*/ 382825 w 4222861"/>
              <a:gd name="connsiteY4" fmla="*/ 149806 h 1588781"/>
              <a:gd name="connsiteX5" fmla="*/ 4222861 w 4222861"/>
              <a:gd name="connsiteY5" fmla="*/ 1545907 h 1588781"/>
              <a:gd name="connsiteX6" fmla="*/ 1659943 w 4222861"/>
              <a:gd name="connsiteY6" fmla="*/ 1312541 h 158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2861" h="1588781">
                <a:moveTo>
                  <a:pt x="1659943" y="1312541"/>
                </a:moveTo>
                <a:cubicBezTo>
                  <a:pt x="1021019" y="1146458"/>
                  <a:pt x="440155" y="926734"/>
                  <a:pt x="44939" y="714492"/>
                </a:cubicBezTo>
                <a:lnTo>
                  <a:pt x="0" y="688448"/>
                </a:lnTo>
                <a:lnTo>
                  <a:pt x="183491" y="0"/>
                </a:lnTo>
                <a:lnTo>
                  <a:pt x="382825" y="149806"/>
                </a:lnTo>
                <a:cubicBezTo>
                  <a:pt x="1570338" y="980314"/>
                  <a:pt x="3504676" y="1593186"/>
                  <a:pt x="4222861" y="1545907"/>
                </a:cubicBezTo>
                <a:cubicBezTo>
                  <a:pt x="3466957" y="1660068"/>
                  <a:pt x="2511840" y="1533985"/>
                  <a:pt x="1659943" y="1312541"/>
                </a:cubicBezTo>
                <a:close/>
              </a:path>
            </a:pathLst>
          </a:custGeom>
          <a:gradFill>
            <a:gsLst>
              <a:gs pos="91000">
                <a:srgbClr val="00B0F0"/>
              </a:gs>
              <a:gs pos="0">
                <a:srgbClr val="0070C0"/>
              </a:gs>
            </a:gsLst>
            <a:lin ang="5400000" scaled="1"/>
          </a:gra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970894" y="2461260"/>
            <a:ext cx="7345518" cy="2310619"/>
            <a:chOff x="3709011" y="2461260"/>
            <a:chExt cx="7345518" cy="2310619"/>
          </a:xfrm>
        </p:grpSpPr>
        <p:sp>
          <p:nvSpPr>
            <p:cNvPr id="15" name="矩形: 圆角 14"/>
            <p:cNvSpPr/>
            <p:nvPr/>
          </p:nvSpPr>
          <p:spPr>
            <a:xfrm>
              <a:off x="3709011" y="2461260"/>
              <a:ext cx="7302233" cy="2310619"/>
            </a:xfrm>
            <a:prstGeom prst="roundRect">
              <a:avLst>
                <a:gd name="adj" fmla="val 1103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p:nvSpPr>
          <p:spPr>
            <a:xfrm rot="16200000">
              <a:off x="10689946" y="3568595"/>
              <a:ext cx="642598" cy="86569"/>
            </a:xfrm>
            <a:prstGeom prst="roundRect">
              <a:avLst>
                <a:gd name="adj" fmla="val 26992"/>
              </a:avLst>
            </a:prstGeom>
            <a:solidFill>
              <a:srgbClr val="FF8607"/>
            </a:solidFill>
            <a:ln>
              <a:noFill/>
            </a:ln>
            <a:effectLst>
              <a:glow rad="63500">
                <a:srgbClr val="FFC000">
                  <a:alpha val="34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5159016" y="2827657"/>
            <a:ext cx="5838780" cy="1500795"/>
          </a:xfrm>
          <a:prstGeom prst="rect">
            <a:avLst/>
          </a:prstGeom>
        </p:spPr>
        <p:txBody>
          <a:bodyPr wrap="square">
            <a:spAutoFit/>
          </a:bodyPr>
          <a:lstStyle/>
          <a:p>
            <a:pPr algn="ctr">
              <a:lnSpc>
                <a:spcPct val="120000"/>
              </a:lnSpc>
              <a:spcAft>
                <a:spcPts val="0"/>
              </a:spcAft>
            </a:pPr>
            <a:r>
              <a:rPr lang="zh-CN" altLang="zh-CN" sz="3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第一部分：</a:t>
            </a:r>
            <a:endParaRPr lang="en-US" altLang="zh-CN" sz="3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20000"/>
              </a:lnSpc>
            </a:pPr>
            <a:r>
              <a:rPr lang="zh-CN" altLang="en-US" sz="4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减阻节电供暖系统</a:t>
            </a:r>
            <a:endParaRPr lang="zh-CN" altLang="en-US" sz="4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Freeform 5"/>
          <p:cNvSpPr/>
          <p:nvPr/>
        </p:nvSpPr>
        <p:spPr bwMode="auto">
          <a:xfrm>
            <a:off x="1348667" y="940838"/>
            <a:ext cx="2668567" cy="2671864"/>
          </a:xfrm>
          <a:custGeom>
            <a:avLst/>
            <a:gdLst>
              <a:gd name="T0" fmla="*/ 809 w 1619"/>
              <a:gd name="T1" fmla="*/ 1621 h 1621"/>
              <a:gd name="T2" fmla="*/ 0 w 1619"/>
              <a:gd name="T3" fmla="*/ 810 h 1621"/>
              <a:gd name="T4" fmla="*/ 809 w 1619"/>
              <a:gd name="T5" fmla="*/ 0 h 1621"/>
              <a:gd name="T6" fmla="*/ 1619 w 1619"/>
              <a:gd name="T7" fmla="*/ 810 h 1621"/>
              <a:gd name="T8" fmla="*/ 809 w 1619"/>
              <a:gd name="T9" fmla="*/ 1621 h 1621"/>
            </a:gdLst>
            <a:ahLst/>
            <a:cxnLst>
              <a:cxn ang="0">
                <a:pos x="T0" y="T1"/>
              </a:cxn>
              <a:cxn ang="0">
                <a:pos x="T2" y="T3"/>
              </a:cxn>
              <a:cxn ang="0">
                <a:pos x="T4" y="T5"/>
              </a:cxn>
              <a:cxn ang="0">
                <a:pos x="T6" y="T7"/>
              </a:cxn>
              <a:cxn ang="0">
                <a:pos x="T8" y="T9"/>
              </a:cxn>
            </a:cxnLst>
            <a:rect l="0" t="0" r="r" b="b"/>
            <a:pathLst>
              <a:path w="1619" h="1621">
                <a:moveTo>
                  <a:pt x="809" y="1621"/>
                </a:moveTo>
                <a:lnTo>
                  <a:pt x="0" y="810"/>
                </a:lnTo>
                <a:lnTo>
                  <a:pt x="809" y="0"/>
                </a:lnTo>
                <a:lnTo>
                  <a:pt x="1619" y="810"/>
                </a:lnTo>
                <a:lnTo>
                  <a:pt x="809" y="1621"/>
                </a:lnTo>
                <a:close/>
              </a:path>
            </a:pathLst>
          </a:custGeom>
          <a:gradFill>
            <a:gsLst>
              <a:gs pos="0">
                <a:srgbClr val="00B0F0"/>
              </a:gs>
              <a:gs pos="49000">
                <a:srgbClr val="0070C0"/>
              </a:gs>
            </a:gsLst>
            <a:lin ang="5400000" scaled="1"/>
          </a:gradFill>
          <a:ln>
            <a:solidFill>
              <a:schemeClr val="bg1"/>
            </a:solidFill>
          </a:ln>
        </p:spPr>
        <p:txBody>
          <a:bodyPr vert="horz" wrap="square" lIns="121920" tIns="60960" rIns="121920" bIns="60960" numCol="1" anchor="t" anchorCtr="0" compatLnSpc="1"/>
          <a:lstStyle/>
          <a:p>
            <a:endParaRPr lang="zh-CN" altLang="en-US" sz="2400"/>
          </a:p>
        </p:txBody>
      </p:sp>
      <p:sp>
        <p:nvSpPr>
          <p:cNvPr id="10" name="Freeform 6"/>
          <p:cNvSpPr/>
          <p:nvPr/>
        </p:nvSpPr>
        <p:spPr bwMode="auto">
          <a:xfrm>
            <a:off x="1348667" y="3612702"/>
            <a:ext cx="2668567" cy="2670215"/>
          </a:xfrm>
          <a:custGeom>
            <a:avLst/>
            <a:gdLst>
              <a:gd name="T0" fmla="*/ 809 w 1619"/>
              <a:gd name="T1" fmla="*/ 1620 h 1620"/>
              <a:gd name="T2" fmla="*/ 0 w 1619"/>
              <a:gd name="T3" fmla="*/ 810 h 1620"/>
              <a:gd name="T4" fmla="*/ 809 w 1619"/>
              <a:gd name="T5" fmla="*/ 0 h 1620"/>
              <a:gd name="T6" fmla="*/ 1619 w 1619"/>
              <a:gd name="T7" fmla="*/ 810 h 1620"/>
              <a:gd name="T8" fmla="*/ 809 w 1619"/>
              <a:gd name="T9" fmla="*/ 1620 h 1620"/>
            </a:gdLst>
            <a:ahLst/>
            <a:cxnLst>
              <a:cxn ang="0">
                <a:pos x="T0" y="T1"/>
              </a:cxn>
              <a:cxn ang="0">
                <a:pos x="T2" y="T3"/>
              </a:cxn>
              <a:cxn ang="0">
                <a:pos x="T4" y="T5"/>
              </a:cxn>
              <a:cxn ang="0">
                <a:pos x="T6" y="T7"/>
              </a:cxn>
              <a:cxn ang="0">
                <a:pos x="T8" y="T9"/>
              </a:cxn>
            </a:cxnLst>
            <a:rect l="0" t="0" r="r" b="b"/>
            <a:pathLst>
              <a:path w="1619" h="1620">
                <a:moveTo>
                  <a:pt x="809" y="1620"/>
                </a:moveTo>
                <a:lnTo>
                  <a:pt x="0" y="810"/>
                </a:lnTo>
                <a:lnTo>
                  <a:pt x="809" y="0"/>
                </a:lnTo>
                <a:lnTo>
                  <a:pt x="1619" y="810"/>
                </a:lnTo>
                <a:lnTo>
                  <a:pt x="809" y="1620"/>
                </a:lnTo>
                <a:close/>
              </a:path>
            </a:pathLst>
          </a:custGeom>
          <a:gradFill>
            <a:gsLst>
              <a:gs pos="91000">
                <a:srgbClr val="00B0F0"/>
              </a:gs>
              <a:gs pos="0">
                <a:srgbClr val="0070C0"/>
              </a:gs>
            </a:gsLst>
            <a:lin ang="5400000" scaled="1"/>
          </a:gradFill>
          <a:ln>
            <a:solidFill>
              <a:schemeClr val="bg1"/>
            </a:solidFill>
          </a:ln>
        </p:spPr>
        <p:txBody>
          <a:bodyPr vert="horz" wrap="square" lIns="121920" tIns="60960" rIns="121920" bIns="60960" numCol="1" anchor="t" anchorCtr="0" compatLnSpc="1"/>
          <a:lstStyle/>
          <a:p>
            <a:endParaRPr lang="zh-CN" altLang="en-US" sz="2400"/>
          </a:p>
        </p:txBody>
      </p:sp>
      <p:sp>
        <p:nvSpPr>
          <p:cNvPr id="11" name="Freeform 7"/>
          <p:cNvSpPr/>
          <p:nvPr/>
        </p:nvSpPr>
        <p:spPr bwMode="auto">
          <a:xfrm>
            <a:off x="2682128" y="2275948"/>
            <a:ext cx="2670215" cy="2671864"/>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FF8607"/>
          </a:solidFill>
          <a:ln>
            <a:solidFill>
              <a:schemeClr val="bg1"/>
            </a:solidFill>
          </a:ln>
        </p:spPr>
        <p:txBody>
          <a:bodyPr vert="horz" wrap="square" lIns="121920" tIns="60960" rIns="121920" bIns="60960" numCol="1" anchor="t" anchorCtr="0" compatLnSpc="1"/>
          <a:lstStyle/>
          <a:p>
            <a:endParaRPr lang="zh-CN" altLang="en-US" sz="2400"/>
          </a:p>
        </p:txBody>
      </p:sp>
      <p:sp>
        <p:nvSpPr>
          <p:cNvPr id="12" name="Freeform 3297"/>
          <p:cNvSpPr/>
          <p:nvPr/>
        </p:nvSpPr>
        <p:spPr bwMode="auto">
          <a:xfrm>
            <a:off x="430091" y="1706349"/>
            <a:ext cx="3810349" cy="3812705"/>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solidFill>
            <a:srgbClr val="FFFFFF"/>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3297"/>
          <p:cNvSpPr/>
          <p:nvPr/>
        </p:nvSpPr>
        <p:spPr bwMode="auto">
          <a:xfrm>
            <a:off x="653296" y="1929692"/>
            <a:ext cx="3363938" cy="3366019"/>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blipFill dpi="0" rotWithShape="0">
            <a:blip r:embed="rId1" cstate="print"/>
            <a:srcRect/>
            <a:stretch>
              <a:fillRect l="-33000" r="-3000" b="-11000"/>
            </a:stretch>
          </a:blipFill>
          <a:ln>
            <a:noFill/>
          </a:ln>
        </p:spPr>
        <p:txBody>
          <a:bodyPr vert="horz" wrap="square" lIns="121920" tIns="60960" rIns="121920" bIns="60960" numCol="1" anchor="t" anchorCtr="0" compatLnSpc="1"/>
          <a:lstStyle/>
          <a:p>
            <a:endParaRPr lang="zh-CN" altLang="en-US" sz="24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par>
                          <p:cTn id="31" fill="hold">
                            <p:stCondLst>
                              <p:cond delay="1000"/>
                            </p:stCondLst>
                            <p:childTnLst>
                              <p:par>
                                <p:cTn id="32" presetID="16" presetClass="entr" presetSubtype="2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79195" y="481052"/>
            <a:ext cx="10175570" cy="58477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r>
              <a:rPr lang="zh-CN" altLang="en-US" dirty="0"/>
              <a:t>我国供暖系统现状：阻力过大原因分析</a:t>
            </a:r>
            <a:endParaRPr lang="zh-CN" altLang="en-US" dirty="0"/>
          </a:p>
        </p:txBody>
      </p:sp>
      <p:grpSp>
        <p:nvGrpSpPr>
          <p:cNvPr id="6" name="组合 5"/>
          <p:cNvGrpSpPr/>
          <p:nvPr/>
        </p:nvGrpSpPr>
        <p:grpSpPr>
          <a:xfrm>
            <a:off x="387092" y="505852"/>
            <a:ext cx="637163" cy="616511"/>
            <a:chOff x="294639" y="391844"/>
            <a:chExt cx="735024" cy="711200"/>
          </a:xfrm>
        </p:grpSpPr>
        <p:sp>
          <p:nvSpPr>
            <p:cNvPr id="7" name="等腰三角形 6"/>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2516312" y="2837331"/>
            <a:ext cx="8679147" cy="764238"/>
            <a:chOff x="2057680" y="2646569"/>
            <a:chExt cx="8679147" cy="764238"/>
          </a:xfrm>
        </p:grpSpPr>
        <p:sp>
          <p:nvSpPr>
            <p:cNvPr id="11" name="矩形: 圆角 10"/>
            <p:cNvSpPr/>
            <p:nvPr/>
          </p:nvSpPr>
          <p:spPr>
            <a:xfrm>
              <a:off x="2484122" y="2659107"/>
              <a:ext cx="8252705" cy="739162"/>
            </a:xfrm>
            <a:prstGeom prst="roundRect">
              <a:avLst/>
            </a:prstGeom>
            <a:noFill/>
            <a:ln w="15240">
              <a:gradFill>
                <a:gsLst>
                  <a:gs pos="0">
                    <a:srgbClr val="0070C0"/>
                  </a:gs>
                  <a:gs pos="54000">
                    <a:srgbClr val="00B0F0"/>
                  </a:gs>
                  <a:gs pos="100000">
                    <a:srgbClr val="0070C0"/>
                  </a:gs>
                </a:gsLst>
                <a:lin ang="3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45">
                <a:lnSpc>
                  <a:spcPct val="120000"/>
                </a:lnSpc>
              </a:pPr>
              <a:r>
                <a:rPr lang="zh-CN" altLang="en-US" dirty="0">
                  <a:latin typeface="微软雅黑" panose="020B0503020204020204" pitchFamily="34" charset="-122"/>
                  <a:ea typeface="微软雅黑" panose="020B0503020204020204" pitchFamily="34" charset="-122"/>
                  <a:sym typeface="+mn-ea"/>
                </a:rPr>
                <a:t>板式换热器本身阻力较大；</a:t>
              </a:r>
              <a:endParaRPr lang="zh-CN" altLang="en-US" dirty="0">
                <a:latin typeface="微软雅黑" panose="020B0503020204020204" pitchFamily="34" charset="-122"/>
                <a:ea typeface="微软雅黑" panose="020B0503020204020204" pitchFamily="34" charset="-122"/>
                <a:sym typeface="+mn-ea"/>
              </a:endParaRPr>
            </a:p>
          </p:txBody>
        </p:sp>
        <p:sp>
          <p:nvSpPr>
            <p:cNvPr id="12" name="íšľiḍe"/>
            <p:cNvSpPr/>
            <p:nvPr/>
          </p:nvSpPr>
          <p:spPr bwMode="auto">
            <a:xfrm>
              <a:off x="2057680" y="2646569"/>
              <a:ext cx="764238" cy="7642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0B0F0"/>
            </a:solidFill>
            <a:ln w="57150">
              <a:solidFill>
                <a:srgbClr val="124EA9"/>
              </a:solidFill>
            </a:ln>
            <a:effectLst/>
          </p:spPr>
          <p:txBody>
            <a:bodyPr wrap="square" lIns="91440" tIns="45720" rIns="91440" bIns="45720" anchor="ctr">
              <a:normAutofit/>
            </a:bodyPr>
            <a:lstStyle>
              <a:defPPr>
                <a:defRPr lang="id-ID"/>
              </a:defPPr>
              <a:lvl1pPr marL="927100" indent="-927100" algn="ctr" defTabSz="825500" rtl="0" fontAlgn="base" hangingPunct="0">
                <a:lnSpc>
                  <a:spcPct val="90000"/>
                </a:lnSpc>
                <a:spcBef>
                  <a:spcPct val="0"/>
                </a:spcBef>
                <a:spcAft>
                  <a:spcPct val="0"/>
                </a:spcAft>
                <a:buSzPct val="75000"/>
                <a:buChar char="•"/>
                <a:defRPr sz="7600" kern="1200">
                  <a:solidFill>
                    <a:srgbClr val="777776"/>
                  </a:solidFill>
                </a:defRPr>
              </a:lvl1pPr>
              <a:lvl2pPr marL="1562100" indent="-927100" algn="ctr" defTabSz="825500" rtl="0" fontAlgn="base" hangingPunct="0">
                <a:lnSpc>
                  <a:spcPct val="90000"/>
                </a:lnSpc>
                <a:spcBef>
                  <a:spcPct val="0"/>
                </a:spcBef>
                <a:spcAft>
                  <a:spcPct val="0"/>
                </a:spcAft>
                <a:buSzPct val="75000"/>
                <a:buChar char="•"/>
                <a:defRPr sz="7600" kern="1200">
                  <a:solidFill>
                    <a:srgbClr val="777776"/>
                  </a:solidFill>
                </a:defRPr>
              </a:lvl2pPr>
              <a:lvl3pPr marL="2197100" indent="-927100" algn="ctr" defTabSz="825500" rtl="0" fontAlgn="base" hangingPunct="0">
                <a:lnSpc>
                  <a:spcPct val="90000"/>
                </a:lnSpc>
                <a:spcBef>
                  <a:spcPct val="0"/>
                </a:spcBef>
                <a:spcAft>
                  <a:spcPct val="0"/>
                </a:spcAft>
                <a:buSzPct val="75000"/>
                <a:buChar char="•"/>
                <a:defRPr sz="7600" kern="1200">
                  <a:solidFill>
                    <a:srgbClr val="777776"/>
                  </a:solidFill>
                </a:defRPr>
              </a:lvl3pPr>
              <a:lvl4pPr marL="2832100" indent="-927100" algn="ctr" defTabSz="825500" rtl="0" fontAlgn="base" hangingPunct="0">
                <a:lnSpc>
                  <a:spcPct val="90000"/>
                </a:lnSpc>
                <a:spcBef>
                  <a:spcPct val="0"/>
                </a:spcBef>
                <a:spcAft>
                  <a:spcPct val="0"/>
                </a:spcAft>
                <a:buSzPct val="75000"/>
                <a:buChar char="•"/>
                <a:defRPr sz="7600" kern="1200">
                  <a:solidFill>
                    <a:srgbClr val="777776"/>
                  </a:solidFill>
                </a:defRPr>
              </a:lvl4pPr>
              <a:lvl5pPr marL="3467100" indent="-927100" algn="ctr" defTabSz="825500" rtl="0" fontAlgn="base" hangingPunct="0">
                <a:lnSpc>
                  <a:spcPct val="90000"/>
                </a:lnSpc>
                <a:spcBef>
                  <a:spcPct val="0"/>
                </a:spcBef>
                <a:spcAft>
                  <a:spcPct val="0"/>
                </a:spcAft>
                <a:buSzPct val="75000"/>
                <a:buChar char="•"/>
                <a:defRPr sz="7600" kern="1200">
                  <a:solidFill>
                    <a:srgbClr val="777776"/>
                  </a:solidFill>
                </a:defRPr>
              </a:lvl5pPr>
              <a:lvl6pPr marL="2286000" algn="l" defTabSz="914400" rtl="0" eaLnBrk="1" latinLnBrk="0" hangingPunct="1">
                <a:defRPr sz="7600" kern="1200">
                  <a:solidFill>
                    <a:srgbClr val="777776"/>
                  </a:solidFill>
                </a:defRPr>
              </a:lvl6pPr>
              <a:lvl7pPr marL="2743200" algn="l" defTabSz="914400" rtl="0" eaLnBrk="1" latinLnBrk="0" hangingPunct="1">
                <a:defRPr sz="7600" kern="1200">
                  <a:solidFill>
                    <a:srgbClr val="777776"/>
                  </a:solidFill>
                </a:defRPr>
              </a:lvl7pPr>
              <a:lvl8pPr marL="3200400" algn="l" defTabSz="914400" rtl="0" eaLnBrk="1" latinLnBrk="0" hangingPunct="1">
                <a:defRPr sz="7600" kern="1200">
                  <a:solidFill>
                    <a:srgbClr val="777776"/>
                  </a:solidFill>
                </a:defRPr>
              </a:lvl8pPr>
              <a:lvl9pPr marL="3657600" algn="l" defTabSz="914400" rtl="0" eaLnBrk="1" latinLnBrk="0" hangingPunct="1">
                <a:defRPr sz="7600" kern="1200">
                  <a:solidFill>
                    <a:srgbClr val="777776"/>
                  </a:solidFill>
                </a:defRPr>
              </a:lvl9pPr>
            </a:lstStyle>
            <a:p>
              <a:pPr marL="0" indent="0">
                <a:lnSpc>
                  <a:spcPct val="100000"/>
                </a:lnSpc>
                <a:buSzTx/>
                <a:buNone/>
              </a:pPr>
              <a:r>
                <a:rPr lang="en-US" sz="2400" b="1" dirty="0">
                  <a:solidFill>
                    <a:schemeClr val="bg1"/>
                  </a:solidFill>
                  <a:latin typeface="微软雅黑" panose="020B0503020204020204" pitchFamily="34" charset="-122"/>
                  <a:ea typeface="微软雅黑" panose="020B0503020204020204" pitchFamily="34" charset="-122"/>
                </a:rPr>
                <a:t>2</a:t>
              </a:r>
              <a:endParaRPr lang="id-ID" sz="24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523760" y="3958921"/>
            <a:ext cx="8671699" cy="791101"/>
            <a:chOff x="2065128" y="3721733"/>
            <a:chExt cx="8671699" cy="791101"/>
          </a:xfrm>
        </p:grpSpPr>
        <p:sp>
          <p:nvSpPr>
            <p:cNvPr id="14" name="矩形: 圆角 13"/>
            <p:cNvSpPr/>
            <p:nvPr/>
          </p:nvSpPr>
          <p:spPr>
            <a:xfrm>
              <a:off x="2484122" y="3721733"/>
              <a:ext cx="8252705" cy="791101"/>
            </a:xfrm>
            <a:prstGeom prst="roundRect">
              <a:avLst/>
            </a:prstGeom>
            <a:noFill/>
            <a:ln w="15240">
              <a:gradFill>
                <a:gsLst>
                  <a:gs pos="0">
                    <a:srgbClr val="0070C0"/>
                  </a:gs>
                  <a:gs pos="54000">
                    <a:srgbClr val="00B0F0"/>
                  </a:gs>
                  <a:gs pos="100000">
                    <a:srgbClr val="0070C0"/>
                  </a:gs>
                </a:gsLst>
                <a:lin ang="3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45">
                <a:lnSpc>
                  <a:spcPct val="120000"/>
                </a:lnSpc>
              </a:pPr>
              <a:r>
                <a:rPr lang="zh-CN" altLang="en-US" dirty="0">
                  <a:latin typeface="微软雅黑" panose="020B0503020204020204" pitchFamily="34" charset="-122"/>
                  <a:ea typeface="微软雅黑" panose="020B0503020204020204" pitchFamily="34" charset="-122"/>
                  <a:sym typeface="+mn-ea"/>
                </a:rPr>
                <a:t>换热站部分止回阀等管件阻力过大；</a:t>
              </a:r>
              <a:endParaRPr lang="zh-CN" altLang="en-US" dirty="0">
                <a:latin typeface="微软雅黑" panose="020B0503020204020204" pitchFamily="34" charset="-122"/>
                <a:ea typeface="微软雅黑" panose="020B0503020204020204" pitchFamily="34" charset="-122"/>
                <a:sym typeface="+mn-ea"/>
              </a:endParaRPr>
            </a:p>
          </p:txBody>
        </p:sp>
        <p:sp>
          <p:nvSpPr>
            <p:cNvPr id="15" name="íšľiḍe"/>
            <p:cNvSpPr/>
            <p:nvPr/>
          </p:nvSpPr>
          <p:spPr bwMode="auto">
            <a:xfrm>
              <a:off x="2065128" y="3735164"/>
              <a:ext cx="764238" cy="7642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0B0F0"/>
            </a:solidFill>
            <a:ln w="57150">
              <a:solidFill>
                <a:srgbClr val="124EA9"/>
              </a:solidFill>
            </a:ln>
            <a:effectLst/>
          </p:spPr>
          <p:txBody>
            <a:bodyPr wrap="square" lIns="91440" tIns="45720" rIns="91440" bIns="45720" anchor="ctr">
              <a:normAutofit/>
            </a:bodyPr>
            <a:lstStyle>
              <a:defPPr>
                <a:defRPr lang="id-ID"/>
              </a:defPPr>
              <a:lvl1pPr marL="927100" indent="-927100" algn="ctr" defTabSz="825500" rtl="0" fontAlgn="base" hangingPunct="0">
                <a:lnSpc>
                  <a:spcPct val="90000"/>
                </a:lnSpc>
                <a:spcBef>
                  <a:spcPct val="0"/>
                </a:spcBef>
                <a:spcAft>
                  <a:spcPct val="0"/>
                </a:spcAft>
                <a:buSzPct val="75000"/>
                <a:buChar char="•"/>
                <a:defRPr sz="7600" kern="1200">
                  <a:solidFill>
                    <a:srgbClr val="777776"/>
                  </a:solidFill>
                </a:defRPr>
              </a:lvl1pPr>
              <a:lvl2pPr marL="1562100" indent="-927100" algn="ctr" defTabSz="825500" rtl="0" fontAlgn="base" hangingPunct="0">
                <a:lnSpc>
                  <a:spcPct val="90000"/>
                </a:lnSpc>
                <a:spcBef>
                  <a:spcPct val="0"/>
                </a:spcBef>
                <a:spcAft>
                  <a:spcPct val="0"/>
                </a:spcAft>
                <a:buSzPct val="75000"/>
                <a:buChar char="•"/>
                <a:defRPr sz="7600" kern="1200">
                  <a:solidFill>
                    <a:srgbClr val="777776"/>
                  </a:solidFill>
                </a:defRPr>
              </a:lvl2pPr>
              <a:lvl3pPr marL="2197100" indent="-927100" algn="ctr" defTabSz="825500" rtl="0" fontAlgn="base" hangingPunct="0">
                <a:lnSpc>
                  <a:spcPct val="90000"/>
                </a:lnSpc>
                <a:spcBef>
                  <a:spcPct val="0"/>
                </a:spcBef>
                <a:spcAft>
                  <a:spcPct val="0"/>
                </a:spcAft>
                <a:buSzPct val="75000"/>
                <a:buChar char="•"/>
                <a:defRPr sz="7600" kern="1200">
                  <a:solidFill>
                    <a:srgbClr val="777776"/>
                  </a:solidFill>
                </a:defRPr>
              </a:lvl3pPr>
              <a:lvl4pPr marL="2832100" indent="-927100" algn="ctr" defTabSz="825500" rtl="0" fontAlgn="base" hangingPunct="0">
                <a:lnSpc>
                  <a:spcPct val="90000"/>
                </a:lnSpc>
                <a:spcBef>
                  <a:spcPct val="0"/>
                </a:spcBef>
                <a:spcAft>
                  <a:spcPct val="0"/>
                </a:spcAft>
                <a:buSzPct val="75000"/>
                <a:buChar char="•"/>
                <a:defRPr sz="7600" kern="1200">
                  <a:solidFill>
                    <a:srgbClr val="777776"/>
                  </a:solidFill>
                </a:defRPr>
              </a:lvl4pPr>
              <a:lvl5pPr marL="3467100" indent="-927100" algn="ctr" defTabSz="825500" rtl="0" fontAlgn="base" hangingPunct="0">
                <a:lnSpc>
                  <a:spcPct val="90000"/>
                </a:lnSpc>
                <a:spcBef>
                  <a:spcPct val="0"/>
                </a:spcBef>
                <a:spcAft>
                  <a:spcPct val="0"/>
                </a:spcAft>
                <a:buSzPct val="75000"/>
                <a:buChar char="•"/>
                <a:defRPr sz="7600" kern="1200">
                  <a:solidFill>
                    <a:srgbClr val="777776"/>
                  </a:solidFill>
                </a:defRPr>
              </a:lvl5pPr>
              <a:lvl6pPr marL="2286000" algn="l" defTabSz="914400" rtl="0" eaLnBrk="1" latinLnBrk="0" hangingPunct="1">
                <a:defRPr sz="7600" kern="1200">
                  <a:solidFill>
                    <a:srgbClr val="777776"/>
                  </a:solidFill>
                </a:defRPr>
              </a:lvl6pPr>
              <a:lvl7pPr marL="2743200" algn="l" defTabSz="914400" rtl="0" eaLnBrk="1" latinLnBrk="0" hangingPunct="1">
                <a:defRPr sz="7600" kern="1200">
                  <a:solidFill>
                    <a:srgbClr val="777776"/>
                  </a:solidFill>
                </a:defRPr>
              </a:lvl7pPr>
              <a:lvl8pPr marL="3200400" algn="l" defTabSz="914400" rtl="0" eaLnBrk="1" latinLnBrk="0" hangingPunct="1">
                <a:defRPr sz="7600" kern="1200">
                  <a:solidFill>
                    <a:srgbClr val="777776"/>
                  </a:solidFill>
                </a:defRPr>
              </a:lvl8pPr>
              <a:lvl9pPr marL="3657600" algn="l" defTabSz="914400" rtl="0" eaLnBrk="1" latinLnBrk="0" hangingPunct="1">
                <a:defRPr sz="7600" kern="1200">
                  <a:solidFill>
                    <a:srgbClr val="777776"/>
                  </a:solidFill>
                </a:defRPr>
              </a:lvl9pPr>
            </a:lstStyle>
            <a:p>
              <a:pPr marL="0" indent="0">
                <a:lnSpc>
                  <a:spcPct val="100000"/>
                </a:lnSpc>
                <a:buSzTx/>
                <a:buNone/>
              </a:pPr>
              <a:r>
                <a:rPr lang="en-US" sz="2400" b="1" dirty="0">
                  <a:solidFill>
                    <a:schemeClr val="bg1"/>
                  </a:solidFill>
                  <a:latin typeface="微软雅黑" panose="020B0503020204020204" pitchFamily="34" charset="-122"/>
                  <a:ea typeface="微软雅黑" panose="020B0503020204020204" pitchFamily="34" charset="-122"/>
                </a:rPr>
                <a:t>3</a:t>
              </a:r>
              <a:endParaRPr lang="id-ID" sz="2400"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516312" y="5107373"/>
            <a:ext cx="8679147" cy="815997"/>
            <a:chOff x="2057680" y="4796196"/>
            <a:chExt cx="8679147" cy="815997"/>
          </a:xfrm>
        </p:grpSpPr>
        <p:sp>
          <p:nvSpPr>
            <p:cNvPr id="17" name="矩形: 圆角 16"/>
            <p:cNvSpPr/>
            <p:nvPr/>
          </p:nvSpPr>
          <p:spPr>
            <a:xfrm>
              <a:off x="2484121" y="4796196"/>
              <a:ext cx="8252706" cy="815997"/>
            </a:xfrm>
            <a:prstGeom prst="roundRect">
              <a:avLst/>
            </a:prstGeom>
            <a:noFill/>
            <a:ln w="15240">
              <a:gradFill>
                <a:gsLst>
                  <a:gs pos="0">
                    <a:srgbClr val="0070C0"/>
                  </a:gs>
                  <a:gs pos="54000">
                    <a:srgbClr val="00B0F0"/>
                  </a:gs>
                  <a:gs pos="100000">
                    <a:srgbClr val="0070C0"/>
                  </a:gs>
                </a:gsLst>
                <a:lin ang="3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45">
                <a:lnSpc>
                  <a:spcPct val="120000"/>
                </a:lnSpc>
              </a:pPr>
              <a:r>
                <a:rPr lang="zh-CN" altLang="en-US" dirty="0">
                  <a:latin typeface="微软雅黑" panose="020B0503020204020204" pitchFamily="34" charset="-122"/>
                  <a:ea typeface="微软雅黑" panose="020B0503020204020204" pitchFamily="34" charset="-122"/>
                  <a:sym typeface="+mn-ea"/>
                </a:rPr>
                <a:t>各热力入口</a:t>
              </a:r>
              <a:r>
                <a:rPr lang="zh-CN" altLang="en-US">
                  <a:latin typeface="微软雅黑" panose="020B0503020204020204" pitchFamily="34" charset="-122"/>
                  <a:ea typeface="微软雅黑" panose="020B0503020204020204" pitchFamily="34" charset="-122"/>
                  <a:sym typeface="+mn-ea"/>
                </a:rPr>
                <a:t>使用的</a:t>
              </a:r>
              <a:r>
                <a:rPr lang="en-US" altLang="zh-CN" dirty="0">
                  <a:latin typeface="微软雅黑" panose="020B0503020204020204" pitchFamily="34" charset="-122"/>
                  <a:ea typeface="微软雅黑" panose="020B0503020204020204" pitchFamily="34" charset="-122"/>
                  <a:sym typeface="+mn-ea"/>
                </a:rPr>
                <a:t>Y</a:t>
              </a:r>
              <a:r>
                <a:rPr lang="zh-CN" altLang="en-US" dirty="0">
                  <a:latin typeface="微软雅黑" panose="020B0503020204020204" pitchFamily="34" charset="-122"/>
                  <a:ea typeface="微软雅黑" panose="020B0503020204020204" pitchFamily="34" charset="-122"/>
                  <a:sym typeface="+mn-ea"/>
                </a:rPr>
                <a:t>型过滤器阻力很大。</a:t>
              </a:r>
              <a:endParaRPr lang="zh-CN" altLang="en-US" dirty="0">
                <a:latin typeface="微软雅黑" panose="020B0503020204020204" pitchFamily="34" charset="-122"/>
                <a:ea typeface="微软雅黑" panose="020B0503020204020204" pitchFamily="34" charset="-122"/>
              </a:endParaRPr>
            </a:p>
          </p:txBody>
        </p:sp>
        <p:sp>
          <p:nvSpPr>
            <p:cNvPr id="18" name="íšľiḍe"/>
            <p:cNvSpPr/>
            <p:nvPr/>
          </p:nvSpPr>
          <p:spPr bwMode="auto">
            <a:xfrm>
              <a:off x="2057680" y="4822075"/>
              <a:ext cx="764238" cy="7642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0B0F0"/>
            </a:solidFill>
            <a:ln w="57150">
              <a:solidFill>
                <a:srgbClr val="124EA9"/>
              </a:solidFill>
            </a:ln>
            <a:effectLst/>
          </p:spPr>
          <p:txBody>
            <a:bodyPr wrap="square" lIns="91440" tIns="45720" rIns="91440" bIns="45720" anchor="ctr">
              <a:normAutofit/>
            </a:bodyPr>
            <a:lstStyle>
              <a:defPPr>
                <a:defRPr lang="id-ID"/>
              </a:defPPr>
              <a:lvl1pPr marL="927100" indent="-927100" algn="ctr" defTabSz="825500" rtl="0" fontAlgn="base" hangingPunct="0">
                <a:lnSpc>
                  <a:spcPct val="90000"/>
                </a:lnSpc>
                <a:spcBef>
                  <a:spcPct val="0"/>
                </a:spcBef>
                <a:spcAft>
                  <a:spcPct val="0"/>
                </a:spcAft>
                <a:buSzPct val="75000"/>
                <a:buChar char="•"/>
                <a:defRPr sz="7600" kern="1200">
                  <a:solidFill>
                    <a:srgbClr val="777776"/>
                  </a:solidFill>
                </a:defRPr>
              </a:lvl1pPr>
              <a:lvl2pPr marL="1562100" indent="-927100" algn="ctr" defTabSz="825500" rtl="0" fontAlgn="base" hangingPunct="0">
                <a:lnSpc>
                  <a:spcPct val="90000"/>
                </a:lnSpc>
                <a:spcBef>
                  <a:spcPct val="0"/>
                </a:spcBef>
                <a:spcAft>
                  <a:spcPct val="0"/>
                </a:spcAft>
                <a:buSzPct val="75000"/>
                <a:buChar char="•"/>
                <a:defRPr sz="7600" kern="1200">
                  <a:solidFill>
                    <a:srgbClr val="777776"/>
                  </a:solidFill>
                </a:defRPr>
              </a:lvl2pPr>
              <a:lvl3pPr marL="2197100" indent="-927100" algn="ctr" defTabSz="825500" rtl="0" fontAlgn="base" hangingPunct="0">
                <a:lnSpc>
                  <a:spcPct val="90000"/>
                </a:lnSpc>
                <a:spcBef>
                  <a:spcPct val="0"/>
                </a:spcBef>
                <a:spcAft>
                  <a:spcPct val="0"/>
                </a:spcAft>
                <a:buSzPct val="75000"/>
                <a:buChar char="•"/>
                <a:defRPr sz="7600" kern="1200">
                  <a:solidFill>
                    <a:srgbClr val="777776"/>
                  </a:solidFill>
                </a:defRPr>
              </a:lvl3pPr>
              <a:lvl4pPr marL="2832100" indent="-927100" algn="ctr" defTabSz="825500" rtl="0" fontAlgn="base" hangingPunct="0">
                <a:lnSpc>
                  <a:spcPct val="90000"/>
                </a:lnSpc>
                <a:spcBef>
                  <a:spcPct val="0"/>
                </a:spcBef>
                <a:spcAft>
                  <a:spcPct val="0"/>
                </a:spcAft>
                <a:buSzPct val="75000"/>
                <a:buChar char="•"/>
                <a:defRPr sz="7600" kern="1200">
                  <a:solidFill>
                    <a:srgbClr val="777776"/>
                  </a:solidFill>
                </a:defRPr>
              </a:lvl4pPr>
              <a:lvl5pPr marL="3467100" indent="-927100" algn="ctr" defTabSz="825500" rtl="0" fontAlgn="base" hangingPunct="0">
                <a:lnSpc>
                  <a:spcPct val="90000"/>
                </a:lnSpc>
                <a:spcBef>
                  <a:spcPct val="0"/>
                </a:spcBef>
                <a:spcAft>
                  <a:spcPct val="0"/>
                </a:spcAft>
                <a:buSzPct val="75000"/>
                <a:buChar char="•"/>
                <a:defRPr sz="7600" kern="1200">
                  <a:solidFill>
                    <a:srgbClr val="777776"/>
                  </a:solidFill>
                </a:defRPr>
              </a:lvl5pPr>
              <a:lvl6pPr marL="2286000" algn="l" defTabSz="914400" rtl="0" eaLnBrk="1" latinLnBrk="0" hangingPunct="1">
                <a:defRPr sz="7600" kern="1200">
                  <a:solidFill>
                    <a:srgbClr val="777776"/>
                  </a:solidFill>
                </a:defRPr>
              </a:lvl6pPr>
              <a:lvl7pPr marL="2743200" algn="l" defTabSz="914400" rtl="0" eaLnBrk="1" latinLnBrk="0" hangingPunct="1">
                <a:defRPr sz="7600" kern="1200">
                  <a:solidFill>
                    <a:srgbClr val="777776"/>
                  </a:solidFill>
                </a:defRPr>
              </a:lvl7pPr>
              <a:lvl8pPr marL="3200400" algn="l" defTabSz="914400" rtl="0" eaLnBrk="1" latinLnBrk="0" hangingPunct="1">
                <a:defRPr sz="7600" kern="1200">
                  <a:solidFill>
                    <a:srgbClr val="777776"/>
                  </a:solidFill>
                </a:defRPr>
              </a:lvl8pPr>
              <a:lvl9pPr marL="3657600" algn="l" defTabSz="914400" rtl="0" eaLnBrk="1" latinLnBrk="0" hangingPunct="1">
                <a:defRPr sz="7600" kern="1200">
                  <a:solidFill>
                    <a:srgbClr val="777776"/>
                  </a:solidFill>
                </a:defRPr>
              </a:lvl9pPr>
            </a:lstStyle>
            <a:p>
              <a:pPr marL="0" indent="0">
                <a:lnSpc>
                  <a:spcPct val="100000"/>
                </a:lnSpc>
                <a:buSzTx/>
                <a:buNone/>
              </a:pPr>
              <a:r>
                <a:rPr lang="en-US" sz="2400" b="1">
                  <a:solidFill>
                    <a:schemeClr val="bg1"/>
                  </a:solidFill>
                  <a:latin typeface="微软雅黑" panose="020B0503020204020204" pitchFamily="34" charset="-122"/>
                  <a:ea typeface="微软雅黑" panose="020B0503020204020204" pitchFamily="34" charset="-122"/>
                </a:rPr>
                <a:t>4</a:t>
              </a:r>
              <a:endParaRPr lang="id-ID" sz="24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516312" y="1714848"/>
            <a:ext cx="8679147" cy="765131"/>
            <a:chOff x="2057680" y="1557923"/>
            <a:chExt cx="8679147" cy="765131"/>
          </a:xfrm>
        </p:grpSpPr>
        <p:sp>
          <p:nvSpPr>
            <p:cNvPr id="20" name="矩形: 圆角 19"/>
            <p:cNvSpPr/>
            <p:nvPr/>
          </p:nvSpPr>
          <p:spPr>
            <a:xfrm>
              <a:off x="2385061" y="1557923"/>
              <a:ext cx="8351766" cy="764238"/>
            </a:xfrm>
            <a:prstGeom prst="roundRect">
              <a:avLst/>
            </a:prstGeom>
            <a:noFill/>
            <a:ln w="15240">
              <a:gradFill>
                <a:gsLst>
                  <a:gs pos="0">
                    <a:srgbClr val="0070C0"/>
                  </a:gs>
                  <a:gs pos="54000">
                    <a:srgbClr val="00B0F0"/>
                  </a:gs>
                  <a:gs pos="100000">
                    <a:srgbClr val="0070C0"/>
                  </a:gs>
                </a:gsLst>
                <a:lin ang="3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45">
                <a:lnSpc>
                  <a:spcPct val="120000"/>
                </a:lnSpc>
              </a:pPr>
              <a:r>
                <a:rPr lang="zh-CN" altLang="en-US" dirty="0">
                  <a:latin typeface="微软雅黑" panose="020B0503020204020204" pitchFamily="34" charset="-122"/>
                  <a:ea typeface="微软雅黑" panose="020B0503020204020204" pitchFamily="34" charset="-122"/>
                  <a:sym typeface="+mn-ea"/>
                </a:rPr>
                <a:t>供暖系统热交换站常采用一二级过滤器，阻力特别大；</a:t>
              </a:r>
              <a:endParaRPr lang="zh-CN" altLang="en-US" dirty="0">
                <a:latin typeface="微软雅黑" panose="020B0503020204020204" pitchFamily="34" charset="-122"/>
                <a:ea typeface="微软雅黑" panose="020B0503020204020204" pitchFamily="34" charset="-122"/>
                <a:sym typeface="+mn-ea"/>
              </a:endParaRPr>
            </a:p>
          </p:txBody>
        </p:sp>
        <p:sp>
          <p:nvSpPr>
            <p:cNvPr id="21" name="íšľiḍe"/>
            <p:cNvSpPr/>
            <p:nvPr/>
          </p:nvSpPr>
          <p:spPr bwMode="auto">
            <a:xfrm>
              <a:off x="2057680" y="1558816"/>
              <a:ext cx="764238" cy="76423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0B0F0"/>
            </a:solidFill>
            <a:ln w="57150">
              <a:solidFill>
                <a:srgbClr val="124EA9"/>
              </a:solidFill>
            </a:ln>
            <a:effectLst/>
          </p:spPr>
          <p:txBody>
            <a:bodyPr wrap="square" lIns="91440" tIns="45720" rIns="91440" bIns="45720" anchor="ctr">
              <a:normAutofit/>
            </a:bodyPr>
            <a:lstStyle>
              <a:defPPr>
                <a:defRPr lang="id-ID"/>
              </a:defPPr>
              <a:lvl1pPr marL="927100" indent="-927100" algn="ctr" defTabSz="825500" rtl="0" fontAlgn="base" hangingPunct="0">
                <a:lnSpc>
                  <a:spcPct val="90000"/>
                </a:lnSpc>
                <a:spcBef>
                  <a:spcPct val="0"/>
                </a:spcBef>
                <a:spcAft>
                  <a:spcPct val="0"/>
                </a:spcAft>
                <a:buSzPct val="75000"/>
                <a:buChar char="•"/>
                <a:defRPr sz="7600" kern="1200">
                  <a:solidFill>
                    <a:srgbClr val="777776"/>
                  </a:solidFill>
                </a:defRPr>
              </a:lvl1pPr>
              <a:lvl2pPr marL="1562100" indent="-927100" algn="ctr" defTabSz="825500" rtl="0" fontAlgn="base" hangingPunct="0">
                <a:lnSpc>
                  <a:spcPct val="90000"/>
                </a:lnSpc>
                <a:spcBef>
                  <a:spcPct val="0"/>
                </a:spcBef>
                <a:spcAft>
                  <a:spcPct val="0"/>
                </a:spcAft>
                <a:buSzPct val="75000"/>
                <a:buChar char="•"/>
                <a:defRPr sz="7600" kern="1200">
                  <a:solidFill>
                    <a:srgbClr val="777776"/>
                  </a:solidFill>
                </a:defRPr>
              </a:lvl2pPr>
              <a:lvl3pPr marL="2197100" indent="-927100" algn="ctr" defTabSz="825500" rtl="0" fontAlgn="base" hangingPunct="0">
                <a:lnSpc>
                  <a:spcPct val="90000"/>
                </a:lnSpc>
                <a:spcBef>
                  <a:spcPct val="0"/>
                </a:spcBef>
                <a:spcAft>
                  <a:spcPct val="0"/>
                </a:spcAft>
                <a:buSzPct val="75000"/>
                <a:buChar char="•"/>
                <a:defRPr sz="7600" kern="1200">
                  <a:solidFill>
                    <a:srgbClr val="777776"/>
                  </a:solidFill>
                </a:defRPr>
              </a:lvl3pPr>
              <a:lvl4pPr marL="2832100" indent="-927100" algn="ctr" defTabSz="825500" rtl="0" fontAlgn="base" hangingPunct="0">
                <a:lnSpc>
                  <a:spcPct val="90000"/>
                </a:lnSpc>
                <a:spcBef>
                  <a:spcPct val="0"/>
                </a:spcBef>
                <a:spcAft>
                  <a:spcPct val="0"/>
                </a:spcAft>
                <a:buSzPct val="75000"/>
                <a:buChar char="•"/>
                <a:defRPr sz="7600" kern="1200">
                  <a:solidFill>
                    <a:srgbClr val="777776"/>
                  </a:solidFill>
                </a:defRPr>
              </a:lvl4pPr>
              <a:lvl5pPr marL="3467100" indent="-927100" algn="ctr" defTabSz="825500" rtl="0" fontAlgn="base" hangingPunct="0">
                <a:lnSpc>
                  <a:spcPct val="90000"/>
                </a:lnSpc>
                <a:spcBef>
                  <a:spcPct val="0"/>
                </a:spcBef>
                <a:spcAft>
                  <a:spcPct val="0"/>
                </a:spcAft>
                <a:buSzPct val="75000"/>
                <a:buChar char="•"/>
                <a:defRPr sz="7600" kern="1200">
                  <a:solidFill>
                    <a:srgbClr val="777776"/>
                  </a:solidFill>
                </a:defRPr>
              </a:lvl5pPr>
              <a:lvl6pPr marL="2286000" algn="l" defTabSz="914400" rtl="0" eaLnBrk="1" latinLnBrk="0" hangingPunct="1">
                <a:defRPr sz="7600" kern="1200">
                  <a:solidFill>
                    <a:srgbClr val="777776"/>
                  </a:solidFill>
                </a:defRPr>
              </a:lvl6pPr>
              <a:lvl7pPr marL="2743200" algn="l" defTabSz="914400" rtl="0" eaLnBrk="1" latinLnBrk="0" hangingPunct="1">
                <a:defRPr sz="7600" kern="1200">
                  <a:solidFill>
                    <a:srgbClr val="777776"/>
                  </a:solidFill>
                </a:defRPr>
              </a:lvl7pPr>
              <a:lvl8pPr marL="3200400" algn="l" defTabSz="914400" rtl="0" eaLnBrk="1" latinLnBrk="0" hangingPunct="1">
                <a:defRPr sz="7600" kern="1200">
                  <a:solidFill>
                    <a:srgbClr val="777776"/>
                  </a:solidFill>
                </a:defRPr>
              </a:lvl8pPr>
              <a:lvl9pPr marL="3657600" algn="l" defTabSz="914400" rtl="0" eaLnBrk="1" latinLnBrk="0" hangingPunct="1">
                <a:defRPr sz="7600" kern="1200">
                  <a:solidFill>
                    <a:srgbClr val="777776"/>
                  </a:solidFill>
                </a:defRPr>
              </a:lvl9pPr>
            </a:lstStyle>
            <a:p>
              <a:pPr marL="0" indent="0">
                <a:lnSpc>
                  <a:spcPct val="100000"/>
                </a:lnSpc>
                <a:buSzTx/>
                <a:buNone/>
              </a:pPr>
              <a:r>
                <a:rPr lang="en-US" sz="2400" b="1" dirty="0">
                  <a:solidFill>
                    <a:schemeClr val="bg1"/>
                  </a:solidFill>
                  <a:latin typeface="微软雅黑" panose="020B0503020204020204" pitchFamily="34" charset="-122"/>
                  <a:ea typeface="微软雅黑" panose="020B0503020204020204" pitchFamily="34" charset="-122"/>
                </a:rPr>
                <a:t>1</a:t>
              </a:r>
              <a:endParaRPr lang="id-ID" sz="2400" b="1" dirty="0">
                <a:solidFill>
                  <a:schemeClr val="bg1"/>
                </a:solidFill>
                <a:latin typeface="微软雅黑" panose="020B0503020204020204" pitchFamily="34" charset="-122"/>
                <a:ea typeface="微软雅黑" panose="020B0503020204020204" pitchFamily="34" charset="-122"/>
              </a:endParaRPr>
            </a:p>
          </p:txBody>
        </p:sp>
      </p:grpSp>
      <p:sp>
        <p:nvSpPr>
          <p:cNvPr id="22" name="梯形 21"/>
          <p:cNvSpPr/>
          <p:nvPr/>
        </p:nvSpPr>
        <p:spPr>
          <a:xfrm rot="16200000">
            <a:off x="81365" y="3276115"/>
            <a:ext cx="4120402" cy="999653"/>
          </a:xfrm>
          <a:prstGeom prst="trapezoid">
            <a:avLst>
              <a:gd name="adj" fmla="val 188256"/>
            </a:avLst>
          </a:prstGeom>
          <a:gradFill>
            <a:gsLst>
              <a:gs pos="100000">
                <a:srgbClr val="00B0F0">
                  <a:alpha val="0"/>
                </a:srgbClr>
              </a:gs>
              <a:gs pos="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721718" y="3393822"/>
            <a:ext cx="1500681" cy="764238"/>
            <a:chOff x="825559" y="3064509"/>
            <a:chExt cx="1500681" cy="764238"/>
          </a:xfrm>
        </p:grpSpPr>
        <p:sp>
          <p:nvSpPr>
            <p:cNvPr id="24" name="矩形: 圆角 23"/>
            <p:cNvSpPr/>
            <p:nvPr/>
          </p:nvSpPr>
          <p:spPr>
            <a:xfrm>
              <a:off x="825559" y="3064509"/>
              <a:ext cx="1500681" cy="764238"/>
            </a:xfrm>
            <a:prstGeom prst="roundRect">
              <a:avLst/>
            </a:prstGeom>
            <a:solidFill>
              <a:srgbClr val="0F44A9"/>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63563" y="3064509"/>
              <a:ext cx="1224672" cy="646331"/>
            </a:xfrm>
            <a:prstGeom prst="rect">
              <a:avLst/>
            </a:prstGeom>
          </p:spPr>
          <p:txBody>
            <a:bodyPr wrap="square">
              <a:spAutoFit/>
            </a:bodyPr>
            <a:lstStyle/>
            <a:p>
              <a:pPr algn="ctr">
                <a:lnSpc>
                  <a:spcPct val="120000"/>
                </a:lnSpc>
              </a:pPr>
              <a:r>
                <a:rPr lang="zh-CN" altLang="en-US" b="1" dirty="0">
                  <a:solidFill>
                    <a:srgbClr val="FFC000"/>
                  </a:solidFill>
                  <a:latin typeface="微软雅黑" panose="020B0503020204020204" pitchFamily="34" charset="-122"/>
                  <a:ea typeface="微软雅黑" panose="020B0503020204020204" pitchFamily="34" charset="-122"/>
                </a:rPr>
                <a:t>阻力过大</a:t>
              </a:r>
              <a:endParaRPr lang="en-US" altLang="zh-CN" b="1" dirty="0">
                <a:solidFill>
                  <a:srgbClr val="FFC000"/>
                </a:solidFill>
                <a:latin typeface="微软雅黑" panose="020B0503020204020204" pitchFamily="34" charset="-122"/>
                <a:ea typeface="微软雅黑" panose="020B0503020204020204" pitchFamily="34" charset="-122"/>
              </a:endParaRPr>
            </a:p>
            <a:p>
              <a:pPr algn="ctr">
                <a:lnSpc>
                  <a:spcPct val="120000"/>
                </a:lnSpc>
              </a:pPr>
              <a:r>
                <a:rPr lang="zh-CN" altLang="en-US" b="1" dirty="0">
                  <a:solidFill>
                    <a:srgbClr val="FFC000"/>
                  </a:solidFill>
                  <a:latin typeface="微软雅黑" panose="020B0503020204020204" pitchFamily="34" charset="-122"/>
                  <a:ea typeface="微软雅黑" panose="020B0503020204020204" pitchFamily="34" charset="-122"/>
                </a:rPr>
                <a:t>原因</a:t>
              </a:r>
              <a:endParaRPr lang="zh-CN" altLang="en-US" b="1" dirty="0">
                <a:solidFill>
                  <a:srgbClr val="FFC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srcRect r="8937"/>
          <a:stretch>
            <a:fillRect/>
          </a:stretch>
        </p:blipFill>
        <p:spPr>
          <a:xfrm>
            <a:off x="403225" y="2043430"/>
            <a:ext cx="3376295" cy="3834130"/>
          </a:xfrm>
          <a:prstGeom prst="rect">
            <a:avLst/>
          </a:prstGeom>
        </p:spPr>
      </p:pic>
      <p:sp>
        <p:nvSpPr>
          <p:cNvPr id="5" name="文本框 4"/>
          <p:cNvSpPr txBox="1"/>
          <p:nvPr/>
        </p:nvSpPr>
        <p:spPr>
          <a:xfrm>
            <a:off x="1179195" y="481052"/>
            <a:ext cx="6784187" cy="58356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r>
              <a:rPr lang="zh-CN" altLang="en-US" dirty="0"/>
              <a:t>减阻节电供暖系统主要解决如下问题</a:t>
            </a:r>
            <a:endParaRPr lang="zh-CN" altLang="en-US" dirty="0"/>
          </a:p>
        </p:txBody>
      </p:sp>
      <p:grpSp>
        <p:nvGrpSpPr>
          <p:cNvPr id="6" name="组合 5"/>
          <p:cNvGrpSpPr/>
          <p:nvPr/>
        </p:nvGrpSpPr>
        <p:grpSpPr>
          <a:xfrm>
            <a:off x="387092" y="505852"/>
            <a:ext cx="637163" cy="616511"/>
            <a:chOff x="294639" y="391844"/>
            <a:chExt cx="735024" cy="711200"/>
          </a:xfrm>
        </p:grpSpPr>
        <p:sp>
          <p:nvSpPr>
            <p:cNvPr id="7" name="等腰三角形 6"/>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4241005" y="1999246"/>
            <a:ext cx="4292775" cy="497957"/>
          </a:xfrm>
          <a:prstGeom prst="rect">
            <a:avLst/>
          </a:prstGeom>
          <a:noFill/>
        </p:spPr>
        <p:txBody>
          <a:bodyPr wrap="square" rtlCol="0">
            <a:spAutoFit/>
          </a:bodyPr>
          <a:lstStyle/>
          <a:p>
            <a:pP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sym typeface="+mn-ea"/>
              </a:rPr>
              <a:t>解决供暖阻力大的问题。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4203466" y="3233850"/>
            <a:ext cx="3897669" cy="534035"/>
          </a:xfrm>
          <a:prstGeom prst="rect">
            <a:avLst/>
          </a:prstGeom>
          <a:noFill/>
        </p:spPr>
        <p:txBody>
          <a:bodyPr wrap="square" rtlCol="0">
            <a:spAutoFit/>
          </a:bodyPr>
          <a:lstStyle/>
          <a:p>
            <a:pP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sym typeface="+mn-ea"/>
              </a:rPr>
              <a:t>解决系统耗电量大的问题。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4203466" y="4252814"/>
            <a:ext cx="7241445" cy="1005788"/>
          </a:xfrm>
          <a:prstGeom prst="rect">
            <a:avLst/>
          </a:prstGeom>
          <a:noFill/>
        </p:spPr>
        <p:txBody>
          <a:bodyPr wrap="square" rtlCol="0">
            <a:spAutoFit/>
          </a:bodyPr>
          <a:lstStyle/>
          <a:p>
            <a:pPr algn="just">
              <a:lnSpc>
                <a:spcPct val="130000"/>
              </a:lnSpc>
            </a:pPr>
            <a:r>
              <a:rPr lang="zh-CN" altLang="en-US" sz="2400" b="1" dirty="0">
                <a:solidFill>
                  <a:schemeClr val="bg1"/>
                </a:solidFill>
                <a:latin typeface="微软雅黑" panose="020B0503020204020204" pitchFamily="34" charset="-122"/>
                <a:ea typeface="微软雅黑" panose="020B0503020204020204" pitchFamily="34" charset="-122"/>
                <a:sym typeface="+mn-ea"/>
              </a:rPr>
              <a:t>解决了系统总流量问题，系统阻力的减小，管路运行轻松，流量就会大幅度提高，从而提高了供暖效果。</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1825625" y="2396490"/>
            <a:ext cx="490220" cy="2780665"/>
          </a:xfrm>
          <a:prstGeom prst="rect">
            <a:avLst/>
          </a:prstGeom>
        </p:spPr>
        <p:txBody>
          <a:bodyPr vert="eaVert" wrap="square">
            <a:spAutoFit/>
          </a:bodyPr>
          <a:lstStyle/>
          <a:p>
            <a:pPr algn="ctr"/>
            <a:r>
              <a:rPr lang="zh-CN" altLang="en-US" sz="2000" spc="300" dirty="0">
                <a:latin typeface="微软雅黑" panose="020B0503020204020204" pitchFamily="34" charset="-122"/>
                <a:ea typeface="微软雅黑" panose="020B0503020204020204" pitchFamily="34" charset="-122"/>
              </a:rPr>
              <a:t>减阻节电供暖系统</a:t>
            </a:r>
            <a:endParaRPr lang="zh-CN" altLang="en-US" sz="2000" spc="300" dirty="0">
              <a:latin typeface="微软雅黑" panose="020B0503020204020204" pitchFamily="34" charset="-122"/>
              <a:ea typeface="微软雅黑" panose="020B0503020204020204" pitchFamily="34" charset="-122"/>
            </a:endParaRPr>
          </a:p>
        </p:txBody>
      </p:sp>
      <p:sp>
        <p:nvSpPr>
          <p:cNvPr id="11" name="任意多边形: 形状 10"/>
          <p:cNvSpPr/>
          <p:nvPr/>
        </p:nvSpPr>
        <p:spPr>
          <a:xfrm>
            <a:off x="3589418" y="1537397"/>
            <a:ext cx="46976" cy="4150294"/>
          </a:xfrm>
          <a:custGeom>
            <a:avLst/>
            <a:gdLst>
              <a:gd name="connsiteX0" fmla="*/ 0 w 0"/>
              <a:gd name="connsiteY0" fmla="*/ 0 h 4621162"/>
              <a:gd name="connsiteX1" fmla="*/ 0 w 0"/>
              <a:gd name="connsiteY1" fmla="*/ 4621162 h 4621162"/>
            </a:gdLst>
            <a:ahLst/>
            <a:cxnLst>
              <a:cxn ang="0">
                <a:pos x="connsiteX0" y="connsiteY0"/>
              </a:cxn>
              <a:cxn ang="0">
                <a:pos x="connsiteX1" y="connsiteY1"/>
              </a:cxn>
            </a:cxnLst>
            <a:rect l="l" t="t" r="r" b="b"/>
            <a:pathLst>
              <a:path h="4621162">
                <a:moveTo>
                  <a:pt x="0" y="0"/>
                </a:moveTo>
                <a:lnTo>
                  <a:pt x="0" y="4621162"/>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779229" y="2043717"/>
            <a:ext cx="371694" cy="353608"/>
            <a:chOff x="5559217" y="1389768"/>
            <a:chExt cx="371694" cy="353608"/>
          </a:xfrm>
        </p:grpSpPr>
        <p:sp>
          <p:nvSpPr>
            <p:cNvPr id="98" name="íśļïdè"/>
            <p:cNvSpPr/>
            <p:nvPr/>
          </p:nvSpPr>
          <p:spPr>
            <a:xfrm>
              <a:off x="5559217" y="1462423"/>
              <a:ext cx="281160" cy="280953"/>
            </a:xfrm>
            <a:prstGeom prst="rect">
              <a:avLst/>
            </a:prstGeom>
            <a:solidFill>
              <a:schemeClr val="bg1"/>
            </a:solidFill>
            <a:ln w="22225">
              <a:solidFill>
                <a:schemeClr val="tx2">
                  <a:lumMod val="20000"/>
                  <a:lumOff val="8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wrap="square" lIns="91440" tIns="45720" rIns="91440" bIns="45720">
              <a:normAutofit fontScale="85000" lnSpcReduction="20000"/>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solidFill>
                <a:effectLst/>
                <a:uLnTx/>
                <a:uFillTx/>
              </a:endParaRPr>
            </a:p>
          </p:txBody>
        </p:sp>
        <p:sp>
          <p:nvSpPr>
            <p:cNvPr id="99" name="ï$ḻîḑe"/>
            <p:cNvSpPr/>
            <p:nvPr/>
          </p:nvSpPr>
          <p:spPr bwMode="auto">
            <a:xfrm>
              <a:off x="5591538" y="1389768"/>
              <a:ext cx="339373" cy="312754"/>
            </a:xfrm>
            <a:custGeom>
              <a:avLst/>
              <a:gdLst>
                <a:gd name="T0" fmla="*/ 602 w 611"/>
                <a:gd name="T1" fmla="*/ 5 h 562"/>
                <a:gd name="T2" fmla="*/ 599 w 611"/>
                <a:gd name="T3" fmla="*/ 2 h 562"/>
                <a:gd name="T4" fmla="*/ 594 w 611"/>
                <a:gd name="T5" fmla="*/ 1 h 562"/>
                <a:gd name="T6" fmla="*/ 590 w 611"/>
                <a:gd name="T7" fmla="*/ 0 h 562"/>
                <a:gd name="T8" fmla="*/ 585 w 611"/>
                <a:gd name="T9" fmla="*/ 0 h 562"/>
                <a:gd name="T10" fmla="*/ 580 w 611"/>
                <a:gd name="T11" fmla="*/ 1 h 562"/>
                <a:gd name="T12" fmla="*/ 576 w 611"/>
                <a:gd name="T13" fmla="*/ 2 h 562"/>
                <a:gd name="T14" fmla="*/ 572 w 611"/>
                <a:gd name="T15" fmla="*/ 5 h 562"/>
                <a:gd name="T16" fmla="*/ 569 w 611"/>
                <a:gd name="T17" fmla="*/ 8 h 562"/>
                <a:gd name="T18" fmla="*/ 166 w 611"/>
                <a:gd name="T19" fmla="*/ 503 h 562"/>
                <a:gd name="T20" fmla="*/ 41 w 611"/>
                <a:gd name="T21" fmla="*/ 377 h 562"/>
                <a:gd name="T22" fmla="*/ 38 w 611"/>
                <a:gd name="T23" fmla="*/ 374 h 562"/>
                <a:gd name="T24" fmla="*/ 33 w 611"/>
                <a:gd name="T25" fmla="*/ 372 h 562"/>
                <a:gd name="T26" fmla="*/ 29 w 611"/>
                <a:gd name="T27" fmla="*/ 371 h 562"/>
                <a:gd name="T28" fmla="*/ 24 w 611"/>
                <a:gd name="T29" fmla="*/ 371 h 562"/>
                <a:gd name="T30" fmla="*/ 20 w 611"/>
                <a:gd name="T31" fmla="*/ 371 h 562"/>
                <a:gd name="T32" fmla="*/ 16 w 611"/>
                <a:gd name="T33" fmla="*/ 372 h 562"/>
                <a:gd name="T34" fmla="*/ 11 w 611"/>
                <a:gd name="T35" fmla="*/ 374 h 562"/>
                <a:gd name="T36" fmla="*/ 8 w 611"/>
                <a:gd name="T37" fmla="*/ 377 h 562"/>
                <a:gd name="T38" fmla="*/ 4 w 611"/>
                <a:gd name="T39" fmla="*/ 382 h 562"/>
                <a:gd name="T40" fmla="*/ 2 w 611"/>
                <a:gd name="T41" fmla="*/ 386 h 562"/>
                <a:gd name="T42" fmla="*/ 1 w 611"/>
                <a:gd name="T43" fmla="*/ 390 h 562"/>
                <a:gd name="T44" fmla="*/ 0 w 611"/>
                <a:gd name="T45" fmla="*/ 395 h 562"/>
                <a:gd name="T46" fmla="*/ 1 w 611"/>
                <a:gd name="T47" fmla="*/ 399 h 562"/>
                <a:gd name="T48" fmla="*/ 2 w 611"/>
                <a:gd name="T49" fmla="*/ 404 h 562"/>
                <a:gd name="T50" fmla="*/ 4 w 611"/>
                <a:gd name="T51" fmla="*/ 408 h 562"/>
                <a:gd name="T52" fmla="*/ 8 w 611"/>
                <a:gd name="T53" fmla="*/ 412 h 562"/>
                <a:gd name="T54" fmla="*/ 151 w 611"/>
                <a:gd name="T55" fmla="*/ 556 h 562"/>
                <a:gd name="T56" fmla="*/ 155 w 611"/>
                <a:gd name="T57" fmla="*/ 558 h 562"/>
                <a:gd name="T58" fmla="*/ 159 w 611"/>
                <a:gd name="T59" fmla="*/ 560 h 562"/>
                <a:gd name="T60" fmla="*/ 164 w 611"/>
                <a:gd name="T61" fmla="*/ 562 h 562"/>
                <a:gd name="T62" fmla="*/ 168 w 611"/>
                <a:gd name="T63" fmla="*/ 562 h 562"/>
                <a:gd name="T64" fmla="*/ 169 w 611"/>
                <a:gd name="T65" fmla="*/ 562 h 562"/>
                <a:gd name="T66" fmla="*/ 169 w 611"/>
                <a:gd name="T67" fmla="*/ 562 h 562"/>
                <a:gd name="T68" fmla="*/ 175 w 611"/>
                <a:gd name="T69" fmla="*/ 562 h 562"/>
                <a:gd name="T70" fmla="*/ 179 w 611"/>
                <a:gd name="T71" fmla="*/ 559 h 562"/>
                <a:gd name="T72" fmla="*/ 183 w 611"/>
                <a:gd name="T73" fmla="*/ 557 h 562"/>
                <a:gd name="T74" fmla="*/ 187 w 611"/>
                <a:gd name="T75" fmla="*/ 554 h 562"/>
                <a:gd name="T76" fmla="*/ 606 w 611"/>
                <a:gd name="T77" fmla="*/ 38 h 562"/>
                <a:gd name="T78" fmla="*/ 609 w 611"/>
                <a:gd name="T79" fmla="*/ 34 h 562"/>
                <a:gd name="T80" fmla="*/ 611 w 611"/>
                <a:gd name="T81" fmla="*/ 29 h 562"/>
                <a:gd name="T82" fmla="*/ 611 w 611"/>
                <a:gd name="T83" fmla="*/ 25 h 562"/>
                <a:gd name="T84" fmla="*/ 611 w 611"/>
                <a:gd name="T85" fmla="*/ 20 h 562"/>
                <a:gd name="T86" fmla="*/ 611 w 611"/>
                <a:gd name="T87" fmla="*/ 16 h 562"/>
                <a:gd name="T88" fmla="*/ 609 w 611"/>
                <a:gd name="T89" fmla="*/ 12 h 562"/>
                <a:gd name="T90" fmla="*/ 606 w 611"/>
                <a:gd name="T91" fmla="*/ 8 h 562"/>
                <a:gd name="T92" fmla="*/ 602 w 611"/>
                <a:gd name="T93" fmla="*/ 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1" h="562">
                  <a:moveTo>
                    <a:pt x="602" y="5"/>
                  </a:moveTo>
                  <a:lnTo>
                    <a:pt x="599" y="2"/>
                  </a:lnTo>
                  <a:lnTo>
                    <a:pt x="594" y="1"/>
                  </a:lnTo>
                  <a:lnTo>
                    <a:pt x="590" y="0"/>
                  </a:lnTo>
                  <a:lnTo>
                    <a:pt x="585" y="0"/>
                  </a:lnTo>
                  <a:lnTo>
                    <a:pt x="580" y="1"/>
                  </a:lnTo>
                  <a:lnTo>
                    <a:pt x="576" y="2"/>
                  </a:lnTo>
                  <a:lnTo>
                    <a:pt x="572" y="5"/>
                  </a:lnTo>
                  <a:lnTo>
                    <a:pt x="569" y="8"/>
                  </a:lnTo>
                  <a:lnTo>
                    <a:pt x="166" y="503"/>
                  </a:lnTo>
                  <a:lnTo>
                    <a:pt x="41" y="377"/>
                  </a:lnTo>
                  <a:lnTo>
                    <a:pt x="38" y="374"/>
                  </a:lnTo>
                  <a:lnTo>
                    <a:pt x="33" y="372"/>
                  </a:lnTo>
                  <a:lnTo>
                    <a:pt x="29" y="371"/>
                  </a:lnTo>
                  <a:lnTo>
                    <a:pt x="24" y="371"/>
                  </a:lnTo>
                  <a:lnTo>
                    <a:pt x="20" y="371"/>
                  </a:lnTo>
                  <a:lnTo>
                    <a:pt x="16" y="372"/>
                  </a:lnTo>
                  <a:lnTo>
                    <a:pt x="11" y="374"/>
                  </a:lnTo>
                  <a:lnTo>
                    <a:pt x="8" y="377"/>
                  </a:lnTo>
                  <a:lnTo>
                    <a:pt x="4" y="382"/>
                  </a:lnTo>
                  <a:lnTo>
                    <a:pt x="2" y="386"/>
                  </a:lnTo>
                  <a:lnTo>
                    <a:pt x="1" y="390"/>
                  </a:lnTo>
                  <a:lnTo>
                    <a:pt x="0" y="395"/>
                  </a:lnTo>
                  <a:lnTo>
                    <a:pt x="1" y="399"/>
                  </a:lnTo>
                  <a:lnTo>
                    <a:pt x="2" y="404"/>
                  </a:lnTo>
                  <a:lnTo>
                    <a:pt x="4" y="408"/>
                  </a:lnTo>
                  <a:lnTo>
                    <a:pt x="8" y="412"/>
                  </a:lnTo>
                  <a:lnTo>
                    <a:pt x="151" y="556"/>
                  </a:lnTo>
                  <a:lnTo>
                    <a:pt x="155" y="558"/>
                  </a:lnTo>
                  <a:lnTo>
                    <a:pt x="159" y="560"/>
                  </a:lnTo>
                  <a:lnTo>
                    <a:pt x="164" y="562"/>
                  </a:lnTo>
                  <a:lnTo>
                    <a:pt x="168" y="562"/>
                  </a:lnTo>
                  <a:lnTo>
                    <a:pt x="169" y="562"/>
                  </a:lnTo>
                  <a:lnTo>
                    <a:pt x="169" y="562"/>
                  </a:lnTo>
                  <a:lnTo>
                    <a:pt x="175" y="562"/>
                  </a:lnTo>
                  <a:lnTo>
                    <a:pt x="179" y="559"/>
                  </a:lnTo>
                  <a:lnTo>
                    <a:pt x="183" y="557"/>
                  </a:lnTo>
                  <a:lnTo>
                    <a:pt x="187" y="554"/>
                  </a:lnTo>
                  <a:lnTo>
                    <a:pt x="606" y="38"/>
                  </a:lnTo>
                  <a:lnTo>
                    <a:pt x="609" y="34"/>
                  </a:lnTo>
                  <a:lnTo>
                    <a:pt x="611" y="29"/>
                  </a:lnTo>
                  <a:lnTo>
                    <a:pt x="611" y="25"/>
                  </a:lnTo>
                  <a:lnTo>
                    <a:pt x="611" y="20"/>
                  </a:lnTo>
                  <a:lnTo>
                    <a:pt x="611" y="16"/>
                  </a:lnTo>
                  <a:lnTo>
                    <a:pt x="609" y="12"/>
                  </a:lnTo>
                  <a:lnTo>
                    <a:pt x="606" y="8"/>
                  </a:lnTo>
                  <a:lnTo>
                    <a:pt x="602" y="5"/>
                  </a:lnTo>
                  <a:close/>
                </a:path>
              </a:pathLst>
            </a:custGeom>
            <a:solidFill>
              <a:srgbClr val="FFC000"/>
            </a:solidFill>
            <a:ln w="19050">
              <a:solidFill>
                <a:srgbClr val="FFC000"/>
              </a:solidFill>
            </a:ln>
          </p:spPr>
          <p:txBody>
            <a:bodyPr vert="horz" wrap="square" lIns="91440" tIns="45720" rIns="91440" bIns="45720" numCol="1" anchor="t" anchorCtr="0" compatLnSpc="1">
              <a:normAutofit fontScale="92500" lnSpcReduction="20000"/>
            </a:bodyPr>
            <a:lstStyle/>
            <a:p>
              <a:pPr defTabSz="913765"/>
              <a:endParaRPr lang="en-US">
                <a:solidFill>
                  <a:srgbClr val="000000"/>
                </a:solidFill>
              </a:endParaRPr>
            </a:p>
          </p:txBody>
        </p:sp>
      </p:grpSp>
      <p:grpSp>
        <p:nvGrpSpPr>
          <p:cNvPr id="100" name="组合 99"/>
          <p:cNvGrpSpPr/>
          <p:nvPr/>
        </p:nvGrpSpPr>
        <p:grpSpPr>
          <a:xfrm>
            <a:off x="3779229" y="3273224"/>
            <a:ext cx="371694" cy="353608"/>
            <a:chOff x="5559217" y="1389768"/>
            <a:chExt cx="371694" cy="353608"/>
          </a:xfrm>
        </p:grpSpPr>
        <p:sp>
          <p:nvSpPr>
            <p:cNvPr id="101" name="íśļïdè"/>
            <p:cNvSpPr/>
            <p:nvPr/>
          </p:nvSpPr>
          <p:spPr>
            <a:xfrm>
              <a:off x="5559217" y="1462423"/>
              <a:ext cx="281160" cy="280953"/>
            </a:xfrm>
            <a:prstGeom prst="rect">
              <a:avLst/>
            </a:prstGeom>
            <a:solidFill>
              <a:schemeClr val="bg1"/>
            </a:solidFill>
            <a:ln w="22225">
              <a:solidFill>
                <a:schemeClr val="tx2">
                  <a:lumMod val="20000"/>
                  <a:lumOff val="8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wrap="square" lIns="91440" tIns="45720" rIns="91440" bIns="45720">
              <a:normAutofit fontScale="85000" lnSpcReduction="20000"/>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solidFill>
                <a:effectLst/>
                <a:uLnTx/>
                <a:uFillTx/>
              </a:endParaRPr>
            </a:p>
          </p:txBody>
        </p:sp>
        <p:sp>
          <p:nvSpPr>
            <p:cNvPr id="102" name="ï$ḻîḑe"/>
            <p:cNvSpPr/>
            <p:nvPr/>
          </p:nvSpPr>
          <p:spPr bwMode="auto">
            <a:xfrm>
              <a:off x="5591538" y="1389768"/>
              <a:ext cx="339373" cy="312754"/>
            </a:xfrm>
            <a:custGeom>
              <a:avLst/>
              <a:gdLst>
                <a:gd name="T0" fmla="*/ 602 w 611"/>
                <a:gd name="T1" fmla="*/ 5 h 562"/>
                <a:gd name="T2" fmla="*/ 599 w 611"/>
                <a:gd name="T3" fmla="*/ 2 h 562"/>
                <a:gd name="T4" fmla="*/ 594 w 611"/>
                <a:gd name="T5" fmla="*/ 1 h 562"/>
                <a:gd name="T6" fmla="*/ 590 w 611"/>
                <a:gd name="T7" fmla="*/ 0 h 562"/>
                <a:gd name="T8" fmla="*/ 585 w 611"/>
                <a:gd name="T9" fmla="*/ 0 h 562"/>
                <a:gd name="T10" fmla="*/ 580 w 611"/>
                <a:gd name="T11" fmla="*/ 1 h 562"/>
                <a:gd name="T12" fmla="*/ 576 w 611"/>
                <a:gd name="T13" fmla="*/ 2 h 562"/>
                <a:gd name="T14" fmla="*/ 572 w 611"/>
                <a:gd name="T15" fmla="*/ 5 h 562"/>
                <a:gd name="T16" fmla="*/ 569 w 611"/>
                <a:gd name="T17" fmla="*/ 8 h 562"/>
                <a:gd name="T18" fmla="*/ 166 w 611"/>
                <a:gd name="T19" fmla="*/ 503 h 562"/>
                <a:gd name="T20" fmla="*/ 41 w 611"/>
                <a:gd name="T21" fmla="*/ 377 h 562"/>
                <a:gd name="T22" fmla="*/ 38 w 611"/>
                <a:gd name="T23" fmla="*/ 374 h 562"/>
                <a:gd name="T24" fmla="*/ 33 w 611"/>
                <a:gd name="T25" fmla="*/ 372 h 562"/>
                <a:gd name="T26" fmla="*/ 29 w 611"/>
                <a:gd name="T27" fmla="*/ 371 h 562"/>
                <a:gd name="T28" fmla="*/ 24 w 611"/>
                <a:gd name="T29" fmla="*/ 371 h 562"/>
                <a:gd name="T30" fmla="*/ 20 w 611"/>
                <a:gd name="T31" fmla="*/ 371 h 562"/>
                <a:gd name="T32" fmla="*/ 16 w 611"/>
                <a:gd name="T33" fmla="*/ 372 h 562"/>
                <a:gd name="T34" fmla="*/ 11 w 611"/>
                <a:gd name="T35" fmla="*/ 374 h 562"/>
                <a:gd name="T36" fmla="*/ 8 w 611"/>
                <a:gd name="T37" fmla="*/ 377 h 562"/>
                <a:gd name="T38" fmla="*/ 4 w 611"/>
                <a:gd name="T39" fmla="*/ 382 h 562"/>
                <a:gd name="T40" fmla="*/ 2 w 611"/>
                <a:gd name="T41" fmla="*/ 386 h 562"/>
                <a:gd name="T42" fmla="*/ 1 w 611"/>
                <a:gd name="T43" fmla="*/ 390 h 562"/>
                <a:gd name="T44" fmla="*/ 0 w 611"/>
                <a:gd name="T45" fmla="*/ 395 h 562"/>
                <a:gd name="T46" fmla="*/ 1 w 611"/>
                <a:gd name="T47" fmla="*/ 399 h 562"/>
                <a:gd name="T48" fmla="*/ 2 w 611"/>
                <a:gd name="T49" fmla="*/ 404 h 562"/>
                <a:gd name="T50" fmla="*/ 4 w 611"/>
                <a:gd name="T51" fmla="*/ 408 h 562"/>
                <a:gd name="T52" fmla="*/ 8 w 611"/>
                <a:gd name="T53" fmla="*/ 412 h 562"/>
                <a:gd name="T54" fmla="*/ 151 w 611"/>
                <a:gd name="T55" fmla="*/ 556 h 562"/>
                <a:gd name="T56" fmla="*/ 155 w 611"/>
                <a:gd name="T57" fmla="*/ 558 h 562"/>
                <a:gd name="T58" fmla="*/ 159 w 611"/>
                <a:gd name="T59" fmla="*/ 560 h 562"/>
                <a:gd name="T60" fmla="*/ 164 w 611"/>
                <a:gd name="T61" fmla="*/ 562 h 562"/>
                <a:gd name="T62" fmla="*/ 168 w 611"/>
                <a:gd name="T63" fmla="*/ 562 h 562"/>
                <a:gd name="T64" fmla="*/ 169 w 611"/>
                <a:gd name="T65" fmla="*/ 562 h 562"/>
                <a:gd name="T66" fmla="*/ 169 w 611"/>
                <a:gd name="T67" fmla="*/ 562 h 562"/>
                <a:gd name="T68" fmla="*/ 175 w 611"/>
                <a:gd name="T69" fmla="*/ 562 h 562"/>
                <a:gd name="T70" fmla="*/ 179 w 611"/>
                <a:gd name="T71" fmla="*/ 559 h 562"/>
                <a:gd name="T72" fmla="*/ 183 w 611"/>
                <a:gd name="T73" fmla="*/ 557 h 562"/>
                <a:gd name="T74" fmla="*/ 187 w 611"/>
                <a:gd name="T75" fmla="*/ 554 h 562"/>
                <a:gd name="T76" fmla="*/ 606 w 611"/>
                <a:gd name="T77" fmla="*/ 38 h 562"/>
                <a:gd name="T78" fmla="*/ 609 w 611"/>
                <a:gd name="T79" fmla="*/ 34 h 562"/>
                <a:gd name="T80" fmla="*/ 611 w 611"/>
                <a:gd name="T81" fmla="*/ 29 h 562"/>
                <a:gd name="T82" fmla="*/ 611 w 611"/>
                <a:gd name="T83" fmla="*/ 25 h 562"/>
                <a:gd name="T84" fmla="*/ 611 w 611"/>
                <a:gd name="T85" fmla="*/ 20 h 562"/>
                <a:gd name="T86" fmla="*/ 611 w 611"/>
                <a:gd name="T87" fmla="*/ 16 h 562"/>
                <a:gd name="T88" fmla="*/ 609 w 611"/>
                <a:gd name="T89" fmla="*/ 12 h 562"/>
                <a:gd name="T90" fmla="*/ 606 w 611"/>
                <a:gd name="T91" fmla="*/ 8 h 562"/>
                <a:gd name="T92" fmla="*/ 602 w 611"/>
                <a:gd name="T93" fmla="*/ 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1" h="562">
                  <a:moveTo>
                    <a:pt x="602" y="5"/>
                  </a:moveTo>
                  <a:lnTo>
                    <a:pt x="599" y="2"/>
                  </a:lnTo>
                  <a:lnTo>
                    <a:pt x="594" y="1"/>
                  </a:lnTo>
                  <a:lnTo>
                    <a:pt x="590" y="0"/>
                  </a:lnTo>
                  <a:lnTo>
                    <a:pt x="585" y="0"/>
                  </a:lnTo>
                  <a:lnTo>
                    <a:pt x="580" y="1"/>
                  </a:lnTo>
                  <a:lnTo>
                    <a:pt x="576" y="2"/>
                  </a:lnTo>
                  <a:lnTo>
                    <a:pt x="572" y="5"/>
                  </a:lnTo>
                  <a:lnTo>
                    <a:pt x="569" y="8"/>
                  </a:lnTo>
                  <a:lnTo>
                    <a:pt x="166" y="503"/>
                  </a:lnTo>
                  <a:lnTo>
                    <a:pt x="41" y="377"/>
                  </a:lnTo>
                  <a:lnTo>
                    <a:pt x="38" y="374"/>
                  </a:lnTo>
                  <a:lnTo>
                    <a:pt x="33" y="372"/>
                  </a:lnTo>
                  <a:lnTo>
                    <a:pt x="29" y="371"/>
                  </a:lnTo>
                  <a:lnTo>
                    <a:pt x="24" y="371"/>
                  </a:lnTo>
                  <a:lnTo>
                    <a:pt x="20" y="371"/>
                  </a:lnTo>
                  <a:lnTo>
                    <a:pt x="16" y="372"/>
                  </a:lnTo>
                  <a:lnTo>
                    <a:pt x="11" y="374"/>
                  </a:lnTo>
                  <a:lnTo>
                    <a:pt x="8" y="377"/>
                  </a:lnTo>
                  <a:lnTo>
                    <a:pt x="4" y="382"/>
                  </a:lnTo>
                  <a:lnTo>
                    <a:pt x="2" y="386"/>
                  </a:lnTo>
                  <a:lnTo>
                    <a:pt x="1" y="390"/>
                  </a:lnTo>
                  <a:lnTo>
                    <a:pt x="0" y="395"/>
                  </a:lnTo>
                  <a:lnTo>
                    <a:pt x="1" y="399"/>
                  </a:lnTo>
                  <a:lnTo>
                    <a:pt x="2" y="404"/>
                  </a:lnTo>
                  <a:lnTo>
                    <a:pt x="4" y="408"/>
                  </a:lnTo>
                  <a:lnTo>
                    <a:pt x="8" y="412"/>
                  </a:lnTo>
                  <a:lnTo>
                    <a:pt x="151" y="556"/>
                  </a:lnTo>
                  <a:lnTo>
                    <a:pt x="155" y="558"/>
                  </a:lnTo>
                  <a:lnTo>
                    <a:pt x="159" y="560"/>
                  </a:lnTo>
                  <a:lnTo>
                    <a:pt x="164" y="562"/>
                  </a:lnTo>
                  <a:lnTo>
                    <a:pt x="168" y="562"/>
                  </a:lnTo>
                  <a:lnTo>
                    <a:pt x="169" y="562"/>
                  </a:lnTo>
                  <a:lnTo>
                    <a:pt x="169" y="562"/>
                  </a:lnTo>
                  <a:lnTo>
                    <a:pt x="175" y="562"/>
                  </a:lnTo>
                  <a:lnTo>
                    <a:pt x="179" y="559"/>
                  </a:lnTo>
                  <a:lnTo>
                    <a:pt x="183" y="557"/>
                  </a:lnTo>
                  <a:lnTo>
                    <a:pt x="187" y="554"/>
                  </a:lnTo>
                  <a:lnTo>
                    <a:pt x="606" y="38"/>
                  </a:lnTo>
                  <a:lnTo>
                    <a:pt x="609" y="34"/>
                  </a:lnTo>
                  <a:lnTo>
                    <a:pt x="611" y="29"/>
                  </a:lnTo>
                  <a:lnTo>
                    <a:pt x="611" y="25"/>
                  </a:lnTo>
                  <a:lnTo>
                    <a:pt x="611" y="20"/>
                  </a:lnTo>
                  <a:lnTo>
                    <a:pt x="611" y="16"/>
                  </a:lnTo>
                  <a:lnTo>
                    <a:pt x="609" y="12"/>
                  </a:lnTo>
                  <a:lnTo>
                    <a:pt x="606" y="8"/>
                  </a:lnTo>
                  <a:lnTo>
                    <a:pt x="602" y="5"/>
                  </a:lnTo>
                  <a:close/>
                </a:path>
              </a:pathLst>
            </a:custGeom>
            <a:solidFill>
              <a:srgbClr val="FFC000"/>
            </a:solidFill>
            <a:ln w="19050">
              <a:solidFill>
                <a:srgbClr val="FFC000"/>
              </a:solidFill>
            </a:ln>
          </p:spPr>
          <p:txBody>
            <a:bodyPr vert="horz" wrap="square" lIns="91440" tIns="45720" rIns="91440" bIns="45720" numCol="1" anchor="t" anchorCtr="0" compatLnSpc="1">
              <a:normAutofit fontScale="92500" lnSpcReduction="20000"/>
            </a:bodyPr>
            <a:lstStyle/>
            <a:p>
              <a:pPr defTabSz="913765"/>
              <a:endParaRPr lang="en-US">
                <a:solidFill>
                  <a:srgbClr val="000000"/>
                </a:solidFill>
              </a:endParaRPr>
            </a:p>
          </p:txBody>
        </p:sp>
      </p:grpSp>
      <p:grpSp>
        <p:nvGrpSpPr>
          <p:cNvPr id="103" name="组合 102"/>
          <p:cNvGrpSpPr/>
          <p:nvPr/>
        </p:nvGrpSpPr>
        <p:grpSpPr>
          <a:xfrm>
            <a:off x="3779229" y="4502730"/>
            <a:ext cx="371694" cy="353608"/>
            <a:chOff x="5559217" y="1389768"/>
            <a:chExt cx="371694" cy="353608"/>
          </a:xfrm>
        </p:grpSpPr>
        <p:sp>
          <p:nvSpPr>
            <p:cNvPr id="104" name="íśļïdè"/>
            <p:cNvSpPr/>
            <p:nvPr/>
          </p:nvSpPr>
          <p:spPr>
            <a:xfrm>
              <a:off x="5559217" y="1462423"/>
              <a:ext cx="281160" cy="280953"/>
            </a:xfrm>
            <a:prstGeom prst="rect">
              <a:avLst/>
            </a:prstGeom>
            <a:solidFill>
              <a:schemeClr val="bg1"/>
            </a:solidFill>
            <a:ln w="22225">
              <a:solidFill>
                <a:schemeClr val="tx2">
                  <a:lumMod val="20000"/>
                  <a:lumOff val="8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wrap="square" lIns="91440" tIns="45720" rIns="91440" bIns="45720">
              <a:normAutofit fontScale="85000" lnSpcReduction="20000"/>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solidFill>
                <a:effectLst/>
                <a:uLnTx/>
                <a:uFillTx/>
              </a:endParaRPr>
            </a:p>
          </p:txBody>
        </p:sp>
        <p:sp>
          <p:nvSpPr>
            <p:cNvPr id="105" name="ï$ḻîḑe"/>
            <p:cNvSpPr/>
            <p:nvPr/>
          </p:nvSpPr>
          <p:spPr bwMode="auto">
            <a:xfrm>
              <a:off x="5591538" y="1389768"/>
              <a:ext cx="339373" cy="312754"/>
            </a:xfrm>
            <a:custGeom>
              <a:avLst/>
              <a:gdLst>
                <a:gd name="T0" fmla="*/ 602 w 611"/>
                <a:gd name="T1" fmla="*/ 5 h 562"/>
                <a:gd name="T2" fmla="*/ 599 w 611"/>
                <a:gd name="T3" fmla="*/ 2 h 562"/>
                <a:gd name="T4" fmla="*/ 594 w 611"/>
                <a:gd name="T5" fmla="*/ 1 h 562"/>
                <a:gd name="T6" fmla="*/ 590 w 611"/>
                <a:gd name="T7" fmla="*/ 0 h 562"/>
                <a:gd name="T8" fmla="*/ 585 w 611"/>
                <a:gd name="T9" fmla="*/ 0 h 562"/>
                <a:gd name="T10" fmla="*/ 580 w 611"/>
                <a:gd name="T11" fmla="*/ 1 h 562"/>
                <a:gd name="T12" fmla="*/ 576 w 611"/>
                <a:gd name="T13" fmla="*/ 2 h 562"/>
                <a:gd name="T14" fmla="*/ 572 w 611"/>
                <a:gd name="T15" fmla="*/ 5 h 562"/>
                <a:gd name="T16" fmla="*/ 569 w 611"/>
                <a:gd name="T17" fmla="*/ 8 h 562"/>
                <a:gd name="T18" fmla="*/ 166 w 611"/>
                <a:gd name="T19" fmla="*/ 503 h 562"/>
                <a:gd name="T20" fmla="*/ 41 w 611"/>
                <a:gd name="T21" fmla="*/ 377 h 562"/>
                <a:gd name="T22" fmla="*/ 38 w 611"/>
                <a:gd name="T23" fmla="*/ 374 h 562"/>
                <a:gd name="T24" fmla="*/ 33 w 611"/>
                <a:gd name="T25" fmla="*/ 372 h 562"/>
                <a:gd name="T26" fmla="*/ 29 w 611"/>
                <a:gd name="T27" fmla="*/ 371 h 562"/>
                <a:gd name="T28" fmla="*/ 24 w 611"/>
                <a:gd name="T29" fmla="*/ 371 h 562"/>
                <a:gd name="T30" fmla="*/ 20 w 611"/>
                <a:gd name="T31" fmla="*/ 371 h 562"/>
                <a:gd name="T32" fmla="*/ 16 w 611"/>
                <a:gd name="T33" fmla="*/ 372 h 562"/>
                <a:gd name="T34" fmla="*/ 11 w 611"/>
                <a:gd name="T35" fmla="*/ 374 h 562"/>
                <a:gd name="T36" fmla="*/ 8 w 611"/>
                <a:gd name="T37" fmla="*/ 377 h 562"/>
                <a:gd name="T38" fmla="*/ 4 w 611"/>
                <a:gd name="T39" fmla="*/ 382 h 562"/>
                <a:gd name="T40" fmla="*/ 2 w 611"/>
                <a:gd name="T41" fmla="*/ 386 h 562"/>
                <a:gd name="T42" fmla="*/ 1 w 611"/>
                <a:gd name="T43" fmla="*/ 390 h 562"/>
                <a:gd name="T44" fmla="*/ 0 w 611"/>
                <a:gd name="T45" fmla="*/ 395 h 562"/>
                <a:gd name="T46" fmla="*/ 1 w 611"/>
                <a:gd name="T47" fmla="*/ 399 h 562"/>
                <a:gd name="T48" fmla="*/ 2 w 611"/>
                <a:gd name="T49" fmla="*/ 404 h 562"/>
                <a:gd name="T50" fmla="*/ 4 w 611"/>
                <a:gd name="T51" fmla="*/ 408 h 562"/>
                <a:gd name="T52" fmla="*/ 8 w 611"/>
                <a:gd name="T53" fmla="*/ 412 h 562"/>
                <a:gd name="T54" fmla="*/ 151 w 611"/>
                <a:gd name="T55" fmla="*/ 556 h 562"/>
                <a:gd name="T56" fmla="*/ 155 w 611"/>
                <a:gd name="T57" fmla="*/ 558 h 562"/>
                <a:gd name="T58" fmla="*/ 159 w 611"/>
                <a:gd name="T59" fmla="*/ 560 h 562"/>
                <a:gd name="T60" fmla="*/ 164 w 611"/>
                <a:gd name="T61" fmla="*/ 562 h 562"/>
                <a:gd name="T62" fmla="*/ 168 w 611"/>
                <a:gd name="T63" fmla="*/ 562 h 562"/>
                <a:gd name="T64" fmla="*/ 169 w 611"/>
                <a:gd name="T65" fmla="*/ 562 h 562"/>
                <a:gd name="T66" fmla="*/ 169 w 611"/>
                <a:gd name="T67" fmla="*/ 562 h 562"/>
                <a:gd name="T68" fmla="*/ 175 w 611"/>
                <a:gd name="T69" fmla="*/ 562 h 562"/>
                <a:gd name="T70" fmla="*/ 179 w 611"/>
                <a:gd name="T71" fmla="*/ 559 h 562"/>
                <a:gd name="T72" fmla="*/ 183 w 611"/>
                <a:gd name="T73" fmla="*/ 557 h 562"/>
                <a:gd name="T74" fmla="*/ 187 w 611"/>
                <a:gd name="T75" fmla="*/ 554 h 562"/>
                <a:gd name="T76" fmla="*/ 606 w 611"/>
                <a:gd name="T77" fmla="*/ 38 h 562"/>
                <a:gd name="T78" fmla="*/ 609 w 611"/>
                <a:gd name="T79" fmla="*/ 34 h 562"/>
                <a:gd name="T80" fmla="*/ 611 w 611"/>
                <a:gd name="T81" fmla="*/ 29 h 562"/>
                <a:gd name="T82" fmla="*/ 611 w 611"/>
                <a:gd name="T83" fmla="*/ 25 h 562"/>
                <a:gd name="T84" fmla="*/ 611 w 611"/>
                <a:gd name="T85" fmla="*/ 20 h 562"/>
                <a:gd name="T86" fmla="*/ 611 w 611"/>
                <a:gd name="T87" fmla="*/ 16 h 562"/>
                <a:gd name="T88" fmla="*/ 609 w 611"/>
                <a:gd name="T89" fmla="*/ 12 h 562"/>
                <a:gd name="T90" fmla="*/ 606 w 611"/>
                <a:gd name="T91" fmla="*/ 8 h 562"/>
                <a:gd name="T92" fmla="*/ 602 w 611"/>
                <a:gd name="T93" fmla="*/ 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1" h="562">
                  <a:moveTo>
                    <a:pt x="602" y="5"/>
                  </a:moveTo>
                  <a:lnTo>
                    <a:pt x="599" y="2"/>
                  </a:lnTo>
                  <a:lnTo>
                    <a:pt x="594" y="1"/>
                  </a:lnTo>
                  <a:lnTo>
                    <a:pt x="590" y="0"/>
                  </a:lnTo>
                  <a:lnTo>
                    <a:pt x="585" y="0"/>
                  </a:lnTo>
                  <a:lnTo>
                    <a:pt x="580" y="1"/>
                  </a:lnTo>
                  <a:lnTo>
                    <a:pt x="576" y="2"/>
                  </a:lnTo>
                  <a:lnTo>
                    <a:pt x="572" y="5"/>
                  </a:lnTo>
                  <a:lnTo>
                    <a:pt x="569" y="8"/>
                  </a:lnTo>
                  <a:lnTo>
                    <a:pt x="166" y="503"/>
                  </a:lnTo>
                  <a:lnTo>
                    <a:pt x="41" y="377"/>
                  </a:lnTo>
                  <a:lnTo>
                    <a:pt x="38" y="374"/>
                  </a:lnTo>
                  <a:lnTo>
                    <a:pt x="33" y="372"/>
                  </a:lnTo>
                  <a:lnTo>
                    <a:pt x="29" y="371"/>
                  </a:lnTo>
                  <a:lnTo>
                    <a:pt x="24" y="371"/>
                  </a:lnTo>
                  <a:lnTo>
                    <a:pt x="20" y="371"/>
                  </a:lnTo>
                  <a:lnTo>
                    <a:pt x="16" y="372"/>
                  </a:lnTo>
                  <a:lnTo>
                    <a:pt x="11" y="374"/>
                  </a:lnTo>
                  <a:lnTo>
                    <a:pt x="8" y="377"/>
                  </a:lnTo>
                  <a:lnTo>
                    <a:pt x="4" y="382"/>
                  </a:lnTo>
                  <a:lnTo>
                    <a:pt x="2" y="386"/>
                  </a:lnTo>
                  <a:lnTo>
                    <a:pt x="1" y="390"/>
                  </a:lnTo>
                  <a:lnTo>
                    <a:pt x="0" y="395"/>
                  </a:lnTo>
                  <a:lnTo>
                    <a:pt x="1" y="399"/>
                  </a:lnTo>
                  <a:lnTo>
                    <a:pt x="2" y="404"/>
                  </a:lnTo>
                  <a:lnTo>
                    <a:pt x="4" y="408"/>
                  </a:lnTo>
                  <a:lnTo>
                    <a:pt x="8" y="412"/>
                  </a:lnTo>
                  <a:lnTo>
                    <a:pt x="151" y="556"/>
                  </a:lnTo>
                  <a:lnTo>
                    <a:pt x="155" y="558"/>
                  </a:lnTo>
                  <a:lnTo>
                    <a:pt x="159" y="560"/>
                  </a:lnTo>
                  <a:lnTo>
                    <a:pt x="164" y="562"/>
                  </a:lnTo>
                  <a:lnTo>
                    <a:pt x="168" y="562"/>
                  </a:lnTo>
                  <a:lnTo>
                    <a:pt x="169" y="562"/>
                  </a:lnTo>
                  <a:lnTo>
                    <a:pt x="169" y="562"/>
                  </a:lnTo>
                  <a:lnTo>
                    <a:pt x="175" y="562"/>
                  </a:lnTo>
                  <a:lnTo>
                    <a:pt x="179" y="559"/>
                  </a:lnTo>
                  <a:lnTo>
                    <a:pt x="183" y="557"/>
                  </a:lnTo>
                  <a:lnTo>
                    <a:pt x="187" y="554"/>
                  </a:lnTo>
                  <a:lnTo>
                    <a:pt x="606" y="38"/>
                  </a:lnTo>
                  <a:lnTo>
                    <a:pt x="609" y="34"/>
                  </a:lnTo>
                  <a:lnTo>
                    <a:pt x="611" y="29"/>
                  </a:lnTo>
                  <a:lnTo>
                    <a:pt x="611" y="25"/>
                  </a:lnTo>
                  <a:lnTo>
                    <a:pt x="611" y="20"/>
                  </a:lnTo>
                  <a:lnTo>
                    <a:pt x="611" y="16"/>
                  </a:lnTo>
                  <a:lnTo>
                    <a:pt x="609" y="12"/>
                  </a:lnTo>
                  <a:lnTo>
                    <a:pt x="606" y="8"/>
                  </a:lnTo>
                  <a:lnTo>
                    <a:pt x="602" y="5"/>
                  </a:lnTo>
                  <a:close/>
                </a:path>
              </a:pathLst>
            </a:custGeom>
            <a:solidFill>
              <a:srgbClr val="FFC000"/>
            </a:solidFill>
            <a:ln w="19050">
              <a:solidFill>
                <a:srgbClr val="FFC000"/>
              </a:solidFill>
            </a:ln>
          </p:spPr>
          <p:txBody>
            <a:bodyPr vert="horz" wrap="square" lIns="91440" tIns="45720" rIns="91440" bIns="45720" numCol="1" anchor="t" anchorCtr="0" compatLnSpc="1">
              <a:normAutofit fontScale="92500" lnSpcReduction="20000"/>
            </a:bodyPr>
            <a:lstStyle/>
            <a:p>
              <a:pPr defTabSz="913765"/>
              <a:endParaRPr lang="en-US">
                <a:solidFill>
                  <a:srgbClr val="000000"/>
                </a:solidFill>
              </a:endParaRPr>
            </a:p>
          </p:txBody>
        </p:sp>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par>
                                <p:cTn id="31" presetID="53" presetClass="entr" presetSubtype="16" fill="hold" nodeType="withEffect">
                                  <p:stCondLst>
                                    <p:cond delay="0"/>
                                  </p:stCondLst>
                                  <p:childTnLst>
                                    <p:set>
                                      <p:cBhvr>
                                        <p:cTn id="32" dur="1" fill="hold">
                                          <p:stCondLst>
                                            <p:cond delay="0"/>
                                          </p:stCondLst>
                                        </p:cTn>
                                        <p:tgtEl>
                                          <p:spTgt spid="100"/>
                                        </p:tgtEl>
                                        <p:attrNameLst>
                                          <p:attrName>style.visibility</p:attrName>
                                        </p:attrNameLst>
                                      </p:cBhvr>
                                      <p:to>
                                        <p:strVal val="visible"/>
                                      </p:to>
                                    </p:set>
                                    <p:anim calcmode="lin" valueType="num">
                                      <p:cBhvr>
                                        <p:cTn id="33" dur="500" fill="hold"/>
                                        <p:tgtEl>
                                          <p:spTgt spid="100"/>
                                        </p:tgtEl>
                                        <p:attrNameLst>
                                          <p:attrName>ppt_w</p:attrName>
                                        </p:attrNameLst>
                                      </p:cBhvr>
                                      <p:tavLst>
                                        <p:tav tm="0">
                                          <p:val>
                                            <p:fltVal val="0"/>
                                          </p:val>
                                        </p:tav>
                                        <p:tav tm="100000">
                                          <p:val>
                                            <p:strVal val="#ppt_w"/>
                                          </p:val>
                                        </p:tav>
                                      </p:tavLst>
                                    </p:anim>
                                    <p:anim calcmode="lin" valueType="num">
                                      <p:cBhvr>
                                        <p:cTn id="34" dur="500" fill="hold"/>
                                        <p:tgtEl>
                                          <p:spTgt spid="100"/>
                                        </p:tgtEl>
                                        <p:attrNameLst>
                                          <p:attrName>ppt_h</p:attrName>
                                        </p:attrNameLst>
                                      </p:cBhvr>
                                      <p:tavLst>
                                        <p:tav tm="0">
                                          <p:val>
                                            <p:fltVal val="0"/>
                                          </p:val>
                                        </p:tav>
                                        <p:tav tm="100000">
                                          <p:val>
                                            <p:strVal val="#ppt_h"/>
                                          </p:val>
                                        </p:tav>
                                      </p:tavLst>
                                    </p:anim>
                                    <p:animEffect transition="in" filter="fade">
                                      <p:cBhvr>
                                        <p:cTn id="35" dur="500"/>
                                        <p:tgtEl>
                                          <p:spTgt spid="10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par>
                                <p:cTn id="41" presetID="53" presetClass="entr" presetSubtype="16" fill="hold" nodeType="with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9"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05132" y="1604541"/>
            <a:ext cx="7581736" cy="4579369"/>
          </a:xfrm>
          <a:prstGeom prst="rect">
            <a:avLst/>
          </a:prstGeom>
        </p:spPr>
      </p:pic>
      <p:sp>
        <p:nvSpPr>
          <p:cNvPr id="2" name="文本框 1"/>
          <p:cNvSpPr txBox="1"/>
          <p:nvPr/>
        </p:nvSpPr>
        <p:spPr>
          <a:xfrm>
            <a:off x="1115060" y="518160"/>
            <a:ext cx="10355580" cy="95313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r>
              <a:rPr lang="zh-CN" altLang="en-US" dirty="0">
                <a:sym typeface="+mn-ea"/>
              </a:rPr>
              <a:t>减阻节电系统原理图</a:t>
            </a:r>
            <a:r>
              <a:rPr lang="zh-CN" altLang="en-US" sz="2400" dirty="0">
                <a:sym typeface="+mn-ea"/>
              </a:rPr>
              <a:t>（将系统阻力大的瓶颈一一处理掉）</a:t>
            </a:r>
            <a:endParaRPr lang="zh-CN" altLang="en-US" dirty="0">
              <a:sym typeface="+mn-ea"/>
            </a:endParaRPr>
          </a:p>
          <a:p>
            <a:r>
              <a:rPr lang="zh-CN" altLang="en-US" sz="2400" dirty="0"/>
              <a:t>一种节能热交换机组系统（水泵分支管选择要合理）</a:t>
            </a:r>
            <a:endParaRPr lang="en-US" altLang="zh-CN" sz="2400" dirty="0"/>
          </a:p>
        </p:txBody>
      </p:sp>
      <p:sp>
        <p:nvSpPr>
          <p:cNvPr id="8" name="箭头: 下 7"/>
          <p:cNvSpPr/>
          <p:nvPr/>
        </p:nvSpPr>
        <p:spPr>
          <a:xfrm rot="16200000" flipH="1">
            <a:off x="2141471" y="3952164"/>
            <a:ext cx="327322" cy="466516"/>
          </a:xfrm>
          <a:prstGeom prst="downArrow">
            <a:avLst/>
          </a:prstGeom>
          <a:gradFill>
            <a:gsLst>
              <a:gs pos="57000">
                <a:srgbClr val="FFFF00"/>
              </a:gs>
              <a:gs pos="0">
                <a:srgbClr val="FFFF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下 8"/>
          <p:cNvSpPr/>
          <p:nvPr/>
        </p:nvSpPr>
        <p:spPr>
          <a:xfrm rot="10800000" flipH="1">
            <a:off x="7649087" y="1302503"/>
            <a:ext cx="340230" cy="371596"/>
          </a:xfrm>
          <a:prstGeom prst="downArrow">
            <a:avLst/>
          </a:prstGeom>
          <a:gradFill>
            <a:gsLst>
              <a:gs pos="57000">
                <a:srgbClr val="FFFF00"/>
              </a:gs>
              <a:gs pos="0">
                <a:srgbClr val="FFFF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387092" y="505852"/>
            <a:ext cx="637163" cy="616511"/>
            <a:chOff x="294639" y="391844"/>
            <a:chExt cx="735024" cy="711200"/>
          </a:xfrm>
        </p:grpSpPr>
        <p:sp>
          <p:nvSpPr>
            <p:cNvPr id="11" name="等腰三角形 10"/>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750"/>
                                        <p:tgtEl>
                                          <p:spTgt spid="8"/>
                                        </p:tgtEl>
                                        <p:attrNameLst>
                                          <p:attrName>ppt_x</p:attrName>
                                        </p:attrNameLst>
                                      </p:cBhvr>
                                      <p:tavLst>
                                        <p:tav tm="0">
                                          <p:val>
                                            <p:strVal val="#ppt_x-#ppt_w*1.125000"/>
                                          </p:val>
                                        </p:tav>
                                        <p:tav tm="100000">
                                          <p:val>
                                            <p:strVal val="#ppt_x"/>
                                          </p:val>
                                        </p:tav>
                                      </p:tavLst>
                                    </p:anim>
                                    <p:animEffect transition="in" filter="wipe(right)">
                                      <p:cBhvr>
                                        <p:cTn id="14" dur="750"/>
                                        <p:tgtEl>
                                          <p:spTgt spid="8"/>
                                        </p:tgtEl>
                                      </p:cBhvr>
                                    </p:animEffect>
                                  </p:childTnLst>
                                </p:cTn>
                              </p:par>
                            </p:childTnLst>
                          </p:cTn>
                        </p:par>
                        <p:par>
                          <p:cTn id="15" fill="hold">
                            <p:stCondLst>
                              <p:cond delay="2000"/>
                            </p:stCondLst>
                            <p:childTnLst>
                              <p:par>
                                <p:cTn id="16" presetID="1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750"/>
                                        <p:tgtEl>
                                          <p:spTgt spid="9"/>
                                        </p:tgtEl>
                                        <p:attrNameLst>
                                          <p:attrName>ppt_y</p:attrName>
                                        </p:attrNameLst>
                                      </p:cBhvr>
                                      <p:tavLst>
                                        <p:tav tm="0">
                                          <p:val>
                                            <p:strVal val="#ppt_y+#ppt_h*1.125000"/>
                                          </p:val>
                                        </p:tav>
                                        <p:tav tm="100000">
                                          <p:val>
                                            <p:strVal val="#ppt_y"/>
                                          </p:val>
                                        </p:tav>
                                      </p:tavLst>
                                    </p:anim>
                                    <p:animEffect transition="in" filter="wipe(up)">
                                      <p:cBhvr>
                                        <p:cTn id="1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743080" y="1069841"/>
            <a:ext cx="9603165" cy="4248128"/>
            <a:chOff x="3178307" y="1604032"/>
            <a:chExt cx="8581066" cy="3215273"/>
          </a:xfrm>
        </p:grpSpPr>
        <p:sp>
          <p:nvSpPr>
            <p:cNvPr id="4" name="íṩļïḍe"/>
            <p:cNvSpPr/>
            <p:nvPr/>
          </p:nvSpPr>
          <p:spPr>
            <a:xfrm rot="5400000" flipH="1">
              <a:off x="7888674" y="-648395"/>
              <a:ext cx="770980" cy="6915937"/>
            </a:xfrm>
            <a:prstGeom prst="round2SameRect">
              <a:avLst>
                <a:gd name="adj1" fmla="val 15567"/>
                <a:gd name="adj2" fmla="val 0"/>
              </a:avLst>
            </a:prstGeom>
            <a:solidFill>
              <a:schemeClr val="bg1">
                <a:lumMod val="95000"/>
              </a:schemeClr>
            </a:solidFill>
            <a:ln>
              <a:noFill/>
            </a:ln>
          </p:spPr>
          <p:txBody>
            <a:bodyPr vert="horz" wrap="square" lIns="91440" tIns="45720" rIns="91440" bIns="45720" numCol="1" anchor="t" anchorCtr="0" compatLnSpc="1">
              <a:normAutofit/>
            </a:bodyPr>
            <a:lstStyle/>
            <a:p>
              <a:endParaRPr lang="en-US"/>
            </a:p>
          </p:txBody>
        </p:sp>
        <p:sp>
          <p:nvSpPr>
            <p:cNvPr id="5" name="ís1ïḓè"/>
            <p:cNvSpPr/>
            <p:nvPr/>
          </p:nvSpPr>
          <p:spPr>
            <a:xfrm rot="5400000" flipH="1">
              <a:off x="7915911" y="161080"/>
              <a:ext cx="770980" cy="6915940"/>
            </a:xfrm>
            <a:prstGeom prst="round2SameRect">
              <a:avLst>
                <a:gd name="adj1" fmla="val 15389"/>
                <a:gd name="adj2" fmla="val 0"/>
              </a:avLst>
            </a:prstGeom>
            <a:solidFill>
              <a:schemeClr val="bg1">
                <a:lumMod val="95000"/>
              </a:schemeClr>
            </a:solidFill>
            <a:ln>
              <a:noFill/>
            </a:ln>
          </p:spPr>
          <p:txBody>
            <a:bodyPr vert="horz" wrap="square" lIns="91440" tIns="45720" rIns="91440" bIns="45720" numCol="1" anchor="t" anchorCtr="0" compatLnSpc="1">
              <a:normAutofit/>
            </a:bodyPr>
            <a:lstStyle/>
            <a:p>
              <a:endParaRPr lang="en-US"/>
            </a:p>
          </p:txBody>
        </p:sp>
        <p:sp>
          <p:nvSpPr>
            <p:cNvPr id="6" name="îṡḷíḋê"/>
            <p:cNvSpPr/>
            <p:nvPr/>
          </p:nvSpPr>
          <p:spPr>
            <a:xfrm rot="5400000" flipH="1">
              <a:off x="7915909" y="975847"/>
              <a:ext cx="770980" cy="6915935"/>
            </a:xfrm>
            <a:prstGeom prst="round2SameRect">
              <a:avLst>
                <a:gd name="adj1" fmla="val 16791"/>
                <a:gd name="adj2" fmla="val 0"/>
              </a:avLst>
            </a:prstGeom>
            <a:solidFill>
              <a:schemeClr val="bg1">
                <a:lumMod val="95000"/>
              </a:schemeClr>
            </a:solid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solidFill>
                  <a:schemeClr val="tx1"/>
                </a:solidFill>
              </a:endParaRPr>
            </a:p>
          </p:txBody>
        </p:sp>
        <p:sp>
          <p:nvSpPr>
            <p:cNvPr id="7" name="íšļïḓe"/>
            <p:cNvSpPr/>
            <p:nvPr/>
          </p:nvSpPr>
          <p:spPr bwMode="auto">
            <a:xfrm>
              <a:off x="3178307" y="2947792"/>
              <a:ext cx="926977" cy="115968"/>
            </a:xfrm>
            <a:prstGeom prst="rect">
              <a:avLst/>
            </a:prstGeom>
            <a:solidFill>
              <a:schemeClr val="bg1">
                <a:lumMod val="9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8" name="iṥľîḓé"/>
            <p:cNvSpPr/>
            <p:nvPr/>
          </p:nvSpPr>
          <p:spPr bwMode="auto">
            <a:xfrm>
              <a:off x="4105286" y="1604032"/>
              <a:ext cx="738148" cy="1459728"/>
            </a:xfrm>
            <a:custGeom>
              <a:avLst/>
              <a:gdLst>
                <a:gd name="T0" fmla="*/ 0 w 401"/>
                <a:gd name="T1" fmla="*/ 730 h 793"/>
                <a:gd name="T2" fmla="*/ 401 w 401"/>
                <a:gd name="T3" fmla="*/ 0 h 793"/>
                <a:gd name="T4" fmla="*/ 401 w 401"/>
                <a:gd name="T5" fmla="*/ 419 h 793"/>
                <a:gd name="T6" fmla="*/ 0 w 401"/>
                <a:gd name="T7" fmla="*/ 793 h 793"/>
                <a:gd name="T8" fmla="*/ 0 w 401"/>
                <a:gd name="T9" fmla="*/ 730 h 793"/>
              </a:gdLst>
              <a:ahLst/>
              <a:cxnLst>
                <a:cxn ang="0">
                  <a:pos x="T0" y="T1"/>
                </a:cxn>
                <a:cxn ang="0">
                  <a:pos x="T2" y="T3"/>
                </a:cxn>
                <a:cxn ang="0">
                  <a:pos x="T4" y="T5"/>
                </a:cxn>
                <a:cxn ang="0">
                  <a:pos x="T6" y="T7"/>
                </a:cxn>
                <a:cxn ang="0">
                  <a:pos x="T8" y="T9"/>
                </a:cxn>
              </a:cxnLst>
              <a:rect l="0" t="0" r="r" b="b"/>
              <a:pathLst>
                <a:path w="401" h="793">
                  <a:moveTo>
                    <a:pt x="0" y="730"/>
                  </a:moveTo>
                  <a:lnTo>
                    <a:pt x="401" y="0"/>
                  </a:lnTo>
                  <a:lnTo>
                    <a:pt x="401" y="419"/>
                  </a:lnTo>
                  <a:lnTo>
                    <a:pt x="0" y="793"/>
                  </a:lnTo>
                  <a:lnTo>
                    <a:pt x="0" y="730"/>
                  </a:lnTo>
                  <a:close/>
                </a:path>
              </a:pathLst>
            </a:custGeom>
            <a:solidFill>
              <a:schemeClr val="bg1">
                <a:lumMod val="85000"/>
              </a:schemeClr>
            </a:solid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9" name="ïṣľíḓé"/>
            <p:cNvSpPr/>
            <p:nvPr/>
          </p:nvSpPr>
          <p:spPr bwMode="auto">
            <a:xfrm>
              <a:off x="3178307" y="3083998"/>
              <a:ext cx="926977" cy="115968"/>
            </a:xfrm>
            <a:prstGeom prst="rect">
              <a:avLst/>
            </a:prstGeom>
            <a:solidFill>
              <a:schemeClr val="bg1">
                <a:lumMod val="9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10" name="ïṩḻïdé"/>
            <p:cNvSpPr/>
            <p:nvPr/>
          </p:nvSpPr>
          <p:spPr bwMode="auto">
            <a:xfrm>
              <a:off x="4105286" y="2419479"/>
              <a:ext cx="738148" cy="780485"/>
            </a:xfrm>
            <a:custGeom>
              <a:avLst/>
              <a:gdLst>
                <a:gd name="T0" fmla="*/ 0 w 401"/>
                <a:gd name="T1" fmla="*/ 361 h 424"/>
                <a:gd name="T2" fmla="*/ 401 w 401"/>
                <a:gd name="T3" fmla="*/ 0 h 424"/>
                <a:gd name="T4" fmla="*/ 401 w 401"/>
                <a:gd name="T5" fmla="*/ 418 h 424"/>
                <a:gd name="T6" fmla="*/ 0 w 401"/>
                <a:gd name="T7" fmla="*/ 424 h 424"/>
                <a:gd name="T8" fmla="*/ 0 w 401"/>
                <a:gd name="T9" fmla="*/ 361 h 424"/>
              </a:gdLst>
              <a:ahLst/>
              <a:cxnLst>
                <a:cxn ang="0">
                  <a:pos x="T0" y="T1"/>
                </a:cxn>
                <a:cxn ang="0">
                  <a:pos x="T2" y="T3"/>
                </a:cxn>
                <a:cxn ang="0">
                  <a:pos x="T4" y="T5"/>
                </a:cxn>
                <a:cxn ang="0">
                  <a:pos x="T6" y="T7"/>
                </a:cxn>
                <a:cxn ang="0">
                  <a:pos x="T8" y="T9"/>
                </a:cxn>
              </a:cxnLst>
              <a:rect l="0" t="0" r="r" b="b"/>
              <a:pathLst>
                <a:path w="401" h="424">
                  <a:moveTo>
                    <a:pt x="0" y="361"/>
                  </a:moveTo>
                  <a:lnTo>
                    <a:pt x="401" y="0"/>
                  </a:lnTo>
                  <a:lnTo>
                    <a:pt x="401" y="418"/>
                  </a:lnTo>
                  <a:lnTo>
                    <a:pt x="0" y="424"/>
                  </a:lnTo>
                  <a:lnTo>
                    <a:pt x="0" y="361"/>
                  </a:lnTo>
                  <a:close/>
                </a:path>
              </a:pathLst>
            </a:custGeom>
            <a:solidFill>
              <a:schemeClr val="bg1">
                <a:lumMod val="85000"/>
              </a:schemeClr>
            </a:solid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1" name="íṩḷíďe"/>
            <p:cNvSpPr/>
            <p:nvPr/>
          </p:nvSpPr>
          <p:spPr bwMode="auto">
            <a:xfrm>
              <a:off x="3178307" y="3220359"/>
              <a:ext cx="926977" cy="119649"/>
            </a:xfrm>
            <a:prstGeom prst="rect">
              <a:avLst/>
            </a:prstGeom>
            <a:solidFill>
              <a:schemeClr val="bg1">
                <a:lumMod val="9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12" name="ís1ïḑè"/>
            <p:cNvSpPr/>
            <p:nvPr/>
          </p:nvSpPr>
          <p:spPr bwMode="auto">
            <a:xfrm>
              <a:off x="4105286" y="3220359"/>
              <a:ext cx="738148" cy="784167"/>
            </a:xfrm>
            <a:custGeom>
              <a:avLst/>
              <a:gdLst>
                <a:gd name="T0" fmla="*/ 401 w 401"/>
                <a:gd name="T1" fmla="*/ 426 h 426"/>
                <a:gd name="T2" fmla="*/ 0 w 401"/>
                <a:gd name="T3" fmla="*/ 65 h 426"/>
                <a:gd name="T4" fmla="*/ 0 w 401"/>
                <a:gd name="T5" fmla="*/ 0 h 426"/>
                <a:gd name="T6" fmla="*/ 401 w 401"/>
                <a:gd name="T7" fmla="*/ 7 h 426"/>
                <a:gd name="T8" fmla="*/ 401 w 401"/>
                <a:gd name="T9" fmla="*/ 426 h 426"/>
              </a:gdLst>
              <a:ahLst/>
              <a:cxnLst>
                <a:cxn ang="0">
                  <a:pos x="T0" y="T1"/>
                </a:cxn>
                <a:cxn ang="0">
                  <a:pos x="T2" y="T3"/>
                </a:cxn>
                <a:cxn ang="0">
                  <a:pos x="T4" y="T5"/>
                </a:cxn>
                <a:cxn ang="0">
                  <a:pos x="T6" y="T7"/>
                </a:cxn>
                <a:cxn ang="0">
                  <a:pos x="T8" y="T9"/>
                </a:cxn>
              </a:cxnLst>
              <a:rect l="0" t="0" r="r" b="b"/>
              <a:pathLst>
                <a:path w="401" h="426">
                  <a:moveTo>
                    <a:pt x="401" y="426"/>
                  </a:moveTo>
                  <a:lnTo>
                    <a:pt x="0" y="65"/>
                  </a:lnTo>
                  <a:lnTo>
                    <a:pt x="0" y="0"/>
                  </a:lnTo>
                  <a:lnTo>
                    <a:pt x="401" y="7"/>
                  </a:lnTo>
                  <a:lnTo>
                    <a:pt x="401" y="426"/>
                  </a:lnTo>
                  <a:close/>
                </a:path>
              </a:pathLst>
            </a:custGeom>
            <a:solidFill>
              <a:schemeClr val="bg1">
                <a:lumMod val="85000"/>
              </a:schemeClr>
            </a:solidFill>
            <a:ln>
              <a:noFill/>
            </a:ln>
          </p:spPr>
          <p:txBody>
            <a:bodyPr vert="horz" wrap="square" lIns="91440" tIns="45720" rIns="91440" bIns="45720" numCol="1" anchor="t" anchorCtr="0" compatLnSpc="1">
              <a:normAutofit/>
            </a:bodyPr>
            <a:lstStyle/>
            <a:p>
              <a:endParaRPr lang="en-US"/>
            </a:p>
          </p:txBody>
        </p:sp>
        <p:sp>
          <p:nvSpPr>
            <p:cNvPr id="13" name="îṣḷîďê"/>
            <p:cNvSpPr/>
            <p:nvPr/>
          </p:nvSpPr>
          <p:spPr bwMode="auto">
            <a:xfrm>
              <a:off x="3178307" y="3363257"/>
              <a:ext cx="926977" cy="115968"/>
            </a:xfrm>
            <a:prstGeom prst="rect">
              <a:avLst/>
            </a:prstGeom>
            <a:solidFill>
              <a:schemeClr val="bg1">
                <a:lumMod val="95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14" name="îŝľîde"/>
            <p:cNvSpPr/>
            <p:nvPr/>
          </p:nvSpPr>
          <p:spPr bwMode="auto">
            <a:xfrm>
              <a:off x="4105286" y="3363257"/>
              <a:ext cx="738148" cy="1456047"/>
            </a:xfrm>
            <a:custGeom>
              <a:avLst/>
              <a:gdLst>
                <a:gd name="T0" fmla="*/ 401 w 401"/>
                <a:gd name="T1" fmla="*/ 791 h 791"/>
                <a:gd name="T2" fmla="*/ 0 w 401"/>
                <a:gd name="T3" fmla="*/ 63 h 791"/>
                <a:gd name="T4" fmla="*/ 0 w 401"/>
                <a:gd name="T5" fmla="*/ 0 h 791"/>
                <a:gd name="T6" fmla="*/ 401 w 401"/>
                <a:gd name="T7" fmla="*/ 372 h 791"/>
                <a:gd name="T8" fmla="*/ 401 w 401"/>
                <a:gd name="T9" fmla="*/ 791 h 791"/>
              </a:gdLst>
              <a:ahLst/>
              <a:cxnLst>
                <a:cxn ang="0">
                  <a:pos x="T0" y="T1"/>
                </a:cxn>
                <a:cxn ang="0">
                  <a:pos x="T2" y="T3"/>
                </a:cxn>
                <a:cxn ang="0">
                  <a:pos x="T4" y="T5"/>
                </a:cxn>
                <a:cxn ang="0">
                  <a:pos x="T6" y="T7"/>
                </a:cxn>
                <a:cxn ang="0">
                  <a:pos x="T8" y="T9"/>
                </a:cxn>
              </a:cxnLst>
              <a:rect l="0" t="0" r="r" b="b"/>
              <a:pathLst>
                <a:path w="401" h="791">
                  <a:moveTo>
                    <a:pt x="401" y="791"/>
                  </a:moveTo>
                  <a:lnTo>
                    <a:pt x="0" y="63"/>
                  </a:lnTo>
                  <a:lnTo>
                    <a:pt x="0" y="0"/>
                  </a:lnTo>
                  <a:lnTo>
                    <a:pt x="401" y="372"/>
                  </a:lnTo>
                  <a:lnTo>
                    <a:pt x="401" y="791"/>
                  </a:lnTo>
                  <a:close/>
                </a:path>
              </a:pathLst>
            </a:custGeom>
            <a:solidFill>
              <a:schemeClr val="bg1">
                <a:lumMod val="85000"/>
              </a:schemeClr>
            </a:solid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5" name="i$ḷíḍê"/>
            <p:cNvSpPr/>
            <p:nvPr/>
          </p:nvSpPr>
          <p:spPr>
            <a:xfrm rot="5400000" flipH="1">
              <a:off x="7915912" y="-1468449"/>
              <a:ext cx="770980" cy="6915941"/>
            </a:xfrm>
            <a:prstGeom prst="round2SameRect">
              <a:avLst>
                <a:gd name="adj1" fmla="val 15232"/>
                <a:gd name="adj2" fmla="val 0"/>
              </a:avLst>
            </a:prstGeom>
            <a:solidFill>
              <a:schemeClr val="bg1">
                <a:lumMod val="95000"/>
              </a:schemeClr>
            </a:solid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solidFill>
                  <a:schemeClr val="tx1"/>
                </a:solidFill>
              </a:endParaRPr>
            </a:p>
          </p:txBody>
        </p:sp>
      </p:grpSp>
      <p:grpSp>
        <p:nvGrpSpPr>
          <p:cNvPr id="16" name="组合 15"/>
          <p:cNvGrpSpPr/>
          <p:nvPr/>
        </p:nvGrpSpPr>
        <p:grpSpPr>
          <a:xfrm>
            <a:off x="852003" y="2524154"/>
            <a:ext cx="1623638" cy="1623638"/>
            <a:chOff x="843280" y="2068034"/>
            <a:chExt cx="2359285" cy="2359285"/>
          </a:xfrm>
        </p:grpSpPr>
        <p:sp>
          <p:nvSpPr>
            <p:cNvPr id="18" name="椭圆 17"/>
            <p:cNvSpPr/>
            <p:nvPr/>
          </p:nvSpPr>
          <p:spPr>
            <a:xfrm>
              <a:off x="843280" y="2068034"/>
              <a:ext cx="2359285" cy="2359285"/>
            </a:xfrm>
            <a:prstGeom prst="ellipse">
              <a:avLst/>
            </a:prstGeom>
            <a:solidFill>
              <a:srgbClr val="0070C0"/>
            </a:solidFill>
            <a:ln w="57150">
              <a:solidFill>
                <a:srgbClr val="034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269765" y="2590039"/>
              <a:ext cx="1506316" cy="1367579"/>
            </a:xfrm>
            <a:prstGeom prst="rect">
              <a:avLst/>
            </a:prstGeom>
          </p:spPr>
          <p:txBody>
            <a:bodyPr wrap="square">
              <a:spAutoFit/>
            </a:bodyPr>
            <a:lstStyle/>
            <a:p>
              <a:pPr algn="ctr">
                <a:lnSpc>
                  <a:spcPct val="120000"/>
                </a:lnSpc>
              </a:pPr>
              <a:r>
                <a:rPr lang="zh-CN" altLang="en-US" sz="2400" b="1" kern="100" dirty="0">
                  <a:solidFill>
                    <a:schemeClr val="bg1"/>
                  </a:solidFill>
                  <a:latin typeface="微软雅黑" panose="020B0503020204020204" pitchFamily="34" charset="-122"/>
                  <a:ea typeface="微软雅黑" panose="020B0503020204020204" pitchFamily="34" charset="-122"/>
                </a:rPr>
                <a:t>节电</a:t>
              </a:r>
              <a:endParaRPr lang="en-US" altLang="zh-CN" sz="2400" b="1" kern="100"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2400" b="1" kern="100" dirty="0">
                  <a:solidFill>
                    <a:schemeClr val="bg1"/>
                  </a:solidFill>
                  <a:latin typeface="微软雅黑" panose="020B0503020204020204" pitchFamily="34" charset="-122"/>
                  <a:ea typeface="微软雅黑" panose="020B0503020204020204" pitchFamily="34" charset="-122"/>
                </a:rPr>
                <a:t>原理</a:t>
              </a:r>
              <a:endParaRPr lang="zh-CN" altLang="en-US" sz="2400" b="1" kern="100" dirty="0">
                <a:solidFill>
                  <a:schemeClr val="bg1"/>
                </a:solidFill>
                <a:latin typeface="微软雅黑" panose="020B0503020204020204" pitchFamily="34" charset="-122"/>
                <a:ea typeface="微软雅黑" panose="020B0503020204020204" pitchFamily="34" charset="-122"/>
              </a:endParaRPr>
            </a:p>
          </p:txBody>
        </p:sp>
      </p:grpSp>
      <p:sp>
        <p:nvSpPr>
          <p:cNvPr id="21" name="TextBox 4"/>
          <p:cNvSpPr txBox="1"/>
          <p:nvPr/>
        </p:nvSpPr>
        <p:spPr>
          <a:xfrm>
            <a:off x="2903855" y="1201420"/>
            <a:ext cx="7145655" cy="755650"/>
          </a:xfrm>
          <a:prstGeom prst="rect">
            <a:avLst/>
          </a:prstGeom>
          <a:noFill/>
        </p:spPr>
        <p:txBody>
          <a:bodyPr wrap="square" rtlCol="0">
            <a:spAutoFit/>
          </a:bodyPr>
          <a:lstStyle>
            <a:defPPr>
              <a:defRPr lang="zh-CN"/>
            </a:defPPr>
            <a:lvl1pPr>
              <a:lnSpc>
                <a:spcPct val="120000"/>
              </a:lnSpc>
              <a:defRPr sz="2000">
                <a:solidFill>
                  <a:schemeClr val="bg1"/>
                </a:solidFill>
                <a:latin typeface="微软雅黑" panose="020B0503020204020204" pitchFamily="34" charset="-122"/>
                <a:ea typeface="微软雅黑" panose="020B0503020204020204" pitchFamily="34" charset="-122"/>
              </a:defRPr>
            </a:lvl1pPr>
          </a:lstStyle>
          <a:p>
            <a:pPr algn="just"/>
            <a:r>
              <a:rPr lang="zh-CN" altLang="en-US" sz="1800" b="1" dirty="0">
                <a:solidFill>
                  <a:srgbClr val="002060"/>
                </a:solidFill>
              </a:rPr>
              <a:t>1、系统选择在线排污的低阻力除污器（阻力接近于零），减阻</a:t>
            </a:r>
            <a:r>
              <a:rPr lang="en-US" altLang="zh-CN" sz="1800" b="1" dirty="0">
                <a:solidFill>
                  <a:srgbClr val="002060"/>
                </a:solidFill>
              </a:rPr>
              <a:t>50</a:t>
            </a:r>
            <a:r>
              <a:rPr lang="zh-CN" altLang="en-US" sz="1800" b="1" dirty="0">
                <a:solidFill>
                  <a:srgbClr val="002060"/>
                </a:solidFill>
              </a:rPr>
              <a:t>KPa；</a:t>
            </a:r>
            <a:endParaRPr lang="zh-CN" altLang="en-US" sz="1800" b="1" dirty="0">
              <a:solidFill>
                <a:srgbClr val="002060"/>
              </a:solidFill>
            </a:endParaRPr>
          </a:p>
        </p:txBody>
      </p:sp>
      <p:sp>
        <p:nvSpPr>
          <p:cNvPr id="23" name="TextBox 5"/>
          <p:cNvSpPr txBox="1"/>
          <p:nvPr/>
        </p:nvSpPr>
        <p:spPr>
          <a:xfrm>
            <a:off x="2959100" y="2285365"/>
            <a:ext cx="7327900" cy="755650"/>
          </a:xfrm>
          <a:prstGeom prst="rect">
            <a:avLst/>
          </a:prstGeom>
          <a:noFill/>
        </p:spPr>
        <p:txBody>
          <a:bodyPr wrap="square" rtlCol="0">
            <a:spAutoFit/>
          </a:bodyPr>
          <a:lstStyle>
            <a:defPPr>
              <a:defRPr lang="zh-CN"/>
            </a:defPPr>
            <a:lvl1pPr>
              <a:lnSpc>
                <a:spcPct val="120000"/>
              </a:lnSpc>
              <a:defRPr sz="2000" b="1">
                <a:solidFill>
                  <a:srgbClr val="002060"/>
                </a:solidFill>
                <a:latin typeface="微软雅黑" panose="020B0503020204020204" pitchFamily="34" charset="-122"/>
                <a:ea typeface="微软雅黑" panose="020B0503020204020204" pitchFamily="34" charset="-122"/>
              </a:defRPr>
            </a:lvl1pPr>
          </a:lstStyle>
          <a:p>
            <a:pPr algn="just"/>
            <a:r>
              <a:rPr lang="zh-CN" altLang="en-US" sz="1800" dirty="0"/>
              <a:t>2、系统通过合理的分流合流技术，大幅度降低换热器的阻力，加大换热器台数和面积，减阻约</a:t>
            </a:r>
            <a:r>
              <a:rPr lang="en-US" altLang="zh-CN" sz="1800" dirty="0"/>
              <a:t>60</a:t>
            </a:r>
            <a:r>
              <a:rPr lang="zh-CN" altLang="en-US" sz="1800" dirty="0">
                <a:sym typeface="+mn-ea"/>
              </a:rPr>
              <a:t>KP</a:t>
            </a:r>
            <a:r>
              <a:rPr lang="en-US" altLang="zh-CN" sz="1800" dirty="0">
                <a:sym typeface="+mn-ea"/>
              </a:rPr>
              <a:t>a</a:t>
            </a:r>
            <a:r>
              <a:rPr lang="zh-CN" altLang="en-US" sz="1800" dirty="0">
                <a:sym typeface="+mn-ea"/>
              </a:rPr>
              <a:t>左右</a:t>
            </a:r>
            <a:r>
              <a:rPr lang="zh-CN" altLang="en-US" sz="1800" dirty="0">
                <a:sym typeface="+mn-ea"/>
              </a:rPr>
              <a:t>；</a:t>
            </a:r>
            <a:endParaRPr lang="zh-CN" altLang="en-US" sz="1800" dirty="0">
              <a:sym typeface="+mn-ea"/>
            </a:endParaRPr>
          </a:p>
        </p:txBody>
      </p:sp>
      <p:sp>
        <p:nvSpPr>
          <p:cNvPr id="24" name="TextBox 6"/>
          <p:cNvSpPr txBox="1"/>
          <p:nvPr/>
        </p:nvSpPr>
        <p:spPr>
          <a:xfrm>
            <a:off x="3018155" y="3354070"/>
            <a:ext cx="7210425" cy="755650"/>
          </a:xfrm>
          <a:prstGeom prst="rect">
            <a:avLst/>
          </a:prstGeom>
          <a:noFill/>
        </p:spPr>
        <p:txBody>
          <a:bodyPr wrap="square" rtlCol="0">
            <a:spAutoFit/>
          </a:bodyPr>
          <a:lstStyle>
            <a:defPPr>
              <a:defRPr lang="zh-CN"/>
            </a:defPPr>
            <a:lvl1pPr algn="just">
              <a:lnSpc>
                <a:spcPct val="120000"/>
              </a:lnSpc>
              <a:defRPr sz="2000" b="1">
                <a:solidFill>
                  <a:srgbClr val="002060"/>
                </a:solidFill>
                <a:latin typeface="微软雅黑" panose="020B0503020204020204" pitchFamily="34" charset="-122"/>
                <a:ea typeface="微软雅黑" panose="020B0503020204020204" pitchFamily="34" charset="-122"/>
              </a:defRPr>
            </a:lvl1pPr>
          </a:lstStyle>
          <a:p>
            <a:r>
              <a:rPr lang="en-US" altLang="zh-CN" sz="1800"/>
              <a:t>3</a:t>
            </a:r>
            <a:r>
              <a:rPr lang="zh-CN" altLang="en-US" sz="1800"/>
              <a:t>、</a:t>
            </a:r>
            <a:r>
              <a:rPr lang="zh-CN" altLang="en-US" sz="1800" dirty="0"/>
              <a:t>选择低阻力止回阀等阀门管件；或取消止回阀（因并联水泵止回阀内漏也浪费电能，影响供暖效果），减阻10-30</a:t>
            </a:r>
            <a:r>
              <a:rPr lang="zh-CN" altLang="en-US" sz="1800" dirty="0">
                <a:sym typeface="+mn-ea"/>
              </a:rPr>
              <a:t>KPa</a:t>
            </a:r>
            <a:r>
              <a:rPr lang="en-US" altLang="zh-CN" sz="1800">
                <a:sym typeface="+mn-ea"/>
              </a:rPr>
              <a:t>;</a:t>
            </a:r>
            <a:endParaRPr lang="zh-CN" altLang="en-US" dirty="0"/>
          </a:p>
        </p:txBody>
      </p:sp>
      <p:sp>
        <p:nvSpPr>
          <p:cNvPr id="25" name="TextBox 7"/>
          <p:cNvSpPr txBox="1"/>
          <p:nvPr/>
        </p:nvSpPr>
        <p:spPr>
          <a:xfrm>
            <a:off x="2743200" y="4299585"/>
            <a:ext cx="7604125" cy="792480"/>
          </a:xfrm>
          <a:prstGeom prst="rect">
            <a:avLst/>
          </a:prstGeom>
          <a:noFill/>
        </p:spPr>
        <p:txBody>
          <a:bodyPr wrap="square" rtlCol="0">
            <a:spAutoFit/>
          </a:bodyPr>
          <a:lstStyle>
            <a:defPPr>
              <a:defRPr lang="zh-CN"/>
            </a:defPPr>
            <a:lvl1pPr algn="just">
              <a:lnSpc>
                <a:spcPct val="120000"/>
              </a:lnSpc>
              <a:defRPr sz="2000" b="1">
                <a:solidFill>
                  <a:srgbClr val="002060"/>
                </a:solidFill>
                <a:latin typeface="微软雅黑" panose="020B0503020204020204" pitchFamily="34" charset="-122"/>
                <a:ea typeface="微软雅黑" panose="020B0503020204020204" pitchFamily="34" charset="-122"/>
              </a:defRPr>
            </a:lvl1pPr>
          </a:lstStyle>
          <a:p>
            <a:r>
              <a:rPr lang="zh-CN" altLang="en-US" sz="1800" dirty="0"/>
              <a:t>4、系统各楼宇热力入口过滤器放大1-2个型号，或使用低阻力的焊接角过滤器可以使得系统总阻力进一步减小</a:t>
            </a:r>
            <a:r>
              <a:rPr lang="en-US" altLang="zh-CN" sz="1800" dirty="0"/>
              <a:t>20</a:t>
            </a:r>
            <a:r>
              <a:rPr lang="zh-CN" altLang="en-US" sz="1800" dirty="0">
                <a:sym typeface="+mn-ea"/>
              </a:rPr>
              <a:t>KPa左右</a:t>
            </a:r>
            <a:r>
              <a:rPr lang="zh-CN" altLang="en-US" dirty="0"/>
              <a:t>。</a:t>
            </a:r>
            <a:endParaRPr lang="zh-CN" altLang="en-US" dirty="0"/>
          </a:p>
        </p:txBody>
      </p:sp>
      <p:sp>
        <p:nvSpPr>
          <p:cNvPr id="26" name="矩形 25"/>
          <p:cNvSpPr/>
          <p:nvPr/>
        </p:nvSpPr>
        <p:spPr>
          <a:xfrm>
            <a:off x="924560" y="5561662"/>
            <a:ext cx="10301159" cy="1087755"/>
          </a:xfrm>
          <a:prstGeom prst="rect">
            <a:avLst/>
          </a:prstGeom>
        </p:spPr>
        <p:txBody>
          <a:bodyPr wrap="square">
            <a:spAutoFit/>
          </a:bodyPr>
          <a:lstStyle/>
          <a:p>
            <a:pPr algn="just">
              <a:lnSpc>
                <a:spcPct val="120000"/>
              </a:lnSpc>
            </a:pPr>
            <a:r>
              <a:rPr lang="zh-CN" altLang="en-US" dirty="0">
                <a:solidFill>
                  <a:schemeClr val="accent4"/>
                </a:solidFill>
                <a:latin typeface="微软雅黑" panose="020B0503020204020204" pitchFamily="34" charset="-122"/>
                <a:ea typeface="微软雅黑" panose="020B0503020204020204" pitchFamily="34" charset="-122"/>
              </a:rPr>
              <a:t>总之，该减阻节电系统能减阻1</a:t>
            </a:r>
            <a:r>
              <a:rPr lang="en-US" altLang="zh-CN" dirty="0">
                <a:solidFill>
                  <a:schemeClr val="accent4"/>
                </a:solidFill>
                <a:latin typeface="微软雅黑" panose="020B0503020204020204" pitchFamily="34" charset="-122"/>
                <a:ea typeface="微软雅黑" panose="020B0503020204020204" pitchFamily="34" charset="-122"/>
              </a:rPr>
              <a:t>5</a:t>
            </a:r>
            <a:r>
              <a:rPr lang="zh-CN" altLang="en-US" dirty="0">
                <a:solidFill>
                  <a:schemeClr val="accent4"/>
                </a:solidFill>
                <a:latin typeface="微软雅黑" panose="020B0503020204020204" pitchFamily="34" charset="-122"/>
                <a:ea typeface="微软雅黑" panose="020B0503020204020204" pitchFamily="34" charset="-122"/>
              </a:rPr>
              <a:t>0</a:t>
            </a:r>
            <a:r>
              <a:rPr lang="zh-CN" altLang="en-US" dirty="0">
                <a:solidFill>
                  <a:schemeClr val="accent4"/>
                </a:solidFill>
                <a:latin typeface="微软雅黑" panose="020B0503020204020204" pitchFamily="34" charset="-122"/>
                <a:ea typeface="微软雅黑" panose="020B0503020204020204" pitchFamily="34" charset="-122"/>
                <a:sym typeface="+mn-ea"/>
              </a:rPr>
              <a:t>KPa左右，</a:t>
            </a:r>
            <a:r>
              <a:rPr lang="zh-CN" altLang="en-US" dirty="0">
                <a:solidFill>
                  <a:schemeClr val="accent4"/>
                </a:solidFill>
                <a:latin typeface="微软雅黑" panose="020B0503020204020204" pitchFamily="34" charset="-122"/>
                <a:ea typeface="微软雅黑" panose="020B0503020204020204" pitchFamily="34" charset="-122"/>
              </a:rPr>
              <a:t>使循环水泵扬程减小15m左右，使得水泵配置的电机功率大幅度减小，从而实现节电的目的；因为系统减阻，原系统流量不达标的系统，流量会大幅度提高，从而达到良好的供暖效果。</a:t>
            </a:r>
            <a:endParaRPr lang="zh-CN" altLang="en-US" b="1" spc="50" dirty="0">
              <a:solidFill>
                <a:schemeClr val="accent4"/>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245235" y="398780"/>
            <a:ext cx="10161905" cy="58356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r>
              <a:rPr lang="zh-CN" altLang="en-US" dirty="0"/>
              <a:t>减阻节电原理：消除阻力大的问题点</a:t>
            </a:r>
            <a:endParaRPr lang="zh-CN" altLang="en-US" dirty="0"/>
          </a:p>
        </p:txBody>
      </p:sp>
      <p:grpSp>
        <p:nvGrpSpPr>
          <p:cNvPr id="28" name="组合 27"/>
          <p:cNvGrpSpPr/>
          <p:nvPr/>
        </p:nvGrpSpPr>
        <p:grpSpPr>
          <a:xfrm>
            <a:off x="490597" y="423580"/>
            <a:ext cx="637163" cy="616511"/>
            <a:chOff x="294639" y="391844"/>
            <a:chExt cx="735024" cy="711200"/>
          </a:xfrm>
        </p:grpSpPr>
        <p:sp>
          <p:nvSpPr>
            <p:cNvPr id="29" name="等腰三角形 28"/>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par>
                          <p:cTn id="14" fill="hold">
                            <p:stCondLst>
                              <p:cond delay="1000"/>
                            </p:stCondLst>
                            <p:childTnLst>
                              <p:par>
                                <p:cTn id="15" presetID="5" presetClass="entr" presetSubtype="1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heckerboard(across)">
                                      <p:cBhvr>
                                        <p:cTn id="17" dur="500"/>
                                        <p:tgtEl>
                                          <p:spTgt spid="21"/>
                                        </p:tgtEl>
                                      </p:cBhvr>
                                    </p:animEffect>
                                  </p:childTnLst>
                                </p:cTn>
                              </p:par>
                            </p:childTnLst>
                          </p:cTn>
                        </p:par>
                        <p:par>
                          <p:cTn id="18" fill="hold">
                            <p:stCondLst>
                              <p:cond delay="1500"/>
                            </p:stCondLst>
                            <p:childTnLst>
                              <p:par>
                                <p:cTn id="19" presetID="5" presetClass="entr" presetSubtype="10" fill="hold" nodeType="after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checkerboard(across)">
                                      <p:cBhvr>
                                        <p:cTn id="21" dur="500"/>
                                        <p:tgtEl>
                                          <p:spTgt spid="23">
                                            <p:txEl>
                                              <p:pRg st="0" end="0"/>
                                            </p:txEl>
                                          </p:spTgt>
                                        </p:tgtEl>
                                      </p:cBhvr>
                                    </p:animEffect>
                                  </p:childTnLst>
                                </p:cTn>
                              </p:par>
                            </p:childTnLst>
                          </p:cTn>
                        </p:par>
                        <p:par>
                          <p:cTn id="22" fill="hold">
                            <p:stCondLst>
                              <p:cond delay="2000"/>
                            </p:stCondLst>
                            <p:childTnLst>
                              <p:par>
                                <p:cTn id="23" presetID="5" presetClass="entr" presetSubtype="1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checkerboard(across)">
                                      <p:cBhvr>
                                        <p:cTn id="25" dur="500"/>
                                        <p:tgtEl>
                                          <p:spTgt spid="24"/>
                                        </p:tgtEl>
                                      </p:cBhvr>
                                    </p:animEffect>
                                  </p:childTnLst>
                                </p:cTn>
                              </p:par>
                            </p:childTnLst>
                          </p:cTn>
                        </p:par>
                        <p:par>
                          <p:cTn id="26" fill="hold">
                            <p:stCondLst>
                              <p:cond delay="2500"/>
                            </p:stCondLst>
                            <p:childTnLst>
                              <p:par>
                                <p:cTn id="27" presetID="5" presetClass="entr" presetSubtype="10" fill="hold" nodeType="after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animEffect transition="in" filter="checkerboard(across)">
                                      <p:cBhvr>
                                        <p:cTn id="29" dur="500"/>
                                        <p:tgtEl>
                                          <p:spTgt spid="25">
                                            <p:txEl>
                                              <p:pRg st="0" end="0"/>
                                            </p:txEl>
                                          </p:spTgt>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矩形 154"/>
          <p:cNvSpPr/>
          <p:nvPr/>
        </p:nvSpPr>
        <p:spPr>
          <a:xfrm>
            <a:off x="7513712" y="1727784"/>
            <a:ext cx="3534106" cy="3925454"/>
          </a:xfrm>
          <a:prstGeom prst="rect">
            <a:avLst/>
          </a:prstGeom>
          <a:solidFill>
            <a:srgbClr val="00206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矩形 153"/>
          <p:cNvSpPr/>
          <p:nvPr/>
        </p:nvSpPr>
        <p:spPr>
          <a:xfrm>
            <a:off x="1144182" y="1763166"/>
            <a:ext cx="3925130" cy="3925454"/>
          </a:xfrm>
          <a:prstGeom prst="rect">
            <a:avLst/>
          </a:prstGeom>
          <a:solidFill>
            <a:srgbClr val="00206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245292" y="437757"/>
            <a:ext cx="3207390" cy="584775"/>
          </a:xfrm>
          <a:prstGeom prst="rect">
            <a:avLst/>
          </a:prstGeom>
          <a:noFill/>
        </p:spPr>
        <p:txBody>
          <a:bodyPr wrap="square" rtlCol="0">
            <a:spAutoFit/>
          </a:bodyPr>
          <a:lstStyle>
            <a:defPPr>
              <a:defRPr lang="zh-CN"/>
            </a:defPPr>
            <a:lvl1pPr>
              <a:defRPr sz="3200" b="1">
                <a:solidFill>
                  <a:schemeClr val="bg1"/>
                </a:solidFill>
                <a:latin typeface="微软雅黑" panose="020B0503020204020204" pitchFamily="34" charset="-122"/>
                <a:ea typeface="微软雅黑" panose="020B0503020204020204" pitchFamily="34" charset="-122"/>
              </a:defRPr>
            </a:lvl1pPr>
          </a:lstStyle>
          <a:p>
            <a:r>
              <a:rPr lang="zh-CN" altLang="en-US" dirty="0"/>
              <a:t>运行模式对比</a:t>
            </a:r>
            <a:endParaRPr lang="zh-CN" altLang="en-US" dirty="0"/>
          </a:p>
        </p:txBody>
      </p:sp>
      <p:grpSp>
        <p:nvGrpSpPr>
          <p:cNvPr id="3" name="组合 2"/>
          <p:cNvGrpSpPr/>
          <p:nvPr/>
        </p:nvGrpSpPr>
        <p:grpSpPr>
          <a:xfrm>
            <a:off x="490597" y="423580"/>
            <a:ext cx="637163" cy="616511"/>
            <a:chOff x="294639" y="391844"/>
            <a:chExt cx="735024" cy="711200"/>
          </a:xfrm>
        </p:grpSpPr>
        <p:sp>
          <p:nvSpPr>
            <p:cNvPr id="4" name="等腰三角形 3"/>
            <p:cNvSpPr/>
            <p:nvPr/>
          </p:nvSpPr>
          <p:spPr>
            <a:xfrm rot="5400000">
              <a:off x="245591" y="440892"/>
              <a:ext cx="711200" cy="613103"/>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500073" y="506735"/>
              <a:ext cx="581659" cy="477520"/>
            </a:xfrm>
            <a:prstGeom prst="triangle">
              <a:avLst/>
            </a:prstGeom>
            <a:solidFill>
              <a:srgbClr val="FF8607">
                <a:alpha val="69000"/>
              </a:srgbClr>
            </a:solidFill>
            <a:ln w="19050">
              <a:solidFill>
                <a:srgbClr val="0F4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8" name="图片 137"/>
          <p:cNvPicPr>
            <a:picLocks noChangeAspect="1"/>
          </p:cNvPicPr>
          <p:nvPr/>
        </p:nvPicPr>
        <p:blipFill>
          <a:blip r:embed="rId1" cstate="print"/>
          <a:stretch>
            <a:fillRect/>
          </a:stretch>
        </p:blipFill>
        <p:spPr>
          <a:xfrm>
            <a:off x="5165725" y="2192020"/>
            <a:ext cx="2246630" cy="3592195"/>
          </a:xfrm>
          <a:prstGeom prst="rect">
            <a:avLst/>
          </a:prstGeom>
        </p:spPr>
      </p:pic>
      <p:sp>
        <p:nvSpPr>
          <p:cNvPr id="139" name="矩形: 圆角 138"/>
          <p:cNvSpPr/>
          <p:nvPr/>
        </p:nvSpPr>
        <p:spPr>
          <a:xfrm>
            <a:off x="1569064" y="4905874"/>
            <a:ext cx="3075367" cy="590345"/>
          </a:xfrm>
          <a:prstGeom prst="roundRect">
            <a:avLst/>
          </a:prstGeom>
          <a:gradFill>
            <a:gsLst>
              <a:gs pos="91000">
                <a:srgbClr val="00B0F0"/>
              </a:gs>
              <a:gs pos="0">
                <a:srgbClr val="0070C0"/>
              </a:gs>
            </a:gsLst>
            <a:lin ang="5400000" scaled="1"/>
          </a:gradFill>
          <a:ln>
            <a:solidFill>
              <a:srgbClr val="0F41A4"/>
            </a:solidFill>
          </a:ln>
        </p:spPr>
        <p:txBody>
          <a:bodyPr vert="horz" wrap="square" lIns="121920" tIns="60960" rIns="121920" bIns="60960" numCol="1" anchor="t" anchorCtr="0" compatLnSpc="1"/>
          <a:lstStyle/>
          <a:p>
            <a:pPr algn="ctr">
              <a:lnSpc>
                <a:spcPct val="150000"/>
              </a:lnSpc>
            </a:pPr>
            <a:r>
              <a:rPr lang="zh-CN" altLang="en-US" sz="2000" b="1">
                <a:solidFill>
                  <a:schemeClr val="bg1"/>
                </a:solidFill>
                <a:latin typeface="微软雅黑" panose="020B0503020204020204" pitchFamily="34" charset="-122"/>
                <a:ea typeface="微软雅黑" panose="020B0503020204020204" pitchFamily="34" charset="-122"/>
              </a:rPr>
              <a:t>调节性差</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0" name="矩形 139"/>
          <p:cNvSpPr/>
          <p:nvPr/>
        </p:nvSpPr>
        <p:spPr>
          <a:xfrm>
            <a:off x="1415731" y="2192020"/>
            <a:ext cx="3382033" cy="2204720"/>
          </a:xfrm>
          <a:prstGeom prst="rect">
            <a:avLst/>
          </a:prstGeom>
          <a:solidFill>
            <a:srgbClr val="0F41A4">
              <a:alpha val="14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kern="100">
              <a:solidFill>
                <a:schemeClr val="bg1"/>
              </a:solidFill>
              <a:latin typeface="宋体" panose="02010600030101010101" pitchFamily="2" charset="-122"/>
              <a:ea typeface="宋体" panose="02010600030101010101" pitchFamily="2" charset="-122"/>
            </a:endParaRPr>
          </a:p>
        </p:txBody>
      </p:sp>
      <p:sp>
        <p:nvSpPr>
          <p:cNvPr id="141" name="矩形: 圆角 140"/>
          <p:cNvSpPr/>
          <p:nvPr/>
        </p:nvSpPr>
        <p:spPr>
          <a:xfrm>
            <a:off x="1457507" y="1976835"/>
            <a:ext cx="3298481" cy="400110"/>
          </a:xfrm>
          <a:prstGeom prst="roundRect">
            <a:avLst/>
          </a:prstGeom>
          <a:gradFill>
            <a:gsLst>
              <a:gs pos="91000">
                <a:srgbClr val="00B0F0"/>
              </a:gs>
              <a:gs pos="0">
                <a:srgbClr val="0070C0"/>
              </a:gs>
            </a:gsLst>
            <a:lin ang="5400000" scaled="1"/>
          </a:gradFill>
          <a:ln>
            <a:solidFill>
              <a:srgbClr val="0F41A4"/>
            </a:solidFill>
          </a:ln>
        </p:spPr>
        <p:txBody>
          <a:bodyPr vert="horz" wrap="square" lIns="121920" tIns="60960" rIns="121920" bIns="60960" numCol="1" anchor="t" anchorCtr="0" compatLnSpc="1"/>
          <a:lstStyle/>
          <a:p>
            <a:pPr algn="ctr"/>
            <a:r>
              <a:rPr lang="zh-CN" altLang="en-US" dirty="0">
                <a:solidFill>
                  <a:schemeClr val="bg1"/>
                </a:solidFill>
                <a:latin typeface="微软雅黑" panose="020B0503020204020204" pitchFamily="34" charset="-122"/>
                <a:ea typeface="微软雅黑" panose="020B0503020204020204" pitchFamily="34" charset="-122"/>
              </a:rPr>
              <a:t>传统供暖系统运行模式</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2" name="文本框 141"/>
          <p:cNvSpPr txBox="1"/>
          <p:nvPr/>
        </p:nvSpPr>
        <p:spPr>
          <a:xfrm>
            <a:off x="1609417" y="2589530"/>
            <a:ext cx="2994660" cy="337185"/>
          </a:xfrm>
          <a:prstGeom prst="rect">
            <a:avLst/>
          </a:prstGeom>
          <a:solidFill>
            <a:srgbClr val="002060">
              <a:alpha val="48000"/>
            </a:srgbClr>
          </a:solidFill>
        </p:spPr>
        <p:txBody>
          <a:bodyPr wrap="square" rtlCol="0">
            <a:spAutoFit/>
          </a:bodyPr>
          <a:lstStyle>
            <a:defPPr>
              <a:defRPr lang="zh-CN"/>
            </a:defPPr>
            <a:lvl1pPr algn="ctr">
              <a:defRPr sz="2000">
                <a:solidFill>
                  <a:schemeClr val="bg1"/>
                </a:solidFill>
                <a:latin typeface="微软雅黑" panose="020B0503020204020204" pitchFamily="34" charset="-122"/>
                <a:ea typeface="微软雅黑" panose="020B0503020204020204" pitchFamily="34" charset="-122"/>
              </a:defRPr>
            </a:lvl1pPr>
          </a:lstStyle>
          <a:p>
            <a:r>
              <a:rPr lang="zh-CN" altLang="en-US" sz="1600" dirty="0"/>
              <a:t>流量普遍偏低达不到设计流量</a:t>
            </a:r>
            <a:endParaRPr lang="zh-CN" altLang="en-US" sz="1600" dirty="0"/>
          </a:p>
        </p:txBody>
      </p:sp>
      <p:grpSp>
        <p:nvGrpSpPr>
          <p:cNvPr id="254" name="组合 253"/>
          <p:cNvGrpSpPr/>
          <p:nvPr/>
        </p:nvGrpSpPr>
        <p:grpSpPr>
          <a:xfrm>
            <a:off x="1609417" y="3053771"/>
            <a:ext cx="2994660" cy="1050800"/>
            <a:chOff x="1417669" y="3098221"/>
            <a:chExt cx="2994660" cy="1050800"/>
          </a:xfrm>
        </p:grpSpPr>
        <p:sp>
          <p:nvSpPr>
            <p:cNvPr id="143" name="矩形 142"/>
            <p:cNvSpPr/>
            <p:nvPr/>
          </p:nvSpPr>
          <p:spPr>
            <a:xfrm>
              <a:off x="1417669" y="3098221"/>
              <a:ext cx="2994660" cy="1050800"/>
            </a:xfrm>
            <a:prstGeom prst="rect">
              <a:avLst/>
            </a:prstGeom>
            <a:solidFill>
              <a:srgbClr val="00206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4" name="文本框 143"/>
            <p:cNvSpPr txBox="1"/>
            <p:nvPr/>
          </p:nvSpPr>
          <p:spPr>
            <a:xfrm>
              <a:off x="1785227" y="3169907"/>
              <a:ext cx="2211823" cy="967105"/>
            </a:xfrm>
            <a:prstGeom prst="rect">
              <a:avLst/>
            </a:prstGeom>
            <a:noFill/>
          </p:spPr>
          <p:txBody>
            <a:bodyPr wrap="square" rtlCol="0">
              <a:spAutoFit/>
            </a:bodyPr>
            <a:lstStyle>
              <a:defPPr>
                <a:defRPr lang="zh-CN"/>
              </a:defPPr>
              <a:lvl1pPr algn="ctr">
                <a:lnSpc>
                  <a:spcPct val="114000"/>
                </a:lnSpc>
                <a:defRPr sz="1600">
                  <a:solidFill>
                    <a:schemeClr val="bg1"/>
                  </a:solidFill>
                  <a:latin typeface="微软雅黑" panose="020B0503020204020204" pitchFamily="34" charset="-122"/>
                  <a:ea typeface="微软雅黑" panose="020B0503020204020204" pitchFamily="34" charset="-122"/>
                </a:defRPr>
              </a:lvl1pPr>
            </a:lstStyle>
            <a:p>
              <a:r>
                <a:rPr lang="zh-CN" altLang="zh-CN" sz="1800" b="1" dirty="0"/>
                <a:t>耗电量大</a:t>
              </a:r>
              <a:endParaRPr lang="zh-CN" altLang="zh-CN" dirty="0"/>
            </a:p>
            <a:p>
              <a:r>
                <a:rPr lang="zh-CN" altLang="zh-CN" dirty="0"/>
                <a:t>水泵的扬程</a:t>
              </a:r>
              <a:endParaRPr lang="en-US" altLang="zh-CN" dirty="0"/>
            </a:p>
            <a:p>
              <a:r>
                <a:rPr lang="zh-CN" altLang="zh-CN" dirty="0"/>
                <a:t>多在</a:t>
              </a:r>
              <a:r>
                <a:rPr lang="en-US" altLang="zh-CN" dirty="0"/>
                <a:t>30m</a:t>
              </a:r>
              <a:r>
                <a:rPr lang="zh-CN" altLang="zh-CN" dirty="0"/>
                <a:t>以上</a:t>
              </a:r>
              <a:endParaRPr lang="zh-CN" altLang="en-US" dirty="0"/>
            </a:p>
          </p:txBody>
        </p:sp>
      </p:grpSp>
      <p:sp>
        <p:nvSpPr>
          <p:cNvPr id="145" name="等腰三角形 144"/>
          <p:cNvSpPr/>
          <p:nvPr/>
        </p:nvSpPr>
        <p:spPr>
          <a:xfrm flipV="1">
            <a:off x="2626457" y="4527448"/>
            <a:ext cx="960581" cy="2480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p:cNvSpPr/>
          <p:nvPr/>
        </p:nvSpPr>
        <p:spPr>
          <a:xfrm>
            <a:off x="7756089" y="2192173"/>
            <a:ext cx="3075366" cy="2204919"/>
          </a:xfrm>
          <a:prstGeom prst="rect">
            <a:avLst/>
          </a:prstGeom>
          <a:solidFill>
            <a:srgbClr val="0F41A4">
              <a:alpha val="14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kern="100">
              <a:solidFill>
                <a:schemeClr val="bg1"/>
              </a:solidFill>
              <a:latin typeface="宋体" panose="02010600030101010101" pitchFamily="2" charset="-122"/>
              <a:ea typeface="宋体" panose="02010600030101010101" pitchFamily="2" charset="-122"/>
            </a:endParaRPr>
          </a:p>
        </p:txBody>
      </p:sp>
      <p:sp>
        <p:nvSpPr>
          <p:cNvPr id="148" name="矩形: 圆角 147"/>
          <p:cNvSpPr/>
          <p:nvPr/>
        </p:nvSpPr>
        <p:spPr>
          <a:xfrm>
            <a:off x="7644532" y="2006978"/>
            <a:ext cx="3298481" cy="369332"/>
          </a:xfrm>
          <a:prstGeom prst="roundRect">
            <a:avLst/>
          </a:prstGeom>
          <a:gradFill>
            <a:gsLst>
              <a:gs pos="87000">
                <a:srgbClr val="FF8607"/>
              </a:gs>
              <a:gs pos="0">
                <a:srgbClr val="FFC000"/>
              </a:gs>
            </a:gsLst>
            <a:lin ang="5400000" scaled="1"/>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减阻节电供暖系统运行模式</a:t>
            </a:r>
            <a:endPar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9" name="文本框 148"/>
          <p:cNvSpPr txBox="1"/>
          <p:nvPr/>
        </p:nvSpPr>
        <p:spPr>
          <a:xfrm>
            <a:off x="7958309" y="2522333"/>
            <a:ext cx="2670926" cy="400110"/>
          </a:xfrm>
          <a:prstGeom prst="rect">
            <a:avLst/>
          </a:prstGeom>
          <a:solidFill>
            <a:srgbClr val="FFC000"/>
          </a:solid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阻力减小、流量增大</a:t>
            </a:r>
            <a:endParaRPr lang="zh-CN" altLang="en-US" sz="2000" dirty="0">
              <a:latin typeface="微软雅黑" panose="020B0503020204020204" pitchFamily="34" charset="-122"/>
              <a:ea typeface="微软雅黑" panose="020B0503020204020204" pitchFamily="34" charset="-122"/>
            </a:endParaRPr>
          </a:p>
        </p:txBody>
      </p:sp>
      <p:sp>
        <p:nvSpPr>
          <p:cNvPr id="150" name="文本框 149"/>
          <p:cNvSpPr txBox="1"/>
          <p:nvPr/>
        </p:nvSpPr>
        <p:spPr>
          <a:xfrm>
            <a:off x="8001489" y="3090601"/>
            <a:ext cx="2670926" cy="1073150"/>
          </a:xfrm>
          <a:prstGeom prst="rect">
            <a:avLst/>
          </a:prstGeom>
          <a:solidFill>
            <a:srgbClr val="FFC000">
              <a:alpha val="93000"/>
            </a:srgbClr>
          </a:solidFill>
        </p:spPr>
        <p:txBody>
          <a:bodyPr wrap="square" rtlCol="0">
            <a:spAutoFit/>
          </a:bodyPr>
          <a:lstStyle>
            <a:defPPr>
              <a:defRPr lang="zh-CN"/>
            </a:defPPr>
            <a:lvl1pPr algn="ctr">
              <a:lnSpc>
                <a:spcPct val="114000"/>
              </a:lnSpc>
              <a:defRPr sz="2000">
                <a:latin typeface="微软雅黑" panose="020B0503020204020204" pitchFamily="34" charset="-122"/>
                <a:ea typeface="微软雅黑" panose="020B0503020204020204" pitchFamily="34" charset="-122"/>
              </a:defRPr>
            </a:lvl1pPr>
          </a:lstStyle>
          <a:p>
            <a:r>
              <a:rPr lang="zh-CN" altLang="en-US" dirty="0"/>
              <a:t>耗电量少</a:t>
            </a:r>
            <a:endParaRPr lang="en-US" altLang="zh-CN" dirty="0"/>
          </a:p>
          <a:p>
            <a:r>
              <a:rPr lang="zh-CN" altLang="zh-CN" sz="1800" dirty="0">
                <a:solidFill>
                  <a:srgbClr val="C00000"/>
                </a:solidFill>
              </a:rPr>
              <a:t>循环水泵扬程一般约</a:t>
            </a:r>
            <a:r>
              <a:rPr lang="en-US" altLang="zh-CN" sz="1800" dirty="0">
                <a:solidFill>
                  <a:srgbClr val="C00000"/>
                </a:solidFill>
              </a:rPr>
              <a:t>15m</a:t>
            </a:r>
            <a:r>
              <a:rPr lang="zh-CN" altLang="en-US" sz="1800" dirty="0">
                <a:solidFill>
                  <a:srgbClr val="C00000"/>
                </a:solidFill>
              </a:rPr>
              <a:t>，节电</a:t>
            </a:r>
            <a:r>
              <a:rPr lang="en-US" altLang="zh-CN" sz="1800" dirty="0">
                <a:solidFill>
                  <a:srgbClr val="C00000"/>
                </a:solidFill>
              </a:rPr>
              <a:t>50%</a:t>
            </a:r>
            <a:r>
              <a:rPr lang="zh-CN" altLang="en-US" sz="1800" dirty="0">
                <a:solidFill>
                  <a:srgbClr val="C00000"/>
                </a:solidFill>
              </a:rPr>
              <a:t>以上</a:t>
            </a:r>
            <a:endParaRPr lang="zh-CN" altLang="en-US" sz="1800" dirty="0">
              <a:solidFill>
                <a:srgbClr val="C00000"/>
              </a:solidFill>
            </a:endParaRPr>
          </a:p>
        </p:txBody>
      </p:sp>
      <p:sp>
        <p:nvSpPr>
          <p:cNvPr id="151" name="等腰三角形 150"/>
          <p:cNvSpPr/>
          <p:nvPr/>
        </p:nvSpPr>
        <p:spPr>
          <a:xfrm flipV="1">
            <a:off x="8813481" y="4527448"/>
            <a:ext cx="960581" cy="248071"/>
          </a:xfrm>
          <a:prstGeom prs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矩形: 圆角 151"/>
          <p:cNvSpPr/>
          <p:nvPr/>
        </p:nvSpPr>
        <p:spPr>
          <a:xfrm>
            <a:off x="7756087" y="4905874"/>
            <a:ext cx="3075367" cy="637573"/>
          </a:xfrm>
          <a:prstGeom prst="roundRect">
            <a:avLst/>
          </a:prstGeom>
          <a:gradFill>
            <a:gsLst>
              <a:gs pos="87000">
                <a:srgbClr val="FF8607"/>
              </a:gs>
              <a:gs pos="0">
                <a:srgbClr val="FFC000"/>
              </a:gs>
            </a:gsLst>
            <a:lin ang="5400000" scaled="1"/>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质</a:t>
            </a:r>
            <a:r>
              <a:rPr lang="en-US" altLang="zh-CN" sz="20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量混合调节方便</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53" name="组合 252"/>
          <p:cNvGrpSpPr/>
          <p:nvPr/>
        </p:nvGrpSpPr>
        <p:grpSpPr>
          <a:xfrm rot="19754776">
            <a:off x="6915104" y="3131783"/>
            <a:ext cx="529736" cy="657444"/>
            <a:chOff x="7057831" y="3098221"/>
            <a:chExt cx="642480" cy="797368"/>
          </a:xfrm>
        </p:grpSpPr>
        <p:sp>
          <p:nvSpPr>
            <p:cNvPr id="252" name="任意多边形: 形状 251"/>
            <p:cNvSpPr/>
            <p:nvPr/>
          </p:nvSpPr>
          <p:spPr>
            <a:xfrm>
              <a:off x="7057831" y="3098221"/>
              <a:ext cx="642480" cy="797368"/>
            </a:xfrm>
            <a:custGeom>
              <a:avLst/>
              <a:gdLst>
                <a:gd name="connsiteX0" fmla="*/ 243796 w 642480"/>
                <a:gd name="connsiteY0" fmla="*/ 0 h 797368"/>
                <a:gd name="connsiteX1" fmla="*/ 642480 w 642480"/>
                <a:gd name="connsiteY1" fmla="*/ 398684 h 797368"/>
                <a:gd name="connsiteX2" fmla="*/ 243796 w 642480"/>
                <a:gd name="connsiteY2" fmla="*/ 797368 h 797368"/>
                <a:gd name="connsiteX3" fmla="*/ 20888 w 642480"/>
                <a:gd name="connsiteY3" fmla="*/ 729279 h 797368"/>
                <a:gd name="connsiteX4" fmla="*/ 0 w 642480"/>
                <a:gd name="connsiteY4" fmla="*/ 712045 h 797368"/>
                <a:gd name="connsiteX5" fmla="*/ 0 w 642480"/>
                <a:gd name="connsiteY5" fmla="*/ 85323 h 797368"/>
                <a:gd name="connsiteX6" fmla="*/ 20888 w 642480"/>
                <a:gd name="connsiteY6" fmla="*/ 68089 h 797368"/>
                <a:gd name="connsiteX7" fmla="*/ 243796 w 642480"/>
                <a:gd name="connsiteY7" fmla="*/ 0 h 79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480" h="797368">
                  <a:moveTo>
                    <a:pt x="243796" y="0"/>
                  </a:moveTo>
                  <a:cubicBezTo>
                    <a:pt x="463983" y="0"/>
                    <a:pt x="642480" y="178497"/>
                    <a:pt x="642480" y="398684"/>
                  </a:cubicBezTo>
                  <a:cubicBezTo>
                    <a:pt x="642480" y="618871"/>
                    <a:pt x="463983" y="797368"/>
                    <a:pt x="243796" y="797368"/>
                  </a:cubicBezTo>
                  <a:cubicBezTo>
                    <a:pt x="161226" y="797368"/>
                    <a:pt x="84519" y="772267"/>
                    <a:pt x="20888" y="729279"/>
                  </a:cubicBezTo>
                  <a:lnTo>
                    <a:pt x="0" y="712045"/>
                  </a:lnTo>
                  <a:lnTo>
                    <a:pt x="0" y="85323"/>
                  </a:lnTo>
                  <a:lnTo>
                    <a:pt x="20888" y="68089"/>
                  </a:lnTo>
                  <a:cubicBezTo>
                    <a:pt x="84519" y="25101"/>
                    <a:pt x="161226" y="0"/>
                    <a:pt x="243796" y="0"/>
                  </a:cubicBezTo>
                  <a:close/>
                </a:path>
              </a:pathLst>
            </a:custGeom>
            <a:solidFill>
              <a:srgbClr val="0F4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0" name="组合 199"/>
            <p:cNvGrpSpPr/>
            <p:nvPr/>
          </p:nvGrpSpPr>
          <p:grpSpPr>
            <a:xfrm>
              <a:off x="7063148" y="3209145"/>
              <a:ext cx="527300" cy="495419"/>
              <a:chOff x="5914130" y="927248"/>
              <a:chExt cx="705958" cy="663277"/>
            </a:xfrm>
          </p:grpSpPr>
          <p:sp>
            <p:nvSpPr>
              <p:cNvPr id="159" name="îSļïḋe"/>
              <p:cNvSpPr/>
              <p:nvPr/>
            </p:nvSpPr>
            <p:spPr bwMode="auto">
              <a:xfrm>
                <a:off x="5987969" y="927248"/>
                <a:ext cx="632119" cy="663277"/>
              </a:xfrm>
              <a:custGeom>
                <a:avLst/>
                <a:gdLst>
                  <a:gd name="T0" fmla="*/ 710 w 712"/>
                  <a:gd name="T1" fmla="*/ 367 h 749"/>
                  <a:gd name="T2" fmla="*/ 652 w 712"/>
                  <a:gd name="T3" fmla="*/ 313 h 749"/>
                  <a:gd name="T4" fmla="*/ 603 w 712"/>
                  <a:gd name="T5" fmla="*/ 313 h 749"/>
                  <a:gd name="T6" fmla="*/ 488 w 712"/>
                  <a:gd name="T7" fmla="*/ 313 h 749"/>
                  <a:gd name="T8" fmla="*/ 354 w 712"/>
                  <a:gd name="T9" fmla="*/ 313 h 749"/>
                  <a:gd name="T10" fmla="*/ 383 w 712"/>
                  <a:gd name="T11" fmla="*/ 262 h 749"/>
                  <a:gd name="T12" fmla="*/ 412 w 712"/>
                  <a:gd name="T13" fmla="*/ 165 h 749"/>
                  <a:gd name="T14" fmla="*/ 387 w 712"/>
                  <a:gd name="T15" fmla="*/ 50 h 749"/>
                  <a:gd name="T16" fmla="*/ 303 w 712"/>
                  <a:gd name="T17" fmla="*/ 0 h 749"/>
                  <a:gd name="T18" fmla="*/ 268 w 712"/>
                  <a:gd name="T19" fmla="*/ 39 h 749"/>
                  <a:gd name="T20" fmla="*/ 280 w 712"/>
                  <a:gd name="T21" fmla="*/ 141 h 749"/>
                  <a:gd name="T22" fmla="*/ 249 w 712"/>
                  <a:gd name="T23" fmla="*/ 214 h 749"/>
                  <a:gd name="T24" fmla="*/ 219 w 712"/>
                  <a:gd name="T25" fmla="*/ 237 h 749"/>
                  <a:gd name="T26" fmla="*/ 170 w 712"/>
                  <a:gd name="T27" fmla="*/ 309 h 749"/>
                  <a:gd name="T28" fmla="*/ 170 w 712"/>
                  <a:gd name="T29" fmla="*/ 309 h 749"/>
                  <a:gd name="T30" fmla="*/ 115 w 712"/>
                  <a:gd name="T31" fmla="*/ 352 h 749"/>
                  <a:gd name="T32" fmla="*/ 0 w 712"/>
                  <a:gd name="T33" fmla="*/ 352 h 749"/>
                  <a:gd name="T34" fmla="*/ 13 w 712"/>
                  <a:gd name="T35" fmla="*/ 697 h 749"/>
                  <a:gd name="T36" fmla="*/ 156 w 712"/>
                  <a:gd name="T37" fmla="*/ 697 h 749"/>
                  <a:gd name="T38" fmla="*/ 173 w 712"/>
                  <a:gd name="T39" fmla="*/ 715 h 749"/>
                  <a:gd name="T40" fmla="*/ 251 w 712"/>
                  <a:gd name="T41" fmla="*/ 749 h 749"/>
                  <a:gd name="T42" fmla="*/ 504 w 712"/>
                  <a:gd name="T43" fmla="*/ 749 h 749"/>
                  <a:gd name="T44" fmla="*/ 493 w 712"/>
                  <a:gd name="T45" fmla="*/ 749 h 749"/>
                  <a:gd name="T46" fmla="*/ 516 w 712"/>
                  <a:gd name="T47" fmla="*/ 749 h 749"/>
                  <a:gd name="T48" fmla="*/ 564 w 712"/>
                  <a:gd name="T49" fmla="*/ 704 h 749"/>
                  <a:gd name="T50" fmla="*/ 517 w 712"/>
                  <a:gd name="T51" fmla="*/ 656 h 749"/>
                  <a:gd name="T52" fmla="*/ 568 w 712"/>
                  <a:gd name="T53" fmla="*/ 656 h 749"/>
                  <a:gd name="T54" fmla="*/ 627 w 712"/>
                  <a:gd name="T55" fmla="*/ 601 h 749"/>
                  <a:gd name="T56" fmla="*/ 570 w 712"/>
                  <a:gd name="T57" fmla="*/ 541 h 749"/>
                  <a:gd name="T58" fmla="*/ 616 w 712"/>
                  <a:gd name="T59" fmla="*/ 541 h 749"/>
                  <a:gd name="T60" fmla="*/ 675 w 712"/>
                  <a:gd name="T61" fmla="*/ 487 h 749"/>
                  <a:gd name="T62" fmla="*/ 618 w 712"/>
                  <a:gd name="T63" fmla="*/ 427 h 749"/>
                  <a:gd name="T64" fmla="*/ 653 w 712"/>
                  <a:gd name="T65" fmla="*/ 427 h 749"/>
                  <a:gd name="T66" fmla="*/ 710 w 712"/>
                  <a:gd name="T67" fmla="*/ 367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2" h="749">
                    <a:moveTo>
                      <a:pt x="710" y="367"/>
                    </a:moveTo>
                    <a:cubicBezTo>
                      <a:pt x="709" y="337"/>
                      <a:pt x="682" y="313"/>
                      <a:pt x="652" y="313"/>
                    </a:cubicBezTo>
                    <a:cubicBezTo>
                      <a:pt x="603" y="313"/>
                      <a:pt x="603" y="313"/>
                      <a:pt x="603" y="313"/>
                    </a:cubicBezTo>
                    <a:cubicBezTo>
                      <a:pt x="603" y="313"/>
                      <a:pt x="550" y="313"/>
                      <a:pt x="488" y="313"/>
                    </a:cubicBezTo>
                    <a:cubicBezTo>
                      <a:pt x="400" y="313"/>
                      <a:pt x="360" y="313"/>
                      <a:pt x="354" y="313"/>
                    </a:cubicBezTo>
                    <a:cubicBezTo>
                      <a:pt x="349" y="313"/>
                      <a:pt x="366" y="286"/>
                      <a:pt x="383" y="262"/>
                    </a:cubicBezTo>
                    <a:cubicBezTo>
                      <a:pt x="403" y="234"/>
                      <a:pt x="413" y="200"/>
                      <a:pt x="412" y="165"/>
                    </a:cubicBezTo>
                    <a:cubicBezTo>
                      <a:pt x="411" y="130"/>
                      <a:pt x="405" y="84"/>
                      <a:pt x="387" y="50"/>
                    </a:cubicBezTo>
                    <a:cubicBezTo>
                      <a:pt x="367" y="11"/>
                      <a:pt x="331" y="2"/>
                      <a:pt x="303" y="0"/>
                    </a:cubicBezTo>
                    <a:cubicBezTo>
                      <a:pt x="282" y="0"/>
                      <a:pt x="265" y="18"/>
                      <a:pt x="268" y="39"/>
                    </a:cubicBezTo>
                    <a:cubicBezTo>
                      <a:pt x="280" y="141"/>
                      <a:pt x="280" y="141"/>
                      <a:pt x="280" y="141"/>
                    </a:cubicBezTo>
                    <a:cubicBezTo>
                      <a:pt x="284" y="169"/>
                      <a:pt x="272" y="197"/>
                      <a:pt x="249" y="214"/>
                    </a:cubicBezTo>
                    <a:cubicBezTo>
                      <a:pt x="219" y="237"/>
                      <a:pt x="219" y="237"/>
                      <a:pt x="219" y="237"/>
                    </a:cubicBezTo>
                    <a:cubicBezTo>
                      <a:pt x="195" y="254"/>
                      <a:pt x="178" y="280"/>
                      <a:pt x="170" y="309"/>
                    </a:cubicBezTo>
                    <a:cubicBezTo>
                      <a:pt x="170" y="309"/>
                      <a:pt x="170" y="309"/>
                      <a:pt x="170" y="309"/>
                    </a:cubicBezTo>
                    <a:cubicBezTo>
                      <a:pt x="164" y="334"/>
                      <a:pt x="141" y="352"/>
                      <a:pt x="115" y="352"/>
                    </a:cubicBezTo>
                    <a:cubicBezTo>
                      <a:pt x="0" y="352"/>
                      <a:pt x="0" y="352"/>
                      <a:pt x="0" y="352"/>
                    </a:cubicBezTo>
                    <a:cubicBezTo>
                      <a:pt x="13" y="697"/>
                      <a:pt x="13" y="697"/>
                      <a:pt x="13" y="697"/>
                    </a:cubicBezTo>
                    <a:cubicBezTo>
                      <a:pt x="156" y="697"/>
                      <a:pt x="156" y="697"/>
                      <a:pt x="156" y="697"/>
                    </a:cubicBezTo>
                    <a:cubicBezTo>
                      <a:pt x="173" y="715"/>
                      <a:pt x="173" y="715"/>
                      <a:pt x="173" y="715"/>
                    </a:cubicBezTo>
                    <a:cubicBezTo>
                      <a:pt x="193" y="737"/>
                      <a:pt x="221" y="749"/>
                      <a:pt x="251" y="749"/>
                    </a:cubicBezTo>
                    <a:cubicBezTo>
                      <a:pt x="504" y="749"/>
                      <a:pt x="504" y="749"/>
                      <a:pt x="504" y="749"/>
                    </a:cubicBezTo>
                    <a:cubicBezTo>
                      <a:pt x="493" y="749"/>
                      <a:pt x="493" y="749"/>
                      <a:pt x="493" y="749"/>
                    </a:cubicBezTo>
                    <a:cubicBezTo>
                      <a:pt x="516" y="749"/>
                      <a:pt x="516" y="749"/>
                      <a:pt x="516" y="749"/>
                    </a:cubicBezTo>
                    <a:cubicBezTo>
                      <a:pt x="541" y="749"/>
                      <a:pt x="563" y="729"/>
                      <a:pt x="564" y="704"/>
                    </a:cubicBezTo>
                    <a:cubicBezTo>
                      <a:pt x="565" y="678"/>
                      <a:pt x="544" y="656"/>
                      <a:pt x="517" y="656"/>
                    </a:cubicBezTo>
                    <a:cubicBezTo>
                      <a:pt x="568" y="656"/>
                      <a:pt x="568" y="656"/>
                      <a:pt x="568" y="656"/>
                    </a:cubicBezTo>
                    <a:cubicBezTo>
                      <a:pt x="599" y="656"/>
                      <a:pt x="625" y="632"/>
                      <a:pt x="627" y="601"/>
                    </a:cubicBezTo>
                    <a:cubicBezTo>
                      <a:pt x="628" y="568"/>
                      <a:pt x="602" y="541"/>
                      <a:pt x="570" y="541"/>
                    </a:cubicBezTo>
                    <a:cubicBezTo>
                      <a:pt x="616" y="541"/>
                      <a:pt x="616" y="541"/>
                      <a:pt x="616" y="541"/>
                    </a:cubicBezTo>
                    <a:cubicBezTo>
                      <a:pt x="647" y="541"/>
                      <a:pt x="674" y="518"/>
                      <a:pt x="675" y="487"/>
                    </a:cubicBezTo>
                    <a:cubicBezTo>
                      <a:pt x="677" y="454"/>
                      <a:pt x="651" y="427"/>
                      <a:pt x="618" y="427"/>
                    </a:cubicBezTo>
                    <a:cubicBezTo>
                      <a:pt x="653" y="427"/>
                      <a:pt x="653" y="427"/>
                      <a:pt x="653" y="427"/>
                    </a:cubicBezTo>
                    <a:cubicBezTo>
                      <a:pt x="686" y="427"/>
                      <a:pt x="712" y="400"/>
                      <a:pt x="710" y="367"/>
                    </a:cubicBezTo>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í$ľiḑe"/>
              <p:cNvSpPr/>
              <p:nvPr/>
            </p:nvSpPr>
            <p:spPr bwMode="auto">
              <a:xfrm>
                <a:off x="6446800" y="1508149"/>
                <a:ext cx="42682" cy="81523"/>
              </a:xfrm>
              <a:custGeom>
                <a:avLst/>
                <a:gdLst>
                  <a:gd name="T0" fmla="*/ 0 w 48"/>
                  <a:gd name="T1" fmla="*/ 0 h 92"/>
                  <a:gd name="T2" fmla="*/ 0 w 48"/>
                  <a:gd name="T3" fmla="*/ 0 h 92"/>
                  <a:gd name="T4" fmla="*/ 47 w 48"/>
                  <a:gd name="T5" fmla="*/ 48 h 92"/>
                  <a:gd name="T6" fmla="*/ 6 w 48"/>
                  <a:gd name="T7" fmla="*/ 92 h 92"/>
                  <a:gd name="T8" fmla="*/ 47 w 48"/>
                  <a:gd name="T9" fmla="*/ 48 h 92"/>
                  <a:gd name="T10" fmla="*/ 0 w 48"/>
                  <a:gd name="T11" fmla="*/ 0 h 92"/>
                </a:gdLst>
                <a:ahLst/>
                <a:cxnLst>
                  <a:cxn ang="0">
                    <a:pos x="T0" y="T1"/>
                  </a:cxn>
                  <a:cxn ang="0">
                    <a:pos x="T2" y="T3"/>
                  </a:cxn>
                  <a:cxn ang="0">
                    <a:pos x="T4" y="T5"/>
                  </a:cxn>
                  <a:cxn ang="0">
                    <a:pos x="T6" y="T7"/>
                  </a:cxn>
                  <a:cxn ang="0">
                    <a:pos x="T8" y="T9"/>
                  </a:cxn>
                  <a:cxn ang="0">
                    <a:pos x="T10" y="T11"/>
                  </a:cxn>
                </a:cxnLst>
                <a:rect l="0" t="0" r="r" b="b"/>
                <a:pathLst>
                  <a:path w="48" h="92">
                    <a:moveTo>
                      <a:pt x="0" y="0"/>
                    </a:moveTo>
                    <a:cubicBezTo>
                      <a:pt x="0" y="0"/>
                      <a:pt x="0" y="0"/>
                      <a:pt x="0" y="0"/>
                    </a:cubicBezTo>
                    <a:cubicBezTo>
                      <a:pt x="27" y="0"/>
                      <a:pt x="48" y="22"/>
                      <a:pt x="47" y="48"/>
                    </a:cubicBezTo>
                    <a:cubicBezTo>
                      <a:pt x="46" y="71"/>
                      <a:pt x="28" y="89"/>
                      <a:pt x="6" y="92"/>
                    </a:cubicBezTo>
                    <a:cubicBezTo>
                      <a:pt x="28" y="89"/>
                      <a:pt x="46" y="71"/>
                      <a:pt x="47" y="48"/>
                    </a:cubicBezTo>
                    <a:cubicBezTo>
                      <a:pt x="48" y="22"/>
                      <a:pt x="27" y="0"/>
                      <a:pt x="0" y="0"/>
                    </a:cubicBezTo>
                  </a:path>
                </a:pathLst>
              </a:custGeom>
              <a:solidFill>
                <a:srgbClr val="4479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ïŝļiďê"/>
              <p:cNvSpPr/>
              <p:nvPr/>
            </p:nvSpPr>
            <p:spPr bwMode="auto">
              <a:xfrm>
                <a:off x="6407959" y="1508149"/>
                <a:ext cx="81523" cy="82376"/>
              </a:xfrm>
              <a:custGeom>
                <a:avLst/>
                <a:gdLst>
                  <a:gd name="T0" fmla="*/ 44 w 92"/>
                  <a:gd name="T1" fmla="*/ 0 h 93"/>
                  <a:gd name="T2" fmla="*/ 1 w 92"/>
                  <a:gd name="T3" fmla="*/ 0 h 93"/>
                  <a:gd name="T4" fmla="*/ 48 w 92"/>
                  <a:gd name="T5" fmla="*/ 48 h 93"/>
                  <a:gd name="T6" fmla="*/ 0 w 92"/>
                  <a:gd name="T7" fmla="*/ 93 h 93"/>
                  <a:gd name="T8" fmla="*/ 20 w 92"/>
                  <a:gd name="T9" fmla="*/ 93 h 93"/>
                  <a:gd name="T10" fmla="*/ 31 w 92"/>
                  <a:gd name="T11" fmla="*/ 93 h 93"/>
                  <a:gd name="T12" fmla="*/ 43 w 92"/>
                  <a:gd name="T13" fmla="*/ 93 h 93"/>
                  <a:gd name="T14" fmla="*/ 50 w 92"/>
                  <a:gd name="T15" fmla="*/ 92 h 93"/>
                  <a:gd name="T16" fmla="*/ 91 w 92"/>
                  <a:gd name="T17" fmla="*/ 48 h 93"/>
                  <a:gd name="T18" fmla="*/ 44 w 92"/>
                  <a:gd name="T19" fmla="*/ 0 h 93"/>
                  <a:gd name="T20" fmla="*/ 44 w 92"/>
                  <a:gd name="T21" fmla="*/ 0 h 93"/>
                  <a:gd name="T22" fmla="*/ 44 w 92"/>
                  <a:gd name="T2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3">
                    <a:moveTo>
                      <a:pt x="44" y="0"/>
                    </a:moveTo>
                    <a:cubicBezTo>
                      <a:pt x="1" y="0"/>
                      <a:pt x="1" y="0"/>
                      <a:pt x="1" y="0"/>
                    </a:cubicBezTo>
                    <a:cubicBezTo>
                      <a:pt x="28" y="0"/>
                      <a:pt x="49" y="22"/>
                      <a:pt x="48" y="48"/>
                    </a:cubicBezTo>
                    <a:cubicBezTo>
                      <a:pt x="47" y="73"/>
                      <a:pt x="25" y="93"/>
                      <a:pt x="0" y="93"/>
                    </a:cubicBezTo>
                    <a:cubicBezTo>
                      <a:pt x="20" y="93"/>
                      <a:pt x="20" y="93"/>
                      <a:pt x="20" y="93"/>
                    </a:cubicBezTo>
                    <a:cubicBezTo>
                      <a:pt x="31" y="93"/>
                      <a:pt x="31" y="93"/>
                      <a:pt x="31" y="93"/>
                    </a:cubicBezTo>
                    <a:cubicBezTo>
                      <a:pt x="43" y="93"/>
                      <a:pt x="43" y="93"/>
                      <a:pt x="43" y="93"/>
                    </a:cubicBezTo>
                    <a:cubicBezTo>
                      <a:pt x="45" y="93"/>
                      <a:pt x="48" y="93"/>
                      <a:pt x="50" y="92"/>
                    </a:cubicBezTo>
                    <a:cubicBezTo>
                      <a:pt x="72" y="89"/>
                      <a:pt x="90" y="71"/>
                      <a:pt x="91" y="48"/>
                    </a:cubicBezTo>
                    <a:cubicBezTo>
                      <a:pt x="92" y="22"/>
                      <a:pt x="71" y="0"/>
                      <a:pt x="44" y="0"/>
                    </a:cubicBezTo>
                    <a:cubicBezTo>
                      <a:pt x="44" y="0"/>
                      <a:pt x="44" y="0"/>
                      <a:pt x="44" y="0"/>
                    </a:cubicBezTo>
                    <a:cubicBezTo>
                      <a:pt x="44" y="0"/>
                      <a:pt x="44" y="0"/>
                      <a:pt x="44" y="0"/>
                    </a:cubicBez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ïṧlîďè"/>
              <p:cNvSpPr/>
              <p:nvPr/>
            </p:nvSpPr>
            <p:spPr bwMode="auto">
              <a:xfrm>
                <a:off x="6493750" y="1406566"/>
                <a:ext cx="50792" cy="50365"/>
              </a:xfrm>
              <a:custGeom>
                <a:avLst/>
                <a:gdLst>
                  <a:gd name="T0" fmla="*/ 1 w 57"/>
                  <a:gd name="T1" fmla="*/ 0 h 57"/>
                  <a:gd name="T2" fmla="*/ 0 w 57"/>
                  <a:gd name="T3" fmla="*/ 0 h 57"/>
                  <a:gd name="T4" fmla="*/ 57 w 57"/>
                  <a:gd name="T5" fmla="*/ 57 h 57"/>
                  <a:gd name="T6" fmla="*/ 1 w 57"/>
                  <a:gd name="T7" fmla="*/ 0 h 57"/>
                </a:gdLst>
                <a:ahLst/>
                <a:cxnLst>
                  <a:cxn ang="0">
                    <a:pos x="T0" y="T1"/>
                  </a:cxn>
                  <a:cxn ang="0">
                    <a:pos x="T2" y="T3"/>
                  </a:cxn>
                  <a:cxn ang="0">
                    <a:pos x="T4" y="T5"/>
                  </a:cxn>
                  <a:cxn ang="0">
                    <a:pos x="T6" y="T7"/>
                  </a:cxn>
                </a:cxnLst>
                <a:rect l="0" t="0" r="r" b="b"/>
                <a:pathLst>
                  <a:path w="57" h="57">
                    <a:moveTo>
                      <a:pt x="1" y="0"/>
                    </a:moveTo>
                    <a:cubicBezTo>
                      <a:pt x="0" y="0"/>
                      <a:pt x="0" y="0"/>
                      <a:pt x="0" y="0"/>
                    </a:cubicBezTo>
                    <a:cubicBezTo>
                      <a:pt x="31" y="0"/>
                      <a:pt x="57" y="26"/>
                      <a:pt x="57" y="57"/>
                    </a:cubicBezTo>
                    <a:cubicBezTo>
                      <a:pt x="57" y="26"/>
                      <a:pt x="32" y="1"/>
                      <a:pt x="1" y="0"/>
                    </a:cubicBezTo>
                  </a:path>
                </a:pathLst>
              </a:custGeom>
              <a:solidFill>
                <a:srgbClr val="4479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isḷïde"/>
              <p:cNvSpPr/>
              <p:nvPr/>
            </p:nvSpPr>
            <p:spPr bwMode="auto">
              <a:xfrm>
                <a:off x="6454056" y="1406566"/>
                <a:ext cx="90486" cy="101583"/>
              </a:xfrm>
              <a:custGeom>
                <a:avLst/>
                <a:gdLst>
                  <a:gd name="T0" fmla="*/ 45 w 102"/>
                  <a:gd name="T1" fmla="*/ 0 h 115"/>
                  <a:gd name="T2" fmla="*/ 2 w 102"/>
                  <a:gd name="T3" fmla="*/ 0 h 115"/>
                  <a:gd name="T4" fmla="*/ 59 w 102"/>
                  <a:gd name="T5" fmla="*/ 60 h 115"/>
                  <a:gd name="T6" fmla="*/ 0 w 102"/>
                  <a:gd name="T7" fmla="*/ 115 h 115"/>
                  <a:gd name="T8" fmla="*/ 43 w 102"/>
                  <a:gd name="T9" fmla="*/ 115 h 115"/>
                  <a:gd name="T10" fmla="*/ 102 w 102"/>
                  <a:gd name="T11" fmla="*/ 60 h 115"/>
                  <a:gd name="T12" fmla="*/ 102 w 102"/>
                  <a:gd name="T13" fmla="*/ 57 h 115"/>
                  <a:gd name="T14" fmla="*/ 45 w 102"/>
                  <a:gd name="T15" fmla="*/ 0 h 115"/>
                  <a:gd name="T16" fmla="*/ 46 w 102"/>
                  <a:gd name="T17" fmla="*/ 0 h 115"/>
                  <a:gd name="T18" fmla="*/ 45 w 102"/>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15">
                    <a:moveTo>
                      <a:pt x="45" y="0"/>
                    </a:moveTo>
                    <a:cubicBezTo>
                      <a:pt x="2" y="0"/>
                      <a:pt x="2" y="0"/>
                      <a:pt x="2" y="0"/>
                    </a:cubicBezTo>
                    <a:cubicBezTo>
                      <a:pt x="34" y="0"/>
                      <a:pt x="60" y="27"/>
                      <a:pt x="59" y="60"/>
                    </a:cubicBezTo>
                    <a:cubicBezTo>
                      <a:pt x="57" y="91"/>
                      <a:pt x="31" y="115"/>
                      <a:pt x="0" y="115"/>
                    </a:cubicBezTo>
                    <a:cubicBezTo>
                      <a:pt x="43" y="115"/>
                      <a:pt x="43" y="115"/>
                      <a:pt x="43" y="115"/>
                    </a:cubicBezTo>
                    <a:cubicBezTo>
                      <a:pt x="74" y="115"/>
                      <a:pt x="100" y="91"/>
                      <a:pt x="102" y="60"/>
                    </a:cubicBezTo>
                    <a:cubicBezTo>
                      <a:pt x="102" y="59"/>
                      <a:pt x="102" y="58"/>
                      <a:pt x="102" y="57"/>
                    </a:cubicBezTo>
                    <a:cubicBezTo>
                      <a:pt x="102" y="26"/>
                      <a:pt x="76" y="0"/>
                      <a:pt x="45" y="0"/>
                    </a:cubicBezTo>
                    <a:cubicBezTo>
                      <a:pt x="46" y="0"/>
                      <a:pt x="46" y="0"/>
                      <a:pt x="46" y="0"/>
                    </a:cubicBezTo>
                    <a:cubicBezTo>
                      <a:pt x="45" y="0"/>
                      <a:pt x="45" y="0"/>
                      <a:pt x="45" y="0"/>
                    </a:cubicBez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isľïḓé"/>
              <p:cNvSpPr/>
              <p:nvPr/>
            </p:nvSpPr>
            <p:spPr bwMode="auto">
              <a:xfrm>
                <a:off x="6496738" y="1204681"/>
                <a:ext cx="121644" cy="201886"/>
              </a:xfrm>
              <a:custGeom>
                <a:avLst/>
                <a:gdLst>
                  <a:gd name="T0" fmla="*/ 79 w 137"/>
                  <a:gd name="T1" fmla="*/ 0 h 228"/>
                  <a:gd name="T2" fmla="*/ 36 w 137"/>
                  <a:gd name="T3" fmla="*/ 0 h 228"/>
                  <a:gd name="T4" fmla="*/ 94 w 137"/>
                  <a:gd name="T5" fmla="*/ 54 h 228"/>
                  <a:gd name="T6" fmla="*/ 37 w 137"/>
                  <a:gd name="T7" fmla="*/ 114 h 228"/>
                  <a:gd name="T8" fmla="*/ 2 w 137"/>
                  <a:gd name="T9" fmla="*/ 114 h 228"/>
                  <a:gd name="T10" fmla="*/ 59 w 137"/>
                  <a:gd name="T11" fmla="*/ 174 h 228"/>
                  <a:gd name="T12" fmla="*/ 0 w 137"/>
                  <a:gd name="T13" fmla="*/ 228 h 228"/>
                  <a:gd name="T14" fmla="*/ 43 w 137"/>
                  <a:gd name="T15" fmla="*/ 228 h 228"/>
                  <a:gd name="T16" fmla="*/ 102 w 137"/>
                  <a:gd name="T17" fmla="*/ 174 h 228"/>
                  <a:gd name="T18" fmla="*/ 102 w 137"/>
                  <a:gd name="T19" fmla="*/ 171 h 228"/>
                  <a:gd name="T20" fmla="*/ 45 w 137"/>
                  <a:gd name="T21" fmla="*/ 114 h 228"/>
                  <a:gd name="T22" fmla="*/ 45 w 137"/>
                  <a:gd name="T23" fmla="*/ 114 h 228"/>
                  <a:gd name="T24" fmla="*/ 45 w 137"/>
                  <a:gd name="T25" fmla="*/ 114 h 228"/>
                  <a:gd name="T26" fmla="*/ 80 w 137"/>
                  <a:gd name="T27" fmla="*/ 114 h 228"/>
                  <a:gd name="T28" fmla="*/ 137 w 137"/>
                  <a:gd name="T29" fmla="*/ 57 h 228"/>
                  <a:gd name="T30" fmla="*/ 137 w 137"/>
                  <a:gd name="T31" fmla="*/ 54 h 228"/>
                  <a:gd name="T32" fmla="*/ 79 w 137"/>
                  <a:gd name="T3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228">
                    <a:moveTo>
                      <a:pt x="79" y="0"/>
                    </a:moveTo>
                    <a:cubicBezTo>
                      <a:pt x="36" y="0"/>
                      <a:pt x="36" y="0"/>
                      <a:pt x="36" y="0"/>
                    </a:cubicBezTo>
                    <a:cubicBezTo>
                      <a:pt x="66" y="0"/>
                      <a:pt x="93" y="24"/>
                      <a:pt x="94" y="54"/>
                    </a:cubicBezTo>
                    <a:cubicBezTo>
                      <a:pt x="96" y="87"/>
                      <a:pt x="70" y="114"/>
                      <a:pt x="37" y="114"/>
                    </a:cubicBezTo>
                    <a:cubicBezTo>
                      <a:pt x="2" y="114"/>
                      <a:pt x="2" y="114"/>
                      <a:pt x="2" y="114"/>
                    </a:cubicBezTo>
                    <a:cubicBezTo>
                      <a:pt x="35" y="114"/>
                      <a:pt x="61" y="141"/>
                      <a:pt x="59" y="174"/>
                    </a:cubicBezTo>
                    <a:cubicBezTo>
                      <a:pt x="58" y="205"/>
                      <a:pt x="31" y="228"/>
                      <a:pt x="0" y="228"/>
                    </a:cubicBezTo>
                    <a:cubicBezTo>
                      <a:pt x="43" y="228"/>
                      <a:pt x="43" y="228"/>
                      <a:pt x="43" y="228"/>
                    </a:cubicBezTo>
                    <a:cubicBezTo>
                      <a:pt x="74" y="228"/>
                      <a:pt x="101" y="205"/>
                      <a:pt x="102" y="174"/>
                    </a:cubicBezTo>
                    <a:cubicBezTo>
                      <a:pt x="102" y="173"/>
                      <a:pt x="102" y="172"/>
                      <a:pt x="102" y="171"/>
                    </a:cubicBezTo>
                    <a:cubicBezTo>
                      <a:pt x="102" y="140"/>
                      <a:pt x="77" y="114"/>
                      <a:pt x="45" y="114"/>
                    </a:cubicBezTo>
                    <a:cubicBezTo>
                      <a:pt x="45" y="114"/>
                      <a:pt x="45" y="114"/>
                      <a:pt x="45" y="114"/>
                    </a:cubicBezTo>
                    <a:cubicBezTo>
                      <a:pt x="45" y="114"/>
                      <a:pt x="45" y="114"/>
                      <a:pt x="45" y="114"/>
                    </a:cubicBezTo>
                    <a:cubicBezTo>
                      <a:pt x="80" y="114"/>
                      <a:pt x="80" y="114"/>
                      <a:pt x="80" y="114"/>
                    </a:cubicBezTo>
                    <a:cubicBezTo>
                      <a:pt x="112" y="114"/>
                      <a:pt x="137" y="89"/>
                      <a:pt x="137" y="57"/>
                    </a:cubicBezTo>
                    <a:cubicBezTo>
                      <a:pt x="137" y="56"/>
                      <a:pt x="137" y="55"/>
                      <a:pt x="137" y="54"/>
                    </a:cubicBezTo>
                    <a:cubicBezTo>
                      <a:pt x="136" y="24"/>
                      <a:pt x="109" y="0"/>
                      <a:pt x="79" y="0"/>
                    </a:cubicBez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i$1iḓé"/>
              <p:cNvSpPr/>
              <p:nvPr/>
            </p:nvSpPr>
            <p:spPr bwMode="auto">
              <a:xfrm>
                <a:off x="5914130" y="1212363"/>
                <a:ext cx="111827" cy="350845"/>
              </a:xfrm>
              <a:prstGeom prst="rect">
                <a:avLst/>
              </a:prstGeom>
              <a:solidFill>
                <a:srgbClr val="73AB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7" name="ïŝliḋé"/>
              <p:cNvSpPr/>
              <p:nvPr/>
            </p:nvSpPr>
            <p:spPr bwMode="auto">
              <a:xfrm>
                <a:off x="5951690" y="1477418"/>
                <a:ext cx="37987" cy="3798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55" name="组合 254"/>
          <p:cNvGrpSpPr/>
          <p:nvPr/>
        </p:nvGrpSpPr>
        <p:grpSpPr>
          <a:xfrm rot="19754776">
            <a:off x="6915103" y="3131289"/>
            <a:ext cx="529736" cy="657444"/>
            <a:chOff x="7057831" y="3098221"/>
            <a:chExt cx="642480" cy="797368"/>
          </a:xfrm>
        </p:grpSpPr>
        <p:sp>
          <p:nvSpPr>
            <p:cNvPr id="256" name="任意多边形: 形状 255"/>
            <p:cNvSpPr/>
            <p:nvPr/>
          </p:nvSpPr>
          <p:spPr>
            <a:xfrm>
              <a:off x="7057831" y="3098221"/>
              <a:ext cx="642480" cy="797368"/>
            </a:xfrm>
            <a:custGeom>
              <a:avLst/>
              <a:gdLst>
                <a:gd name="connsiteX0" fmla="*/ 243796 w 642480"/>
                <a:gd name="connsiteY0" fmla="*/ 0 h 797368"/>
                <a:gd name="connsiteX1" fmla="*/ 642480 w 642480"/>
                <a:gd name="connsiteY1" fmla="*/ 398684 h 797368"/>
                <a:gd name="connsiteX2" fmla="*/ 243796 w 642480"/>
                <a:gd name="connsiteY2" fmla="*/ 797368 h 797368"/>
                <a:gd name="connsiteX3" fmla="*/ 20888 w 642480"/>
                <a:gd name="connsiteY3" fmla="*/ 729279 h 797368"/>
                <a:gd name="connsiteX4" fmla="*/ 0 w 642480"/>
                <a:gd name="connsiteY4" fmla="*/ 712045 h 797368"/>
                <a:gd name="connsiteX5" fmla="*/ 0 w 642480"/>
                <a:gd name="connsiteY5" fmla="*/ 85323 h 797368"/>
                <a:gd name="connsiteX6" fmla="*/ 20888 w 642480"/>
                <a:gd name="connsiteY6" fmla="*/ 68089 h 797368"/>
                <a:gd name="connsiteX7" fmla="*/ 243796 w 642480"/>
                <a:gd name="connsiteY7" fmla="*/ 0 h 79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480" h="797368">
                  <a:moveTo>
                    <a:pt x="243796" y="0"/>
                  </a:moveTo>
                  <a:cubicBezTo>
                    <a:pt x="463983" y="0"/>
                    <a:pt x="642480" y="178497"/>
                    <a:pt x="642480" y="398684"/>
                  </a:cubicBezTo>
                  <a:cubicBezTo>
                    <a:pt x="642480" y="618871"/>
                    <a:pt x="463983" y="797368"/>
                    <a:pt x="243796" y="797368"/>
                  </a:cubicBezTo>
                  <a:cubicBezTo>
                    <a:pt x="161226" y="797368"/>
                    <a:pt x="84519" y="772267"/>
                    <a:pt x="20888" y="729279"/>
                  </a:cubicBezTo>
                  <a:lnTo>
                    <a:pt x="0" y="712045"/>
                  </a:lnTo>
                  <a:lnTo>
                    <a:pt x="0" y="85323"/>
                  </a:lnTo>
                  <a:lnTo>
                    <a:pt x="20888" y="68089"/>
                  </a:lnTo>
                  <a:cubicBezTo>
                    <a:pt x="84519" y="25101"/>
                    <a:pt x="161226" y="0"/>
                    <a:pt x="243796" y="0"/>
                  </a:cubicBezTo>
                  <a:close/>
                </a:path>
              </a:pathLst>
            </a:custGeom>
            <a:solidFill>
              <a:srgbClr val="0F4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7" name="组合 256"/>
            <p:cNvGrpSpPr/>
            <p:nvPr/>
          </p:nvGrpSpPr>
          <p:grpSpPr>
            <a:xfrm>
              <a:off x="7063148" y="3209145"/>
              <a:ext cx="527300" cy="495419"/>
              <a:chOff x="5914130" y="927248"/>
              <a:chExt cx="705958" cy="663277"/>
            </a:xfrm>
          </p:grpSpPr>
          <p:sp>
            <p:nvSpPr>
              <p:cNvPr id="258" name="îSļïḋe"/>
              <p:cNvSpPr/>
              <p:nvPr/>
            </p:nvSpPr>
            <p:spPr bwMode="auto">
              <a:xfrm>
                <a:off x="5987969" y="927248"/>
                <a:ext cx="632119" cy="663277"/>
              </a:xfrm>
              <a:custGeom>
                <a:avLst/>
                <a:gdLst>
                  <a:gd name="T0" fmla="*/ 710 w 712"/>
                  <a:gd name="T1" fmla="*/ 367 h 749"/>
                  <a:gd name="T2" fmla="*/ 652 w 712"/>
                  <a:gd name="T3" fmla="*/ 313 h 749"/>
                  <a:gd name="T4" fmla="*/ 603 w 712"/>
                  <a:gd name="T5" fmla="*/ 313 h 749"/>
                  <a:gd name="T6" fmla="*/ 488 w 712"/>
                  <a:gd name="T7" fmla="*/ 313 h 749"/>
                  <a:gd name="T8" fmla="*/ 354 w 712"/>
                  <a:gd name="T9" fmla="*/ 313 h 749"/>
                  <a:gd name="T10" fmla="*/ 383 w 712"/>
                  <a:gd name="T11" fmla="*/ 262 h 749"/>
                  <a:gd name="T12" fmla="*/ 412 w 712"/>
                  <a:gd name="T13" fmla="*/ 165 h 749"/>
                  <a:gd name="T14" fmla="*/ 387 w 712"/>
                  <a:gd name="T15" fmla="*/ 50 h 749"/>
                  <a:gd name="T16" fmla="*/ 303 w 712"/>
                  <a:gd name="T17" fmla="*/ 0 h 749"/>
                  <a:gd name="T18" fmla="*/ 268 w 712"/>
                  <a:gd name="T19" fmla="*/ 39 h 749"/>
                  <a:gd name="T20" fmla="*/ 280 w 712"/>
                  <a:gd name="T21" fmla="*/ 141 h 749"/>
                  <a:gd name="T22" fmla="*/ 249 w 712"/>
                  <a:gd name="T23" fmla="*/ 214 h 749"/>
                  <a:gd name="T24" fmla="*/ 219 w 712"/>
                  <a:gd name="T25" fmla="*/ 237 h 749"/>
                  <a:gd name="T26" fmla="*/ 170 w 712"/>
                  <a:gd name="T27" fmla="*/ 309 h 749"/>
                  <a:gd name="T28" fmla="*/ 170 w 712"/>
                  <a:gd name="T29" fmla="*/ 309 h 749"/>
                  <a:gd name="T30" fmla="*/ 115 w 712"/>
                  <a:gd name="T31" fmla="*/ 352 h 749"/>
                  <a:gd name="T32" fmla="*/ 0 w 712"/>
                  <a:gd name="T33" fmla="*/ 352 h 749"/>
                  <a:gd name="T34" fmla="*/ 13 w 712"/>
                  <a:gd name="T35" fmla="*/ 697 h 749"/>
                  <a:gd name="T36" fmla="*/ 156 w 712"/>
                  <a:gd name="T37" fmla="*/ 697 h 749"/>
                  <a:gd name="T38" fmla="*/ 173 w 712"/>
                  <a:gd name="T39" fmla="*/ 715 h 749"/>
                  <a:gd name="T40" fmla="*/ 251 w 712"/>
                  <a:gd name="T41" fmla="*/ 749 h 749"/>
                  <a:gd name="T42" fmla="*/ 504 w 712"/>
                  <a:gd name="T43" fmla="*/ 749 h 749"/>
                  <a:gd name="T44" fmla="*/ 493 w 712"/>
                  <a:gd name="T45" fmla="*/ 749 h 749"/>
                  <a:gd name="T46" fmla="*/ 516 w 712"/>
                  <a:gd name="T47" fmla="*/ 749 h 749"/>
                  <a:gd name="T48" fmla="*/ 564 w 712"/>
                  <a:gd name="T49" fmla="*/ 704 h 749"/>
                  <a:gd name="T50" fmla="*/ 517 w 712"/>
                  <a:gd name="T51" fmla="*/ 656 h 749"/>
                  <a:gd name="T52" fmla="*/ 568 w 712"/>
                  <a:gd name="T53" fmla="*/ 656 h 749"/>
                  <a:gd name="T54" fmla="*/ 627 w 712"/>
                  <a:gd name="T55" fmla="*/ 601 h 749"/>
                  <a:gd name="T56" fmla="*/ 570 w 712"/>
                  <a:gd name="T57" fmla="*/ 541 h 749"/>
                  <a:gd name="T58" fmla="*/ 616 w 712"/>
                  <a:gd name="T59" fmla="*/ 541 h 749"/>
                  <a:gd name="T60" fmla="*/ 675 w 712"/>
                  <a:gd name="T61" fmla="*/ 487 h 749"/>
                  <a:gd name="T62" fmla="*/ 618 w 712"/>
                  <a:gd name="T63" fmla="*/ 427 h 749"/>
                  <a:gd name="T64" fmla="*/ 653 w 712"/>
                  <a:gd name="T65" fmla="*/ 427 h 749"/>
                  <a:gd name="T66" fmla="*/ 710 w 712"/>
                  <a:gd name="T67" fmla="*/ 367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2" h="749">
                    <a:moveTo>
                      <a:pt x="710" y="367"/>
                    </a:moveTo>
                    <a:cubicBezTo>
                      <a:pt x="709" y="337"/>
                      <a:pt x="682" y="313"/>
                      <a:pt x="652" y="313"/>
                    </a:cubicBezTo>
                    <a:cubicBezTo>
                      <a:pt x="603" y="313"/>
                      <a:pt x="603" y="313"/>
                      <a:pt x="603" y="313"/>
                    </a:cubicBezTo>
                    <a:cubicBezTo>
                      <a:pt x="603" y="313"/>
                      <a:pt x="550" y="313"/>
                      <a:pt x="488" y="313"/>
                    </a:cubicBezTo>
                    <a:cubicBezTo>
                      <a:pt x="400" y="313"/>
                      <a:pt x="360" y="313"/>
                      <a:pt x="354" y="313"/>
                    </a:cubicBezTo>
                    <a:cubicBezTo>
                      <a:pt x="349" y="313"/>
                      <a:pt x="366" y="286"/>
                      <a:pt x="383" y="262"/>
                    </a:cubicBezTo>
                    <a:cubicBezTo>
                      <a:pt x="403" y="234"/>
                      <a:pt x="413" y="200"/>
                      <a:pt x="412" y="165"/>
                    </a:cubicBezTo>
                    <a:cubicBezTo>
                      <a:pt x="411" y="130"/>
                      <a:pt x="405" y="84"/>
                      <a:pt x="387" y="50"/>
                    </a:cubicBezTo>
                    <a:cubicBezTo>
                      <a:pt x="367" y="11"/>
                      <a:pt x="331" y="2"/>
                      <a:pt x="303" y="0"/>
                    </a:cubicBezTo>
                    <a:cubicBezTo>
                      <a:pt x="282" y="0"/>
                      <a:pt x="265" y="18"/>
                      <a:pt x="268" y="39"/>
                    </a:cubicBezTo>
                    <a:cubicBezTo>
                      <a:pt x="280" y="141"/>
                      <a:pt x="280" y="141"/>
                      <a:pt x="280" y="141"/>
                    </a:cubicBezTo>
                    <a:cubicBezTo>
                      <a:pt x="284" y="169"/>
                      <a:pt x="272" y="197"/>
                      <a:pt x="249" y="214"/>
                    </a:cubicBezTo>
                    <a:cubicBezTo>
                      <a:pt x="219" y="237"/>
                      <a:pt x="219" y="237"/>
                      <a:pt x="219" y="237"/>
                    </a:cubicBezTo>
                    <a:cubicBezTo>
                      <a:pt x="195" y="254"/>
                      <a:pt x="178" y="280"/>
                      <a:pt x="170" y="309"/>
                    </a:cubicBezTo>
                    <a:cubicBezTo>
                      <a:pt x="170" y="309"/>
                      <a:pt x="170" y="309"/>
                      <a:pt x="170" y="309"/>
                    </a:cubicBezTo>
                    <a:cubicBezTo>
                      <a:pt x="164" y="334"/>
                      <a:pt x="141" y="352"/>
                      <a:pt x="115" y="352"/>
                    </a:cubicBezTo>
                    <a:cubicBezTo>
                      <a:pt x="0" y="352"/>
                      <a:pt x="0" y="352"/>
                      <a:pt x="0" y="352"/>
                    </a:cubicBezTo>
                    <a:cubicBezTo>
                      <a:pt x="13" y="697"/>
                      <a:pt x="13" y="697"/>
                      <a:pt x="13" y="697"/>
                    </a:cubicBezTo>
                    <a:cubicBezTo>
                      <a:pt x="156" y="697"/>
                      <a:pt x="156" y="697"/>
                      <a:pt x="156" y="697"/>
                    </a:cubicBezTo>
                    <a:cubicBezTo>
                      <a:pt x="173" y="715"/>
                      <a:pt x="173" y="715"/>
                      <a:pt x="173" y="715"/>
                    </a:cubicBezTo>
                    <a:cubicBezTo>
                      <a:pt x="193" y="737"/>
                      <a:pt x="221" y="749"/>
                      <a:pt x="251" y="749"/>
                    </a:cubicBezTo>
                    <a:cubicBezTo>
                      <a:pt x="504" y="749"/>
                      <a:pt x="504" y="749"/>
                      <a:pt x="504" y="749"/>
                    </a:cubicBezTo>
                    <a:cubicBezTo>
                      <a:pt x="493" y="749"/>
                      <a:pt x="493" y="749"/>
                      <a:pt x="493" y="749"/>
                    </a:cubicBezTo>
                    <a:cubicBezTo>
                      <a:pt x="516" y="749"/>
                      <a:pt x="516" y="749"/>
                      <a:pt x="516" y="749"/>
                    </a:cubicBezTo>
                    <a:cubicBezTo>
                      <a:pt x="541" y="749"/>
                      <a:pt x="563" y="729"/>
                      <a:pt x="564" y="704"/>
                    </a:cubicBezTo>
                    <a:cubicBezTo>
                      <a:pt x="565" y="678"/>
                      <a:pt x="544" y="656"/>
                      <a:pt x="517" y="656"/>
                    </a:cubicBezTo>
                    <a:cubicBezTo>
                      <a:pt x="568" y="656"/>
                      <a:pt x="568" y="656"/>
                      <a:pt x="568" y="656"/>
                    </a:cubicBezTo>
                    <a:cubicBezTo>
                      <a:pt x="599" y="656"/>
                      <a:pt x="625" y="632"/>
                      <a:pt x="627" y="601"/>
                    </a:cubicBezTo>
                    <a:cubicBezTo>
                      <a:pt x="628" y="568"/>
                      <a:pt x="602" y="541"/>
                      <a:pt x="570" y="541"/>
                    </a:cubicBezTo>
                    <a:cubicBezTo>
                      <a:pt x="616" y="541"/>
                      <a:pt x="616" y="541"/>
                      <a:pt x="616" y="541"/>
                    </a:cubicBezTo>
                    <a:cubicBezTo>
                      <a:pt x="647" y="541"/>
                      <a:pt x="674" y="518"/>
                      <a:pt x="675" y="487"/>
                    </a:cubicBezTo>
                    <a:cubicBezTo>
                      <a:pt x="677" y="454"/>
                      <a:pt x="651" y="427"/>
                      <a:pt x="618" y="427"/>
                    </a:cubicBezTo>
                    <a:cubicBezTo>
                      <a:pt x="653" y="427"/>
                      <a:pt x="653" y="427"/>
                      <a:pt x="653" y="427"/>
                    </a:cubicBezTo>
                    <a:cubicBezTo>
                      <a:pt x="686" y="427"/>
                      <a:pt x="712" y="400"/>
                      <a:pt x="710" y="367"/>
                    </a:cubicBezTo>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í$ľiḑe"/>
              <p:cNvSpPr/>
              <p:nvPr/>
            </p:nvSpPr>
            <p:spPr bwMode="auto">
              <a:xfrm>
                <a:off x="6446800" y="1508149"/>
                <a:ext cx="42682" cy="81523"/>
              </a:xfrm>
              <a:custGeom>
                <a:avLst/>
                <a:gdLst>
                  <a:gd name="T0" fmla="*/ 0 w 48"/>
                  <a:gd name="T1" fmla="*/ 0 h 92"/>
                  <a:gd name="T2" fmla="*/ 0 w 48"/>
                  <a:gd name="T3" fmla="*/ 0 h 92"/>
                  <a:gd name="T4" fmla="*/ 47 w 48"/>
                  <a:gd name="T5" fmla="*/ 48 h 92"/>
                  <a:gd name="T6" fmla="*/ 6 w 48"/>
                  <a:gd name="T7" fmla="*/ 92 h 92"/>
                  <a:gd name="T8" fmla="*/ 47 w 48"/>
                  <a:gd name="T9" fmla="*/ 48 h 92"/>
                  <a:gd name="T10" fmla="*/ 0 w 48"/>
                  <a:gd name="T11" fmla="*/ 0 h 92"/>
                </a:gdLst>
                <a:ahLst/>
                <a:cxnLst>
                  <a:cxn ang="0">
                    <a:pos x="T0" y="T1"/>
                  </a:cxn>
                  <a:cxn ang="0">
                    <a:pos x="T2" y="T3"/>
                  </a:cxn>
                  <a:cxn ang="0">
                    <a:pos x="T4" y="T5"/>
                  </a:cxn>
                  <a:cxn ang="0">
                    <a:pos x="T6" y="T7"/>
                  </a:cxn>
                  <a:cxn ang="0">
                    <a:pos x="T8" y="T9"/>
                  </a:cxn>
                  <a:cxn ang="0">
                    <a:pos x="T10" y="T11"/>
                  </a:cxn>
                </a:cxnLst>
                <a:rect l="0" t="0" r="r" b="b"/>
                <a:pathLst>
                  <a:path w="48" h="92">
                    <a:moveTo>
                      <a:pt x="0" y="0"/>
                    </a:moveTo>
                    <a:cubicBezTo>
                      <a:pt x="0" y="0"/>
                      <a:pt x="0" y="0"/>
                      <a:pt x="0" y="0"/>
                    </a:cubicBezTo>
                    <a:cubicBezTo>
                      <a:pt x="27" y="0"/>
                      <a:pt x="48" y="22"/>
                      <a:pt x="47" y="48"/>
                    </a:cubicBezTo>
                    <a:cubicBezTo>
                      <a:pt x="46" y="71"/>
                      <a:pt x="28" y="89"/>
                      <a:pt x="6" y="92"/>
                    </a:cubicBezTo>
                    <a:cubicBezTo>
                      <a:pt x="28" y="89"/>
                      <a:pt x="46" y="71"/>
                      <a:pt x="47" y="48"/>
                    </a:cubicBezTo>
                    <a:cubicBezTo>
                      <a:pt x="48" y="22"/>
                      <a:pt x="27" y="0"/>
                      <a:pt x="0" y="0"/>
                    </a:cubicBezTo>
                  </a:path>
                </a:pathLst>
              </a:custGeom>
              <a:solidFill>
                <a:srgbClr val="4479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ïŝļiďê"/>
              <p:cNvSpPr/>
              <p:nvPr/>
            </p:nvSpPr>
            <p:spPr bwMode="auto">
              <a:xfrm>
                <a:off x="6407959" y="1508149"/>
                <a:ext cx="81523" cy="82376"/>
              </a:xfrm>
              <a:custGeom>
                <a:avLst/>
                <a:gdLst>
                  <a:gd name="T0" fmla="*/ 44 w 92"/>
                  <a:gd name="T1" fmla="*/ 0 h 93"/>
                  <a:gd name="T2" fmla="*/ 1 w 92"/>
                  <a:gd name="T3" fmla="*/ 0 h 93"/>
                  <a:gd name="T4" fmla="*/ 48 w 92"/>
                  <a:gd name="T5" fmla="*/ 48 h 93"/>
                  <a:gd name="T6" fmla="*/ 0 w 92"/>
                  <a:gd name="T7" fmla="*/ 93 h 93"/>
                  <a:gd name="T8" fmla="*/ 20 w 92"/>
                  <a:gd name="T9" fmla="*/ 93 h 93"/>
                  <a:gd name="T10" fmla="*/ 31 w 92"/>
                  <a:gd name="T11" fmla="*/ 93 h 93"/>
                  <a:gd name="T12" fmla="*/ 43 w 92"/>
                  <a:gd name="T13" fmla="*/ 93 h 93"/>
                  <a:gd name="T14" fmla="*/ 50 w 92"/>
                  <a:gd name="T15" fmla="*/ 92 h 93"/>
                  <a:gd name="T16" fmla="*/ 91 w 92"/>
                  <a:gd name="T17" fmla="*/ 48 h 93"/>
                  <a:gd name="T18" fmla="*/ 44 w 92"/>
                  <a:gd name="T19" fmla="*/ 0 h 93"/>
                  <a:gd name="T20" fmla="*/ 44 w 92"/>
                  <a:gd name="T21" fmla="*/ 0 h 93"/>
                  <a:gd name="T22" fmla="*/ 44 w 92"/>
                  <a:gd name="T2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3">
                    <a:moveTo>
                      <a:pt x="44" y="0"/>
                    </a:moveTo>
                    <a:cubicBezTo>
                      <a:pt x="1" y="0"/>
                      <a:pt x="1" y="0"/>
                      <a:pt x="1" y="0"/>
                    </a:cubicBezTo>
                    <a:cubicBezTo>
                      <a:pt x="28" y="0"/>
                      <a:pt x="49" y="22"/>
                      <a:pt x="48" y="48"/>
                    </a:cubicBezTo>
                    <a:cubicBezTo>
                      <a:pt x="47" y="73"/>
                      <a:pt x="25" y="93"/>
                      <a:pt x="0" y="93"/>
                    </a:cubicBezTo>
                    <a:cubicBezTo>
                      <a:pt x="20" y="93"/>
                      <a:pt x="20" y="93"/>
                      <a:pt x="20" y="93"/>
                    </a:cubicBezTo>
                    <a:cubicBezTo>
                      <a:pt x="31" y="93"/>
                      <a:pt x="31" y="93"/>
                      <a:pt x="31" y="93"/>
                    </a:cubicBezTo>
                    <a:cubicBezTo>
                      <a:pt x="43" y="93"/>
                      <a:pt x="43" y="93"/>
                      <a:pt x="43" y="93"/>
                    </a:cubicBezTo>
                    <a:cubicBezTo>
                      <a:pt x="45" y="93"/>
                      <a:pt x="48" y="93"/>
                      <a:pt x="50" y="92"/>
                    </a:cubicBezTo>
                    <a:cubicBezTo>
                      <a:pt x="72" y="89"/>
                      <a:pt x="90" y="71"/>
                      <a:pt x="91" y="48"/>
                    </a:cubicBezTo>
                    <a:cubicBezTo>
                      <a:pt x="92" y="22"/>
                      <a:pt x="71" y="0"/>
                      <a:pt x="44" y="0"/>
                    </a:cubicBezTo>
                    <a:cubicBezTo>
                      <a:pt x="44" y="0"/>
                      <a:pt x="44" y="0"/>
                      <a:pt x="44" y="0"/>
                    </a:cubicBezTo>
                    <a:cubicBezTo>
                      <a:pt x="44" y="0"/>
                      <a:pt x="44" y="0"/>
                      <a:pt x="44" y="0"/>
                    </a:cubicBez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ïṧlîďè"/>
              <p:cNvSpPr/>
              <p:nvPr/>
            </p:nvSpPr>
            <p:spPr bwMode="auto">
              <a:xfrm>
                <a:off x="6493750" y="1406566"/>
                <a:ext cx="50792" cy="50365"/>
              </a:xfrm>
              <a:custGeom>
                <a:avLst/>
                <a:gdLst>
                  <a:gd name="T0" fmla="*/ 1 w 57"/>
                  <a:gd name="T1" fmla="*/ 0 h 57"/>
                  <a:gd name="T2" fmla="*/ 0 w 57"/>
                  <a:gd name="T3" fmla="*/ 0 h 57"/>
                  <a:gd name="T4" fmla="*/ 57 w 57"/>
                  <a:gd name="T5" fmla="*/ 57 h 57"/>
                  <a:gd name="T6" fmla="*/ 1 w 57"/>
                  <a:gd name="T7" fmla="*/ 0 h 57"/>
                </a:gdLst>
                <a:ahLst/>
                <a:cxnLst>
                  <a:cxn ang="0">
                    <a:pos x="T0" y="T1"/>
                  </a:cxn>
                  <a:cxn ang="0">
                    <a:pos x="T2" y="T3"/>
                  </a:cxn>
                  <a:cxn ang="0">
                    <a:pos x="T4" y="T5"/>
                  </a:cxn>
                  <a:cxn ang="0">
                    <a:pos x="T6" y="T7"/>
                  </a:cxn>
                </a:cxnLst>
                <a:rect l="0" t="0" r="r" b="b"/>
                <a:pathLst>
                  <a:path w="57" h="57">
                    <a:moveTo>
                      <a:pt x="1" y="0"/>
                    </a:moveTo>
                    <a:cubicBezTo>
                      <a:pt x="0" y="0"/>
                      <a:pt x="0" y="0"/>
                      <a:pt x="0" y="0"/>
                    </a:cubicBezTo>
                    <a:cubicBezTo>
                      <a:pt x="31" y="0"/>
                      <a:pt x="57" y="26"/>
                      <a:pt x="57" y="57"/>
                    </a:cubicBezTo>
                    <a:cubicBezTo>
                      <a:pt x="57" y="26"/>
                      <a:pt x="32" y="1"/>
                      <a:pt x="1" y="0"/>
                    </a:cubicBezTo>
                  </a:path>
                </a:pathLst>
              </a:custGeom>
              <a:solidFill>
                <a:srgbClr val="4479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isḷïde"/>
              <p:cNvSpPr/>
              <p:nvPr/>
            </p:nvSpPr>
            <p:spPr bwMode="auto">
              <a:xfrm>
                <a:off x="6454056" y="1406566"/>
                <a:ext cx="90486" cy="101583"/>
              </a:xfrm>
              <a:custGeom>
                <a:avLst/>
                <a:gdLst>
                  <a:gd name="T0" fmla="*/ 45 w 102"/>
                  <a:gd name="T1" fmla="*/ 0 h 115"/>
                  <a:gd name="T2" fmla="*/ 2 w 102"/>
                  <a:gd name="T3" fmla="*/ 0 h 115"/>
                  <a:gd name="T4" fmla="*/ 59 w 102"/>
                  <a:gd name="T5" fmla="*/ 60 h 115"/>
                  <a:gd name="T6" fmla="*/ 0 w 102"/>
                  <a:gd name="T7" fmla="*/ 115 h 115"/>
                  <a:gd name="T8" fmla="*/ 43 w 102"/>
                  <a:gd name="T9" fmla="*/ 115 h 115"/>
                  <a:gd name="T10" fmla="*/ 102 w 102"/>
                  <a:gd name="T11" fmla="*/ 60 h 115"/>
                  <a:gd name="T12" fmla="*/ 102 w 102"/>
                  <a:gd name="T13" fmla="*/ 57 h 115"/>
                  <a:gd name="T14" fmla="*/ 45 w 102"/>
                  <a:gd name="T15" fmla="*/ 0 h 115"/>
                  <a:gd name="T16" fmla="*/ 46 w 102"/>
                  <a:gd name="T17" fmla="*/ 0 h 115"/>
                  <a:gd name="T18" fmla="*/ 45 w 102"/>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15">
                    <a:moveTo>
                      <a:pt x="45" y="0"/>
                    </a:moveTo>
                    <a:cubicBezTo>
                      <a:pt x="2" y="0"/>
                      <a:pt x="2" y="0"/>
                      <a:pt x="2" y="0"/>
                    </a:cubicBezTo>
                    <a:cubicBezTo>
                      <a:pt x="34" y="0"/>
                      <a:pt x="60" y="27"/>
                      <a:pt x="59" y="60"/>
                    </a:cubicBezTo>
                    <a:cubicBezTo>
                      <a:pt x="57" y="91"/>
                      <a:pt x="31" y="115"/>
                      <a:pt x="0" y="115"/>
                    </a:cubicBezTo>
                    <a:cubicBezTo>
                      <a:pt x="43" y="115"/>
                      <a:pt x="43" y="115"/>
                      <a:pt x="43" y="115"/>
                    </a:cubicBezTo>
                    <a:cubicBezTo>
                      <a:pt x="74" y="115"/>
                      <a:pt x="100" y="91"/>
                      <a:pt x="102" y="60"/>
                    </a:cubicBezTo>
                    <a:cubicBezTo>
                      <a:pt x="102" y="59"/>
                      <a:pt x="102" y="58"/>
                      <a:pt x="102" y="57"/>
                    </a:cubicBezTo>
                    <a:cubicBezTo>
                      <a:pt x="102" y="26"/>
                      <a:pt x="76" y="0"/>
                      <a:pt x="45" y="0"/>
                    </a:cubicBezTo>
                    <a:cubicBezTo>
                      <a:pt x="46" y="0"/>
                      <a:pt x="46" y="0"/>
                      <a:pt x="46" y="0"/>
                    </a:cubicBezTo>
                    <a:cubicBezTo>
                      <a:pt x="45" y="0"/>
                      <a:pt x="45" y="0"/>
                      <a:pt x="45" y="0"/>
                    </a:cubicBez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isľïḓé"/>
              <p:cNvSpPr/>
              <p:nvPr/>
            </p:nvSpPr>
            <p:spPr bwMode="auto">
              <a:xfrm>
                <a:off x="6496738" y="1204681"/>
                <a:ext cx="121644" cy="201886"/>
              </a:xfrm>
              <a:custGeom>
                <a:avLst/>
                <a:gdLst>
                  <a:gd name="T0" fmla="*/ 79 w 137"/>
                  <a:gd name="T1" fmla="*/ 0 h 228"/>
                  <a:gd name="T2" fmla="*/ 36 w 137"/>
                  <a:gd name="T3" fmla="*/ 0 h 228"/>
                  <a:gd name="T4" fmla="*/ 94 w 137"/>
                  <a:gd name="T5" fmla="*/ 54 h 228"/>
                  <a:gd name="T6" fmla="*/ 37 w 137"/>
                  <a:gd name="T7" fmla="*/ 114 h 228"/>
                  <a:gd name="T8" fmla="*/ 2 w 137"/>
                  <a:gd name="T9" fmla="*/ 114 h 228"/>
                  <a:gd name="T10" fmla="*/ 59 w 137"/>
                  <a:gd name="T11" fmla="*/ 174 h 228"/>
                  <a:gd name="T12" fmla="*/ 0 w 137"/>
                  <a:gd name="T13" fmla="*/ 228 h 228"/>
                  <a:gd name="T14" fmla="*/ 43 w 137"/>
                  <a:gd name="T15" fmla="*/ 228 h 228"/>
                  <a:gd name="T16" fmla="*/ 102 w 137"/>
                  <a:gd name="T17" fmla="*/ 174 h 228"/>
                  <a:gd name="T18" fmla="*/ 102 w 137"/>
                  <a:gd name="T19" fmla="*/ 171 h 228"/>
                  <a:gd name="T20" fmla="*/ 45 w 137"/>
                  <a:gd name="T21" fmla="*/ 114 h 228"/>
                  <a:gd name="T22" fmla="*/ 45 w 137"/>
                  <a:gd name="T23" fmla="*/ 114 h 228"/>
                  <a:gd name="T24" fmla="*/ 45 w 137"/>
                  <a:gd name="T25" fmla="*/ 114 h 228"/>
                  <a:gd name="T26" fmla="*/ 80 w 137"/>
                  <a:gd name="T27" fmla="*/ 114 h 228"/>
                  <a:gd name="T28" fmla="*/ 137 w 137"/>
                  <a:gd name="T29" fmla="*/ 57 h 228"/>
                  <a:gd name="T30" fmla="*/ 137 w 137"/>
                  <a:gd name="T31" fmla="*/ 54 h 228"/>
                  <a:gd name="T32" fmla="*/ 79 w 137"/>
                  <a:gd name="T3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228">
                    <a:moveTo>
                      <a:pt x="79" y="0"/>
                    </a:moveTo>
                    <a:cubicBezTo>
                      <a:pt x="36" y="0"/>
                      <a:pt x="36" y="0"/>
                      <a:pt x="36" y="0"/>
                    </a:cubicBezTo>
                    <a:cubicBezTo>
                      <a:pt x="66" y="0"/>
                      <a:pt x="93" y="24"/>
                      <a:pt x="94" y="54"/>
                    </a:cubicBezTo>
                    <a:cubicBezTo>
                      <a:pt x="96" y="87"/>
                      <a:pt x="70" y="114"/>
                      <a:pt x="37" y="114"/>
                    </a:cubicBezTo>
                    <a:cubicBezTo>
                      <a:pt x="2" y="114"/>
                      <a:pt x="2" y="114"/>
                      <a:pt x="2" y="114"/>
                    </a:cubicBezTo>
                    <a:cubicBezTo>
                      <a:pt x="35" y="114"/>
                      <a:pt x="61" y="141"/>
                      <a:pt x="59" y="174"/>
                    </a:cubicBezTo>
                    <a:cubicBezTo>
                      <a:pt x="58" y="205"/>
                      <a:pt x="31" y="228"/>
                      <a:pt x="0" y="228"/>
                    </a:cubicBezTo>
                    <a:cubicBezTo>
                      <a:pt x="43" y="228"/>
                      <a:pt x="43" y="228"/>
                      <a:pt x="43" y="228"/>
                    </a:cubicBezTo>
                    <a:cubicBezTo>
                      <a:pt x="74" y="228"/>
                      <a:pt x="101" y="205"/>
                      <a:pt x="102" y="174"/>
                    </a:cubicBezTo>
                    <a:cubicBezTo>
                      <a:pt x="102" y="173"/>
                      <a:pt x="102" y="172"/>
                      <a:pt x="102" y="171"/>
                    </a:cubicBezTo>
                    <a:cubicBezTo>
                      <a:pt x="102" y="140"/>
                      <a:pt x="77" y="114"/>
                      <a:pt x="45" y="114"/>
                    </a:cubicBezTo>
                    <a:cubicBezTo>
                      <a:pt x="45" y="114"/>
                      <a:pt x="45" y="114"/>
                      <a:pt x="45" y="114"/>
                    </a:cubicBezTo>
                    <a:cubicBezTo>
                      <a:pt x="45" y="114"/>
                      <a:pt x="45" y="114"/>
                      <a:pt x="45" y="114"/>
                    </a:cubicBezTo>
                    <a:cubicBezTo>
                      <a:pt x="80" y="114"/>
                      <a:pt x="80" y="114"/>
                      <a:pt x="80" y="114"/>
                    </a:cubicBezTo>
                    <a:cubicBezTo>
                      <a:pt x="112" y="114"/>
                      <a:pt x="137" y="89"/>
                      <a:pt x="137" y="57"/>
                    </a:cubicBezTo>
                    <a:cubicBezTo>
                      <a:pt x="137" y="56"/>
                      <a:pt x="137" y="55"/>
                      <a:pt x="137" y="54"/>
                    </a:cubicBezTo>
                    <a:cubicBezTo>
                      <a:pt x="136" y="24"/>
                      <a:pt x="109" y="0"/>
                      <a:pt x="79" y="0"/>
                    </a:cubicBez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i$1iḓé"/>
              <p:cNvSpPr/>
              <p:nvPr/>
            </p:nvSpPr>
            <p:spPr bwMode="auto">
              <a:xfrm>
                <a:off x="5914130" y="1212363"/>
                <a:ext cx="111827" cy="350845"/>
              </a:xfrm>
              <a:prstGeom prst="rect">
                <a:avLst/>
              </a:prstGeom>
              <a:solidFill>
                <a:srgbClr val="73AB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5" name="ïŝliḋé"/>
              <p:cNvSpPr/>
              <p:nvPr/>
            </p:nvSpPr>
            <p:spPr bwMode="auto">
              <a:xfrm>
                <a:off x="5951690" y="1477418"/>
                <a:ext cx="37987" cy="3798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anim calcmode="lin" valueType="num">
                                      <p:cBhvr>
                                        <p:cTn id="8" dur="1000" fill="hold"/>
                                        <p:tgtEl>
                                          <p:spTgt spid="138"/>
                                        </p:tgtEl>
                                        <p:attrNameLst>
                                          <p:attrName>ppt_x</p:attrName>
                                        </p:attrNameLst>
                                      </p:cBhvr>
                                      <p:tavLst>
                                        <p:tav tm="0">
                                          <p:val>
                                            <p:strVal val="#ppt_x"/>
                                          </p:val>
                                        </p:tav>
                                        <p:tav tm="100000">
                                          <p:val>
                                            <p:strVal val="#ppt_x"/>
                                          </p:val>
                                        </p:tav>
                                      </p:tavLst>
                                    </p:anim>
                                    <p:anim calcmode="lin" valueType="num">
                                      <p:cBhvr>
                                        <p:cTn id="9" dur="1000" fill="hold"/>
                                        <p:tgtEl>
                                          <p:spTgt spid="1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barn(inVertical)">
                                      <p:cBhvr>
                                        <p:cTn id="13" dur="500"/>
                                        <p:tgtEl>
                                          <p:spTgt spid="15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1"/>
                                        </p:tgtEl>
                                        <p:attrNameLst>
                                          <p:attrName>style.visibility</p:attrName>
                                        </p:attrNameLst>
                                      </p:cBhvr>
                                      <p:to>
                                        <p:strVal val="visible"/>
                                      </p:to>
                                    </p:set>
                                    <p:animEffect transition="in" filter="barn(inVertical)">
                                      <p:cBhvr>
                                        <p:cTn id="16" dur="500"/>
                                        <p:tgtEl>
                                          <p:spTgt spid="14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5"/>
                                        </p:tgtEl>
                                        <p:attrNameLst>
                                          <p:attrName>style.visibility</p:attrName>
                                        </p:attrNameLst>
                                      </p:cBhvr>
                                      <p:to>
                                        <p:strVal val="visible"/>
                                      </p:to>
                                    </p:set>
                                    <p:animEffect transition="in" filter="barn(inVertical)">
                                      <p:cBhvr>
                                        <p:cTn id="19" dur="500"/>
                                        <p:tgtEl>
                                          <p:spTgt spid="15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8"/>
                                        </p:tgtEl>
                                        <p:attrNameLst>
                                          <p:attrName>style.visibility</p:attrName>
                                        </p:attrNameLst>
                                      </p:cBhvr>
                                      <p:to>
                                        <p:strVal val="visible"/>
                                      </p:to>
                                    </p:set>
                                    <p:animEffect transition="in" filter="barn(inVertical)">
                                      <p:cBhvr>
                                        <p:cTn id="22" dur="500"/>
                                        <p:tgtEl>
                                          <p:spTgt spid="148"/>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254"/>
                                        </p:tgtEl>
                                        <p:attrNameLst>
                                          <p:attrName>style.visibility</p:attrName>
                                        </p:attrNameLst>
                                      </p:cBhvr>
                                      <p:to>
                                        <p:strVal val="visible"/>
                                      </p:to>
                                    </p:set>
                                    <p:anim calcmode="lin" valueType="num">
                                      <p:cBhvr>
                                        <p:cTn id="26" dur="500" fill="hold"/>
                                        <p:tgtEl>
                                          <p:spTgt spid="254"/>
                                        </p:tgtEl>
                                        <p:attrNameLst>
                                          <p:attrName>ppt_w</p:attrName>
                                        </p:attrNameLst>
                                      </p:cBhvr>
                                      <p:tavLst>
                                        <p:tav tm="0">
                                          <p:val>
                                            <p:fltVal val="0"/>
                                          </p:val>
                                        </p:tav>
                                        <p:tav tm="100000">
                                          <p:val>
                                            <p:strVal val="#ppt_w"/>
                                          </p:val>
                                        </p:tav>
                                      </p:tavLst>
                                    </p:anim>
                                    <p:anim calcmode="lin" valueType="num">
                                      <p:cBhvr>
                                        <p:cTn id="27" dur="500" fill="hold"/>
                                        <p:tgtEl>
                                          <p:spTgt spid="254"/>
                                        </p:tgtEl>
                                        <p:attrNameLst>
                                          <p:attrName>ppt_h</p:attrName>
                                        </p:attrNameLst>
                                      </p:cBhvr>
                                      <p:tavLst>
                                        <p:tav tm="0">
                                          <p:val>
                                            <p:fltVal val="0"/>
                                          </p:val>
                                        </p:tav>
                                        <p:tav tm="100000">
                                          <p:val>
                                            <p:strVal val="#ppt_h"/>
                                          </p:val>
                                        </p:tav>
                                      </p:tavLst>
                                    </p:anim>
                                    <p:animEffect transition="in" filter="fade">
                                      <p:cBhvr>
                                        <p:cTn id="28" dur="500"/>
                                        <p:tgtEl>
                                          <p:spTgt spid="25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2"/>
                                        </p:tgtEl>
                                        <p:attrNameLst>
                                          <p:attrName>style.visibility</p:attrName>
                                        </p:attrNameLst>
                                      </p:cBhvr>
                                      <p:to>
                                        <p:strVal val="visible"/>
                                      </p:to>
                                    </p:set>
                                    <p:anim calcmode="lin" valueType="num">
                                      <p:cBhvr>
                                        <p:cTn id="31" dur="500" fill="hold"/>
                                        <p:tgtEl>
                                          <p:spTgt spid="142"/>
                                        </p:tgtEl>
                                        <p:attrNameLst>
                                          <p:attrName>ppt_w</p:attrName>
                                        </p:attrNameLst>
                                      </p:cBhvr>
                                      <p:tavLst>
                                        <p:tav tm="0">
                                          <p:val>
                                            <p:fltVal val="0"/>
                                          </p:val>
                                        </p:tav>
                                        <p:tav tm="100000">
                                          <p:val>
                                            <p:strVal val="#ppt_w"/>
                                          </p:val>
                                        </p:tav>
                                      </p:tavLst>
                                    </p:anim>
                                    <p:anim calcmode="lin" valueType="num">
                                      <p:cBhvr>
                                        <p:cTn id="32" dur="500" fill="hold"/>
                                        <p:tgtEl>
                                          <p:spTgt spid="142"/>
                                        </p:tgtEl>
                                        <p:attrNameLst>
                                          <p:attrName>ppt_h</p:attrName>
                                        </p:attrNameLst>
                                      </p:cBhvr>
                                      <p:tavLst>
                                        <p:tav tm="0">
                                          <p:val>
                                            <p:fltVal val="0"/>
                                          </p:val>
                                        </p:tav>
                                        <p:tav tm="100000">
                                          <p:val>
                                            <p:strVal val="#ppt_h"/>
                                          </p:val>
                                        </p:tav>
                                      </p:tavLst>
                                    </p:anim>
                                    <p:animEffect transition="in" filter="fade">
                                      <p:cBhvr>
                                        <p:cTn id="33" dur="500"/>
                                        <p:tgtEl>
                                          <p:spTgt spid="14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40"/>
                                        </p:tgtEl>
                                        <p:attrNameLst>
                                          <p:attrName>style.visibility</p:attrName>
                                        </p:attrNameLst>
                                      </p:cBhvr>
                                      <p:to>
                                        <p:strVal val="visible"/>
                                      </p:to>
                                    </p:set>
                                    <p:anim calcmode="lin" valueType="num">
                                      <p:cBhvr>
                                        <p:cTn id="36" dur="500" fill="hold"/>
                                        <p:tgtEl>
                                          <p:spTgt spid="140"/>
                                        </p:tgtEl>
                                        <p:attrNameLst>
                                          <p:attrName>ppt_w</p:attrName>
                                        </p:attrNameLst>
                                      </p:cBhvr>
                                      <p:tavLst>
                                        <p:tav tm="0">
                                          <p:val>
                                            <p:fltVal val="0"/>
                                          </p:val>
                                        </p:tav>
                                        <p:tav tm="100000">
                                          <p:val>
                                            <p:strVal val="#ppt_w"/>
                                          </p:val>
                                        </p:tav>
                                      </p:tavLst>
                                    </p:anim>
                                    <p:anim calcmode="lin" valueType="num">
                                      <p:cBhvr>
                                        <p:cTn id="37" dur="500" fill="hold"/>
                                        <p:tgtEl>
                                          <p:spTgt spid="140"/>
                                        </p:tgtEl>
                                        <p:attrNameLst>
                                          <p:attrName>ppt_h</p:attrName>
                                        </p:attrNameLst>
                                      </p:cBhvr>
                                      <p:tavLst>
                                        <p:tav tm="0">
                                          <p:val>
                                            <p:fltVal val="0"/>
                                          </p:val>
                                        </p:tav>
                                        <p:tav tm="100000">
                                          <p:val>
                                            <p:strVal val="#ppt_h"/>
                                          </p:val>
                                        </p:tav>
                                      </p:tavLst>
                                    </p:anim>
                                    <p:animEffect transition="in" filter="fade">
                                      <p:cBhvr>
                                        <p:cTn id="38" dur="500"/>
                                        <p:tgtEl>
                                          <p:spTgt spid="140"/>
                                        </p:tgtEl>
                                      </p:cBhvr>
                                    </p:animEffect>
                                  </p:childTnLst>
                                </p:cTn>
                              </p:par>
                            </p:childTnLst>
                          </p:cTn>
                        </p:par>
                        <p:par>
                          <p:cTn id="39" fill="hold">
                            <p:stCondLst>
                              <p:cond delay="2000"/>
                            </p:stCondLst>
                            <p:childTnLst>
                              <p:par>
                                <p:cTn id="40" presetID="47" presetClass="entr" presetSubtype="0" fill="hold" grpId="0" nodeType="afterEffect">
                                  <p:stCondLst>
                                    <p:cond delay="0"/>
                                  </p:stCondLst>
                                  <p:childTnLst>
                                    <p:set>
                                      <p:cBhvr>
                                        <p:cTn id="41" dur="1" fill="hold">
                                          <p:stCondLst>
                                            <p:cond delay="0"/>
                                          </p:stCondLst>
                                        </p:cTn>
                                        <p:tgtEl>
                                          <p:spTgt spid="145"/>
                                        </p:tgtEl>
                                        <p:attrNameLst>
                                          <p:attrName>style.visibility</p:attrName>
                                        </p:attrNameLst>
                                      </p:cBhvr>
                                      <p:to>
                                        <p:strVal val="visible"/>
                                      </p:to>
                                    </p:set>
                                    <p:animEffect transition="in" filter="fade">
                                      <p:cBhvr>
                                        <p:cTn id="42" dur="1000"/>
                                        <p:tgtEl>
                                          <p:spTgt spid="145"/>
                                        </p:tgtEl>
                                      </p:cBhvr>
                                    </p:animEffect>
                                    <p:anim calcmode="lin" valueType="num">
                                      <p:cBhvr>
                                        <p:cTn id="43" dur="1000" fill="hold"/>
                                        <p:tgtEl>
                                          <p:spTgt spid="145"/>
                                        </p:tgtEl>
                                        <p:attrNameLst>
                                          <p:attrName>ppt_x</p:attrName>
                                        </p:attrNameLst>
                                      </p:cBhvr>
                                      <p:tavLst>
                                        <p:tav tm="0">
                                          <p:val>
                                            <p:strVal val="#ppt_x"/>
                                          </p:val>
                                        </p:tav>
                                        <p:tav tm="100000">
                                          <p:val>
                                            <p:strVal val="#ppt_x"/>
                                          </p:val>
                                        </p:tav>
                                      </p:tavLst>
                                    </p:anim>
                                    <p:anim calcmode="lin" valueType="num">
                                      <p:cBhvr>
                                        <p:cTn id="44" dur="1000" fill="hold"/>
                                        <p:tgtEl>
                                          <p:spTgt spid="145"/>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16" presetClass="entr" presetSubtype="21" fill="hold" grpId="0" nodeType="afterEffect">
                                  <p:stCondLst>
                                    <p:cond delay="0"/>
                                  </p:stCondLst>
                                  <p:childTnLst>
                                    <p:set>
                                      <p:cBhvr>
                                        <p:cTn id="47" dur="1" fill="hold">
                                          <p:stCondLst>
                                            <p:cond delay="0"/>
                                          </p:stCondLst>
                                        </p:cTn>
                                        <p:tgtEl>
                                          <p:spTgt spid="139"/>
                                        </p:tgtEl>
                                        <p:attrNameLst>
                                          <p:attrName>style.visibility</p:attrName>
                                        </p:attrNameLst>
                                      </p:cBhvr>
                                      <p:to>
                                        <p:strVal val="visible"/>
                                      </p:to>
                                    </p:set>
                                    <p:animEffect transition="in" filter="barn(inVertical)">
                                      <p:cBhvr>
                                        <p:cTn id="48" dur="500"/>
                                        <p:tgtEl>
                                          <p:spTgt spid="139"/>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147"/>
                                        </p:tgtEl>
                                        <p:attrNameLst>
                                          <p:attrName>style.visibility</p:attrName>
                                        </p:attrNameLst>
                                      </p:cBhvr>
                                      <p:to>
                                        <p:strVal val="visible"/>
                                      </p:to>
                                    </p:set>
                                    <p:anim calcmode="lin" valueType="num">
                                      <p:cBhvr>
                                        <p:cTn id="52" dur="500" fill="hold"/>
                                        <p:tgtEl>
                                          <p:spTgt spid="147"/>
                                        </p:tgtEl>
                                        <p:attrNameLst>
                                          <p:attrName>ppt_w</p:attrName>
                                        </p:attrNameLst>
                                      </p:cBhvr>
                                      <p:tavLst>
                                        <p:tav tm="0">
                                          <p:val>
                                            <p:fltVal val="0"/>
                                          </p:val>
                                        </p:tav>
                                        <p:tav tm="100000">
                                          <p:val>
                                            <p:strVal val="#ppt_w"/>
                                          </p:val>
                                        </p:tav>
                                      </p:tavLst>
                                    </p:anim>
                                    <p:anim calcmode="lin" valueType="num">
                                      <p:cBhvr>
                                        <p:cTn id="53" dur="500" fill="hold"/>
                                        <p:tgtEl>
                                          <p:spTgt spid="147"/>
                                        </p:tgtEl>
                                        <p:attrNameLst>
                                          <p:attrName>ppt_h</p:attrName>
                                        </p:attrNameLst>
                                      </p:cBhvr>
                                      <p:tavLst>
                                        <p:tav tm="0">
                                          <p:val>
                                            <p:fltVal val="0"/>
                                          </p:val>
                                        </p:tav>
                                        <p:tav tm="100000">
                                          <p:val>
                                            <p:strVal val="#ppt_h"/>
                                          </p:val>
                                        </p:tav>
                                      </p:tavLst>
                                    </p:anim>
                                    <p:animEffect transition="in" filter="fade">
                                      <p:cBhvr>
                                        <p:cTn id="54" dur="500"/>
                                        <p:tgtEl>
                                          <p:spTgt spid="14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9"/>
                                        </p:tgtEl>
                                        <p:attrNameLst>
                                          <p:attrName>style.visibility</p:attrName>
                                        </p:attrNameLst>
                                      </p:cBhvr>
                                      <p:to>
                                        <p:strVal val="visible"/>
                                      </p:to>
                                    </p:set>
                                    <p:anim calcmode="lin" valueType="num">
                                      <p:cBhvr>
                                        <p:cTn id="57" dur="500" fill="hold"/>
                                        <p:tgtEl>
                                          <p:spTgt spid="149"/>
                                        </p:tgtEl>
                                        <p:attrNameLst>
                                          <p:attrName>ppt_w</p:attrName>
                                        </p:attrNameLst>
                                      </p:cBhvr>
                                      <p:tavLst>
                                        <p:tav tm="0">
                                          <p:val>
                                            <p:fltVal val="0"/>
                                          </p:val>
                                        </p:tav>
                                        <p:tav tm="100000">
                                          <p:val>
                                            <p:strVal val="#ppt_w"/>
                                          </p:val>
                                        </p:tav>
                                      </p:tavLst>
                                    </p:anim>
                                    <p:anim calcmode="lin" valueType="num">
                                      <p:cBhvr>
                                        <p:cTn id="58" dur="500" fill="hold"/>
                                        <p:tgtEl>
                                          <p:spTgt spid="149"/>
                                        </p:tgtEl>
                                        <p:attrNameLst>
                                          <p:attrName>ppt_h</p:attrName>
                                        </p:attrNameLst>
                                      </p:cBhvr>
                                      <p:tavLst>
                                        <p:tav tm="0">
                                          <p:val>
                                            <p:fltVal val="0"/>
                                          </p:val>
                                        </p:tav>
                                        <p:tav tm="100000">
                                          <p:val>
                                            <p:strVal val="#ppt_h"/>
                                          </p:val>
                                        </p:tav>
                                      </p:tavLst>
                                    </p:anim>
                                    <p:animEffect transition="in" filter="fade">
                                      <p:cBhvr>
                                        <p:cTn id="59" dur="500"/>
                                        <p:tgtEl>
                                          <p:spTgt spid="14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50"/>
                                        </p:tgtEl>
                                        <p:attrNameLst>
                                          <p:attrName>style.visibility</p:attrName>
                                        </p:attrNameLst>
                                      </p:cBhvr>
                                      <p:to>
                                        <p:strVal val="visible"/>
                                      </p:to>
                                    </p:set>
                                    <p:anim calcmode="lin" valueType="num">
                                      <p:cBhvr>
                                        <p:cTn id="62" dur="500" fill="hold"/>
                                        <p:tgtEl>
                                          <p:spTgt spid="150"/>
                                        </p:tgtEl>
                                        <p:attrNameLst>
                                          <p:attrName>ppt_w</p:attrName>
                                        </p:attrNameLst>
                                      </p:cBhvr>
                                      <p:tavLst>
                                        <p:tav tm="0">
                                          <p:val>
                                            <p:fltVal val="0"/>
                                          </p:val>
                                        </p:tav>
                                        <p:tav tm="100000">
                                          <p:val>
                                            <p:strVal val="#ppt_w"/>
                                          </p:val>
                                        </p:tav>
                                      </p:tavLst>
                                    </p:anim>
                                    <p:anim calcmode="lin" valueType="num">
                                      <p:cBhvr>
                                        <p:cTn id="63" dur="500" fill="hold"/>
                                        <p:tgtEl>
                                          <p:spTgt spid="150"/>
                                        </p:tgtEl>
                                        <p:attrNameLst>
                                          <p:attrName>ppt_h</p:attrName>
                                        </p:attrNameLst>
                                      </p:cBhvr>
                                      <p:tavLst>
                                        <p:tav tm="0">
                                          <p:val>
                                            <p:fltVal val="0"/>
                                          </p:val>
                                        </p:tav>
                                        <p:tav tm="100000">
                                          <p:val>
                                            <p:strVal val="#ppt_h"/>
                                          </p:val>
                                        </p:tav>
                                      </p:tavLst>
                                    </p:anim>
                                    <p:animEffect transition="in" filter="fade">
                                      <p:cBhvr>
                                        <p:cTn id="64" dur="500"/>
                                        <p:tgtEl>
                                          <p:spTgt spid="150"/>
                                        </p:tgtEl>
                                      </p:cBhvr>
                                    </p:animEffect>
                                  </p:childTnLst>
                                </p:cTn>
                              </p:par>
                            </p:childTnLst>
                          </p:cTn>
                        </p:par>
                        <p:par>
                          <p:cTn id="65" fill="hold">
                            <p:stCondLst>
                              <p:cond delay="4000"/>
                            </p:stCondLst>
                            <p:childTnLst>
                              <p:par>
                                <p:cTn id="66" presetID="47" presetClass="entr" presetSubtype="0" fill="hold" grpId="0" nodeType="afterEffect">
                                  <p:stCondLst>
                                    <p:cond delay="0"/>
                                  </p:stCondLst>
                                  <p:childTnLst>
                                    <p:set>
                                      <p:cBhvr>
                                        <p:cTn id="67" dur="1" fill="hold">
                                          <p:stCondLst>
                                            <p:cond delay="0"/>
                                          </p:stCondLst>
                                        </p:cTn>
                                        <p:tgtEl>
                                          <p:spTgt spid="151"/>
                                        </p:tgtEl>
                                        <p:attrNameLst>
                                          <p:attrName>style.visibility</p:attrName>
                                        </p:attrNameLst>
                                      </p:cBhvr>
                                      <p:to>
                                        <p:strVal val="visible"/>
                                      </p:to>
                                    </p:set>
                                    <p:animEffect transition="in" filter="fade">
                                      <p:cBhvr>
                                        <p:cTn id="68" dur="1000"/>
                                        <p:tgtEl>
                                          <p:spTgt spid="151"/>
                                        </p:tgtEl>
                                      </p:cBhvr>
                                    </p:animEffect>
                                    <p:anim calcmode="lin" valueType="num">
                                      <p:cBhvr>
                                        <p:cTn id="69" dur="1000" fill="hold"/>
                                        <p:tgtEl>
                                          <p:spTgt spid="151"/>
                                        </p:tgtEl>
                                        <p:attrNameLst>
                                          <p:attrName>ppt_x</p:attrName>
                                        </p:attrNameLst>
                                      </p:cBhvr>
                                      <p:tavLst>
                                        <p:tav tm="0">
                                          <p:val>
                                            <p:strVal val="#ppt_x"/>
                                          </p:val>
                                        </p:tav>
                                        <p:tav tm="100000">
                                          <p:val>
                                            <p:strVal val="#ppt_x"/>
                                          </p:val>
                                        </p:tav>
                                      </p:tavLst>
                                    </p:anim>
                                    <p:anim calcmode="lin" valueType="num">
                                      <p:cBhvr>
                                        <p:cTn id="70" dur="1000" fill="hold"/>
                                        <p:tgtEl>
                                          <p:spTgt spid="151"/>
                                        </p:tgtEl>
                                        <p:attrNameLst>
                                          <p:attrName>ppt_y</p:attrName>
                                        </p:attrNameLst>
                                      </p:cBhvr>
                                      <p:tavLst>
                                        <p:tav tm="0">
                                          <p:val>
                                            <p:strVal val="#ppt_y-.1"/>
                                          </p:val>
                                        </p:tav>
                                        <p:tav tm="100000">
                                          <p:val>
                                            <p:strVal val="#ppt_y"/>
                                          </p:val>
                                        </p:tav>
                                      </p:tavLst>
                                    </p:anim>
                                  </p:childTnLst>
                                </p:cTn>
                              </p:par>
                            </p:childTnLst>
                          </p:cTn>
                        </p:par>
                        <p:par>
                          <p:cTn id="71" fill="hold">
                            <p:stCondLst>
                              <p:cond delay="5000"/>
                            </p:stCondLst>
                            <p:childTnLst>
                              <p:par>
                                <p:cTn id="72" presetID="16" presetClass="entr" presetSubtype="21"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barn(inVertical)">
                                      <p:cBhvr>
                                        <p:cTn id="74" dur="500"/>
                                        <p:tgtEl>
                                          <p:spTgt spid="152"/>
                                        </p:tgtEl>
                                      </p:cBhvr>
                                    </p:animEffect>
                                  </p:childTnLst>
                                </p:cTn>
                              </p:par>
                            </p:childTnLst>
                          </p:cTn>
                        </p:par>
                        <p:par>
                          <p:cTn id="75" fill="hold">
                            <p:stCondLst>
                              <p:cond delay="5500"/>
                            </p:stCondLst>
                            <p:childTnLst>
                              <p:par>
                                <p:cTn id="76" presetID="10" presetClass="entr" presetSubtype="0" fill="hold" nodeType="afterEffect">
                                  <p:stCondLst>
                                    <p:cond delay="0"/>
                                  </p:stCondLst>
                                  <p:childTnLst>
                                    <p:set>
                                      <p:cBhvr>
                                        <p:cTn id="77" dur="1" fill="hold">
                                          <p:stCondLst>
                                            <p:cond delay="0"/>
                                          </p:stCondLst>
                                        </p:cTn>
                                        <p:tgtEl>
                                          <p:spTgt spid="253"/>
                                        </p:tgtEl>
                                        <p:attrNameLst>
                                          <p:attrName>style.visibility</p:attrName>
                                        </p:attrNameLst>
                                      </p:cBhvr>
                                      <p:to>
                                        <p:strVal val="visible"/>
                                      </p:to>
                                    </p:set>
                                    <p:animEffect transition="in" filter="fade">
                                      <p:cBhvr>
                                        <p:cTn id="78" dur="500"/>
                                        <p:tgtEl>
                                          <p:spTgt spid="253"/>
                                        </p:tgtEl>
                                      </p:cBhvr>
                                    </p:animEffect>
                                  </p:childTnLst>
                                </p:cTn>
                              </p:par>
                              <p:par>
                                <p:cTn id="79" presetID="10" presetClass="entr" presetSubtype="0" fill="hold" nodeType="withEffect">
                                  <p:stCondLst>
                                    <p:cond delay="0"/>
                                  </p:stCondLst>
                                  <p:childTnLst>
                                    <p:set>
                                      <p:cBhvr>
                                        <p:cTn id="80" dur="1" fill="hold">
                                          <p:stCondLst>
                                            <p:cond delay="0"/>
                                          </p:stCondLst>
                                        </p:cTn>
                                        <p:tgtEl>
                                          <p:spTgt spid="255"/>
                                        </p:tgtEl>
                                        <p:attrNameLst>
                                          <p:attrName>style.visibility</p:attrName>
                                        </p:attrNameLst>
                                      </p:cBhvr>
                                      <p:to>
                                        <p:strVal val="visible"/>
                                      </p:to>
                                    </p:set>
                                    <p:animEffect transition="in" filter="fade">
                                      <p:cBhvr>
                                        <p:cTn id="81" dur="500"/>
                                        <p:tgtEl>
                                          <p:spTgt spid="255"/>
                                        </p:tgtEl>
                                      </p:cBhvr>
                                    </p:animEffect>
                                  </p:childTnLst>
                                </p:cTn>
                              </p:par>
                            </p:childTnLst>
                          </p:cTn>
                        </p:par>
                        <p:par>
                          <p:cTn id="82" fill="hold">
                            <p:stCondLst>
                              <p:cond delay="6000"/>
                            </p:stCondLst>
                            <p:childTnLst>
                              <p:par>
                                <p:cTn id="83" presetID="26" presetClass="emph" presetSubtype="0" repeatCount="5000" fill="hold" nodeType="afterEffect">
                                  <p:stCondLst>
                                    <p:cond delay="0"/>
                                  </p:stCondLst>
                                  <p:childTnLst>
                                    <p:animEffect transition="out" filter="fade">
                                      <p:cBhvr>
                                        <p:cTn id="84" dur="500" tmFilter="0, 0; .2, .5; .8, .5; 1, 0"/>
                                        <p:tgtEl>
                                          <p:spTgt spid="255"/>
                                        </p:tgtEl>
                                      </p:cBhvr>
                                    </p:animEffect>
                                    <p:animScale>
                                      <p:cBhvr>
                                        <p:cTn id="85" dur="250" autoRev="1" fill="hold"/>
                                        <p:tgtEl>
                                          <p:spTgt spid="255"/>
                                        </p:tgtEl>
                                      </p:cBhvr>
                                      <p:by x="105000" y="105000"/>
                                    </p:animScale>
                                  </p:childTnLst>
                                </p:cTn>
                              </p:par>
                              <p:par>
                                <p:cTn id="86" presetID="6" presetClass="emph" presetSubtype="0" fill="hold" nodeType="withEffect">
                                  <p:stCondLst>
                                    <p:cond delay="250"/>
                                  </p:stCondLst>
                                  <p:childTnLst>
                                    <p:animScale>
                                      <p:cBhvr>
                                        <p:cTn id="87" dur="1000" fill="hold"/>
                                        <p:tgtEl>
                                          <p:spTgt spid="255"/>
                                        </p:tgtEl>
                                      </p:cBhvr>
                                      <p:by x="150000" y="150000"/>
                                    </p:animScale>
                                  </p:childTnLst>
                                </p:cTn>
                              </p:par>
                              <p:par>
                                <p:cTn id="88" presetID="6" presetClass="emph" presetSubtype="0" fill="hold" nodeType="withEffect">
                                  <p:stCondLst>
                                    <p:cond delay="280"/>
                                  </p:stCondLst>
                                  <p:childTnLst>
                                    <p:animScale>
                                      <p:cBhvr>
                                        <p:cTn id="89" dur="1000" fill="hold"/>
                                        <p:tgtEl>
                                          <p:spTgt spid="255"/>
                                        </p:tgtEl>
                                      </p:cBhvr>
                                      <p:by x="65000" y="6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4" grpId="0" animBg="1"/>
      <p:bldP spid="139" grpId="0" animBg="1"/>
      <p:bldP spid="140" grpId="0" bldLvl="0" animBg="1"/>
      <p:bldP spid="141" grpId="0" bldLvl="0" animBg="1"/>
      <p:bldP spid="142" grpId="0" bldLvl="0" animBg="1"/>
      <p:bldP spid="145" grpId="0" animBg="1"/>
      <p:bldP spid="147" grpId="0" animBg="1"/>
      <p:bldP spid="148" grpId="0" animBg="1"/>
      <p:bldP spid="149" grpId="0" animBg="1"/>
      <p:bldP spid="150" grpId="0" bldLvl="0" animBg="1"/>
      <p:bldP spid="151" grpId="0" animBg="1"/>
      <p:bldP spid="152" grpId="0" bldLvl="0" animBg="1"/>
    </p:bldLst>
  </p:timing>
</p:sld>
</file>

<file path=ppt/tags/tag1.xml><?xml version="1.0" encoding="utf-8"?>
<p:tagLst xmlns:p="http://schemas.openxmlformats.org/presentationml/2006/main">
  <p:tag name="MH" val="20190715090701"/>
  <p:tag name="MH_LIBRARY" val="GRAPHIC"/>
  <p:tag name="MH_ORDER" val="文本框 3180"/>
</p:tagLst>
</file>

<file path=ppt/tags/tag2.xml><?xml version="1.0" encoding="utf-8"?>
<p:tagLst xmlns:p="http://schemas.openxmlformats.org/presentationml/2006/main">
  <p:tag name="MH" val="20190715090701"/>
  <p:tag name="MH_LIBRARY" val="GRAPHIC"/>
  <p:tag name="MH_ORDER" val="文本框 177"/>
</p:tagLst>
</file>

<file path=ppt/tags/tag3.xml><?xml version="1.0" encoding="utf-8"?>
<p:tagLst xmlns:p="http://schemas.openxmlformats.org/presentationml/2006/main">
  <p:tag name="MH" val="20190404075809"/>
  <p:tag name="MH_LIBRARY" val="GRAPHIC"/>
  <p:tag name="MH_TYPE" val="Other"/>
  <p:tag name="MH_ORDER" val="1"/>
</p:tagLst>
</file>

<file path=ppt/tags/tag4.xml><?xml version="1.0" encoding="utf-8"?>
<p:tagLst xmlns:p="http://schemas.openxmlformats.org/presentationml/2006/main">
  <p:tag name="MH" val="20190404075809"/>
  <p:tag name="MH_LIBRARY" val="GRAPHIC"/>
  <p:tag name="MH_TYPE" val="Other"/>
  <p:tag name="MH_ORDER" val="2"/>
</p:tagLst>
</file>

<file path=ppt/tags/tag5.xml><?xml version="1.0" encoding="utf-8"?>
<p:tagLst xmlns:p="http://schemas.openxmlformats.org/presentationml/2006/main">
  <p:tag name="MH" val="20190404075809"/>
  <p:tag name="MH_LIBRARY" val="GRAPHIC"/>
  <p:tag name="MH_TYPE" val="Other"/>
  <p:tag name="MH_ORDER" val="10"/>
</p:tagLst>
</file>

<file path=ppt/tags/tag6.xml><?xml version="1.0" encoding="utf-8"?>
<p:tagLst xmlns:p="http://schemas.openxmlformats.org/presentationml/2006/main">
  <p:tag name="MH" val="20190404075809"/>
  <p:tag name="MH_LIBRARY" val="GRAPHIC"/>
  <p:tag name="MH_TYPE" val="Other"/>
  <p:tag name="MH_ORDER" val="10"/>
</p:tagLst>
</file>

<file path=ppt/tags/tag7.xml><?xml version="1.0" encoding="utf-8"?>
<p:tagLst xmlns:p="http://schemas.openxmlformats.org/presentationml/2006/main">
  <p:tag name="MH" val="20190404075809"/>
  <p:tag name="MH_LIBRARY" val="GRAPHIC"/>
  <p:tag name="MH_TYPE" val="Title"/>
  <p:tag name="MH_ORDER" val="1"/>
</p:tagLst>
</file>

<file path=ppt/tags/tag8.xml><?xml version="1.0" encoding="utf-8"?>
<p:tagLst xmlns:p="http://schemas.openxmlformats.org/presentationml/2006/main">
  <p:tag name="MH" val="20190404075809"/>
  <p:tag name="MH_LIBRARY" val="GRAPHIC"/>
  <p:tag name="MH_TYPE" val="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4975</Words>
  <Application>WPS 演示</Application>
  <PresentationFormat>宽屏</PresentationFormat>
  <Paragraphs>421</Paragraphs>
  <Slides>34</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34</vt:i4>
      </vt:variant>
    </vt:vector>
  </HeadingPairs>
  <TitlesOfParts>
    <vt:vector size="50" baseType="lpstr">
      <vt:lpstr>Arial</vt:lpstr>
      <vt:lpstr>宋体</vt:lpstr>
      <vt:lpstr>Wingdings</vt:lpstr>
      <vt:lpstr>微软雅黑</vt:lpstr>
      <vt:lpstr>Calibri</vt:lpstr>
      <vt:lpstr>华文中宋</vt:lpstr>
      <vt:lpstr>Times New Roman</vt:lpstr>
      <vt:lpstr>方正正黑简体</vt:lpstr>
      <vt:lpstr>黑体</vt:lpstr>
      <vt:lpstr>等线</vt:lpstr>
      <vt:lpstr>Arial Unicode MS</vt:lpstr>
      <vt:lpstr>等线 Light</vt:lpstr>
      <vt:lpstr>Gulim</vt:lpstr>
      <vt:lpstr>Lato Light</vt:lpstr>
      <vt:lpstr>AMGDT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含低阻力过滤器供暖平衡专用阀 </vt:lpstr>
      <vt:lpstr>PowerPoint 演示文稿</vt:lpstr>
      <vt:lpstr>PowerPoint 演示文稿</vt:lpstr>
      <vt:lpstr>PowerPoint 演示文稿</vt:lpstr>
      <vt:lpstr>PowerPoint 演示文稿</vt:lpstr>
      <vt:lpstr>PowerPoint 演示文稿</vt:lpstr>
      <vt:lpstr>PowerPoint 演示文稿</vt:lpstr>
      <vt:lpstr>某单位除污器过滤器：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东交口杨树明15617917039</cp:lastModifiedBy>
  <cp:revision>453</cp:revision>
  <dcterms:created xsi:type="dcterms:W3CDTF">2019-03-30T08:17:00Z</dcterms:created>
  <dcterms:modified xsi:type="dcterms:W3CDTF">2020-11-10T00:50:30Z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