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5" r:id="rId4"/>
    <p:sldId id="263" r:id="rId5"/>
    <p:sldId id="262" r:id="rId6"/>
    <p:sldId id="261" r:id="rId7"/>
    <p:sldId id="260" r:id="rId8"/>
    <p:sldId id="259" r:id="rId9"/>
    <p:sldId id="266" r:id="rId10"/>
    <p:sldId id="258"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5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0C913308-F349-4B6D-A68A-DD1791B4A57B}" type="slidenum">
              <a:rPr lang="zh-CN" altLang="en-US" smtClean="0"/>
              <a:t>‹#›</a:t>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0C913308-F349-4B6D-A68A-DD1791B4A57B}"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2015/4/13</a:t>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0C913308-F349-4B6D-A68A-DD1791B4A57B}" type="slidenum">
              <a:rPr lang="zh-CN" altLang="en-US" smtClean="0"/>
              <a:t>‹#›</a:t>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30820CF-B880-4189-942D-D702A7CBA730}" type="datetimeFigureOut">
              <a:rPr lang="zh-CN" altLang="en-US" smtClean="0"/>
              <a:t>2015/4/13</a:t>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31640" y="3501008"/>
            <a:ext cx="6400800" cy="1600200"/>
          </a:xfrm>
        </p:spPr>
        <p:txBody>
          <a:bodyPr/>
          <a:lstStyle/>
          <a:p>
            <a:r>
              <a:rPr lang="zh-CN" altLang="en-US" dirty="0">
                <a:solidFill>
                  <a:schemeClr val="tx1"/>
                </a:solidFill>
              </a:rPr>
              <a:t>固体电介质测量及应用</a:t>
            </a:r>
          </a:p>
        </p:txBody>
      </p:sp>
      <p:sp>
        <p:nvSpPr>
          <p:cNvPr id="2" name="标题 1"/>
          <p:cNvSpPr>
            <a:spLocks noGrp="1"/>
          </p:cNvSpPr>
          <p:nvPr>
            <p:ph type="ctrTitle"/>
          </p:nvPr>
        </p:nvSpPr>
        <p:spPr/>
        <p:txBody>
          <a:bodyPr/>
          <a:lstStyle/>
          <a:p>
            <a:r>
              <a:rPr lang="zh-CN" altLang="en-US" dirty="0">
                <a:solidFill>
                  <a:schemeClr val="bg1"/>
                </a:solidFill>
              </a:rPr>
              <a:t>介</a:t>
            </a:r>
            <a:r>
              <a:rPr lang="zh-CN" altLang="en-US" dirty="0" smtClean="0">
                <a:solidFill>
                  <a:schemeClr val="bg1"/>
                </a:solidFill>
              </a:rPr>
              <a:t>电测量与研究</a:t>
            </a:r>
            <a:endParaRPr lang="zh-CN" altLang="en-US" dirty="0">
              <a:solidFill>
                <a:schemeClr val="bg1"/>
              </a:solidFill>
            </a:endParaRPr>
          </a:p>
        </p:txBody>
      </p:sp>
      <p:sp>
        <p:nvSpPr>
          <p:cNvPr id="4" name="TextBox 3"/>
          <p:cNvSpPr txBox="1"/>
          <p:nvPr/>
        </p:nvSpPr>
        <p:spPr>
          <a:xfrm>
            <a:off x="2987824" y="4421750"/>
            <a:ext cx="3312368" cy="369332"/>
          </a:xfrm>
          <a:prstGeom prst="rect">
            <a:avLst/>
          </a:prstGeom>
          <a:noFill/>
        </p:spPr>
        <p:txBody>
          <a:bodyPr wrap="square" rtlCol="0">
            <a:spAutoFit/>
          </a:bodyPr>
          <a:lstStyle/>
          <a:p>
            <a:r>
              <a:rPr lang="zh-CN" altLang="en-US" dirty="0" smtClean="0"/>
              <a:t>武汉佰力博科技有限公司整理</a:t>
            </a:r>
            <a:endParaRPr lang="zh-CN" altLang="en-US" dirty="0"/>
          </a:p>
        </p:txBody>
      </p:sp>
    </p:spTree>
    <p:extLst>
      <p:ext uri="{BB962C8B-B14F-4D97-AF65-F5344CB8AC3E}">
        <p14:creationId xmlns:p14="http://schemas.microsoft.com/office/powerpoint/2010/main" val="2959456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827584" y="1196752"/>
            <a:ext cx="7772400" cy="4572000"/>
          </a:xfrm>
        </p:spPr>
        <p:txBody>
          <a:bodyPr/>
          <a:lstStyle/>
          <a:p>
            <a:pPr marL="0" indent="0" algn="ctr">
              <a:buNone/>
            </a:pPr>
            <a:endParaRPr lang="en-US" altLang="zh-CN" sz="3200" b="1" dirty="0" smtClean="0">
              <a:solidFill>
                <a:srgbClr val="FF0066"/>
              </a:solidFill>
            </a:endParaRPr>
          </a:p>
          <a:p>
            <a:pPr marL="0" indent="0" algn="ctr">
              <a:buNone/>
            </a:pPr>
            <a:r>
              <a:rPr lang="zh-CN" altLang="en-US" sz="3200" b="1" dirty="0" smtClean="0">
                <a:solidFill>
                  <a:srgbClr val="FF0066"/>
                </a:solidFill>
              </a:rPr>
              <a:t>固体</a:t>
            </a:r>
            <a:r>
              <a:rPr lang="zh-CN" altLang="en-US" sz="3200" b="1" dirty="0">
                <a:solidFill>
                  <a:srgbClr val="FF0066"/>
                </a:solidFill>
              </a:rPr>
              <a:t>电介质测量及</a:t>
            </a:r>
            <a:r>
              <a:rPr lang="zh-CN" altLang="en-US" sz="3200" b="1" dirty="0" smtClean="0">
                <a:solidFill>
                  <a:srgbClr val="FF0066"/>
                </a:solidFill>
              </a:rPr>
              <a:t>应用</a:t>
            </a:r>
            <a:endParaRPr lang="en-US" altLang="zh-CN" sz="3200" b="1" dirty="0" smtClean="0">
              <a:solidFill>
                <a:srgbClr val="FF0066"/>
              </a:solidFill>
            </a:endParaRPr>
          </a:p>
          <a:p>
            <a:pPr marL="0" indent="0" algn="ctr">
              <a:buNone/>
            </a:pPr>
            <a:endParaRPr lang="en-US" altLang="zh-CN" dirty="0"/>
          </a:p>
          <a:p>
            <a:pPr marL="0" indent="0" algn="ctr">
              <a:buNone/>
            </a:pPr>
            <a:r>
              <a:rPr lang="zh-CN" altLang="en-US" dirty="0" smtClean="0"/>
              <a:t>六种研究举例</a:t>
            </a:r>
            <a:endParaRPr lang="zh-CN" altLang="en-US" dirty="0"/>
          </a:p>
          <a:p>
            <a:pPr marL="0" indent="0" algn="ctr">
              <a:buNone/>
            </a:pPr>
            <a:endParaRPr lang="en-US" altLang="zh-CN" dirty="0" smtClean="0"/>
          </a:p>
          <a:p>
            <a:pPr marL="0" indent="0" algn="ctr">
              <a:buNone/>
            </a:pPr>
            <a:endParaRPr lang="en-US" altLang="zh-CN" dirty="0" smtClean="0"/>
          </a:p>
          <a:p>
            <a:pPr marL="0" indent="0" algn="ctr">
              <a:buNone/>
            </a:pPr>
            <a:r>
              <a:rPr lang="zh-CN" altLang="en-US" sz="1800" dirty="0" smtClean="0"/>
              <a:t>佰力博科技有限公司</a:t>
            </a:r>
            <a:endParaRPr lang="en-US" altLang="zh-CN" sz="1800" dirty="0" smtClean="0"/>
          </a:p>
          <a:p>
            <a:pPr marL="0" indent="0" algn="ctr">
              <a:buNone/>
            </a:pPr>
            <a:r>
              <a:rPr lang="en-US" altLang="zh-CN" sz="1800" dirty="0"/>
              <a:t>www.partulab.com</a:t>
            </a:r>
            <a:endParaRPr lang="en-US" altLang="zh-CN" sz="1800" dirty="0" smtClean="0"/>
          </a:p>
          <a:p>
            <a:pPr marL="0" indent="0" algn="ctr">
              <a:buNone/>
            </a:pPr>
            <a:endParaRPr lang="zh-CN" altLang="en-US" dirty="0"/>
          </a:p>
        </p:txBody>
      </p:sp>
    </p:spTree>
    <p:extLst>
      <p:ext uri="{BB962C8B-B14F-4D97-AF65-F5344CB8AC3E}">
        <p14:creationId xmlns:p14="http://schemas.microsoft.com/office/powerpoint/2010/main" val="4241062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0"/>
            <a:ext cx="7772400" cy="1143000"/>
          </a:xfrm>
        </p:spPr>
        <p:txBody>
          <a:bodyPr>
            <a:normAutofit/>
          </a:bodyPr>
          <a:lstStyle/>
          <a:p>
            <a:r>
              <a:rPr lang="zh-CN" altLang="en-US" sz="3200" b="1" dirty="0">
                <a:solidFill>
                  <a:srgbClr val="FF0066"/>
                </a:solidFill>
              </a:rPr>
              <a:t>固体电介质测量及</a:t>
            </a:r>
            <a:r>
              <a:rPr lang="zh-CN" altLang="en-US" sz="3200" b="1" dirty="0" smtClean="0">
                <a:solidFill>
                  <a:srgbClr val="FF0066"/>
                </a:solidFill>
              </a:rPr>
              <a:t>应用</a:t>
            </a:r>
            <a:endParaRPr lang="zh-CN" altLang="en-US" sz="3200" b="1" dirty="0">
              <a:solidFill>
                <a:srgbClr val="FF0066"/>
              </a:solidFill>
            </a:endParaRPr>
          </a:p>
        </p:txBody>
      </p:sp>
      <p:sp>
        <p:nvSpPr>
          <p:cNvPr id="3" name="内容占位符 2"/>
          <p:cNvSpPr>
            <a:spLocks noGrp="1"/>
          </p:cNvSpPr>
          <p:nvPr>
            <p:ph sz="quarter" idx="1"/>
          </p:nvPr>
        </p:nvSpPr>
        <p:spPr/>
        <p:txBody>
          <a:bodyPr>
            <a:normAutofit/>
          </a:bodyPr>
          <a:lstStyle/>
          <a:p>
            <a:r>
              <a:rPr lang="zh-CN" altLang="en-US" sz="2400" dirty="0"/>
              <a:t>介电材料和绝缘材料是电子和电气工程中不可缺少的功能材料，它主要应用材料的介电性能</a:t>
            </a:r>
            <a:r>
              <a:rPr lang="zh-CN" altLang="en-US" sz="2400" dirty="0" smtClean="0"/>
              <a:t>。</a:t>
            </a:r>
            <a:endParaRPr lang="en-US" altLang="zh-CN" sz="2400" dirty="0" smtClean="0"/>
          </a:p>
          <a:p>
            <a:endParaRPr lang="en-US" altLang="zh-CN" sz="2400" dirty="0"/>
          </a:p>
          <a:p>
            <a:r>
              <a:rPr lang="zh-CN" altLang="en-US" sz="2400" dirty="0" smtClean="0"/>
              <a:t>压电</a:t>
            </a:r>
            <a:r>
              <a:rPr lang="zh-CN" altLang="en-US" sz="2400" dirty="0"/>
              <a:t>、铁电材料具有各种特殊的物理性能，包括压电效应、热释电效应、电光效应、声光效应、非线性光学效应以及铁电畴的开关特性等，成为一类非常重要的功能材料，已十分广泛地应用于电子技术、激光技术和计算机技术等高新技术领域中</a:t>
            </a:r>
            <a:r>
              <a:rPr lang="zh-CN" altLang="en-US" sz="2400" dirty="0" smtClean="0"/>
              <a:t>。</a:t>
            </a:r>
            <a:endParaRPr lang="en-US" altLang="zh-CN" sz="2400" dirty="0" smtClean="0"/>
          </a:p>
          <a:p>
            <a:endParaRPr lang="en-US" altLang="zh-CN" sz="2400" dirty="0"/>
          </a:p>
          <a:p>
            <a:r>
              <a:rPr lang="zh-CN" altLang="en-US" sz="2400" dirty="0" smtClean="0"/>
              <a:t>这</a:t>
            </a:r>
            <a:r>
              <a:rPr lang="zh-CN" altLang="en-US" sz="2400" dirty="0"/>
              <a:t>一类材料总称为电介质。</a:t>
            </a:r>
          </a:p>
          <a:p>
            <a:endParaRPr lang="zh-CN" altLang="en-US" sz="2400" dirty="0"/>
          </a:p>
        </p:txBody>
      </p:sp>
    </p:spTree>
    <p:extLst>
      <p:ext uri="{BB962C8B-B14F-4D97-AF65-F5344CB8AC3E}">
        <p14:creationId xmlns:p14="http://schemas.microsoft.com/office/powerpoint/2010/main" val="2802443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0"/>
            <a:ext cx="7772400" cy="1143000"/>
          </a:xfrm>
        </p:spPr>
        <p:txBody>
          <a:bodyPr>
            <a:normAutofit/>
          </a:bodyPr>
          <a:lstStyle/>
          <a:p>
            <a:r>
              <a:rPr lang="zh-CN" altLang="en-US" sz="3200" b="1" dirty="0">
                <a:solidFill>
                  <a:srgbClr val="FF0066"/>
                </a:solidFill>
              </a:rPr>
              <a:t>固体电介质测量及</a:t>
            </a:r>
            <a:r>
              <a:rPr lang="zh-CN" altLang="en-US" sz="3200" b="1" dirty="0" smtClean="0">
                <a:solidFill>
                  <a:srgbClr val="FF0066"/>
                </a:solidFill>
              </a:rPr>
              <a:t>应用</a:t>
            </a:r>
            <a:endParaRPr lang="zh-CN" altLang="en-US" sz="3200" dirty="0">
              <a:solidFill>
                <a:srgbClr val="FF0066"/>
              </a:solidFill>
            </a:endParaRPr>
          </a:p>
        </p:txBody>
      </p:sp>
      <p:sp>
        <p:nvSpPr>
          <p:cNvPr id="3" name="内容占位符 2"/>
          <p:cNvSpPr>
            <a:spLocks noGrp="1"/>
          </p:cNvSpPr>
          <p:nvPr>
            <p:ph sz="quarter" idx="1"/>
          </p:nvPr>
        </p:nvSpPr>
        <p:spPr>
          <a:xfrm>
            <a:off x="899592" y="1556792"/>
            <a:ext cx="7772400" cy="4572000"/>
          </a:xfrm>
        </p:spPr>
        <p:txBody>
          <a:bodyPr>
            <a:normAutofit fontScale="92500" lnSpcReduction="10000"/>
          </a:bodyPr>
          <a:lstStyle/>
          <a:p>
            <a:r>
              <a:rPr lang="zh-CN" altLang="en-US" dirty="0"/>
              <a:t>钛酸钡</a:t>
            </a:r>
            <a:r>
              <a:rPr lang="en-US" altLang="zh-CN" dirty="0"/>
              <a:t>(BaTiO3)</a:t>
            </a:r>
            <a:r>
              <a:rPr lang="zh-CN" altLang="en-US" dirty="0"/>
              <a:t>陶瓷介电性能研究</a:t>
            </a:r>
          </a:p>
          <a:p>
            <a:endParaRPr lang="zh-CN" altLang="en-US" dirty="0"/>
          </a:p>
          <a:p>
            <a:r>
              <a:rPr lang="zh-CN" altLang="en-US" dirty="0"/>
              <a:t>钛酸钡单晶介电性能研究</a:t>
            </a:r>
          </a:p>
          <a:p>
            <a:endParaRPr lang="zh-CN" altLang="en-US" dirty="0"/>
          </a:p>
          <a:p>
            <a:r>
              <a:rPr lang="zh-CN" altLang="en-US" dirty="0"/>
              <a:t>磁电复合材料介电性能研究</a:t>
            </a:r>
          </a:p>
          <a:p>
            <a:endParaRPr lang="zh-CN" altLang="en-US" dirty="0"/>
          </a:p>
          <a:p>
            <a:r>
              <a:rPr lang="zh-CN" altLang="en-US" dirty="0"/>
              <a:t>聚苯胺导电聚合物的介电性能研究</a:t>
            </a:r>
          </a:p>
          <a:p>
            <a:endParaRPr lang="zh-CN" altLang="en-US" dirty="0"/>
          </a:p>
          <a:p>
            <a:r>
              <a:rPr lang="zh-CN" altLang="en-US" dirty="0"/>
              <a:t>石墨烯复合材料的介电性能研究</a:t>
            </a:r>
          </a:p>
          <a:p>
            <a:endParaRPr lang="zh-CN" altLang="en-US" dirty="0"/>
          </a:p>
          <a:p>
            <a:r>
              <a:rPr lang="zh-CN" altLang="en-US" dirty="0"/>
              <a:t>氧化物玻璃介电性能研究</a:t>
            </a:r>
          </a:p>
          <a:p>
            <a:endParaRPr lang="zh-CN" altLang="en-US" dirty="0"/>
          </a:p>
          <a:p>
            <a:endParaRPr lang="zh-CN" altLang="en-US" dirty="0"/>
          </a:p>
        </p:txBody>
      </p:sp>
    </p:spTree>
    <p:extLst>
      <p:ext uri="{BB962C8B-B14F-4D97-AF65-F5344CB8AC3E}">
        <p14:creationId xmlns:p14="http://schemas.microsoft.com/office/powerpoint/2010/main" val="1877730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12292"/>
            <a:ext cx="7772400" cy="1143000"/>
          </a:xfrm>
        </p:spPr>
        <p:txBody>
          <a:bodyPr>
            <a:normAutofit/>
          </a:bodyPr>
          <a:lstStyle/>
          <a:p>
            <a:r>
              <a:rPr lang="zh-CN" altLang="en-US" sz="3200" b="1" dirty="0">
                <a:solidFill>
                  <a:srgbClr val="FF0066"/>
                </a:solidFill>
              </a:rPr>
              <a:t>钛酸钡</a:t>
            </a:r>
            <a:r>
              <a:rPr lang="en-US" altLang="zh-CN" sz="3200" b="1" dirty="0">
                <a:solidFill>
                  <a:srgbClr val="FF0066"/>
                </a:solidFill>
              </a:rPr>
              <a:t>(BaTiO3)</a:t>
            </a:r>
            <a:r>
              <a:rPr lang="zh-CN" altLang="en-US" sz="3200" b="1" dirty="0">
                <a:solidFill>
                  <a:srgbClr val="FF0066"/>
                </a:solidFill>
              </a:rPr>
              <a:t>陶瓷介电性能</a:t>
            </a:r>
            <a:r>
              <a:rPr lang="zh-CN" altLang="en-US" sz="3200" b="1" dirty="0" smtClean="0">
                <a:solidFill>
                  <a:srgbClr val="FF0066"/>
                </a:solidFill>
              </a:rPr>
              <a:t>研究</a:t>
            </a:r>
            <a:endParaRPr lang="zh-CN" altLang="en-US" sz="3200" dirty="0">
              <a:solidFill>
                <a:srgbClr val="FF0066"/>
              </a:solidFill>
            </a:endParaRPr>
          </a:p>
        </p:txBody>
      </p:sp>
      <p:sp>
        <p:nvSpPr>
          <p:cNvPr id="3" name="内容占位符 2"/>
          <p:cNvSpPr>
            <a:spLocks noGrp="1"/>
          </p:cNvSpPr>
          <p:nvPr>
            <p:ph sz="quarter" idx="1"/>
          </p:nvPr>
        </p:nvSpPr>
        <p:spPr/>
        <p:txBody>
          <a:bodyPr/>
          <a:lstStyle/>
          <a:p>
            <a:r>
              <a:rPr lang="zh-CN" altLang="en-US" dirty="0"/>
              <a:t>钛酸钡</a:t>
            </a:r>
            <a:r>
              <a:rPr lang="en-US" altLang="zh-CN" dirty="0"/>
              <a:t>(BaTiO3)</a:t>
            </a:r>
            <a:r>
              <a:rPr lang="zh-CN" altLang="en-US" dirty="0"/>
              <a:t>陶瓷具有较好的介电和压电性能，钛酸钡作为一种性能优异的铁电材料，近几十年来已发展成为一类新型现代功能陶瓷</a:t>
            </a:r>
            <a:r>
              <a:rPr lang="zh-CN" altLang="en-US" dirty="0" smtClean="0"/>
              <a:t>。</a:t>
            </a:r>
            <a:endParaRPr lang="en-US" altLang="zh-CN" dirty="0" smtClean="0"/>
          </a:p>
          <a:p>
            <a:endParaRPr lang="en-US" altLang="zh-CN" dirty="0"/>
          </a:p>
          <a:p>
            <a:r>
              <a:rPr lang="zh-CN" altLang="en-US" dirty="0" smtClean="0"/>
              <a:t>纯</a:t>
            </a:r>
            <a:r>
              <a:rPr lang="zh-CN" altLang="en-US" dirty="0"/>
              <a:t>钛酸钡的居里温度在</a:t>
            </a:r>
            <a:r>
              <a:rPr lang="en-US" altLang="zh-CN" dirty="0"/>
              <a:t>120℃</a:t>
            </a:r>
            <a:r>
              <a:rPr lang="zh-CN" altLang="en-US" dirty="0"/>
              <a:t>左右，限制了其在室温下的应用</a:t>
            </a:r>
            <a:r>
              <a:rPr lang="zh-CN" altLang="en-US" dirty="0" smtClean="0"/>
              <a:t>。</a:t>
            </a:r>
            <a:endParaRPr lang="en-US" altLang="zh-CN" dirty="0" smtClean="0"/>
          </a:p>
          <a:p>
            <a:endParaRPr lang="en-US" altLang="zh-CN" dirty="0"/>
          </a:p>
          <a:p>
            <a:r>
              <a:rPr lang="zh-CN" altLang="en-US" dirty="0" smtClean="0"/>
              <a:t>为了</a:t>
            </a:r>
            <a:r>
              <a:rPr lang="zh-CN" altLang="en-US" dirty="0"/>
              <a:t>改善钛酸钡的室温介电性能，掺杂钛酸钡成为人们首选的研究方向。</a:t>
            </a:r>
          </a:p>
          <a:p>
            <a:endParaRPr lang="zh-CN" altLang="en-US" dirty="0"/>
          </a:p>
        </p:txBody>
      </p:sp>
    </p:spTree>
    <p:extLst>
      <p:ext uri="{BB962C8B-B14F-4D97-AF65-F5344CB8AC3E}">
        <p14:creationId xmlns:p14="http://schemas.microsoft.com/office/powerpoint/2010/main" val="3489507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116632"/>
            <a:ext cx="7772400" cy="1143000"/>
          </a:xfrm>
        </p:spPr>
        <p:txBody>
          <a:bodyPr>
            <a:normAutofit/>
          </a:bodyPr>
          <a:lstStyle/>
          <a:p>
            <a:r>
              <a:rPr lang="zh-CN" altLang="en-US" sz="3200" b="1" dirty="0">
                <a:solidFill>
                  <a:srgbClr val="FF0066"/>
                </a:solidFill>
              </a:rPr>
              <a:t>钛酸钡单晶介电性能</a:t>
            </a:r>
            <a:r>
              <a:rPr lang="zh-CN" altLang="en-US" sz="3200" b="1" dirty="0" smtClean="0">
                <a:solidFill>
                  <a:srgbClr val="FF0066"/>
                </a:solidFill>
              </a:rPr>
              <a:t>研究</a:t>
            </a:r>
            <a:endParaRPr lang="zh-CN" altLang="en-US" sz="3200" b="1" dirty="0">
              <a:solidFill>
                <a:srgbClr val="FF0066"/>
              </a:solidFill>
            </a:endParaRPr>
          </a:p>
        </p:txBody>
      </p:sp>
      <p:sp>
        <p:nvSpPr>
          <p:cNvPr id="3" name="内容占位符 2"/>
          <p:cNvSpPr>
            <a:spLocks noGrp="1"/>
          </p:cNvSpPr>
          <p:nvPr>
            <p:ph sz="quarter" idx="1"/>
          </p:nvPr>
        </p:nvSpPr>
        <p:spPr/>
        <p:txBody>
          <a:bodyPr/>
          <a:lstStyle/>
          <a:p>
            <a:r>
              <a:rPr lang="zh-CN" altLang="en-US" dirty="0"/>
              <a:t>钛酸钡是最早发现的钙钛矿型铁电体，钛酸钡单晶仍然是当今铁电体和固体物理学领域内的研究热点，现今又发现能够实现可逆的大场致应变，在高应变驱动器上展现出了强烈的应用</a:t>
            </a:r>
            <a:r>
              <a:rPr lang="zh-CN" altLang="en-US" dirty="0" smtClean="0"/>
              <a:t>前景。</a:t>
            </a:r>
            <a:endParaRPr lang="en-US" altLang="zh-CN" dirty="0" smtClean="0"/>
          </a:p>
          <a:p>
            <a:endParaRPr lang="en-US" altLang="zh-CN" dirty="0"/>
          </a:p>
          <a:p>
            <a:r>
              <a:rPr lang="zh-CN" altLang="en-US" dirty="0" smtClean="0"/>
              <a:t>同时</a:t>
            </a:r>
            <a:r>
              <a:rPr lang="zh-CN" altLang="en-US" dirty="0"/>
              <a:t>，通过工程化畴结构的调整，其具有优良的压电性能，这使得钛酸钡单晶同时成为非线性光学器件、压电和高应变领域内的一种优秀的无铅环保型单晶材料。 </a:t>
            </a:r>
          </a:p>
          <a:p>
            <a:endParaRPr lang="zh-CN" altLang="en-US" dirty="0"/>
          </a:p>
          <a:p>
            <a:endParaRPr lang="zh-CN" altLang="en-US" dirty="0"/>
          </a:p>
        </p:txBody>
      </p:sp>
    </p:spTree>
    <p:extLst>
      <p:ext uri="{BB962C8B-B14F-4D97-AF65-F5344CB8AC3E}">
        <p14:creationId xmlns:p14="http://schemas.microsoft.com/office/powerpoint/2010/main" val="789724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a:solidFill>
                  <a:srgbClr val="FF0066"/>
                </a:solidFill>
              </a:rPr>
              <a:t>磁电复合材料介电性能</a:t>
            </a:r>
            <a:r>
              <a:rPr lang="zh-CN" altLang="en-US" sz="3200" b="1" dirty="0" smtClean="0">
                <a:solidFill>
                  <a:srgbClr val="FF0066"/>
                </a:solidFill>
              </a:rPr>
              <a:t>研究</a:t>
            </a:r>
            <a:endParaRPr lang="zh-CN" altLang="en-US" sz="3200" dirty="0">
              <a:solidFill>
                <a:srgbClr val="FF0066"/>
              </a:solidFill>
            </a:endParaRPr>
          </a:p>
        </p:txBody>
      </p:sp>
      <p:sp>
        <p:nvSpPr>
          <p:cNvPr id="3" name="内容占位符 2"/>
          <p:cNvSpPr>
            <a:spLocks noGrp="1"/>
          </p:cNvSpPr>
          <p:nvPr>
            <p:ph sz="quarter" idx="1"/>
          </p:nvPr>
        </p:nvSpPr>
        <p:spPr/>
        <p:txBody>
          <a:bodyPr/>
          <a:lstStyle/>
          <a:p>
            <a:endParaRPr lang="en-US" altLang="zh-CN" dirty="0" smtClean="0"/>
          </a:p>
          <a:p>
            <a:r>
              <a:rPr lang="zh-CN" altLang="en-US" dirty="0" smtClean="0"/>
              <a:t>磁</a:t>
            </a:r>
            <a:r>
              <a:rPr lang="zh-CN" altLang="en-US" dirty="0"/>
              <a:t>电复合材料是一种新型功能材料</a:t>
            </a:r>
            <a:r>
              <a:rPr lang="en-US" altLang="zh-CN" dirty="0"/>
              <a:t>,</a:t>
            </a:r>
            <a:r>
              <a:rPr lang="zh-CN" altLang="en-US" dirty="0"/>
              <a:t>它集铁磁体的铁磁性和铁电体的铁电性于一体</a:t>
            </a:r>
            <a:r>
              <a:rPr lang="en-US" altLang="zh-CN" dirty="0"/>
              <a:t>,</a:t>
            </a:r>
            <a:r>
              <a:rPr lang="zh-CN" altLang="en-US" dirty="0"/>
              <a:t>其磁电效应是通过压电相和磁滞伸缩相的乘积效应来实现的</a:t>
            </a:r>
            <a:r>
              <a:rPr lang="zh-CN" altLang="en-US" dirty="0" smtClean="0"/>
              <a:t>。</a:t>
            </a:r>
            <a:endParaRPr lang="en-US" altLang="zh-CN" dirty="0" smtClean="0"/>
          </a:p>
          <a:p>
            <a:endParaRPr lang="en-US" altLang="zh-CN" dirty="0"/>
          </a:p>
          <a:p>
            <a:r>
              <a:rPr lang="zh-CN" altLang="en-US" dirty="0" smtClean="0"/>
              <a:t>具有</a:t>
            </a:r>
            <a:r>
              <a:rPr lang="zh-CN" altLang="en-US" dirty="0"/>
              <a:t>磁电效应的磁电材料可以实现磁场和电场之间的相互转换。</a:t>
            </a:r>
          </a:p>
          <a:p>
            <a:endParaRPr lang="zh-CN" altLang="en-US" dirty="0"/>
          </a:p>
          <a:p>
            <a:endParaRPr lang="zh-CN" altLang="en-US" dirty="0"/>
          </a:p>
        </p:txBody>
      </p:sp>
    </p:spTree>
    <p:extLst>
      <p:ext uri="{BB962C8B-B14F-4D97-AF65-F5344CB8AC3E}">
        <p14:creationId xmlns:p14="http://schemas.microsoft.com/office/powerpoint/2010/main" val="2450079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30596"/>
            <a:ext cx="7772400" cy="1143000"/>
          </a:xfrm>
        </p:spPr>
        <p:txBody>
          <a:bodyPr>
            <a:normAutofit/>
          </a:bodyPr>
          <a:lstStyle/>
          <a:p>
            <a:r>
              <a:rPr lang="zh-CN" altLang="en-US" sz="3200" b="1" dirty="0">
                <a:solidFill>
                  <a:srgbClr val="FF0066"/>
                </a:solidFill>
              </a:rPr>
              <a:t>聚苯胺导电聚合物的介电性能</a:t>
            </a:r>
            <a:r>
              <a:rPr lang="zh-CN" altLang="en-US" sz="3200" b="1" dirty="0" smtClean="0">
                <a:solidFill>
                  <a:srgbClr val="FF0066"/>
                </a:solidFill>
              </a:rPr>
              <a:t>研究</a:t>
            </a:r>
            <a:endParaRPr lang="zh-CN" altLang="en-US" sz="3200" dirty="0">
              <a:solidFill>
                <a:srgbClr val="FF0066"/>
              </a:solidFill>
            </a:endParaRPr>
          </a:p>
        </p:txBody>
      </p:sp>
      <p:sp>
        <p:nvSpPr>
          <p:cNvPr id="3" name="内容占位符 2"/>
          <p:cNvSpPr>
            <a:spLocks noGrp="1"/>
          </p:cNvSpPr>
          <p:nvPr>
            <p:ph sz="quarter" idx="1"/>
          </p:nvPr>
        </p:nvSpPr>
        <p:spPr>
          <a:xfrm>
            <a:off x="899592" y="1628800"/>
            <a:ext cx="7772400" cy="4572000"/>
          </a:xfrm>
        </p:spPr>
        <p:txBody>
          <a:bodyPr/>
          <a:lstStyle/>
          <a:p>
            <a:r>
              <a:rPr lang="zh-CN" altLang="en-US" dirty="0"/>
              <a:t>导电聚合物在电子领域和光电子领域有广泛的用途，典型的本征导电聚合物有聚乙炔</a:t>
            </a:r>
            <a:r>
              <a:rPr lang="zh-CN" altLang="en-US" dirty="0" smtClean="0"/>
              <a:t>。</a:t>
            </a:r>
            <a:endParaRPr lang="en-US" altLang="zh-CN" dirty="0" smtClean="0"/>
          </a:p>
          <a:p>
            <a:endParaRPr lang="en-US" altLang="zh-CN" dirty="0"/>
          </a:p>
          <a:p>
            <a:r>
              <a:rPr lang="zh-CN" altLang="en-US" dirty="0" smtClean="0"/>
              <a:t>其中 </a:t>
            </a:r>
            <a:r>
              <a:rPr lang="en-US" altLang="zh-CN" dirty="0"/>
              <a:t>,</a:t>
            </a:r>
            <a:r>
              <a:rPr lang="zh-CN" altLang="en-US" dirty="0"/>
              <a:t>聚苯胺由于其结构多样化、易加工、价格低廉以及特殊的掺杂机制而成为导电聚合物的研究热点</a:t>
            </a:r>
            <a:r>
              <a:rPr lang="zh-CN" altLang="en-US" dirty="0" smtClean="0"/>
              <a:t>。</a:t>
            </a:r>
            <a:endParaRPr lang="en-US" altLang="zh-CN" dirty="0" smtClean="0"/>
          </a:p>
          <a:p>
            <a:endParaRPr lang="en-US" altLang="zh-CN" dirty="0"/>
          </a:p>
          <a:p>
            <a:r>
              <a:rPr lang="zh-CN" altLang="en-US" dirty="0" smtClean="0"/>
              <a:t>聚苯胺</a:t>
            </a:r>
            <a:r>
              <a:rPr lang="zh-CN" altLang="en-US" dirty="0"/>
              <a:t>有许多独特的性能使它在技术上显示极大的应用前景 </a:t>
            </a:r>
            <a:r>
              <a:rPr lang="en-US" altLang="zh-CN" dirty="0"/>
              <a:t>,</a:t>
            </a:r>
            <a:r>
              <a:rPr lang="zh-CN" altLang="en-US" dirty="0"/>
              <a:t>尤其是在微波吸收和电磁干扰屏蔽方面 。</a:t>
            </a:r>
          </a:p>
          <a:p>
            <a:endParaRPr lang="zh-CN" altLang="en-US" dirty="0"/>
          </a:p>
          <a:p>
            <a:endParaRPr lang="zh-CN" altLang="en-US" dirty="0"/>
          </a:p>
        </p:txBody>
      </p:sp>
    </p:spTree>
    <p:extLst>
      <p:ext uri="{BB962C8B-B14F-4D97-AF65-F5344CB8AC3E}">
        <p14:creationId xmlns:p14="http://schemas.microsoft.com/office/powerpoint/2010/main" val="39633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188640"/>
            <a:ext cx="7772400" cy="1143000"/>
          </a:xfrm>
        </p:spPr>
        <p:txBody>
          <a:bodyPr>
            <a:normAutofit/>
          </a:bodyPr>
          <a:lstStyle/>
          <a:p>
            <a:r>
              <a:rPr lang="zh-CN" altLang="en-US" sz="3200" b="1" dirty="0">
                <a:solidFill>
                  <a:srgbClr val="FF0066"/>
                </a:solidFill>
              </a:rPr>
              <a:t>石墨烯复合材料的介电性能</a:t>
            </a:r>
            <a:r>
              <a:rPr lang="zh-CN" altLang="en-US" sz="3200" b="1" dirty="0" smtClean="0">
                <a:solidFill>
                  <a:srgbClr val="FF0066"/>
                </a:solidFill>
              </a:rPr>
              <a:t>研究</a:t>
            </a:r>
            <a:endParaRPr lang="zh-CN" altLang="en-US" sz="3200" dirty="0">
              <a:solidFill>
                <a:srgbClr val="FF0066"/>
              </a:solidFill>
            </a:endParaRPr>
          </a:p>
        </p:txBody>
      </p:sp>
      <p:sp>
        <p:nvSpPr>
          <p:cNvPr id="3" name="内容占位符 2"/>
          <p:cNvSpPr>
            <a:spLocks noGrp="1"/>
          </p:cNvSpPr>
          <p:nvPr>
            <p:ph sz="quarter" idx="1"/>
          </p:nvPr>
        </p:nvSpPr>
        <p:spPr/>
        <p:txBody>
          <a:bodyPr/>
          <a:lstStyle/>
          <a:p>
            <a:endParaRPr lang="en-US" altLang="zh-CN" dirty="0" smtClean="0"/>
          </a:p>
          <a:p>
            <a:r>
              <a:rPr lang="zh-CN" altLang="en-US" dirty="0" smtClean="0"/>
              <a:t>环氧树脂</a:t>
            </a:r>
            <a:r>
              <a:rPr lang="zh-CN" altLang="en-US" dirty="0"/>
              <a:t>作为一种最常用的基体树脂，具有耐热性高、介电性高、价格低的特点，将其作为基体添加石墨烯制备的石墨烯／环氧树脂纳米复合材料具有优异的性能，并在多个领域有巨大的潜在应用价值</a:t>
            </a:r>
            <a:r>
              <a:rPr lang="zh-CN" altLang="en-US" dirty="0" smtClean="0"/>
              <a:t>。</a:t>
            </a:r>
            <a:endParaRPr lang="en-US" altLang="zh-CN" dirty="0" smtClean="0"/>
          </a:p>
          <a:p>
            <a:endParaRPr lang="en-US" altLang="zh-CN" dirty="0"/>
          </a:p>
          <a:p>
            <a:r>
              <a:rPr lang="zh-CN" altLang="en-US" dirty="0" smtClean="0"/>
              <a:t>目前</a:t>
            </a:r>
            <a:r>
              <a:rPr lang="zh-CN" altLang="en-US" dirty="0"/>
              <a:t>对于石墨烯填充环氧树脂基复合材料的介电性能，国内外相关研究较少。</a:t>
            </a:r>
          </a:p>
          <a:p>
            <a:endParaRPr lang="zh-CN" altLang="en-US" dirty="0"/>
          </a:p>
          <a:p>
            <a:endParaRPr lang="zh-CN" altLang="en-US" dirty="0"/>
          </a:p>
        </p:txBody>
      </p:sp>
    </p:spTree>
    <p:extLst>
      <p:ext uri="{BB962C8B-B14F-4D97-AF65-F5344CB8AC3E}">
        <p14:creationId xmlns:p14="http://schemas.microsoft.com/office/powerpoint/2010/main" val="828087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0"/>
            <a:ext cx="7772400" cy="1143000"/>
          </a:xfrm>
        </p:spPr>
        <p:txBody>
          <a:bodyPr>
            <a:normAutofit/>
          </a:bodyPr>
          <a:lstStyle/>
          <a:p>
            <a:r>
              <a:rPr lang="zh-CN" altLang="en-US" sz="3200" b="1" dirty="0">
                <a:solidFill>
                  <a:srgbClr val="FF0066"/>
                </a:solidFill>
              </a:rPr>
              <a:t>氧化物玻璃介电性能</a:t>
            </a:r>
            <a:r>
              <a:rPr lang="zh-CN" altLang="en-US" sz="3200" b="1" dirty="0" smtClean="0">
                <a:solidFill>
                  <a:srgbClr val="FF0066"/>
                </a:solidFill>
              </a:rPr>
              <a:t>研究</a:t>
            </a:r>
            <a:endParaRPr lang="zh-CN" altLang="en-US" sz="3200" dirty="0">
              <a:solidFill>
                <a:srgbClr val="FF0066"/>
              </a:solidFill>
            </a:endParaRPr>
          </a:p>
        </p:txBody>
      </p:sp>
      <p:sp>
        <p:nvSpPr>
          <p:cNvPr id="3" name="内容占位符 2"/>
          <p:cNvSpPr>
            <a:spLocks noGrp="1"/>
          </p:cNvSpPr>
          <p:nvPr>
            <p:ph sz="quarter" idx="1"/>
          </p:nvPr>
        </p:nvSpPr>
        <p:spPr/>
        <p:txBody>
          <a:bodyPr>
            <a:normAutofit lnSpcReduction="10000"/>
          </a:bodyPr>
          <a:lstStyle/>
          <a:p>
            <a:r>
              <a:rPr lang="zh-CN" altLang="en-US" dirty="0"/>
              <a:t>微晶玻璃中晶相的种类和含量是影响其介电性能的根本因素</a:t>
            </a:r>
            <a:r>
              <a:rPr lang="en-US" altLang="zh-CN" dirty="0" smtClean="0"/>
              <a:t>;</a:t>
            </a:r>
          </a:p>
          <a:p>
            <a:endParaRPr lang="en-US" altLang="zh-CN" dirty="0" smtClean="0"/>
          </a:p>
          <a:p>
            <a:r>
              <a:rPr lang="zh-CN" altLang="en-US" dirty="0" smtClean="0"/>
              <a:t>在</a:t>
            </a:r>
            <a:r>
              <a:rPr lang="zh-CN" altLang="en-US" dirty="0"/>
              <a:t>其他玻璃中成分的变化对玻璃的介电性能有根本的影响</a:t>
            </a:r>
            <a:r>
              <a:rPr lang="en-US" altLang="zh-CN" dirty="0" smtClean="0"/>
              <a:t>;</a:t>
            </a:r>
          </a:p>
          <a:p>
            <a:endParaRPr lang="en-US" altLang="zh-CN" dirty="0" smtClean="0"/>
          </a:p>
          <a:p>
            <a:r>
              <a:rPr lang="zh-CN" altLang="en-US" dirty="0" smtClean="0"/>
              <a:t>一些</a:t>
            </a:r>
            <a:r>
              <a:rPr lang="zh-CN" altLang="en-US" dirty="0"/>
              <a:t>过渡元素对玻璃的介电性能能产生较大影响</a:t>
            </a:r>
            <a:r>
              <a:rPr lang="en-US" altLang="zh-CN" dirty="0"/>
              <a:t>,</a:t>
            </a:r>
            <a:r>
              <a:rPr lang="zh-CN" altLang="en-US" dirty="0"/>
              <a:t>一些变价元素对玻璃介电性能影响较复杂</a:t>
            </a:r>
            <a:r>
              <a:rPr lang="zh-CN" altLang="en-US" dirty="0" smtClean="0"/>
              <a:t>。</a:t>
            </a:r>
            <a:endParaRPr lang="en-US" altLang="zh-CN" dirty="0" smtClean="0"/>
          </a:p>
          <a:p>
            <a:endParaRPr lang="en-US" altLang="zh-CN" dirty="0"/>
          </a:p>
          <a:p>
            <a:r>
              <a:rPr lang="zh-CN" altLang="en-US" dirty="0" smtClean="0"/>
              <a:t>对</a:t>
            </a:r>
            <a:r>
              <a:rPr lang="zh-CN" altLang="en-US" dirty="0"/>
              <a:t>玻璃介电性能研究进行了展望并指出调整其成分是改善玻璃介电性能的</a:t>
            </a:r>
            <a:r>
              <a:rPr lang="zh-CN" altLang="en-US" dirty="0" smtClean="0"/>
              <a:t>根本。</a:t>
            </a:r>
            <a:endParaRPr lang="zh-CN" altLang="en-US" dirty="0"/>
          </a:p>
          <a:p>
            <a:endParaRPr lang="zh-CN" altLang="en-US" dirty="0"/>
          </a:p>
          <a:p>
            <a:endParaRPr lang="zh-CN" altLang="en-US" dirty="0"/>
          </a:p>
        </p:txBody>
      </p:sp>
    </p:spTree>
    <p:extLst>
      <p:ext uri="{BB962C8B-B14F-4D97-AF65-F5344CB8AC3E}">
        <p14:creationId xmlns:p14="http://schemas.microsoft.com/office/powerpoint/2010/main" val="18891817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55</TotalTime>
  <Words>622</Words>
  <Application>Microsoft Office PowerPoint</Application>
  <PresentationFormat>全屏显示(4:3)</PresentationFormat>
  <Paragraphs>63</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平衡</vt:lpstr>
      <vt:lpstr>介电测量与研究</vt:lpstr>
      <vt:lpstr>固体电介质测量及应用</vt:lpstr>
      <vt:lpstr>固体电介质测量及应用</vt:lpstr>
      <vt:lpstr>钛酸钡(BaTiO3)陶瓷介电性能研究</vt:lpstr>
      <vt:lpstr>钛酸钡单晶介电性能研究</vt:lpstr>
      <vt:lpstr>磁电复合材料介电性能研究</vt:lpstr>
      <vt:lpstr>聚苯胺导电聚合物的介电性能研究</vt:lpstr>
      <vt:lpstr>石墨烯复合材料的介电性能研究</vt:lpstr>
      <vt:lpstr>氧化物玻璃介电性能研究</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介电测量与研究</dc:title>
  <dc:creator>Administrator</dc:creator>
  <cp:lastModifiedBy>微软用户</cp:lastModifiedBy>
  <cp:revision>5</cp:revision>
  <dcterms:created xsi:type="dcterms:W3CDTF">2015-04-13T02:34:13Z</dcterms:created>
  <dcterms:modified xsi:type="dcterms:W3CDTF">2015-04-13T03:33:58Z</dcterms:modified>
</cp:coreProperties>
</file>