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315" r:id="rId1"/>
    <p:sldMasterId id="2147483666" r:id="rId2"/>
    <p:sldMasterId id="2147491083" r:id="rId3"/>
    <p:sldMasterId id="2147491350" r:id="rId4"/>
    <p:sldMasterId id="2147491348" r:id="rId5"/>
  </p:sldMasterIdLst>
  <p:notesMasterIdLst>
    <p:notesMasterId r:id="rId61"/>
  </p:notesMasterIdLst>
  <p:handoutMasterIdLst>
    <p:handoutMasterId r:id="rId62"/>
  </p:handoutMasterIdLst>
  <p:sldIdLst>
    <p:sldId id="311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50" r:id="rId29"/>
    <p:sldId id="351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52" r:id="rId53"/>
    <p:sldId id="353" r:id="rId54"/>
    <p:sldId id="354" r:id="rId55"/>
    <p:sldId id="291" r:id="rId56"/>
    <p:sldId id="293" r:id="rId57"/>
    <p:sldId id="294" r:id="rId58"/>
    <p:sldId id="297" r:id="rId59"/>
    <p:sldId id="324" r:id="rId6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D6BE"/>
    <a:srgbClr val="F0ECF4"/>
    <a:srgbClr val="FBEADA"/>
    <a:srgbClr val="F4F3F4"/>
    <a:srgbClr val="E5E3E3"/>
    <a:srgbClr val="E7E4D5"/>
    <a:srgbClr val="F2EFF5"/>
    <a:srgbClr val="EE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1" autoAdjust="0"/>
    <p:restoredTop sz="86496" autoAdjust="0"/>
  </p:normalViewPr>
  <p:slideViewPr>
    <p:cSldViewPr>
      <p:cViewPr varScale="1">
        <p:scale>
          <a:sx n="86" d="100"/>
          <a:sy n="86" d="100"/>
        </p:scale>
        <p:origin x="138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78" d="100"/>
          <a:sy n="78" d="100"/>
        </p:scale>
        <p:origin x="-207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49B7EC8-E0E2-4017-9CEF-0AD5E7958A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5320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76F0337-BE90-4223-99B3-6AF1555BE7F4}" type="datetimeFigureOut">
              <a:rPr lang="zh-CN" altLang="en-US"/>
              <a:pPr>
                <a:defRPr/>
              </a:pPr>
              <a:t>2018-09-11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5DCE515-E3FE-41A2-9F03-32A0D3326C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072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64111F48-62DB-4692-B72F-3B1DDDFFB3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19C2870C-709A-4064-B066-FF93DC127A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BFEA4E3F-5C8B-44E5-853D-5763FE0E5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A59FAE9-8147-4041-AAF4-3D429E970CD2}" type="slidenum">
              <a:rPr lang="zh-CN" altLang="en-US" smtClean="0">
                <a:latin typeface="Calibri" panose="020F0502020204030204" pitchFamily="34" charset="0"/>
              </a:rPr>
              <a:pPr/>
              <a:t>52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8939" y="3584575"/>
            <a:ext cx="7696200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7800" y="4575175"/>
            <a:ext cx="6278479" cy="758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5454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6200"/>
            <a:ext cx="6477000" cy="585788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838200"/>
            <a:ext cx="8077200" cy="2971800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spcBef>
                <a:spcPts val="1200"/>
              </a:spcBef>
              <a:defRPr sz="16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4665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1785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956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11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89922" y="2130425"/>
            <a:ext cx="60198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09800" y="3886200"/>
            <a:ext cx="491412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8451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6019800" cy="635000"/>
          </a:xfrm>
        </p:spPr>
        <p:txBody>
          <a:bodyPr tIns="46800"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0" y="1600200"/>
            <a:ext cx="6021388" cy="4221163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>
              <a:lnSpc>
                <a:spcPct val="100000"/>
              </a:lnSpc>
              <a:spcBef>
                <a:spcPts val="1200"/>
              </a:spcBef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6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427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3581400"/>
            <a:ext cx="6477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7800" y="2081213"/>
            <a:ext cx="6477000" cy="150018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4089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708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69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6200"/>
            <a:ext cx="6477000" cy="585788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838200"/>
            <a:ext cx="8077200" cy="2971800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spcBef>
                <a:spcPts val="1200"/>
              </a:spcBef>
              <a:defRPr sz="16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141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301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79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theme" Target="../theme/theme3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 descr="Light horizontal"/>
          <p:cNvSpPr>
            <a:spLocks noChangeArrowheads="1"/>
          </p:cNvSpPr>
          <p:nvPr userDrawn="1"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D037DC-01FA-41CA-8EC3-3D5F818C3E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9524"/>
            <a:ext cx="9144001" cy="3486841"/>
          </a:xfrm>
          <a:prstGeom prst="rect">
            <a:avLst/>
          </a:prstGeom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ltGray">
          <a:xfrm flipV="1">
            <a:off x="0" y="3496365"/>
            <a:ext cx="9144000" cy="12588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3648765"/>
            <a:ext cx="8229600" cy="7921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68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9" name="AutoShape 21"/>
          <p:cNvSpPr>
            <a:spLocks noChangeArrowheads="1"/>
          </p:cNvSpPr>
          <p:nvPr userDrawn="1"/>
        </p:nvSpPr>
        <p:spPr bwMode="ltGray">
          <a:xfrm>
            <a:off x="1007269" y="4537765"/>
            <a:ext cx="7129462" cy="6350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097757" y="4573311"/>
            <a:ext cx="6948487" cy="5762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576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4098" name="Picture 2" descr="http://www.jieshun.cn/webimages/logo.png">
            <a:extLst>
              <a:ext uri="{FF2B5EF4-FFF2-40B4-BE49-F238E27FC236}">
                <a16:creationId xmlns:a16="http://schemas.microsoft.com/office/drawing/2014/main" id="{B6A39B95-5CB1-4CEB-9FD2-7C46EB16A3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38" y="76200"/>
            <a:ext cx="1485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3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宋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宋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 descr="Light horizontal"/>
          <p:cNvSpPr>
            <a:spLocks noChangeArrowheads="1"/>
          </p:cNvSpPr>
          <p:nvPr userDrawn="1"/>
        </p:nvSpPr>
        <p:spPr bwMode="gray">
          <a:xfrm>
            <a:off x="1" y="9525"/>
            <a:ext cx="533400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 bwMode="auto">
          <a:xfrm>
            <a:off x="990600" y="523150"/>
            <a:ext cx="6019800" cy="635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990600" y="1437550"/>
            <a:ext cx="6021388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   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716713"/>
            <a:ext cx="9144000" cy="1508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15"/>
          <p:cNvSpPr txBox="1">
            <a:spLocks noChangeArrowheads="1"/>
          </p:cNvSpPr>
          <p:nvPr userDrawn="1"/>
        </p:nvSpPr>
        <p:spPr bwMode="auto">
          <a:xfrm>
            <a:off x="8020878" y="6681038"/>
            <a:ext cx="1143000" cy="20005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700" b="1" i="1" dirty="0">
                <a:solidFill>
                  <a:schemeClr val="bg1"/>
                </a:solidFill>
              </a:rPr>
              <a:t>www.chanjet.com</a:t>
            </a:r>
            <a:endParaRPr lang="zh-CN" altLang="en-US" sz="7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jieshun.cn/webimages/logo.png">
            <a:extLst>
              <a:ext uri="{FF2B5EF4-FFF2-40B4-BE49-F238E27FC236}">
                <a16:creationId xmlns:a16="http://schemas.microsoft.com/office/drawing/2014/main" id="{69E06FAA-1EE2-4DB9-8FE1-6CA5492D9C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78650"/>
            <a:ext cx="14859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323" r:id="rId1"/>
    <p:sldLayoutId id="2147491324" r:id="rId2"/>
    <p:sldLayoutId id="2147491325" r:id="rId3"/>
    <p:sldLayoutId id="2147491328" r:id="rId4"/>
    <p:sldLayoutId id="2147491329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/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SzPct val="90000"/>
        <a:buFont typeface="Arial" charset="0"/>
        <a:buBlip>
          <a:blip r:embed="rId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SzPct val="75000"/>
        <a:buFont typeface="Arial" charset="0"/>
        <a:buBlip>
          <a:blip r:embed="rId9"/>
        </a:buBlip>
        <a:defRPr sz="20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SzPct val="50000"/>
        <a:buFont typeface="Arial" charset="0"/>
        <a:buBlip>
          <a:blip r:embed="rId10"/>
        </a:buBlip>
        <a:defRPr sz="18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 descr="Light horizontal"/>
          <p:cNvSpPr>
            <a:spLocks noChangeArrowheads="1"/>
          </p:cNvSpPr>
          <p:nvPr userDrawn="1"/>
        </p:nvSpPr>
        <p:spPr bwMode="gray">
          <a:xfrm>
            <a:off x="1" y="9525"/>
            <a:ext cx="533400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716713"/>
            <a:ext cx="9144000" cy="1508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71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6200"/>
            <a:ext cx="64008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914400"/>
            <a:ext cx="7734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8020878" y="6692091"/>
            <a:ext cx="1143000" cy="20005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700" b="1" i="1" dirty="0">
                <a:solidFill>
                  <a:schemeClr val="bg1"/>
                </a:solidFill>
              </a:rPr>
              <a:t>www.chanjet.com</a:t>
            </a:r>
            <a:endParaRPr lang="zh-CN" altLang="en-US" sz="700" b="1" i="1" dirty="0">
              <a:solidFill>
                <a:schemeClr val="bg1"/>
              </a:solidFill>
            </a:endParaRPr>
          </a:p>
        </p:txBody>
      </p:sp>
      <p:pic>
        <p:nvPicPr>
          <p:cNvPr id="16" name="Picture 3" descr="E:\yinfeifei\2012年工作项目\UFIDA用友 2012\用友 集团品推\李 莉\集团PPT模版2013\软件园版\png\10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0"/>
            <a:ext cx="9144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jieshun.cn/webimages/logo.png">
            <a:extLst>
              <a:ext uri="{FF2B5EF4-FFF2-40B4-BE49-F238E27FC236}">
                <a16:creationId xmlns:a16="http://schemas.microsoft.com/office/drawing/2014/main" id="{159919D5-D750-4F1B-9A06-EA533D9A64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0007"/>
            <a:ext cx="1485900" cy="61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335" r:id="rId1"/>
    <p:sldLayoutId id="2147491339" r:id="rId2"/>
    <p:sldLayoutId id="214749134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/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SzPct val="90000"/>
        <a:buFont typeface="Arial" charset="0"/>
        <a:buBlip>
          <a:blip r:embed="rId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SzPct val="75000"/>
        <a:buFont typeface="Arial" charset="0"/>
        <a:buBlip>
          <a:blip r:embed="rId8"/>
        </a:buBlip>
        <a:defRPr sz="20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SzPct val="50000"/>
        <a:buFont typeface="Arial" charset="0"/>
        <a:buBlip>
          <a:blip r:embed="rId9"/>
        </a:buBlip>
        <a:defRPr sz="16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 descr="Light horizontal"/>
          <p:cNvSpPr>
            <a:spLocks noChangeArrowheads="1"/>
          </p:cNvSpPr>
          <p:nvPr userDrawn="1"/>
        </p:nvSpPr>
        <p:spPr bwMode="gray">
          <a:xfrm>
            <a:off x="1" y="9525"/>
            <a:ext cx="533400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716713"/>
            <a:ext cx="9144000" cy="1508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71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6200"/>
            <a:ext cx="64008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838200"/>
            <a:ext cx="7734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8020878" y="6692091"/>
            <a:ext cx="1143000" cy="20005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700" b="1" i="1" dirty="0">
                <a:solidFill>
                  <a:schemeClr val="bg1"/>
                </a:solidFill>
              </a:rPr>
              <a:t>www.chanjet.com</a:t>
            </a:r>
            <a:endParaRPr lang="zh-CN" altLang="en-US" sz="7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jieshun.cn/webimages/logo.png">
            <a:extLst>
              <a:ext uri="{FF2B5EF4-FFF2-40B4-BE49-F238E27FC236}">
                <a16:creationId xmlns:a16="http://schemas.microsoft.com/office/drawing/2014/main" id="{D48F3B79-A324-4FCE-A46B-9010086E7E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38100"/>
            <a:ext cx="14859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3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51" r:id="rId1"/>
    <p:sldLayoutId id="2147491352" r:id="rId2"/>
    <p:sldLayoutId id="214749135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/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SzPct val="90000"/>
        <a:buFont typeface="Arial" charset="0"/>
        <a:buBlip>
          <a:blip r:embed="rId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SzPct val="75000"/>
        <a:buFont typeface="Arial" charset="0"/>
        <a:buBlip>
          <a:blip r:embed="rId7"/>
        </a:buBlip>
        <a:defRPr sz="20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SzPct val="50000"/>
        <a:buFont typeface="Arial" charset="0"/>
        <a:buBlip>
          <a:blip r:embed="rId8"/>
        </a:buBlip>
        <a:defRPr sz="16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 descr="Light horizontal"/>
          <p:cNvSpPr>
            <a:spLocks noChangeArrowheads="1"/>
          </p:cNvSpPr>
          <p:nvPr userDrawn="1"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13" name="标题占位符 1"/>
          <p:cNvSpPr>
            <a:spLocks noGrp="1"/>
          </p:cNvSpPr>
          <p:nvPr>
            <p:ph type="title"/>
          </p:nvPr>
        </p:nvSpPr>
        <p:spPr bwMode="auto">
          <a:xfrm>
            <a:off x="533400" y="3648765"/>
            <a:ext cx="8229600" cy="7921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68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18" name="Rectangle 19"/>
          <p:cNvSpPr>
            <a:spLocks noChangeArrowheads="1"/>
          </p:cNvSpPr>
          <p:nvPr userDrawn="1"/>
        </p:nvSpPr>
        <p:spPr bwMode="ltGray">
          <a:xfrm flipV="1">
            <a:off x="0" y="3496365"/>
            <a:ext cx="9144000" cy="12588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19" name="标题占位符 1"/>
          <p:cNvSpPr txBox="1">
            <a:spLocks/>
          </p:cNvSpPr>
          <p:nvPr userDrawn="1"/>
        </p:nvSpPr>
        <p:spPr bwMode="auto">
          <a:xfrm>
            <a:off x="457200" y="3648765"/>
            <a:ext cx="8229600" cy="7921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680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00000"/>
                </a:solidFill>
                <a:latin typeface="Calibri" pitchFamily="34" charset="0"/>
                <a:ea typeface="黑体" pitchFamily="49" charset="-122"/>
                <a:cs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00000"/>
                </a:solidFill>
                <a:latin typeface="Calibri" pitchFamily="34" charset="0"/>
                <a:ea typeface="黑体" pitchFamily="49" charset="-122"/>
                <a:cs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00000"/>
                </a:solidFill>
                <a:latin typeface="Calibri" pitchFamily="34" charset="0"/>
                <a:ea typeface="黑体" pitchFamily="49" charset="-122"/>
                <a:cs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00000"/>
                </a:solidFill>
                <a:latin typeface="Calibri" pitchFamily="34" charset="0"/>
                <a:ea typeface="黑体" pitchFamily="49" charset="-122"/>
                <a:cs typeface="宋体" pitchFamily="2" charset="-122"/>
              </a:defRPr>
            </a:lvl9pPr>
          </a:lstStyle>
          <a:p>
            <a:r>
              <a:rPr lang="en-US" altLang="zh-CN" dirty="0"/>
              <a:t>Thank </a:t>
            </a:r>
            <a:r>
              <a:rPr lang="en-US" altLang="zh-CN" baseline="0" dirty="0"/>
              <a:t> you!</a:t>
            </a:r>
            <a:endParaRPr lang="zh-CN" altLang="en-US" dirty="0"/>
          </a:p>
        </p:txBody>
      </p:sp>
      <p:sp>
        <p:nvSpPr>
          <p:cNvPr id="20" name="AutoShape 21"/>
          <p:cNvSpPr>
            <a:spLocks noChangeArrowheads="1"/>
          </p:cNvSpPr>
          <p:nvPr userDrawn="1"/>
        </p:nvSpPr>
        <p:spPr bwMode="ltGray">
          <a:xfrm>
            <a:off x="1007269" y="4537765"/>
            <a:ext cx="7129462" cy="63500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pic>
        <p:nvPicPr>
          <p:cNvPr id="7170" name="Picture 2" descr="http://www.jieshun.cn/webimages/logo.png">
            <a:extLst>
              <a:ext uri="{FF2B5EF4-FFF2-40B4-BE49-F238E27FC236}">
                <a16:creationId xmlns:a16="http://schemas.microsoft.com/office/drawing/2014/main" id="{6D09C06D-A29D-43AD-97D5-58B45DA82A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5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æºæ§åä¸.jpg">
            <a:extLst>
              <a:ext uri="{FF2B5EF4-FFF2-40B4-BE49-F238E27FC236}">
                <a16:creationId xmlns:a16="http://schemas.microsoft.com/office/drawing/2014/main" id="{6728EB12-5EC3-4E82-800B-304C69753D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5"/>
          <a:stretch/>
        </p:blipFill>
        <p:spPr bwMode="auto">
          <a:xfrm>
            <a:off x="2009531" y="2267640"/>
            <a:ext cx="25273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jieshun.cn/upload/ueditor/image/20180710/6366685575146450489054171.JPG">
            <a:extLst>
              <a:ext uri="{FF2B5EF4-FFF2-40B4-BE49-F238E27FC236}">
                <a16:creationId xmlns:a16="http://schemas.microsoft.com/office/drawing/2014/main" id="{BA741C6E-27F8-4EC0-86A0-132D439DD7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31" y="2267640"/>
            <a:ext cx="25273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42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宋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宋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0" y="3584575"/>
            <a:ext cx="8077200" cy="936625"/>
          </a:xfrm>
        </p:spPr>
        <p:txBody>
          <a:bodyPr/>
          <a:lstStyle/>
          <a:p>
            <a:r>
              <a:rPr lang="en-US" altLang="zh-CN" dirty="0"/>
              <a:t>SQL SERVER 2008 R2</a:t>
            </a:r>
            <a:r>
              <a:rPr lang="zh-CN" altLang="en-US" dirty="0"/>
              <a:t>安装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600200" y="4575175"/>
            <a:ext cx="6400800" cy="758825"/>
          </a:xfrm>
        </p:spPr>
        <p:txBody>
          <a:bodyPr/>
          <a:lstStyle/>
          <a:p>
            <a:r>
              <a:rPr lang="zh-CN" altLang="en-US" dirty="0"/>
              <a:t>流程简介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5638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捷顺科技实业股份有限公司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培训组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fld id="{97AAB0DA-DAB6-4A98-B575-78BD56F03EF6}" type="datetime6">
              <a:rPr lang="zh-CN" altLang="en-US" sz="1600" smtClean="0">
                <a:latin typeface="微软雅黑" pitchFamily="34" charset="-122"/>
                <a:ea typeface="微软雅黑" pitchFamily="34" charset="-122"/>
              </a:rPr>
              <a:pPr algn="ctr"/>
              <a:t>2018年9月</a:t>
            </a:fld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安装规则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20118"/>
            <a:ext cx="7162800" cy="533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2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实例配置：可以修改实例</a:t>
            </a:r>
            <a:r>
              <a:rPr lang="en-US" altLang="zh-CN" dirty="0">
                <a:effectLst/>
              </a:rPr>
              <a:t>ID</a:t>
            </a:r>
            <a:r>
              <a:rPr lang="zh-CN" altLang="en-US" dirty="0">
                <a:effectLst/>
              </a:rPr>
              <a:t>名称，也可不修改。实例根目录，一般都可以安装在软件目录下，可以自定义调整到空间大的硬盘内。</a:t>
            </a:r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2087" y="2038350"/>
            <a:ext cx="63722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7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磁盘空间要求提示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6996113" cy="52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1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输入服务器管理帐户，我选点击</a:t>
            </a:r>
            <a:r>
              <a:rPr lang="en-US" altLang="zh-CN" dirty="0">
                <a:effectLst/>
              </a:rPr>
              <a:t>【</a:t>
            </a:r>
            <a:r>
              <a:rPr lang="zh-CN" altLang="en-US" dirty="0">
                <a:effectLst/>
              </a:rPr>
              <a:t>对所有</a:t>
            </a:r>
            <a:r>
              <a:rPr lang="en-US" altLang="zh-CN" dirty="0">
                <a:effectLst/>
              </a:rPr>
              <a:t>SQL Server</a:t>
            </a:r>
            <a:r>
              <a:rPr lang="zh-CN" altLang="en-US" dirty="0">
                <a:effectLst/>
              </a:rPr>
              <a:t>服务使用相同的帐户</a:t>
            </a:r>
            <a:r>
              <a:rPr lang="en-US" altLang="zh-CN" dirty="0">
                <a:effectLst/>
              </a:rPr>
              <a:t>】</a:t>
            </a:r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781800" cy="51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1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选择</a:t>
            </a:r>
            <a:r>
              <a:rPr lang="en-US" altLang="zh-CN" dirty="0">
                <a:effectLst/>
              </a:rPr>
              <a:t>windows</a:t>
            </a:r>
            <a:r>
              <a:rPr lang="zh-CN" altLang="en-US" dirty="0">
                <a:effectLst/>
              </a:rPr>
              <a:t>的</a:t>
            </a:r>
            <a:r>
              <a:rPr lang="en-US" altLang="zh-CN" dirty="0">
                <a:effectLst/>
              </a:rPr>
              <a:t>Administrator </a:t>
            </a:r>
            <a:r>
              <a:rPr lang="zh-CN" altLang="en-US" dirty="0">
                <a:effectLst/>
              </a:rPr>
              <a:t>管理员帐户和密码。建议在安装</a:t>
            </a:r>
            <a:r>
              <a:rPr lang="en-US" altLang="zh-CN" dirty="0">
                <a:effectLst/>
              </a:rPr>
              <a:t>SQLSERVER</a:t>
            </a:r>
            <a:r>
              <a:rPr lang="zh-CN" altLang="en-US" dirty="0">
                <a:effectLst/>
              </a:rPr>
              <a:t>之前把</a:t>
            </a:r>
            <a:r>
              <a:rPr lang="en-US" altLang="zh-CN" dirty="0">
                <a:effectLst/>
              </a:rPr>
              <a:t>WINDOWS</a:t>
            </a:r>
            <a:r>
              <a:rPr lang="zh-CN" altLang="en-US" dirty="0">
                <a:effectLst/>
              </a:rPr>
              <a:t>的管理员密码设置好，安装完</a:t>
            </a:r>
            <a:r>
              <a:rPr lang="en-US" altLang="zh-CN" dirty="0">
                <a:effectLst/>
              </a:rPr>
              <a:t>SQLSERVER</a:t>
            </a:r>
            <a:r>
              <a:rPr lang="zh-CN" altLang="en-US" dirty="0">
                <a:effectLst/>
              </a:rPr>
              <a:t>之后不要修改管理员密码。否则可能导致</a:t>
            </a:r>
            <a:r>
              <a:rPr lang="en-US" altLang="zh-CN" dirty="0">
                <a:effectLst/>
              </a:rPr>
              <a:t>SQLSERVER</a:t>
            </a:r>
            <a:r>
              <a:rPr lang="zh-CN" altLang="en-US" dirty="0">
                <a:effectLst/>
              </a:rPr>
              <a:t>服务无法启动。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10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选择后如下图所示，然后点击</a:t>
            </a:r>
            <a:r>
              <a:rPr lang="en-US" altLang="zh-CN" dirty="0">
                <a:effectLst/>
              </a:rPr>
              <a:t>【</a:t>
            </a:r>
            <a:r>
              <a:rPr lang="zh-CN" altLang="en-US" dirty="0">
                <a:effectLst/>
              </a:rPr>
              <a:t>下一步</a:t>
            </a:r>
            <a:r>
              <a:rPr lang="en-US" altLang="zh-CN" dirty="0">
                <a:effectLst/>
              </a:rPr>
              <a:t>】</a:t>
            </a:r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848" y="1219199"/>
            <a:ext cx="7462551" cy="560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0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600" y="914400"/>
            <a:ext cx="8382000" cy="2971800"/>
          </a:xfrm>
        </p:spPr>
        <p:txBody>
          <a:bodyPr/>
          <a:lstStyle/>
          <a:p>
            <a:r>
              <a:rPr lang="zh-CN" altLang="en-US" dirty="0">
                <a:effectLst/>
              </a:rPr>
              <a:t>输入</a:t>
            </a:r>
            <a:r>
              <a:rPr lang="en-US" altLang="zh-CN" dirty="0" err="1">
                <a:effectLst/>
              </a:rPr>
              <a:t>sa</a:t>
            </a:r>
            <a:r>
              <a:rPr lang="zh-CN" altLang="en-US" dirty="0">
                <a:effectLst/>
              </a:rPr>
              <a:t>密码。选择“指定</a:t>
            </a:r>
            <a:r>
              <a:rPr lang="en-US" altLang="zh-CN" dirty="0">
                <a:effectLst/>
              </a:rPr>
              <a:t>SQL Server </a:t>
            </a:r>
            <a:r>
              <a:rPr lang="zh-CN" altLang="en-US" dirty="0">
                <a:effectLst/>
              </a:rPr>
              <a:t>管理员”后，输入“混合模式（</a:t>
            </a:r>
            <a:r>
              <a:rPr lang="en-US" altLang="zh-CN" dirty="0">
                <a:effectLst/>
              </a:rPr>
              <a:t>SQL Server</a:t>
            </a:r>
            <a:r>
              <a:rPr lang="zh-CN" altLang="en-US" dirty="0">
                <a:effectLst/>
              </a:rPr>
              <a:t>身份证和</a:t>
            </a:r>
            <a:r>
              <a:rPr lang="en-US" altLang="zh-CN" dirty="0">
                <a:effectLst/>
              </a:rPr>
              <a:t>Windows </a:t>
            </a:r>
            <a:r>
              <a:rPr lang="zh-CN" altLang="en-US" dirty="0">
                <a:effectLst/>
              </a:rPr>
              <a:t>身份验证）”的密码。然后点</a:t>
            </a:r>
            <a:r>
              <a:rPr lang="en-US" altLang="zh-CN" dirty="0">
                <a:effectLst/>
              </a:rPr>
              <a:t>【</a:t>
            </a:r>
            <a:r>
              <a:rPr lang="zh-CN" altLang="en-US" dirty="0">
                <a:effectLst/>
              </a:rPr>
              <a:t>下一步</a:t>
            </a:r>
            <a:r>
              <a:rPr lang="en-US" altLang="zh-CN" dirty="0">
                <a:effectLst/>
              </a:rPr>
              <a:t>】</a:t>
            </a:r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79663"/>
            <a:ext cx="63150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0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在指定</a:t>
            </a:r>
            <a:r>
              <a:rPr lang="en-US" altLang="zh-CN" dirty="0">
                <a:effectLst/>
              </a:rPr>
              <a:t>SQL Server</a:t>
            </a:r>
            <a:r>
              <a:rPr lang="zh-CN" altLang="en-US" dirty="0">
                <a:effectLst/>
              </a:rPr>
              <a:t>管理员中选择管理帐户，添加当前用户。</a:t>
            </a:r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752600"/>
            <a:ext cx="63436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9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Analysis Services</a:t>
            </a:r>
            <a:r>
              <a:rPr lang="zh-CN" altLang="en-US" dirty="0">
                <a:effectLst/>
              </a:rPr>
              <a:t>配置中选择帐户设置，可以选择多个帐户名称。在</a:t>
            </a:r>
            <a:r>
              <a:rPr lang="en-US" altLang="zh-CN" dirty="0">
                <a:effectLst/>
              </a:rPr>
              <a:t>【</a:t>
            </a:r>
            <a:r>
              <a:rPr lang="zh-CN" altLang="en-US" dirty="0">
                <a:effectLst/>
              </a:rPr>
              <a:t>帐户设置</a:t>
            </a:r>
            <a:r>
              <a:rPr lang="en-US" altLang="zh-CN" dirty="0">
                <a:effectLst/>
              </a:rPr>
              <a:t>】</a:t>
            </a:r>
            <a:r>
              <a:rPr lang="zh-CN" altLang="en-US" dirty="0">
                <a:effectLst/>
              </a:rPr>
              <a:t>中，选择</a:t>
            </a:r>
            <a:r>
              <a:rPr lang="en-US" altLang="zh-CN" dirty="0">
                <a:effectLst/>
              </a:rPr>
              <a:t>【</a:t>
            </a:r>
            <a:r>
              <a:rPr lang="zh-CN" altLang="en-US" dirty="0">
                <a:effectLst/>
              </a:rPr>
              <a:t>添加当前用户</a:t>
            </a:r>
            <a:r>
              <a:rPr lang="en-US" altLang="zh-CN" dirty="0">
                <a:effectLst/>
              </a:rPr>
              <a:t>】</a:t>
            </a:r>
            <a:r>
              <a:rPr lang="zh-CN" altLang="en-US" dirty="0">
                <a:effectLst/>
              </a:rPr>
              <a:t>，其它项不用修改。然后点</a:t>
            </a:r>
            <a:r>
              <a:rPr lang="en-US" altLang="zh-CN" dirty="0">
                <a:effectLst/>
              </a:rPr>
              <a:t>【</a:t>
            </a:r>
            <a:r>
              <a:rPr lang="zh-CN" altLang="en-US" dirty="0">
                <a:effectLst/>
              </a:rPr>
              <a:t>下一步</a:t>
            </a:r>
            <a:r>
              <a:rPr lang="en-US" altLang="zh-CN" dirty="0">
                <a:effectLst/>
              </a:rPr>
              <a:t>】</a:t>
            </a:r>
            <a:r>
              <a:rPr lang="zh-CN" altLang="en-US" dirty="0">
                <a:effectLst/>
              </a:rPr>
              <a:t>。</a:t>
            </a:r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7325" y="1981200"/>
            <a:ext cx="63817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59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25207" y="762000"/>
            <a:ext cx="8077200" cy="2971800"/>
          </a:xfrm>
        </p:spPr>
        <p:txBody>
          <a:bodyPr/>
          <a:lstStyle/>
          <a:p>
            <a:endParaRPr lang="zh-CN" altLang="en-US" dirty="0">
              <a:effectLst/>
            </a:endParaRPr>
          </a:p>
          <a:p>
            <a:endParaRPr lang="en-US" altLang="zh-CN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25207" y="838200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选择“安装本机模式默认配置”项，下一步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38746"/>
            <a:ext cx="7315200" cy="5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8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14400"/>
            <a:ext cx="7620000" cy="547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1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下一步</a:t>
            </a:r>
          </a:p>
          <a:p>
            <a:endParaRPr lang="en-US" altLang="zh-CN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4" y="1295400"/>
            <a:ext cx="7343775" cy="54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6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检查“安装配置规则”，要求无失败项</a:t>
            </a:r>
          </a:p>
          <a:p>
            <a:endParaRPr lang="zh-CN" altLang="en-US" dirty="0">
              <a:effectLst/>
            </a:endParaRPr>
          </a:p>
          <a:p>
            <a:endParaRPr lang="en-US" altLang="zh-CN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6858000" cy="51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7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确认安装信息，准备开始安装。此处无修改项。</a:t>
            </a:r>
          </a:p>
          <a:p>
            <a:endParaRPr lang="en-US" altLang="zh-CN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4097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28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已进入安装阶段，安装大约需要</a:t>
            </a:r>
            <a:r>
              <a:rPr lang="en-US" altLang="zh-CN" dirty="0">
                <a:effectLst/>
              </a:rPr>
              <a:t>1</a:t>
            </a:r>
            <a:r>
              <a:rPr lang="zh-CN" altLang="en-US" dirty="0">
                <a:effectLst/>
              </a:rPr>
              <a:t>个小时时间，请耐心等待。</a:t>
            </a:r>
          </a:p>
          <a:p>
            <a:endParaRPr lang="zh-CN" altLang="en-US" dirty="0">
              <a:effectLst/>
            </a:endParaRPr>
          </a:p>
          <a:p>
            <a:endParaRPr lang="en-US" altLang="zh-CN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900" y="1752600"/>
            <a:ext cx="63246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6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安装完成，点关闭</a:t>
            </a:r>
          </a:p>
          <a:p>
            <a:endParaRPr lang="en-US" altLang="zh-CN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199"/>
            <a:ext cx="6705600" cy="50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64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管理控制台的登陆：</a:t>
            </a:r>
          </a:p>
          <a:p>
            <a:pPr lvl="1"/>
            <a:r>
              <a:rPr lang="zh-CN" altLang="en-US" dirty="0"/>
              <a:t>身份验证：</a:t>
            </a:r>
            <a:r>
              <a:rPr lang="en-US" altLang="zh-CN" dirty="0" err="1"/>
              <a:t>sa</a:t>
            </a:r>
            <a:r>
              <a:rPr lang="zh-CN" altLang="en-US" dirty="0"/>
              <a:t>或</a:t>
            </a:r>
            <a:r>
              <a:rPr lang="en-US" altLang="zh-CN" dirty="0"/>
              <a:t>windows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" y="1905000"/>
            <a:ext cx="90868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27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管理控制台的常用功能：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/>
              <a:t>新建查询</a:t>
            </a:r>
            <a:endParaRPr lang="en-US" altLang="zh-CN" dirty="0">
              <a:effectLst/>
            </a:endParaRPr>
          </a:p>
          <a:p>
            <a:endParaRPr lang="zh-CN" altLang="en-US" dirty="0">
              <a:effectLst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55" y="2209800"/>
            <a:ext cx="897774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76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管理控制台的常用功能：</a:t>
            </a:r>
            <a:endParaRPr lang="en-US" altLang="zh-CN" dirty="0">
              <a:effectLst/>
            </a:endParaRPr>
          </a:p>
          <a:p>
            <a:pPr lvl="1"/>
            <a:r>
              <a:rPr lang="zh-CN" altLang="en-US" dirty="0"/>
              <a:t>数据库</a:t>
            </a:r>
            <a:r>
              <a:rPr lang="en-US" altLang="zh-CN" dirty="0"/>
              <a:t>-</a:t>
            </a:r>
            <a:r>
              <a:rPr lang="zh-CN" altLang="en-US" dirty="0"/>
              <a:t>右键（单次备份、自动备份、还原）</a:t>
            </a:r>
            <a:endParaRPr lang="en-US" altLang="zh-CN" dirty="0"/>
          </a:p>
          <a:p>
            <a:pPr lvl="1"/>
            <a:r>
              <a:rPr lang="zh-CN" altLang="en-US" dirty="0">
                <a:effectLst/>
              </a:rPr>
              <a:t>安全性</a:t>
            </a:r>
            <a:r>
              <a:rPr lang="en-US" altLang="zh-CN" dirty="0">
                <a:effectLst/>
              </a:rPr>
              <a:t>-</a:t>
            </a:r>
            <a:r>
              <a:rPr lang="zh-CN" altLang="en-US" dirty="0">
                <a:effectLst/>
              </a:rPr>
              <a:t>修改登陆名密码</a:t>
            </a:r>
            <a:endParaRPr lang="en-US" altLang="zh-CN" dirty="0">
              <a:effectLst/>
            </a:endParaRPr>
          </a:p>
          <a:p>
            <a:endParaRPr lang="zh-CN" altLang="en-US" dirty="0">
              <a:effectLst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331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1B27F5-24A0-4C6E-A53E-3CD20084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8B5D11E-4F9D-4873-86EE-5D0EBD315636}"/>
              </a:ext>
            </a:extLst>
          </p:cNvPr>
          <p:cNvSpPr/>
          <p:nvPr/>
        </p:nvSpPr>
        <p:spPr>
          <a:xfrm>
            <a:off x="568902" y="914400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数据库备份（单次备份操作）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BA62D0D-E3AA-4556-8ACD-7925526A5804}"/>
              </a:ext>
            </a:extLst>
          </p:cNvPr>
          <p:cNvSpPr/>
          <p:nvPr/>
        </p:nvSpPr>
        <p:spPr>
          <a:xfrm>
            <a:off x="568902" y="137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、启动软件“</a:t>
            </a:r>
            <a:r>
              <a:rPr lang="en-US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SQL Server Management Studio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dirty="0"/>
          </a:p>
        </p:txBody>
      </p:sp>
      <p:pic>
        <p:nvPicPr>
          <p:cNvPr id="1026" name="图片 1">
            <a:extLst>
              <a:ext uri="{FF2B5EF4-FFF2-40B4-BE49-F238E27FC236}">
                <a16:creationId xmlns:a16="http://schemas.microsoft.com/office/drawing/2014/main" id="{0D1B209B-B744-45B3-9AE0-04492AE6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286000"/>
            <a:ext cx="38481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635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C43A47-D290-46D5-BFC4-F0AA60BA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7667D9-F6BD-4DFA-8016-F6E620B068D4}"/>
              </a:ext>
            </a:extLst>
          </p:cNvPr>
          <p:cNvSpPr/>
          <p:nvPr/>
        </p:nvSpPr>
        <p:spPr>
          <a:xfrm>
            <a:off x="609600" y="10668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、通过“</a:t>
            </a:r>
            <a:r>
              <a:rPr lang="en-US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SQL Server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身份验证”方式，“连接”到数据库服务器。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885CDB-357D-45C0-BA3B-2E0A096CF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785937"/>
            <a:ext cx="49815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65660"/>
            <a:ext cx="7776562" cy="58150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887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C3501-5835-464B-B6F4-F45F7308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8C2E2D-AAE6-41B7-970A-450D5B4562A2}"/>
              </a:ext>
            </a:extLst>
          </p:cNvPr>
          <p:cNvSpPr/>
          <p:nvPr/>
        </p:nvSpPr>
        <p:spPr>
          <a:xfrm>
            <a:off x="609600" y="1066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、选中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示例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目标数据库</a:t>
            </a:r>
            <a:r>
              <a:rPr lang="en-US" altLang="zh-CN" kern="100" dirty="0" err="1">
                <a:ea typeface="宋体" panose="02010600030101010101" pitchFamily="2" charset="-122"/>
                <a:cs typeface="Times New Roman" panose="02020603050405020304" pitchFamily="18" charset="0"/>
              </a:rPr>
              <a:t>jsoctnet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，单击鼠标右键</a:t>
            </a:r>
            <a:r>
              <a:rPr lang="en-US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然后选中“备份”菜单。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1C9AA9-08FF-48F3-A514-2181C6E51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828800"/>
            <a:ext cx="37147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3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B00F07-A485-424C-A3A7-36C07A4C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3D94BF-9712-480B-AF4C-56F822C4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371600"/>
            <a:ext cx="6400801" cy="518160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29D33D9-D97A-43A6-B02F-26A316EA5B53}"/>
              </a:ext>
            </a:extLst>
          </p:cNvPr>
          <p:cNvSpPr/>
          <p:nvPr/>
        </p:nvSpPr>
        <p:spPr>
          <a:xfrm>
            <a:off x="609600" y="737846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删除原来的路径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345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E55584-17E9-4311-B86E-3EEAFF34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B7499AA-4C19-43E2-8C3E-0CD0FFFD3495}"/>
              </a:ext>
            </a:extLst>
          </p:cNvPr>
          <p:cNvSpPr/>
          <p:nvPr/>
        </p:nvSpPr>
        <p:spPr>
          <a:xfrm>
            <a:off x="609600" y="73784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点添加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选择保存备份文件的物理路径，并命名：日期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数据库名字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后缀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bak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D02527-B589-4EEC-A691-977E6A8EA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6705600" cy="54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09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0F54A3-2CC4-49F6-AA73-CDDF013A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837F1E-71BD-448F-AA93-220210D91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44" y="1219200"/>
            <a:ext cx="6767512" cy="54633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B9E4934-3736-47E1-815B-BBED7B365FAF}"/>
              </a:ext>
            </a:extLst>
          </p:cNvPr>
          <p:cNvSpPr/>
          <p:nvPr/>
        </p:nvSpPr>
        <p:spPr>
          <a:xfrm>
            <a:off x="609600" y="73784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点确定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ok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8047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0CF5C-3AB3-4F06-8182-3B5C84B7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F3CF29-9656-481D-A6B9-EA47D3AF3891}"/>
              </a:ext>
            </a:extLst>
          </p:cNvPr>
          <p:cNvSpPr/>
          <p:nvPr/>
        </p:nvSpPr>
        <p:spPr>
          <a:xfrm>
            <a:off x="609600" y="73784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数据库自动备份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28FF1B-CC92-4313-9296-A23A6A2E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7" y="1952625"/>
            <a:ext cx="2295525" cy="29527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EDB7059-53BC-46CF-AE19-DB1F8B7CC4AE}"/>
              </a:ext>
            </a:extLst>
          </p:cNvPr>
          <p:cNvSpPr/>
          <p:nvPr/>
        </p:nvSpPr>
        <p:spPr>
          <a:xfrm>
            <a:off x="609600" y="1124047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、管理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维护计划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新建维护计划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7505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D4F09D-6B94-42F3-9F93-45F1A800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06D66F-4F7B-43DC-AA69-914D8D435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2795587"/>
            <a:ext cx="4105275" cy="126682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BA56EFB-3782-4575-895D-CCC1C0B89EF0}"/>
              </a:ext>
            </a:extLst>
          </p:cNvPr>
          <p:cNvSpPr/>
          <p:nvPr/>
        </p:nvSpPr>
        <p:spPr>
          <a:xfrm>
            <a:off x="609600" y="1066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输入维护计划名称。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7772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D14F7F-0D4C-4DA3-BCFC-EED74DCB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B0FBFB2-B10F-4C9C-AE3D-85B802602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8077200" cy="494295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16244B8-5292-4C73-9BA7-8EEB75E29126}"/>
              </a:ext>
            </a:extLst>
          </p:cNvPr>
          <p:cNvSpPr/>
          <p:nvPr/>
        </p:nvSpPr>
        <p:spPr>
          <a:xfrm>
            <a:off x="609600" y="1066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点击日历图标，设置时间计划。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9121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7A791-143E-46DF-9B5F-49EBB438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8BEAE4-C59B-4822-933B-FFFE52772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6400"/>
            <a:ext cx="6281737" cy="495650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B096B57-E6A3-440F-9DA4-933FB0427E8E}"/>
              </a:ext>
            </a:extLst>
          </p:cNvPr>
          <p:cNvSpPr/>
          <p:nvPr/>
        </p:nvSpPr>
        <p:spPr>
          <a:xfrm>
            <a:off x="609600" y="1066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选择每天，设置系统闲时时间点。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9018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565EA-1CAE-434D-A981-AAC2712C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1E70E2-1A48-4F8D-85EE-26D7ACDEB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75505"/>
            <a:ext cx="7832651" cy="421005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DE8D028-684E-4C1E-B651-8450E895C3A6}"/>
              </a:ext>
            </a:extLst>
          </p:cNvPr>
          <p:cNvSpPr/>
          <p:nvPr/>
        </p:nvSpPr>
        <p:spPr>
          <a:xfrm>
            <a:off x="609600" y="10668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从工具箱将</a:t>
            </a:r>
            <a:r>
              <a:rPr lang="en-US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个任务（备份数据库，清除历史记录，清除维护，收缩数据库）拖动到设计器图面。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5774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A8518-DC15-49B7-9020-6E78E8F6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78324E-6340-42DC-BB31-AA97F215A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7391400" cy="427672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CA6399D-7951-465A-9FD5-42FE7AE6C83C}"/>
              </a:ext>
            </a:extLst>
          </p:cNvPr>
          <p:cNvSpPr/>
          <p:nvPr/>
        </p:nvSpPr>
        <p:spPr>
          <a:xfrm>
            <a:off x="609600" y="1066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拉动箭头，具体如下图。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802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1" y="838201"/>
            <a:ext cx="6781800" cy="53849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798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17589D-27E6-41D1-8469-7675416B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B8C6160-0F8C-41F0-8266-7C8AFB4A4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76400"/>
            <a:ext cx="4967287" cy="485575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4F99B6A-2AD5-495C-8CAF-4FDB4ECCA953}"/>
              </a:ext>
            </a:extLst>
          </p:cNvPr>
          <p:cNvSpPr/>
          <p:nvPr/>
        </p:nvSpPr>
        <p:spPr>
          <a:xfrm>
            <a:off x="609600" y="1066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双击备份数据库任务“框”，选择要自动备份的数据库。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6084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8711A9-5396-4B83-912E-F1A803C3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BA0E4F-5DC4-4E43-8E68-D545ABFF3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333" y="2133601"/>
            <a:ext cx="3628997" cy="4267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59F8DF3-63B6-4424-A8C7-7FC7BC784F76}"/>
              </a:ext>
            </a:extLst>
          </p:cNvPr>
          <p:cNvSpPr/>
          <p:nvPr/>
        </p:nvSpPr>
        <p:spPr>
          <a:xfrm>
            <a:off x="609600" y="1066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点击以下按钮，选择存放备份文件的路径。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654599-5CA9-4582-AE5A-6B7F3FF68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1"/>
            <a:ext cx="417101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9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C64AEA-7FD6-4934-A374-4E52A797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564920-9EC2-4022-9ADD-D479EE3D0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2138362"/>
            <a:ext cx="3990975" cy="258127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CD68F7F-2401-4C74-9BE0-683F508C9237}"/>
              </a:ext>
            </a:extLst>
          </p:cNvPr>
          <p:cNvSpPr/>
          <p:nvPr/>
        </p:nvSpPr>
        <p:spPr>
          <a:xfrm>
            <a:off x="609600" y="1066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双击清除历史记录任务“框”，设置保留时间为</a:t>
            </a:r>
            <a:r>
              <a:rPr lang="en-US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周。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845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43E8F6-BC82-42E7-80BE-1EB0E476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09E123F-CB0E-49FA-BA3F-5B2CBB22DA7F}"/>
              </a:ext>
            </a:extLst>
          </p:cNvPr>
          <p:cNvSpPr/>
          <p:nvPr/>
        </p:nvSpPr>
        <p:spPr>
          <a:xfrm>
            <a:off x="609600" y="1066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双击清除维护任务“框”，选择存放备份的文件夹，并写上后缀名。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E8D99F-55F8-4E77-96FB-1785C4260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817" y="1600200"/>
            <a:ext cx="4352925" cy="50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48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554BE1-A5A9-4354-B58D-E001AB03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CA2307-84F5-446C-8757-0796ABBBF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1981200"/>
            <a:ext cx="4781550" cy="444817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DD08F36-F9C4-4554-8705-F8BDA3146D0B}"/>
              </a:ext>
            </a:extLst>
          </p:cNvPr>
          <p:cNvSpPr/>
          <p:nvPr/>
        </p:nvSpPr>
        <p:spPr>
          <a:xfrm>
            <a:off x="609600" y="1066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双击收缩数据库任务“框”，选择收缩的数据库，后点确定。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1453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6294CB-21CF-4678-8DB7-E8C07D98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40D122-CB41-4EC4-A0B3-75D20D7D5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110" y="1447800"/>
            <a:ext cx="6649779" cy="522530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B4A7722-49B3-4FEE-BAEC-FC545504C2DB}"/>
              </a:ext>
            </a:extLst>
          </p:cNvPr>
          <p:cNvSpPr/>
          <p:nvPr/>
        </p:nvSpPr>
        <p:spPr>
          <a:xfrm>
            <a:off x="609600" y="1066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kern="100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最后点击保存。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5480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756B73-DD7C-460E-9206-405FACCA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7D94DE1-E25E-4664-A847-DFB5AA164FDB}"/>
              </a:ext>
            </a:extLst>
          </p:cNvPr>
          <p:cNvSpPr/>
          <p:nvPr/>
        </p:nvSpPr>
        <p:spPr>
          <a:xfrm>
            <a:off x="609600" y="73784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数据库还原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043F7F-5220-4C22-838B-A7F2875AE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2590800"/>
            <a:ext cx="2295525" cy="208597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3BE3F78-8299-4437-9E27-2AEF0D438A36}"/>
              </a:ext>
            </a:extLst>
          </p:cNvPr>
          <p:cNvSpPr/>
          <p:nvPr/>
        </p:nvSpPr>
        <p:spPr>
          <a:xfrm>
            <a:off x="609600" y="131480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、右击数据库选择还原文件和文件组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8425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FAA457-4611-4FB0-AD1F-437B5DB8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30A262-4993-4A98-8ADC-13DF1E12A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52204"/>
            <a:ext cx="6629400" cy="52432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657E374-AAD6-4F01-80E6-8AE0BF2BA0CA}"/>
              </a:ext>
            </a:extLst>
          </p:cNvPr>
          <p:cNvSpPr/>
          <p:nvPr/>
        </p:nvSpPr>
        <p:spPr>
          <a:xfrm>
            <a:off x="609600" y="848323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、输入与现有数据库不一样的名字，选择备份文件后点确定即可。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3312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事件探查器</a:t>
            </a:r>
          </a:p>
          <a:p>
            <a:endParaRPr lang="en-US" altLang="zh-CN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54768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19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事件探查器</a:t>
            </a:r>
          </a:p>
          <a:p>
            <a:pPr lvl="1"/>
            <a:r>
              <a:rPr lang="zh-CN" altLang="en-US" dirty="0">
                <a:effectLst/>
              </a:rPr>
              <a:t>新建跟踪</a:t>
            </a:r>
            <a:r>
              <a:rPr lang="en-US" altLang="zh-CN" dirty="0">
                <a:effectLst/>
              </a:rPr>
              <a:t>-</a:t>
            </a:r>
            <a:r>
              <a:rPr lang="zh-CN" altLang="en-US" dirty="0">
                <a:effectLst/>
              </a:rPr>
              <a:t>运行</a:t>
            </a:r>
          </a:p>
          <a:p>
            <a:endParaRPr lang="en-US" altLang="zh-CN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75" y="1695450"/>
            <a:ext cx="81629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6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414462"/>
            <a:ext cx="6381750" cy="47910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95400" y="878604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选择“我接受许可条款”后，选</a:t>
            </a:r>
            <a:r>
              <a:rPr lang="en-US" altLang="zh-CN" dirty="0"/>
              <a:t>【</a:t>
            </a:r>
            <a:r>
              <a:rPr lang="zh-CN" altLang="en-US" dirty="0"/>
              <a:t>下一步</a:t>
            </a:r>
            <a:r>
              <a:rPr lang="en-US" altLang="zh-CN" dirty="0"/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2090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  <a:p>
            <a:endParaRPr lang="en-US" altLang="zh-CN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412" y="344650"/>
            <a:ext cx="72675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1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A62A2C8-DE92-414D-B085-C0AE40A72A99}"/>
              </a:ext>
            </a:extLst>
          </p:cNvPr>
          <p:cNvSpPr txBox="1"/>
          <p:nvPr/>
        </p:nvSpPr>
        <p:spPr>
          <a:xfrm>
            <a:off x="250825" y="1052513"/>
            <a:ext cx="2592388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SQL</a:t>
            </a:r>
            <a:r>
              <a:rPr lang="zh-CN" altLang="en-US" dirty="0"/>
              <a:t>查询语句</a:t>
            </a:r>
            <a:r>
              <a:rPr lang="en-US" altLang="zh-CN" dirty="0"/>
              <a:t>-SELECT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AD93184-DD70-437D-9496-F9B8B095511F}"/>
              </a:ext>
            </a:extLst>
          </p:cNvPr>
          <p:cNvSpPr txBox="1"/>
          <p:nvPr/>
        </p:nvSpPr>
        <p:spPr>
          <a:xfrm>
            <a:off x="251520" y="1516722"/>
            <a:ext cx="6408712" cy="400110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</a:rPr>
              <a:t>SELECT</a:t>
            </a:r>
            <a:r>
              <a:rPr lang="en-US" altLang="zh-CN" sz="2000" dirty="0"/>
              <a:t> [column_list] </a:t>
            </a:r>
            <a:r>
              <a:rPr lang="en-US" altLang="zh-CN" sz="2000" dirty="0">
                <a:solidFill>
                  <a:srgbClr val="FF0000"/>
                </a:solidFill>
              </a:rPr>
              <a:t>FROM </a:t>
            </a:r>
            <a:r>
              <a:rPr lang="en-US" altLang="zh-CN" sz="2000" dirty="0"/>
              <a:t>table_name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9A66999-E244-422B-A886-E077F8E27E23}"/>
              </a:ext>
            </a:extLst>
          </p:cNvPr>
          <p:cNvCxnSpPr/>
          <p:nvPr/>
        </p:nvCxnSpPr>
        <p:spPr>
          <a:xfrm>
            <a:off x="0" y="2035969"/>
            <a:ext cx="9144000" cy="0"/>
          </a:xfrm>
          <a:prstGeom prst="line">
            <a:avLst/>
          </a:prstGeom>
          <a:ln w="50800">
            <a:gradFill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31ACB021-084E-400F-A2E1-EE9CFC7319B9}"/>
              </a:ext>
            </a:extLst>
          </p:cNvPr>
          <p:cNvSpPr txBox="1"/>
          <p:nvPr/>
        </p:nvSpPr>
        <p:spPr>
          <a:xfrm>
            <a:off x="250825" y="2133600"/>
            <a:ext cx="2592388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SQL</a:t>
            </a:r>
            <a:r>
              <a:rPr lang="zh-CN" altLang="en-US" dirty="0"/>
              <a:t>查询语句</a:t>
            </a:r>
            <a:r>
              <a:rPr lang="en-US" altLang="zh-CN" dirty="0"/>
              <a:t>-INSERT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CD0F99B-D070-488E-AEF3-38670531F10D}"/>
              </a:ext>
            </a:extLst>
          </p:cNvPr>
          <p:cNvSpPr txBox="1"/>
          <p:nvPr/>
        </p:nvSpPr>
        <p:spPr>
          <a:xfrm>
            <a:off x="251520" y="2636912"/>
            <a:ext cx="8136904" cy="677108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</a:rPr>
              <a:t>INSERT INTO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table_name (column_list) </a:t>
            </a:r>
            <a:r>
              <a:rPr lang="en-US" altLang="zh-CN" sz="2000" dirty="0">
                <a:solidFill>
                  <a:srgbClr val="FF0000"/>
                </a:solidFill>
              </a:rPr>
              <a:t>VALUES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(values_list)</a:t>
            </a:r>
          </a:p>
          <a:p>
            <a:pPr>
              <a:buClr>
                <a:srgbClr val="FF0000"/>
              </a:buClr>
              <a:defRPr/>
            </a:pP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(column_list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与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values_list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的项要相同且对应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,values_list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的列名用单引号分隔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7B97631-2185-46C8-AFE5-1FADF9CAA72F}"/>
              </a:ext>
            </a:extLst>
          </p:cNvPr>
          <p:cNvCxnSpPr/>
          <p:nvPr/>
        </p:nvCxnSpPr>
        <p:spPr>
          <a:xfrm>
            <a:off x="0" y="3407569"/>
            <a:ext cx="9144000" cy="0"/>
          </a:xfrm>
          <a:prstGeom prst="line">
            <a:avLst/>
          </a:prstGeom>
          <a:ln w="50800">
            <a:gradFill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39B87EA1-4014-44E6-B8FC-3F09E96AA53F}"/>
              </a:ext>
            </a:extLst>
          </p:cNvPr>
          <p:cNvSpPr txBox="1"/>
          <p:nvPr/>
        </p:nvSpPr>
        <p:spPr>
          <a:xfrm>
            <a:off x="250825" y="3500438"/>
            <a:ext cx="2592388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SQL</a:t>
            </a:r>
            <a:r>
              <a:rPr lang="zh-CN" altLang="en-US" dirty="0"/>
              <a:t>查询语句</a:t>
            </a:r>
            <a:r>
              <a:rPr lang="en-US" altLang="zh-CN" dirty="0"/>
              <a:t>-UPDATE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72898B-685B-43DF-92D7-136858872C95}"/>
              </a:ext>
            </a:extLst>
          </p:cNvPr>
          <p:cNvSpPr txBox="1"/>
          <p:nvPr/>
        </p:nvSpPr>
        <p:spPr>
          <a:xfrm>
            <a:off x="251520" y="4005064"/>
            <a:ext cx="7992888" cy="1323439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【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单值更新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】</a:t>
            </a:r>
            <a:r>
              <a:rPr lang="en-US" altLang="zh-CN" sz="2000" dirty="0">
                <a:solidFill>
                  <a:srgbClr val="FF0000"/>
                </a:solidFill>
              </a:rPr>
              <a:t>UPDATE</a:t>
            </a:r>
            <a:r>
              <a:rPr lang="en-US" altLang="zh-CN" sz="2000" dirty="0"/>
              <a:t> table_name </a:t>
            </a:r>
            <a:r>
              <a:rPr lang="en-US" altLang="zh-CN" sz="2000" dirty="0">
                <a:solidFill>
                  <a:srgbClr val="FF0000"/>
                </a:solidFill>
              </a:rPr>
              <a:t>SET</a:t>
            </a:r>
            <a:r>
              <a:rPr lang="en-US" altLang="zh-CN" sz="2000" dirty="0"/>
              <a:t> [column_name1]=‘</a:t>
            </a:r>
            <a:r>
              <a:rPr lang="zh-CN" altLang="en-US" sz="2000" dirty="0"/>
              <a:t>值</a:t>
            </a:r>
            <a:r>
              <a:rPr lang="en-US" altLang="zh-CN" sz="2000" dirty="0"/>
              <a:t>’ , [column_name2]=‘</a:t>
            </a:r>
            <a:r>
              <a:rPr lang="zh-CN" altLang="en-US" sz="2000" dirty="0"/>
              <a:t>值</a:t>
            </a:r>
            <a:r>
              <a:rPr lang="en-US" altLang="zh-CN" sz="2000" dirty="0"/>
              <a:t>’ ,... [condition]</a:t>
            </a:r>
          </a:p>
          <a:p>
            <a:pPr>
              <a:defRPr/>
            </a:pP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【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列更新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】</a:t>
            </a:r>
            <a:r>
              <a:rPr lang="en-US" altLang="zh-CN" sz="2000" dirty="0">
                <a:solidFill>
                  <a:srgbClr val="FF0000"/>
                </a:solidFill>
              </a:rPr>
              <a:t>UPDATE</a:t>
            </a:r>
            <a:r>
              <a:rPr lang="en-US" altLang="zh-CN" sz="2000" dirty="0"/>
              <a:t> table_name1 </a:t>
            </a:r>
            <a:r>
              <a:rPr lang="en-US" altLang="zh-CN" sz="2000" dirty="0">
                <a:solidFill>
                  <a:srgbClr val="FF0000"/>
                </a:solidFill>
              </a:rPr>
              <a:t>SET</a:t>
            </a:r>
            <a:r>
              <a:rPr lang="en-US" altLang="zh-CN" sz="2000" dirty="0"/>
              <a:t> table_name1.column_name=</a:t>
            </a:r>
          </a:p>
          <a:p>
            <a:pPr>
              <a:defRPr/>
            </a:pPr>
            <a:r>
              <a:rPr lang="en-US" altLang="zh-CN" sz="2000" dirty="0"/>
              <a:t>table_name2.column_name </a:t>
            </a:r>
            <a:r>
              <a:rPr lang="en-US" altLang="zh-CN" sz="2000" dirty="0">
                <a:solidFill>
                  <a:srgbClr val="FF0000"/>
                </a:solidFill>
              </a:rPr>
              <a:t>FROM</a:t>
            </a:r>
            <a:r>
              <a:rPr lang="en-US" altLang="zh-CN" sz="2000" dirty="0"/>
              <a:t> table_name2 [condition]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E47E329-F68A-4E77-BAF0-3D957B998E9C}"/>
              </a:ext>
            </a:extLst>
          </p:cNvPr>
          <p:cNvCxnSpPr/>
          <p:nvPr/>
        </p:nvCxnSpPr>
        <p:spPr>
          <a:xfrm>
            <a:off x="0" y="5418931"/>
            <a:ext cx="9144000" cy="0"/>
          </a:xfrm>
          <a:prstGeom prst="line">
            <a:avLst/>
          </a:prstGeom>
          <a:ln w="50800">
            <a:gradFill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03EF86F-206F-4CFD-AD84-F8A21549E736}"/>
              </a:ext>
            </a:extLst>
          </p:cNvPr>
          <p:cNvSpPr txBox="1"/>
          <p:nvPr/>
        </p:nvSpPr>
        <p:spPr>
          <a:xfrm>
            <a:off x="250825" y="5516563"/>
            <a:ext cx="2592388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SQL</a:t>
            </a:r>
            <a:r>
              <a:rPr lang="zh-CN" altLang="en-US" dirty="0"/>
              <a:t>查询语句</a:t>
            </a:r>
            <a:r>
              <a:rPr lang="en-US" altLang="zh-CN" dirty="0"/>
              <a:t>-DELETE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C2D9BB0-C023-42DD-84E9-0E3FA0B16B94}"/>
              </a:ext>
            </a:extLst>
          </p:cNvPr>
          <p:cNvSpPr txBox="1"/>
          <p:nvPr/>
        </p:nvSpPr>
        <p:spPr>
          <a:xfrm>
            <a:off x="251520" y="6021288"/>
            <a:ext cx="7992888" cy="400110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</a:rPr>
              <a:t>DELETE</a:t>
            </a:r>
            <a:r>
              <a:rPr lang="en-US" altLang="zh-CN" sz="2000" dirty="0"/>
              <a:t> [column_list] </a:t>
            </a:r>
            <a:r>
              <a:rPr lang="en-US" altLang="zh-CN" sz="2000" dirty="0">
                <a:solidFill>
                  <a:srgbClr val="FF0000"/>
                </a:solidFill>
              </a:rPr>
              <a:t>FROM</a:t>
            </a:r>
            <a:r>
              <a:rPr lang="en-US" altLang="zh-CN" sz="2000" dirty="0"/>
              <a:t> table_name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895D59F-2D3F-4E7D-91E5-B5A1C3753CF3}"/>
              </a:ext>
            </a:extLst>
          </p:cNvPr>
          <p:cNvSpPr/>
          <p:nvPr/>
        </p:nvSpPr>
        <p:spPr>
          <a:xfrm>
            <a:off x="574766" y="230347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/>
              <a:t>数据库基本语句操作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F81F681-51D9-4121-89D4-06740F7F8B69}"/>
              </a:ext>
            </a:extLst>
          </p:cNvPr>
          <p:cNvSpPr txBox="1"/>
          <p:nvPr/>
        </p:nvSpPr>
        <p:spPr>
          <a:xfrm>
            <a:off x="250825" y="1052513"/>
            <a:ext cx="2520950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SQL</a:t>
            </a:r>
            <a:r>
              <a:rPr lang="zh-CN" altLang="en-US" dirty="0"/>
              <a:t>条件语句</a:t>
            </a:r>
            <a:r>
              <a:rPr lang="en-US" altLang="zh-CN" dirty="0"/>
              <a:t>-WHERE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41720E-2F5A-404A-AC2E-3D9F07B4E2B0}"/>
              </a:ext>
            </a:extLst>
          </p:cNvPr>
          <p:cNvSpPr txBox="1"/>
          <p:nvPr/>
        </p:nvSpPr>
        <p:spPr>
          <a:xfrm>
            <a:off x="251520" y="1516722"/>
            <a:ext cx="8136904" cy="707886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</a:rPr>
              <a:t>SELECT</a:t>
            </a:r>
            <a:r>
              <a:rPr lang="en-US" altLang="zh-CN" sz="2000" dirty="0"/>
              <a:t>|</a:t>
            </a:r>
            <a:r>
              <a:rPr lang="en-US" altLang="zh-CN" sz="2000" dirty="0">
                <a:solidFill>
                  <a:srgbClr val="FF0000"/>
                </a:solidFill>
              </a:rPr>
              <a:t>UPDATE</a:t>
            </a:r>
            <a:r>
              <a:rPr lang="en-US" altLang="zh-CN" sz="2000" dirty="0"/>
              <a:t>|</a:t>
            </a:r>
            <a:r>
              <a:rPr lang="en-US" altLang="zh-CN" sz="2000" dirty="0">
                <a:solidFill>
                  <a:srgbClr val="FF0000"/>
                </a:solidFill>
              </a:rPr>
              <a:t>INSERT</a:t>
            </a:r>
            <a:r>
              <a:rPr lang="en-US" altLang="zh-CN" sz="2000" dirty="0"/>
              <a:t>|</a:t>
            </a:r>
            <a:r>
              <a:rPr lang="en-US" altLang="zh-CN" sz="2000" dirty="0">
                <a:solidFill>
                  <a:srgbClr val="FF0000"/>
                </a:solidFill>
              </a:rPr>
              <a:t>DELETE</a:t>
            </a:r>
            <a:r>
              <a:rPr lang="en-US" altLang="zh-CN" sz="2000" dirty="0"/>
              <a:t>  [column_list] </a:t>
            </a:r>
            <a:r>
              <a:rPr lang="en-US" altLang="zh-CN" sz="2000" dirty="0">
                <a:solidFill>
                  <a:srgbClr val="FF0000"/>
                </a:solidFill>
              </a:rPr>
              <a:t>FROM</a:t>
            </a:r>
            <a:r>
              <a:rPr lang="en-US" altLang="zh-CN" sz="2000" dirty="0"/>
              <a:t> table_name </a:t>
            </a:r>
            <a:r>
              <a:rPr lang="en-US" altLang="zh-CN" sz="2000" dirty="0">
                <a:solidFill>
                  <a:srgbClr val="FF0000"/>
                </a:solidFill>
              </a:rPr>
              <a:t>WHERE</a:t>
            </a:r>
            <a:r>
              <a:rPr lang="en-US" altLang="zh-CN" sz="2000" dirty="0"/>
              <a:t> column_name </a:t>
            </a:r>
            <a:r>
              <a:rPr lang="zh-CN" altLang="en-US" sz="2000" dirty="0"/>
              <a:t>运算符 值  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运算符有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like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between and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等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217A543-F2A6-480D-A218-C111CE43B334}"/>
              </a:ext>
            </a:extLst>
          </p:cNvPr>
          <p:cNvCxnSpPr/>
          <p:nvPr/>
        </p:nvCxnSpPr>
        <p:spPr>
          <a:xfrm>
            <a:off x="0" y="2322512"/>
            <a:ext cx="9144000" cy="0"/>
          </a:xfrm>
          <a:prstGeom prst="line">
            <a:avLst/>
          </a:prstGeom>
          <a:ln w="50800">
            <a:gradFill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CAA7A3A-2D7D-4724-A5AA-9A2BE14FA79C}"/>
              </a:ext>
            </a:extLst>
          </p:cNvPr>
          <p:cNvSpPr txBox="1"/>
          <p:nvPr/>
        </p:nvSpPr>
        <p:spPr>
          <a:xfrm>
            <a:off x="222250" y="2457450"/>
            <a:ext cx="2836863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SQL</a:t>
            </a:r>
            <a:r>
              <a:rPr lang="zh-CN" altLang="en-US" dirty="0"/>
              <a:t>分组语句</a:t>
            </a:r>
            <a:r>
              <a:rPr lang="en-US" altLang="zh-CN" dirty="0"/>
              <a:t>-GROUP BY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FF5340-4E7C-4C15-98CE-07CB9C35864A}"/>
              </a:ext>
            </a:extLst>
          </p:cNvPr>
          <p:cNvSpPr txBox="1"/>
          <p:nvPr/>
        </p:nvSpPr>
        <p:spPr>
          <a:xfrm>
            <a:off x="222503" y="2921750"/>
            <a:ext cx="7661865" cy="707886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</a:rPr>
              <a:t>SELECT</a:t>
            </a:r>
            <a:r>
              <a:rPr lang="en-US" altLang="zh-CN" sz="2000" dirty="0"/>
              <a:t>  [column_list] </a:t>
            </a:r>
            <a:r>
              <a:rPr lang="en-US" altLang="zh-CN" sz="2000" dirty="0">
                <a:solidFill>
                  <a:srgbClr val="FF0000"/>
                </a:solidFill>
              </a:rPr>
              <a:t>FROM</a:t>
            </a:r>
            <a:r>
              <a:rPr lang="en-US" altLang="zh-CN" sz="2000" dirty="0"/>
              <a:t> table_name [condition] </a:t>
            </a:r>
            <a:r>
              <a:rPr lang="en-US" altLang="zh-CN" sz="2000" dirty="0">
                <a:solidFill>
                  <a:srgbClr val="FF0000"/>
                </a:solidFill>
              </a:rPr>
              <a:t>GROUP BY  </a:t>
            </a:r>
            <a:r>
              <a:rPr lang="en-US" altLang="zh-CN" sz="2000" dirty="0"/>
              <a:t>column_name    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分组的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column_name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要包含在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column_list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里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B0F5428-C103-4709-ABCF-982181710357}"/>
              </a:ext>
            </a:extLst>
          </p:cNvPr>
          <p:cNvCxnSpPr/>
          <p:nvPr/>
        </p:nvCxnSpPr>
        <p:spPr>
          <a:xfrm>
            <a:off x="-29017" y="3730625"/>
            <a:ext cx="9144000" cy="0"/>
          </a:xfrm>
          <a:prstGeom prst="line">
            <a:avLst/>
          </a:prstGeom>
          <a:ln w="50800">
            <a:gradFill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0A10C8B-2E72-4484-B5D8-59513745A6D8}"/>
              </a:ext>
            </a:extLst>
          </p:cNvPr>
          <p:cNvSpPr txBox="1"/>
          <p:nvPr/>
        </p:nvSpPr>
        <p:spPr>
          <a:xfrm>
            <a:off x="219075" y="3856038"/>
            <a:ext cx="2840038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SQL</a:t>
            </a:r>
            <a:r>
              <a:rPr lang="zh-CN" altLang="en-US" dirty="0"/>
              <a:t>排序语句</a:t>
            </a:r>
            <a:r>
              <a:rPr lang="en-US" altLang="zh-CN" dirty="0"/>
              <a:t>-ORDER BY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9AEA163-920A-45FB-A30F-48E797ACB69C}"/>
              </a:ext>
            </a:extLst>
          </p:cNvPr>
          <p:cNvSpPr txBox="1"/>
          <p:nvPr/>
        </p:nvSpPr>
        <p:spPr>
          <a:xfrm>
            <a:off x="218638" y="4377298"/>
            <a:ext cx="7665730" cy="707886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</a:rPr>
              <a:t>SELECT</a:t>
            </a:r>
            <a:r>
              <a:rPr lang="en-US" altLang="zh-CN" sz="2000" dirty="0"/>
              <a:t>  [column_list] </a:t>
            </a:r>
            <a:r>
              <a:rPr lang="en-US" altLang="zh-CN" sz="2000" dirty="0">
                <a:solidFill>
                  <a:srgbClr val="FF0000"/>
                </a:solidFill>
              </a:rPr>
              <a:t>FROM</a:t>
            </a:r>
            <a:r>
              <a:rPr lang="en-US" altLang="zh-CN" sz="2000" dirty="0"/>
              <a:t> table_name [condition] </a:t>
            </a:r>
            <a:r>
              <a:rPr lang="en-US" altLang="zh-CN" sz="2000" dirty="0">
                <a:solidFill>
                  <a:srgbClr val="FF0000"/>
                </a:solidFill>
              </a:rPr>
              <a:t>ORDER BY </a:t>
            </a:r>
            <a:r>
              <a:rPr lang="en-US" altLang="zh-CN" sz="2000" dirty="0"/>
              <a:t>column_name  </a:t>
            </a:r>
            <a:r>
              <a:rPr lang="en-US" altLang="zh-CN" dirty="0">
                <a:solidFill>
                  <a:srgbClr val="FF0000"/>
                </a:solidFill>
              </a:rPr>
              <a:t>ASC</a:t>
            </a:r>
            <a:r>
              <a:rPr lang="en-US" altLang="zh-CN" dirty="0"/>
              <a:t>|</a:t>
            </a:r>
            <a:r>
              <a:rPr lang="en-US" altLang="zh-CN" dirty="0">
                <a:solidFill>
                  <a:srgbClr val="FF0000"/>
                </a:solidFill>
              </a:rPr>
              <a:t>DESC  </a:t>
            </a:r>
            <a:r>
              <a:rPr lang="en-US" altLang="zh-CN" dirty="0"/>
              <a:t>        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(ASC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为升序，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DESC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为降序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)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54FA0CD-0F5B-4D68-92D9-F01F6167C314}"/>
              </a:ext>
            </a:extLst>
          </p:cNvPr>
          <p:cNvCxnSpPr/>
          <p:nvPr/>
        </p:nvCxnSpPr>
        <p:spPr>
          <a:xfrm>
            <a:off x="-32882" y="5206206"/>
            <a:ext cx="9144000" cy="0"/>
          </a:xfrm>
          <a:prstGeom prst="line">
            <a:avLst/>
          </a:prstGeom>
          <a:ln w="50800">
            <a:gradFill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6C740E6-E328-442A-ABE1-709AEAA459D1}"/>
              </a:ext>
            </a:extLst>
          </p:cNvPr>
          <p:cNvSpPr txBox="1"/>
          <p:nvPr/>
        </p:nvSpPr>
        <p:spPr>
          <a:xfrm>
            <a:off x="212725" y="5364163"/>
            <a:ext cx="3135313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SQL</a:t>
            </a:r>
            <a:r>
              <a:rPr lang="zh-CN" altLang="en-US" dirty="0"/>
              <a:t>不重复语句</a:t>
            </a:r>
            <a:r>
              <a:rPr lang="en-US" altLang="zh-CN" dirty="0"/>
              <a:t>-DISTINCT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C5B3CBA-E3AE-439C-A54C-35D36D4E5087}"/>
              </a:ext>
            </a:extLst>
          </p:cNvPr>
          <p:cNvSpPr txBox="1"/>
          <p:nvPr/>
        </p:nvSpPr>
        <p:spPr>
          <a:xfrm>
            <a:off x="213321" y="5837202"/>
            <a:ext cx="7671047" cy="400110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</a:rPr>
              <a:t>SELECT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DISTINCT</a:t>
            </a:r>
            <a:r>
              <a:rPr lang="en-US" altLang="zh-CN" sz="2000" dirty="0"/>
              <a:t> column_name  </a:t>
            </a:r>
            <a:r>
              <a:rPr lang="en-US" altLang="zh-CN" sz="2000" dirty="0">
                <a:solidFill>
                  <a:srgbClr val="FF0000"/>
                </a:solidFill>
              </a:rPr>
              <a:t>FROM</a:t>
            </a:r>
            <a:r>
              <a:rPr lang="en-US" altLang="zh-CN" sz="2000" dirty="0"/>
              <a:t> table_name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2489D80-DA70-403B-A85A-8088D64D3137}"/>
              </a:ext>
            </a:extLst>
          </p:cNvPr>
          <p:cNvSpPr/>
          <p:nvPr/>
        </p:nvSpPr>
        <p:spPr>
          <a:xfrm>
            <a:off x="574766" y="230347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/>
              <a:t>数据库基本语句操作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4199D2B-7DCA-4FD1-A639-2FA8D7E0536C}"/>
              </a:ext>
            </a:extLst>
          </p:cNvPr>
          <p:cNvSpPr txBox="1"/>
          <p:nvPr/>
        </p:nvSpPr>
        <p:spPr>
          <a:xfrm>
            <a:off x="74613" y="3492500"/>
            <a:ext cx="16922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SQL</a:t>
            </a:r>
            <a:r>
              <a:rPr lang="zh-CN" altLang="en-US" dirty="0"/>
              <a:t>统计函数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327E84-7B6F-4B8C-99FC-2F762452E0CE}"/>
              </a:ext>
            </a:extLst>
          </p:cNvPr>
          <p:cNvSpPr txBox="1"/>
          <p:nvPr/>
        </p:nvSpPr>
        <p:spPr>
          <a:xfrm>
            <a:off x="3203848" y="1115452"/>
            <a:ext cx="5760640" cy="369332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</a:rPr>
              <a:t>SELECT TOP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num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column_name </a:t>
            </a:r>
            <a:r>
              <a:rPr lang="en-US" altLang="zh-CN" dirty="0">
                <a:solidFill>
                  <a:srgbClr val="FF0000"/>
                </a:solidFill>
              </a:rPr>
              <a:t>FROM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table_name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EB73206-C1A6-44AA-A8FF-1EFBC885C4FB}"/>
              </a:ext>
            </a:extLst>
          </p:cNvPr>
          <p:cNvSpPr/>
          <p:nvPr/>
        </p:nvSpPr>
        <p:spPr>
          <a:xfrm>
            <a:off x="2374900" y="1084263"/>
            <a:ext cx="655638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TOP</a:t>
            </a:r>
            <a:endParaRPr lang="zh-CN" altLang="en-US" dirty="0"/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923700EB-D0B4-4E3C-9738-9446FB27897B}"/>
              </a:ext>
            </a:extLst>
          </p:cNvPr>
          <p:cNvSpPr/>
          <p:nvPr/>
        </p:nvSpPr>
        <p:spPr>
          <a:xfrm>
            <a:off x="1871663" y="1268413"/>
            <a:ext cx="503237" cy="489743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9E964F8-ADE3-43E2-A148-F8E41D2AB524}"/>
              </a:ext>
            </a:extLst>
          </p:cNvPr>
          <p:cNvSpPr txBox="1"/>
          <p:nvPr/>
        </p:nvSpPr>
        <p:spPr>
          <a:xfrm>
            <a:off x="3491880" y="2060848"/>
            <a:ext cx="5652120" cy="369332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</a:rPr>
              <a:t>SELECT COUNT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(column_name) </a:t>
            </a:r>
            <a:r>
              <a:rPr lang="en-US" altLang="zh-CN" dirty="0">
                <a:solidFill>
                  <a:srgbClr val="FF0000"/>
                </a:solidFill>
              </a:rPr>
              <a:t>FROM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table_name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3BA6F0D-C532-4C6B-A2DF-B247AFE747DA}"/>
              </a:ext>
            </a:extLst>
          </p:cNvPr>
          <p:cNvSpPr/>
          <p:nvPr/>
        </p:nvSpPr>
        <p:spPr>
          <a:xfrm>
            <a:off x="2354263" y="2051050"/>
            <a:ext cx="1004887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COUNT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1E3532-17C0-473A-8251-F471B6CBD872}"/>
              </a:ext>
            </a:extLst>
          </p:cNvPr>
          <p:cNvSpPr txBox="1"/>
          <p:nvPr/>
        </p:nvSpPr>
        <p:spPr>
          <a:xfrm>
            <a:off x="3275856" y="3078385"/>
            <a:ext cx="5472608" cy="369332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</a:rPr>
              <a:t>SELECT SUM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(column_name) </a:t>
            </a:r>
            <a:r>
              <a:rPr lang="en-US" altLang="zh-CN" dirty="0">
                <a:solidFill>
                  <a:srgbClr val="FF0000"/>
                </a:solidFill>
              </a:rPr>
              <a:t>FROM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table_name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96E759F-F46C-4608-9260-47B6C0A315FC}"/>
              </a:ext>
            </a:extLst>
          </p:cNvPr>
          <p:cNvSpPr/>
          <p:nvPr/>
        </p:nvSpPr>
        <p:spPr>
          <a:xfrm>
            <a:off x="2411413" y="3046413"/>
            <a:ext cx="69850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SUM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0A2E4E1-208C-41FC-B0F0-3B6578B5CAF5}"/>
              </a:ext>
            </a:extLst>
          </p:cNvPr>
          <p:cNvSpPr txBox="1"/>
          <p:nvPr/>
        </p:nvSpPr>
        <p:spPr>
          <a:xfrm>
            <a:off x="3292424" y="5003884"/>
            <a:ext cx="5384032" cy="369332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</a:rPr>
              <a:t>SELECT MAX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(column_name)  </a:t>
            </a:r>
            <a:r>
              <a:rPr lang="en-US" altLang="zh-CN" dirty="0">
                <a:solidFill>
                  <a:srgbClr val="FF0000"/>
                </a:solidFill>
              </a:rPr>
              <a:t>FROM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table_name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B5E7FE2-A3DA-4F4E-94EA-431E1D7BBDFC}"/>
              </a:ext>
            </a:extLst>
          </p:cNvPr>
          <p:cNvSpPr/>
          <p:nvPr/>
        </p:nvSpPr>
        <p:spPr>
          <a:xfrm>
            <a:off x="2411413" y="4941888"/>
            <a:ext cx="68580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MAX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9AD74FF-7072-4B1C-AFCF-1AA5A9B73CDC}"/>
              </a:ext>
            </a:extLst>
          </p:cNvPr>
          <p:cNvSpPr txBox="1"/>
          <p:nvPr/>
        </p:nvSpPr>
        <p:spPr>
          <a:xfrm>
            <a:off x="3182144" y="5997877"/>
            <a:ext cx="5760640" cy="369332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</a:rPr>
              <a:t>SELECT MIN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(column_name) </a:t>
            </a:r>
            <a:r>
              <a:rPr lang="en-US" altLang="zh-CN" dirty="0">
                <a:solidFill>
                  <a:srgbClr val="FF0000"/>
                </a:solidFill>
              </a:rPr>
              <a:t>FROM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table_name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1612BAD-8E44-4703-9D15-2F2214731C21}"/>
              </a:ext>
            </a:extLst>
          </p:cNvPr>
          <p:cNvSpPr/>
          <p:nvPr/>
        </p:nvSpPr>
        <p:spPr>
          <a:xfrm>
            <a:off x="2411413" y="5965825"/>
            <a:ext cx="608012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MIN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E5FA3F2-DB9C-4BA0-A43E-86D0FB2A09D4}"/>
              </a:ext>
            </a:extLst>
          </p:cNvPr>
          <p:cNvSpPr txBox="1"/>
          <p:nvPr/>
        </p:nvSpPr>
        <p:spPr>
          <a:xfrm>
            <a:off x="3275856" y="3933056"/>
            <a:ext cx="5760640" cy="369332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</a:rPr>
              <a:t>SELECT AVG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(column_name) </a:t>
            </a:r>
            <a:r>
              <a:rPr lang="en-US" altLang="zh-CN" dirty="0">
                <a:solidFill>
                  <a:srgbClr val="FF0000"/>
                </a:solidFill>
              </a:rPr>
              <a:t>FROM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table_name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A35FBD-A35E-429E-B8C9-BE1F338A7DE2}"/>
              </a:ext>
            </a:extLst>
          </p:cNvPr>
          <p:cNvSpPr/>
          <p:nvPr/>
        </p:nvSpPr>
        <p:spPr>
          <a:xfrm>
            <a:off x="2433638" y="3933825"/>
            <a:ext cx="655637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AVG</a:t>
            </a:r>
            <a:endParaRPr lang="zh-CN" altLang="en-US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8DB4866-7111-4E9D-AB4C-D6207C689358}"/>
              </a:ext>
            </a:extLst>
          </p:cNvPr>
          <p:cNvCxnSpPr/>
          <p:nvPr/>
        </p:nvCxnSpPr>
        <p:spPr>
          <a:xfrm>
            <a:off x="2124075" y="2244725"/>
            <a:ext cx="2159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E87906A2-F6E9-484A-BF3B-73C6774D8B1C}"/>
              </a:ext>
            </a:extLst>
          </p:cNvPr>
          <p:cNvCxnSpPr/>
          <p:nvPr/>
        </p:nvCxnSpPr>
        <p:spPr>
          <a:xfrm>
            <a:off x="2159000" y="3262313"/>
            <a:ext cx="2159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48C3AAF1-A1B4-4141-A927-14FE8D7E6C0C}"/>
              </a:ext>
            </a:extLst>
          </p:cNvPr>
          <p:cNvCxnSpPr/>
          <p:nvPr/>
        </p:nvCxnSpPr>
        <p:spPr>
          <a:xfrm>
            <a:off x="2159000" y="4117975"/>
            <a:ext cx="2159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6DF392C7-3EDC-4BE1-9263-568C0542F828}"/>
              </a:ext>
            </a:extLst>
          </p:cNvPr>
          <p:cNvCxnSpPr/>
          <p:nvPr/>
        </p:nvCxnSpPr>
        <p:spPr>
          <a:xfrm>
            <a:off x="2165350" y="5140325"/>
            <a:ext cx="2159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线形标注 3(无边框) 33">
            <a:extLst>
              <a:ext uri="{FF2B5EF4-FFF2-40B4-BE49-F238E27FC236}">
                <a16:creationId xmlns:a16="http://schemas.microsoft.com/office/drawing/2014/main" id="{2579A4D1-5149-4C12-B4D4-6CDC1F5E408F}"/>
              </a:ext>
            </a:extLst>
          </p:cNvPr>
          <p:cNvSpPr/>
          <p:nvPr/>
        </p:nvSpPr>
        <p:spPr>
          <a:xfrm>
            <a:off x="3492500" y="1573213"/>
            <a:ext cx="1439863" cy="350837"/>
          </a:xfrm>
          <a:prstGeom prst="callout3">
            <a:avLst>
              <a:gd name="adj1" fmla="val 46825"/>
              <a:gd name="adj2" fmla="val -4426"/>
              <a:gd name="adj3" fmla="val 46825"/>
              <a:gd name="adj4" fmla="val -14713"/>
              <a:gd name="adj5" fmla="val 51871"/>
              <a:gd name="adj6" fmla="val -51833"/>
              <a:gd name="adj7" fmla="val -35436"/>
              <a:gd name="adj8" fmla="val -52290"/>
            </a:avLst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取前</a:t>
            </a:r>
            <a:r>
              <a:rPr lang="en-US" altLang="zh-CN" dirty="0"/>
              <a:t>N</a:t>
            </a:r>
            <a:r>
              <a:rPr lang="zh-CN" altLang="en-US" dirty="0"/>
              <a:t>个值</a:t>
            </a:r>
          </a:p>
        </p:txBody>
      </p:sp>
      <p:sp>
        <p:nvSpPr>
          <p:cNvPr id="35" name="线形标注 3(无边框) 34">
            <a:extLst>
              <a:ext uri="{FF2B5EF4-FFF2-40B4-BE49-F238E27FC236}">
                <a16:creationId xmlns:a16="http://schemas.microsoft.com/office/drawing/2014/main" id="{7A91DDB5-03FF-4460-AFA8-BEB13BEFBC1A}"/>
              </a:ext>
            </a:extLst>
          </p:cNvPr>
          <p:cNvSpPr/>
          <p:nvPr/>
        </p:nvSpPr>
        <p:spPr>
          <a:xfrm>
            <a:off x="3563938" y="2559050"/>
            <a:ext cx="1800225" cy="349250"/>
          </a:xfrm>
          <a:prstGeom prst="callout3">
            <a:avLst>
              <a:gd name="adj1" fmla="val 46825"/>
              <a:gd name="adj2" fmla="val -4426"/>
              <a:gd name="adj3" fmla="val 46825"/>
              <a:gd name="adj4" fmla="val -14713"/>
              <a:gd name="adj5" fmla="val 47861"/>
              <a:gd name="adj6" fmla="val -41284"/>
              <a:gd name="adj7" fmla="val -31425"/>
              <a:gd name="adj8" fmla="val -40569"/>
            </a:avLst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统计某列的个数</a:t>
            </a:r>
          </a:p>
        </p:txBody>
      </p:sp>
      <p:sp>
        <p:nvSpPr>
          <p:cNvPr id="36" name="线形标注 3(无边框) 35">
            <a:extLst>
              <a:ext uri="{FF2B5EF4-FFF2-40B4-BE49-F238E27FC236}">
                <a16:creationId xmlns:a16="http://schemas.microsoft.com/office/drawing/2014/main" id="{BD97A203-5D71-4344-A297-3572EEE0E7A7}"/>
              </a:ext>
            </a:extLst>
          </p:cNvPr>
          <p:cNvSpPr/>
          <p:nvPr/>
        </p:nvSpPr>
        <p:spPr>
          <a:xfrm>
            <a:off x="3492500" y="3567113"/>
            <a:ext cx="1439863" cy="350837"/>
          </a:xfrm>
          <a:prstGeom prst="callout3">
            <a:avLst>
              <a:gd name="adj1" fmla="val 46825"/>
              <a:gd name="adj2" fmla="val -4426"/>
              <a:gd name="adj3" fmla="val 46825"/>
              <a:gd name="adj4" fmla="val -14713"/>
              <a:gd name="adj5" fmla="val 51871"/>
              <a:gd name="adj6" fmla="val -51833"/>
              <a:gd name="adj7" fmla="val -35436"/>
              <a:gd name="adj8" fmla="val -52290"/>
            </a:avLst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某列求和</a:t>
            </a:r>
          </a:p>
        </p:txBody>
      </p:sp>
      <p:sp>
        <p:nvSpPr>
          <p:cNvPr id="37" name="线形标注 3(无边框) 36">
            <a:extLst>
              <a:ext uri="{FF2B5EF4-FFF2-40B4-BE49-F238E27FC236}">
                <a16:creationId xmlns:a16="http://schemas.microsoft.com/office/drawing/2014/main" id="{2655C15E-5B47-4200-B4EE-0B1DA30082C4}"/>
              </a:ext>
            </a:extLst>
          </p:cNvPr>
          <p:cNvSpPr/>
          <p:nvPr/>
        </p:nvSpPr>
        <p:spPr>
          <a:xfrm>
            <a:off x="3492500" y="4467225"/>
            <a:ext cx="1439863" cy="350838"/>
          </a:xfrm>
          <a:prstGeom prst="callout3">
            <a:avLst>
              <a:gd name="adj1" fmla="val 46825"/>
              <a:gd name="adj2" fmla="val -4426"/>
              <a:gd name="adj3" fmla="val 46825"/>
              <a:gd name="adj4" fmla="val -14713"/>
              <a:gd name="adj5" fmla="val 51871"/>
              <a:gd name="adj6" fmla="val -51833"/>
              <a:gd name="adj7" fmla="val -35436"/>
              <a:gd name="adj8" fmla="val -52290"/>
            </a:avLst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某列求平均</a:t>
            </a:r>
          </a:p>
        </p:txBody>
      </p:sp>
      <p:sp>
        <p:nvSpPr>
          <p:cNvPr id="38" name="线形标注 3(无边框) 37">
            <a:extLst>
              <a:ext uri="{FF2B5EF4-FFF2-40B4-BE49-F238E27FC236}">
                <a16:creationId xmlns:a16="http://schemas.microsoft.com/office/drawing/2014/main" id="{2DA6F999-3827-4942-B788-4B751565E8C5}"/>
              </a:ext>
            </a:extLst>
          </p:cNvPr>
          <p:cNvSpPr/>
          <p:nvPr/>
        </p:nvSpPr>
        <p:spPr>
          <a:xfrm>
            <a:off x="3492500" y="5454650"/>
            <a:ext cx="2663825" cy="350838"/>
          </a:xfrm>
          <a:prstGeom prst="callout3">
            <a:avLst>
              <a:gd name="adj1" fmla="val 46825"/>
              <a:gd name="adj2" fmla="val -4426"/>
              <a:gd name="adj3" fmla="val 50836"/>
              <a:gd name="adj4" fmla="val -25801"/>
              <a:gd name="adj5" fmla="val 144119"/>
              <a:gd name="adj6" fmla="val -26489"/>
              <a:gd name="adj7" fmla="val -19393"/>
              <a:gd name="adj8" fmla="val -26418"/>
            </a:avLst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取某列的最大值</a:t>
            </a:r>
            <a:r>
              <a:rPr lang="en-US" altLang="zh-CN" dirty="0"/>
              <a:t>/</a:t>
            </a:r>
            <a:r>
              <a:rPr lang="zh-CN" altLang="en-US" dirty="0"/>
              <a:t>最小值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C0209FD-7508-401A-B440-C6A4BA1C8A4F}"/>
              </a:ext>
            </a:extLst>
          </p:cNvPr>
          <p:cNvSpPr/>
          <p:nvPr/>
        </p:nvSpPr>
        <p:spPr>
          <a:xfrm>
            <a:off x="574766" y="230347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/>
              <a:t>数据库基本语句操作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C997FDF-86DC-4796-9A7F-570503673F34}"/>
              </a:ext>
            </a:extLst>
          </p:cNvPr>
          <p:cNvSpPr txBox="1"/>
          <p:nvPr/>
        </p:nvSpPr>
        <p:spPr>
          <a:xfrm>
            <a:off x="361950" y="3500438"/>
            <a:ext cx="1330325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SQL</a:t>
            </a:r>
            <a:r>
              <a:rPr lang="zh-CN" altLang="en-US" dirty="0"/>
              <a:t>字符词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51CA09-E714-494F-8F02-607CA5A6F8D3}"/>
              </a:ext>
            </a:extLst>
          </p:cNvPr>
          <p:cNvSpPr txBox="1"/>
          <p:nvPr/>
        </p:nvSpPr>
        <p:spPr>
          <a:xfrm>
            <a:off x="3995936" y="1115452"/>
            <a:ext cx="5148064" cy="646331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</a:rPr>
              <a:t>SELECT SUBSTRING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(column_name,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startpos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lenth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altLang="zh-CN" dirty="0">
                <a:solidFill>
                  <a:srgbClr val="FF0000"/>
                </a:solidFill>
              </a:rPr>
              <a:t>FROM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table_name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D81EC9B-13DF-4407-A77D-5881CBA94030}"/>
              </a:ext>
            </a:extLst>
          </p:cNvPr>
          <p:cNvSpPr/>
          <p:nvPr/>
        </p:nvSpPr>
        <p:spPr>
          <a:xfrm>
            <a:off x="2374900" y="1084263"/>
            <a:ext cx="1531938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SUBSTRING</a:t>
            </a:r>
            <a:endParaRPr lang="zh-CN" altLang="en-US" dirty="0"/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A04A3DFC-2F98-4916-B3E5-8DB26A9C0FEB}"/>
              </a:ext>
            </a:extLst>
          </p:cNvPr>
          <p:cNvSpPr/>
          <p:nvPr/>
        </p:nvSpPr>
        <p:spPr>
          <a:xfrm>
            <a:off x="1871663" y="1268413"/>
            <a:ext cx="503237" cy="432117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AC91282-4101-4E31-8A23-F2C471400533}"/>
              </a:ext>
            </a:extLst>
          </p:cNvPr>
          <p:cNvSpPr txBox="1"/>
          <p:nvPr/>
        </p:nvSpPr>
        <p:spPr>
          <a:xfrm>
            <a:off x="3275856" y="2420888"/>
            <a:ext cx="5760640" cy="646331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</a:rPr>
              <a:t>SELECT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(column_list) </a:t>
            </a:r>
            <a:r>
              <a:rPr lang="en-US" altLang="zh-CN" dirty="0">
                <a:solidFill>
                  <a:srgbClr val="FF0000"/>
                </a:solidFill>
              </a:rPr>
              <a:t>FROM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table_name WHERE column_name LIKE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字符         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字符包含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%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、值等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5B8BEA-15A1-4BDF-882F-6BD95126E6E5}"/>
              </a:ext>
            </a:extLst>
          </p:cNvPr>
          <p:cNvSpPr/>
          <p:nvPr/>
        </p:nvSpPr>
        <p:spPr>
          <a:xfrm>
            <a:off x="2446338" y="2565400"/>
            <a:ext cx="68580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LIKE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31D479A-72CB-46EE-805C-4427E37735E2}"/>
              </a:ext>
            </a:extLst>
          </p:cNvPr>
          <p:cNvSpPr txBox="1"/>
          <p:nvPr/>
        </p:nvSpPr>
        <p:spPr>
          <a:xfrm>
            <a:off x="3877952" y="4105344"/>
            <a:ext cx="5064832" cy="646331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</a:rPr>
              <a:t>SELECT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(column_list) </a:t>
            </a:r>
            <a:r>
              <a:rPr lang="en-US" altLang="zh-CN" dirty="0">
                <a:solidFill>
                  <a:srgbClr val="FF0000"/>
                </a:solidFill>
              </a:rPr>
              <a:t>FROM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table_name WHERE column_name BETWEEN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值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值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548031B-48CB-4AAC-88D7-33748BABE0DD}"/>
              </a:ext>
            </a:extLst>
          </p:cNvPr>
          <p:cNvSpPr/>
          <p:nvPr/>
        </p:nvSpPr>
        <p:spPr>
          <a:xfrm>
            <a:off x="2411413" y="4076700"/>
            <a:ext cx="1325562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BETWEEN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BD19BD6-2C6E-413B-8503-DAA03D000FA2}"/>
              </a:ext>
            </a:extLst>
          </p:cNvPr>
          <p:cNvSpPr txBox="1"/>
          <p:nvPr/>
        </p:nvSpPr>
        <p:spPr>
          <a:xfrm>
            <a:off x="3182144" y="5301208"/>
            <a:ext cx="5760640" cy="646331"/>
          </a:xfrm>
          <a:prstGeom prst="rect">
            <a:avLst/>
          </a:prstGeom>
          <a:noFill/>
          <a:ln w="38100">
            <a:gradFill>
              <a:gsLst>
                <a:gs pos="12000">
                  <a:srgbClr val="0066FF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</a:rPr>
              <a:t>SELECT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(column_list) </a:t>
            </a:r>
            <a:r>
              <a:rPr lang="en-US" altLang="zh-CN" dirty="0">
                <a:solidFill>
                  <a:srgbClr val="FF0000"/>
                </a:solidFill>
              </a:rPr>
              <a:t>FROM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table_name WHERE column_name IN (value1,value2…)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AC85264-2B6E-4663-85FF-EC6181B518EB}"/>
              </a:ext>
            </a:extLst>
          </p:cNvPr>
          <p:cNvSpPr/>
          <p:nvPr/>
        </p:nvSpPr>
        <p:spPr>
          <a:xfrm>
            <a:off x="2484438" y="5364163"/>
            <a:ext cx="414337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IN</a:t>
            </a:r>
            <a:endParaRPr lang="zh-CN" altLang="en-US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8684DEE-27C0-41B5-9704-2501B3CC4895}"/>
              </a:ext>
            </a:extLst>
          </p:cNvPr>
          <p:cNvCxnSpPr/>
          <p:nvPr/>
        </p:nvCxnSpPr>
        <p:spPr>
          <a:xfrm>
            <a:off x="2159000" y="2781300"/>
            <a:ext cx="2159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7E1A1227-2217-41BB-9044-3CAC90EA0EA0}"/>
              </a:ext>
            </a:extLst>
          </p:cNvPr>
          <p:cNvCxnSpPr/>
          <p:nvPr/>
        </p:nvCxnSpPr>
        <p:spPr>
          <a:xfrm>
            <a:off x="2124075" y="4292600"/>
            <a:ext cx="2159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线形标注 3(无边框) 22">
            <a:extLst>
              <a:ext uri="{FF2B5EF4-FFF2-40B4-BE49-F238E27FC236}">
                <a16:creationId xmlns:a16="http://schemas.microsoft.com/office/drawing/2014/main" id="{C85B43A3-287A-4A3B-B600-22AD86D3124D}"/>
              </a:ext>
            </a:extLst>
          </p:cNvPr>
          <p:cNvSpPr/>
          <p:nvPr/>
        </p:nvSpPr>
        <p:spPr>
          <a:xfrm>
            <a:off x="3563938" y="1898650"/>
            <a:ext cx="4895850" cy="350838"/>
          </a:xfrm>
          <a:prstGeom prst="callout3">
            <a:avLst>
              <a:gd name="adj1" fmla="val 46825"/>
              <a:gd name="adj2" fmla="val -4426"/>
              <a:gd name="adj3" fmla="val 46824"/>
              <a:gd name="adj4" fmla="val -8393"/>
              <a:gd name="adj5" fmla="val 43850"/>
              <a:gd name="adj6" fmla="val -8511"/>
              <a:gd name="adj7" fmla="val -111641"/>
              <a:gd name="adj8" fmla="val -8678"/>
            </a:avLst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截取字符串</a:t>
            </a:r>
            <a:r>
              <a:rPr lang="en-US" altLang="zh-CN" dirty="0"/>
              <a:t>substring(</a:t>
            </a:r>
            <a:r>
              <a:rPr lang="zh-CN" altLang="en-US" dirty="0"/>
              <a:t>字段</a:t>
            </a:r>
            <a:r>
              <a:rPr lang="en-US" altLang="zh-CN" dirty="0"/>
              <a:t>,</a:t>
            </a:r>
            <a:r>
              <a:rPr lang="zh-CN" altLang="en-US" dirty="0"/>
              <a:t>开始位置</a:t>
            </a:r>
            <a:r>
              <a:rPr lang="en-US" altLang="zh-CN" dirty="0"/>
              <a:t>,</a:t>
            </a:r>
            <a:r>
              <a:rPr lang="zh-CN" altLang="en-US" dirty="0"/>
              <a:t>截止长度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24" name="线形标注 3(无边框) 23">
            <a:extLst>
              <a:ext uri="{FF2B5EF4-FFF2-40B4-BE49-F238E27FC236}">
                <a16:creationId xmlns:a16="http://schemas.microsoft.com/office/drawing/2014/main" id="{E8640CFA-E259-44C4-931E-3F6AFFD09135}"/>
              </a:ext>
            </a:extLst>
          </p:cNvPr>
          <p:cNvSpPr/>
          <p:nvPr/>
        </p:nvSpPr>
        <p:spPr>
          <a:xfrm>
            <a:off x="3348038" y="3294063"/>
            <a:ext cx="3671887" cy="350837"/>
          </a:xfrm>
          <a:prstGeom prst="callout3">
            <a:avLst>
              <a:gd name="adj1" fmla="val 46825"/>
              <a:gd name="adj2" fmla="val -4426"/>
              <a:gd name="adj3" fmla="val 46825"/>
              <a:gd name="adj4" fmla="val -14713"/>
              <a:gd name="adj5" fmla="val 51871"/>
              <a:gd name="adj6" fmla="val -15021"/>
              <a:gd name="adj7" fmla="val -87576"/>
              <a:gd name="adj8" fmla="val -15094"/>
            </a:avLst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一般结合通配符 </a:t>
            </a:r>
            <a:r>
              <a:rPr lang="en-US" altLang="zh-CN" dirty="0"/>
              <a:t>% </a:t>
            </a:r>
            <a:r>
              <a:rPr lang="zh-CN" altLang="en-US" dirty="0"/>
              <a:t>进行条件查询</a:t>
            </a:r>
          </a:p>
        </p:txBody>
      </p:sp>
      <p:sp>
        <p:nvSpPr>
          <p:cNvPr id="25" name="线形标注 3(无边框) 24">
            <a:extLst>
              <a:ext uri="{FF2B5EF4-FFF2-40B4-BE49-F238E27FC236}">
                <a16:creationId xmlns:a16="http://schemas.microsoft.com/office/drawing/2014/main" id="{4EF4C7C9-BE5B-40AF-87F2-123DE3174FB0}"/>
              </a:ext>
            </a:extLst>
          </p:cNvPr>
          <p:cNvSpPr/>
          <p:nvPr/>
        </p:nvSpPr>
        <p:spPr>
          <a:xfrm>
            <a:off x="3486150" y="4787900"/>
            <a:ext cx="5118100" cy="350838"/>
          </a:xfrm>
          <a:prstGeom prst="callout3">
            <a:avLst>
              <a:gd name="adj1" fmla="val 46825"/>
              <a:gd name="adj2" fmla="val -4426"/>
              <a:gd name="adj3" fmla="val 46825"/>
              <a:gd name="adj4" fmla="val -6744"/>
              <a:gd name="adj5" fmla="val 43849"/>
              <a:gd name="adj6" fmla="val -7809"/>
              <a:gd name="adj7" fmla="val -83565"/>
              <a:gd name="adj8" fmla="val -7990"/>
            </a:avLst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取两个值之间的数据，组合</a:t>
            </a:r>
            <a:r>
              <a:rPr lang="en-US" altLang="zh-CN" dirty="0"/>
              <a:t>between A and B</a:t>
            </a:r>
            <a:endParaRPr lang="zh-CN" altLang="en-US" dirty="0"/>
          </a:p>
        </p:txBody>
      </p:sp>
      <p:sp>
        <p:nvSpPr>
          <p:cNvPr id="26" name="线形标注 3(无边框) 25">
            <a:extLst>
              <a:ext uri="{FF2B5EF4-FFF2-40B4-BE49-F238E27FC236}">
                <a16:creationId xmlns:a16="http://schemas.microsoft.com/office/drawing/2014/main" id="{BF75CC89-E25E-4678-8AB9-ED2EE75983E7}"/>
              </a:ext>
            </a:extLst>
          </p:cNvPr>
          <p:cNvSpPr/>
          <p:nvPr/>
        </p:nvSpPr>
        <p:spPr>
          <a:xfrm>
            <a:off x="3884613" y="6092825"/>
            <a:ext cx="3856037" cy="350838"/>
          </a:xfrm>
          <a:prstGeom prst="callout3">
            <a:avLst>
              <a:gd name="adj1" fmla="val 46825"/>
              <a:gd name="adj2" fmla="val -4426"/>
              <a:gd name="adj3" fmla="val 46825"/>
              <a:gd name="adj4" fmla="val -14713"/>
              <a:gd name="adj5" fmla="val 47860"/>
              <a:gd name="adj6" fmla="val -30344"/>
              <a:gd name="adj7" fmla="val -83565"/>
              <a:gd name="adj8" fmla="val -30800"/>
            </a:avLst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判断是否在某个范围或某列数据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736BC64-3CDA-4258-BD40-BCDC31D30C83}"/>
              </a:ext>
            </a:extLst>
          </p:cNvPr>
          <p:cNvSpPr/>
          <p:nvPr/>
        </p:nvSpPr>
        <p:spPr>
          <a:xfrm>
            <a:off x="574766" y="230347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/>
              <a:t>数据库基本语句操作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subTitle" idx="4294967295"/>
          </p:nvPr>
        </p:nvSpPr>
        <p:spPr bwMode="auto">
          <a:xfrm>
            <a:off x="1066800" y="4575175"/>
            <a:ext cx="7010400" cy="758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5760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en-US" altLang="zh-CN" sz="1400" dirty="0">
                <a:effectLst/>
              </a:rPr>
              <a:t>T+</a:t>
            </a:r>
            <a:r>
              <a:rPr lang="zh-CN" altLang="en-US" sz="1400" dirty="0">
                <a:effectLst/>
              </a:rPr>
              <a:t>云服务，实时管理  智慧协同</a:t>
            </a:r>
            <a:endParaRPr lang="en-US" altLang="zh-CN" sz="1400" dirty="0">
              <a:effectLst/>
            </a:endParaRPr>
          </a:p>
          <a:p>
            <a:pPr lvl="0"/>
            <a:r>
              <a:rPr lang="en-US" altLang="zh-CN" sz="1400" dirty="0">
                <a:effectLst/>
              </a:rPr>
              <a:t>www.chanjet.com</a:t>
            </a:r>
            <a:endParaRPr lang="zh-CN" alt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961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点</a:t>
            </a:r>
            <a:r>
              <a:rPr lang="en-US" altLang="zh-CN" dirty="0"/>
              <a:t>【</a:t>
            </a:r>
            <a:r>
              <a:rPr lang="zh-CN" altLang="en-US" dirty="0"/>
              <a:t>安装</a:t>
            </a:r>
            <a:r>
              <a:rPr lang="en-US" altLang="zh-CN" dirty="0"/>
              <a:t>】</a:t>
            </a:r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317782"/>
            <a:ext cx="7239000" cy="53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3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681268"/>
            <a:ext cx="7620000" cy="60026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6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选择</a:t>
            </a:r>
            <a:r>
              <a:rPr lang="en-US" altLang="zh-CN" dirty="0">
                <a:effectLst/>
              </a:rPr>
              <a:t>SQLSERVER</a:t>
            </a:r>
            <a:r>
              <a:rPr lang="zh-CN" altLang="en-US" dirty="0">
                <a:effectLst/>
              </a:rPr>
              <a:t>功能安装，点下一步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31723"/>
            <a:ext cx="7315200" cy="55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选择</a:t>
            </a:r>
            <a:r>
              <a:rPr lang="en-US" altLang="zh-CN" dirty="0"/>
              <a:t>【</a:t>
            </a:r>
            <a:r>
              <a:rPr lang="zh-CN" altLang="en-US" dirty="0"/>
              <a:t>实例功能</a:t>
            </a:r>
            <a:r>
              <a:rPr lang="en-US" altLang="zh-CN" dirty="0"/>
              <a:t>】</a:t>
            </a:r>
            <a:r>
              <a:rPr lang="zh-CN" altLang="en-US" dirty="0"/>
              <a:t>（建议全选）</a:t>
            </a:r>
            <a:endParaRPr lang="en-US" altLang="zh-CN" dirty="0"/>
          </a:p>
          <a:p>
            <a:r>
              <a:rPr lang="zh-CN" altLang="en-US" dirty="0"/>
              <a:t>注意功能目录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6705600" cy="50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6"/>
      </p:ext>
    </p:extLst>
  </p:cSld>
  <p:clrMapOvr>
    <a:masterClrMapping/>
  </p:clrMapOvr>
</p:sld>
</file>

<file path=ppt/theme/theme1.xml><?xml version="1.0" encoding="utf-8"?>
<a:theme xmlns:a="http://schemas.openxmlformats.org/drawingml/2006/main" name="封面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目录页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内容页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内容页2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结束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3420</TotalTime>
  <Words>1155</Words>
  <Application>Microsoft Office PowerPoint</Application>
  <PresentationFormat>全屏显示(4:3)</PresentationFormat>
  <Paragraphs>115</Paragraphs>
  <Slides>55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55</vt:i4>
      </vt:variant>
    </vt:vector>
  </HeadingPairs>
  <TitlesOfParts>
    <vt:vector size="66" baseType="lpstr">
      <vt:lpstr>黑体</vt:lpstr>
      <vt:lpstr>宋体</vt:lpstr>
      <vt:lpstr>微软雅黑</vt:lpstr>
      <vt:lpstr>Arial</vt:lpstr>
      <vt:lpstr>Calibri</vt:lpstr>
      <vt:lpstr>Times New Roman</vt:lpstr>
      <vt:lpstr>封面</vt:lpstr>
      <vt:lpstr>目录页</vt:lpstr>
      <vt:lpstr>内容页</vt:lpstr>
      <vt:lpstr>内容页2</vt:lpstr>
      <vt:lpstr>结束</vt:lpstr>
      <vt:lpstr>SQL SERVER 2008 R2安装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Chanjet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Chao</dc:creator>
  <cp:lastModifiedBy>ASUS</cp:lastModifiedBy>
  <cp:revision>265</cp:revision>
  <cp:lastPrinted>1601-01-01T00:00:00Z</cp:lastPrinted>
  <dcterms:created xsi:type="dcterms:W3CDTF">2009-12-16T05:52:57Z</dcterms:created>
  <dcterms:modified xsi:type="dcterms:W3CDTF">2018-09-11T14:21:31Z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